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77" r:id="rId5"/>
    <p:sldId id="278" r:id="rId6"/>
    <p:sldId id="279" r:id="rId7"/>
    <p:sldId id="280" r:id="rId8"/>
    <p:sldId id="268" r:id="rId9"/>
    <p:sldId id="260" r:id="rId10"/>
    <p:sldId id="261" r:id="rId11"/>
    <p:sldId id="259" r:id="rId12"/>
    <p:sldId id="262" r:id="rId13"/>
    <p:sldId id="269" r:id="rId14"/>
    <p:sldId id="272" r:id="rId15"/>
    <p:sldId id="270" r:id="rId16"/>
    <p:sldId id="271" r:id="rId17"/>
    <p:sldId id="263" r:id="rId18"/>
    <p:sldId id="264" r:id="rId19"/>
    <p:sldId id="258" r:id="rId20"/>
    <p:sldId id="265" r:id="rId21"/>
    <p:sldId id="266" r:id="rId22"/>
    <p:sldId id="267" r:id="rId23"/>
    <p:sldId id="273" r:id="rId24"/>
    <p:sldId id="281" r:id="rId25"/>
    <p:sldId id="282" r:id="rId26"/>
    <p:sldId id="275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AC02-AE1F-4A4A-A9D2-8016EDA2B8F3}" type="datetimeFigureOut">
              <a:rPr lang="en-IN" smtClean="0"/>
              <a:t>27-08-2019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F8EB-4AC3-46A8-A0BC-D28E2FD4D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86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AC02-AE1F-4A4A-A9D2-8016EDA2B8F3}" type="datetimeFigureOut">
              <a:rPr lang="en-IN" smtClean="0"/>
              <a:t>27-08-2019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F8EB-4AC3-46A8-A0BC-D28E2FD4D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75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AC02-AE1F-4A4A-A9D2-8016EDA2B8F3}" type="datetimeFigureOut">
              <a:rPr lang="en-IN" smtClean="0"/>
              <a:t>27-08-2019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F8EB-4AC3-46A8-A0BC-D28E2FD4D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71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AC02-AE1F-4A4A-A9D2-8016EDA2B8F3}" type="datetimeFigureOut">
              <a:rPr lang="en-IN" smtClean="0"/>
              <a:t>27-08-2019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F8EB-4AC3-46A8-A0BC-D28E2FD4D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56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AC02-AE1F-4A4A-A9D2-8016EDA2B8F3}" type="datetimeFigureOut">
              <a:rPr lang="en-IN" smtClean="0"/>
              <a:t>27-08-2019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F8EB-4AC3-46A8-A0BC-D28E2FD4D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47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AC02-AE1F-4A4A-A9D2-8016EDA2B8F3}" type="datetimeFigureOut">
              <a:rPr lang="en-IN" smtClean="0"/>
              <a:t>27-08-2019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F8EB-4AC3-46A8-A0BC-D28E2FD4D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95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AC02-AE1F-4A4A-A9D2-8016EDA2B8F3}" type="datetimeFigureOut">
              <a:rPr lang="en-IN" smtClean="0"/>
              <a:t>27-08-2019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F8EB-4AC3-46A8-A0BC-D28E2FD4D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98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AC02-AE1F-4A4A-A9D2-8016EDA2B8F3}" type="datetimeFigureOut">
              <a:rPr lang="en-IN" smtClean="0"/>
              <a:t>27-08-2019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F8EB-4AC3-46A8-A0BC-D28E2FD4D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82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AC02-AE1F-4A4A-A9D2-8016EDA2B8F3}" type="datetimeFigureOut">
              <a:rPr lang="en-IN" smtClean="0"/>
              <a:t>27-08-2019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F8EB-4AC3-46A8-A0BC-D28E2FD4D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24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AC02-AE1F-4A4A-A9D2-8016EDA2B8F3}" type="datetimeFigureOut">
              <a:rPr lang="en-IN" smtClean="0"/>
              <a:t>27-08-2019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F8EB-4AC3-46A8-A0BC-D28E2FD4D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71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AC02-AE1F-4A4A-A9D2-8016EDA2B8F3}" type="datetimeFigureOut">
              <a:rPr lang="en-IN" smtClean="0"/>
              <a:t>27-08-2019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F8EB-4AC3-46A8-A0BC-D28E2FD4D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13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AC02-AE1F-4A4A-A9D2-8016EDA2B8F3}" type="datetimeFigureOut">
              <a:rPr lang="en-IN" smtClean="0"/>
              <a:t>27-08-2019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7F8EB-4AC3-46A8-A0BC-D28E2FD4D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86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97791"/>
            <a:ext cx="12192000" cy="1053365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IN" sz="7200" b="1" dirty="0" err="1" smtClean="0">
                <a:solidFill>
                  <a:srgbClr val="FF0000"/>
                </a:solidFill>
              </a:rPr>
              <a:t>MobX</a:t>
            </a:r>
            <a:endParaRPr lang="en-IN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0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6874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IN" sz="4400" b="1" dirty="0" err="1" smtClean="0">
                <a:solidFill>
                  <a:srgbClr val="FF0000"/>
                </a:solidFill>
              </a:rPr>
              <a:t>MobX</a:t>
            </a:r>
            <a:endParaRPr lang="en-IN" sz="44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451" y="1564916"/>
            <a:ext cx="6527438" cy="424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6874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IN" sz="4400" b="1" dirty="0" err="1" smtClean="0">
                <a:solidFill>
                  <a:srgbClr val="FF0000"/>
                </a:solidFill>
              </a:rPr>
              <a:t>MobX</a:t>
            </a:r>
            <a:endParaRPr lang="en-IN" sz="44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31" y="964215"/>
            <a:ext cx="9914337" cy="51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4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6874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IN" sz="4400" b="1" dirty="0" err="1" smtClean="0">
                <a:solidFill>
                  <a:srgbClr val="FF0000"/>
                </a:solidFill>
              </a:rPr>
              <a:t>MobX</a:t>
            </a:r>
            <a:endParaRPr lang="en-IN" sz="44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931" y="893928"/>
            <a:ext cx="7658625" cy="5964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708" y="3339433"/>
            <a:ext cx="1269224" cy="53653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812572" y="3396158"/>
            <a:ext cx="1405719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73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6874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IN" sz="4400" b="1" dirty="0" err="1" smtClean="0">
                <a:solidFill>
                  <a:srgbClr val="FF0000"/>
                </a:solidFill>
              </a:rPr>
              <a:t>MobX</a:t>
            </a:r>
            <a:r>
              <a:rPr lang="en-IN" sz="4400" b="1" dirty="0" smtClean="0">
                <a:solidFill>
                  <a:srgbClr val="FF0000"/>
                </a:solidFill>
              </a:rPr>
              <a:t> Principle</a:t>
            </a:r>
            <a:endParaRPr lang="en-IN" sz="44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2012" y="931797"/>
            <a:ext cx="1195998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Actions -&gt; State -&gt; Derivations + </a:t>
            </a:r>
            <a:r>
              <a:rPr lang="en-IN" sz="3200" dirty="0" smtClean="0">
                <a:solidFill>
                  <a:srgbClr val="FF0000"/>
                </a:solidFill>
              </a:rPr>
              <a:t>Reactions</a:t>
            </a:r>
          </a:p>
          <a:p>
            <a:pPr>
              <a:lnSpc>
                <a:spcPct val="150000"/>
              </a:lnSpc>
            </a:pPr>
            <a:endParaRPr lang="en-IN" sz="3200" dirty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IN" sz="3200" b="1" dirty="0">
                <a:solidFill>
                  <a:srgbClr val="FF0000"/>
                </a:solidFill>
              </a:rPr>
              <a:t>State</a:t>
            </a:r>
            <a:r>
              <a:rPr lang="en-IN" sz="3200" dirty="0"/>
              <a:t> - the state of the application (similar to </a:t>
            </a:r>
            <a:r>
              <a:rPr lang="en-IN" sz="3200" dirty="0" err="1"/>
              <a:t>Redux’s</a:t>
            </a:r>
            <a:r>
              <a:rPr lang="en-IN" sz="3200" dirty="0"/>
              <a:t> store).</a:t>
            </a:r>
          </a:p>
          <a:p>
            <a:pPr lvl="0">
              <a:lnSpc>
                <a:spcPct val="150000"/>
              </a:lnSpc>
            </a:pPr>
            <a:r>
              <a:rPr lang="en-IN" sz="3200" b="1" dirty="0">
                <a:solidFill>
                  <a:srgbClr val="FF0000"/>
                </a:solidFill>
              </a:rPr>
              <a:t>Derivations</a:t>
            </a:r>
            <a:r>
              <a:rPr lang="en-IN" sz="3200" dirty="0"/>
              <a:t> - Value that can be computed automatically from the state.</a:t>
            </a:r>
          </a:p>
          <a:p>
            <a:pPr lvl="0">
              <a:lnSpc>
                <a:spcPct val="150000"/>
              </a:lnSpc>
            </a:pPr>
            <a:r>
              <a:rPr lang="en-IN" sz="3200" b="1" dirty="0">
                <a:solidFill>
                  <a:srgbClr val="FF0000"/>
                </a:solidFill>
              </a:rPr>
              <a:t>Reactions</a:t>
            </a:r>
            <a:r>
              <a:rPr lang="en-IN" sz="3200" dirty="0"/>
              <a:t> - automatically to perform some task like changing the DOM when the state changes</a:t>
            </a:r>
            <a:r>
              <a:rPr lang="en-IN" sz="3200" dirty="0" smtClean="0"/>
              <a:t>. (React Components)</a:t>
            </a:r>
            <a:endParaRPr lang="en-IN" sz="3200" dirty="0"/>
          </a:p>
          <a:p>
            <a:pPr lvl="0">
              <a:lnSpc>
                <a:spcPct val="150000"/>
              </a:lnSpc>
            </a:pPr>
            <a:r>
              <a:rPr lang="en-IN" sz="3200" b="1" dirty="0">
                <a:solidFill>
                  <a:srgbClr val="FF0000"/>
                </a:solidFill>
              </a:rPr>
              <a:t>Actions</a:t>
            </a:r>
            <a:r>
              <a:rPr lang="en-IN" sz="3200" dirty="0"/>
              <a:t> - functions that change the state</a:t>
            </a:r>
            <a:r>
              <a:rPr lang="en-IN" sz="3200" dirty="0" smtClean="0"/>
              <a:t>. (Event Handlers)</a:t>
            </a:r>
          </a:p>
          <a:p>
            <a:pPr algn="ctr">
              <a:lnSpc>
                <a:spcPct val="150000"/>
              </a:lnSpc>
            </a:pPr>
            <a:r>
              <a:rPr lang="en-IN" sz="3200" b="1" dirty="0" err="1" smtClean="0">
                <a:solidFill>
                  <a:srgbClr val="FF0000"/>
                </a:solidFill>
              </a:rPr>
              <a:t>mobx</a:t>
            </a:r>
            <a:r>
              <a:rPr lang="en-IN" sz="3200" b="1" dirty="0" smtClean="0">
                <a:solidFill>
                  <a:srgbClr val="FF0000"/>
                </a:solidFill>
              </a:rPr>
              <a:t>-react</a:t>
            </a:r>
            <a:r>
              <a:rPr lang="en-IN" sz="3200" b="1" dirty="0" smtClean="0"/>
              <a:t> </a:t>
            </a:r>
            <a:r>
              <a:rPr lang="en-IN" sz="3200" b="1" dirty="0"/>
              <a:t>- A library that binds </a:t>
            </a:r>
            <a:r>
              <a:rPr lang="en-IN" sz="3200" b="1" dirty="0" err="1"/>
              <a:t>mobx</a:t>
            </a:r>
            <a:r>
              <a:rPr lang="en-IN" sz="3200" b="1" dirty="0"/>
              <a:t> with react.</a:t>
            </a:r>
          </a:p>
          <a:p>
            <a:pPr lvl="0">
              <a:lnSpc>
                <a:spcPct val="150000"/>
              </a:lnSpc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5981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6874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IN" sz="4400" b="1" dirty="0" smtClean="0">
                <a:solidFill>
                  <a:srgbClr val="FF0000"/>
                </a:solidFill>
              </a:rPr>
              <a:t>Why </a:t>
            </a:r>
            <a:r>
              <a:rPr lang="en-IN" sz="4400" b="1" dirty="0" err="1" smtClean="0">
                <a:solidFill>
                  <a:srgbClr val="FF0000"/>
                </a:solidFill>
              </a:rPr>
              <a:t>MobX</a:t>
            </a:r>
            <a:r>
              <a:rPr lang="en-IN" sz="4400" b="1" dirty="0" smtClean="0">
                <a:solidFill>
                  <a:srgbClr val="FF0000"/>
                </a:solidFill>
              </a:rPr>
              <a:t> </a:t>
            </a:r>
            <a:endParaRPr lang="en-IN" sz="44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2012" y="931797"/>
            <a:ext cx="119599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It is very simple to use and therefore speeds up development considerably.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With </a:t>
            </a:r>
            <a:r>
              <a:rPr lang="en-IN" sz="3200" dirty="0" err="1"/>
              <a:t>MobX</a:t>
            </a:r>
            <a:r>
              <a:rPr lang="en-IN" sz="3200" dirty="0"/>
              <a:t>, you do not need to </a:t>
            </a:r>
            <a:r>
              <a:rPr lang="en-IN" sz="3200" dirty="0" smtClean="0"/>
              <a:t>normalize </a:t>
            </a:r>
            <a:r>
              <a:rPr lang="en-IN" sz="3200" dirty="0"/>
              <a:t>data.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Modifying state is very straightforward.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 err="1"/>
              <a:t>MobX</a:t>
            </a:r>
            <a:r>
              <a:rPr lang="en-IN" sz="3200" dirty="0"/>
              <a:t> automatically tracks changes between states and derivations</a:t>
            </a:r>
            <a:r>
              <a:rPr lang="en-IN" sz="3200"/>
              <a:t>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2792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6874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IN" sz="4400" b="1" dirty="0" err="1" smtClean="0">
                <a:solidFill>
                  <a:srgbClr val="FF0000"/>
                </a:solidFill>
              </a:rPr>
              <a:t>MobX</a:t>
            </a:r>
            <a:r>
              <a:rPr lang="en-IN" sz="4400" b="1" dirty="0" smtClean="0">
                <a:solidFill>
                  <a:srgbClr val="FF0000"/>
                </a:solidFill>
              </a:rPr>
              <a:t> Decorators</a:t>
            </a:r>
            <a:endParaRPr lang="en-IN" sz="44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2012" y="931797"/>
            <a:ext cx="1195998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err="1"/>
              <a:t>Mobx</a:t>
            </a:r>
            <a:r>
              <a:rPr lang="en-IN" sz="3200" dirty="0"/>
              <a:t> (and </a:t>
            </a:r>
            <a:r>
              <a:rPr lang="en-IN" sz="3200" dirty="0" err="1"/>
              <a:t>mobx</a:t>
            </a:r>
            <a:r>
              <a:rPr lang="en-IN" sz="3200" dirty="0"/>
              <a:t>-react) can be used with regular JS functions or with </a:t>
            </a:r>
            <a:r>
              <a:rPr lang="en-IN" sz="3200" dirty="0" smtClean="0"/>
              <a:t>ES7 decorators</a:t>
            </a:r>
            <a:r>
              <a:rPr lang="en-IN" sz="3200" dirty="0"/>
              <a:t>. </a:t>
            </a:r>
            <a:endParaRPr lang="en-IN" sz="3200" dirty="0" smtClean="0"/>
          </a:p>
          <a:p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 err="1">
                <a:solidFill>
                  <a:srgbClr val="FF0000"/>
                </a:solidFill>
              </a:rPr>
              <a:t>Mobx</a:t>
            </a:r>
            <a:r>
              <a:rPr lang="en-IN" sz="3200" dirty="0">
                <a:solidFill>
                  <a:srgbClr val="FF0000"/>
                </a:solidFill>
              </a:rPr>
              <a:t> decorators:</a:t>
            </a:r>
          </a:p>
          <a:p>
            <a:pPr lvl="0"/>
            <a:endParaRPr lang="en-IN" sz="3200" b="1" dirty="0" smtClean="0">
              <a:solidFill>
                <a:srgbClr val="FF0000"/>
              </a:solidFill>
            </a:endParaRPr>
          </a:p>
          <a:p>
            <a:pPr lvl="0"/>
            <a:r>
              <a:rPr lang="en-IN" sz="3200" b="1" dirty="0" smtClean="0">
                <a:solidFill>
                  <a:srgbClr val="FF0000"/>
                </a:solidFill>
              </a:rPr>
              <a:t>@</a:t>
            </a:r>
            <a:r>
              <a:rPr lang="en-IN" sz="3200" b="1" dirty="0">
                <a:solidFill>
                  <a:srgbClr val="FF0000"/>
                </a:solidFill>
              </a:rPr>
              <a:t>observable</a:t>
            </a:r>
            <a:r>
              <a:rPr lang="en-IN" sz="3200" dirty="0"/>
              <a:t> - turn a property into an observable, observers will be notified and react to changes in those properties. The properties types can be objects, arrays or references</a:t>
            </a:r>
            <a:r>
              <a:rPr lang="en-IN" sz="3200" dirty="0" smtClean="0"/>
              <a:t>.</a:t>
            </a:r>
          </a:p>
          <a:p>
            <a:pPr lvl="0"/>
            <a:endParaRPr lang="en-IN" sz="3200" dirty="0"/>
          </a:p>
          <a:p>
            <a:pPr lvl="0"/>
            <a:r>
              <a:rPr lang="en-IN" sz="3200" b="1" dirty="0">
                <a:solidFill>
                  <a:srgbClr val="FF0000"/>
                </a:solidFill>
              </a:rPr>
              <a:t>@computed</a:t>
            </a:r>
            <a:r>
              <a:rPr lang="en-IN" sz="3200" dirty="0">
                <a:solidFill>
                  <a:srgbClr val="FF0000"/>
                </a:solidFill>
              </a:rPr>
              <a:t> </a:t>
            </a:r>
            <a:r>
              <a:rPr lang="en-IN" sz="3200" dirty="0"/>
              <a:t>- values that will be derived automatically when relevant data is modified.</a:t>
            </a:r>
          </a:p>
          <a:p>
            <a:pPr lvl="0"/>
            <a:endParaRPr lang="en-IN" sz="3200" b="1" dirty="0" smtClean="0"/>
          </a:p>
          <a:p>
            <a:pPr lvl="0">
              <a:lnSpc>
                <a:spcPct val="150000"/>
              </a:lnSpc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7396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6874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IN" sz="4400" b="1" dirty="0" err="1" smtClean="0">
                <a:solidFill>
                  <a:srgbClr val="FF0000"/>
                </a:solidFill>
              </a:rPr>
              <a:t>MobX</a:t>
            </a:r>
            <a:r>
              <a:rPr lang="en-IN" sz="4400" b="1" dirty="0" smtClean="0">
                <a:solidFill>
                  <a:srgbClr val="FF0000"/>
                </a:solidFill>
              </a:rPr>
              <a:t> Decorators</a:t>
            </a:r>
            <a:endParaRPr lang="en-IN" sz="44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2012" y="931797"/>
            <a:ext cx="1195998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200" b="1" dirty="0">
                <a:solidFill>
                  <a:srgbClr val="FF0000"/>
                </a:solidFill>
              </a:rPr>
              <a:t>@observer</a:t>
            </a:r>
            <a:r>
              <a:rPr lang="en-IN" sz="3200" dirty="0">
                <a:solidFill>
                  <a:srgbClr val="FF0000"/>
                </a:solidFill>
              </a:rPr>
              <a:t> </a:t>
            </a:r>
            <a:r>
              <a:rPr lang="en-IN" sz="3200" dirty="0"/>
              <a:t>(</a:t>
            </a:r>
            <a:r>
              <a:rPr lang="en-IN" sz="3200" dirty="0" err="1"/>
              <a:t>mobx</a:t>
            </a:r>
            <a:r>
              <a:rPr lang="en-IN" sz="3200" dirty="0"/>
              <a:t>-react) - make react component reactive to the state change. </a:t>
            </a:r>
            <a:r>
              <a:rPr lang="en-IN" sz="3200" dirty="0" smtClean="0"/>
              <a:t>It </a:t>
            </a:r>
            <a:r>
              <a:rPr lang="en-IN" sz="3200" dirty="0"/>
              <a:t>calls the component’s render function when the state changes</a:t>
            </a:r>
            <a:r>
              <a:rPr lang="en-IN" sz="3200" dirty="0" smtClean="0"/>
              <a:t>.</a:t>
            </a:r>
          </a:p>
          <a:p>
            <a:pPr lvl="0"/>
            <a:endParaRPr lang="en-IN" sz="3200" dirty="0"/>
          </a:p>
          <a:p>
            <a:pPr lvl="0"/>
            <a:r>
              <a:rPr lang="en-IN" sz="3200" b="1" dirty="0">
                <a:solidFill>
                  <a:srgbClr val="FF0000"/>
                </a:solidFill>
              </a:rPr>
              <a:t>@action</a:t>
            </a:r>
            <a:r>
              <a:rPr lang="en-IN" sz="3200" dirty="0">
                <a:solidFill>
                  <a:srgbClr val="FF0000"/>
                </a:solidFill>
              </a:rPr>
              <a:t> </a:t>
            </a:r>
            <a:r>
              <a:rPr lang="en-IN" sz="3200" dirty="0"/>
              <a:t>- a method that changes the state</a:t>
            </a:r>
            <a:r>
              <a:rPr lang="en-IN" sz="3200" dirty="0" smtClean="0"/>
              <a:t>.</a:t>
            </a:r>
          </a:p>
          <a:p>
            <a:pPr lvl="0"/>
            <a:endParaRPr lang="en-IN" sz="3200" dirty="0"/>
          </a:p>
          <a:p>
            <a:pPr lvl="0"/>
            <a:r>
              <a:rPr lang="en-IN" sz="3200" b="1" dirty="0">
                <a:solidFill>
                  <a:srgbClr val="FF0000"/>
                </a:solidFill>
              </a:rPr>
              <a:t>Provider</a:t>
            </a:r>
            <a:r>
              <a:rPr lang="en-IN" sz="3200" dirty="0">
                <a:solidFill>
                  <a:srgbClr val="FF0000"/>
                </a:solidFill>
              </a:rPr>
              <a:t> and </a:t>
            </a:r>
            <a:r>
              <a:rPr lang="en-IN" sz="3200" b="1" dirty="0">
                <a:solidFill>
                  <a:srgbClr val="FF0000"/>
                </a:solidFill>
              </a:rPr>
              <a:t>@inject</a:t>
            </a:r>
            <a:r>
              <a:rPr lang="en-IN" sz="3200" dirty="0"/>
              <a:t> - inject the store to the component (like connect in Redux).</a:t>
            </a:r>
          </a:p>
          <a:p>
            <a:pPr algn="ctr">
              <a:lnSpc>
                <a:spcPct val="150000"/>
              </a:lnSpc>
            </a:pPr>
            <a:r>
              <a:rPr lang="en-IN" sz="3200" b="1" dirty="0"/>
              <a:t>.</a:t>
            </a:r>
          </a:p>
          <a:p>
            <a:pPr lvl="0"/>
            <a:endParaRPr lang="en-IN" sz="3200" b="1" dirty="0" smtClean="0"/>
          </a:p>
          <a:p>
            <a:pPr lvl="0">
              <a:lnSpc>
                <a:spcPct val="150000"/>
              </a:lnSpc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2617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6874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IN" sz="4400" b="1" dirty="0" err="1" smtClean="0">
                <a:solidFill>
                  <a:srgbClr val="FF0000"/>
                </a:solidFill>
              </a:rPr>
              <a:t>MobX</a:t>
            </a:r>
            <a:endParaRPr lang="en-IN" sz="4400" b="1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812572" y="3396158"/>
            <a:ext cx="1405719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235" y="3362166"/>
            <a:ext cx="1196697" cy="4910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91" y="782546"/>
            <a:ext cx="7690013" cy="565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6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6874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IN" sz="4400" b="1" dirty="0" err="1" smtClean="0">
                <a:solidFill>
                  <a:srgbClr val="FF0000"/>
                </a:solidFill>
              </a:rPr>
              <a:t>MobX</a:t>
            </a:r>
            <a:endParaRPr lang="en-IN" sz="4400" b="1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812572" y="3396158"/>
            <a:ext cx="1405719" cy="4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235" y="3362166"/>
            <a:ext cx="1196697" cy="4910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009" y="668740"/>
            <a:ext cx="7525456" cy="618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6874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IN" sz="4400" b="1" dirty="0" err="1" smtClean="0">
                <a:solidFill>
                  <a:srgbClr val="FF0000"/>
                </a:solidFill>
              </a:rPr>
              <a:t>MobX</a:t>
            </a:r>
            <a:endParaRPr lang="en-IN" sz="44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24" y="764275"/>
            <a:ext cx="10349552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5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6874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IN" sz="4400" b="1" dirty="0" err="1" smtClean="0">
                <a:solidFill>
                  <a:srgbClr val="FF0000"/>
                </a:solidFill>
              </a:rPr>
              <a:t>MobX</a:t>
            </a:r>
            <a:endParaRPr lang="en-IN" sz="44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006" y="890852"/>
            <a:ext cx="1195998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err="1" smtClean="0"/>
              <a:t>MobX</a:t>
            </a:r>
            <a:r>
              <a:rPr lang="en-IN" sz="3200" dirty="0" smtClean="0"/>
              <a:t> </a:t>
            </a:r>
            <a:r>
              <a:rPr lang="en-IN" sz="3200" dirty="0"/>
              <a:t>is </a:t>
            </a:r>
            <a:r>
              <a:rPr lang="en-IN" sz="3200" dirty="0">
                <a:solidFill>
                  <a:srgbClr val="FF0000"/>
                </a:solidFill>
              </a:rPr>
              <a:t>not</a:t>
            </a:r>
            <a:r>
              <a:rPr lang="en-IN" sz="3200" dirty="0"/>
              <a:t> a </a:t>
            </a:r>
            <a:r>
              <a:rPr lang="en-IN" sz="3200" dirty="0" smtClean="0"/>
              <a:t>framework. It is a State management Library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err="1" smtClean="0"/>
              <a:t>MobX</a:t>
            </a:r>
            <a:r>
              <a:rPr lang="en-IN" sz="3200" dirty="0" smtClean="0"/>
              <a:t> </a:t>
            </a:r>
            <a:r>
              <a:rPr lang="en-IN" sz="3200" dirty="0"/>
              <a:t>is a simple state management </a:t>
            </a:r>
            <a:r>
              <a:rPr lang="en-IN" sz="3200" dirty="0" smtClean="0"/>
              <a:t>solution used in </a:t>
            </a:r>
            <a:r>
              <a:rPr lang="en-IN" sz="3200" dirty="0" err="1"/>
              <a:t>ReactJS</a:t>
            </a:r>
            <a:r>
              <a:rPr lang="en-IN" sz="3200" dirty="0" smtClean="0"/>
              <a:t>.</a:t>
            </a:r>
          </a:p>
          <a:p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It is alternative to Flux &amp; Redux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err="1" smtClean="0"/>
              <a:t>Mobx</a:t>
            </a:r>
            <a:r>
              <a:rPr lang="en-IN" sz="3200" dirty="0" smtClean="0"/>
              <a:t>  can also use </a:t>
            </a:r>
            <a:r>
              <a:rPr lang="en-IN" sz="3200" dirty="0" err="1" smtClean="0"/>
              <a:t>RxJs</a:t>
            </a:r>
            <a:endParaRPr lang="en-I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err="1"/>
              <a:t>mobx</a:t>
            </a:r>
            <a:r>
              <a:rPr lang="en-IN" sz="3200" dirty="0"/>
              <a:t> and </a:t>
            </a:r>
            <a:r>
              <a:rPr lang="en-IN" sz="3200" dirty="0" err="1"/>
              <a:t>mobx</a:t>
            </a:r>
            <a:r>
              <a:rPr lang="en-IN" sz="3200" dirty="0"/>
              <a:t>-react can be used in React Native in. </a:t>
            </a:r>
            <a:endParaRPr lang="en-I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The </a:t>
            </a:r>
            <a:r>
              <a:rPr lang="en-IN" sz="3200" dirty="0"/>
              <a:t>latter is imported “</a:t>
            </a:r>
            <a:r>
              <a:rPr lang="en-IN" sz="3200" dirty="0" err="1"/>
              <a:t>mobx</a:t>
            </a:r>
            <a:r>
              <a:rPr lang="en-IN" sz="3200" dirty="0"/>
              <a:t>-react/native”. </a:t>
            </a:r>
            <a:endParaRPr lang="en-I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err="1" smtClean="0"/>
              <a:t>Mobx</a:t>
            </a:r>
            <a:r>
              <a:rPr lang="en-IN" sz="3200" dirty="0" smtClean="0"/>
              <a:t> can also be used with other </a:t>
            </a:r>
            <a:r>
              <a:rPr lang="en-IN" sz="3200" dirty="0" err="1" smtClean="0"/>
              <a:t>fraworks</a:t>
            </a:r>
            <a:r>
              <a:rPr lang="en-IN" sz="3200" dirty="0" smtClean="0"/>
              <a:t> and </a:t>
            </a:r>
            <a:r>
              <a:rPr lang="en-IN" sz="3200" dirty="0" err="1" smtClean="0"/>
              <a:t>Jquery</a:t>
            </a:r>
            <a:endParaRPr lang="en-IN" sz="3200" dirty="0" smtClean="0"/>
          </a:p>
          <a:p>
            <a:r>
              <a:rPr lang="en-IN" sz="3200" dirty="0"/>
              <a:t/>
            </a:r>
            <a:br>
              <a:rPr lang="en-IN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910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6874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IN" sz="4400" b="1" dirty="0" err="1" smtClean="0">
                <a:solidFill>
                  <a:srgbClr val="FF0000"/>
                </a:solidFill>
              </a:rPr>
              <a:t>MobX</a:t>
            </a:r>
            <a:endParaRPr lang="en-IN" sz="44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297"/>
            <a:ext cx="12192000" cy="6127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187" y="61557"/>
            <a:ext cx="4351626" cy="54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5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6874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IN" sz="4400" b="1" dirty="0" err="1" smtClean="0">
                <a:solidFill>
                  <a:srgbClr val="FF0000"/>
                </a:solidFill>
              </a:rPr>
              <a:t>MobX</a:t>
            </a:r>
            <a:r>
              <a:rPr lang="en-IN" sz="4400" b="1" dirty="0" smtClean="0">
                <a:solidFill>
                  <a:srgbClr val="FF0000"/>
                </a:solidFill>
              </a:rPr>
              <a:t> – Best Practises</a:t>
            </a:r>
            <a:endParaRPr lang="en-IN" sz="44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2769" y="846293"/>
            <a:ext cx="12069231" cy="7489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65"/>
              </a:spcBef>
              <a:spcAft>
                <a:spcPts val="0"/>
              </a:spcAft>
            </a:pPr>
            <a:r>
              <a:rPr lang="en-IN" sz="2700" b="1" spc="-25" dirty="0" smtClean="0"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stores represent the </a:t>
            </a:r>
            <a:r>
              <a:rPr lang="en-IN" sz="2700" b="1" spc="-25" dirty="0" err="1" smtClean="0"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IN" sz="2700" b="1" spc="-25" dirty="0" smtClean="0"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</a:t>
            </a:r>
            <a:r>
              <a:rPr lang="en-IN" sz="27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So store state in file to load at later time</a:t>
            </a:r>
          </a:p>
          <a:p>
            <a:pPr>
              <a:lnSpc>
                <a:spcPct val="107000"/>
              </a:lnSpc>
              <a:spcBef>
                <a:spcPts val="2065"/>
              </a:spcBef>
              <a:spcAft>
                <a:spcPts val="0"/>
              </a:spcAft>
            </a:pPr>
            <a:r>
              <a:rPr lang="en-IN" sz="2700" b="1" dirty="0" smtClean="0"/>
              <a:t>Separate  </a:t>
            </a:r>
            <a:r>
              <a:rPr lang="en-IN" sz="2700" b="1" dirty="0"/>
              <a:t>rest calls from the </a:t>
            </a:r>
            <a:r>
              <a:rPr lang="en-IN" sz="2700" b="1" dirty="0" smtClean="0"/>
              <a:t>stores  - (else hard to test)</a:t>
            </a:r>
          </a:p>
          <a:p>
            <a:endParaRPr lang="en-IN" sz="2700" b="1" dirty="0" smtClean="0"/>
          </a:p>
          <a:p>
            <a:r>
              <a:rPr lang="en-IN" sz="2700" b="1" dirty="0" smtClean="0"/>
              <a:t>Keep </a:t>
            </a:r>
            <a:r>
              <a:rPr lang="en-IN" sz="2700" b="1" dirty="0"/>
              <a:t>your business logic in </a:t>
            </a:r>
            <a:r>
              <a:rPr lang="en-IN" sz="2700" b="1" dirty="0" smtClean="0"/>
              <a:t>stores - </a:t>
            </a:r>
            <a:r>
              <a:rPr lang="en-IN" sz="2700" dirty="0" smtClean="0"/>
              <a:t>Don’t </a:t>
            </a:r>
            <a:r>
              <a:rPr lang="en-IN" sz="2700" dirty="0"/>
              <a:t>ever write business logic in your components</a:t>
            </a:r>
            <a:r>
              <a:rPr lang="en-IN" sz="2700" dirty="0" smtClean="0"/>
              <a:t>.</a:t>
            </a:r>
          </a:p>
          <a:p>
            <a:endParaRPr lang="en-IN" sz="2700" dirty="0" smtClean="0"/>
          </a:p>
          <a:p>
            <a:r>
              <a:rPr lang="en-IN" sz="2800" b="1" dirty="0"/>
              <a:t>Don’t create global store </a:t>
            </a:r>
            <a:r>
              <a:rPr lang="en-IN" sz="2800" b="1" dirty="0" smtClean="0"/>
              <a:t>instances  -instead use provider to inject to into components using props (for testability with mock)</a:t>
            </a:r>
          </a:p>
          <a:p>
            <a:endParaRPr lang="en-IN" sz="2800" b="1" dirty="0"/>
          </a:p>
          <a:p>
            <a:r>
              <a:rPr lang="en-IN" sz="2800" b="1" dirty="0"/>
              <a:t>Only the store is allowed to change its </a:t>
            </a:r>
            <a:r>
              <a:rPr lang="en-IN" sz="2800" b="1" dirty="0" smtClean="0"/>
              <a:t>properties - </a:t>
            </a:r>
            <a:r>
              <a:rPr lang="en-IN" sz="2800" dirty="0"/>
              <a:t>Never change a store’s property directly in a </a:t>
            </a:r>
            <a:r>
              <a:rPr lang="en-IN" sz="2800" dirty="0" smtClean="0"/>
              <a:t>component</a:t>
            </a:r>
            <a:r>
              <a:rPr lang="en-IN" sz="2800" dirty="0"/>
              <a:t> </a:t>
            </a:r>
            <a:r>
              <a:rPr lang="en-IN" sz="2800" dirty="0" smtClean="0"/>
              <a:t>by invoking method from store with action.	</a:t>
            </a:r>
            <a:endParaRPr lang="en-IN" sz="2800" dirty="0"/>
          </a:p>
          <a:p>
            <a:endParaRPr lang="en-IN" sz="2800" b="1" dirty="0" smtClean="0"/>
          </a:p>
          <a:p>
            <a:endParaRPr lang="en-IN" sz="2800" b="1" dirty="0"/>
          </a:p>
          <a:p>
            <a:endParaRPr lang="en-IN" sz="2700" dirty="0"/>
          </a:p>
          <a:p>
            <a:pPr>
              <a:lnSpc>
                <a:spcPct val="107000"/>
              </a:lnSpc>
              <a:spcBef>
                <a:spcPts val="2065"/>
              </a:spcBef>
              <a:spcAft>
                <a:spcPts val="0"/>
              </a:spcAft>
            </a:pPr>
            <a:endParaRPr lang="en-IN" sz="2700" b="1" spc="-25" dirty="0" smtClean="0"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6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6874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IN" sz="4400" b="1" dirty="0" err="1" smtClean="0">
                <a:solidFill>
                  <a:srgbClr val="FF0000"/>
                </a:solidFill>
              </a:rPr>
              <a:t>MobX</a:t>
            </a:r>
            <a:r>
              <a:rPr lang="en-IN" sz="4400" b="1" dirty="0" smtClean="0">
                <a:solidFill>
                  <a:srgbClr val="FF0000"/>
                </a:solidFill>
              </a:rPr>
              <a:t> – Best Practises</a:t>
            </a:r>
            <a:endParaRPr lang="en-IN" sz="44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2769" y="846293"/>
            <a:ext cx="12069231" cy="553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Always annotate each component with </a:t>
            </a:r>
            <a:r>
              <a:rPr lang="en-IN" sz="2800" b="1" dirty="0" smtClean="0"/>
              <a:t>@observer- </a:t>
            </a:r>
            <a:r>
              <a:rPr lang="en-IN" sz="2800" dirty="0"/>
              <a:t>allows each component to update on store prop </a:t>
            </a:r>
            <a:r>
              <a:rPr lang="en-IN" sz="2800" dirty="0" smtClean="0"/>
              <a:t>changes.</a:t>
            </a:r>
          </a:p>
          <a:p>
            <a:endParaRPr lang="en-IN" sz="2800" dirty="0"/>
          </a:p>
          <a:p>
            <a:r>
              <a:rPr lang="en-IN" sz="2800" b="1" dirty="0"/>
              <a:t>Use </a:t>
            </a:r>
            <a:r>
              <a:rPr lang="en-IN" sz="2800" b="1" dirty="0" smtClean="0"/>
              <a:t>@computed – </a:t>
            </a:r>
            <a:r>
              <a:rPr lang="en-IN" sz="2800" dirty="0" smtClean="0"/>
              <a:t>for repeated computations</a:t>
            </a:r>
            <a:endParaRPr lang="en-IN" sz="2800" dirty="0"/>
          </a:p>
          <a:p>
            <a:endParaRPr lang="en-IN" sz="2800" dirty="0" smtClean="0"/>
          </a:p>
          <a:p>
            <a:r>
              <a:rPr lang="en-IN" sz="2800" b="1" dirty="0"/>
              <a:t>You probably don’t need react </a:t>
            </a:r>
            <a:r>
              <a:rPr lang="en-IN" sz="2800" b="1" dirty="0" smtClean="0"/>
              <a:t>router</a:t>
            </a:r>
            <a:r>
              <a:rPr lang="en-IN" sz="2800" dirty="0" smtClean="0"/>
              <a:t> - </a:t>
            </a:r>
            <a:r>
              <a:rPr lang="en-IN" sz="2800" dirty="0"/>
              <a:t>keep </a:t>
            </a:r>
            <a:r>
              <a:rPr lang="en-IN" sz="2800" dirty="0" smtClean="0"/>
              <a:t> </a:t>
            </a:r>
            <a:r>
              <a:rPr lang="en-IN" sz="2800" dirty="0"/>
              <a:t>current displayed view in a property in one of </a:t>
            </a:r>
            <a:r>
              <a:rPr lang="en-IN" sz="2800" dirty="0" smtClean="0"/>
              <a:t>stores then have </a:t>
            </a:r>
            <a:r>
              <a:rPr lang="en-IN" sz="2800" dirty="0"/>
              <a:t>one component that just renders what the property says.</a:t>
            </a:r>
          </a:p>
          <a:p>
            <a:endParaRPr lang="en-IN" sz="2800" b="1" dirty="0" smtClean="0"/>
          </a:p>
          <a:p>
            <a:endParaRPr lang="en-IN" sz="2800" b="1" dirty="0"/>
          </a:p>
          <a:p>
            <a:endParaRPr lang="en-IN" sz="2700" dirty="0"/>
          </a:p>
          <a:p>
            <a:pPr>
              <a:lnSpc>
                <a:spcPct val="107000"/>
              </a:lnSpc>
              <a:spcBef>
                <a:spcPts val="2065"/>
              </a:spcBef>
              <a:spcAft>
                <a:spcPts val="0"/>
              </a:spcAft>
            </a:pPr>
            <a:endParaRPr lang="en-IN" sz="2700" b="1" spc="-25" dirty="0" smtClean="0"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0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6874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IN" sz="4400" b="1" dirty="0" err="1" smtClean="0">
                <a:solidFill>
                  <a:srgbClr val="FF0000"/>
                </a:solidFill>
              </a:rPr>
              <a:t>MobX</a:t>
            </a:r>
            <a:r>
              <a:rPr lang="en-IN" sz="4400" b="1" dirty="0" smtClean="0">
                <a:solidFill>
                  <a:srgbClr val="FF0000"/>
                </a:solidFill>
              </a:rPr>
              <a:t> – Setup</a:t>
            </a:r>
            <a:endParaRPr lang="en-IN" sz="44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2769" y="846293"/>
            <a:ext cx="12069231" cy="2514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dirty="0"/>
          </a:p>
          <a:p>
            <a:endParaRPr lang="en-IN" sz="2800" b="1" dirty="0" smtClean="0"/>
          </a:p>
          <a:p>
            <a:endParaRPr lang="en-IN" sz="2800" b="1" dirty="0"/>
          </a:p>
          <a:p>
            <a:endParaRPr lang="en-IN" sz="2700" dirty="0"/>
          </a:p>
          <a:p>
            <a:pPr>
              <a:lnSpc>
                <a:spcPct val="107000"/>
              </a:lnSpc>
              <a:spcBef>
                <a:spcPts val="2065"/>
              </a:spcBef>
              <a:spcAft>
                <a:spcPts val="0"/>
              </a:spcAft>
            </a:pPr>
            <a:endParaRPr lang="en-IN" sz="2700" b="1" spc="-25" dirty="0" smtClean="0"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546" y="846293"/>
            <a:ext cx="11864454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600" dirty="0" smtClean="0"/>
              <a:t>$ </a:t>
            </a:r>
            <a:r>
              <a:rPr lang="en-IN" sz="3600" dirty="0" err="1" smtClean="0"/>
              <a:t>npm</a:t>
            </a:r>
            <a:r>
              <a:rPr lang="en-IN" sz="3600" dirty="0" smtClean="0"/>
              <a:t> </a:t>
            </a:r>
            <a:r>
              <a:rPr lang="en-IN" sz="3600" dirty="0" smtClean="0"/>
              <a:t>install  </a:t>
            </a:r>
            <a:r>
              <a:rPr lang="en-IN" sz="3600" dirty="0"/>
              <a:t>-</a:t>
            </a:r>
            <a:r>
              <a:rPr lang="en-IN" sz="3600" dirty="0" smtClean="0"/>
              <a:t>g </a:t>
            </a:r>
            <a:r>
              <a:rPr lang="en-IN" sz="3600" dirty="0" err="1" smtClean="0"/>
              <a:t>yo</a:t>
            </a:r>
            <a:endParaRPr lang="en-IN" sz="3600" dirty="0" smtClean="0"/>
          </a:p>
          <a:p>
            <a:pPr>
              <a:lnSpc>
                <a:spcPct val="150000"/>
              </a:lnSpc>
            </a:pPr>
            <a:r>
              <a:rPr lang="en-IN" sz="3600" dirty="0" smtClean="0"/>
              <a:t>$ </a:t>
            </a:r>
            <a:r>
              <a:rPr lang="en-IN" sz="3600" dirty="0" err="1" smtClean="0"/>
              <a:t>npm</a:t>
            </a:r>
            <a:r>
              <a:rPr lang="en-IN" sz="3600" dirty="0" smtClean="0"/>
              <a:t> </a:t>
            </a:r>
            <a:r>
              <a:rPr lang="en-IN" sz="3600" dirty="0" smtClean="0"/>
              <a:t>install  </a:t>
            </a:r>
            <a:r>
              <a:rPr lang="en-IN" sz="3600" dirty="0" smtClean="0"/>
              <a:t>generator-</a:t>
            </a:r>
            <a:r>
              <a:rPr lang="en-IN" sz="3600" dirty="0" err="1" smtClean="0"/>
              <a:t>mobx</a:t>
            </a:r>
            <a:r>
              <a:rPr lang="en-IN" sz="3600" dirty="0" smtClean="0"/>
              <a:t>-react </a:t>
            </a:r>
            <a:r>
              <a:rPr lang="en-IN" sz="3600" dirty="0" smtClean="0"/>
              <a:t>-g</a:t>
            </a:r>
            <a:endParaRPr lang="en-IN" sz="3600" dirty="0" smtClean="0"/>
          </a:p>
          <a:p>
            <a:pPr>
              <a:lnSpc>
                <a:spcPct val="150000"/>
              </a:lnSpc>
            </a:pPr>
            <a:r>
              <a:rPr lang="en-IN" sz="3600" dirty="0" smtClean="0"/>
              <a:t>$ md </a:t>
            </a:r>
            <a:r>
              <a:rPr lang="en-IN" sz="3600" dirty="0" err="1" smtClean="0"/>
              <a:t>mobx</a:t>
            </a:r>
            <a:r>
              <a:rPr lang="en-IN" sz="3600" dirty="0" smtClean="0"/>
              <a:t>-app </a:t>
            </a:r>
          </a:p>
          <a:p>
            <a:pPr>
              <a:lnSpc>
                <a:spcPct val="150000"/>
              </a:lnSpc>
            </a:pPr>
            <a:r>
              <a:rPr lang="en-IN" sz="3600" dirty="0" smtClean="0"/>
              <a:t>$ cd </a:t>
            </a:r>
            <a:r>
              <a:rPr lang="en-IN" sz="3600" dirty="0" err="1" smtClean="0"/>
              <a:t>mobx</a:t>
            </a:r>
            <a:r>
              <a:rPr lang="en-IN" sz="3600" dirty="0" smtClean="0"/>
              <a:t>-app</a:t>
            </a:r>
            <a:endParaRPr lang="en-IN" sz="3600" dirty="0" smtClean="0"/>
          </a:p>
          <a:p>
            <a:pPr>
              <a:lnSpc>
                <a:spcPct val="150000"/>
              </a:lnSpc>
            </a:pPr>
            <a:r>
              <a:rPr lang="en-IN" sz="3600" dirty="0" smtClean="0"/>
              <a:t>$ </a:t>
            </a:r>
            <a:r>
              <a:rPr lang="en-IN" sz="3600" dirty="0" err="1" smtClean="0"/>
              <a:t>yo</a:t>
            </a:r>
            <a:r>
              <a:rPr lang="en-IN" sz="3600" dirty="0" smtClean="0"/>
              <a:t> </a:t>
            </a:r>
            <a:r>
              <a:rPr lang="en-IN" sz="3600" dirty="0" err="1" smtClean="0"/>
              <a:t>mobx</a:t>
            </a:r>
            <a:r>
              <a:rPr lang="en-IN" sz="3600" dirty="0" smtClean="0"/>
              <a:t>-react</a:t>
            </a:r>
          </a:p>
          <a:p>
            <a:pPr>
              <a:lnSpc>
                <a:spcPct val="150000"/>
              </a:lnSpc>
            </a:pPr>
            <a:r>
              <a:rPr lang="en-IN" sz="3600" dirty="0"/>
              <a:t> </a:t>
            </a:r>
            <a:r>
              <a:rPr lang="en-IN" sz="3600" dirty="0" smtClean="0"/>
              <a:t>answer all questions to crate project</a:t>
            </a:r>
          </a:p>
          <a:p>
            <a:pPr>
              <a:lnSpc>
                <a:spcPct val="150000"/>
              </a:lnSpc>
            </a:pPr>
            <a:r>
              <a:rPr lang="en-IN" sz="3600" dirty="0" smtClean="0"/>
              <a:t>$ </a:t>
            </a:r>
            <a:r>
              <a:rPr lang="en-IN" sz="3600" dirty="0" err="1" smtClean="0"/>
              <a:t>npm</a:t>
            </a:r>
            <a:r>
              <a:rPr lang="en-IN" sz="3600" dirty="0" smtClean="0"/>
              <a:t> start        (In browser , visit localhost:8080)</a:t>
            </a:r>
          </a:p>
          <a:p>
            <a:pPr>
              <a:lnSpc>
                <a:spcPct val="150000"/>
              </a:lnSpc>
            </a:pPr>
            <a:endParaRPr lang="en-IN" sz="3600" dirty="0" smtClean="0"/>
          </a:p>
          <a:p>
            <a:endParaRPr lang="en-IN" sz="3200" dirty="0" smtClean="0"/>
          </a:p>
          <a:p>
            <a:endParaRPr lang="en-IN" sz="4000" dirty="0" smtClean="0"/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1265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6874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IN" sz="4400" b="1" dirty="0" err="1" smtClean="0">
                <a:solidFill>
                  <a:srgbClr val="FF0000"/>
                </a:solidFill>
              </a:rPr>
              <a:t>MobX</a:t>
            </a:r>
            <a:r>
              <a:rPr lang="en-IN" sz="4400" b="1" dirty="0" smtClean="0">
                <a:solidFill>
                  <a:srgbClr val="FF0000"/>
                </a:solidFill>
              </a:rPr>
              <a:t> – Setup</a:t>
            </a:r>
            <a:endParaRPr lang="en-IN" sz="44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2769" y="846293"/>
            <a:ext cx="12069231" cy="2514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dirty="0"/>
          </a:p>
          <a:p>
            <a:endParaRPr lang="en-IN" sz="2800" b="1" dirty="0" smtClean="0"/>
          </a:p>
          <a:p>
            <a:endParaRPr lang="en-IN" sz="2800" b="1" dirty="0"/>
          </a:p>
          <a:p>
            <a:endParaRPr lang="en-IN" sz="2700" dirty="0"/>
          </a:p>
          <a:p>
            <a:pPr>
              <a:lnSpc>
                <a:spcPct val="107000"/>
              </a:lnSpc>
              <a:spcBef>
                <a:spcPts val="2065"/>
              </a:spcBef>
              <a:spcAft>
                <a:spcPts val="0"/>
              </a:spcAft>
            </a:pPr>
            <a:endParaRPr lang="en-IN" sz="2700" b="1" spc="-25" dirty="0" smtClean="0"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445" y="1178630"/>
            <a:ext cx="82491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 smtClean="0"/>
          </a:p>
          <a:p>
            <a:endParaRPr lang="en-IN" sz="4000" dirty="0" smtClean="0"/>
          </a:p>
          <a:p>
            <a:endParaRPr lang="en-IN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58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7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6874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IN" sz="4400" b="1" dirty="0" err="1" smtClean="0">
                <a:solidFill>
                  <a:srgbClr val="FF0000"/>
                </a:solidFill>
              </a:rPr>
              <a:t>MobX</a:t>
            </a:r>
            <a:r>
              <a:rPr lang="en-IN" sz="4400" b="1" dirty="0" smtClean="0">
                <a:solidFill>
                  <a:srgbClr val="FF0000"/>
                </a:solidFill>
              </a:rPr>
              <a:t> – Setup</a:t>
            </a:r>
            <a:endParaRPr lang="en-IN" sz="44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2769" y="846293"/>
            <a:ext cx="12069231" cy="2514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dirty="0"/>
          </a:p>
          <a:p>
            <a:endParaRPr lang="en-IN" sz="2800" b="1" dirty="0" smtClean="0"/>
          </a:p>
          <a:p>
            <a:endParaRPr lang="en-IN" sz="2800" b="1" dirty="0"/>
          </a:p>
          <a:p>
            <a:endParaRPr lang="en-IN" sz="2700" dirty="0"/>
          </a:p>
          <a:p>
            <a:pPr>
              <a:lnSpc>
                <a:spcPct val="107000"/>
              </a:lnSpc>
              <a:spcBef>
                <a:spcPts val="2065"/>
              </a:spcBef>
              <a:spcAft>
                <a:spcPts val="0"/>
              </a:spcAft>
            </a:pPr>
            <a:endParaRPr lang="en-IN" sz="2700" b="1" spc="-25" dirty="0" smtClean="0"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445" y="1178630"/>
            <a:ext cx="82491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 smtClean="0"/>
          </a:p>
          <a:p>
            <a:endParaRPr lang="en-IN" sz="4000" dirty="0" smtClean="0"/>
          </a:p>
          <a:p>
            <a:endParaRPr lang="en-IN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9851" t="15904" r="35074" b="37904"/>
          <a:stretch/>
        </p:blipFill>
        <p:spPr>
          <a:xfrm>
            <a:off x="0" y="668740"/>
            <a:ext cx="12192000" cy="618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4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6874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IN" sz="4400" b="1" dirty="0" err="1" smtClean="0">
                <a:solidFill>
                  <a:srgbClr val="FF0000"/>
                </a:solidFill>
              </a:rPr>
              <a:t>MobX</a:t>
            </a:r>
            <a:r>
              <a:rPr lang="en-IN" sz="4400" b="1" dirty="0" smtClean="0">
                <a:solidFill>
                  <a:srgbClr val="FF0000"/>
                </a:solidFill>
              </a:rPr>
              <a:t> – </a:t>
            </a:r>
            <a:r>
              <a:rPr lang="en-IN" sz="4400" b="1" smtClean="0">
                <a:solidFill>
                  <a:srgbClr val="FF0000"/>
                </a:solidFill>
              </a:rPr>
              <a:t>Setup Another way</a:t>
            </a:r>
            <a:endParaRPr lang="en-IN" sz="44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2769" y="846293"/>
            <a:ext cx="12069231" cy="2514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dirty="0"/>
          </a:p>
          <a:p>
            <a:endParaRPr lang="en-IN" sz="2800" b="1" dirty="0" smtClean="0"/>
          </a:p>
          <a:p>
            <a:endParaRPr lang="en-IN" sz="2800" b="1" dirty="0"/>
          </a:p>
          <a:p>
            <a:endParaRPr lang="en-IN" sz="2700" dirty="0"/>
          </a:p>
          <a:p>
            <a:pPr>
              <a:lnSpc>
                <a:spcPct val="107000"/>
              </a:lnSpc>
              <a:spcBef>
                <a:spcPts val="2065"/>
              </a:spcBef>
              <a:spcAft>
                <a:spcPts val="0"/>
              </a:spcAft>
            </a:pPr>
            <a:endParaRPr lang="en-IN" sz="2700" b="1" spc="-25" dirty="0" smtClean="0"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673" y="1064525"/>
            <a:ext cx="878298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800" dirty="0" smtClean="0"/>
          </a:p>
          <a:p>
            <a:r>
              <a:rPr lang="en-IN" sz="2800" dirty="0" smtClean="0">
                <a:solidFill>
                  <a:srgbClr val="FF0000"/>
                </a:solidFill>
              </a:rPr>
              <a:t>With </a:t>
            </a:r>
            <a:r>
              <a:rPr lang="en-IN" sz="2800" dirty="0">
                <a:solidFill>
                  <a:srgbClr val="FF0000"/>
                </a:solidFill>
              </a:rPr>
              <a:t>c</a:t>
            </a:r>
            <a:r>
              <a:rPr lang="en-IN" sz="2800" dirty="0" smtClean="0">
                <a:solidFill>
                  <a:srgbClr val="FF0000"/>
                </a:solidFill>
              </a:rPr>
              <a:t>reate-react-app generator:</a:t>
            </a:r>
          </a:p>
          <a:p>
            <a:r>
              <a:rPr lang="en-IN" sz="2800" dirty="0" smtClean="0"/>
              <a:t>$ create-react-app </a:t>
            </a:r>
            <a:r>
              <a:rPr lang="en-IN" sz="2800" dirty="0" err="1" smtClean="0"/>
              <a:t>mobx</a:t>
            </a:r>
            <a:r>
              <a:rPr lang="en-IN" sz="2800" dirty="0" smtClean="0"/>
              <a:t>-app</a:t>
            </a:r>
          </a:p>
          <a:p>
            <a:r>
              <a:rPr lang="en-IN" sz="2800" dirty="0" smtClean="0"/>
              <a:t>$ cd </a:t>
            </a:r>
            <a:r>
              <a:rPr lang="en-IN" sz="2800" dirty="0" err="1" smtClean="0"/>
              <a:t>mobx</a:t>
            </a:r>
            <a:r>
              <a:rPr lang="en-IN" sz="2800" dirty="0" smtClean="0"/>
              <a:t>-app</a:t>
            </a:r>
          </a:p>
          <a:p>
            <a:r>
              <a:rPr lang="en-IN" sz="2800" dirty="0" smtClean="0"/>
              <a:t>$ yarn start</a:t>
            </a:r>
          </a:p>
          <a:p>
            <a:endParaRPr lang="en-IN" sz="2800" dirty="0" smtClean="0"/>
          </a:p>
          <a:p>
            <a:r>
              <a:rPr lang="en-IN" sz="2800" dirty="0" smtClean="0"/>
              <a:t>To modify the configuration  to use </a:t>
            </a:r>
            <a:r>
              <a:rPr lang="en-IN" sz="2800" dirty="0" err="1" smtClean="0"/>
              <a:t>mobx</a:t>
            </a:r>
            <a:r>
              <a:rPr lang="en-IN" sz="2800" dirty="0" smtClean="0"/>
              <a:t> decorators of ES7</a:t>
            </a:r>
          </a:p>
          <a:p>
            <a:r>
              <a:rPr lang="en-IN" sz="2800" dirty="0" smtClean="0"/>
              <a:t>$ yarn  run eject</a:t>
            </a:r>
          </a:p>
          <a:p>
            <a:r>
              <a:rPr lang="en-IN" sz="2800" dirty="0" smtClean="0"/>
              <a:t>$ yarn add babel-plugin-transform-decorators-legacy</a:t>
            </a:r>
          </a:p>
          <a:p>
            <a:r>
              <a:rPr lang="en-IN" sz="2800" dirty="0" smtClean="0"/>
              <a:t>$ </a:t>
            </a:r>
            <a:r>
              <a:rPr lang="en-IN" sz="2800" dirty="0" err="1" smtClean="0"/>
              <a:t>npm</a:t>
            </a:r>
            <a:r>
              <a:rPr lang="en-IN" sz="2800" dirty="0" smtClean="0"/>
              <a:t> install </a:t>
            </a:r>
            <a:r>
              <a:rPr lang="en-IN" sz="2800" dirty="0" err="1" smtClean="0"/>
              <a:t>mobx</a:t>
            </a:r>
            <a:r>
              <a:rPr lang="en-IN" sz="2800" dirty="0" smtClean="0"/>
              <a:t>-react </a:t>
            </a:r>
            <a:r>
              <a:rPr lang="en-IN" sz="2800" dirty="0" err="1" smtClean="0"/>
              <a:t>mobx</a:t>
            </a:r>
            <a:r>
              <a:rPr lang="en-IN" sz="2800" dirty="0" smtClean="0"/>
              <a:t> --save</a:t>
            </a:r>
          </a:p>
          <a:p>
            <a:endParaRPr lang="en-IN" sz="3600" dirty="0" smtClean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1156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6874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IN" sz="4400" b="1" dirty="0" err="1" smtClean="0">
                <a:solidFill>
                  <a:srgbClr val="FF0000"/>
                </a:solidFill>
              </a:rPr>
              <a:t>MobX</a:t>
            </a:r>
            <a:r>
              <a:rPr lang="en-IN" sz="4400" b="1" dirty="0" smtClean="0">
                <a:solidFill>
                  <a:srgbClr val="FF0000"/>
                </a:solidFill>
              </a:rPr>
              <a:t> – Setup</a:t>
            </a:r>
            <a:endParaRPr lang="en-IN" sz="44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2769" y="846293"/>
            <a:ext cx="12069231" cy="2514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dirty="0"/>
          </a:p>
          <a:p>
            <a:endParaRPr lang="en-IN" sz="2800" b="1" dirty="0" smtClean="0"/>
          </a:p>
          <a:p>
            <a:endParaRPr lang="en-IN" sz="2800" b="1" dirty="0"/>
          </a:p>
          <a:p>
            <a:endParaRPr lang="en-IN" sz="2700" dirty="0"/>
          </a:p>
          <a:p>
            <a:pPr>
              <a:lnSpc>
                <a:spcPct val="107000"/>
              </a:lnSpc>
              <a:spcBef>
                <a:spcPts val="2065"/>
              </a:spcBef>
              <a:spcAft>
                <a:spcPts val="0"/>
              </a:spcAft>
            </a:pPr>
            <a:endParaRPr lang="en-IN" sz="2700" b="1" spc="-25" dirty="0" smtClean="0"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137" y="1064525"/>
            <a:ext cx="118668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Open </a:t>
            </a:r>
            <a:r>
              <a:rPr lang="en-IN" sz="3600" dirty="0" err="1" smtClean="0"/>
              <a:t>package.json</a:t>
            </a:r>
            <a:r>
              <a:rPr lang="en-IN" sz="3600" dirty="0" smtClean="0"/>
              <a:t> &amp; </a:t>
            </a:r>
            <a:r>
              <a:rPr lang="en-IN" sz="3600" dirty="0"/>
              <a:t>add ‘transform-decorators-legacy’ plugin</a:t>
            </a:r>
            <a:endParaRPr lang="en-IN" sz="3600" dirty="0" smtClean="0"/>
          </a:p>
          <a:p>
            <a:endParaRPr lang="en-IN" sz="3600" dirty="0" smtClean="0"/>
          </a:p>
          <a:p>
            <a:endParaRPr lang="en-IN" sz="36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Open Sans"/>
              </a:rPr>
              <a:t>Go to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Screen Shot 2018-04-18 at 6.53.41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69" y="1941688"/>
            <a:ext cx="10880236" cy="399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26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6874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IN" sz="4400" b="1" dirty="0" smtClean="0">
                <a:solidFill>
                  <a:srgbClr val="FF0000"/>
                </a:solidFill>
              </a:rPr>
              <a:t>State</a:t>
            </a:r>
            <a:endParaRPr lang="en-IN" sz="44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2012" y="1245694"/>
            <a:ext cx="11959988" cy="3709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1" dirty="0" smtClean="0"/>
              <a:t>The state</a:t>
            </a:r>
            <a:r>
              <a:rPr lang="en-IN" sz="3200" dirty="0"/>
              <a:t> is the data that drives the application. </a:t>
            </a:r>
            <a:endParaRPr lang="en-IN" sz="3200" dirty="0" smtClean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D</a:t>
            </a:r>
            <a:r>
              <a:rPr lang="en-IN" sz="3200" b="1" dirty="0" smtClean="0"/>
              <a:t>omain-specific </a:t>
            </a:r>
            <a:r>
              <a:rPr lang="en-IN" sz="3200" b="1" dirty="0"/>
              <a:t>states</a:t>
            </a:r>
            <a:r>
              <a:rPr lang="en-IN" sz="3200" dirty="0"/>
              <a:t> like to-do lists , as well as </a:t>
            </a:r>
            <a:r>
              <a:rPr lang="en-IN" sz="3200" b="1" dirty="0"/>
              <a:t>view states</a:t>
            </a:r>
            <a:r>
              <a:rPr lang="en-IN" sz="3200" dirty="0"/>
              <a:t> like currently selected </a:t>
            </a:r>
            <a:r>
              <a:rPr lang="en-IN" sz="3200" dirty="0" smtClean="0"/>
              <a:t>elements.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 smtClean="0"/>
              <a:t>The </a:t>
            </a:r>
            <a:r>
              <a:rPr lang="en-IN" sz="3200" dirty="0"/>
              <a:t>state is like an excel table with data</a:t>
            </a:r>
            <a:r>
              <a:rPr lang="en-IN" sz="3200" dirty="0" smtClean="0"/>
              <a:t>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170859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6874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en-IN" sz="4400" b="1" dirty="0">
                <a:solidFill>
                  <a:srgbClr val="FF0000"/>
                </a:solidFill>
              </a:rPr>
              <a:t>Derivations</a:t>
            </a:r>
            <a:endParaRPr lang="en-IN" sz="4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2012" y="1245694"/>
            <a:ext cx="119599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1" dirty="0" smtClean="0"/>
              <a:t>Anything </a:t>
            </a:r>
            <a:r>
              <a:rPr lang="en-IN" sz="3200" b="1" dirty="0"/>
              <a:t>that</a:t>
            </a:r>
            <a:r>
              <a:rPr lang="en-IN" sz="3200" dirty="0"/>
              <a:t> comes from the </a:t>
            </a:r>
            <a:r>
              <a:rPr lang="en-IN" sz="3200" b="1" dirty="0"/>
              <a:t>state</a:t>
            </a:r>
            <a:r>
              <a:rPr lang="en-IN" sz="3200" dirty="0"/>
              <a:t> and does not have any further interaction is derived. </a:t>
            </a:r>
            <a:endParaRPr lang="en-IN" sz="3200" dirty="0" smtClean="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 smtClean="0"/>
              <a:t>Derivatives </a:t>
            </a:r>
            <a:r>
              <a:rPr lang="en-IN" sz="3200" dirty="0"/>
              <a:t>exist in many forms: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1" dirty="0"/>
              <a:t>User Interface</a:t>
            </a:r>
            <a:endParaRPr lang="en-IN" sz="3200" dirty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1" dirty="0"/>
              <a:t>Derived data</a:t>
            </a:r>
            <a:r>
              <a:rPr lang="en-IN" sz="3200" dirty="0"/>
              <a:t> , such as the number of remaining to-do items.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1" dirty="0"/>
              <a:t>Back-end integration</a:t>
            </a:r>
            <a:r>
              <a:rPr lang="en-IN" sz="3200" dirty="0"/>
              <a:t> , such as sending changes to the server.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3184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6874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en-IN" sz="4400" b="1" dirty="0" err="1" smtClean="0">
                <a:solidFill>
                  <a:srgbClr val="FF0000"/>
                </a:solidFill>
              </a:rPr>
              <a:t>Mobx</a:t>
            </a:r>
            <a:r>
              <a:rPr lang="en-IN" sz="4400" b="1" dirty="0" smtClean="0">
                <a:solidFill>
                  <a:srgbClr val="FF0000"/>
                </a:solidFill>
              </a:rPr>
              <a:t> Derivatives</a:t>
            </a:r>
            <a:endParaRPr lang="en-IN" sz="4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2012" y="1245694"/>
            <a:ext cx="119599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3200" b="1" dirty="0"/>
              <a:t>Computed values</a:t>
            </a:r>
            <a:r>
              <a:rPr lang="en-IN" sz="3200" dirty="0"/>
              <a:t> – These are </a:t>
            </a:r>
            <a:r>
              <a:rPr lang="en-IN" sz="3200" b="1" dirty="0"/>
              <a:t>values</a:t>
            </a:r>
            <a:r>
              <a:rPr lang="en-IN" sz="3200" dirty="0"/>
              <a:t> that can always be derived from the current observable state using a pure function.</a:t>
            </a:r>
          </a:p>
          <a:p>
            <a:pPr fontAlgn="base"/>
            <a:endParaRPr lang="en-IN" sz="3200" b="1" dirty="0" smtClean="0"/>
          </a:p>
          <a:p>
            <a:pPr fontAlgn="base"/>
            <a:r>
              <a:rPr lang="en-IN" sz="3200" b="1" dirty="0" smtClean="0"/>
              <a:t>Reactions</a:t>
            </a:r>
            <a:r>
              <a:rPr lang="en-IN" sz="3200" dirty="0"/>
              <a:t> – Reactions are side effects that need to occur automatically when the state changes. </a:t>
            </a:r>
            <a:endParaRPr lang="en-IN" sz="3200" dirty="0" smtClean="0"/>
          </a:p>
          <a:p>
            <a:pPr fontAlgn="base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787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6874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en-IN" sz="4400" b="1" dirty="0" smtClean="0">
                <a:solidFill>
                  <a:srgbClr val="FF0000"/>
                </a:solidFill>
              </a:rPr>
              <a:t>Actions</a:t>
            </a:r>
            <a:endParaRPr lang="en-IN" sz="4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269242"/>
            <a:ext cx="12192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IN" sz="3200" b="1" dirty="0" smtClean="0"/>
              <a:t>An </a:t>
            </a:r>
            <a:r>
              <a:rPr lang="en-IN" sz="3200" b="1" dirty="0"/>
              <a:t>action</a:t>
            </a:r>
            <a:r>
              <a:rPr lang="en-IN" sz="3200" dirty="0"/>
              <a:t> is any piece of code that can change </a:t>
            </a:r>
            <a:r>
              <a:rPr lang="en-IN" sz="3200" b="1" dirty="0" smtClean="0"/>
              <a:t>state</a:t>
            </a:r>
            <a:r>
              <a:rPr lang="en-IN" sz="3200" dirty="0" smtClean="0"/>
              <a:t>. -&gt;</a:t>
            </a:r>
            <a:r>
              <a:rPr lang="en-IN" sz="3200" dirty="0" smtClean="0">
                <a:solidFill>
                  <a:srgbClr val="FF0000"/>
                </a:solidFill>
              </a:rPr>
              <a:t>event Handler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IN" sz="3200" dirty="0" smtClean="0"/>
              <a:t>User </a:t>
            </a:r>
            <a:r>
              <a:rPr lang="en-IN" sz="3200" dirty="0"/>
              <a:t>events, backend data pushes, scheduled events, and more. </a:t>
            </a:r>
            <a:endParaRPr lang="en-IN" sz="3200" dirty="0" smtClean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IN" sz="3200" dirty="0" smtClean="0"/>
              <a:t>The </a:t>
            </a:r>
            <a:r>
              <a:rPr lang="en-IN" sz="3200" dirty="0"/>
              <a:t>action is similar to the user entering a new value in the excel cell</a:t>
            </a:r>
            <a:r>
              <a:rPr lang="en-IN" sz="3200" dirty="0" smtClean="0"/>
              <a:t>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IN" sz="3200" dirty="0"/>
              <a:t>Actions can be explicitly defined in </a:t>
            </a:r>
            <a:r>
              <a:rPr lang="en-IN" sz="3200" dirty="0" err="1"/>
              <a:t>MobX</a:t>
            </a:r>
            <a:r>
              <a:rPr lang="en-IN" sz="3200" dirty="0"/>
              <a:t>, which can help you organize </a:t>
            </a:r>
            <a:r>
              <a:rPr lang="en-IN" sz="3200" dirty="0" smtClean="0"/>
              <a:t>code </a:t>
            </a:r>
            <a:r>
              <a:rPr lang="en-IN" sz="3200" dirty="0"/>
              <a:t>more clearly. </a:t>
            </a:r>
          </a:p>
        </p:txBody>
      </p:sp>
    </p:spTree>
    <p:extLst>
      <p:ext uri="{BB962C8B-B14F-4D97-AF65-F5344CB8AC3E}">
        <p14:creationId xmlns:p14="http://schemas.microsoft.com/office/powerpoint/2010/main" val="410556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6874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en-IN" sz="4400" b="1" dirty="0" err="1">
                <a:solidFill>
                  <a:srgbClr val="FF0000"/>
                </a:solidFill>
              </a:rPr>
              <a:t>M</a:t>
            </a:r>
            <a:r>
              <a:rPr lang="en-IN" sz="4400" b="1" dirty="0" err="1" smtClean="0">
                <a:solidFill>
                  <a:srgbClr val="FF0000"/>
                </a:solidFill>
              </a:rPr>
              <a:t>obx</a:t>
            </a:r>
            <a:r>
              <a:rPr lang="en-IN" sz="4400" b="1" dirty="0" smtClean="0">
                <a:solidFill>
                  <a:srgbClr val="FF0000"/>
                </a:solidFill>
              </a:rPr>
              <a:t> Principle</a:t>
            </a:r>
            <a:endParaRPr lang="en-IN" sz="4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899545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IN" sz="3200" dirty="0" err="1"/>
              <a:t>MobX</a:t>
            </a:r>
            <a:r>
              <a:rPr lang="en-IN" sz="3200" dirty="0"/>
              <a:t> supports one-way data flow, which is the </a:t>
            </a:r>
            <a:r>
              <a:rPr lang="en-IN" sz="3200" b="1" dirty="0"/>
              <a:t>action</a:t>
            </a:r>
            <a:r>
              <a:rPr lang="en-IN" sz="3200" dirty="0"/>
              <a:t> change </a:t>
            </a:r>
            <a:r>
              <a:rPr lang="en-IN" sz="3200" b="1" dirty="0"/>
              <a:t>state</a:t>
            </a:r>
            <a:r>
              <a:rPr lang="en-IN" sz="3200" dirty="0"/>
              <a:t> , and the state change updates all affected </a:t>
            </a:r>
            <a:r>
              <a:rPr lang="en-IN" sz="3200" b="1" dirty="0"/>
              <a:t>views</a:t>
            </a:r>
            <a:r>
              <a:rPr lang="en-IN" sz="3200" dirty="0"/>
              <a:t> </a:t>
            </a:r>
            <a:r>
              <a:rPr lang="en-IN" sz="3200" dirty="0" smtClean="0"/>
              <a:t>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IN" sz="3200" dirty="0" smtClean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IN" sz="3200" dirty="0" smtClean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IN" sz="3200" dirty="0"/>
              <a:t>All </a:t>
            </a:r>
            <a:r>
              <a:rPr lang="en-IN" sz="3200" b="1" dirty="0"/>
              <a:t>derived</a:t>
            </a:r>
            <a:r>
              <a:rPr lang="en-IN" sz="3200" dirty="0"/>
              <a:t> defaults are </a:t>
            </a:r>
            <a:r>
              <a:rPr lang="en-IN" sz="3200" b="1" dirty="0"/>
              <a:t>synchronous</a:t>
            </a:r>
            <a:r>
              <a:rPr lang="en-IN" sz="3200" dirty="0"/>
              <a:t> updates.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IN" sz="3200" b="1" dirty="0" smtClean="0"/>
              <a:t>Means , action</a:t>
            </a:r>
            <a:r>
              <a:rPr lang="en-IN" sz="3200" dirty="0"/>
              <a:t> can safely check the calculated value directly after changing the </a:t>
            </a:r>
            <a:r>
              <a:rPr lang="en-IN" sz="3200" b="1" dirty="0"/>
              <a:t>state</a:t>
            </a:r>
            <a:r>
              <a:rPr lang="en-IN" sz="3200" dirty="0"/>
              <a:t> </a:t>
            </a:r>
            <a:r>
              <a:rPr lang="en-IN" sz="3200" dirty="0" smtClean="0"/>
              <a:t>.</a:t>
            </a:r>
            <a:endParaRPr lang="en-IN" sz="32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IN" sz="3200" dirty="0"/>
              <a:t>All </a:t>
            </a:r>
            <a:r>
              <a:rPr lang="en-IN" sz="3200" b="1" dirty="0"/>
              <a:t>calculated values</a:t>
            </a:r>
            <a:r>
              <a:rPr lang="en-IN" sz="3200" dirty="0"/>
              <a:t> should be </a:t>
            </a:r>
            <a:r>
              <a:rPr lang="en-IN" sz="3200" b="1" dirty="0"/>
              <a:t>pure</a:t>
            </a:r>
            <a:r>
              <a:rPr lang="en-IN" sz="3200" dirty="0"/>
              <a:t> . They should not be used to change </a:t>
            </a:r>
            <a:r>
              <a:rPr lang="en-IN" sz="3200" b="1" dirty="0"/>
              <a:t>state</a:t>
            </a:r>
            <a:r>
              <a:rPr lang="en-IN" sz="3200" dirty="0"/>
              <a:t> .</a:t>
            </a:r>
          </a:p>
        </p:txBody>
      </p:sp>
      <p:pic>
        <p:nvPicPr>
          <p:cNvPr id="1026" name="Picture 2" descr="Action, State, 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2" y="2231745"/>
            <a:ext cx="10222173" cy="160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5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6874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IN" sz="4400" b="1" dirty="0" err="1" smtClean="0">
                <a:solidFill>
                  <a:srgbClr val="FF0000"/>
                </a:solidFill>
              </a:rPr>
              <a:t>MobX</a:t>
            </a:r>
            <a:endParaRPr lang="en-IN" sz="44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28298" y="972741"/>
            <a:ext cx="90348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0" i="0" u="none" strike="noStrike" baseline="0" dirty="0" smtClean="0">
                <a:latin typeface="Montserrat-Regular"/>
              </a:rPr>
              <a:t>Any value can be </a:t>
            </a:r>
            <a:r>
              <a:rPr lang="en-IN" sz="3200" b="1" i="0" u="none" strike="noStrike" baseline="0" dirty="0" smtClean="0">
                <a:latin typeface="Montserrat-Bold"/>
              </a:rPr>
              <a:t>observable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0" i="0" u="none" strike="noStrike" baseline="0" dirty="0" smtClean="0">
                <a:latin typeface="Montserrat-Regular"/>
              </a:rPr>
              <a:t>Any component can be an </a:t>
            </a:r>
            <a:r>
              <a:rPr lang="en-IN" sz="3200" b="1" i="0" u="none" strike="noStrike" baseline="0" dirty="0" smtClean="0">
                <a:latin typeface="Montserrat-Bold"/>
              </a:rPr>
              <a:t>observer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3200" b="1" dirty="0">
              <a:latin typeface="Montserrat-Bold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0" i="0" u="none" strike="noStrike" baseline="0" dirty="0" smtClean="0">
                <a:latin typeface="Montserrat-Regular"/>
              </a:rPr>
              <a:t>Components (</a:t>
            </a:r>
            <a:r>
              <a:rPr lang="en-IN" sz="3200" b="1" i="0" u="none" strike="noStrike" baseline="0" dirty="0" smtClean="0">
                <a:latin typeface="Montserrat-Bold"/>
              </a:rPr>
              <a:t>observers</a:t>
            </a:r>
            <a:r>
              <a:rPr lang="en-IN" sz="3200" b="0" i="0" u="none" strike="noStrike" baseline="0" dirty="0" smtClean="0">
                <a:latin typeface="Montserrat-Regular"/>
              </a:rPr>
              <a:t>) will automatically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latin typeface="Montserrat-Regular"/>
              </a:rPr>
              <a:t> </a:t>
            </a:r>
            <a:r>
              <a:rPr lang="en-IN" sz="3200" dirty="0" smtClean="0">
                <a:latin typeface="Montserrat-Regular"/>
              </a:rPr>
              <a:t> </a:t>
            </a:r>
            <a:r>
              <a:rPr lang="en-IN" sz="3200" b="0" i="0" u="none" strike="noStrike" baseline="0" dirty="0" smtClean="0">
                <a:latin typeface="Montserrat-Regular"/>
              </a:rPr>
              <a:t>re-render when </a:t>
            </a:r>
            <a:r>
              <a:rPr lang="en-IN" sz="3200" b="1" i="0" u="none" strike="noStrike" baseline="0" dirty="0" smtClean="0">
                <a:latin typeface="Montserrat-Bold"/>
              </a:rPr>
              <a:t>observable values </a:t>
            </a:r>
            <a:r>
              <a:rPr lang="en-IN" sz="3200" b="0" i="0" u="none" strike="noStrike" baseline="0" dirty="0" smtClean="0">
                <a:latin typeface="Montserrat-Regular"/>
              </a:rPr>
              <a:t>change</a:t>
            </a:r>
          </a:p>
          <a:p>
            <a:pPr>
              <a:lnSpc>
                <a:spcPct val="150000"/>
              </a:lnSpc>
            </a:pPr>
            <a:endParaRPr lang="en-IN" sz="3200" dirty="0">
              <a:latin typeface="Montserrat-Regular"/>
            </a:endParaRPr>
          </a:p>
          <a:p>
            <a:pPr>
              <a:lnSpc>
                <a:spcPct val="150000"/>
              </a:lnSpc>
            </a:pPr>
            <a:r>
              <a:rPr lang="en-IN" sz="3200" dirty="0" err="1" smtClean="0">
                <a:solidFill>
                  <a:srgbClr val="FF0000"/>
                </a:solidFill>
                <a:latin typeface="Montserrat-Regular"/>
              </a:rPr>
              <a:t>MobX</a:t>
            </a:r>
            <a:r>
              <a:rPr lang="en-IN" sz="3200" dirty="0" smtClean="0">
                <a:solidFill>
                  <a:srgbClr val="FF0000"/>
                </a:solidFill>
                <a:latin typeface="Montserrat-Regular"/>
              </a:rPr>
              <a:t> uses Observer Design Pattern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6874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IN" sz="4400" b="1" dirty="0" err="1" smtClean="0">
                <a:solidFill>
                  <a:srgbClr val="FF0000"/>
                </a:solidFill>
              </a:rPr>
              <a:t>MobX</a:t>
            </a:r>
            <a:endParaRPr lang="en-IN" sz="44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389" y="1705956"/>
            <a:ext cx="5947222" cy="429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516</Words>
  <Application>Microsoft Office PowerPoint</Application>
  <PresentationFormat>Widescreen</PresentationFormat>
  <Paragraphs>151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Lucida Sans Unicode</vt:lpstr>
      <vt:lpstr>Montserrat-Bold</vt:lpstr>
      <vt:lpstr>Montserrat-Regular</vt:lpstr>
      <vt:lpstr>Open Sans</vt:lpstr>
      <vt:lpstr>Times New Roman</vt:lpstr>
      <vt:lpstr>Office Theme</vt:lpstr>
      <vt:lpstr>MobX</vt:lpstr>
      <vt:lpstr>MobX</vt:lpstr>
      <vt:lpstr>State</vt:lpstr>
      <vt:lpstr>Derivations</vt:lpstr>
      <vt:lpstr>Mobx Derivatives</vt:lpstr>
      <vt:lpstr>Actions</vt:lpstr>
      <vt:lpstr>Mobx Principle</vt:lpstr>
      <vt:lpstr>MobX</vt:lpstr>
      <vt:lpstr>MobX</vt:lpstr>
      <vt:lpstr>MobX</vt:lpstr>
      <vt:lpstr>MobX</vt:lpstr>
      <vt:lpstr>MobX</vt:lpstr>
      <vt:lpstr>MobX Principle</vt:lpstr>
      <vt:lpstr>Why MobX </vt:lpstr>
      <vt:lpstr>MobX Decorators</vt:lpstr>
      <vt:lpstr>MobX Decorators</vt:lpstr>
      <vt:lpstr>MobX</vt:lpstr>
      <vt:lpstr>MobX</vt:lpstr>
      <vt:lpstr>MobX</vt:lpstr>
      <vt:lpstr>MobX</vt:lpstr>
      <vt:lpstr>MobX – Best Practises</vt:lpstr>
      <vt:lpstr>MobX – Best Practises</vt:lpstr>
      <vt:lpstr>MobX – Setup</vt:lpstr>
      <vt:lpstr>MobX – Setup</vt:lpstr>
      <vt:lpstr>MobX – Setup</vt:lpstr>
      <vt:lpstr>MobX – Setup Another way</vt:lpstr>
      <vt:lpstr>MobX – Setup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MobX</dc:title>
  <dc:creator>DSR Murthy</dc:creator>
  <cp:lastModifiedBy>DSR Murthy</cp:lastModifiedBy>
  <cp:revision>111</cp:revision>
  <dcterms:created xsi:type="dcterms:W3CDTF">2019-07-28T04:50:29Z</dcterms:created>
  <dcterms:modified xsi:type="dcterms:W3CDTF">2019-08-27T13:03:12Z</dcterms:modified>
</cp:coreProperties>
</file>