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" y="1981136"/>
            <a:ext cx="8748776" cy="1252537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" y="2647886"/>
            <a:ext cx="8615426" cy="125253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500" y="3314636"/>
            <a:ext cx="8301101" cy="1252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777493"/>
            <a:ext cx="374713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97230"/>
            <a:ext cx="9098915" cy="113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1224" y="1354074"/>
            <a:ext cx="8726805" cy="457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04010" y="3263265"/>
            <a:ext cx="5770880" cy="1489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509395">
              <a:lnSpc>
                <a:spcPct val="100400"/>
              </a:lnSpc>
              <a:spcBef>
                <a:spcPts val="90"/>
              </a:spcBef>
              <a:tabLst>
                <a:tab pos="1877695" algn="l"/>
                <a:tab pos="1925955" algn="l"/>
                <a:tab pos="2247265" algn="l"/>
              </a:tabLst>
            </a:pPr>
            <a:r>
              <a:rPr dirty="0" sz="2400">
                <a:latin typeface="Carlito"/>
                <a:cs typeface="Carlito"/>
              </a:rPr>
              <a:t>STUDENT</a:t>
            </a:r>
            <a:r>
              <a:rPr dirty="0" sz="2400" spc="-12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NAME:</a:t>
            </a:r>
            <a:r>
              <a:rPr dirty="0" sz="2400">
                <a:latin typeface="Carlito"/>
                <a:cs typeface="Carlito"/>
              </a:rPr>
              <a:t>	SRI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RAMANAN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S </a:t>
            </a:r>
            <a:r>
              <a:rPr dirty="0" sz="2400" spc="-10">
                <a:latin typeface="Carlito"/>
                <a:cs typeface="Carlito"/>
              </a:rPr>
              <a:t>REGISTER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NO: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312211423 DEPARTMENT:</a:t>
            </a:r>
            <a:r>
              <a:rPr dirty="0" sz="2400">
                <a:latin typeface="Carlito"/>
                <a:cs typeface="Carlito"/>
              </a:rPr>
              <a:t>		</a:t>
            </a:r>
            <a:r>
              <a:rPr dirty="0" sz="2400" spc="-10">
                <a:latin typeface="Carlito"/>
                <a:cs typeface="Carlito"/>
              </a:rPr>
              <a:t>B.COM(GENERAL)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855"/>
              </a:lnSpc>
              <a:tabLst>
                <a:tab pos="1335405" algn="l"/>
              </a:tabLst>
            </a:pPr>
            <a:r>
              <a:rPr dirty="0" sz="2400" spc="-10">
                <a:latin typeface="Carlito"/>
                <a:cs typeface="Carlito"/>
              </a:rPr>
              <a:t>COLLEGE:</a:t>
            </a:r>
            <a:r>
              <a:rPr dirty="0" sz="2400">
                <a:latin typeface="Carlito"/>
                <a:cs typeface="Carlito"/>
              </a:rPr>
              <a:t>	ALPHA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ARTS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SCIENCE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COLLEGE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217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800" spc="-10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688975" y="1387538"/>
            <a:ext cx="7182484" cy="49129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Carlito"/>
                <a:cs typeface="Carlito"/>
              </a:rPr>
              <a:t>Data</a:t>
            </a:r>
            <a:r>
              <a:rPr dirty="0" sz="2000" spc="-4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collection</a:t>
            </a:r>
            <a:endParaRPr sz="20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000" b="1">
                <a:latin typeface="Carlito"/>
                <a:cs typeface="Carlito"/>
              </a:rPr>
              <a:t>Koggle</a:t>
            </a:r>
            <a:r>
              <a:rPr dirty="0" sz="2000" spc="-60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Using</a:t>
            </a:r>
            <a:r>
              <a:rPr dirty="0" sz="2000" spc="-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this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website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collect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data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for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project.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2000" spc="-10" b="1">
                <a:latin typeface="Carlito"/>
                <a:cs typeface="Carlito"/>
              </a:rPr>
              <a:t>Feature</a:t>
            </a:r>
            <a:r>
              <a:rPr dirty="0" sz="2000" spc="-90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collection</a:t>
            </a:r>
            <a:endParaRPr sz="2000">
              <a:latin typeface="Carlito"/>
              <a:cs typeface="Carlito"/>
            </a:endParaRPr>
          </a:p>
          <a:p>
            <a:pPr marL="813435" marR="66167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3435" algn="l"/>
                <a:tab pos="869950" algn="l"/>
              </a:tabLst>
            </a:pP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b="1">
                <a:latin typeface="Carlito"/>
                <a:cs typeface="Carlito"/>
              </a:rPr>
              <a:t>Excel</a:t>
            </a:r>
            <a:r>
              <a:rPr dirty="0" sz="2000" spc="-1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spread</a:t>
            </a:r>
            <a:r>
              <a:rPr dirty="0" sz="2000" spc="-7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sheet</a:t>
            </a:r>
            <a:r>
              <a:rPr dirty="0" sz="2000" spc="385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-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Excel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sheet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is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used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arrange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 spc="-25">
                <a:latin typeface="Carlito"/>
                <a:cs typeface="Carlito"/>
              </a:rPr>
              <a:t>the </a:t>
            </a:r>
            <a:r>
              <a:rPr dirty="0" sz="2000" spc="-10">
                <a:latin typeface="Carlito"/>
                <a:cs typeface="Carlito"/>
              </a:rPr>
              <a:t>relevant</a:t>
            </a:r>
            <a:r>
              <a:rPr dirty="0" sz="2000" spc="-7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2000" b="1">
                <a:latin typeface="Carlito"/>
                <a:cs typeface="Carlito"/>
              </a:rPr>
              <a:t>Data</a:t>
            </a:r>
            <a:r>
              <a:rPr dirty="0" sz="2000" spc="-4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cleaning</a:t>
            </a:r>
            <a:endParaRPr sz="20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2800" algn="l"/>
              </a:tabLst>
            </a:pPr>
            <a:r>
              <a:rPr dirty="0" sz="2000" b="1">
                <a:latin typeface="Carlito"/>
                <a:cs typeface="Carlito"/>
              </a:rPr>
              <a:t>Conditional</a:t>
            </a:r>
            <a:r>
              <a:rPr dirty="0" sz="2000" spc="-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formatting</a:t>
            </a:r>
            <a:r>
              <a:rPr dirty="0" sz="2000" spc="-15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Used</a:t>
            </a:r>
            <a:r>
              <a:rPr dirty="0" sz="2000" spc="38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identify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blank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area.</a:t>
            </a:r>
            <a:endParaRPr sz="20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buFont typeface="Wingdings"/>
              <a:buChar char=""/>
              <a:tabLst>
                <a:tab pos="812800" algn="l"/>
              </a:tabLst>
            </a:pPr>
            <a:r>
              <a:rPr dirty="0" sz="2000" b="1">
                <a:latin typeface="Carlito"/>
                <a:cs typeface="Carlito"/>
              </a:rPr>
              <a:t>Filter</a:t>
            </a:r>
            <a:r>
              <a:rPr dirty="0" sz="2000" spc="-75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Option</a:t>
            </a:r>
            <a:r>
              <a:rPr dirty="0" sz="2000" spc="-20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This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option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is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used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remove</a:t>
            </a:r>
            <a:r>
              <a:rPr dirty="0" sz="2000" spc="1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blanks.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2000">
                <a:latin typeface="Carlito"/>
                <a:cs typeface="Carlito"/>
              </a:rPr>
              <a:t>P</a:t>
            </a:r>
            <a:r>
              <a:rPr dirty="0" sz="2000" b="1">
                <a:latin typeface="Carlito"/>
                <a:cs typeface="Carlito"/>
              </a:rPr>
              <a:t>erformance</a:t>
            </a:r>
            <a:r>
              <a:rPr dirty="0" sz="2000" spc="-90" b="1">
                <a:latin typeface="Carlito"/>
                <a:cs typeface="Carlito"/>
              </a:rPr>
              <a:t> </a:t>
            </a:r>
            <a:r>
              <a:rPr dirty="0" sz="2000" spc="-20" b="1"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  <a:p>
            <a:pPr marL="869950" indent="-400050">
              <a:lnSpc>
                <a:spcPct val="100000"/>
              </a:lnSpc>
              <a:buFont typeface="Wingdings"/>
              <a:buChar char=""/>
              <a:tabLst>
                <a:tab pos="869950" algn="l"/>
              </a:tabLst>
            </a:pPr>
            <a:r>
              <a:rPr dirty="0" sz="2000" b="1">
                <a:latin typeface="Carlito"/>
                <a:cs typeface="Carlito"/>
              </a:rPr>
              <a:t>Grading</a:t>
            </a:r>
            <a:r>
              <a:rPr dirty="0" sz="2000" spc="390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-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“IFS”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formula</a:t>
            </a:r>
            <a:r>
              <a:rPr dirty="0" sz="2000" spc="-3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grading</a:t>
            </a:r>
            <a:r>
              <a:rPr dirty="0" sz="2000" spc="-9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employee</a:t>
            </a:r>
            <a:endParaRPr sz="2000">
              <a:latin typeface="Carlito"/>
              <a:cs typeface="Carlito"/>
            </a:endParaRPr>
          </a:p>
          <a:p>
            <a:pPr marL="81343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Carlito"/>
                <a:cs typeface="Carlito"/>
              </a:rPr>
              <a:t>performance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  <a:p>
            <a:pPr marL="927735" marR="786130" indent="571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rlito"/>
                <a:cs typeface="Carlito"/>
              </a:rPr>
              <a:t>Formula</a:t>
            </a:r>
            <a:r>
              <a:rPr dirty="0" sz="2000" spc="-65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=IFS(Z9&gt;=5,"VERY HIGH",Z9&gt;=4,"HIGH",Z9&gt;=3,"MED","TRUE",</a:t>
            </a:r>
            <a:r>
              <a:rPr dirty="0" sz="2000" spc="120" b="1">
                <a:latin typeface="Carlito"/>
                <a:cs typeface="Carlito"/>
              </a:rPr>
              <a:t> </a:t>
            </a:r>
            <a:r>
              <a:rPr dirty="0" sz="2000" spc="-10" b="1">
                <a:latin typeface="Carlito"/>
                <a:cs typeface="Carlito"/>
              </a:rPr>
              <a:t>"LOW")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7434" rIns="0" bIns="0" rtlCol="0" vert="horz">
            <a:spAutoFit/>
          </a:bodyPr>
          <a:lstStyle/>
          <a:p>
            <a:pPr marL="701675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Trebuchet MS"/>
                <a:cs typeface="Trebuchet MS"/>
              </a:rPr>
              <a:t>MODELLING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6492" y="1513141"/>
            <a:ext cx="7315200" cy="3387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latin typeface="Carlito"/>
                <a:cs typeface="Carlito"/>
              </a:rPr>
              <a:t>Summary</a:t>
            </a:r>
            <a:endParaRPr sz="2000">
              <a:latin typeface="Carlito"/>
              <a:cs typeface="Carlito"/>
            </a:endParaRPr>
          </a:p>
          <a:p>
            <a:pPr algn="just" marL="813435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3435" algn="l"/>
              </a:tabLst>
            </a:pPr>
            <a:r>
              <a:rPr dirty="0" sz="2000" b="1">
                <a:latin typeface="Carlito"/>
                <a:cs typeface="Carlito"/>
              </a:rPr>
              <a:t>Pivot</a:t>
            </a:r>
            <a:r>
              <a:rPr dirty="0" sz="2000" spc="5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table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pivot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table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to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get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crisp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and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clear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data </a:t>
            </a:r>
            <a:r>
              <a:rPr dirty="0" sz="2000">
                <a:latin typeface="Carlito"/>
                <a:cs typeface="Carlito"/>
              </a:rPr>
              <a:t>about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employee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performance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.</a:t>
            </a:r>
            <a:r>
              <a:rPr dirty="0" sz="2000" spc="-9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For</a:t>
            </a:r>
            <a:r>
              <a:rPr dirty="0" sz="2000" spc="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that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we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used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below </a:t>
            </a:r>
            <a:r>
              <a:rPr dirty="0" sz="2000">
                <a:latin typeface="Carlito"/>
                <a:cs typeface="Carlito"/>
              </a:rPr>
              <a:t>details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 spc="-50">
                <a:latin typeface="Carlito"/>
                <a:cs typeface="Carlito"/>
              </a:rPr>
              <a:t>:</a:t>
            </a:r>
            <a:endParaRPr sz="2000">
              <a:latin typeface="Carlito"/>
              <a:cs typeface="Carlito"/>
            </a:endParaRPr>
          </a:p>
          <a:p>
            <a:pPr lvl="1" marL="1327785" indent="-400050">
              <a:lnSpc>
                <a:spcPct val="100000"/>
              </a:lnSpc>
              <a:spcBef>
                <a:spcPts val="10"/>
              </a:spcBef>
              <a:buFont typeface="Wingdings"/>
              <a:buChar char=""/>
              <a:tabLst>
                <a:tab pos="1327785" algn="l"/>
              </a:tabLst>
            </a:pPr>
            <a:r>
              <a:rPr dirty="0" sz="2000">
                <a:latin typeface="Carlito"/>
                <a:cs typeface="Carlito"/>
              </a:rPr>
              <a:t>Filter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Gender</a:t>
            </a:r>
            <a:endParaRPr sz="2000">
              <a:latin typeface="Carlito"/>
              <a:cs typeface="Carlito"/>
            </a:endParaRPr>
          </a:p>
          <a:p>
            <a:pPr lvl="1" marL="1327785" indent="-400050">
              <a:lnSpc>
                <a:spcPct val="100000"/>
              </a:lnSpc>
              <a:buFont typeface="Wingdings"/>
              <a:buChar char=""/>
              <a:tabLst>
                <a:tab pos="1327785" algn="l"/>
              </a:tabLst>
            </a:pPr>
            <a:r>
              <a:rPr dirty="0" sz="2000">
                <a:latin typeface="Carlito"/>
                <a:cs typeface="Carlito"/>
              </a:rPr>
              <a:t>Column</a:t>
            </a:r>
            <a:r>
              <a:rPr dirty="0" sz="2000" spc="-8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-Performance </a:t>
            </a:r>
            <a:r>
              <a:rPr dirty="0" sz="2000" spc="-20">
                <a:latin typeface="Carlito"/>
                <a:cs typeface="Carlito"/>
              </a:rPr>
              <a:t>level</a:t>
            </a:r>
            <a:endParaRPr sz="2000">
              <a:latin typeface="Carlito"/>
              <a:cs typeface="Carlito"/>
            </a:endParaRPr>
          </a:p>
          <a:p>
            <a:pPr lvl="1" marL="1327785" indent="-4000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27785" algn="l"/>
              </a:tabLst>
            </a:pPr>
            <a:r>
              <a:rPr dirty="0" sz="2000">
                <a:latin typeface="Carlito"/>
                <a:cs typeface="Carlito"/>
              </a:rPr>
              <a:t>Row</a:t>
            </a:r>
            <a:r>
              <a:rPr dirty="0" sz="2000" spc="-6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Business</a:t>
            </a:r>
            <a:r>
              <a:rPr dirty="0" sz="2000" spc="-1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Unit</a:t>
            </a:r>
            <a:endParaRPr sz="2000">
              <a:latin typeface="Carlito"/>
              <a:cs typeface="Carlito"/>
            </a:endParaRPr>
          </a:p>
          <a:p>
            <a:pPr lvl="1" marL="1327785" indent="-4000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27785" algn="l"/>
              </a:tabLst>
            </a:pPr>
            <a:r>
              <a:rPr dirty="0" sz="2000" spc="-10">
                <a:latin typeface="Carlito"/>
                <a:cs typeface="Carlito"/>
              </a:rPr>
              <a:t>Value</a:t>
            </a:r>
            <a:r>
              <a:rPr dirty="0" sz="2000" spc="-7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Count</a:t>
            </a:r>
            <a:r>
              <a:rPr dirty="0" sz="2000" spc="-4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First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name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2000" spc="-10" b="1"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870585" indent="-4006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70585" algn="l"/>
              </a:tabLst>
            </a:pPr>
            <a:r>
              <a:rPr dirty="0" sz="2000" b="1">
                <a:latin typeface="Carlito"/>
                <a:cs typeface="Carlito"/>
              </a:rPr>
              <a:t>Graph</a:t>
            </a:r>
            <a:r>
              <a:rPr dirty="0" sz="2000" spc="-20" b="1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–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Graph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show</a:t>
            </a:r>
            <a:r>
              <a:rPr dirty="0" sz="2000" spc="-5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the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result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of</a:t>
            </a:r>
            <a:r>
              <a:rPr dirty="0" sz="2000" spc="-4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this </a:t>
            </a:r>
            <a:r>
              <a:rPr dirty="0" sz="2000" spc="-10"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449324" y="1354074"/>
          <a:ext cx="8726805" cy="457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165"/>
                <a:gridCol w="1671319"/>
                <a:gridCol w="945514"/>
                <a:gridCol w="1011555"/>
                <a:gridCol w="1165859"/>
                <a:gridCol w="1385570"/>
              </a:tblGrid>
              <a:tr h="381000">
                <a:tc>
                  <a:txBody>
                    <a:bodyPr/>
                    <a:lstStyle/>
                    <a:p>
                      <a:pPr algn="ctr" marL="13970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Bu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Low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Medium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Hiigh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610"/>
                        </a:lnSpc>
                        <a:spcBef>
                          <a:spcPts val="128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7620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BPC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605"/>
                        </a:lnSpc>
                        <a:spcBef>
                          <a:spcPts val="129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8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10795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CCDR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600"/>
                        </a:lnSpc>
                        <a:spcBef>
                          <a:spcPts val="129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44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EW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600"/>
                        </a:lnSpc>
                        <a:spcBef>
                          <a:spcPts val="130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5080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MSC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95"/>
                        </a:lnSpc>
                        <a:spcBef>
                          <a:spcPts val="130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825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NEL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PL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90"/>
                        </a:lnSpc>
                        <a:spcBef>
                          <a:spcPts val="131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6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8255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PYZ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85"/>
                        </a:lnSpc>
                        <a:spcBef>
                          <a:spcPts val="131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0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7620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SVG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80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7620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TNS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75"/>
                        </a:lnSpc>
                        <a:spcBef>
                          <a:spcPts val="1320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marL="5080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WBL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570"/>
                        </a:lnSpc>
                        <a:spcBef>
                          <a:spcPts val="1325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algn="ctr" marL="5080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2360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93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177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369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565"/>
                        </a:lnSpc>
                        <a:spcBef>
                          <a:spcPts val="1335"/>
                        </a:spcBef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2999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95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136" rIns="0" bIns="0" rtlCol="0" vert="horz">
            <a:spAutoFit/>
          </a:bodyPr>
          <a:lstStyle/>
          <a:p>
            <a:pPr marL="244475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TABLE</a:t>
            </a:r>
            <a:r>
              <a:rPr dirty="0" spc="-50"/>
              <a:t> </a:t>
            </a:r>
            <a:r>
              <a:rPr dirty="0"/>
              <a:t>1-</a:t>
            </a:r>
            <a:r>
              <a:rPr dirty="0" spc="-25"/>
              <a:t> </a:t>
            </a:r>
            <a:r>
              <a:rPr dirty="0"/>
              <a:t>OVERALL</a:t>
            </a:r>
            <a:r>
              <a:rPr dirty="0" spc="350"/>
              <a:t> </a:t>
            </a:r>
            <a:r>
              <a:rPr dirty="0"/>
              <a:t>PERFORMANCE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 spc="-20"/>
              <a:t>EMPLOYEES</a:t>
            </a:r>
            <a:r>
              <a:rPr dirty="0" spc="-8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BUSINESS</a:t>
            </a:r>
            <a:r>
              <a:rPr dirty="0" spc="-20"/>
              <a:t> </a:t>
            </a:r>
            <a:r>
              <a:rPr dirty="0" spc="-10"/>
              <a:t>UNITS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43775" y="499579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96250" y="499579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848725" y="4995798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65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33626" y="499579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474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076450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28925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581400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333875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086350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838825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591300" y="4995798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343775" y="426237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096250" y="426237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848725" y="4262373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65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833626" y="42623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474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076450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828925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581400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333875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086350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38825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591300" y="42623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343775" y="353847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096250" y="353847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848725" y="3538473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65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833626" y="35384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474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076450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2828925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3581400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333875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086350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838825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591300" y="3538473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343775" y="281470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8096250" y="281470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 h="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8848725" y="2814701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65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833626" y="281470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 h="0">
                <a:moveTo>
                  <a:pt x="0" y="0"/>
                </a:moveTo>
                <a:lnTo>
                  <a:pt x="109474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2076450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2828925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3581400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4333875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086350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838825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6591300" y="2814701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 h="0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086350" y="2081276"/>
            <a:ext cx="4272280" cy="0"/>
          </a:xfrm>
          <a:custGeom>
            <a:avLst/>
            <a:gdLst/>
            <a:ahLst/>
            <a:cxnLst/>
            <a:rect l="l" t="t" r="r" b="b"/>
            <a:pathLst>
              <a:path w="4272280" h="0">
                <a:moveTo>
                  <a:pt x="0" y="0"/>
                </a:moveTo>
                <a:lnTo>
                  <a:pt x="4272026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833626" y="2081276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 h="0">
                <a:moveTo>
                  <a:pt x="0" y="0"/>
                </a:moveTo>
                <a:lnTo>
                  <a:pt x="3119374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833626" y="1357375"/>
            <a:ext cx="7524750" cy="0"/>
          </a:xfrm>
          <a:custGeom>
            <a:avLst/>
            <a:gdLst/>
            <a:ahLst/>
            <a:cxnLst/>
            <a:rect l="l" t="t" r="r" b="b"/>
            <a:pathLst>
              <a:path w="7524750" h="0">
                <a:moveTo>
                  <a:pt x="0" y="0"/>
                </a:moveTo>
                <a:lnTo>
                  <a:pt x="7524750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943100" y="2305050"/>
            <a:ext cx="133350" cy="3409950"/>
          </a:xfrm>
          <a:custGeom>
            <a:avLst/>
            <a:gdLst/>
            <a:ahLst/>
            <a:cxnLst/>
            <a:rect l="l" t="t" r="r" b="b"/>
            <a:pathLst>
              <a:path w="133350" h="3409950">
                <a:moveTo>
                  <a:pt x="133350" y="0"/>
                </a:moveTo>
                <a:lnTo>
                  <a:pt x="0" y="0"/>
                </a:lnTo>
                <a:lnTo>
                  <a:pt x="0" y="3409950"/>
                </a:lnTo>
                <a:lnTo>
                  <a:pt x="133350" y="3409950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2695575" y="2333625"/>
            <a:ext cx="133350" cy="3381375"/>
          </a:xfrm>
          <a:custGeom>
            <a:avLst/>
            <a:gdLst/>
            <a:ahLst/>
            <a:cxnLst/>
            <a:rect l="l" t="t" r="r" b="b"/>
            <a:pathLst>
              <a:path w="133350" h="3381375">
                <a:moveTo>
                  <a:pt x="133350" y="0"/>
                </a:moveTo>
                <a:lnTo>
                  <a:pt x="0" y="0"/>
                </a:lnTo>
                <a:lnTo>
                  <a:pt x="0" y="3381375"/>
                </a:lnTo>
                <a:lnTo>
                  <a:pt x="133350" y="33813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448050" y="2228850"/>
            <a:ext cx="133350" cy="3486150"/>
          </a:xfrm>
          <a:custGeom>
            <a:avLst/>
            <a:gdLst/>
            <a:ahLst/>
            <a:cxnLst/>
            <a:rect l="l" t="t" r="r" b="b"/>
            <a:pathLst>
              <a:path w="133350" h="3486150">
                <a:moveTo>
                  <a:pt x="133350" y="0"/>
                </a:moveTo>
                <a:lnTo>
                  <a:pt x="0" y="0"/>
                </a:lnTo>
                <a:lnTo>
                  <a:pt x="0" y="3486150"/>
                </a:lnTo>
                <a:lnTo>
                  <a:pt x="133350" y="3486150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4200525" y="2438400"/>
            <a:ext cx="133350" cy="3276600"/>
          </a:xfrm>
          <a:custGeom>
            <a:avLst/>
            <a:gdLst/>
            <a:ahLst/>
            <a:cxnLst/>
            <a:rect l="l" t="t" r="r" b="b"/>
            <a:pathLst>
              <a:path w="133350" h="3276600">
                <a:moveTo>
                  <a:pt x="133350" y="0"/>
                </a:moveTo>
                <a:lnTo>
                  <a:pt x="0" y="0"/>
                </a:lnTo>
                <a:lnTo>
                  <a:pt x="0" y="3276600"/>
                </a:lnTo>
                <a:lnTo>
                  <a:pt x="133350" y="3276600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953000" y="2066925"/>
            <a:ext cx="133350" cy="3648075"/>
          </a:xfrm>
          <a:custGeom>
            <a:avLst/>
            <a:gdLst/>
            <a:ahLst/>
            <a:cxnLst/>
            <a:rect l="l" t="t" r="r" b="b"/>
            <a:pathLst>
              <a:path w="133350" h="3648075">
                <a:moveTo>
                  <a:pt x="133350" y="0"/>
                </a:moveTo>
                <a:lnTo>
                  <a:pt x="0" y="0"/>
                </a:lnTo>
                <a:lnTo>
                  <a:pt x="0" y="3648075"/>
                </a:lnTo>
                <a:lnTo>
                  <a:pt x="133350" y="36480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705475" y="2219325"/>
            <a:ext cx="133350" cy="3495675"/>
          </a:xfrm>
          <a:custGeom>
            <a:avLst/>
            <a:gdLst/>
            <a:ahLst/>
            <a:cxnLst/>
            <a:rect l="l" t="t" r="r" b="b"/>
            <a:pathLst>
              <a:path w="133350" h="3495675">
                <a:moveTo>
                  <a:pt x="133350" y="0"/>
                </a:moveTo>
                <a:lnTo>
                  <a:pt x="0" y="0"/>
                </a:lnTo>
                <a:lnTo>
                  <a:pt x="0" y="3495675"/>
                </a:lnTo>
                <a:lnTo>
                  <a:pt x="133350" y="34956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6457950" y="2409825"/>
            <a:ext cx="133350" cy="3305175"/>
          </a:xfrm>
          <a:custGeom>
            <a:avLst/>
            <a:gdLst/>
            <a:ahLst/>
            <a:cxnLst/>
            <a:rect l="l" t="t" r="r" b="b"/>
            <a:pathLst>
              <a:path w="133350" h="3305175">
                <a:moveTo>
                  <a:pt x="133350" y="0"/>
                </a:moveTo>
                <a:lnTo>
                  <a:pt x="0" y="0"/>
                </a:lnTo>
                <a:lnTo>
                  <a:pt x="0" y="3305175"/>
                </a:lnTo>
                <a:lnTo>
                  <a:pt x="133350" y="33051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7210425" y="2333625"/>
            <a:ext cx="133350" cy="3381375"/>
          </a:xfrm>
          <a:custGeom>
            <a:avLst/>
            <a:gdLst/>
            <a:ahLst/>
            <a:cxnLst/>
            <a:rect l="l" t="t" r="r" b="b"/>
            <a:pathLst>
              <a:path w="133350" h="3381375">
                <a:moveTo>
                  <a:pt x="133350" y="0"/>
                </a:moveTo>
                <a:lnTo>
                  <a:pt x="0" y="0"/>
                </a:lnTo>
                <a:lnTo>
                  <a:pt x="0" y="3381375"/>
                </a:lnTo>
                <a:lnTo>
                  <a:pt x="133350" y="33813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7953375" y="2333625"/>
            <a:ext cx="142875" cy="3381375"/>
          </a:xfrm>
          <a:custGeom>
            <a:avLst/>
            <a:gdLst/>
            <a:ahLst/>
            <a:cxnLst/>
            <a:rect l="l" t="t" r="r" b="b"/>
            <a:pathLst>
              <a:path w="142875" h="3381375">
                <a:moveTo>
                  <a:pt x="142875" y="0"/>
                </a:moveTo>
                <a:lnTo>
                  <a:pt x="0" y="0"/>
                </a:lnTo>
                <a:lnTo>
                  <a:pt x="0" y="3381375"/>
                </a:lnTo>
                <a:lnTo>
                  <a:pt x="142875" y="3381375"/>
                </a:lnTo>
                <a:lnTo>
                  <a:pt x="1428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8705850" y="2228850"/>
            <a:ext cx="142875" cy="3486150"/>
          </a:xfrm>
          <a:custGeom>
            <a:avLst/>
            <a:gdLst/>
            <a:ahLst/>
            <a:cxnLst/>
            <a:rect l="l" t="t" r="r" b="b"/>
            <a:pathLst>
              <a:path w="142875" h="3486150">
                <a:moveTo>
                  <a:pt x="142875" y="0"/>
                </a:moveTo>
                <a:lnTo>
                  <a:pt x="0" y="0"/>
                </a:lnTo>
                <a:lnTo>
                  <a:pt x="0" y="3486150"/>
                </a:lnTo>
                <a:lnTo>
                  <a:pt x="142875" y="3486150"/>
                </a:lnTo>
                <a:lnTo>
                  <a:pt x="1428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2076450" y="5600700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50" y="0"/>
                </a:moveTo>
                <a:lnTo>
                  <a:pt x="0" y="0"/>
                </a:lnTo>
                <a:lnTo>
                  <a:pt x="0" y="114300"/>
                </a:lnTo>
                <a:lnTo>
                  <a:pt x="133350" y="114300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2828925" y="5572125"/>
            <a:ext cx="133350" cy="142875"/>
          </a:xfrm>
          <a:custGeom>
            <a:avLst/>
            <a:gdLst/>
            <a:ahLst/>
            <a:cxnLst/>
            <a:rect l="l" t="t" r="r" b="b"/>
            <a:pathLst>
              <a:path w="133350" h="142875">
                <a:moveTo>
                  <a:pt x="133350" y="0"/>
                </a:moveTo>
                <a:lnTo>
                  <a:pt x="0" y="0"/>
                </a:lnTo>
                <a:lnTo>
                  <a:pt x="0" y="142875"/>
                </a:lnTo>
                <a:lnTo>
                  <a:pt x="133350" y="1428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3581400" y="5619750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133350" y="0"/>
                </a:moveTo>
                <a:lnTo>
                  <a:pt x="0" y="0"/>
                </a:lnTo>
                <a:lnTo>
                  <a:pt x="0" y="95250"/>
                </a:lnTo>
                <a:lnTo>
                  <a:pt x="133350" y="95250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333875" y="5562600"/>
            <a:ext cx="133350" cy="152400"/>
          </a:xfrm>
          <a:custGeom>
            <a:avLst/>
            <a:gdLst/>
            <a:ahLst/>
            <a:cxnLst/>
            <a:rect l="l" t="t" r="r" b="b"/>
            <a:pathLst>
              <a:path w="133350" h="152400">
                <a:moveTo>
                  <a:pt x="133350" y="0"/>
                </a:moveTo>
                <a:lnTo>
                  <a:pt x="0" y="0"/>
                </a:lnTo>
                <a:lnTo>
                  <a:pt x="0" y="152400"/>
                </a:lnTo>
                <a:lnTo>
                  <a:pt x="133350" y="152400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5086350" y="5543550"/>
            <a:ext cx="133350" cy="171450"/>
          </a:xfrm>
          <a:custGeom>
            <a:avLst/>
            <a:gdLst/>
            <a:ahLst/>
            <a:cxnLst/>
            <a:rect l="l" t="t" r="r" b="b"/>
            <a:pathLst>
              <a:path w="133350" h="171450">
                <a:moveTo>
                  <a:pt x="133350" y="0"/>
                </a:moveTo>
                <a:lnTo>
                  <a:pt x="0" y="0"/>
                </a:lnTo>
                <a:lnTo>
                  <a:pt x="0" y="171450"/>
                </a:lnTo>
                <a:lnTo>
                  <a:pt x="133350" y="171450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838825" y="5572125"/>
            <a:ext cx="133350" cy="142875"/>
          </a:xfrm>
          <a:custGeom>
            <a:avLst/>
            <a:gdLst/>
            <a:ahLst/>
            <a:cxnLst/>
            <a:rect l="l" t="t" r="r" b="b"/>
            <a:pathLst>
              <a:path w="133350" h="142875">
                <a:moveTo>
                  <a:pt x="133350" y="0"/>
                </a:moveTo>
                <a:lnTo>
                  <a:pt x="0" y="0"/>
                </a:lnTo>
                <a:lnTo>
                  <a:pt x="0" y="142875"/>
                </a:lnTo>
                <a:lnTo>
                  <a:pt x="133350" y="1428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6591300" y="5534025"/>
            <a:ext cx="133350" cy="180975"/>
          </a:xfrm>
          <a:custGeom>
            <a:avLst/>
            <a:gdLst/>
            <a:ahLst/>
            <a:cxnLst/>
            <a:rect l="l" t="t" r="r" b="b"/>
            <a:pathLst>
              <a:path w="133350" h="180975">
                <a:moveTo>
                  <a:pt x="133350" y="0"/>
                </a:moveTo>
                <a:lnTo>
                  <a:pt x="0" y="0"/>
                </a:lnTo>
                <a:lnTo>
                  <a:pt x="0" y="180975"/>
                </a:lnTo>
                <a:lnTo>
                  <a:pt x="133350" y="1809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7343775" y="5648325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8096250" y="5600700"/>
            <a:ext cx="133350" cy="114300"/>
          </a:xfrm>
          <a:custGeom>
            <a:avLst/>
            <a:gdLst/>
            <a:ahLst/>
            <a:cxnLst/>
            <a:rect l="l" t="t" r="r" b="b"/>
            <a:pathLst>
              <a:path w="133350" h="114300">
                <a:moveTo>
                  <a:pt x="133350" y="0"/>
                </a:moveTo>
                <a:lnTo>
                  <a:pt x="0" y="0"/>
                </a:lnTo>
                <a:lnTo>
                  <a:pt x="0" y="114300"/>
                </a:lnTo>
                <a:lnTo>
                  <a:pt x="133350" y="114300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8848725" y="5591175"/>
            <a:ext cx="133350" cy="123825"/>
          </a:xfrm>
          <a:custGeom>
            <a:avLst/>
            <a:gdLst/>
            <a:ahLst/>
            <a:cxnLst/>
            <a:rect l="l" t="t" r="r" b="b"/>
            <a:pathLst>
              <a:path w="133350" h="123825">
                <a:moveTo>
                  <a:pt x="133350" y="0"/>
                </a:moveTo>
                <a:lnTo>
                  <a:pt x="0" y="0"/>
                </a:lnTo>
                <a:lnTo>
                  <a:pt x="0" y="123825"/>
                </a:lnTo>
                <a:lnTo>
                  <a:pt x="133350" y="12382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2209800" y="5372100"/>
            <a:ext cx="142875" cy="342900"/>
          </a:xfrm>
          <a:custGeom>
            <a:avLst/>
            <a:gdLst/>
            <a:ahLst/>
            <a:cxnLst/>
            <a:rect l="l" t="t" r="r" b="b"/>
            <a:pathLst>
              <a:path w="142875" h="342900">
                <a:moveTo>
                  <a:pt x="142875" y="0"/>
                </a:moveTo>
                <a:lnTo>
                  <a:pt x="0" y="0"/>
                </a:lnTo>
                <a:lnTo>
                  <a:pt x="0" y="342900"/>
                </a:lnTo>
                <a:lnTo>
                  <a:pt x="142875" y="34290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2962275" y="5467350"/>
            <a:ext cx="142875" cy="247650"/>
          </a:xfrm>
          <a:custGeom>
            <a:avLst/>
            <a:gdLst/>
            <a:ahLst/>
            <a:cxnLst/>
            <a:rect l="l" t="t" r="r" b="b"/>
            <a:pathLst>
              <a:path w="142875" h="247650">
                <a:moveTo>
                  <a:pt x="142875" y="0"/>
                </a:moveTo>
                <a:lnTo>
                  <a:pt x="0" y="0"/>
                </a:lnTo>
                <a:lnTo>
                  <a:pt x="0" y="247650"/>
                </a:lnTo>
                <a:lnTo>
                  <a:pt x="142875" y="24765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3714750" y="5486400"/>
            <a:ext cx="142875" cy="228600"/>
          </a:xfrm>
          <a:custGeom>
            <a:avLst/>
            <a:gdLst/>
            <a:ahLst/>
            <a:cxnLst/>
            <a:rect l="l" t="t" r="r" b="b"/>
            <a:pathLst>
              <a:path w="142875" h="228600">
                <a:moveTo>
                  <a:pt x="142875" y="0"/>
                </a:moveTo>
                <a:lnTo>
                  <a:pt x="0" y="0"/>
                </a:lnTo>
                <a:lnTo>
                  <a:pt x="0" y="228600"/>
                </a:lnTo>
                <a:lnTo>
                  <a:pt x="142875" y="22860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4467225" y="5429250"/>
            <a:ext cx="142875" cy="285750"/>
          </a:xfrm>
          <a:custGeom>
            <a:avLst/>
            <a:gdLst/>
            <a:ahLst/>
            <a:cxnLst/>
            <a:rect l="l" t="t" r="r" b="b"/>
            <a:pathLst>
              <a:path w="142875" h="285750">
                <a:moveTo>
                  <a:pt x="142875" y="0"/>
                </a:moveTo>
                <a:lnTo>
                  <a:pt x="0" y="0"/>
                </a:lnTo>
                <a:lnTo>
                  <a:pt x="0" y="285750"/>
                </a:lnTo>
                <a:lnTo>
                  <a:pt x="142875" y="28575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219700" y="5562600"/>
            <a:ext cx="142875" cy="152400"/>
          </a:xfrm>
          <a:custGeom>
            <a:avLst/>
            <a:gdLst/>
            <a:ahLst/>
            <a:cxnLst/>
            <a:rect l="l" t="t" r="r" b="b"/>
            <a:pathLst>
              <a:path w="142875" h="152400">
                <a:moveTo>
                  <a:pt x="142875" y="0"/>
                </a:moveTo>
                <a:lnTo>
                  <a:pt x="0" y="0"/>
                </a:lnTo>
                <a:lnTo>
                  <a:pt x="0" y="152400"/>
                </a:lnTo>
                <a:lnTo>
                  <a:pt x="142875" y="15240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972175" y="5486400"/>
            <a:ext cx="142875" cy="228600"/>
          </a:xfrm>
          <a:custGeom>
            <a:avLst/>
            <a:gdLst/>
            <a:ahLst/>
            <a:cxnLst/>
            <a:rect l="l" t="t" r="r" b="b"/>
            <a:pathLst>
              <a:path w="142875" h="228600">
                <a:moveTo>
                  <a:pt x="142875" y="0"/>
                </a:moveTo>
                <a:lnTo>
                  <a:pt x="0" y="0"/>
                </a:lnTo>
                <a:lnTo>
                  <a:pt x="0" y="228600"/>
                </a:lnTo>
                <a:lnTo>
                  <a:pt x="142875" y="22860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6724650" y="5381625"/>
            <a:ext cx="142875" cy="333375"/>
          </a:xfrm>
          <a:custGeom>
            <a:avLst/>
            <a:gdLst/>
            <a:ahLst/>
            <a:cxnLst/>
            <a:rect l="l" t="t" r="r" b="b"/>
            <a:pathLst>
              <a:path w="142875" h="333375">
                <a:moveTo>
                  <a:pt x="142875" y="0"/>
                </a:moveTo>
                <a:lnTo>
                  <a:pt x="0" y="0"/>
                </a:lnTo>
                <a:lnTo>
                  <a:pt x="0" y="333375"/>
                </a:lnTo>
                <a:lnTo>
                  <a:pt x="142875" y="333375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7477125" y="5429250"/>
            <a:ext cx="142875" cy="285750"/>
          </a:xfrm>
          <a:custGeom>
            <a:avLst/>
            <a:gdLst/>
            <a:ahLst/>
            <a:cxnLst/>
            <a:rect l="l" t="t" r="r" b="b"/>
            <a:pathLst>
              <a:path w="142875" h="285750">
                <a:moveTo>
                  <a:pt x="142875" y="0"/>
                </a:moveTo>
                <a:lnTo>
                  <a:pt x="0" y="0"/>
                </a:lnTo>
                <a:lnTo>
                  <a:pt x="0" y="285750"/>
                </a:lnTo>
                <a:lnTo>
                  <a:pt x="142875" y="285750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8229600" y="5495925"/>
            <a:ext cx="142875" cy="219075"/>
          </a:xfrm>
          <a:custGeom>
            <a:avLst/>
            <a:gdLst/>
            <a:ahLst/>
            <a:cxnLst/>
            <a:rect l="l" t="t" r="r" b="b"/>
            <a:pathLst>
              <a:path w="142875" h="219075">
                <a:moveTo>
                  <a:pt x="142875" y="0"/>
                </a:moveTo>
                <a:lnTo>
                  <a:pt x="0" y="0"/>
                </a:lnTo>
                <a:lnTo>
                  <a:pt x="0" y="219075"/>
                </a:lnTo>
                <a:lnTo>
                  <a:pt x="142875" y="219075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8982075" y="5495925"/>
            <a:ext cx="142875" cy="219075"/>
          </a:xfrm>
          <a:custGeom>
            <a:avLst/>
            <a:gdLst/>
            <a:ahLst/>
            <a:cxnLst/>
            <a:rect l="l" t="t" r="r" b="b"/>
            <a:pathLst>
              <a:path w="142875" h="219075">
                <a:moveTo>
                  <a:pt x="142875" y="0"/>
                </a:moveTo>
                <a:lnTo>
                  <a:pt x="0" y="0"/>
                </a:lnTo>
                <a:lnTo>
                  <a:pt x="0" y="219075"/>
                </a:lnTo>
                <a:lnTo>
                  <a:pt x="142875" y="219075"/>
                </a:lnTo>
                <a:lnTo>
                  <a:pt x="1428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2352675" y="5191125"/>
            <a:ext cx="133350" cy="523875"/>
          </a:xfrm>
          <a:custGeom>
            <a:avLst/>
            <a:gdLst/>
            <a:ahLst/>
            <a:cxnLst/>
            <a:rect l="l" t="t" r="r" b="b"/>
            <a:pathLst>
              <a:path w="133350" h="523875">
                <a:moveTo>
                  <a:pt x="133350" y="0"/>
                </a:moveTo>
                <a:lnTo>
                  <a:pt x="0" y="0"/>
                </a:lnTo>
                <a:lnTo>
                  <a:pt x="0" y="523875"/>
                </a:lnTo>
                <a:lnTo>
                  <a:pt x="133350" y="52387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3105150" y="5153025"/>
            <a:ext cx="133350" cy="561975"/>
          </a:xfrm>
          <a:custGeom>
            <a:avLst/>
            <a:gdLst/>
            <a:ahLst/>
            <a:cxnLst/>
            <a:rect l="l" t="t" r="r" b="b"/>
            <a:pathLst>
              <a:path w="133350" h="561975">
                <a:moveTo>
                  <a:pt x="133350" y="0"/>
                </a:moveTo>
                <a:lnTo>
                  <a:pt x="0" y="0"/>
                </a:lnTo>
                <a:lnTo>
                  <a:pt x="0" y="561975"/>
                </a:lnTo>
                <a:lnTo>
                  <a:pt x="133350" y="56197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3857625" y="5153025"/>
            <a:ext cx="133350" cy="561975"/>
          </a:xfrm>
          <a:custGeom>
            <a:avLst/>
            <a:gdLst/>
            <a:ahLst/>
            <a:cxnLst/>
            <a:rect l="l" t="t" r="r" b="b"/>
            <a:pathLst>
              <a:path w="133350" h="561975">
                <a:moveTo>
                  <a:pt x="133350" y="0"/>
                </a:moveTo>
                <a:lnTo>
                  <a:pt x="0" y="0"/>
                </a:lnTo>
                <a:lnTo>
                  <a:pt x="0" y="561975"/>
                </a:lnTo>
                <a:lnTo>
                  <a:pt x="133350" y="56197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4610100" y="5153025"/>
            <a:ext cx="133350" cy="561975"/>
          </a:xfrm>
          <a:custGeom>
            <a:avLst/>
            <a:gdLst/>
            <a:ahLst/>
            <a:cxnLst/>
            <a:rect l="l" t="t" r="r" b="b"/>
            <a:pathLst>
              <a:path w="133350" h="561975">
                <a:moveTo>
                  <a:pt x="133350" y="0"/>
                </a:moveTo>
                <a:lnTo>
                  <a:pt x="0" y="0"/>
                </a:lnTo>
                <a:lnTo>
                  <a:pt x="0" y="561975"/>
                </a:lnTo>
                <a:lnTo>
                  <a:pt x="133350" y="56197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362575" y="5286375"/>
            <a:ext cx="133350" cy="428625"/>
          </a:xfrm>
          <a:custGeom>
            <a:avLst/>
            <a:gdLst/>
            <a:ahLst/>
            <a:cxnLst/>
            <a:rect l="l" t="t" r="r" b="b"/>
            <a:pathLst>
              <a:path w="133350" h="428625">
                <a:moveTo>
                  <a:pt x="133350" y="0"/>
                </a:moveTo>
                <a:lnTo>
                  <a:pt x="0" y="0"/>
                </a:lnTo>
                <a:lnTo>
                  <a:pt x="0" y="428625"/>
                </a:lnTo>
                <a:lnTo>
                  <a:pt x="133350" y="42862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6115050" y="5219700"/>
            <a:ext cx="133350" cy="495300"/>
          </a:xfrm>
          <a:custGeom>
            <a:avLst/>
            <a:gdLst/>
            <a:ahLst/>
            <a:cxnLst/>
            <a:rect l="l" t="t" r="r" b="b"/>
            <a:pathLst>
              <a:path w="133350" h="495300">
                <a:moveTo>
                  <a:pt x="133350" y="0"/>
                </a:moveTo>
                <a:lnTo>
                  <a:pt x="0" y="0"/>
                </a:lnTo>
                <a:lnTo>
                  <a:pt x="0" y="495300"/>
                </a:lnTo>
                <a:lnTo>
                  <a:pt x="133350" y="495300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6867525" y="5210175"/>
            <a:ext cx="133350" cy="504825"/>
          </a:xfrm>
          <a:custGeom>
            <a:avLst/>
            <a:gdLst/>
            <a:ahLst/>
            <a:cxnLst/>
            <a:rect l="l" t="t" r="r" b="b"/>
            <a:pathLst>
              <a:path w="133350" h="504825">
                <a:moveTo>
                  <a:pt x="133350" y="0"/>
                </a:moveTo>
                <a:lnTo>
                  <a:pt x="0" y="0"/>
                </a:lnTo>
                <a:lnTo>
                  <a:pt x="0" y="504825"/>
                </a:lnTo>
                <a:lnTo>
                  <a:pt x="133350" y="50482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7620000" y="5048250"/>
            <a:ext cx="133350" cy="666750"/>
          </a:xfrm>
          <a:custGeom>
            <a:avLst/>
            <a:gdLst/>
            <a:ahLst/>
            <a:cxnLst/>
            <a:rect l="l" t="t" r="r" b="b"/>
            <a:pathLst>
              <a:path w="133350" h="666750">
                <a:moveTo>
                  <a:pt x="133350" y="0"/>
                </a:moveTo>
                <a:lnTo>
                  <a:pt x="0" y="0"/>
                </a:lnTo>
                <a:lnTo>
                  <a:pt x="0" y="666750"/>
                </a:lnTo>
                <a:lnTo>
                  <a:pt x="133350" y="666750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8372475" y="5124450"/>
            <a:ext cx="133350" cy="590550"/>
          </a:xfrm>
          <a:custGeom>
            <a:avLst/>
            <a:gdLst/>
            <a:ahLst/>
            <a:cxnLst/>
            <a:rect l="l" t="t" r="r" b="b"/>
            <a:pathLst>
              <a:path w="133350" h="590550">
                <a:moveTo>
                  <a:pt x="133350" y="0"/>
                </a:moveTo>
                <a:lnTo>
                  <a:pt x="0" y="0"/>
                </a:lnTo>
                <a:lnTo>
                  <a:pt x="0" y="590550"/>
                </a:lnTo>
                <a:lnTo>
                  <a:pt x="133350" y="590550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9124950" y="5286375"/>
            <a:ext cx="133350" cy="428625"/>
          </a:xfrm>
          <a:custGeom>
            <a:avLst/>
            <a:gdLst/>
            <a:ahLst/>
            <a:cxnLst/>
            <a:rect l="l" t="t" r="r" b="b"/>
            <a:pathLst>
              <a:path w="133350" h="428625">
                <a:moveTo>
                  <a:pt x="133350" y="0"/>
                </a:moveTo>
                <a:lnTo>
                  <a:pt x="0" y="0"/>
                </a:lnTo>
                <a:lnTo>
                  <a:pt x="0" y="428625"/>
                </a:lnTo>
                <a:lnTo>
                  <a:pt x="133350" y="428625"/>
                </a:lnTo>
                <a:lnTo>
                  <a:pt x="1333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776476" y="1357375"/>
            <a:ext cx="7581900" cy="4429125"/>
          </a:xfrm>
          <a:custGeom>
            <a:avLst/>
            <a:gdLst/>
            <a:ahLst/>
            <a:cxnLst/>
            <a:rect l="l" t="t" r="r" b="b"/>
            <a:pathLst>
              <a:path w="7581900" h="4429125">
                <a:moveTo>
                  <a:pt x="57150" y="4362386"/>
                </a:moveTo>
                <a:lnTo>
                  <a:pt x="57150" y="0"/>
                </a:lnTo>
              </a:path>
              <a:path w="7581900" h="4429125">
                <a:moveTo>
                  <a:pt x="0" y="4362386"/>
                </a:moveTo>
                <a:lnTo>
                  <a:pt x="57150" y="4362386"/>
                </a:lnTo>
              </a:path>
              <a:path w="7581900" h="4429125">
                <a:moveTo>
                  <a:pt x="0" y="3638423"/>
                </a:moveTo>
                <a:lnTo>
                  <a:pt x="57150" y="3638423"/>
                </a:lnTo>
              </a:path>
              <a:path w="7581900" h="4429125">
                <a:moveTo>
                  <a:pt x="0" y="2904998"/>
                </a:moveTo>
                <a:lnTo>
                  <a:pt x="57150" y="2904998"/>
                </a:lnTo>
              </a:path>
              <a:path w="7581900" h="4429125">
                <a:moveTo>
                  <a:pt x="0" y="2181098"/>
                </a:moveTo>
                <a:lnTo>
                  <a:pt x="57150" y="2181098"/>
                </a:lnTo>
              </a:path>
              <a:path w="7581900" h="4429125">
                <a:moveTo>
                  <a:pt x="0" y="1457325"/>
                </a:moveTo>
                <a:lnTo>
                  <a:pt x="57150" y="1457325"/>
                </a:lnTo>
              </a:path>
              <a:path w="7581900" h="4429125">
                <a:moveTo>
                  <a:pt x="0" y="723900"/>
                </a:moveTo>
                <a:lnTo>
                  <a:pt x="57150" y="723900"/>
                </a:lnTo>
              </a:path>
              <a:path w="7581900" h="4429125">
                <a:moveTo>
                  <a:pt x="0" y="0"/>
                </a:moveTo>
                <a:lnTo>
                  <a:pt x="57150" y="0"/>
                </a:lnTo>
              </a:path>
              <a:path w="7581900" h="4429125">
                <a:moveTo>
                  <a:pt x="57150" y="4362386"/>
                </a:moveTo>
                <a:lnTo>
                  <a:pt x="7581900" y="4362386"/>
                </a:lnTo>
              </a:path>
              <a:path w="7581900" h="4429125">
                <a:moveTo>
                  <a:pt x="57150" y="4362386"/>
                </a:moveTo>
                <a:lnTo>
                  <a:pt x="57150" y="4429061"/>
                </a:lnTo>
              </a:path>
              <a:path w="7581900" h="4429125">
                <a:moveTo>
                  <a:pt x="809625" y="4362386"/>
                </a:moveTo>
                <a:lnTo>
                  <a:pt x="809625" y="4429061"/>
                </a:lnTo>
              </a:path>
              <a:path w="7581900" h="4429125">
                <a:moveTo>
                  <a:pt x="1562100" y="4362386"/>
                </a:moveTo>
                <a:lnTo>
                  <a:pt x="1562100" y="4429061"/>
                </a:lnTo>
              </a:path>
              <a:path w="7581900" h="4429125">
                <a:moveTo>
                  <a:pt x="2314575" y="4362386"/>
                </a:moveTo>
                <a:lnTo>
                  <a:pt x="2314575" y="4429061"/>
                </a:lnTo>
              </a:path>
              <a:path w="7581900" h="4429125">
                <a:moveTo>
                  <a:pt x="3067050" y="4362386"/>
                </a:moveTo>
                <a:lnTo>
                  <a:pt x="3067050" y="4429061"/>
                </a:lnTo>
              </a:path>
              <a:path w="7581900" h="4429125">
                <a:moveTo>
                  <a:pt x="3819525" y="4362386"/>
                </a:moveTo>
                <a:lnTo>
                  <a:pt x="3819525" y="4429061"/>
                </a:lnTo>
              </a:path>
              <a:path w="7581900" h="4429125">
                <a:moveTo>
                  <a:pt x="4572000" y="4362386"/>
                </a:moveTo>
                <a:lnTo>
                  <a:pt x="4572000" y="4429061"/>
                </a:lnTo>
              </a:path>
              <a:path w="7581900" h="4429125">
                <a:moveTo>
                  <a:pt x="5324475" y="4362386"/>
                </a:moveTo>
                <a:lnTo>
                  <a:pt x="5324475" y="4429061"/>
                </a:lnTo>
              </a:path>
              <a:path w="7581900" h="4429125">
                <a:moveTo>
                  <a:pt x="6076950" y="4362386"/>
                </a:moveTo>
                <a:lnTo>
                  <a:pt x="6076950" y="4429061"/>
                </a:lnTo>
              </a:path>
              <a:path w="7581900" h="4429125">
                <a:moveTo>
                  <a:pt x="6829425" y="4362386"/>
                </a:moveTo>
                <a:lnTo>
                  <a:pt x="6829425" y="4429061"/>
                </a:lnTo>
              </a:path>
              <a:path w="7581900" h="4429125">
                <a:moveTo>
                  <a:pt x="7581900" y="4362386"/>
                </a:moveTo>
                <a:lnTo>
                  <a:pt x="7581900" y="4429061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1900935" y="2080831"/>
            <a:ext cx="211454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235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2653919" y="2110359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233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3406775" y="2008504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240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159884" y="2211641"/>
            <a:ext cx="211454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226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4912740" y="1848484"/>
            <a:ext cx="2120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251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5665851" y="1993582"/>
            <a:ext cx="211454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241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6418834" y="2183129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228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7171690" y="2110359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233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7924800" y="2110359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233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8677656" y="2008504"/>
            <a:ext cx="21145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Times New Roman"/>
                <a:cs typeface="Times New Roman"/>
              </a:rPr>
              <a:t>240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100960" y="5384482"/>
            <a:ext cx="88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8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2821685" y="5355272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3606800" y="5399404"/>
            <a:ext cx="882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7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4327525" y="5340667"/>
            <a:ext cx="1593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11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5833364" y="5355272"/>
            <a:ext cx="1593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586601" y="5312028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13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7371715" y="5427916"/>
            <a:ext cx="88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205608" y="5152008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958464" y="5253990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17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3711575" y="5267896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4464684" y="5209857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5055234" y="5326316"/>
            <a:ext cx="3467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Carlito"/>
                <a:cs typeface="Carlito"/>
              </a:rPr>
              <a:t>12</a:t>
            </a:r>
            <a:r>
              <a:rPr dirty="0" baseline="-5847" sz="1425" spc="-30">
                <a:latin typeface="Carlito"/>
                <a:cs typeface="Carlito"/>
              </a:rPr>
              <a:t>11</a:t>
            </a:r>
            <a:endParaRPr baseline="-5847" sz="1425">
              <a:latin typeface="Carlito"/>
              <a:cs typeface="Carlito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5970651" y="5267896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6723380" y="5166614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23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476490" y="5209857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8124825" y="5282501"/>
            <a:ext cx="263525" cy="276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ts val="969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15</a:t>
            </a:r>
            <a:endParaRPr sz="950">
              <a:latin typeface="Carlito"/>
              <a:cs typeface="Carlito"/>
            </a:endParaRPr>
          </a:p>
          <a:p>
            <a:pPr marL="12700">
              <a:lnSpc>
                <a:spcPts val="969"/>
              </a:lnSpc>
            </a:pPr>
            <a:r>
              <a:rPr dirty="0" sz="950" spc="-50">
                <a:latin typeface="Carlito"/>
                <a:cs typeface="Carlito"/>
              </a:rPr>
              <a:t>8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8877681" y="5282501"/>
            <a:ext cx="263525" cy="262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839">
              <a:lnSpc>
                <a:spcPts val="915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15</a:t>
            </a:r>
            <a:endParaRPr sz="950">
              <a:latin typeface="Carlito"/>
              <a:cs typeface="Carlito"/>
            </a:endParaRPr>
          </a:p>
          <a:p>
            <a:pPr marL="12700">
              <a:lnSpc>
                <a:spcPts val="915"/>
              </a:lnSpc>
            </a:pPr>
            <a:r>
              <a:rPr dirty="0" sz="950" spc="-50">
                <a:latin typeface="Carlito"/>
                <a:cs typeface="Carlito"/>
              </a:rPr>
              <a:t>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2342514" y="4977383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3095625" y="4933378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848353" y="4933378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4601590" y="4933378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5354320" y="5064759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6107429" y="5006022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6860158" y="4992116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7613268" y="4831397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46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8366125" y="4904740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41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9119234" y="5064759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1569974" y="5585459"/>
            <a:ext cx="1174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 b="1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1479803" y="4857813"/>
            <a:ext cx="1974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50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1389761" y="4130357"/>
            <a:ext cx="2984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100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1389761" y="3402647"/>
            <a:ext cx="2984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150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1389761" y="2675191"/>
            <a:ext cx="2984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200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1389761" y="1948179"/>
            <a:ext cx="29845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250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389761" y="1220152"/>
            <a:ext cx="2984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latin typeface="Carlito"/>
                <a:cs typeface="Carlito"/>
              </a:rPr>
              <a:t>300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2036826" y="5833109"/>
            <a:ext cx="3505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BPC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2725801" y="5833109"/>
            <a:ext cx="4813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0" b="1">
                <a:latin typeface="Carlito"/>
                <a:cs typeface="Carlito"/>
              </a:rPr>
              <a:t>CCDR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3565778" y="5833109"/>
            <a:ext cx="2997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EW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4269740" y="5833109"/>
            <a:ext cx="407034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MSC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5053965" y="5833109"/>
            <a:ext cx="33909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NEL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5869304" y="5833109"/>
            <a:ext cx="21336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PL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6563994" y="5833109"/>
            <a:ext cx="3302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PYZ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7299325" y="5833109"/>
            <a:ext cx="37211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SVG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8060055" y="5833109"/>
            <a:ext cx="3581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TNS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8786114" y="5833109"/>
            <a:ext cx="40576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 b="1">
                <a:latin typeface="Carlito"/>
                <a:cs typeface="Carlito"/>
              </a:rPr>
              <a:t>WBL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44" name="object 144" descr=""/>
          <p:cNvSpPr/>
          <p:nvPr/>
        </p:nvSpPr>
        <p:spPr>
          <a:xfrm>
            <a:off x="9867900" y="290512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9867900" y="3200400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104775" y="0"/>
                </a:moveTo>
                <a:lnTo>
                  <a:pt x="0" y="0"/>
                </a:lnTo>
                <a:lnTo>
                  <a:pt x="0" y="95250"/>
                </a:lnTo>
                <a:lnTo>
                  <a:pt x="104775" y="95250"/>
                </a:lnTo>
                <a:lnTo>
                  <a:pt x="1047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9867900" y="348615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9867900" y="3781425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104775" y="0"/>
                </a:moveTo>
                <a:lnTo>
                  <a:pt x="0" y="0"/>
                </a:lnTo>
                <a:lnTo>
                  <a:pt x="0" y="95250"/>
                </a:lnTo>
                <a:lnTo>
                  <a:pt x="104775" y="95250"/>
                </a:lnTo>
                <a:lnTo>
                  <a:pt x="1047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 txBox="1"/>
          <p:nvPr/>
        </p:nvSpPr>
        <p:spPr>
          <a:xfrm>
            <a:off x="10007218" y="2746311"/>
            <a:ext cx="767715" cy="1191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34620">
              <a:lnSpc>
                <a:spcPct val="136600"/>
              </a:lnSpc>
              <a:spcBef>
                <a:spcPts val="90"/>
              </a:spcBef>
            </a:pPr>
            <a:r>
              <a:rPr dirty="0" sz="1400" spc="-20">
                <a:latin typeface="Carlito"/>
                <a:cs typeface="Carlito"/>
              </a:rPr>
              <a:t>High </a:t>
            </a:r>
            <a:r>
              <a:rPr dirty="0" sz="1400" spc="-25">
                <a:latin typeface="Carlito"/>
                <a:cs typeface="Carlito"/>
              </a:rPr>
              <a:t>Low </a:t>
            </a:r>
            <a:r>
              <a:rPr dirty="0" sz="1400" spc="-10">
                <a:latin typeface="Carlito"/>
                <a:cs typeface="Carlito"/>
              </a:rPr>
              <a:t>Medium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latin typeface="Carlito"/>
                <a:cs typeface="Carlito"/>
              </a:rPr>
              <a:t>Very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Hiigh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3107689" y="787082"/>
            <a:ext cx="4999355" cy="452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664"/>
              </a:lnSpc>
              <a:spcBef>
                <a:spcPts val="125"/>
              </a:spcBef>
            </a:pPr>
            <a:r>
              <a:rPr dirty="0" sz="1400" b="1">
                <a:latin typeface="Times New Roman"/>
                <a:cs typeface="Times New Roman"/>
              </a:rPr>
              <a:t>OVERALL</a:t>
            </a:r>
            <a:r>
              <a:rPr dirty="0" sz="1400" spc="3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PERFORMANCE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EMPLOYEES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BUSINESS</a:t>
            </a:r>
            <a:endParaRPr sz="1400">
              <a:latin typeface="Times New Roman"/>
              <a:cs typeface="Times New Roman"/>
            </a:endParaRPr>
          </a:p>
          <a:p>
            <a:pPr algn="ctr" marL="7620">
              <a:lnSpc>
                <a:spcPts val="1664"/>
              </a:lnSpc>
            </a:pPr>
            <a:r>
              <a:rPr dirty="0" sz="1400" spc="-10" b="1">
                <a:latin typeface="Times New Roman"/>
                <a:cs typeface="Times New Roman"/>
              </a:rPr>
              <a:t>UNITS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806700" y="711200"/>
          <a:ext cx="6511925" cy="5671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3080"/>
                <a:gridCol w="1118234"/>
                <a:gridCol w="1068705"/>
                <a:gridCol w="1143634"/>
                <a:gridCol w="1317625"/>
              </a:tblGrid>
              <a:tr h="202565">
                <a:tc rowSpan="2">
                  <a:txBody>
                    <a:bodyPr/>
                    <a:lstStyle/>
                    <a:p>
                      <a:pPr marL="421005" marR="254000" indent="-154305">
                        <a:lnSpc>
                          <a:spcPct val="104299"/>
                        </a:lnSpc>
                        <a:spcBef>
                          <a:spcPts val="9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Employee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Martial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Status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1333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Employee</a:t>
                      </a:r>
                      <a:r>
                        <a:rPr dirty="0" sz="12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Type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>
                        <a:lnSpc>
                          <a:spcPts val="1405"/>
                        </a:lnSpc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202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Contract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Full-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405"/>
                        </a:lnSpc>
                        <a:spcBef>
                          <a:spcPts val="9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Part-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93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889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Active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828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850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779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2457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5214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Divorced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608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398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Married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4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622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1440">
                        <a:lnSpc>
                          <a:spcPts val="1395"/>
                        </a:lnSpc>
                        <a:spcBef>
                          <a:spcPts val="10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Single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95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95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95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95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635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3944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592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48450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Start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90"/>
                        </a:lnSpc>
                        <a:spcBef>
                          <a:spcPts val="10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69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52145">
                        <a:lnSpc>
                          <a:spcPts val="1390"/>
                        </a:lnSpc>
                        <a:spcBef>
                          <a:spcPts val="1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Divorced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90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90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90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90"/>
                        </a:lnSpc>
                        <a:spcBef>
                          <a:spcPts val="1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3345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Married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144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Single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3944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32575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Leave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Absence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5214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Divorced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80"/>
                        </a:lnSpc>
                        <a:spcBef>
                          <a:spcPts val="11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3980">
                        <a:lnSpc>
                          <a:spcPts val="1375"/>
                        </a:lnSpc>
                        <a:spcBef>
                          <a:spcPts val="12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Married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75"/>
                        </a:lnSpc>
                        <a:spcBef>
                          <a:spcPts val="12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75"/>
                        </a:lnSpc>
                        <a:spcBef>
                          <a:spcPts val="12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75"/>
                        </a:lnSpc>
                        <a:spcBef>
                          <a:spcPts val="12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75"/>
                        </a:lnSpc>
                        <a:spcBef>
                          <a:spcPts val="12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144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Single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3944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17335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Terminated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2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Cause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27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70"/>
                        </a:lnSpc>
                        <a:spcBef>
                          <a:spcPts val="125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66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52145">
                        <a:lnSpc>
                          <a:spcPts val="1365"/>
                        </a:lnSpc>
                        <a:spcBef>
                          <a:spcPts val="1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Divorced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65"/>
                        </a:lnSpc>
                        <a:spcBef>
                          <a:spcPts val="13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65"/>
                        </a:lnSpc>
                        <a:spcBef>
                          <a:spcPts val="13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65"/>
                        </a:lnSpc>
                        <a:spcBef>
                          <a:spcPts val="130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65"/>
                        </a:lnSpc>
                        <a:spcBef>
                          <a:spcPts val="1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3345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Married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144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Single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39445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60"/>
                        </a:lnSpc>
                        <a:spcBef>
                          <a:spcPts val="13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111760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Voluntarily</a:t>
                      </a: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Terminated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105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120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96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321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52145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Divorced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55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3980">
                        <a:lnSpc>
                          <a:spcPts val="1355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Married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55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55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55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55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88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algn="ctr" marL="91440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Single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78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63944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Widowed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35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74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 marL="484505">
                        <a:lnSpc>
                          <a:spcPts val="1345"/>
                        </a:lnSpc>
                        <a:spcBef>
                          <a:spcPts val="150"/>
                        </a:spcBef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Grand</a:t>
                      </a:r>
                      <a:r>
                        <a:rPr dirty="0" sz="12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Total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345"/>
                        </a:lnSpc>
                        <a:spcBef>
                          <a:spcPts val="150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1007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345"/>
                        </a:lnSpc>
                        <a:spcBef>
                          <a:spcPts val="150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1038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345"/>
                        </a:lnSpc>
                        <a:spcBef>
                          <a:spcPts val="150"/>
                        </a:spcBef>
                      </a:pP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954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345"/>
                        </a:lnSpc>
                        <a:spcBef>
                          <a:spcPts val="150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2999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335" y="228536"/>
            <a:ext cx="811339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TABLE</a:t>
            </a:r>
            <a:r>
              <a:rPr dirty="0" spc="-55"/>
              <a:t> </a:t>
            </a:r>
            <a:r>
              <a:rPr dirty="0"/>
              <a:t>2-</a:t>
            </a:r>
            <a:r>
              <a:rPr dirty="0" spc="-45"/>
              <a:t> </a:t>
            </a:r>
            <a:r>
              <a:rPr dirty="0" spc="-10"/>
              <a:t>EMPLOYEE</a:t>
            </a:r>
            <a:r>
              <a:rPr dirty="0" spc="-55"/>
              <a:t> </a:t>
            </a:r>
            <a:r>
              <a:rPr dirty="0" spc="-45"/>
              <a:t>STATUS,</a:t>
            </a:r>
            <a:r>
              <a:rPr dirty="0" spc="-20"/>
              <a:t> </a:t>
            </a:r>
            <a:r>
              <a:rPr dirty="0" spc="-10"/>
              <a:t>EMPLOYEE</a:t>
            </a:r>
            <a:r>
              <a:rPr dirty="0" spc="-60"/>
              <a:t> </a:t>
            </a:r>
            <a:r>
              <a:rPr dirty="0"/>
              <a:t>TYPE</a:t>
            </a:r>
            <a:r>
              <a:rPr dirty="0" spc="-55"/>
              <a:t> </a:t>
            </a:r>
            <a:r>
              <a:rPr dirty="0"/>
              <a:t>&amp;</a:t>
            </a:r>
            <a:r>
              <a:rPr dirty="0" spc="-5"/>
              <a:t> </a:t>
            </a:r>
            <a:r>
              <a:rPr dirty="0"/>
              <a:t>MARITAL</a:t>
            </a:r>
            <a:r>
              <a:rPr dirty="0" spc="320"/>
              <a:t> </a:t>
            </a:r>
            <a:r>
              <a:rPr dirty="0" spc="-55"/>
              <a:t>STATUS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BUSINESS</a:t>
            </a:r>
            <a:r>
              <a:rPr dirty="0" spc="-30"/>
              <a:t> </a:t>
            </a:r>
            <a:r>
              <a:rPr dirty="0" spc="-10"/>
              <a:t>UNITS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605276" y="6448425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605276" y="61722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05276" y="588645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05276" y="5610225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605276" y="881125"/>
            <a:ext cx="0" cy="4538980"/>
          </a:xfrm>
          <a:custGeom>
            <a:avLst/>
            <a:gdLst/>
            <a:ahLst/>
            <a:cxnLst/>
            <a:rect l="l" t="t" r="r" b="b"/>
            <a:pathLst>
              <a:path w="0" h="4538980">
                <a:moveTo>
                  <a:pt x="0" y="0"/>
                </a:moveTo>
                <a:lnTo>
                  <a:pt x="0" y="4538599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300726" y="6448425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00726" y="61722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300726" y="588645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300726" y="5610225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300726" y="881125"/>
            <a:ext cx="0" cy="4538980"/>
          </a:xfrm>
          <a:custGeom>
            <a:avLst/>
            <a:gdLst/>
            <a:ahLst/>
            <a:cxnLst/>
            <a:rect l="l" t="t" r="r" b="b"/>
            <a:pathLst>
              <a:path w="0" h="4538980">
                <a:moveTo>
                  <a:pt x="0" y="0"/>
                </a:moveTo>
                <a:lnTo>
                  <a:pt x="0" y="4538599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986651" y="6448425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986651" y="61722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986651" y="588645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986651" y="5610225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986651" y="881125"/>
            <a:ext cx="0" cy="4538980"/>
          </a:xfrm>
          <a:custGeom>
            <a:avLst/>
            <a:gdLst/>
            <a:ahLst/>
            <a:cxnLst/>
            <a:rect l="l" t="t" r="r" b="b"/>
            <a:pathLst>
              <a:path w="0" h="4538980">
                <a:moveTo>
                  <a:pt x="0" y="0"/>
                </a:moveTo>
                <a:lnTo>
                  <a:pt x="0" y="4538599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682101" y="6448425"/>
            <a:ext cx="0" cy="52705"/>
          </a:xfrm>
          <a:custGeom>
            <a:avLst/>
            <a:gdLst/>
            <a:ahLst/>
            <a:cxnLst/>
            <a:rect l="l" t="t" r="r" b="b"/>
            <a:pathLst>
              <a:path w="0" h="52704">
                <a:moveTo>
                  <a:pt x="0" y="0"/>
                </a:moveTo>
                <a:lnTo>
                  <a:pt x="0" y="52387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8682101" y="6324600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0"/>
                </a:moveTo>
                <a:lnTo>
                  <a:pt x="0" y="66675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682101" y="6172200"/>
            <a:ext cx="0" cy="95250"/>
          </a:xfrm>
          <a:custGeom>
            <a:avLst/>
            <a:gdLst/>
            <a:ahLst/>
            <a:cxnLst/>
            <a:rect l="l" t="t" r="r" b="b"/>
            <a:pathLst>
              <a:path w="0"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682101" y="604837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0"/>
                </a:moveTo>
                <a:lnTo>
                  <a:pt x="0" y="5715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682101" y="58293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8682101" y="5486400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9075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682101" y="881125"/>
            <a:ext cx="0" cy="4538980"/>
          </a:xfrm>
          <a:custGeom>
            <a:avLst/>
            <a:gdLst/>
            <a:ahLst/>
            <a:cxnLst/>
            <a:rect l="l" t="t" r="r" b="b"/>
            <a:pathLst>
              <a:path w="0" h="4538980">
                <a:moveTo>
                  <a:pt x="0" y="0"/>
                </a:moveTo>
                <a:lnTo>
                  <a:pt x="0" y="4538599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0377551" y="881125"/>
            <a:ext cx="0" cy="5619750"/>
          </a:xfrm>
          <a:custGeom>
            <a:avLst/>
            <a:gdLst/>
            <a:ahLst/>
            <a:cxnLst/>
            <a:rect l="l" t="t" r="r" b="b"/>
            <a:pathLst>
              <a:path w="0" h="5619750">
                <a:moveTo>
                  <a:pt x="0" y="0"/>
                </a:moveTo>
                <a:lnTo>
                  <a:pt x="0" y="5619686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914525" y="6391275"/>
            <a:ext cx="7239000" cy="57150"/>
          </a:xfrm>
          <a:custGeom>
            <a:avLst/>
            <a:gdLst/>
            <a:ahLst/>
            <a:cxnLst/>
            <a:rect l="l" t="t" r="r" b="b"/>
            <a:pathLst>
              <a:path w="7239000" h="57150">
                <a:moveTo>
                  <a:pt x="7239000" y="0"/>
                </a:moveTo>
                <a:lnTo>
                  <a:pt x="0" y="0"/>
                </a:lnTo>
                <a:lnTo>
                  <a:pt x="0" y="57150"/>
                </a:lnTo>
                <a:lnTo>
                  <a:pt x="7239000" y="57150"/>
                </a:lnTo>
                <a:lnTo>
                  <a:pt x="7239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914525" y="6105525"/>
            <a:ext cx="7610475" cy="66675"/>
          </a:xfrm>
          <a:custGeom>
            <a:avLst/>
            <a:gdLst/>
            <a:ahLst/>
            <a:cxnLst/>
            <a:rect l="l" t="t" r="r" b="b"/>
            <a:pathLst>
              <a:path w="7610475" h="66675">
                <a:moveTo>
                  <a:pt x="7610475" y="0"/>
                </a:moveTo>
                <a:lnTo>
                  <a:pt x="0" y="0"/>
                </a:lnTo>
                <a:lnTo>
                  <a:pt x="0" y="66675"/>
                </a:lnTo>
                <a:lnTo>
                  <a:pt x="7610475" y="66675"/>
                </a:lnTo>
                <a:lnTo>
                  <a:pt x="76104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914525" y="5829300"/>
            <a:ext cx="6600825" cy="57150"/>
          </a:xfrm>
          <a:custGeom>
            <a:avLst/>
            <a:gdLst/>
            <a:ahLst/>
            <a:cxnLst/>
            <a:rect l="l" t="t" r="r" b="b"/>
            <a:pathLst>
              <a:path w="6600825" h="57150">
                <a:moveTo>
                  <a:pt x="6600825" y="0"/>
                </a:moveTo>
                <a:lnTo>
                  <a:pt x="0" y="0"/>
                </a:lnTo>
                <a:lnTo>
                  <a:pt x="0" y="57150"/>
                </a:lnTo>
                <a:lnTo>
                  <a:pt x="6600825" y="57150"/>
                </a:lnTo>
                <a:lnTo>
                  <a:pt x="66008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914525" y="5543550"/>
            <a:ext cx="6562725" cy="66675"/>
          </a:xfrm>
          <a:custGeom>
            <a:avLst/>
            <a:gdLst/>
            <a:ahLst/>
            <a:cxnLst/>
            <a:rect l="l" t="t" r="r" b="b"/>
            <a:pathLst>
              <a:path w="6562725" h="66675">
                <a:moveTo>
                  <a:pt x="6562725" y="0"/>
                </a:moveTo>
                <a:lnTo>
                  <a:pt x="0" y="0"/>
                </a:lnTo>
                <a:lnTo>
                  <a:pt x="0" y="66675"/>
                </a:lnTo>
                <a:lnTo>
                  <a:pt x="6562725" y="66675"/>
                </a:lnTo>
                <a:lnTo>
                  <a:pt x="65627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914525" y="5267325"/>
            <a:ext cx="276225" cy="57150"/>
          </a:xfrm>
          <a:custGeom>
            <a:avLst/>
            <a:gdLst/>
            <a:ahLst/>
            <a:cxnLst/>
            <a:rect l="l" t="t" r="r" b="b"/>
            <a:pathLst>
              <a:path w="276225" h="57150">
                <a:moveTo>
                  <a:pt x="276225" y="0"/>
                </a:moveTo>
                <a:lnTo>
                  <a:pt x="0" y="0"/>
                </a:lnTo>
                <a:lnTo>
                  <a:pt x="0" y="57150"/>
                </a:lnTo>
                <a:lnTo>
                  <a:pt x="276225" y="57150"/>
                </a:lnTo>
                <a:lnTo>
                  <a:pt x="2762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914525" y="4981575"/>
            <a:ext cx="276225" cy="66675"/>
          </a:xfrm>
          <a:custGeom>
            <a:avLst/>
            <a:gdLst/>
            <a:ahLst/>
            <a:cxnLst/>
            <a:rect l="l" t="t" r="r" b="b"/>
            <a:pathLst>
              <a:path w="276225" h="66675">
                <a:moveTo>
                  <a:pt x="276225" y="0"/>
                </a:moveTo>
                <a:lnTo>
                  <a:pt x="0" y="0"/>
                </a:lnTo>
                <a:lnTo>
                  <a:pt x="0" y="66675"/>
                </a:lnTo>
                <a:lnTo>
                  <a:pt x="276225" y="66675"/>
                </a:lnTo>
                <a:lnTo>
                  <a:pt x="2762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914525" y="4705350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9575" y="0"/>
                </a:moveTo>
                <a:lnTo>
                  <a:pt x="0" y="0"/>
                </a:lnTo>
                <a:lnTo>
                  <a:pt x="0" y="57150"/>
                </a:lnTo>
                <a:lnTo>
                  <a:pt x="409575" y="57150"/>
                </a:lnTo>
                <a:lnTo>
                  <a:pt x="4095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914525" y="4419600"/>
            <a:ext cx="104775" cy="66675"/>
          </a:xfrm>
          <a:custGeom>
            <a:avLst/>
            <a:gdLst/>
            <a:ahLst/>
            <a:cxnLst/>
            <a:rect l="l" t="t" r="r" b="b"/>
            <a:pathLst>
              <a:path w="104775" h="66675">
                <a:moveTo>
                  <a:pt x="104775" y="0"/>
                </a:moveTo>
                <a:lnTo>
                  <a:pt x="0" y="0"/>
                </a:lnTo>
                <a:lnTo>
                  <a:pt x="0" y="66675"/>
                </a:lnTo>
                <a:lnTo>
                  <a:pt x="104775" y="66675"/>
                </a:lnTo>
                <a:lnTo>
                  <a:pt x="1047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914525" y="4143375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50" y="0"/>
                </a:moveTo>
                <a:lnTo>
                  <a:pt x="0" y="0"/>
                </a:lnTo>
                <a:lnTo>
                  <a:pt x="0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914525" y="3857625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914525" y="3581400"/>
            <a:ext cx="209550" cy="57150"/>
          </a:xfrm>
          <a:custGeom>
            <a:avLst/>
            <a:gdLst/>
            <a:ahLst/>
            <a:cxnLst/>
            <a:rect l="l" t="t" r="r" b="b"/>
            <a:pathLst>
              <a:path w="209550" h="57150">
                <a:moveTo>
                  <a:pt x="209550" y="0"/>
                </a:moveTo>
                <a:lnTo>
                  <a:pt x="0" y="0"/>
                </a:lnTo>
                <a:lnTo>
                  <a:pt x="0" y="57150"/>
                </a:lnTo>
                <a:lnTo>
                  <a:pt x="209550" y="57150"/>
                </a:lnTo>
                <a:lnTo>
                  <a:pt x="2095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914525" y="3295650"/>
            <a:ext cx="276225" cy="66675"/>
          </a:xfrm>
          <a:custGeom>
            <a:avLst/>
            <a:gdLst/>
            <a:ahLst/>
            <a:cxnLst/>
            <a:rect l="l" t="t" r="r" b="b"/>
            <a:pathLst>
              <a:path w="276225" h="66675">
                <a:moveTo>
                  <a:pt x="276225" y="0"/>
                </a:moveTo>
                <a:lnTo>
                  <a:pt x="0" y="0"/>
                </a:lnTo>
                <a:lnTo>
                  <a:pt x="0" y="66675"/>
                </a:lnTo>
                <a:lnTo>
                  <a:pt x="276225" y="66675"/>
                </a:lnTo>
                <a:lnTo>
                  <a:pt x="2762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914525" y="3019425"/>
            <a:ext cx="133350" cy="57150"/>
          </a:xfrm>
          <a:custGeom>
            <a:avLst/>
            <a:gdLst/>
            <a:ahLst/>
            <a:cxnLst/>
            <a:rect l="l" t="t" r="r" b="b"/>
            <a:pathLst>
              <a:path w="133350" h="57150">
                <a:moveTo>
                  <a:pt x="133350" y="0"/>
                </a:moveTo>
                <a:lnTo>
                  <a:pt x="0" y="0"/>
                </a:lnTo>
                <a:lnTo>
                  <a:pt x="0" y="57150"/>
                </a:lnTo>
                <a:lnTo>
                  <a:pt x="133350" y="57150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914525" y="2733675"/>
            <a:ext cx="171450" cy="66675"/>
          </a:xfrm>
          <a:custGeom>
            <a:avLst/>
            <a:gdLst/>
            <a:ahLst/>
            <a:cxnLst/>
            <a:rect l="l" t="t" r="r" b="b"/>
            <a:pathLst>
              <a:path w="171450" h="66675">
                <a:moveTo>
                  <a:pt x="171450" y="0"/>
                </a:moveTo>
                <a:lnTo>
                  <a:pt x="0" y="0"/>
                </a:lnTo>
                <a:lnTo>
                  <a:pt x="0" y="66675"/>
                </a:lnTo>
                <a:lnTo>
                  <a:pt x="171450" y="66675"/>
                </a:lnTo>
                <a:lnTo>
                  <a:pt x="1714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914525" y="2457450"/>
            <a:ext cx="133350" cy="57150"/>
          </a:xfrm>
          <a:custGeom>
            <a:avLst/>
            <a:gdLst/>
            <a:ahLst/>
            <a:cxnLst/>
            <a:rect l="l" t="t" r="r" b="b"/>
            <a:pathLst>
              <a:path w="133350" h="57150">
                <a:moveTo>
                  <a:pt x="133350" y="0"/>
                </a:moveTo>
                <a:lnTo>
                  <a:pt x="0" y="0"/>
                </a:lnTo>
                <a:lnTo>
                  <a:pt x="0" y="57150"/>
                </a:lnTo>
                <a:lnTo>
                  <a:pt x="133350" y="57150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914525" y="2171700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914525" y="1895475"/>
            <a:ext cx="1019175" cy="57150"/>
          </a:xfrm>
          <a:custGeom>
            <a:avLst/>
            <a:gdLst/>
            <a:ahLst/>
            <a:cxnLst/>
            <a:rect l="l" t="t" r="r" b="b"/>
            <a:pathLst>
              <a:path w="1019175" h="57150">
                <a:moveTo>
                  <a:pt x="1019175" y="0"/>
                </a:moveTo>
                <a:lnTo>
                  <a:pt x="0" y="0"/>
                </a:lnTo>
                <a:lnTo>
                  <a:pt x="0" y="57150"/>
                </a:lnTo>
                <a:lnTo>
                  <a:pt x="1019175" y="57150"/>
                </a:lnTo>
                <a:lnTo>
                  <a:pt x="10191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914525" y="1609725"/>
            <a:ext cx="1019175" cy="66675"/>
          </a:xfrm>
          <a:custGeom>
            <a:avLst/>
            <a:gdLst/>
            <a:ahLst/>
            <a:cxnLst/>
            <a:rect l="l" t="t" r="r" b="b"/>
            <a:pathLst>
              <a:path w="1019175" h="66675">
                <a:moveTo>
                  <a:pt x="1019175" y="0"/>
                </a:moveTo>
                <a:lnTo>
                  <a:pt x="0" y="0"/>
                </a:lnTo>
                <a:lnTo>
                  <a:pt x="0" y="66675"/>
                </a:lnTo>
                <a:lnTo>
                  <a:pt x="1019175" y="66675"/>
                </a:lnTo>
                <a:lnTo>
                  <a:pt x="10191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914525" y="1333500"/>
            <a:ext cx="809625" cy="57150"/>
          </a:xfrm>
          <a:custGeom>
            <a:avLst/>
            <a:gdLst/>
            <a:ahLst/>
            <a:cxnLst/>
            <a:rect l="l" t="t" r="r" b="b"/>
            <a:pathLst>
              <a:path w="809625" h="57150">
                <a:moveTo>
                  <a:pt x="809625" y="0"/>
                </a:moveTo>
                <a:lnTo>
                  <a:pt x="0" y="0"/>
                </a:lnTo>
                <a:lnTo>
                  <a:pt x="0" y="57150"/>
                </a:lnTo>
                <a:lnTo>
                  <a:pt x="809625" y="57150"/>
                </a:lnTo>
                <a:lnTo>
                  <a:pt x="8096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914525" y="1047750"/>
            <a:ext cx="714375" cy="66675"/>
          </a:xfrm>
          <a:custGeom>
            <a:avLst/>
            <a:gdLst/>
            <a:ahLst/>
            <a:cxnLst/>
            <a:rect l="l" t="t" r="r" b="b"/>
            <a:pathLst>
              <a:path w="714375" h="66675">
                <a:moveTo>
                  <a:pt x="714375" y="0"/>
                </a:moveTo>
                <a:lnTo>
                  <a:pt x="0" y="0"/>
                </a:lnTo>
                <a:lnTo>
                  <a:pt x="0" y="66675"/>
                </a:lnTo>
                <a:lnTo>
                  <a:pt x="714375" y="66675"/>
                </a:lnTo>
                <a:lnTo>
                  <a:pt x="7143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914525" y="6324600"/>
            <a:ext cx="6229350" cy="66675"/>
          </a:xfrm>
          <a:custGeom>
            <a:avLst/>
            <a:gdLst/>
            <a:ahLst/>
            <a:cxnLst/>
            <a:rect l="l" t="t" r="r" b="b"/>
            <a:pathLst>
              <a:path w="6229350" h="66675">
                <a:moveTo>
                  <a:pt x="6229350" y="0"/>
                </a:moveTo>
                <a:lnTo>
                  <a:pt x="0" y="0"/>
                </a:lnTo>
                <a:lnTo>
                  <a:pt x="0" y="66675"/>
                </a:lnTo>
                <a:lnTo>
                  <a:pt x="6229350" y="66675"/>
                </a:lnTo>
                <a:lnTo>
                  <a:pt x="62293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914525" y="6048375"/>
            <a:ext cx="6019800" cy="57150"/>
          </a:xfrm>
          <a:custGeom>
            <a:avLst/>
            <a:gdLst/>
            <a:ahLst/>
            <a:cxnLst/>
            <a:rect l="l" t="t" r="r" b="b"/>
            <a:pathLst>
              <a:path w="6019800" h="57150">
                <a:moveTo>
                  <a:pt x="6019800" y="0"/>
                </a:moveTo>
                <a:lnTo>
                  <a:pt x="0" y="0"/>
                </a:lnTo>
                <a:lnTo>
                  <a:pt x="0" y="57150"/>
                </a:lnTo>
                <a:lnTo>
                  <a:pt x="6019800" y="57150"/>
                </a:lnTo>
                <a:lnTo>
                  <a:pt x="60198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914525" y="5762625"/>
            <a:ext cx="7781925" cy="66675"/>
          </a:xfrm>
          <a:custGeom>
            <a:avLst/>
            <a:gdLst/>
            <a:ahLst/>
            <a:cxnLst/>
            <a:rect l="l" t="t" r="r" b="b"/>
            <a:pathLst>
              <a:path w="7781925" h="66675">
                <a:moveTo>
                  <a:pt x="7781925" y="0"/>
                </a:moveTo>
                <a:lnTo>
                  <a:pt x="0" y="0"/>
                </a:lnTo>
                <a:lnTo>
                  <a:pt x="0" y="66675"/>
                </a:lnTo>
                <a:lnTo>
                  <a:pt x="7781925" y="66675"/>
                </a:lnTo>
                <a:lnTo>
                  <a:pt x="77819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914525" y="5486400"/>
            <a:ext cx="6324600" cy="57150"/>
          </a:xfrm>
          <a:custGeom>
            <a:avLst/>
            <a:gdLst/>
            <a:ahLst/>
            <a:cxnLst/>
            <a:rect l="l" t="t" r="r" b="b"/>
            <a:pathLst>
              <a:path w="6324600" h="57150">
                <a:moveTo>
                  <a:pt x="6324600" y="0"/>
                </a:moveTo>
                <a:lnTo>
                  <a:pt x="0" y="0"/>
                </a:lnTo>
                <a:lnTo>
                  <a:pt x="0" y="57150"/>
                </a:lnTo>
                <a:lnTo>
                  <a:pt x="6324600" y="57150"/>
                </a:lnTo>
                <a:lnTo>
                  <a:pt x="63246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914525" y="5200650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914525" y="4924425"/>
            <a:ext cx="133350" cy="57150"/>
          </a:xfrm>
          <a:custGeom>
            <a:avLst/>
            <a:gdLst/>
            <a:ahLst/>
            <a:cxnLst/>
            <a:rect l="l" t="t" r="r" b="b"/>
            <a:pathLst>
              <a:path w="133350" h="57150">
                <a:moveTo>
                  <a:pt x="133350" y="0"/>
                </a:moveTo>
                <a:lnTo>
                  <a:pt x="0" y="0"/>
                </a:lnTo>
                <a:lnTo>
                  <a:pt x="0" y="57150"/>
                </a:lnTo>
                <a:lnTo>
                  <a:pt x="133350" y="57150"/>
                </a:lnTo>
                <a:lnTo>
                  <a:pt x="1333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914525" y="4638675"/>
            <a:ext cx="209550" cy="66675"/>
          </a:xfrm>
          <a:custGeom>
            <a:avLst/>
            <a:gdLst/>
            <a:ahLst/>
            <a:cxnLst/>
            <a:rect l="l" t="t" r="r" b="b"/>
            <a:pathLst>
              <a:path w="209550" h="66675">
                <a:moveTo>
                  <a:pt x="209550" y="0"/>
                </a:moveTo>
                <a:lnTo>
                  <a:pt x="0" y="0"/>
                </a:lnTo>
                <a:lnTo>
                  <a:pt x="0" y="66675"/>
                </a:lnTo>
                <a:lnTo>
                  <a:pt x="209550" y="66675"/>
                </a:lnTo>
                <a:lnTo>
                  <a:pt x="2095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914525" y="4362450"/>
            <a:ext cx="276225" cy="57150"/>
          </a:xfrm>
          <a:custGeom>
            <a:avLst/>
            <a:gdLst/>
            <a:ahLst/>
            <a:cxnLst/>
            <a:rect l="l" t="t" r="r" b="b"/>
            <a:pathLst>
              <a:path w="276225" h="57150">
                <a:moveTo>
                  <a:pt x="276225" y="0"/>
                </a:moveTo>
                <a:lnTo>
                  <a:pt x="0" y="0"/>
                </a:lnTo>
                <a:lnTo>
                  <a:pt x="0" y="57150"/>
                </a:lnTo>
                <a:lnTo>
                  <a:pt x="276225" y="57150"/>
                </a:lnTo>
                <a:lnTo>
                  <a:pt x="2762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914525" y="4076700"/>
            <a:ext cx="476250" cy="66675"/>
          </a:xfrm>
          <a:custGeom>
            <a:avLst/>
            <a:gdLst/>
            <a:ahLst/>
            <a:cxnLst/>
            <a:rect l="l" t="t" r="r" b="b"/>
            <a:pathLst>
              <a:path w="476250" h="66675">
                <a:moveTo>
                  <a:pt x="476250" y="0"/>
                </a:moveTo>
                <a:lnTo>
                  <a:pt x="0" y="0"/>
                </a:lnTo>
                <a:lnTo>
                  <a:pt x="0" y="66675"/>
                </a:lnTo>
                <a:lnTo>
                  <a:pt x="476250" y="66675"/>
                </a:lnTo>
                <a:lnTo>
                  <a:pt x="4762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914525" y="380047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238125" y="0"/>
                </a:moveTo>
                <a:lnTo>
                  <a:pt x="0" y="0"/>
                </a:lnTo>
                <a:lnTo>
                  <a:pt x="0" y="57150"/>
                </a:lnTo>
                <a:lnTo>
                  <a:pt x="238125" y="57150"/>
                </a:lnTo>
                <a:lnTo>
                  <a:pt x="2381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914525" y="3514725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914525" y="3238500"/>
            <a:ext cx="342900" cy="57150"/>
          </a:xfrm>
          <a:custGeom>
            <a:avLst/>
            <a:gdLst/>
            <a:ahLst/>
            <a:cxnLst/>
            <a:rect l="l" t="t" r="r" b="b"/>
            <a:pathLst>
              <a:path w="342900" h="57150">
                <a:moveTo>
                  <a:pt x="342900" y="0"/>
                </a:moveTo>
                <a:lnTo>
                  <a:pt x="0" y="0"/>
                </a:lnTo>
                <a:lnTo>
                  <a:pt x="0" y="57150"/>
                </a:lnTo>
                <a:lnTo>
                  <a:pt x="342900" y="57150"/>
                </a:lnTo>
                <a:lnTo>
                  <a:pt x="3429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914525" y="295275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914525" y="2676525"/>
            <a:ext cx="276225" cy="57150"/>
          </a:xfrm>
          <a:custGeom>
            <a:avLst/>
            <a:gdLst/>
            <a:ahLst/>
            <a:cxnLst/>
            <a:rect l="l" t="t" r="r" b="b"/>
            <a:pathLst>
              <a:path w="276225" h="57150">
                <a:moveTo>
                  <a:pt x="276225" y="0"/>
                </a:moveTo>
                <a:lnTo>
                  <a:pt x="0" y="0"/>
                </a:lnTo>
                <a:lnTo>
                  <a:pt x="0" y="57150"/>
                </a:lnTo>
                <a:lnTo>
                  <a:pt x="276225" y="57150"/>
                </a:lnTo>
                <a:lnTo>
                  <a:pt x="2762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914525" y="2390775"/>
            <a:ext cx="209550" cy="66675"/>
          </a:xfrm>
          <a:custGeom>
            <a:avLst/>
            <a:gdLst/>
            <a:ahLst/>
            <a:cxnLst/>
            <a:rect l="l" t="t" r="r" b="b"/>
            <a:pathLst>
              <a:path w="209550" h="66675">
                <a:moveTo>
                  <a:pt x="209550" y="0"/>
                </a:moveTo>
                <a:lnTo>
                  <a:pt x="0" y="0"/>
                </a:lnTo>
                <a:lnTo>
                  <a:pt x="0" y="66675"/>
                </a:lnTo>
                <a:lnTo>
                  <a:pt x="209550" y="66675"/>
                </a:lnTo>
                <a:lnTo>
                  <a:pt x="2095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914525" y="2114550"/>
            <a:ext cx="209550" cy="57150"/>
          </a:xfrm>
          <a:custGeom>
            <a:avLst/>
            <a:gdLst/>
            <a:ahLst/>
            <a:cxnLst/>
            <a:rect l="l" t="t" r="r" b="b"/>
            <a:pathLst>
              <a:path w="209550" h="57150">
                <a:moveTo>
                  <a:pt x="209550" y="0"/>
                </a:moveTo>
                <a:lnTo>
                  <a:pt x="0" y="0"/>
                </a:lnTo>
                <a:lnTo>
                  <a:pt x="0" y="57150"/>
                </a:lnTo>
                <a:lnTo>
                  <a:pt x="209550" y="57150"/>
                </a:lnTo>
                <a:lnTo>
                  <a:pt x="2095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914525" y="1828800"/>
            <a:ext cx="714375" cy="66675"/>
          </a:xfrm>
          <a:custGeom>
            <a:avLst/>
            <a:gdLst/>
            <a:ahLst/>
            <a:cxnLst/>
            <a:rect l="l" t="t" r="r" b="b"/>
            <a:pathLst>
              <a:path w="714375" h="66675">
                <a:moveTo>
                  <a:pt x="714375" y="0"/>
                </a:moveTo>
                <a:lnTo>
                  <a:pt x="0" y="0"/>
                </a:lnTo>
                <a:lnTo>
                  <a:pt x="0" y="66675"/>
                </a:lnTo>
                <a:lnTo>
                  <a:pt x="714375" y="66675"/>
                </a:lnTo>
                <a:lnTo>
                  <a:pt x="7143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914525" y="1552575"/>
            <a:ext cx="885825" cy="57150"/>
          </a:xfrm>
          <a:custGeom>
            <a:avLst/>
            <a:gdLst/>
            <a:ahLst/>
            <a:cxnLst/>
            <a:rect l="l" t="t" r="r" b="b"/>
            <a:pathLst>
              <a:path w="885825" h="57150">
                <a:moveTo>
                  <a:pt x="885825" y="0"/>
                </a:moveTo>
                <a:lnTo>
                  <a:pt x="0" y="0"/>
                </a:lnTo>
                <a:lnTo>
                  <a:pt x="0" y="57150"/>
                </a:lnTo>
                <a:lnTo>
                  <a:pt x="885825" y="57150"/>
                </a:lnTo>
                <a:lnTo>
                  <a:pt x="8858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914525" y="1266825"/>
            <a:ext cx="847725" cy="66675"/>
          </a:xfrm>
          <a:custGeom>
            <a:avLst/>
            <a:gdLst/>
            <a:ahLst/>
            <a:cxnLst/>
            <a:rect l="l" t="t" r="r" b="b"/>
            <a:pathLst>
              <a:path w="847725" h="66675">
                <a:moveTo>
                  <a:pt x="847725" y="0"/>
                </a:moveTo>
                <a:lnTo>
                  <a:pt x="0" y="0"/>
                </a:lnTo>
                <a:lnTo>
                  <a:pt x="0" y="66675"/>
                </a:lnTo>
                <a:lnTo>
                  <a:pt x="847725" y="66675"/>
                </a:lnTo>
                <a:lnTo>
                  <a:pt x="8477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914525" y="990600"/>
            <a:ext cx="809625" cy="57150"/>
          </a:xfrm>
          <a:custGeom>
            <a:avLst/>
            <a:gdLst/>
            <a:ahLst/>
            <a:cxnLst/>
            <a:rect l="l" t="t" r="r" b="b"/>
            <a:pathLst>
              <a:path w="809625" h="57150">
                <a:moveTo>
                  <a:pt x="809625" y="0"/>
                </a:moveTo>
                <a:lnTo>
                  <a:pt x="0" y="0"/>
                </a:lnTo>
                <a:lnTo>
                  <a:pt x="0" y="57150"/>
                </a:lnTo>
                <a:lnTo>
                  <a:pt x="809625" y="57150"/>
                </a:lnTo>
                <a:lnTo>
                  <a:pt x="8096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914525" y="6267450"/>
            <a:ext cx="7105650" cy="57150"/>
          </a:xfrm>
          <a:custGeom>
            <a:avLst/>
            <a:gdLst/>
            <a:ahLst/>
            <a:cxnLst/>
            <a:rect l="l" t="t" r="r" b="b"/>
            <a:pathLst>
              <a:path w="7105650" h="57150">
                <a:moveTo>
                  <a:pt x="7105650" y="0"/>
                </a:moveTo>
                <a:lnTo>
                  <a:pt x="0" y="0"/>
                </a:lnTo>
                <a:lnTo>
                  <a:pt x="0" y="57150"/>
                </a:lnTo>
                <a:lnTo>
                  <a:pt x="7105650" y="57150"/>
                </a:lnTo>
                <a:lnTo>
                  <a:pt x="71056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914525" y="5981700"/>
            <a:ext cx="7410450" cy="66675"/>
          </a:xfrm>
          <a:custGeom>
            <a:avLst/>
            <a:gdLst/>
            <a:ahLst/>
            <a:cxnLst/>
            <a:rect l="l" t="t" r="r" b="b"/>
            <a:pathLst>
              <a:path w="7410450" h="66675">
                <a:moveTo>
                  <a:pt x="7410450" y="0"/>
                </a:moveTo>
                <a:lnTo>
                  <a:pt x="0" y="0"/>
                </a:lnTo>
                <a:lnTo>
                  <a:pt x="0" y="66675"/>
                </a:lnTo>
                <a:lnTo>
                  <a:pt x="7410450" y="66675"/>
                </a:lnTo>
                <a:lnTo>
                  <a:pt x="74104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914525" y="5705475"/>
            <a:ext cx="7105650" cy="57150"/>
          </a:xfrm>
          <a:custGeom>
            <a:avLst/>
            <a:gdLst/>
            <a:ahLst/>
            <a:cxnLst/>
            <a:rect l="l" t="t" r="r" b="b"/>
            <a:pathLst>
              <a:path w="7105650" h="57150">
                <a:moveTo>
                  <a:pt x="7105650" y="0"/>
                </a:moveTo>
                <a:lnTo>
                  <a:pt x="0" y="0"/>
                </a:lnTo>
                <a:lnTo>
                  <a:pt x="0" y="57150"/>
                </a:lnTo>
                <a:lnTo>
                  <a:pt x="7105650" y="57150"/>
                </a:lnTo>
                <a:lnTo>
                  <a:pt x="71056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914525" y="5419725"/>
            <a:ext cx="7143750" cy="66675"/>
          </a:xfrm>
          <a:custGeom>
            <a:avLst/>
            <a:gdLst/>
            <a:ahLst/>
            <a:cxnLst/>
            <a:rect l="l" t="t" r="r" b="b"/>
            <a:pathLst>
              <a:path w="7143750" h="66675">
                <a:moveTo>
                  <a:pt x="7143750" y="0"/>
                </a:moveTo>
                <a:lnTo>
                  <a:pt x="0" y="0"/>
                </a:lnTo>
                <a:lnTo>
                  <a:pt x="0" y="66675"/>
                </a:lnTo>
                <a:lnTo>
                  <a:pt x="7143750" y="66675"/>
                </a:lnTo>
                <a:lnTo>
                  <a:pt x="71437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914525" y="5143500"/>
            <a:ext cx="104775" cy="57150"/>
          </a:xfrm>
          <a:custGeom>
            <a:avLst/>
            <a:gdLst/>
            <a:ahLst/>
            <a:cxnLst/>
            <a:rect l="l" t="t" r="r" b="b"/>
            <a:pathLst>
              <a:path w="104775" h="57150">
                <a:moveTo>
                  <a:pt x="104775" y="0"/>
                </a:moveTo>
                <a:lnTo>
                  <a:pt x="0" y="0"/>
                </a:lnTo>
                <a:lnTo>
                  <a:pt x="0" y="57150"/>
                </a:lnTo>
                <a:lnTo>
                  <a:pt x="104775" y="57150"/>
                </a:lnTo>
                <a:lnTo>
                  <a:pt x="1047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914525" y="4857750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914525" y="4581525"/>
            <a:ext cx="104775" cy="57150"/>
          </a:xfrm>
          <a:custGeom>
            <a:avLst/>
            <a:gdLst/>
            <a:ahLst/>
            <a:cxnLst/>
            <a:rect l="l" t="t" r="r" b="b"/>
            <a:pathLst>
              <a:path w="104775" h="57150">
                <a:moveTo>
                  <a:pt x="104775" y="0"/>
                </a:moveTo>
                <a:lnTo>
                  <a:pt x="0" y="0"/>
                </a:lnTo>
                <a:lnTo>
                  <a:pt x="0" y="57150"/>
                </a:lnTo>
                <a:lnTo>
                  <a:pt x="104775" y="57150"/>
                </a:lnTo>
                <a:lnTo>
                  <a:pt x="1047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914525" y="4295775"/>
            <a:ext cx="209550" cy="66675"/>
          </a:xfrm>
          <a:custGeom>
            <a:avLst/>
            <a:gdLst/>
            <a:ahLst/>
            <a:cxnLst/>
            <a:rect l="l" t="t" r="r" b="b"/>
            <a:pathLst>
              <a:path w="209550" h="66675">
                <a:moveTo>
                  <a:pt x="209550" y="0"/>
                </a:moveTo>
                <a:lnTo>
                  <a:pt x="0" y="0"/>
                </a:lnTo>
                <a:lnTo>
                  <a:pt x="0" y="66675"/>
                </a:lnTo>
                <a:lnTo>
                  <a:pt x="209550" y="66675"/>
                </a:lnTo>
                <a:lnTo>
                  <a:pt x="2095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914525" y="4019550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238125" y="0"/>
                </a:moveTo>
                <a:lnTo>
                  <a:pt x="0" y="0"/>
                </a:lnTo>
                <a:lnTo>
                  <a:pt x="0" y="57150"/>
                </a:lnTo>
                <a:lnTo>
                  <a:pt x="238125" y="57150"/>
                </a:lnTo>
                <a:lnTo>
                  <a:pt x="2381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914525" y="3733800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914525" y="3457575"/>
            <a:ext cx="342900" cy="57150"/>
          </a:xfrm>
          <a:custGeom>
            <a:avLst/>
            <a:gdLst/>
            <a:ahLst/>
            <a:cxnLst/>
            <a:rect l="l" t="t" r="r" b="b"/>
            <a:pathLst>
              <a:path w="342900" h="57150">
                <a:moveTo>
                  <a:pt x="342900" y="0"/>
                </a:moveTo>
                <a:lnTo>
                  <a:pt x="0" y="0"/>
                </a:lnTo>
                <a:lnTo>
                  <a:pt x="0" y="57150"/>
                </a:lnTo>
                <a:lnTo>
                  <a:pt x="342900" y="57150"/>
                </a:lnTo>
                <a:lnTo>
                  <a:pt x="3429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914525" y="3171825"/>
            <a:ext cx="133350" cy="66675"/>
          </a:xfrm>
          <a:custGeom>
            <a:avLst/>
            <a:gdLst/>
            <a:ahLst/>
            <a:cxnLst/>
            <a:rect l="l" t="t" r="r" b="b"/>
            <a:pathLst>
              <a:path w="133350" h="66675">
                <a:moveTo>
                  <a:pt x="133350" y="0"/>
                </a:moveTo>
                <a:lnTo>
                  <a:pt x="0" y="0"/>
                </a:lnTo>
                <a:lnTo>
                  <a:pt x="0" y="66675"/>
                </a:lnTo>
                <a:lnTo>
                  <a:pt x="133350" y="666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914525" y="2895600"/>
            <a:ext cx="171450" cy="57150"/>
          </a:xfrm>
          <a:custGeom>
            <a:avLst/>
            <a:gdLst/>
            <a:ahLst/>
            <a:cxnLst/>
            <a:rect l="l" t="t" r="r" b="b"/>
            <a:pathLst>
              <a:path w="171450" h="57150">
                <a:moveTo>
                  <a:pt x="171450" y="0"/>
                </a:moveTo>
                <a:lnTo>
                  <a:pt x="0" y="0"/>
                </a:lnTo>
                <a:lnTo>
                  <a:pt x="0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914525" y="2609850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914525" y="23336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238125" y="0"/>
                </a:moveTo>
                <a:lnTo>
                  <a:pt x="0" y="0"/>
                </a:lnTo>
                <a:lnTo>
                  <a:pt x="0" y="57150"/>
                </a:lnTo>
                <a:lnTo>
                  <a:pt x="238125" y="57150"/>
                </a:lnTo>
                <a:lnTo>
                  <a:pt x="2381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914525" y="2047875"/>
            <a:ext cx="276225" cy="66675"/>
          </a:xfrm>
          <a:custGeom>
            <a:avLst/>
            <a:gdLst/>
            <a:ahLst/>
            <a:cxnLst/>
            <a:rect l="l" t="t" r="r" b="b"/>
            <a:pathLst>
              <a:path w="276225" h="66675">
                <a:moveTo>
                  <a:pt x="276225" y="0"/>
                </a:moveTo>
                <a:lnTo>
                  <a:pt x="0" y="0"/>
                </a:lnTo>
                <a:lnTo>
                  <a:pt x="0" y="66675"/>
                </a:lnTo>
                <a:lnTo>
                  <a:pt x="276225" y="66675"/>
                </a:lnTo>
                <a:lnTo>
                  <a:pt x="2762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914525" y="1771650"/>
            <a:ext cx="1019175" cy="57150"/>
          </a:xfrm>
          <a:custGeom>
            <a:avLst/>
            <a:gdLst/>
            <a:ahLst/>
            <a:cxnLst/>
            <a:rect l="l" t="t" r="r" b="b"/>
            <a:pathLst>
              <a:path w="1019175" h="57150">
                <a:moveTo>
                  <a:pt x="1019175" y="0"/>
                </a:moveTo>
                <a:lnTo>
                  <a:pt x="0" y="0"/>
                </a:lnTo>
                <a:lnTo>
                  <a:pt x="0" y="57150"/>
                </a:lnTo>
                <a:lnTo>
                  <a:pt x="1019175" y="57150"/>
                </a:lnTo>
                <a:lnTo>
                  <a:pt x="10191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914525" y="1485900"/>
            <a:ext cx="1085850" cy="66675"/>
          </a:xfrm>
          <a:custGeom>
            <a:avLst/>
            <a:gdLst/>
            <a:ahLst/>
            <a:cxnLst/>
            <a:rect l="l" t="t" r="r" b="b"/>
            <a:pathLst>
              <a:path w="1085850" h="66675">
                <a:moveTo>
                  <a:pt x="1085850" y="0"/>
                </a:moveTo>
                <a:lnTo>
                  <a:pt x="0" y="0"/>
                </a:lnTo>
                <a:lnTo>
                  <a:pt x="0" y="66675"/>
                </a:lnTo>
                <a:lnTo>
                  <a:pt x="1085850" y="66675"/>
                </a:lnTo>
                <a:lnTo>
                  <a:pt x="1085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914525" y="1209675"/>
            <a:ext cx="981075" cy="57150"/>
          </a:xfrm>
          <a:custGeom>
            <a:avLst/>
            <a:gdLst/>
            <a:ahLst/>
            <a:cxnLst/>
            <a:rect l="l" t="t" r="r" b="b"/>
            <a:pathLst>
              <a:path w="981075" h="57150">
                <a:moveTo>
                  <a:pt x="981075" y="0"/>
                </a:moveTo>
                <a:lnTo>
                  <a:pt x="0" y="0"/>
                </a:lnTo>
                <a:lnTo>
                  <a:pt x="0" y="57150"/>
                </a:lnTo>
                <a:lnTo>
                  <a:pt x="981075" y="57150"/>
                </a:lnTo>
                <a:lnTo>
                  <a:pt x="981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914525" y="923925"/>
            <a:ext cx="981075" cy="66675"/>
          </a:xfrm>
          <a:custGeom>
            <a:avLst/>
            <a:gdLst/>
            <a:ahLst/>
            <a:cxnLst/>
            <a:rect l="l" t="t" r="r" b="b"/>
            <a:pathLst>
              <a:path w="981075" h="66675">
                <a:moveTo>
                  <a:pt x="981075" y="0"/>
                </a:moveTo>
                <a:lnTo>
                  <a:pt x="0" y="0"/>
                </a:lnTo>
                <a:lnTo>
                  <a:pt x="0" y="66675"/>
                </a:lnTo>
                <a:lnTo>
                  <a:pt x="981075" y="66675"/>
                </a:lnTo>
                <a:lnTo>
                  <a:pt x="9810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852487" y="881125"/>
            <a:ext cx="9525635" cy="5657850"/>
          </a:xfrm>
          <a:custGeom>
            <a:avLst/>
            <a:gdLst/>
            <a:ahLst/>
            <a:cxnLst/>
            <a:rect l="l" t="t" r="r" b="b"/>
            <a:pathLst>
              <a:path w="9525635" h="5657850">
                <a:moveTo>
                  <a:pt x="1066863" y="5619686"/>
                </a:moveTo>
                <a:lnTo>
                  <a:pt x="9525063" y="5619686"/>
                </a:lnTo>
              </a:path>
              <a:path w="9525635" h="5657850">
                <a:moveTo>
                  <a:pt x="1066863" y="5619686"/>
                </a:moveTo>
                <a:lnTo>
                  <a:pt x="1066863" y="5657786"/>
                </a:lnTo>
              </a:path>
              <a:path w="9525635" h="5657850">
                <a:moveTo>
                  <a:pt x="2752788" y="5619686"/>
                </a:moveTo>
                <a:lnTo>
                  <a:pt x="2752788" y="5657786"/>
                </a:lnTo>
              </a:path>
              <a:path w="9525635" h="5657850">
                <a:moveTo>
                  <a:pt x="4448238" y="5619686"/>
                </a:moveTo>
                <a:lnTo>
                  <a:pt x="4448238" y="5657786"/>
                </a:lnTo>
              </a:path>
              <a:path w="9525635" h="5657850">
                <a:moveTo>
                  <a:pt x="6134163" y="5619686"/>
                </a:moveTo>
                <a:lnTo>
                  <a:pt x="6134163" y="5657786"/>
                </a:lnTo>
              </a:path>
              <a:path w="9525635" h="5657850">
                <a:moveTo>
                  <a:pt x="7829613" y="5619686"/>
                </a:moveTo>
                <a:lnTo>
                  <a:pt x="7829613" y="5657786"/>
                </a:lnTo>
              </a:path>
              <a:path w="9525635" h="5657850">
                <a:moveTo>
                  <a:pt x="9525063" y="5619686"/>
                </a:moveTo>
                <a:lnTo>
                  <a:pt x="9525063" y="5657786"/>
                </a:lnTo>
              </a:path>
              <a:path w="9525635" h="5657850">
                <a:moveTo>
                  <a:pt x="1066863" y="5619686"/>
                </a:moveTo>
                <a:lnTo>
                  <a:pt x="1066863" y="0"/>
                </a:lnTo>
              </a:path>
              <a:path w="9525635" h="5657850">
                <a:moveTo>
                  <a:pt x="1019238" y="5619686"/>
                </a:moveTo>
                <a:lnTo>
                  <a:pt x="1066863" y="5619686"/>
                </a:lnTo>
              </a:path>
              <a:path w="9525635" h="5657850">
                <a:moveTo>
                  <a:pt x="438213" y="5619686"/>
                </a:moveTo>
                <a:lnTo>
                  <a:pt x="1066863" y="5619686"/>
                </a:lnTo>
              </a:path>
              <a:path w="9525635" h="5657850">
                <a:moveTo>
                  <a:pt x="1019238" y="5333936"/>
                </a:moveTo>
                <a:lnTo>
                  <a:pt x="1066863" y="5333936"/>
                </a:lnTo>
              </a:path>
              <a:path w="9525635" h="5657850">
                <a:moveTo>
                  <a:pt x="438213" y="5333936"/>
                </a:moveTo>
                <a:lnTo>
                  <a:pt x="1066863" y="5333936"/>
                </a:lnTo>
              </a:path>
              <a:path w="9525635" h="5657850">
                <a:moveTo>
                  <a:pt x="1019238" y="5057711"/>
                </a:moveTo>
                <a:lnTo>
                  <a:pt x="1066863" y="5057711"/>
                </a:lnTo>
              </a:path>
              <a:path w="9525635" h="5657850">
                <a:moveTo>
                  <a:pt x="438213" y="5057711"/>
                </a:moveTo>
                <a:lnTo>
                  <a:pt x="1066863" y="5057711"/>
                </a:lnTo>
              </a:path>
              <a:path w="9525635" h="5657850">
                <a:moveTo>
                  <a:pt x="1019238" y="4771961"/>
                </a:moveTo>
                <a:lnTo>
                  <a:pt x="1066863" y="4771961"/>
                </a:lnTo>
              </a:path>
              <a:path w="9525635" h="5657850">
                <a:moveTo>
                  <a:pt x="438213" y="4771961"/>
                </a:moveTo>
                <a:lnTo>
                  <a:pt x="1066863" y="4771961"/>
                </a:lnTo>
              </a:path>
              <a:path w="9525635" h="5657850">
                <a:moveTo>
                  <a:pt x="1019238" y="4495800"/>
                </a:moveTo>
                <a:lnTo>
                  <a:pt x="1066863" y="4495800"/>
                </a:lnTo>
              </a:path>
              <a:path w="9525635" h="5657850">
                <a:moveTo>
                  <a:pt x="438213" y="4495800"/>
                </a:moveTo>
                <a:lnTo>
                  <a:pt x="1066863" y="4495800"/>
                </a:lnTo>
              </a:path>
              <a:path w="9525635" h="5657850">
                <a:moveTo>
                  <a:pt x="1019238" y="4209923"/>
                </a:moveTo>
                <a:lnTo>
                  <a:pt x="1066863" y="4209923"/>
                </a:lnTo>
              </a:path>
              <a:path w="9525635" h="5657850">
                <a:moveTo>
                  <a:pt x="438213" y="4209923"/>
                </a:moveTo>
                <a:lnTo>
                  <a:pt x="1066863" y="4209923"/>
                </a:lnTo>
              </a:path>
              <a:path w="9525635" h="5657850">
                <a:moveTo>
                  <a:pt x="1019238" y="3933698"/>
                </a:moveTo>
                <a:lnTo>
                  <a:pt x="1066863" y="3933698"/>
                </a:lnTo>
              </a:path>
              <a:path w="9525635" h="5657850">
                <a:moveTo>
                  <a:pt x="438213" y="3933698"/>
                </a:moveTo>
                <a:lnTo>
                  <a:pt x="1066863" y="3933698"/>
                </a:lnTo>
              </a:path>
              <a:path w="9525635" h="5657850">
                <a:moveTo>
                  <a:pt x="1019238" y="3647948"/>
                </a:moveTo>
                <a:lnTo>
                  <a:pt x="1066863" y="3647948"/>
                </a:lnTo>
              </a:path>
              <a:path w="9525635" h="5657850">
                <a:moveTo>
                  <a:pt x="438213" y="3647948"/>
                </a:moveTo>
                <a:lnTo>
                  <a:pt x="1066863" y="3647948"/>
                </a:lnTo>
              </a:path>
              <a:path w="9525635" h="5657850">
                <a:moveTo>
                  <a:pt x="1019238" y="3371723"/>
                </a:moveTo>
                <a:lnTo>
                  <a:pt x="1066863" y="3371723"/>
                </a:lnTo>
              </a:path>
              <a:path w="9525635" h="5657850">
                <a:moveTo>
                  <a:pt x="438213" y="3371723"/>
                </a:moveTo>
                <a:lnTo>
                  <a:pt x="1066863" y="3371723"/>
                </a:lnTo>
              </a:path>
              <a:path w="9525635" h="5657850">
                <a:moveTo>
                  <a:pt x="1019238" y="3086100"/>
                </a:moveTo>
                <a:lnTo>
                  <a:pt x="1066863" y="3086100"/>
                </a:lnTo>
              </a:path>
              <a:path w="9525635" h="5657850">
                <a:moveTo>
                  <a:pt x="438213" y="3086100"/>
                </a:moveTo>
                <a:lnTo>
                  <a:pt x="1066863" y="3086100"/>
                </a:lnTo>
              </a:path>
              <a:path w="9525635" h="5657850">
                <a:moveTo>
                  <a:pt x="1019238" y="2809875"/>
                </a:moveTo>
                <a:lnTo>
                  <a:pt x="1066863" y="2809875"/>
                </a:lnTo>
              </a:path>
              <a:path w="9525635" h="5657850">
                <a:moveTo>
                  <a:pt x="438213" y="2809875"/>
                </a:moveTo>
                <a:lnTo>
                  <a:pt x="1066863" y="2809875"/>
                </a:lnTo>
              </a:path>
              <a:path w="9525635" h="5657850">
                <a:moveTo>
                  <a:pt x="1019238" y="2524125"/>
                </a:moveTo>
                <a:lnTo>
                  <a:pt x="1066863" y="2524125"/>
                </a:lnTo>
              </a:path>
              <a:path w="9525635" h="5657850">
                <a:moveTo>
                  <a:pt x="438213" y="2524125"/>
                </a:moveTo>
                <a:lnTo>
                  <a:pt x="1066863" y="2524125"/>
                </a:lnTo>
              </a:path>
              <a:path w="9525635" h="5657850">
                <a:moveTo>
                  <a:pt x="1019238" y="2247900"/>
                </a:moveTo>
                <a:lnTo>
                  <a:pt x="1066863" y="2247900"/>
                </a:lnTo>
              </a:path>
              <a:path w="9525635" h="5657850">
                <a:moveTo>
                  <a:pt x="438213" y="2247900"/>
                </a:moveTo>
                <a:lnTo>
                  <a:pt x="1066863" y="2247900"/>
                </a:lnTo>
              </a:path>
              <a:path w="9525635" h="5657850">
                <a:moveTo>
                  <a:pt x="1019238" y="1962150"/>
                </a:moveTo>
                <a:lnTo>
                  <a:pt x="1066863" y="1962150"/>
                </a:lnTo>
              </a:path>
              <a:path w="9525635" h="5657850">
                <a:moveTo>
                  <a:pt x="438213" y="1962150"/>
                </a:moveTo>
                <a:lnTo>
                  <a:pt x="1066863" y="1962150"/>
                </a:lnTo>
              </a:path>
              <a:path w="9525635" h="5657850">
                <a:moveTo>
                  <a:pt x="1019238" y="1685925"/>
                </a:moveTo>
                <a:lnTo>
                  <a:pt x="1066863" y="1685925"/>
                </a:lnTo>
              </a:path>
              <a:path w="9525635" h="5657850">
                <a:moveTo>
                  <a:pt x="438213" y="1685925"/>
                </a:moveTo>
                <a:lnTo>
                  <a:pt x="1066863" y="1685925"/>
                </a:lnTo>
              </a:path>
              <a:path w="9525635" h="5657850">
                <a:moveTo>
                  <a:pt x="1019238" y="1400175"/>
                </a:moveTo>
                <a:lnTo>
                  <a:pt x="1066863" y="1400175"/>
                </a:lnTo>
              </a:path>
              <a:path w="9525635" h="5657850">
                <a:moveTo>
                  <a:pt x="438213" y="1400175"/>
                </a:moveTo>
                <a:lnTo>
                  <a:pt x="1066863" y="1400175"/>
                </a:lnTo>
              </a:path>
              <a:path w="9525635" h="5657850">
                <a:moveTo>
                  <a:pt x="1019238" y="1123950"/>
                </a:moveTo>
                <a:lnTo>
                  <a:pt x="1066863" y="1123950"/>
                </a:lnTo>
              </a:path>
              <a:path w="9525635" h="5657850">
                <a:moveTo>
                  <a:pt x="438213" y="1123950"/>
                </a:moveTo>
                <a:lnTo>
                  <a:pt x="1066863" y="1123950"/>
                </a:lnTo>
              </a:path>
              <a:path w="9525635" h="5657850">
                <a:moveTo>
                  <a:pt x="1019238" y="838200"/>
                </a:moveTo>
                <a:lnTo>
                  <a:pt x="1066863" y="838200"/>
                </a:lnTo>
              </a:path>
              <a:path w="9525635" h="5657850">
                <a:moveTo>
                  <a:pt x="438213" y="838200"/>
                </a:moveTo>
                <a:lnTo>
                  <a:pt x="1066863" y="838200"/>
                </a:lnTo>
              </a:path>
              <a:path w="9525635" h="5657850">
                <a:moveTo>
                  <a:pt x="1019238" y="561975"/>
                </a:moveTo>
                <a:lnTo>
                  <a:pt x="1066863" y="561975"/>
                </a:lnTo>
              </a:path>
              <a:path w="9525635" h="5657850">
                <a:moveTo>
                  <a:pt x="438213" y="561975"/>
                </a:moveTo>
                <a:lnTo>
                  <a:pt x="1066863" y="561975"/>
                </a:lnTo>
              </a:path>
              <a:path w="9525635" h="5657850">
                <a:moveTo>
                  <a:pt x="1019238" y="276225"/>
                </a:moveTo>
                <a:lnTo>
                  <a:pt x="1066863" y="276225"/>
                </a:lnTo>
              </a:path>
              <a:path w="9525635" h="5657850">
                <a:moveTo>
                  <a:pt x="438213" y="276225"/>
                </a:moveTo>
                <a:lnTo>
                  <a:pt x="1066863" y="276225"/>
                </a:lnTo>
              </a:path>
              <a:path w="9525635" h="5657850">
                <a:moveTo>
                  <a:pt x="1019238" y="0"/>
                </a:moveTo>
                <a:lnTo>
                  <a:pt x="1066863" y="0"/>
                </a:lnTo>
              </a:path>
              <a:path w="9525635" h="5657850">
                <a:moveTo>
                  <a:pt x="438213" y="0"/>
                </a:moveTo>
                <a:lnTo>
                  <a:pt x="1066863" y="0"/>
                </a:lnTo>
              </a:path>
              <a:path w="9525635" h="5657850">
                <a:moveTo>
                  <a:pt x="0" y="5619686"/>
                </a:moveTo>
                <a:lnTo>
                  <a:pt x="438213" y="5619686"/>
                </a:lnTo>
              </a:path>
              <a:path w="9525635" h="5657850">
                <a:moveTo>
                  <a:pt x="0" y="4495800"/>
                </a:moveTo>
                <a:lnTo>
                  <a:pt x="438213" y="4495800"/>
                </a:lnTo>
              </a:path>
              <a:path w="9525635" h="5657850">
                <a:moveTo>
                  <a:pt x="0" y="3371723"/>
                </a:moveTo>
                <a:lnTo>
                  <a:pt x="438213" y="3371723"/>
                </a:lnTo>
              </a:path>
              <a:path w="9525635" h="5657850">
                <a:moveTo>
                  <a:pt x="0" y="2247900"/>
                </a:moveTo>
                <a:lnTo>
                  <a:pt x="438213" y="2247900"/>
                </a:lnTo>
              </a:path>
              <a:path w="9525635" h="5657850">
                <a:moveTo>
                  <a:pt x="0" y="1123950"/>
                </a:moveTo>
                <a:lnTo>
                  <a:pt x="438213" y="1123950"/>
                </a:lnTo>
              </a:path>
              <a:path w="9525635" h="5657850">
                <a:moveTo>
                  <a:pt x="0" y="0"/>
                </a:moveTo>
                <a:lnTo>
                  <a:pt x="438213" y="0"/>
                </a:lnTo>
              </a:path>
            </a:pathLst>
          </a:custGeom>
          <a:ln w="9525">
            <a:solidFill>
              <a:srgbClr val="8585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8582914" y="5776277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195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2387854" y="4650422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12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2997200" y="1555115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2794000" y="1273111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2692400" y="991806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210550" y="6276975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184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007350" y="5995034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178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9767569" y="5713729"/>
            <a:ext cx="22669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230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286750" y="5432678"/>
            <a:ext cx="5137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187</a:t>
            </a:r>
            <a:r>
              <a:rPr dirty="0" sz="950" spc="175">
                <a:latin typeface="Carlito"/>
                <a:cs typeface="Carlito"/>
              </a:rPr>
              <a:t> </a:t>
            </a:r>
            <a:r>
              <a:rPr dirty="0" baseline="-29239" sz="1425" spc="-37">
                <a:latin typeface="Carlito"/>
                <a:cs typeface="Carlito"/>
              </a:rPr>
              <a:t>194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2091689" y="5150802"/>
            <a:ext cx="2749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4</a:t>
            </a:r>
            <a:r>
              <a:rPr dirty="0" sz="950" spc="350">
                <a:latin typeface="Carlito"/>
                <a:cs typeface="Carlito"/>
              </a:rPr>
              <a:t> </a:t>
            </a:r>
            <a:r>
              <a:rPr dirty="0" baseline="-29239" sz="1425" spc="-75">
                <a:latin typeface="Carlito"/>
                <a:cs typeface="Carlito"/>
              </a:rPr>
              <a:t>8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2091689" y="4869815"/>
            <a:ext cx="2743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4</a:t>
            </a:r>
            <a:r>
              <a:rPr dirty="0" sz="950" spc="350">
                <a:latin typeface="Carlito"/>
                <a:cs typeface="Carlito"/>
              </a:rPr>
              <a:t> </a:t>
            </a:r>
            <a:r>
              <a:rPr dirty="0" baseline="-29239" sz="1425" spc="-75">
                <a:latin typeface="Carlito"/>
                <a:cs typeface="Carlito"/>
              </a:rPr>
              <a:t>8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2455545" y="4025519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125345" y="2617787"/>
            <a:ext cx="2413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>
                <a:latin typeface="Carlito"/>
                <a:cs typeface="Carlito"/>
              </a:rPr>
              <a:t>5</a:t>
            </a:r>
            <a:r>
              <a:rPr dirty="0" baseline="-29239" sz="1425" spc="127">
                <a:latin typeface="Carlito"/>
                <a:cs typeface="Carlito"/>
              </a:rPr>
              <a:t> </a:t>
            </a:r>
            <a:r>
              <a:rPr dirty="0" sz="950" spc="-50">
                <a:latin typeface="Carlito"/>
                <a:cs typeface="Carlito"/>
              </a:rPr>
              <a:t>8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091689" y="2336482"/>
            <a:ext cx="2070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 spc="-37">
                <a:latin typeface="Carlito"/>
                <a:cs typeface="Carlito"/>
              </a:rPr>
              <a:t>4</a:t>
            </a:r>
            <a:r>
              <a:rPr dirty="0" sz="950" spc="-25">
                <a:latin typeface="Carlito"/>
                <a:cs typeface="Carlito"/>
              </a:rPr>
              <a:t>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692400" y="1773491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9090659" y="6214427"/>
            <a:ext cx="361315" cy="299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6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210</a:t>
            </a:r>
            <a:endParaRPr sz="950">
              <a:latin typeface="Carlito"/>
              <a:cs typeface="Carlito"/>
            </a:endParaRPr>
          </a:p>
          <a:p>
            <a:pPr marL="147955">
              <a:lnSpc>
                <a:spcPts val="1060"/>
              </a:lnSpc>
            </a:pPr>
            <a:r>
              <a:rPr dirty="0" sz="950" spc="-25">
                <a:latin typeface="Carlito"/>
                <a:cs typeface="Carlito"/>
              </a:rPr>
              <a:t>214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9395459" y="5932487"/>
            <a:ext cx="429895" cy="299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6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219</a:t>
            </a:r>
            <a:endParaRPr sz="950">
              <a:latin typeface="Carlito"/>
              <a:cs typeface="Carlito"/>
            </a:endParaRPr>
          </a:p>
          <a:p>
            <a:pPr marL="215265">
              <a:lnSpc>
                <a:spcPts val="1060"/>
              </a:lnSpc>
            </a:pPr>
            <a:r>
              <a:rPr dirty="0" sz="950" spc="-25">
                <a:latin typeface="Carlito"/>
                <a:cs typeface="Carlito"/>
              </a:rPr>
              <a:t>225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9090659" y="5651182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9124568" y="5370195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211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2083054" y="5088318"/>
            <a:ext cx="88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3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2117089" y="4807204"/>
            <a:ext cx="882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4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057654" y="4525327"/>
            <a:ext cx="2413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3</a:t>
            </a:r>
            <a:r>
              <a:rPr dirty="0" sz="950" spc="90">
                <a:latin typeface="Carlito"/>
                <a:cs typeface="Carlito"/>
              </a:rPr>
              <a:t> </a:t>
            </a:r>
            <a:r>
              <a:rPr dirty="0" baseline="-29239" sz="1425" spc="-75">
                <a:latin typeface="Carlito"/>
                <a:cs typeface="Carlito"/>
              </a:rPr>
              <a:t>6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057654" y="4244022"/>
            <a:ext cx="308610" cy="299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9700">
              <a:lnSpc>
                <a:spcPts val="1065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6</a:t>
            </a:r>
            <a:r>
              <a:rPr dirty="0" baseline="-29239" sz="1425" spc="-37">
                <a:latin typeface="Carlito"/>
                <a:cs typeface="Carlito"/>
              </a:rPr>
              <a:t>8</a:t>
            </a:r>
            <a:endParaRPr baseline="-29239" sz="1425">
              <a:latin typeface="Carlito"/>
              <a:cs typeface="Carlito"/>
            </a:endParaRPr>
          </a:p>
          <a:p>
            <a:pPr marL="38100">
              <a:lnSpc>
                <a:spcPts val="1065"/>
              </a:lnSpc>
            </a:pPr>
            <a:r>
              <a:rPr dirty="0" sz="950" spc="-50">
                <a:latin typeface="Carlito"/>
                <a:cs typeface="Carlito"/>
              </a:rPr>
              <a:t>3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2150745" y="3798422"/>
            <a:ext cx="156845" cy="46418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90"/>
              </a:spcBef>
            </a:pPr>
            <a:r>
              <a:rPr dirty="0" sz="950" spc="-50">
                <a:latin typeface="Carlito"/>
                <a:cs typeface="Carlito"/>
              </a:rPr>
              <a:t>7</a:t>
            </a:r>
            <a:endParaRPr sz="950">
              <a:latin typeface="Carlito"/>
              <a:cs typeface="Carlito"/>
            </a:endParaRPr>
          </a:p>
          <a:p>
            <a:pPr marL="80010">
              <a:lnSpc>
                <a:spcPts val="1060"/>
              </a:lnSpc>
              <a:spcBef>
                <a:spcPts val="90"/>
              </a:spcBef>
            </a:pPr>
            <a:r>
              <a:rPr dirty="0" sz="950" spc="-50">
                <a:latin typeface="Carlito"/>
                <a:cs typeface="Carlito"/>
              </a:rPr>
              <a:t>7</a:t>
            </a:r>
            <a:endParaRPr sz="950">
              <a:latin typeface="Carlito"/>
              <a:cs typeface="Carlito"/>
            </a:endParaRPr>
          </a:p>
          <a:p>
            <a:pPr marL="12700">
              <a:lnSpc>
                <a:spcPts val="1060"/>
              </a:lnSpc>
            </a:pPr>
            <a:r>
              <a:rPr dirty="0" sz="950" spc="-50">
                <a:latin typeface="Carlito"/>
                <a:cs typeface="Carlito"/>
              </a:rPr>
              <a:t>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091689" y="3681031"/>
            <a:ext cx="2413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4</a:t>
            </a:r>
            <a:r>
              <a:rPr dirty="0" sz="950" spc="85">
                <a:latin typeface="Carlito"/>
                <a:cs typeface="Carlito"/>
              </a:rPr>
              <a:t> </a:t>
            </a:r>
            <a:r>
              <a:rPr dirty="0" baseline="-29239" sz="1425" spc="-75">
                <a:latin typeface="Carlito"/>
                <a:cs typeface="Carlito"/>
              </a:rPr>
              <a:t>7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2091689" y="3400171"/>
            <a:ext cx="413384" cy="2368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>
              <a:lnSpc>
                <a:spcPts val="815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  <a:p>
            <a:pPr marL="38100">
              <a:lnSpc>
                <a:spcPts val="815"/>
              </a:lnSpc>
            </a:pPr>
            <a:r>
              <a:rPr dirty="0" sz="950" spc="-25">
                <a:latin typeface="Carlito"/>
                <a:cs typeface="Carlito"/>
              </a:rPr>
              <a:t>4</a:t>
            </a:r>
            <a:r>
              <a:rPr dirty="0" baseline="-29239" sz="1425" spc="-37">
                <a:latin typeface="Carlito"/>
                <a:cs typeface="Carlito"/>
              </a:rPr>
              <a:t>6</a:t>
            </a:r>
            <a:endParaRPr baseline="-29239" sz="1425">
              <a:latin typeface="Carlito"/>
              <a:cs typeface="Carlito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2091689" y="2962275"/>
            <a:ext cx="413384" cy="393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4</a:t>
            </a:r>
            <a:endParaRPr sz="950">
              <a:latin typeface="Carlito"/>
              <a:cs typeface="Carlito"/>
            </a:endParaRPr>
          </a:p>
          <a:p>
            <a:pPr marL="38100">
              <a:lnSpc>
                <a:spcPts val="815"/>
              </a:lnSpc>
              <a:spcBef>
                <a:spcPts val="90"/>
              </a:spcBef>
            </a:pPr>
            <a:r>
              <a:rPr dirty="0" sz="950" spc="-50">
                <a:latin typeface="Carlito"/>
                <a:cs typeface="Carlito"/>
              </a:rPr>
              <a:t>4</a:t>
            </a:r>
            <a:endParaRPr sz="950">
              <a:latin typeface="Carlito"/>
              <a:cs typeface="Carlito"/>
            </a:endParaRPr>
          </a:p>
          <a:p>
            <a:pPr marL="173355">
              <a:lnSpc>
                <a:spcPts val="815"/>
              </a:lnSpc>
            </a:pPr>
            <a:r>
              <a:rPr dirty="0" baseline="-29239" sz="1425" spc="-37">
                <a:latin typeface="Carlito"/>
                <a:cs typeface="Carlito"/>
              </a:rPr>
              <a:t>8</a:t>
            </a:r>
            <a:r>
              <a:rPr dirty="0" sz="950" spc="-25">
                <a:latin typeface="Carlito"/>
                <a:cs typeface="Carlito"/>
              </a:rPr>
              <a:t>10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2023745" y="2837179"/>
            <a:ext cx="2406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>
                <a:latin typeface="Carlito"/>
                <a:cs typeface="Carlito"/>
              </a:rPr>
              <a:t>2</a:t>
            </a:r>
            <a:r>
              <a:rPr dirty="0" baseline="-29239" sz="1425" spc="135">
                <a:latin typeface="Carlito"/>
                <a:cs typeface="Carlito"/>
              </a:rPr>
              <a:t> </a:t>
            </a:r>
            <a:r>
              <a:rPr dirty="0" sz="950" spc="-50">
                <a:latin typeface="Carlito"/>
                <a:cs typeface="Carlito"/>
              </a:rPr>
              <a:t>5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2218689" y="2555303"/>
            <a:ext cx="88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7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2218689" y="2273998"/>
            <a:ext cx="889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7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2091689" y="1992884"/>
            <a:ext cx="274320" cy="2368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3355">
              <a:lnSpc>
                <a:spcPts val="815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8</a:t>
            </a:r>
            <a:endParaRPr sz="950">
              <a:latin typeface="Carlito"/>
              <a:cs typeface="Carlito"/>
            </a:endParaRPr>
          </a:p>
          <a:p>
            <a:pPr marL="38100">
              <a:lnSpc>
                <a:spcPts val="815"/>
              </a:lnSpc>
            </a:pPr>
            <a:r>
              <a:rPr dirty="0" baseline="-29239" sz="1425" spc="-37">
                <a:latin typeface="Carlito"/>
                <a:cs typeface="Carlito"/>
              </a:rPr>
              <a:t>4</a:t>
            </a:r>
            <a:r>
              <a:rPr dirty="0" sz="950" spc="-25">
                <a:latin typeface="Carlito"/>
                <a:cs typeface="Carlito"/>
              </a:rPr>
              <a:t>6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2997200" y="1711007"/>
            <a:ext cx="158750" cy="299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  <a:p>
            <a:pPr marL="12700">
              <a:lnSpc>
                <a:spcPts val="1065"/>
              </a:lnSpc>
            </a:pPr>
            <a:r>
              <a:rPr dirty="0" sz="950" spc="-25">
                <a:latin typeface="Carlito"/>
                <a:cs typeface="Carlito"/>
              </a:rPr>
              <a:t>30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2836291" y="1430020"/>
            <a:ext cx="41338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>
                <a:latin typeface="Carlito"/>
                <a:cs typeface="Carlito"/>
              </a:rPr>
              <a:t>26</a:t>
            </a:r>
            <a:r>
              <a:rPr dirty="0" baseline="-29239" sz="1425" spc="585">
                <a:latin typeface="Carlito"/>
                <a:cs typeface="Carlito"/>
              </a:rPr>
              <a:t> </a:t>
            </a:r>
            <a:r>
              <a:rPr dirty="0" sz="950" spc="-25">
                <a:latin typeface="Carlito"/>
                <a:cs typeface="Carlito"/>
              </a:rPr>
              <a:t>32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2802635" y="1148016"/>
            <a:ext cx="3448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 spc="-30">
                <a:latin typeface="Carlito"/>
                <a:cs typeface="Carlito"/>
              </a:rPr>
              <a:t>25</a:t>
            </a:r>
            <a:r>
              <a:rPr dirty="0" sz="950" spc="-20">
                <a:latin typeface="Carlito"/>
                <a:cs typeface="Carlito"/>
              </a:rPr>
              <a:t>29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2768600" y="866711"/>
            <a:ext cx="37909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9" sz="1425">
                <a:latin typeface="Carlito"/>
                <a:cs typeface="Carlito"/>
              </a:rPr>
              <a:t>24</a:t>
            </a:r>
            <a:r>
              <a:rPr dirty="0" baseline="-29239" sz="1425" spc="187">
                <a:latin typeface="Carlito"/>
                <a:cs typeface="Carlito"/>
              </a:rPr>
              <a:t> </a:t>
            </a:r>
            <a:r>
              <a:rPr dirty="0" sz="950" spc="-25">
                <a:latin typeface="Carlito"/>
                <a:cs typeface="Carlito"/>
              </a:rPr>
              <a:t>29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1873250" y="6576059"/>
            <a:ext cx="882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Carlito"/>
                <a:cs typeface="Carlito"/>
              </a:rPr>
              <a:t>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3533521" y="6576059"/>
            <a:ext cx="1593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50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5193919" y="6576059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100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6886575" y="6576059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150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8579104" y="6576059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200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10271759" y="6576059"/>
            <a:ext cx="226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arlito"/>
                <a:cs typeface="Carlito"/>
              </a:rPr>
              <a:t>250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1327403" y="6269990"/>
            <a:ext cx="481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Divorced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1369949" y="5988050"/>
            <a:ext cx="4432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Married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1480819" y="5707062"/>
            <a:ext cx="3346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Single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1290319" y="5425694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Widowed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1327403" y="5143817"/>
            <a:ext cx="4819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Divorced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1369949" y="4862829"/>
            <a:ext cx="443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Married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480819" y="4580953"/>
            <a:ext cx="3346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Single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1290319" y="4299966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Widowed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1327403" y="4017962"/>
            <a:ext cx="4819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Divorced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1369949" y="3736657"/>
            <a:ext cx="4432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Married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1480819" y="3455670"/>
            <a:ext cx="3346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Single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1290319" y="3173666"/>
            <a:ext cx="52070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Widowed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327403" y="2892678"/>
            <a:ext cx="481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Divorced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1369949" y="2610802"/>
            <a:ext cx="4432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Married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1480819" y="2329497"/>
            <a:ext cx="3346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Single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1290319" y="2048509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Widowed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1327403" y="1766506"/>
            <a:ext cx="4819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Divorced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1369949" y="1485646"/>
            <a:ext cx="443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Married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1480819" y="1203642"/>
            <a:ext cx="3346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Single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1290319" y="922654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Widowed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1039018" y="5773787"/>
            <a:ext cx="149225" cy="344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19"/>
              </a:lnSpc>
            </a:pPr>
            <a:r>
              <a:rPr dirty="0" sz="950" spc="-10">
                <a:latin typeface="Carlito"/>
                <a:cs typeface="Carlito"/>
              </a:rPr>
              <a:t>Active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1039018" y="4492994"/>
            <a:ext cx="149225" cy="6489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19"/>
              </a:lnSpc>
            </a:pPr>
            <a:r>
              <a:rPr dirty="0" sz="950">
                <a:latin typeface="Carlito"/>
                <a:cs typeface="Carlito"/>
              </a:rPr>
              <a:t>Future</a:t>
            </a:r>
            <a:r>
              <a:rPr dirty="0" sz="950" spc="135">
                <a:latin typeface="Carlito"/>
                <a:cs typeface="Carlito"/>
              </a:rPr>
              <a:t> </a:t>
            </a:r>
            <a:r>
              <a:rPr dirty="0" sz="950" spc="-10">
                <a:latin typeface="Carlito"/>
                <a:cs typeface="Carlito"/>
              </a:rPr>
              <a:t>Start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1039018" y="2005481"/>
            <a:ext cx="149225" cy="215074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19"/>
              </a:lnSpc>
            </a:pPr>
            <a:r>
              <a:rPr dirty="0" sz="950">
                <a:latin typeface="Carlito"/>
                <a:cs typeface="Carlito"/>
              </a:rPr>
              <a:t>Leave</a:t>
            </a:r>
            <a:r>
              <a:rPr dirty="0" sz="950" spc="20">
                <a:latin typeface="Carlito"/>
                <a:cs typeface="Carlito"/>
              </a:rPr>
              <a:t> </a:t>
            </a:r>
            <a:r>
              <a:rPr dirty="0" sz="950">
                <a:latin typeface="Carlito"/>
                <a:cs typeface="Carlito"/>
              </a:rPr>
              <a:t>of</a:t>
            </a:r>
            <a:r>
              <a:rPr dirty="0" sz="950" spc="75">
                <a:latin typeface="Carlito"/>
                <a:cs typeface="Carlito"/>
              </a:rPr>
              <a:t> </a:t>
            </a:r>
            <a:r>
              <a:rPr dirty="0" sz="950">
                <a:latin typeface="Carlito"/>
                <a:cs typeface="Carlito"/>
              </a:rPr>
              <a:t>Absence</a:t>
            </a:r>
            <a:r>
              <a:rPr dirty="0" sz="950" spc="345">
                <a:latin typeface="Carlito"/>
                <a:cs typeface="Carlito"/>
              </a:rPr>
              <a:t>  </a:t>
            </a:r>
            <a:r>
              <a:rPr dirty="0" sz="950">
                <a:latin typeface="Carlito"/>
                <a:cs typeface="Carlito"/>
              </a:rPr>
              <a:t>Termin</a:t>
            </a:r>
            <a:r>
              <a:rPr dirty="0" sz="950" spc="-110">
                <a:latin typeface="Carlito"/>
                <a:cs typeface="Carlito"/>
              </a:rPr>
              <a:t> </a:t>
            </a:r>
            <a:r>
              <a:rPr dirty="0" sz="950">
                <a:latin typeface="Carlito"/>
                <a:cs typeface="Carlito"/>
              </a:rPr>
              <a:t>ated</a:t>
            </a:r>
            <a:r>
              <a:rPr dirty="0" sz="950" spc="80">
                <a:latin typeface="Carlito"/>
                <a:cs typeface="Carlito"/>
              </a:rPr>
              <a:t> </a:t>
            </a:r>
            <a:r>
              <a:rPr dirty="0" sz="950">
                <a:latin typeface="Carlito"/>
                <a:cs typeface="Carlito"/>
              </a:rPr>
              <a:t>for</a:t>
            </a:r>
            <a:r>
              <a:rPr dirty="0" sz="950" spc="110">
                <a:latin typeface="Carlito"/>
                <a:cs typeface="Carlito"/>
              </a:rPr>
              <a:t> </a:t>
            </a:r>
            <a:r>
              <a:rPr dirty="0" sz="950" spc="-20">
                <a:latin typeface="Carlito"/>
                <a:cs typeface="Carlito"/>
              </a:rPr>
              <a:t>Cause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883523" y="1129870"/>
            <a:ext cx="304800" cy="6254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29845">
              <a:lnSpc>
                <a:spcPts val="1025"/>
              </a:lnSpc>
            </a:pPr>
            <a:r>
              <a:rPr dirty="0" sz="950" spc="-10">
                <a:latin typeface="Carlito"/>
                <a:cs typeface="Carlito"/>
              </a:rPr>
              <a:t>Voluntarily</a:t>
            </a:r>
            <a:endParaRPr sz="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950">
                <a:latin typeface="Carlito"/>
                <a:cs typeface="Carlito"/>
              </a:rPr>
              <a:t>Termin</a:t>
            </a:r>
            <a:r>
              <a:rPr dirty="0" sz="950" spc="-50">
                <a:latin typeface="Carlito"/>
                <a:cs typeface="Carlito"/>
              </a:rPr>
              <a:t> </a:t>
            </a:r>
            <a:r>
              <a:rPr dirty="0" sz="950" spc="-20">
                <a:latin typeface="Carlito"/>
                <a:cs typeface="Carlito"/>
              </a:rPr>
              <a:t>ated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51" name="object 151" descr=""/>
          <p:cNvSpPr/>
          <p:nvPr/>
        </p:nvSpPr>
        <p:spPr>
          <a:xfrm>
            <a:off x="11144250" y="3267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 txBox="1"/>
          <p:nvPr/>
        </p:nvSpPr>
        <p:spPr>
          <a:xfrm>
            <a:off x="11242040" y="3214115"/>
            <a:ext cx="50545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Full-</a:t>
            </a:r>
            <a:r>
              <a:rPr dirty="0" sz="950" spc="-20">
                <a:latin typeface="Carlito"/>
                <a:cs typeface="Carlito"/>
              </a:rPr>
              <a:t>Time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11144250" y="35052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0"/>
                </a:lnTo>
                <a:lnTo>
                  <a:pt x="0" y="66675"/>
                </a:lnTo>
                <a:lnTo>
                  <a:pt x="76200" y="66675"/>
                </a:lnTo>
                <a:lnTo>
                  <a:pt x="762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 txBox="1"/>
          <p:nvPr/>
        </p:nvSpPr>
        <p:spPr>
          <a:xfrm>
            <a:off x="11242040" y="3443985"/>
            <a:ext cx="5346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arlito"/>
                <a:cs typeface="Carlito"/>
              </a:rPr>
              <a:t>Part-</a:t>
            </a:r>
            <a:r>
              <a:rPr dirty="0" sz="950" spc="-20">
                <a:latin typeface="Carlito"/>
                <a:cs typeface="Carlito"/>
              </a:rPr>
              <a:t>Time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55" name="object 155" descr=""/>
          <p:cNvSpPr/>
          <p:nvPr/>
        </p:nvSpPr>
        <p:spPr>
          <a:xfrm>
            <a:off x="11144250" y="37338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76200" y="0"/>
                </a:moveTo>
                <a:lnTo>
                  <a:pt x="0" y="0"/>
                </a:lnTo>
                <a:lnTo>
                  <a:pt x="0" y="66675"/>
                </a:lnTo>
                <a:lnTo>
                  <a:pt x="76200" y="66675"/>
                </a:lnTo>
                <a:lnTo>
                  <a:pt x="76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 txBox="1"/>
          <p:nvPr/>
        </p:nvSpPr>
        <p:spPr>
          <a:xfrm>
            <a:off x="11242040" y="3673538"/>
            <a:ext cx="4667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Carlito"/>
                <a:cs typeface="Carlito"/>
              </a:rPr>
              <a:t>Contract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2732404" y="495934"/>
            <a:ext cx="6048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EMPLOYEE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STATUS,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EMPLOYEE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 MARITAL</a:t>
            </a:r>
            <a:r>
              <a:rPr dirty="0" sz="1200" spc="2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STATUS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UNITS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707" y="1311338"/>
            <a:ext cx="7288530" cy="515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52095" indent="-343535">
              <a:lnSpc>
                <a:spcPct val="100099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employee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performance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reveals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 spc="-5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predominant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concentration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of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employees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the </a:t>
            </a:r>
            <a:r>
              <a:rPr dirty="0" sz="2400">
                <a:latin typeface="Carlito"/>
                <a:cs typeface="Carlito"/>
              </a:rPr>
              <a:t>MEDIUM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performance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category,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indicating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average performance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level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across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organization.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177 </a:t>
            </a:r>
            <a:r>
              <a:rPr dirty="0" sz="2400">
                <a:latin typeface="Carlito"/>
                <a:cs typeface="Carlito"/>
              </a:rPr>
              <a:t>employees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at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level,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targeted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interventions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needed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elevate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performance.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ts val="2870"/>
              </a:lnSpc>
              <a:spcBef>
                <a:spcPts val="2900"/>
              </a:spcBef>
              <a:buFont typeface="Wingdings"/>
              <a:buChar char=""/>
              <a:tabLst>
                <a:tab pos="354965" algn="l"/>
                <a:tab pos="5471795" algn="l"/>
              </a:tabLst>
            </a:pP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LOW</a:t>
            </a:r>
            <a:r>
              <a:rPr dirty="0" sz="2400" spc="-10">
                <a:latin typeface="Carlito"/>
                <a:cs typeface="Carlito"/>
              </a:rPr>
              <a:t> performance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93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category,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with</a:t>
            </a:r>
            <a:r>
              <a:rPr dirty="0" sz="2400">
                <a:latin typeface="Carlito"/>
                <a:cs typeface="Carlito"/>
              </a:rPr>
              <a:t>	</a:t>
            </a:r>
            <a:r>
              <a:rPr dirty="0" sz="2400" spc="-10">
                <a:latin typeface="Carlito"/>
                <a:cs typeface="Carlito"/>
              </a:rPr>
              <a:t>employees,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dirty="0" sz="2400">
                <a:latin typeface="Carlito"/>
                <a:cs typeface="Carlito"/>
              </a:rPr>
              <a:t>highlights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areas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potential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improvement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support.</a:t>
            </a:r>
            <a:endParaRPr sz="2400">
              <a:latin typeface="Carlito"/>
              <a:cs typeface="Carlito"/>
            </a:endParaRPr>
          </a:p>
          <a:p>
            <a:pPr marL="355600" marR="99695" indent="-343535">
              <a:lnSpc>
                <a:spcPct val="100000"/>
              </a:lnSpc>
              <a:spcBef>
                <a:spcPts val="290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400" spc="-30">
                <a:latin typeface="Carlito"/>
                <a:cs typeface="Carlito"/>
              </a:rPr>
              <a:t>Conversely,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HIGH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(2360 </a:t>
            </a:r>
            <a:r>
              <a:rPr dirty="0" sz="2400" spc="-10">
                <a:latin typeface="Carlito"/>
                <a:cs typeface="Carlito"/>
              </a:rPr>
              <a:t>employees)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VERY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HIGH </a:t>
            </a:r>
            <a:r>
              <a:rPr dirty="0" sz="2400">
                <a:latin typeface="Carlito"/>
                <a:cs typeface="Carlito"/>
              </a:rPr>
              <a:t>(369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employees)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performance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levels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show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strong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exceptional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workforce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that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drives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significant </a:t>
            </a:r>
            <a:r>
              <a:rPr dirty="0" sz="2400" spc="-20">
                <a:latin typeface="Carlito"/>
                <a:cs typeface="Carlito"/>
              </a:rPr>
              <a:t>organizational</a:t>
            </a:r>
            <a:r>
              <a:rPr dirty="0" sz="2400" spc="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success.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430">
                <a:latin typeface="Times New Roman"/>
                <a:cs typeface="Times New Roman"/>
              </a:rPr>
              <a:t>PROJECT</a:t>
            </a:r>
            <a:r>
              <a:rPr dirty="0" sz="4250" spc="-204">
                <a:latin typeface="Times New Roman"/>
                <a:cs typeface="Times New Roman"/>
              </a:rPr>
              <a:t> </a:t>
            </a:r>
            <a:r>
              <a:rPr dirty="0" sz="4250" spc="-340">
                <a:latin typeface="Times New Roman"/>
                <a:cs typeface="Times New Roman"/>
              </a:rPr>
              <a:t>TITLE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297305" y="2140013"/>
            <a:ext cx="7893050" cy="20364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12700" marR="5080">
              <a:lnSpc>
                <a:spcPts val="5260"/>
              </a:lnSpc>
              <a:spcBef>
                <a:spcPts val="250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5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Analysis,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Status,</a:t>
            </a:r>
            <a:r>
              <a:rPr dirty="0" sz="44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Martial</a:t>
            </a:r>
            <a:r>
              <a:rPr dirty="0" sz="4400" spc="-1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Status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4400" spc="-12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60" b="1">
                <a:solidFill>
                  <a:srgbClr val="0E0E0E"/>
                </a:solidFill>
                <a:latin typeface="Times New Roman"/>
                <a:cs typeface="Times New Roman"/>
              </a:rPr>
              <a:t>Type</a:t>
            </a:r>
            <a:r>
              <a:rPr dirty="0" sz="44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3522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05"/>
              </a:spcBef>
            </a:pPr>
            <a:r>
              <a:rPr dirty="0" sz="4800" spc="-10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0234" y="290194"/>
            <a:ext cx="563372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32485" y="1418272"/>
            <a:ext cx="6901180" cy="5151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Conducting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employee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performance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analysis</a:t>
            </a:r>
            <a:r>
              <a:rPr dirty="0" sz="2400" spc="-10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crucial </a:t>
            </a:r>
            <a:r>
              <a:rPr dirty="0" sz="2400">
                <a:latin typeface="Carlito"/>
                <a:cs typeface="Carlito"/>
              </a:rPr>
              <a:t>for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enhancing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productivity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aligning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individual </a:t>
            </a:r>
            <a:r>
              <a:rPr dirty="0" sz="2400">
                <a:latin typeface="Carlito"/>
                <a:cs typeface="Carlito"/>
              </a:rPr>
              <a:t>efforts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with</a:t>
            </a:r>
            <a:r>
              <a:rPr dirty="0" sz="2400" spc="-11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organizational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goals.</a:t>
            </a:r>
            <a:endParaRPr sz="2400">
              <a:latin typeface="Carlito"/>
              <a:cs typeface="Carlito"/>
            </a:endParaRPr>
          </a:p>
          <a:p>
            <a:pPr marL="355600" marR="469265" indent="-343535">
              <a:lnSpc>
                <a:spcPct val="100000"/>
              </a:lnSpc>
              <a:spcBef>
                <a:spcPts val="29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It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helps</a:t>
            </a:r>
            <a:r>
              <a:rPr dirty="0" sz="2400" spc="-114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identify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strengths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areas</a:t>
            </a:r>
            <a:r>
              <a:rPr dirty="0" sz="2400" spc="-4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for </a:t>
            </a:r>
            <a:r>
              <a:rPr dirty="0" sz="2400" spc="-10">
                <a:latin typeface="Carlito"/>
                <a:cs typeface="Carlito"/>
              </a:rPr>
              <a:t>improvement,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ensuring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that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employees</a:t>
            </a:r>
            <a:r>
              <a:rPr dirty="0" sz="2400" spc="-10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receive constructive feedback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targeted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development opportunities.</a:t>
            </a:r>
            <a:endParaRPr sz="2400">
              <a:latin typeface="Carlito"/>
              <a:cs typeface="Carlito"/>
            </a:endParaRPr>
          </a:p>
          <a:p>
            <a:pPr marL="355600" marR="141605" indent="-343535">
              <a:lnSpc>
                <a:spcPct val="99700"/>
              </a:lnSpc>
              <a:spcBef>
                <a:spcPts val="291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400">
                <a:latin typeface="Carlito"/>
                <a:cs typeface="Carlito"/>
              </a:rPr>
              <a:t>This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process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also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supports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fair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evaluations, recognizes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high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performers,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addresses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performance </a:t>
            </a:r>
            <a:r>
              <a:rPr dirty="0" sz="2400">
                <a:latin typeface="Carlito"/>
                <a:cs typeface="Carlito"/>
              </a:rPr>
              <a:t>issues,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informs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strategic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planning,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ultimately </a:t>
            </a:r>
            <a:r>
              <a:rPr dirty="0" sz="2400">
                <a:latin typeface="Carlito"/>
                <a:cs typeface="Carlito"/>
              </a:rPr>
              <a:t>driving</a:t>
            </a:r>
            <a:r>
              <a:rPr dirty="0" sz="2400" spc="-9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employee</a:t>
            </a:r>
            <a:r>
              <a:rPr dirty="0" sz="2400" spc="-8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engagement</a:t>
            </a:r>
            <a:r>
              <a:rPr dirty="0" sz="2400" spc="-7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organizational success.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496300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317" y="31394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0057" y="1238567"/>
            <a:ext cx="8407400" cy="4426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Times New Roman"/>
                <a:cs typeface="Times New Roman"/>
              </a:rPr>
              <a:t>This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analysis</a:t>
            </a:r>
            <a:r>
              <a:rPr dirty="0" sz="2000" spc="1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evaluates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employee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across</a:t>
            </a:r>
            <a:r>
              <a:rPr dirty="0" sz="2000" spc="65" b="1">
                <a:latin typeface="Times New Roman"/>
                <a:cs typeface="Times New Roman"/>
              </a:rPr>
              <a:t> ten</a:t>
            </a:r>
            <a:r>
              <a:rPr dirty="0" sz="2000" spc="9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business</a:t>
            </a:r>
            <a:r>
              <a:rPr dirty="0" sz="2000" spc="1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units, </a:t>
            </a:r>
            <a:r>
              <a:rPr dirty="0" sz="2000" b="1">
                <a:latin typeface="Times New Roman"/>
                <a:cs typeface="Times New Roman"/>
              </a:rPr>
              <a:t>totaling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 spc="85" b="1">
                <a:latin typeface="Times New Roman"/>
                <a:cs typeface="Times New Roman"/>
              </a:rPr>
              <a:t>2,999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employees.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Performance</a:t>
            </a:r>
            <a:r>
              <a:rPr dirty="0" sz="1800" spc="-5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Levels: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MEDIUM:</a:t>
            </a:r>
            <a:r>
              <a:rPr dirty="0" sz="1800" spc="-50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Dominates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177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employees.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LOW:</a:t>
            </a:r>
            <a:r>
              <a:rPr dirty="0" sz="1800" spc="5" b="1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Significant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at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93</a:t>
            </a:r>
            <a:r>
              <a:rPr dirty="0" sz="1800" spc="-10">
                <a:latin typeface="Carlito"/>
                <a:cs typeface="Carlito"/>
              </a:rPr>
              <a:t> employees,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indicating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potential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areas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improvement.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HIGH: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2360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employees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show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strong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VERY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HIGH:</a:t>
            </a:r>
            <a:r>
              <a:rPr dirty="0" sz="1800" spc="-35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369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employees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excel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exceptionally.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1800" b="1">
                <a:latin typeface="Carlito"/>
                <a:cs typeface="Carlito"/>
              </a:rPr>
              <a:t>Business</a:t>
            </a:r>
            <a:r>
              <a:rPr dirty="0" sz="1800" spc="-6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Unit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Highlights: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SVG:</a:t>
            </a:r>
            <a:r>
              <a:rPr dirty="0" sz="1800" spc="-35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Highest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total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233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employees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balanced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performance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levels.</a:t>
            </a:r>
            <a:endParaRPr sz="1800">
              <a:latin typeface="Carlito"/>
              <a:cs typeface="Carlito"/>
            </a:endParaRPr>
          </a:p>
          <a:p>
            <a:pPr marL="7556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 sz="1800" b="1">
                <a:latin typeface="Carlito"/>
                <a:cs typeface="Carlito"/>
              </a:rPr>
              <a:t>PL: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Lowest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total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12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employees,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requiring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focused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development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efforts.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rlito"/>
              <a:cs typeface="Carlito"/>
            </a:endParaRPr>
          </a:p>
          <a:p>
            <a:pPr marL="12700" marR="5080">
              <a:lnSpc>
                <a:spcPts val="2850"/>
              </a:lnSpc>
            </a:pP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goal</a:t>
            </a:r>
            <a:r>
              <a:rPr dirty="0" sz="2400" spc="-9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is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pinpoint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trends,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celebrate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high</a:t>
            </a:r>
            <a:r>
              <a:rPr dirty="0" sz="2400" spc="-6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achievers,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address performance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gaps</a:t>
            </a:r>
            <a:r>
              <a:rPr dirty="0" sz="2400" spc="-5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to</a:t>
            </a:r>
            <a:r>
              <a:rPr dirty="0" sz="2400" spc="-7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boost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overall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effectiveness.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97230"/>
            <a:ext cx="50107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0575" y="3276600"/>
            <a:ext cx="2333625" cy="29241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1883" y="1103522"/>
            <a:ext cx="2586961" cy="26516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13092" y="968057"/>
            <a:ext cx="7727950" cy="51168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39950">
              <a:lnSpc>
                <a:spcPct val="100000"/>
              </a:lnSpc>
              <a:spcBef>
                <a:spcPts val="125"/>
              </a:spcBef>
            </a:pPr>
            <a:r>
              <a:rPr dirty="0" sz="2750" spc="-135" b="1">
                <a:latin typeface="Times New Roman"/>
                <a:cs typeface="Times New Roman"/>
              </a:rPr>
              <a:t>STAKEHOLDERS</a:t>
            </a: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1800" spc="-10" b="1">
                <a:latin typeface="Carlito"/>
                <a:cs typeface="Carlito"/>
              </a:rPr>
              <a:t>Employees:</a:t>
            </a:r>
            <a:endParaRPr sz="1800">
              <a:latin typeface="Carlito"/>
              <a:cs typeface="Carlito"/>
            </a:endParaRPr>
          </a:p>
          <a:p>
            <a:pPr lvl="1" marL="812800" marR="311150" indent="-343535">
              <a:lnSpc>
                <a:spcPct val="100800"/>
              </a:lnSpc>
              <a:buFont typeface="Wingdings"/>
              <a:buChar char=""/>
              <a:tabLst>
                <a:tab pos="812800" algn="l"/>
              </a:tabLst>
            </a:pPr>
            <a:r>
              <a:rPr dirty="0" sz="1800" b="1">
                <a:latin typeface="Carlito"/>
                <a:cs typeface="Carlito"/>
              </a:rPr>
              <a:t>Feedback</a:t>
            </a:r>
            <a:r>
              <a:rPr dirty="0" sz="1800" spc="-10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and</a:t>
            </a:r>
            <a:r>
              <a:rPr dirty="0" sz="1800" spc="-100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Development:</a:t>
            </a:r>
            <a:r>
              <a:rPr dirty="0" sz="1800" spc="-25" b="1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Offers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constructive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feedback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personal </a:t>
            </a:r>
            <a:r>
              <a:rPr dirty="0" sz="1800">
                <a:latin typeface="Carlito"/>
                <a:cs typeface="Carlito"/>
              </a:rPr>
              <a:t>growth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 career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development,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potentially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increasing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job </a:t>
            </a:r>
            <a:r>
              <a:rPr dirty="0" sz="1800" spc="-10">
                <a:latin typeface="Carlito"/>
                <a:cs typeface="Carlito"/>
              </a:rPr>
              <a:t>satisfaction.</a:t>
            </a:r>
            <a:endParaRPr sz="1800">
              <a:latin typeface="Carlito"/>
              <a:cs typeface="Carlito"/>
            </a:endParaRPr>
          </a:p>
          <a:p>
            <a:pPr lvl="1" marL="812800" indent="-342900">
              <a:lnSpc>
                <a:spcPct val="100000"/>
              </a:lnSpc>
              <a:spcBef>
                <a:spcPts val="15"/>
              </a:spcBef>
              <a:buFont typeface="Wingdings"/>
              <a:buChar char=""/>
              <a:tabLst>
                <a:tab pos="812800" algn="l"/>
              </a:tabLst>
            </a:pPr>
            <a:r>
              <a:rPr dirty="0" sz="1800" b="1">
                <a:latin typeface="Carlito"/>
                <a:cs typeface="Carlito"/>
              </a:rPr>
              <a:t>Recognition:</a:t>
            </a:r>
            <a:r>
              <a:rPr dirty="0" sz="1800" spc="-75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Highlights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high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performers,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boosting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morale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motivation.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1800" spc="-10" b="1">
                <a:latin typeface="Carlito"/>
                <a:cs typeface="Carlito"/>
              </a:rPr>
              <a:t>Management:</a:t>
            </a:r>
            <a:endParaRPr sz="1800">
              <a:latin typeface="Carlito"/>
              <a:cs typeface="Carlito"/>
            </a:endParaRPr>
          </a:p>
          <a:p>
            <a:pPr lvl="1" marL="812800" marR="833755" indent="-343535">
              <a:lnSpc>
                <a:spcPct val="100800"/>
              </a:lnSpc>
              <a:spcBef>
                <a:spcPts val="5"/>
              </a:spcBef>
              <a:buFont typeface="Wingdings"/>
              <a:buChar char=""/>
              <a:tabLst>
                <a:tab pos="812800" algn="l"/>
              </a:tabLst>
            </a:pPr>
            <a:r>
              <a:rPr dirty="0" sz="1800" spc="-10" b="1">
                <a:latin typeface="Carlito"/>
                <a:cs typeface="Carlito"/>
              </a:rPr>
              <a:t>Decision-</a:t>
            </a:r>
            <a:r>
              <a:rPr dirty="0" sz="1800" b="1">
                <a:latin typeface="Carlito"/>
                <a:cs typeface="Carlito"/>
              </a:rPr>
              <a:t>Making:</a:t>
            </a:r>
            <a:r>
              <a:rPr dirty="0" sz="1800" spc="-10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Provides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data-</a:t>
            </a:r>
            <a:r>
              <a:rPr dirty="0" sz="1800">
                <a:latin typeface="Carlito"/>
                <a:cs typeface="Carlito"/>
              </a:rPr>
              <a:t>driven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insights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make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informed </a:t>
            </a:r>
            <a:r>
              <a:rPr dirty="0" sz="1800">
                <a:latin typeface="Carlito"/>
                <a:cs typeface="Carlito"/>
              </a:rPr>
              <a:t>decisions</a:t>
            </a:r>
            <a:r>
              <a:rPr dirty="0" sz="1800" spc="-10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about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promotions,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training,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resource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allocation.</a:t>
            </a:r>
            <a:endParaRPr sz="1800">
              <a:latin typeface="Carlito"/>
              <a:cs typeface="Carlito"/>
            </a:endParaRPr>
          </a:p>
          <a:p>
            <a:pPr lvl="1" marL="812800" marR="824230" indent="-343535">
              <a:lnSpc>
                <a:spcPct val="100800"/>
              </a:lnSpc>
              <a:buFont typeface="Wingdings"/>
              <a:buChar char=""/>
              <a:tabLst>
                <a:tab pos="812800" algn="l"/>
              </a:tabLst>
            </a:pPr>
            <a:r>
              <a:rPr dirty="0" sz="1800" spc="-10" b="1">
                <a:latin typeface="Carlito"/>
                <a:cs typeface="Carlito"/>
              </a:rPr>
              <a:t>Strategy</a:t>
            </a:r>
            <a:r>
              <a:rPr dirty="0" sz="1800" spc="-9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Development:</a:t>
            </a:r>
            <a:r>
              <a:rPr dirty="0" sz="1800" spc="-100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Helps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align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employee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performance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with </a:t>
            </a:r>
            <a:r>
              <a:rPr dirty="0" sz="1800" spc="-10">
                <a:latin typeface="Carlito"/>
                <a:cs typeface="Carlito"/>
              </a:rPr>
              <a:t>organizational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goals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identify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areas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strategic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improvement.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1800" spc="-10" b="1">
                <a:latin typeface="Carlito"/>
                <a:cs typeface="Carlito"/>
              </a:rPr>
              <a:t>Investors/Shareholders:</a:t>
            </a:r>
            <a:endParaRPr sz="1800">
              <a:latin typeface="Carlito"/>
              <a:cs typeface="Carlito"/>
            </a:endParaRPr>
          </a:p>
          <a:p>
            <a:pPr lvl="1" marL="812800" marR="90170" indent="-343535">
              <a:lnSpc>
                <a:spcPct val="100800"/>
              </a:lnSpc>
              <a:buFont typeface="Wingdings"/>
              <a:buChar char=""/>
              <a:tabLst>
                <a:tab pos="812800" algn="l"/>
              </a:tabLst>
            </a:pPr>
            <a:r>
              <a:rPr dirty="0" sz="1800" spc="-10" b="1">
                <a:latin typeface="Carlito"/>
                <a:cs typeface="Carlito"/>
              </a:rPr>
              <a:t>Performance</a:t>
            </a:r>
            <a:r>
              <a:rPr dirty="0" sz="1800" spc="-9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Impact:</a:t>
            </a:r>
            <a:r>
              <a:rPr dirty="0" sz="1800" spc="-40" b="1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Offers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insights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into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employee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performance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that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can </a:t>
            </a:r>
            <a:r>
              <a:rPr dirty="0" sz="1800">
                <a:latin typeface="Carlito"/>
                <a:cs typeface="Carlito"/>
              </a:rPr>
              <a:t>affect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overall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company</a:t>
            </a:r>
            <a:r>
              <a:rPr dirty="0" sz="1800" spc="-8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productivity</a:t>
            </a:r>
            <a:r>
              <a:rPr dirty="0" sz="1800" spc="-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financial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performance.</a:t>
            </a:r>
            <a:endParaRPr sz="1800">
              <a:latin typeface="Carlito"/>
              <a:cs typeface="Carlito"/>
            </a:endParaRPr>
          </a:p>
          <a:p>
            <a:pPr lvl="1" marL="812800" marR="5080" indent="-343535">
              <a:lnSpc>
                <a:spcPts val="2100"/>
              </a:lnSpc>
              <a:spcBef>
                <a:spcPts val="140"/>
              </a:spcBef>
              <a:buFont typeface="Wingdings"/>
              <a:buChar char=""/>
              <a:tabLst>
                <a:tab pos="812800" algn="l"/>
              </a:tabLst>
            </a:pPr>
            <a:r>
              <a:rPr dirty="0" sz="1800" b="1">
                <a:latin typeface="Carlito"/>
                <a:cs typeface="Carlito"/>
              </a:rPr>
              <a:t>Risk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b="1">
                <a:latin typeface="Carlito"/>
                <a:cs typeface="Carlito"/>
              </a:rPr>
              <a:t>Management:</a:t>
            </a:r>
            <a:r>
              <a:rPr dirty="0" sz="1800" spc="-30" b="1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Helps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identifying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potential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risks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related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workforce </a:t>
            </a:r>
            <a:r>
              <a:rPr dirty="0" sz="1800">
                <a:latin typeface="Carlito"/>
                <a:cs typeface="Carlito"/>
              </a:rPr>
              <a:t>performance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strategic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execution.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571750"/>
            <a:ext cx="2695575" cy="4286250"/>
            <a:chOff x="0" y="2571750"/>
            <a:chExt cx="2695575" cy="42862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71750"/>
              <a:ext cx="2695574" cy="3248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117" y="1088643"/>
            <a:ext cx="94703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 </a:t>
            </a:r>
            <a:r>
              <a:rPr dirty="0" sz="3600" spc="-30">
                <a:latin typeface="Trebuchet MS"/>
                <a:cs typeface="Trebuchet MS"/>
              </a:rPr>
              <a:t>VALUE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900426" y="2675889"/>
            <a:ext cx="6678295" cy="2157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Conditional</a:t>
            </a:r>
            <a:r>
              <a:rPr dirty="0" sz="2750" spc="15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formatting</a:t>
            </a:r>
            <a:r>
              <a:rPr dirty="0" sz="2750" spc="12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9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Find</a:t>
            </a:r>
            <a:r>
              <a:rPr dirty="0" sz="2750" spc="15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missing</a:t>
            </a:r>
            <a:r>
              <a:rPr dirty="0" sz="2750" spc="75">
                <a:latin typeface="Carlito"/>
                <a:cs typeface="Carlito"/>
              </a:rPr>
              <a:t> </a:t>
            </a:r>
            <a:r>
              <a:rPr dirty="0" sz="2750" spc="-20">
                <a:latin typeface="Carlito"/>
                <a:cs typeface="Carlito"/>
              </a:rPr>
              <a:t>area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Filter</a:t>
            </a:r>
            <a:r>
              <a:rPr dirty="0" sz="2750" spc="4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5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Remove</a:t>
            </a:r>
            <a:r>
              <a:rPr dirty="0" sz="2750" spc="5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blanks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  <a:tab pos="5872480" algn="l"/>
              </a:tabLst>
            </a:pPr>
            <a:r>
              <a:rPr dirty="0" sz="2750" b="1">
                <a:latin typeface="Carlito"/>
                <a:cs typeface="Carlito"/>
              </a:rPr>
              <a:t>Formula</a:t>
            </a:r>
            <a:r>
              <a:rPr dirty="0" sz="2750" spc="5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9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Allocate</a:t>
            </a:r>
            <a:r>
              <a:rPr dirty="0" sz="2750" spc="8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the</a:t>
            </a:r>
            <a:r>
              <a:rPr dirty="0" sz="2750" spc="85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performance</a:t>
            </a:r>
            <a:r>
              <a:rPr dirty="0" sz="2750">
                <a:latin typeface="Carlito"/>
                <a:cs typeface="Carlito"/>
              </a:rPr>
              <a:t>	</a:t>
            </a:r>
            <a:r>
              <a:rPr dirty="0" sz="2750" spc="-10">
                <a:latin typeface="Carlito"/>
                <a:cs typeface="Carlito"/>
              </a:rPr>
              <a:t>level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Pivot</a:t>
            </a:r>
            <a:r>
              <a:rPr dirty="0" sz="2750" spc="3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20">
                <a:latin typeface="Carlito"/>
                <a:cs typeface="Carlito"/>
              </a:rPr>
              <a:t> </a:t>
            </a:r>
            <a:r>
              <a:rPr dirty="0" sz="2750" spc="-35">
                <a:latin typeface="Carlito"/>
                <a:cs typeface="Carlito"/>
              </a:rPr>
              <a:t>To</a:t>
            </a:r>
            <a:r>
              <a:rPr dirty="0" sz="2750" spc="-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get</a:t>
            </a:r>
            <a:r>
              <a:rPr dirty="0" sz="2750" spc="1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detailed</a:t>
            </a:r>
            <a:r>
              <a:rPr dirty="0" sz="2750" spc="1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summary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Graph</a:t>
            </a:r>
            <a:r>
              <a:rPr dirty="0" sz="2750" spc="4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5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Prepare</a:t>
            </a:r>
            <a:r>
              <a:rPr dirty="0" sz="2750" spc="3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the</a:t>
            </a:r>
            <a:r>
              <a:rPr dirty="0" sz="2750" spc="3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data</a:t>
            </a:r>
            <a:r>
              <a:rPr dirty="0" sz="2750" spc="1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visualization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452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z="4800">
                <a:latin typeface="Trebuchet MS"/>
                <a:cs typeface="Trebuchet MS"/>
              </a:rPr>
              <a:t>Dataset</a:t>
            </a:r>
            <a:r>
              <a:rPr dirty="0" sz="4800" spc="-25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Description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75028" y="2114486"/>
            <a:ext cx="5544820" cy="34442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Employee</a:t>
            </a:r>
            <a:r>
              <a:rPr dirty="0" sz="2750" spc="35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Details</a:t>
            </a:r>
            <a:r>
              <a:rPr dirty="0" sz="2750" spc="9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8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Kaggle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spc="-10" b="1">
                <a:latin typeface="Carlito"/>
                <a:cs typeface="Carlito"/>
              </a:rPr>
              <a:t>Total </a:t>
            </a:r>
            <a:r>
              <a:rPr dirty="0" sz="2750" b="1">
                <a:latin typeface="Carlito"/>
                <a:cs typeface="Carlito"/>
              </a:rPr>
              <a:t>features</a:t>
            </a:r>
            <a:r>
              <a:rPr dirty="0" sz="2750" spc="-4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-25">
                <a:latin typeface="Carlito"/>
                <a:cs typeface="Carlito"/>
              </a:rPr>
              <a:t> 29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Relevant</a:t>
            </a:r>
            <a:r>
              <a:rPr dirty="0" sz="2750" spc="45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features</a:t>
            </a:r>
            <a:r>
              <a:rPr dirty="0" sz="2750" spc="-1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15">
                <a:latin typeface="Carlito"/>
                <a:cs typeface="Carlito"/>
              </a:rPr>
              <a:t> </a:t>
            </a:r>
            <a:r>
              <a:rPr dirty="0" sz="2750" spc="-50">
                <a:latin typeface="Carlito"/>
                <a:cs typeface="Carlito"/>
              </a:rPr>
              <a:t>9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Employee</a:t>
            </a:r>
            <a:r>
              <a:rPr dirty="0" sz="2750" spc="55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id</a:t>
            </a:r>
            <a:r>
              <a:rPr dirty="0" sz="2750" spc="8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9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Numerical</a:t>
            </a:r>
            <a:r>
              <a:rPr dirty="0" sz="2750" spc="75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value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Name</a:t>
            </a:r>
            <a:r>
              <a:rPr dirty="0" sz="2750" spc="5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90">
                <a:latin typeface="Carlito"/>
                <a:cs typeface="Carlito"/>
              </a:rPr>
              <a:t> </a:t>
            </a:r>
            <a:r>
              <a:rPr dirty="0" sz="2750" spc="-20">
                <a:latin typeface="Carlito"/>
                <a:cs typeface="Carlito"/>
              </a:rPr>
              <a:t>Text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Gender</a:t>
            </a:r>
            <a:r>
              <a:rPr dirty="0" sz="2750" spc="3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80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Male</a:t>
            </a:r>
            <a:r>
              <a:rPr dirty="0" sz="2750" spc="6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,</a:t>
            </a:r>
            <a:r>
              <a:rPr dirty="0" sz="2750" spc="85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Female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Employee</a:t>
            </a:r>
            <a:r>
              <a:rPr dirty="0" sz="2750" spc="55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rating</a:t>
            </a:r>
            <a:r>
              <a:rPr dirty="0" sz="2750" spc="65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–</a:t>
            </a:r>
            <a:r>
              <a:rPr dirty="0" sz="2750" spc="95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Numerical</a:t>
            </a:r>
            <a:r>
              <a:rPr dirty="0" sz="2750" spc="7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value</a:t>
            </a:r>
            <a:endParaRPr sz="27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2750" b="1">
                <a:latin typeface="Carlito"/>
                <a:cs typeface="Carlito"/>
              </a:rPr>
              <a:t>Performance</a:t>
            </a:r>
            <a:r>
              <a:rPr dirty="0" sz="2750" spc="60" b="1">
                <a:latin typeface="Carlito"/>
                <a:cs typeface="Carlito"/>
              </a:rPr>
              <a:t> </a:t>
            </a:r>
            <a:r>
              <a:rPr dirty="0" sz="2750" b="1">
                <a:latin typeface="Carlito"/>
                <a:cs typeface="Carlito"/>
              </a:rPr>
              <a:t>level</a:t>
            </a:r>
            <a:r>
              <a:rPr dirty="0" sz="2750" spc="70" b="1">
                <a:latin typeface="Carlito"/>
                <a:cs typeface="Carlito"/>
              </a:rPr>
              <a:t> </a:t>
            </a:r>
            <a:r>
              <a:rPr dirty="0" sz="2750">
                <a:latin typeface="Carlito"/>
                <a:cs typeface="Carlito"/>
              </a:rPr>
              <a:t>-</a:t>
            </a:r>
            <a:r>
              <a:rPr dirty="0" sz="2750" spc="100">
                <a:latin typeface="Carlito"/>
                <a:cs typeface="Carlito"/>
              </a:rPr>
              <a:t> </a:t>
            </a:r>
            <a:r>
              <a:rPr dirty="0" sz="2750" spc="-10">
                <a:latin typeface="Carlito"/>
                <a:cs typeface="Carlito"/>
              </a:rPr>
              <a:t>Grading</a:t>
            </a:r>
            <a:endParaRPr sz="27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9994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2748026" y="2416111"/>
            <a:ext cx="5718175" cy="30149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</a:pPr>
            <a:r>
              <a:rPr dirty="0" sz="2750" spc="-3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dirty="0" sz="275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75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below</a:t>
            </a:r>
            <a:r>
              <a:rPr dirty="0" sz="275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formula</a:t>
            </a:r>
            <a:r>
              <a:rPr dirty="0" sz="275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275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grading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level</a:t>
            </a:r>
            <a:r>
              <a:rPr dirty="0" sz="275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dirty="0" sz="275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which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dirty="0" sz="27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us</a:t>
            </a:r>
            <a:r>
              <a:rPr dirty="0" sz="2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find</a:t>
            </a:r>
            <a:r>
              <a:rPr dirty="0" sz="27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efficiency</a:t>
            </a:r>
            <a:r>
              <a:rPr dirty="0" sz="275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5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6515">
              <a:lnSpc>
                <a:spcPct val="102400"/>
              </a:lnSpc>
              <a:spcBef>
                <a:spcPts val="5"/>
              </a:spcBef>
            </a:pPr>
            <a:r>
              <a:rPr dirty="0" sz="2750" spc="-10" b="1">
                <a:solidFill>
                  <a:srgbClr val="0D0D0D"/>
                </a:solidFill>
                <a:latin typeface="Times New Roman"/>
                <a:cs typeface="Times New Roman"/>
              </a:rPr>
              <a:t>=IFS(Z9&gt;=5,"VERY HIGH",Z9&gt;=4,"HIGH",Z9&gt;=3,"ME </a:t>
            </a:r>
            <a:r>
              <a:rPr dirty="0" sz="2750" b="1">
                <a:solidFill>
                  <a:srgbClr val="0D0D0D"/>
                </a:solidFill>
                <a:latin typeface="Times New Roman"/>
                <a:cs typeface="Times New Roman"/>
              </a:rPr>
              <a:t>D","TRUE",</a:t>
            </a:r>
            <a:r>
              <a:rPr dirty="0" sz="2750" spc="204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imes New Roman"/>
                <a:cs typeface="Times New Roman"/>
              </a:rPr>
              <a:t>"LOW")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2024-09-27T05:07:30Z</dcterms:created>
  <dcterms:modified xsi:type="dcterms:W3CDTF">2024-09-27T05:07:30Z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LastSaved">
    <vt:filetime>2024-09-27T00:00:00Z</vt:filetime>
  </property>
  <property fmtid="{D5CDD505-2E9C-101B-9397-08002B2CF9AE}" pid="4" name="Producer">
    <vt:lpwstr>3-Heights(TM) PDF Security Shell 4.8.25.2 (http://www.pdf-tools.com)</vt:lpwstr>
  </property>
</Properties>
</file>