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29-Jun-19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JhengHei Light"/>
                <a:cs typeface="Microsoft JhengHe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29-Jun-19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29-Jun-19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29-Jun-19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29-Jun-19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648199"/>
            <a:ext cx="9144000" cy="22097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213600" y="0"/>
            <a:ext cx="1930400" cy="68579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1972" y="1279906"/>
            <a:ext cx="6998334" cy="955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68" y="2201773"/>
            <a:ext cx="4420235" cy="339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Microsoft JhengHei Light"/>
                <a:cs typeface="Microsoft JhengHe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29-Jun-19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76774"/>
            <a:ext cx="9144000" cy="2181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07100" y="0"/>
            <a:ext cx="3136900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648199"/>
            <a:ext cx="9144000" cy="2209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13600" y="0"/>
            <a:ext cx="1930400" cy="68579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648199"/>
            <a:ext cx="9144000" cy="2209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13600" y="0"/>
            <a:ext cx="1930400" cy="68579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-12700" y="2561970"/>
            <a:ext cx="673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0" dirty="0">
                <a:latin typeface="Microsoft JhengHei Light"/>
                <a:cs typeface="Microsoft JhengHei Light"/>
              </a:rPr>
              <a:t> </a:t>
            </a:r>
            <a:endParaRPr sz="1100">
              <a:latin typeface="Microsoft JhengHei Light"/>
              <a:cs typeface="Microsoft JhengHei 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640" y="13970"/>
            <a:ext cx="9103360" cy="68440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0055" y="82550"/>
            <a:ext cx="4051300" cy="142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48199"/>
            <a:ext cx="9144000" cy="2209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13600" y="0"/>
            <a:ext cx="1930400" cy="68579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66700"/>
            <a:ext cx="4381500" cy="1231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3788" y="1614042"/>
            <a:ext cx="6846570" cy="395351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39065" marR="5080" indent="-127000">
              <a:lnSpc>
                <a:spcPct val="84200"/>
              </a:lnSpc>
              <a:spcBef>
                <a:spcPts val="665"/>
              </a:spcBef>
            </a:pPr>
            <a:r>
              <a:rPr sz="2600" b="0" spc="-5" dirty="0">
                <a:latin typeface="Microsoft JhengHei Light"/>
                <a:cs typeface="Microsoft JhengHei Light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database application </a:t>
            </a:r>
            <a:r>
              <a:rPr sz="3000" spc="-8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000" spc="-8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computer  </a:t>
            </a:r>
            <a:r>
              <a:rPr sz="3000" spc="-4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whose </a:t>
            </a: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primary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purpose </a:t>
            </a:r>
            <a:r>
              <a:rPr sz="3000" spc="-90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entering and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retrieving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from  </a:t>
            </a:r>
            <a:r>
              <a:rPr sz="3000" spc="-229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computerized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database. </a:t>
            </a:r>
            <a:r>
              <a:rPr sz="3000" spc="-25" dirty="0">
                <a:solidFill>
                  <a:srgbClr val="FFFFFF"/>
                </a:solidFill>
                <a:latin typeface="Arial"/>
                <a:cs typeface="Arial"/>
              </a:rPr>
              <a:t>Early 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examples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database applications</a:t>
            </a:r>
            <a:r>
              <a:rPr sz="3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were  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accounting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systems </a:t>
            </a:r>
            <a:r>
              <a:rPr sz="3000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airline 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reservations</a:t>
            </a:r>
            <a:r>
              <a:rPr sz="3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systems.</a:t>
            </a:r>
            <a:r>
              <a:rPr sz="1100" b="0" dirty="0">
                <a:latin typeface="Microsoft JhengHei Light"/>
                <a:cs typeface="Microsoft JhengHei Light"/>
              </a:rPr>
              <a:t> </a:t>
            </a:r>
            <a:endParaRPr sz="1100">
              <a:latin typeface="Microsoft JhengHei Light"/>
              <a:cs typeface="Microsoft JhengHei Light"/>
            </a:endParaRPr>
          </a:p>
          <a:p>
            <a:pPr marL="139065" marR="193040" indent="-127000">
              <a:lnSpc>
                <a:spcPct val="72800"/>
              </a:lnSpc>
              <a:spcBef>
                <a:spcPts val="1275"/>
              </a:spcBef>
            </a:pPr>
            <a:r>
              <a:rPr sz="3000" b="0" spc="114" dirty="0">
                <a:latin typeface="Microsoft JhengHei Light"/>
                <a:cs typeface="Microsoft JhengHei Light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Database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applications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software 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programs </a:t>
            </a: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designed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collect,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manage  </a:t>
            </a:r>
            <a:r>
              <a:rPr sz="3000" spc="-5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disseminate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30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efficiently.</a:t>
            </a:r>
            <a:r>
              <a:rPr sz="1100" b="0" dirty="0">
                <a:latin typeface="Microsoft JhengHei Light"/>
                <a:cs typeface="Microsoft JhengHei Light"/>
              </a:rPr>
              <a:t> </a:t>
            </a:r>
            <a:endParaRPr sz="110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0234" y="1769617"/>
            <a:ext cx="247650" cy="238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0234" y="4575683"/>
            <a:ext cx="247650" cy="238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2223" y="267970"/>
            <a:ext cx="651827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50"/>
              </a:lnSpc>
              <a:spcBef>
                <a:spcPts val="100"/>
              </a:spcBef>
            </a:pPr>
            <a:r>
              <a:rPr sz="4100" spc="-120" dirty="0">
                <a:solidFill>
                  <a:srgbClr val="6D6963"/>
                </a:solidFill>
              </a:rPr>
              <a:t>DATABASE</a:t>
            </a:r>
            <a:r>
              <a:rPr sz="4100" spc="-500" dirty="0">
                <a:solidFill>
                  <a:srgbClr val="6D6963"/>
                </a:solidFill>
              </a:rPr>
              <a:t> </a:t>
            </a:r>
            <a:r>
              <a:rPr sz="4100" spc="-35" dirty="0">
                <a:solidFill>
                  <a:srgbClr val="6D6963"/>
                </a:solidFill>
              </a:rPr>
              <a:t>APPLICATIONS</a:t>
            </a:r>
            <a:endParaRPr sz="4100"/>
          </a:p>
          <a:p>
            <a:pPr marL="12700">
              <a:lnSpc>
                <a:spcPts val="4650"/>
              </a:lnSpc>
            </a:pPr>
            <a:r>
              <a:rPr sz="4100" spc="-50" dirty="0">
                <a:solidFill>
                  <a:srgbClr val="6D6963"/>
                </a:solidFill>
              </a:rPr>
              <a:t>(cont…)</a:t>
            </a:r>
            <a:r>
              <a:rPr sz="1100" b="0" dirty="0">
                <a:solidFill>
                  <a:srgbClr val="000000"/>
                </a:solidFill>
                <a:latin typeface="Microsoft JhengHei Light"/>
                <a:cs typeface="Microsoft JhengHei Light"/>
              </a:rPr>
              <a:t> </a:t>
            </a:r>
            <a:endParaRPr sz="11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2452" y="1257045"/>
            <a:ext cx="6898640" cy="4431665"/>
          </a:xfrm>
          <a:prstGeom prst="rect">
            <a:avLst/>
          </a:prstGeom>
        </p:spPr>
        <p:txBody>
          <a:bodyPr vert="horz" wrap="square" lIns="0" tIns="245745" rIns="0" bIns="0" rtlCol="0">
            <a:spAutoFit/>
          </a:bodyPr>
          <a:lstStyle/>
          <a:p>
            <a:pPr marL="158750" marR="325120" indent="-146685">
              <a:lnSpc>
                <a:spcPct val="89300"/>
              </a:lnSpc>
              <a:spcBef>
                <a:spcPts val="1935"/>
              </a:spcBef>
            </a:pPr>
            <a:r>
              <a:rPr sz="4100" b="0" spc="-55" dirty="0">
                <a:latin typeface="Microsoft JhengHei Light"/>
                <a:cs typeface="Microsoft JhengHei Light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Databases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hold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administrative 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specialized data, such  </a:t>
            </a:r>
            <a:r>
              <a:rPr sz="2600" spc="-5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engineering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or economic</a:t>
            </a:r>
            <a:r>
              <a:rPr sz="26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models.</a:t>
            </a:r>
            <a:endParaRPr sz="2600">
              <a:latin typeface="Arial"/>
              <a:cs typeface="Arial"/>
            </a:endParaRPr>
          </a:p>
          <a:p>
            <a:pPr marL="158750" marR="554355">
              <a:lnSpc>
                <a:spcPts val="2750"/>
              </a:lnSpc>
              <a:spcBef>
                <a:spcPts val="30"/>
              </a:spcBef>
            </a:pPr>
            <a:r>
              <a:rPr sz="2600" spc="-30" dirty="0">
                <a:solidFill>
                  <a:srgbClr val="FFFFFF"/>
                </a:solidFill>
                <a:latin typeface="Arial"/>
                <a:cs typeface="Arial"/>
              </a:rPr>
              <a:t>Examples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database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r>
              <a:rPr sz="26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include 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computerized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library systems,</a:t>
            </a:r>
            <a:r>
              <a:rPr sz="26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flight</a:t>
            </a:r>
            <a:endParaRPr sz="2600">
              <a:latin typeface="Arial"/>
              <a:cs typeface="Arial"/>
            </a:endParaRPr>
          </a:p>
          <a:p>
            <a:pPr marL="158750" marR="852169">
              <a:lnSpc>
                <a:spcPts val="2750"/>
              </a:lnSpc>
              <a:spcBef>
                <a:spcPts val="10"/>
              </a:spcBef>
            </a:pP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reservation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systems, computerized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parts  </a:t>
            </a:r>
            <a:r>
              <a:rPr sz="2600" spc="-30" dirty="0">
                <a:solidFill>
                  <a:srgbClr val="FFFFFF"/>
                </a:solidFill>
                <a:latin typeface="Arial"/>
                <a:cs typeface="Arial"/>
              </a:rPr>
              <a:t>inventory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systems, and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sz="26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endParaRPr sz="2600">
              <a:latin typeface="Arial"/>
              <a:cs typeface="Arial"/>
            </a:endParaRPr>
          </a:p>
          <a:p>
            <a:pPr marL="158750" marR="273050">
              <a:lnSpc>
                <a:spcPts val="2750"/>
              </a:lnSpc>
              <a:spcBef>
                <a:spcPts val="5"/>
              </a:spcBef>
            </a:pPr>
            <a:r>
              <a:rPr sz="2600" spc="-30" dirty="0">
                <a:solidFill>
                  <a:srgbClr val="FFFFFF"/>
                </a:solidFill>
                <a:latin typeface="Arial"/>
                <a:cs typeface="Arial"/>
              </a:rPr>
              <a:t>management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systems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that store websites</a:t>
            </a:r>
            <a:r>
              <a:rPr sz="26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collections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webpages </a:t>
            </a:r>
            <a:r>
              <a:rPr sz="2600" spc="-6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600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6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Arial"/>
                <a:cs typeface="Arial"/>
              </a:rPr>
              <a:t>database.</a:t>
            </a:r>
            <a:r>
              <a:rPr sz="1100" b="0" dirty="0">
                <a:latin typeface="Microsoft JhengHei Light"/>
                <a:cs typeface="Microsoft JhengHei Light"/>
              </a:rPr>
              <a:t> </a:t>
            </a:r>
            <a:endParaRPr sz="1100">
              <a:latin typeface="Microsoft JhengHei Light"/>
              <a:cs typeface="Microsoft JhengHei Light"/>
            </a:endParaRPr>
          </a:p>
          <a:p>
            <a:pPr marL="158750" marR="5080" indent="-145415">
              <a:lnSpc>
                <a:spcPct val="72700"/>
              </a:lnSpc>
              <a:spcBef>
                <a:spcPts val="1150"/>
              </a:spcBef>
            </a:pPr>
            <a:r>
              <a:rPr sz="2600" b="0" spc="175" dirty="0">
                <a:latin typeface="Microsoft JhengHei Light"/>
                <a:cs typeface="Microsoft JhengHei Light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A characteristic of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modern database  </a:t>
            </a:r>
            <a:r>
              <a:rPr sz="2600" spc="-25" dirty="0">
                <a:solidFill>
                  <a:srgbClr val="FFFFFF"/>
                </a:solidFill>
                <a:latin typeface="Arial"/>
                <a:cs typeface="Arial"/>
              </a:rPr>
              <a:t>applications </a:t>
            </a:r>
            <a:r>
              <a:rPr sz="2600" spc="-6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that they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facilitate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simultaneous  </a:t>
            </a:r>
            <a:r>
              <a:rPr sz="2600" spc="-40" dirty="0">
                <a:solidFill>
                  <a:srgbClr val="FFFFFF"/>
                </a:solidFill>
                <a:latin typeface="Arial"/>
                <a:cs typeface="Arial"/>
              </a:rPr>
              <a:t>updates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queries from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sz="26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users.</a:t>
            </a:r>
            <a:r>
              <a:rPr sz="1100" b="0" dirty="0">
                <a:latin typeface="Microsoft JhengHei Light"/>
                <a:cs typeface="Microsoft JhengHei Light"/>
              </a:rPr>
              <a:t> </a:t>
            </a:r>
            <a:endParaRPr sz="1100">
              <a:latin typeface="Microsoft JhengHei Light"/>
              <a:cs typeface="Microsoft JhengHe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7059" y="1588769"/>
            <a:ext cx="228600" cy="209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7694" y="4824348"/>
            <a:ext cx="228599" cy="209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22300"/>
            <a:ext cx="43815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79070" marR="5080" indent="-167005">
              <a:lnSpc>
                <a:spcPct val="77000"/>
              </a:lnSpc>
              <a:spcBef>
                <a:spcPts val="1035"/>
              </a:spcBef>
            </a:pPr>
            <a:r>
              <a:rPr sz="2600" b="0" spc="620" dirty="0">
                <a:solidFill>
                  <a:srgbClr val="000000"/>
                </a:solidFill>
                <a:latin typeface="Microsoft JhengHei Light"/>
                <a:cs typeface="Microsoft JhengHei Light"/>
              </a:rPr>
              <a:t> </a:t>
            </a:r>
            <a:r>
              <a:rPr spc="-20" dirty="0"/>
              <a:t>Many </a:t>
            </a:r>
            <a:r>
              <a:rPr dirty="0"/>
              <a:t>of </a:t>
            </a:r>
            <a:r>
              <a:rPr spc="-5" dirty="0"/>
              <a:t>today's </a:t>
            </a:r>
            <a:r>
              <a:rPr spc="-20" dirty="0"/>
              <a:t>most </a:t>
            </a:r>
            <a:r>
              <a:rPr dirty="0"/>
              <a:t>widely </a:t>
            </a:r>
            <a:r>
              <a:rPr spc="-25" dirty="0"/>
              <a:t>used </a:t>
            </a:r>
            <a:r>
              <a:rPr spc="-5" dirty="0"/>
              <a:t>computer </a:t>
            </a:r>
            <a:r>
              <a:rPr dirty="0"/>
              <a:t>systems 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25" dirty="0"/>
              <a:t>are </a:t>
            </a:r>
            <a:r>
              <a:rPr spc="-15" dirty="0"/>
              <a:t>database applications, </a:t>
            </a:r>
            <a:r>
              <a:rPr dirty="0"/>
              <a:t>for </a:t>
            </a:r>
            <a:r>
              <a:rPr spc="-5" dirty="0"/>
              <a:t>example, </a:t>
            </a:r>
            <a:r>
              <a:rPr spc="-25" dirty="0"/>
              <a:t>Facebook,  </a:t>
            </a:r>
            <a:r>
              <a:rPr spc="-5" dirty="0"/>
              <a:t>which </a:t>
            </a:r>
            <a:r>
              <a:rPr dirty="0"/>
              <a:t>was </a:t>
            </a:r>
            <a:r>
              <a:rPr spc="-20" dirty="0"/>
              <a:t>built </a:t>
            </a:r>
            <a:r>
              <a:rPr dirty="0"/>
              <a:t>on top of</a:t>
            </a:r>
            <a:r>
              <a:rPr spc="-155" dirty="0"/>
              <a:t> </a:t>
            </a:r>
            <a:r>
              <a:rPr spc="-15" dirty="0"/>
              <a:t>MySQL.</a:t>
            </a:r>
            <a:endParaRPr sz="2600">
              <a:latin typeface="Microsoft JhengHei Light"/>
              <a:cs typeface="Microsoft JhengHe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327" y="2875914"/>
            <a:ext cx="6731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0" dirty="0">
                <a:latin typeface="Microsoft JhengHei Light"/>
                <a:cs typeface="Microsoft JhengHei Light"/>
              </a:rPr>
              <a:t> </a:t>
            </a:r>
            <a:endParaRPr sz="1100">
              <a:latin typeface="Microsoft JhengHei Light"/>
              <a:cs typeface="Microsoft JhengHei Light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100" b="0" dirty="0">
                <a:latin typeface="Microsoft JhengHei Light"/>
                <a:cs typeface="Microsoft JhengHei Light"/>
              </a:rPr>
              <a:t> </a:t>
            </a:r>
            <a:endParaRPr sz="1100">
              <a:latin typeface="Microsoft JhengHei Light"/>
              <a:cs typeface="Microsoft JhengHe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327" y="4592573"/>
            <a:ext cx="673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0" dirty="0">
                <a:latin typeface="Microsoft JhengHei Light"/>
                <a:cs typeface="Microsoft JhengHei Light"/>
              </a:rPr>
              <a:t> </a:t>
            </a:r>
            <a:endParaRPr sz="1100">
              <a:latin typeface="Microsoft JhengHei Light"/>
              <a:cs typeface="Microsoft JhengHe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225"/>
              </a:spcBef>
            </a:pPr>
            <a:r>
              <a:rPr dirty="0"/>
              <a:t> </a:t>
            </a:r>
          </a:p>
          <a:p>
            <a:pPr marL="18415" marR="5080" indent="88265">
              <a:lnSpc>
                <a:spcPts val="2740"/>
              </a:lnSpc>
              <a:spcBef>
                <a:spcPts val="375"/>
              </a:spcBef>
            </a:pPr>
            <a:r>
              <a:rPr sz="2300" b="0" spc="-10" dirty="0">
                <a:solidFill>
                  <a:srgbClr val="FFFFFF"/>
                </a:solidFill>
                <a:latin typeface="Arial"/>
                <a:cs typeface="Arial"/>
              </a:rPr>
              <a:t>Applications </a:t>
            </a:r>
            <a:r>
              <a:rPr sz="2300" b="0" spc="-5" dirty="0">
                <a:solidFill>
                  <a:srgbClr val="FFFFFF"/>
                </a:solidFill>
                <a:latin typeface="Arial"/>
                <a:cs typeface="Arial"/>
              </a:rPr>
              <a:t>are given </a:t>
            </a:r>
            <a:r>
              <a:rPr sz="2300" b="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300" b="0" spc="-5" dirty="0">
                <a:solidFill>
                  <a:srgbClr val="FFFFFF"/>
                </a:solidFill>
                <a:latin typeface="Arial"/>
                <a:cs typeface="Arial"/>
              </a:rPr>
              <a:t>follows: </a:t>
            </a:r>
            <a:r>
              <a:rPr sz="2300" b="0" spc="-5" dirty="0">
                <a:latin typeface="Arial"/>
                <a:cs typeface="Arial"/>
              </a:rPr>
              <a:t> </a:t>
            </a:r>
            <a:r>
              <a:rPr sz="2300" b="0" spc="-50" dirty="0">
                <a:solidFill>
                  <a:srgbClr val="FFFFFF"/>
                </a:solidFill>
                <a:latin typeface="Arial"/>
                <a:cs typeface="Arial"/>
              </a:rPr>
              <a:t>Telecom</a:t>
            </a:r>
            <a:r>
              <a:rPr dirty="0"/>
              <a:t> </a:t>
            </a:r>
            <a:endParaRPr sz="2300">
              <a:latin typeface="Arial"/>
              <a:cs typeface="Arial"/>
            </a:endParaRPr>
          </a:p>
          <a:p>
            <a:pPr marL="26034" marR="2256790">
              <a:lnSpc>
                <a:spcPct val="93800"/>
              </a:lnSpc>
              <a:spcBef>
                <a:spcPts val="450"/>
              </a:spcBef>
            </a:pPr>
            <a:r>
              <a:rPr sz="2300" b="0" spc="-45" dirty="0">
                <a:solidFill>
                  <a:srgbClr val="FFFFFF"/>
                </a:solidFill>
                <a:latin typeface="Arial"/>
                <a:cs typeface="Arial"/>
              </a:rPr>
              <a:t>Industry  </a:t>
            </a:r>
            <a:r>
              <a:rPr sz="2300" b="0" spc="-35" dirty="0">
                <a:solidFill>
                  <a:srgbClr val="FFFFFF"/>
                </a:solidFill>
                <a:latin typeface="Arial"/>
                <a:cs typeface="Arial"/>
              </a:rPr>
              <a:t>Education</a:t>
            </a:r>
            <a:r>
              <a:rPr sz="2300" b="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0" dirty="0">
                <a:solidFill>
                  <a:srgbClr val="FFFFFF"/>
                </a:solidFill>
                <a:latin typeface="Arial"/>
                <a:cs typeface="Arial"/>
              </a:rPr>
              <a:t>sector  </a:t>
            </a:r>
            <a:r>
              <a:rPr sz="2300" b="0" spc="-30" dirty="0">
                <a:solidFill>
                  <a:srgbClr val="FFFFFF"/>
                </a:solidFill>
                <a:latin typeface="Arial"/>
                <a:cs typeface="Arial"/>
              </a:rPr>
              <a:t>Online </a:t>
            </a:r>
            <a:r>
              <a:rPr sz="2300" b="0" dirty="0">
                <a:solidFill>
                  <a:srgbClr val="FFFFFF"/>
                </a:solidFill>
                <a:latin typeface="Arial"/>
                <a:cs typeface="Arial"/>
              </a:rPr>
              <a:t>shopping  </a:t>
            </a:r>
            <a:r>
              <a:rPr sz="2300" b="0" spc="-50" dirty="0">
                <a:solidFill>
                  <a:srgbClr val="FFFFFF"/>
                </a:solidFill>
                <a:latin typeface="Arial"/>
                <a:cs typeface="Arial"/>
              </a:rPr>
              <a:t>Banking</a:t>
            </a:r>
            <a:r>
              <a:rPr dirty="0"/>
              <a:t> 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300" b="0" spc="-5" dirty="0">
                <a:solidFill>
                  <a:srgbClr val="FFFFFF"/>
                </a:solidFill>
                <a:latin typeface="Arial"/>
                <a:cs typeface="Arial"/>
              </a:rPr>
              <a:t>Airlines</a:t>
            </a:r>
            <a:r>
              <a:rPr dirty="0"/>
              <a:t> </a:t>
            </a:r>
            <a:endParaRPr sz="2300">
              <a:latin typeface="Arial"/>
              <a:cs typeface="Arial"/>
            </a:endParaRPr>
          </a:p>
          <a:p>
            <a:pPr marL="35560" marR="1129665" indent="-22860">
              <a:lnSpc>
                <a:spcPts val="2460"/>
              </a:lnSpc>
              <a:spcBef>
                <a:spcPts val="585"/>
              </a:spcBef>
            </a:pPr>
            <a:r>
              <a:rPr sz="2300" b="0" spc="-25" dirty="0">
                <a:solidFill>
                  <a:srgbClr val="FFFFFF"/>
                </a:solidFill>
                <a:latin typeface="Arial"/>
                <a:cs typeface="Arial"/>
              </a:rPr>
              <a:t>Manufacturing </a:t>
            </a:r>
            <a:r>
              <a:rPr sz="2300" b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300" b="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0" spc="-5" dirty="0">
                <a:solidFill>
                  <a:srgbClr val="FFFFFF"/>
                </a:solidFill>
                <a:latin typeface="Arial"/>
                <a:cs typeface="Arial"/>
              </a:rPr>
              <a:t>selling  </a:t>
            </a:r>
            <a:r>
              <a:rPr sz="2300" b="0" spc="-35" dirty="0">
                <a:solidFill>
                  <a:srgbClr val="FFFFFF"/>
                </a:solidFill>
                <a:latin typeface="Arial"/>
                <a:cs typeface="Arial"/>
              </a:rPr>
              <a:t>Human</a:t>
            </a:r>
            <a:r>
              <a:rPr sz="2300" b="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0" spc="-15" dirty="0">
                <a:solidFill>
                  <a:srgbClr val="FFFFFF"/>
                </a:solidFill>
                <a:latin typeface="Arial"/>
                <a:cs typeface="Arial"/>
              </a:rPr>
              <a:t>resources</a:t>
            </a:r>
            <a:r>
              <a:rPr dirty="0"/>
              <a:t> 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-12700" y="5433822"/>
            <a:ext cx="673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0" dirty="0">
                <a:latin typeface="Microsoft JhengHei Light"/>
                <a:cs typeface="Microsoft JhengHei Light"/>
              </a:rPr>
              <a:t> </a:t>
            </a:r>
            <a:endParaRPr sz="1100">
              <a:latin typeface="Microsoft JhengHei Light"/>
              <a:cs typeface="Microsoft JhengHe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4519" y="1439036"/>
            <a:ext cx="200025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4519" y="2875279"/>
            <a:ext cx="101600" cy="19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4519" y="3225800"/>
            <a:ext cx="101600" cy="1244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4519" y="4628515"/>
            <a:ext cx="101600" cy="88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48199"/>
            <a:ext cx="9144000" cy="2209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13600" y="0"/>
            <a:ext cx="1930400" cy="68579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5300" y="622300"/>
            <a:ext cx="16256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8612" y="1564894"/>
            <a:ext cx="7232650" cy="350202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410209" marR="140970" indent="-398145">
              <a:lnSpc>
                <a:spcPct val="78800"/>
              </a:lnSpc>
              <a:spcBef>
                <a:spcPts val="690"/>
              </a:spcBef>
            </a:pPr>
            <a:r>
              <a:rPr sz="2300" spc="-4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300" spc="-5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well organized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integrated </a:t>
            </a:r>
            <a:r>
              <a:rPr sz="2300" spc="-5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useful  </a:t>
            </a:r>
            <a:r>
              <a:rPr sz="2300" spc="-1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decision</a:t>
            </a:r>
            <a:r>
              <a:rPr sz="23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making.</a:t>
            </a:r>
            <a:r>
              <a:rPr sz="1100" b="0" dirty="0">
                <a:latin typeface="Microsoft JhengHei Light"/>
                <a:cs typeface="Microsoft JhengHei Light"/>
              </a:rPr>
              <a:t> </a:t>
            </a:r>
            <a:endParaRPr sz="1100">
              <a:latin typeface="Microsoft JhengHei Light"/>
              <a:cs typeface="Microsoft JhengHei Ligh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Thus,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can infer some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of the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following 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uses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300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DBMS:</a:t>
            </a:r>
            <a:r>
              <a:rPr sz="1100" b="0" dirty="0">
                <a:latin typeface="Microsoft JhengHei Light"/>
                <a:cs typeface="Microsoft JhengHei Light"/>
              </a:rPr>
              <a:t> </a:t>
            </a:r>
            <a:endParaRPr sz="1100">
              <a:latin typeface="Microsoft JhengHei Light"/>
              <a:cs typeface="Microsoft JhengHei Light"/>
            </a:endParaRPr>
          </a:p>
          <a:p>
            <a:pPr marL="381635" marR="1353185" indent="-156210">
              <a:lnSpc>
                <a:spcPct val="78700"/>
              </a:lnSpc>
              <a:spcBef>
                <a:spcPts val="600"/>
              </a:spcBef>
            </a:pPr>
            <a:r>
              <a:rPr sz="2300" b="0" spc="720" dirty="0">
                <a:latin typeface="Microsoft JhengHei Light"/>
                <a:cs typeface="Microsoft JhengHei Light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Effective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efficient management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3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data  Query 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3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2300">
              <a:latin typeface="Arial"/>
              <a:cs typeface="Arial"/>
            </a:endParaRPr>
          </a:p>
          <a:p>
            <a:pPr marL="392430">
              <a:lnSpc>
                <a:spcPts val="2175"/>
              </a:lnSpc>
            </a:pP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Easy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understand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and user</a:t>
            </a:r>
            <a:r>
              <a:rPr sz="2300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friendly</a:t>
            </a:r>
            <a:r>
              <a:rPr sz="1100" b="0" dirty="0">
                <a:latin typeface="Microsoft JhengHei Light"/>
                <a:cs typeface="Microsoft JhengHei Light"/>
              </a:rPr>
              <a:t> </a:t>
            </a:r>
            <a:endParaRPr sz="1100">
              <a:latin typeface="Microsoft JhengHei Light"/>
              <a:cs typeface="Microsoft JhengHei Light"/>
            </a:endParaRPr>
          </a:p>
          <a:p>
            <a:pPr marL="390525" marR="3154680" indent="-165100">
              <a:lnSpc>
                <a:spcPts val="2390"/>
              </a:lnSpc>
              <a:spcBef>
                <a:spcPts val="630"/>
              </a:spcBef>
            </a:pPr>
            <a:r>
              <a:rPr sz="2300" b="0" spc="645" dirty="0">
                <a:latin typeface="Microsoft JhengHei Light"/>
                <a:cs typeface="Microsoft JhengHei Light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Security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integrity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3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data  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Better Decision</a:t>
            </a:r>
            <a:r>
              <a:rPr sz="23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making</a:t>
            </a:r>
            <a:endParaRPr sz="2300">
              <a:latin typeface="Arial"/>
              <a:cs typeface="Arial"/>
            </a:endParaRPr>
          </a:p>
          <a:p>
            <a:pPr marL="390525">
              <a:lnSpc>
                <a:spcPts val="2165"/>
              </a:lnSpc>
            </a:pP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sharing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3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endParaRPr sz="2300">
              <a:latin typeface="Arial"/>
              <a:cs typeface="Arial"/>
            </a:endParaRPr>
          </a:p>
          <a:p>
            <a:pPr marL="392430" marR="2929255" indent="-1905">
              <a:lnSpc>
                <a:spcPts val="2390"/>
              </a:lnSpc>
              <a:spcBef>
                <a:spcPts val="195"/>
              </a:spcBef>
            </a:pP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Better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access to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accurate</a:t>
            </a:r>
            <a:r>
              <a:rPr sz="2300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data  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Ensures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error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free</a:t>
            </a:r>
            <a:r>
              <a:rPr sz="23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1100" b="0" dirty="0">
                <a:latin typeface="Microsoft JhengHei Light"/>
                <a:cs typeface="Microsoft JhengHei Light"/>
              </a:rPr>
              <a:t> </a:t>
            </a:r>
            <a:endParaRPr sz="110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4519" y="2669032"/>
            <a:ext cx="200025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4519" y="2944622"/>
            <a:ext cx="200025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4519" y="3223514"/>
            <a:ext cx="200025" cy="1809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4519" y="3595242"/>
            <a:ext cx="200025" cy="1904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4519" y="3903853"/>
            <a:ext cx="200025" cy="190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4519" y="4206240"/>
            <a:ext cx="200025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4519" y="4508500"/>
            <a:ext cx="200025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4519" y="4813934"/>
            <a:ext cx="200025" cy="1809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7488"/>
            <a:ext cx="41910" cy="1866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100" b="0" dirty="0">
                <a:latin typeface="Microsoft JhengHei Light"/>
                <a:cs typeface="Microsoft JhengHei Light"/>
              </a:rPr>
              <a:t> </a:t>
            </a:r>
            <a:endParaRPr sz="11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247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DATABASE APPLICATIONS (cont…) </vt:lpstr>
      <vt:lpstr> Many of today's most widely used computer systems  are database applications, for example, Facebook,  which was built on top of MySQL.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apple</cp:lastModifiedBy>
  <cp:revision>1</cp:revision>
  <dcterms:created xsi:type="dcterms:W3CDTF">2019-06-28T18:49:11Z</dcterms:created>
  <dcterms:modified xsi:type="dcterms:W3CDTF">2019-06-29T07:20:17Z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Creator">
    <vt:lpwstr>Microsoft Word 2016</vt:lpwstr>
  </property>
  <property fmtid="{D5CDD505-2E9C-101B-9397-08002B2CF9AE}" pid="4" name="LastSaved">
    <vt:filetime>2019-06-28T00:00:00Z</vt:filetime>
  </property>
</Properties>
</file>