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 id="2147483684" r:id="rId4"/>
    <p:sldMasterId id="2147483702" r:id="rId5"/>
    <p:sldMasterId id="2147483708" r:id="rId6"/>
    <p:sldMasterId id="2147483714" r:id="rId7"/>
    <p:sldMasterId id="2147483720" r:id="rId8"/>
  </p:sldMasterIdLst>
  <p:notesMasterIdLst>
    <p:notesMasterId r:id="rId80"/>
  </p:notesMasterIdLst>
  <p:sldIdLst>
    <p:sldId id="444" r:id="rId9"/>
    <p:sldId id="349" r:id="rId10"/>
    <p:sldId id="350" r:id="rId11"/>
    <p:sldId id="351"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29" r:id="rId26"/>
    <p:sldId id="408" r:id="rId27"/>
    <p:sldId id="409" r:id="rId28"/>
    <p:sldId id="430" r:id="rId29"/>
    <p:sldId id="410" r:id="rId30"/>
    <p:sldId id="411" r:id="rId31"/>
    <p:sldId id="434" r:id="rId32"/>
    <p:sldId id="435" r:id="rId33"/>
    <p:sldId id="431" r:id="rId34"/>
    <p:sldId id="412" r:id="rId35"/>
    <p:sldId id="422" r:id="rId36"/>
    <p:sldId id="423" r:id="rId37"/>
    <p:sldId id="436" r:id="rId38"/>
    <p:sldId id="437" r:id="rId39"/>
    <p:sldId id="438" r:id="rId40"/>
    <p:sldId id="439" r:id="rId41"/>
    <p:sldId id="432" r:id="rId42"/>
    <p:sldId id="424" r:id="rId43"/>
    <p:sldId id="433" r:id="rId44"/>
    <p:sldId id="425" r:id="rId45"/>
    <p:sldId id="356" r:id="rId46"/>
    <p:sldId id="358" r:id="rId47"/>
    <p:sldId id="377" r:id="rId48"/>
    <p:sldId id="440" r:id="rId49"/>
    <p:sldId id="441" r:id="rId50"/>
    <p:sldId id="443" r:id="rId51"/>
    <p:sldId id="442" r:id="rId52"/>
    <p:sldId id="378" r:id="rId53"/>
    <p:sldId id="357" r:id="rId54"/>
    <p:sldId id="359" r:id="rId55"/>
    <p:sldId id="415" r:id="rId56"/>
    <p:sldId id="355" r:id="rId57"/>
    <p:sldId id="360" r:id="rId58"/>
    <p:sldId id="416" r:id="rId59"/>
    <p:sldId id="362" r:id="rId60"/>
    <p:sldId id="418" r:id="rId61"/>
    <p:sldId id="363" r:id="rId62"/>
    <p:sldId id="419" r:id="rId63"/>
    <p:sldId id="364" r:id="rId64"/>
    <p:sldId id="365" r:id="rId65"/>
    <p:sldId id="366" r:id="rId66"/>
    <p:sldId id="420" r:id="rId67"/>
    <p:sldId id="367" r:id="rId68"/>
    <p:sldId id="368" r:id="rId69"/>
    <p:sldId id="421" r:id="rId70"/>
    <p:sldId id="369" r:id="rId71"/>
    <p:sldId id="346" r:id="rId72"/>
    <p:sldId id="413" r:id="rId73"/>
    <p:sldId id="347" r:id="rId74"/>
    <p:sldId id="414" r:id="rId75"/>
    <p:sldId id="342" r:id="rId76"/>
    <p:sldId id="344" r:id="rId77"/>
    <p:sldId id="343" r:id="rId78"/>
    <p:sldId id="345" r:id="rId7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tableStyles" Target="tableStyle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viewProps" Target="view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634AA59-371B-4624-B325-376C777551D5}" type="datetimeFigureOut">
              <a:rPr lang="en-IN" smtClean="0"/>
              <a:t>23-01-2019</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F8F6FCE-FE68-46C3-99CA-CC0BA532AB88}" type="slidenum">
              <a:rPr lang="en-IN" smtClean="0"/>
              <a:t>‹#›</a:t>
            </a:fld>
            <a:endParaRPr lang="en-IN"/>
          </a:p>
        </p:txBody>
      </p:sp>
    </p:spTree>
    <p:extLst>
      <p:ext uri="{BB962C8B-B14F-4D97-AF65-F5344CB8AC3E}">
        <p14:creationId xmlns:p14="http://schemas.microsoft.com/office/powerpoint/2010/main" val="356448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F8F6FCE-FE68-46C3-99CA-CC0BA532AB88}" type="slidenum">
              <a:rPr lang="en-IN" smtClean="0"/>
              <a:t>2</a:t>
            </a:fld>
            <a:endParaRPr lang="en-IN"/>
          </a:p>
        </p:txBody>
      </p:sp>
    </p:spTree>
    <p:extLst>
      <p:ext uri="{BB962C8B-B14F-4D97-AF65-F5344CB8AC3E}">
        <p14:creationId xmlns:p14="http://schemas.microsoft.com/office/powerpoint/2010/main" val="699311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93148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4808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1013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8771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9490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83199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327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33936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5089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5458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16104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21097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95749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73493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90653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7386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7413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68331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47944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9054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5816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536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52274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97939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98547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19320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62539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08544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86307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15842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1096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1863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9018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1360831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44812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129412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42253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08276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55855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33981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982197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07557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0857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733320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40507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8821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159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1690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38710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6678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17" name="bk object 17"/>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18" name="bk object 18"/>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20" name="bk object 20"/>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p>
        </p:txBody>
      </p:sp>
      <p:sp>
        <p:nvSpPr>
          <p:cNvPr id="22" name="bk object 22"/>
          <p:cNvSpPr/>
          <p:nvPr/>
        </p:nvSpPr>
        <p:spPr>
          <a:xfrm>
            <a:off x="467105" y="844296"/>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p>
        </p:txBody>
      </p:sp>
      <p:sp>
        <p:nvSpPr>
          <p:cNvPr id="23" name="bk object 23"/>
          <p:cNvSpPr/>
          <p:nvPr/>
        </p:nvSpPr>
        <p:spPr>
          <a:xfrm>
            <a:off x="713231" y="4837176"/>
            <a:ext cx="771144" cy="195071"/>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467105" y="844296"/>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p>
        </p:txBody>
      </p:sp>
      <p:sp>
        <p:nvSpPr>
          <p:cNvPr id="2" name="Holder 2"/>
          <p:cNvSpPr>
            <a:spLocks noGrp="1"/>
          </p:cNvSpPr>
          <p:nvPr>
            <p:ph type="ctrTitle"/>
          </p:nvPr>
        </p:nvSpPr>
        <p:spPr>
          <a:xfrm>
            <a:off x="471017" y="321055"/>
            <a:ext cx="8201964"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7"/>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7"/>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542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602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0686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8"/>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339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2"/>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1664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47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5628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8617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88611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416747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21" name="bk object 21"/>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22" name="bk object 22"/>
          <p:cNvSpPr/>
          <p:nvPr/>
        </p:nvSpPr>
        <p:spPr>
          <a:xfrm>
            <a:off x="529590" y="4726683"/>
            <a:ext cx="1138047" cy="415671"/>
          </a:xfrm>
          <a:prstGeom prst="rect">
            <a:avLst/>
          </a:prstGeom>
          <a:blipFill>
            <a:blip r:embed="rId2" cstate="print"/>
            <a:stretch>
              <a:fillRect/>
            </a:stretch>
          </a:blipFill>
        </p:spPr>
        <p:txBody>
          <a:bodyPr wrap="square" lIns="0" tIns="0" rIns="0" bIns="0" rtlCol="0"/>
          <a:lstStyle/>
          <a:p>
            <a:endParaRPr sz="900">
              <a:solidFill>
                <a:prstClr val="black"/>
              </a:solidFill>
            </a:endParaRPr>
          </a:p>
        </p:txBody>
      </p:sp>
      <p:sp>
        <p:nvSpPr>
          <p:cNvPr id="23" name="bk object 23"/>
          <p:cNvSpPr/>
          <p:nvPr/>
        </p:nvSpPr>
        <p:spPr>
          <a:xfrm>
            <a:off x="467487" y="850392"/>
            <a:ext cx="8210550" cy="14605"/>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sz="900">
              <a:solidFill>
                <a:prstClr val="black"/>
              </a:solidFill>
            </a:endParaRPr>
          </a:p>
        </p:txBody>
      </p:sp>
      <p:sp>
        <p:nvSpPr>
          <p:cNvPr id="24" name="bk object 24"/>
          <p:cNvSpPr/>
          <p:nvPr/>
        </p:nvSpPr>
        <p:spPr>
          <a:xfrm>
            <a:off x="713232" y="4837938"/>
            <a:ext cx="771906" cy="195072"/>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25" name="bk object 25"/>
          <p:cNvSpPr/>
          <p:nvPr/>
        </p:nvSpPr>
        <p:spPr>
          <a:xfrm>
            <a:off x="467487" y="850392"/>
            <a:ext cx="8210550" cy="14605"/>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4394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17" name="bk object 17"/>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18" name="bk object 18"/>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20" name="bk object 20"/>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79217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66070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2E3"/>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8" y="9352787"/>
                </a:lnTo>
                <a:lnTo>
                  <a:pt x="292608" y="0"/>
                </a:lnTo>
                <a:lnTo>
                  <a:pt x="0" y="0"/>
                </a:lnTo>
                <a:lnTo>
                  <a:pt x="0" y="9352787"/>
                </a:lnTo>
                <a:close/>
              </a:path>
            </a:pathLst>
          </a:custGeom>
          <a:solidFill>
            <a:srgbClr val="DCE2E3"/>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800"/>
                </a:moveTo>
                <a:lnTo>
                  <a:pt x="14951964" y="685800"/>
                </a:lnTo>
                <a:lnTo>
                  <a:pt x="14951964" y="0"/>
                </a:lnTo>
                <a:lnTo>
                  <a:pt x="0" y="0"/>
                </a:lnTo>
                <a:lnTo>
                  <a:pt x="0" y="685800"/>
                </a:lnTo>
                <a:close/>
              </a:path>
            </a:pathLst>
          </a:custGeom>
          <a:solidFill>
            <a:srgbClr val="DCE2E3"/>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800"/>
                </a:moveTo>
                <a:lnTo>
                  <a:pt x="1060704" y="685800"/>
                </a:lnTo>
                <a:lnTo>
                  <a:pt x="1060704" y="0"/>
                </a:lnTo>
                <a:lnTo>
                  <a:pt x="0" y="0"/>
                </a:lnTo>
                <a:lnTo>
                  <a:pt x="0" y="685800"/>
                </a:lnTo>
                <a:close/>
              </a:path>
            </a:pathLst>
          </a:custGeom>
          <a:solidFill>
            <a:srgbClr val="DCE2E3"/>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1"/>
                </a:moveTo>
                <a:lnTo>
                  <a:pt x="18288000" y="248411"/>
                </a:lnTo>
                <a:lnTo>
                  <a:pt x="18288000" y="0"/>
                </a:lnTo>
                <a:lnTo>
                  <a:pt x="0" y="0"/>
                </a:lnTo>
                <a:lnTo>
                  <a:pt x="0" y="248411"/>
                </a:lnTo>
                <a:close/>
              </a:path>
            </a:pathLst>
          </a:custGeom>
          <a:solidFill>
            <a:srgbClr val="DCE2E3"/>
          </a:solidFill>
        </p:spPr>
        <p:txBody>
          <a:bodyPr wrap="square" lIns="0" tIns="0" rIns="0" bIns="0" rtlCol="0"/>
          <a:lstStyle/>
          <a:p>
            <a:endParaRPr sz="900">
              <a:solidFill>
                <a:prstClr val="black"/>
              </a:solidFill>
            </a:endParaRPr>
          </a:p>
        </p:txBody>
      </p:sp>
      <p:sp>
        <p:nvSpPr>
          <p:cNvPr id="21" name="bk object 21"/>
          <p:cNvSpPr/>
          <p:nvPr/>
        </p:nvSpPr>
        <p:spPr>
          <a:xfrm>
            <a:off x="467487" y="848106"/>
            <a:ext cx="8210550" cy="19050"/>
          </a:xfrm>
          <a:custGeom>
            <a:avLst/>
            <a:gdLst/>
            <a:ahLst/>
            <a:cxnLst/>
            <a:rect l="l" t="t" r="r" b="b"/>
            <a:pathLst>
              <a:path w="16421100" h="38100">
                <a:moveTo>
                  <a:pt x="0" y="38100"/>
                </a:moveTo>
                <a:lnTo>
                  <a:pt x="16421100" y="38100"/>
                </a:lnTo>
                <a:lnTo>
                  <a:pt x="16421100" y="0"/>
                </a:lnTo>
                <a:lnTo>
                  <a:pt x="0" y="0"/>
                </a:lnTo>
                <a:lnTo>
                  <a:pt x="0" y="38100"/>
                </a:lnTo>
                <a:close/>
              </a:path>
            </a:pathLst>
          </a:custGeom>
          <a:solidFill>
            <a:srgbClr val="095A82"/>
          </a:solidFill>
        </p:spPr>
        <p:txBody>
          <a:bodyPr wrap="square" lIns="0" tIns="0" rIns="0" bIns="0" rtlCol="0"/>
          <a:lstStyle/>
          <a:p>
            <a:endParaRPr sz="900">
              <a:solidFill>
                <a:prstClr val="black"/>
              </a:solidFill>
            </a:endParaRPr>
          </a:p>
        </p:txBody>
      </p:sp>
      <p:sp>
        <p:nvSpPr>
          <p:cNvPr id="22" name="bk object 22"/>
          <p:cNvSpPr/>
          <p:nvPr/>
        </p:nvSpPr>
        <p:spPr>
          <a:xfrm>
            <a:off x="529590" y="4726683"/>
            <a:ext cx="1138428" cy="416817"/>
          </a:xfrm>
          <a:prstGeom prst="rect">
            <a:avLst/>
          </a:prstGeom>
          <a:blipFill>
            <a:blip r:embed="rId2" cstate="print"/>
            <a:stretch>
              <a:fillRect/>
            </a:stretch>
          </a:blipFill>
        </p:spPr>
        <p:txBody>
          <a:bodyPr wrap="square" lIns="0" tIns="0" rIns="0" bIns="0" rtlCol="0"/>
          <a:lstStyle/>
          <a:p>
            <a:endParaRPr sz="900">
              <a:solidFill>
                <a:prstClr val="black"/>
              </a:solidFill>
            </a:endParaRPr>
          </a:p>
        </p:txBody>
      </p:sp>
      <p:sp>
        <p:nvSpPr>
          <p:cNvPr id="23" name="bk object 23"/>
          <p:cNvSpPr/>
          <p:nvPr/>
        </p:nvSpPr>
        <p:spPr>
          <a:xfrm>
            <a:off x="713232" y="4837938"/>
            <a:ext cx="771906" cy="195072"/>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24" name="bk object 24"/>
          <p:cNvSpPr/>
          <p:nvPr/>
        </p:nvSpPr>
        <p:spPr>
          <a:xfrm>
            <a:off x="467487" y="850392"/>
            <a:ext cx="8210550" cy="14605"/>
          </a:xfrm>
          <a:custGeom>
            <a:avLst/>
            <a:gdLst/>
            <a:ahLst/>
            <a:cxnLst/>
            <a:rect l="l" t="t" r="r" b="b"/>
            <a:pathLst>
              <a:path w="16421100" h="29210">
                <a:moveTo>
                  <a:pt x="0" y="28955"/>
                </a:moveTo>
                <a:lnTo>
                  <a:pt x="16421100" y="28955"/>
                </a:lnTo>
                <a:lnTo>
                  <a:pt x="16421100" y="0"/>
                </a:lnTo>
                <a:lnTo>
                  <a:pt x="0" y="0"/>
                </a:lnTo>
                <a:lnTo>
                  <a:pt x="0" y="28955"/>
                </a:lnTo>
                <a:close/>
              </a:path>
            </a:pathLst>
          </a:custGeom>
          <a:solidFill>
            <a:srgbClr val="055180"/>
          </a:solidFill>
        </p:spPr>
        <p:txBody>
          <a:bodyPr wrap="square" lIns="0" tIns="0" rIns="0" bIns="0" rtlCol="0"/>
          <a:lstStyle/>
          <a:p>
            <a:endParaRPr sz="900">
              <a:solidFill>
                <a:prstClr val="black"/>
              </a:solidFill>
            </a:endParaRPr>
          </a:p>
        </p:txBody>
      </p:sp>
      <p:sp>
        <p:nvSpPr>
          <p:cNvPr id="25" name="bk object 25"/>
          <p:cNvSpPr/>
          <p:nvPr/>
        </p:nvSpPr>
        <p:spPr>
          <a:xfrm>
            <a:off x="6768084" y="1280160"/>
            <a:ext cx="1800606" cy="954024"/>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26" name="bk object 26"/>
          <p:cNvSpPr/>
          <p:nvPr/>
        </p:nvSpPr>
        <p:spPr>
          <a:xfrm>
            <a:off x="3229356" y="1275588"/>
            <a:ext cx="1866138" cy="927354"/>
          </a:xfrm>
          <a:prstGeom prst="rect">
            <a:avLst/>
          </a:prstGeom>
          <a:blipFill>
            <a:blip r:embed="rId5" cstate="print"/>
            <a:stretch>
              <a:fillRect/>
            </a:stretch>
          </a:blipFill>
        </p:spPr>
        <p:txBody>
          <a:bodyPr wrap="square" lIns="0" tIns="0" rIns="0" bIns="0" rtlCol="0"/>
          <a:lstStyle/>
          <a:p>
            <a:endParaRPr sz="900">
              <a:solidFill>
                <a:prstClr val="black"/>
              </a:solidFill>
            </a:endParaRPr>
          </a:p>
        </p:txBody>
      </p:sp>
      <p:sp>
        <p:nvSpPr>
          <p:cNvPr id="2" name="Holder 2"/>
          <p:cNvSpPr>
            <a:spLocks noGrp="1"/>
          </p:cNvSpPr>
          <p:nvPr>
            <p:ph type="ctrTitle"/>
          </p:nvPr>
        </p:nvSpPr>
        <p:spPr>
          <a:xfrm>
            <a:off x="468833" y="322047"/>
            <a:ext cx="8206334" cy="110799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074064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81834" y="2304923"/>
            <a:ext cx="418033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1642110" y="2168119"/>
            <a:ext cx="5859780" cy="215444"/>
          </a:xfrm>
        </p:spPr>
        <p:txBody>
          <a:bodyPr lIns="0" tIns="0" rIns="0" bIns="0"/>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259935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481834" y="2304923"/>
            <a:ext cx="418033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sz="half" idx="2"/>
          </p:nvPr>
        </p:nvSpPr>
        <p:spPr>
          <a:xfrm>
            <a:off x="457200" y="1183005"/>
            <a:ext cx="397764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27829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solidFill>
            <a:srgbClr val="DCE2E3"/>
          </a:solidFill>
        </p:spPr>
        <p:txBody>
          <a:bodyPr wrap="square" lIns="0" tIns="0" rIns="0" bIns="0" rtlCol="0"/>
          <a:lstStyle/>
          <a:p>
            <a:endParaRPr sz="900">
              <a:solidFill>
                <a:prstClr val="black"/>
              </a:solidFill>
            </a:endParaRPr>
          </a:p>
        </p:txBody>
      </p:sp>
      <p:sp>
        <p:nvSpPr>
          <p:cNvPr id="17" name="bk object 17"/>
          <p:cNvSpPr/>
          <p:nvPr/>
        </p:nvSpPr>
        <p:spPr>
          <a:xfrm>
            <a:off x="7315200" y="0"/>
            <a:ext cx="1243013" cy="1095058"/>
          </a:xfrm>
          <a:custGeom>
            <a:avLst/>
            <a:gdLst/>
            <a:ahLst/>
            <a:cxnLst/>
            <a:rect l="l" t="t" r="r" b="b"/>
            <a:pathLst>
              <a:path w="2486025" h="2190115">
                <a:moveTo>
                  <a:pt x="0" y="2189988"/>
                </a:moveTo>
                <a:lnTo>
                  <a:pt x="2485644" y="2189988"/>
                </a:lnTo>
                <a:lnTo>
                  <a:pt x="2485644" y="0"/>
                </a:lnTo>
                <a:lnTo>
                  <a:pt x="0" y="0"/>
                </a:lnTo>
                <a:lnTo>
                  <a:pt x="0" y="2189988"/>
                </a:lnTo>
                <a:close/>
              </a:path>
            </a:pathLst>
          </a:custGeom>
          <a:solidFill>
            <a:srgbClr val="095A82"/>
          </a:solidFill>
        </p:spPr>
        <p:txBody>
          <a:bodyPr wrap="square" lIns="0" tIns="0" rIns="0" bIns="0" rtlCol="0"/>
          <a:lstStyle/>
          <a:p>
            <a:endParaRPr sz="900">
              <a:solidFill>
                <a:prstClr val="black"/>
              </a:solidFill>
            </a:endParaRPr>
          </a:p>
        </p:txBody>
      </p:sp>
      <p:sp>
        <p:nvSpPr>
          <p:cNvPr id="18" name="bk object 18"/>
          <p:cNvSpPr/>
          <p:nvPr/>
        </p:nvSpPr>
        <p:spPr>
          <a:xfrm>
            <a:off x="7315200" y="1065276"/>
            <a:ext cx="663893" cy="488633"/>
          </a:xfrm>
          <a:custGeom>
            <a:avLst/>
            <a:gdLst/>
            <a:ahLst/>
            <a:cxnLst/>
            <a:rect l="l" t="t" r="r" b="b"/>
            <a:pathLst>
              <a:path w="1327784" h="977264">
                <a:moveTo>
                  <a:pt x="1327403" y="0"/>
                </a:moveTo>
                <a:lnTo>
                  <a:pt x="0" y="0"/>
                </a:lnTo>
                <a:lnTo>
                  <a:pt x="0" y="976883"/>
                </a:lnTo>
                <a:lnTo>
                  <a:pt x="1327403" y="0"/>
                </a:lnTo>
                <a:close/>
              </a:path>
            </a:pathLst>
          </a:custGeom>
          <a:solidFill>
            <a:srgbClr val="095A82"/>
          </a:solidFill>
        </p:spPr>
        <p:txBody>
          <a:bodyPr wrap="square" lIns="0" tIns="0" rIns="0" bIns="0" rtlCol="0"/>
          <a:lstStyle/>
          <a:p>
            <a:endParaRPr sz="900">
              <a:solidFill>
                <a:prstClr val="black"/>
              </a:solidFill>
            </a:endParaRPr>
          </a:p>
        </p:txBody>
      </p:sp>
      <p:sp>
        <p:nvSpPr>
          <p:cNvPr id="19" name="bk object 19"/>
          <p:cNvSpPr/>
          <p:nvPr/>
        </p:nvSpPr>
        <p:spPr>
          <a:xfrm>
            <a:off x="7894320" y="1065276"/>
            <a:ext cx="663893" cy="488633"/>
          </a:xfrm>
          <a:custGeom>
            <a:avLst/>
            <a:gdLst/>
            <a:ahLst/>
            <a:cxnLst/>
            <a:rect l="l" t="t" r="r" b="b"/>
            <a:pathLst>
              <a:path w="1327784" h="977264">
                <a:moveTo>
                  <a:pt x="1327403" y="0"/>
                </a:moveTo>
                <a:lnTo>
                  <a:pt x="0" y="0"/>
                </a:lnTo>
                <a:lnTo>
                  <a:pt x="1327403" y="976883"/>
                </a:lnTo>
                <a:lnTo>
                  <a:pt x="1327403" y="0"/>
                </a:lnTo>
                <a:close/>
              </a:path>
            </a:pathLst>
          </a:custGeom>
          <a:solidFill>
            <a:srgbClr val="095A82"/>
          </a:solidFill>
        </p:spPr>
        <p:txBody>
          <a:bodyPr wrap="square" lIns="0" tIns="0" rIns="0" bIns="0" rtlCol="0"/>
          <a:lstStyle/>
          <a:p>
            <a:endParaRPr sz="900">
              <a:solidFill>
                <a:prstClr val="black"/>
              </a:solidFill>
            </a:endParaRPr>
          </a:p>
        </p:txBody>
      </p:sp>
      <p:sp>
        <p:nvSpPr>
          <p:cNvPr id="20" name="bk object 20"/>
          <p:cNvSpPr/>
          <p:nvPr/>
        </p:nvSpPr>
        <p:spPr>
          <a:xfrm>
            <a:off x="529590" y="4726683"/>
            <a:ext cx="1138428" cy="416817"/>
          </a:xfrm>
          <a:prstGeom prst="rect">
            <a:avLst/>
          </a:prstGeom>
          <a:blipFill>
            <a:blip r:embed="rId2" cstate="print"/>
            <a:stretch>
              <a:fillRect/>
            </a:stretch>
          </a:blipFill>
        </p:spPr>
        <p:txBody>
          <a:bodyPr wrap="square" lIns="0" tIns="0" rIns="0" bIns="0" rtlCol="0"/>
          <a:lstStyle/>
          <a:p>
            <a:endParaRPr sz="900">
              <a:solidFill>
                <a:prstClr val="black"/>
              </a:solidFill>
            </a:endParaRPr>
          </a:p>
        </p:txBody>
      </p:sp>
      <p:sp>
        <p:nvSpPr>
          <p:cNvPr id="21" name="bk object 21"/>
          <p:cNvSpPr/>
          <p:nvPr/>
        </p:nvSpPr>
        <p:spPr>
          <a:xfrm>
            <a:off x="713232" y="4837938"/>
            <a:ext cx="771906" cy="195072"/>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2481834" y="2304923"/>
            <a:ext cx="418033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19071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33222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2" name="bk object 2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3" name="bk object 23"/>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4" name="bk object 2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471017" y="321055"/>
            <a:ext cx="8201964" cy="5539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1"/>
            <a:ext cx="64008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92788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991486" y="2290014"/>
            <a:ext cx="5161026"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1122680" y="1001650"/>
            <a:ext cx="6807200" cy="215444"/>
          </a:xfrm>
        </p:spPr>
        <p:txBody>
          <a:bodyPr lIns="0" tIns="0" rIns="0" bIns="0"/>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41107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2" name="bk object 2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3" name="bk object 23"/>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4" name="bk object 2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991486" y="2290014"/>
            <a:ext cx="5161026"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sz="half" idx="2"/>
          </p:nvPr>
        </p:nvSpPr>
        <p:spPr>
          <a:xfrm>
            <a:off x="457200" y="1183005"/>
            <a:ext cx="397764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3852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17" name="bk object 17"/>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18" name="bk object 18"/>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20" name="bk object 20"/>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p>
        </p:txBody>
      </p:sp>
      <p:sp>
        <p:nvSpPr>
          <p:cNvPr id="22" name="bk object 22"/>
          <p:cNvSpPr/>
          <p:nvPr/>
        </p:nvSpPr>
        <p:spPr>
          <a:xfrm>
            <a:off x="467105" y="844296"/>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p>
        </p:txBody>
      </p:sp>
      <p:sp>
        <p:nvSpPr>
          <p:cNvPr id="23" name="bk object 23"/>
          <p:cNvSpPr/>
          <p:nvPr/>
        </p:nvSpPr>
        <p:spPr>
          <a:xfrm>
            <a:off x="713231" y="4837176"/>
            <a:ext cx="771144" cy="195071"/>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467105" y="844296"/>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7315201" y="0"/>
            <a:ext cx="1243965" cy="1096010"/>
          </a:xfrm>
          <a:custGeom>
            <a:avLst/>
            <a:gdLst/>
            <a:ahLst/>
            <a:cxnLst/>
            <a:rect l="l" t="t" r="r" b="b"/>
            <a:pathLst>
              <a:path w="1243965" h="1096010">
                <a:moveTo>
                  <a:pt x="0" y="1095755"/>
                </a:moveTo>
                <a:lnTo>
                  <a:pt x="1243583" y="1095755"/>
                </a:lnTo>
                <a:lnTo>
                  <a:pt x="1243583" y="0"/>
                </a:lnTo>
                <a:lnTo>
                  <a:pt x="0" y="0"/>
                </a:lnTo>
                <a:lnTo>
                  <a:pt x="0" y="1095755"/>
                </a:lnTo>
                <a:close/>
              </a:path>
            </a:pathLst>
          </a:custGeom>
          <a:solidFill>
            <a:srgbClr val="095A82"/>
          </a:solidFill>
        </p:spPr>
        <p:txBody>
          <a:bodyPr wrap="square" lIns="0" tIns="0" rIns="0" bIns="0" rtlCol="0"/>
          <a:lstStyle/>
          <a:p>
            <a:endParaRPr>
              <a:solidFill>
                <a:prstClr val="black"/>
              </a:solidFill>
            </a:endParaRPr>
          </a:p>
        </p:txBody>
      </p:sp>
      <p:sp>
        <p:nvSpPr>
          <p:cNvPr id="18" name="bk object 18"/>
          <p:cNvSpPr/>
          <p:nvPr/>
        </p:nvSpPr>
        <p:spPr>
          <a:xfrm>
            <a:off x="7315200" y="1065275"/>
            <a:ext cx="662940" cy="489584"/>
          </a:xfrm>
          <a:custGeom>
            <a:avLst/>
            <a:gdLst/>
            <a:ahLst/>
            <a:cxnLst/>
            <a:rect l="l" t="t" r="r" b="b"/>
            <a:pathLst>
              <a:path w="662940" h="489584">
                <a:moveTo>
                  <a:pt x="662940" y="0"/>
                </a:moveTo>
                <a:lnTo>
                  <a:pt x="0" y="0"/>
                </a:lnTo>
                <a:lnTo>
                  <a:pt x="0" y="489203"/>
                </a:lnTo>
                <a:lnTo>
                  <a:pt x="662940" y="0"/>
                </a:lnTo>
                <a:close/>
              </a:path>
            </a:pathLst>
          </a:custGeom>
          <a:solidFill>
            <a:srgbClr val="095A82"/>
          </a:solidFill>
        </p:spPr>
        <p:txBody>
          <a:bodyPr wrap="square" lIns="0" tIns="0" rIns="0" bIns="0" rtlCol="0"/>
          <a:lstStyle/>
          <a:p>
            <a:endParaRPr>
              <a:solidFill>
                <a:prstClr val="black"/>
              </a:solidFill>
            </a:endParaRPr>
          </a:p>
        </p:txBody>
      </p:sp>
      <p:sp>
        <p:nvSpPr>
          <p:cNvPr id="19" name="bk object 19"/>
          <p:cNvSpPr/>
          <p:nvPr/>
        </p:nvSpPr>
        <p:spPr>
          <a:xfrm>
            <a:off x="7894320" y="1065275"/>
            <a:ext cx="664845" cy="489584"/>
          </a:xfrm>
          <a:custGeom>
            <a:avLst/>
            <a:gdLst/>
            <a:ahLst/>
            <a:cxnLst/>
            <a:rect l="l" t="t" r="r" b="b"/>
            <a:pathLst>
              <a:path w="664845" h="489584">
                <a:moveTo>
                  <a:pt x="664463" y="0"/>
                </a:moveTo>
                <a:lnTo>
                  <a:pt x="0" y="0"/>
                </a:lnTo>
                <a:lnTo>
                  <a:pt x="664463" y="489203"/>
                </a:lnTo>
                <a:lnTo>
                  <a:pt x="664463" y="0"/>
                </a:lnTo>
                <a:close/>
              </a:path>
            </a:pathLst>
          </a:custGeom>
          <a:solidFill>
            <a:srgbClr val="095A82"/>
          </a:solidFill>
        </p:spPr>
        <p:txBody>
          <a:bodyPr wrap="square" lIns="0" tIns="0" rIns="0" bIns="0" rtlCol="0"/>
          <a:lstStyle/>
          <a:p>
            <a:endParaRPr>
              <a:solidFill>
                <a:prstClr val="black"/>
              </a:solidFill>
            </a:endParaRPr>
          </a:p>
        </p:txBody>
      </p:sp>
      <p:sp>
        <p:nvSpPr>
          <p:cNvPr id="20" name="bk object 20"/>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991486" y="2290014"/>
            <a:ext cx="5161026"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3794902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7315201" y="0"/>
            <a:ext cx="1243965" cy="1096010"/>
          </a:xfrm>
          <a:custGeom>
            <a:avLst/>
            <a:gdLst/>
            <a:ahLst/>
            <a:cxnLst/>
            <a:rect l="l" t="t" r="r" b="b"/>
            <a:pathLst>
              <a:path w="1243965" h="1096010">
                <a:moveTo>
                  <a:pt x="0" y="1095755"/>
                </a:moveTo>
                <a:lnTo>
                  <a:pt x="1243583" y="1095755"/>
                </a:lnTo>
                <a:lnTo>
                  <a:pt x="1243583" y="0"/>
                </a:lnTo>
                <a:lnTo>
                  <a:pt x="0" y="0"/>
                </a:lnTo>
                <a:lnTo>
                  <a:pt x="0" y="1095755"/>
                </a:lnTo>
                <a:close/>
              </a:path>
            </a:pathLst>
          </a:custGeom>
          <a:solidFill>
            <a:srgbClr val="095A82"/>
          </a:solidFill>
        </p:spPr>
        <p:txBody>
          <a:bodyPr wrap="square" lIns="0" tIns="0" rIns="0" bIns="0" rtlCol="0"/>
          <a:lstStyle/>
          <a:p>
            <a:endParaRPr>
              <a:solidFill>
                <a:prstClr val="black"/>
              </a:solidFill>
            </a:endParaRPr>
          </a:p>
        </p:txBody>
      </p:sp>
      <p:sp>
        <p:nvSpPr>
          <p:cNvPr id="18" name="bk object 18"/>
          <p:cNvSpPr/>
          <p:nvPr/>
        </p:nvSpPr>
        <p:spPr>
          <a:xfrm>
            <a:off x="7315200" y="1065275"/>
            <a:ext cx="662940" cy="489584"/>
          </a:xfrm>
          <a:custGeom>
            <a:avLst/>
            <a:gdLst/>
            <a:ahLst/>
            <a:cxnLst/>
            <a:rect l="l" t="t" r="r" b="b"/>
            <a:pathLst>
              <a:path w="662940" h="489584">
                <a:moveTo>
                  <a:pt x="662940" y="0"/>
                </a:moveTo>
                <a:lnTo>
                  <a:pt x="0" y="0"/>
                </a:lnTo>
                <a:lnTo>
                  <a:pt x="0" y="489203"/>
                </a:lnTo>
                <a:lnTo>
                  <a:pt x="662940" y="0"/>
                </a:lnTo>
                <a:close/>
              </a:path>
            </a:pathLst>
          </a:custGeom>
          <a:solidFill>
            <a:srgbClr val="095A82"/>
          </a:solidFill>
        </p:spPr>
        <p:txBody>
          <a:bodyPr wrap="square" lIns="0" tIns="0" rIns="0" bIns="0" rtlCol="0"/>
          <a:lstStyle/>
          <a:p>
            <a:endParaRPr>
              <a:solidFill>
                <a:prstClr val="black"/>
              </a:solidFill>
            </a:endParaRPr>
          </a:p>
        </p:txBody>
      </p:sp>
      <p:sp>
        <p:nvSpPr>
          <p:cNvPr id="19" name="bk object 19"/>
          <p:cNvSpPr/>
          <p:nvPr/>
        </p:nvSpPr>
        <p:spPr>
          <a:xfrm>
            <a:off x="7894320" y="1065275"/>
            <a:ext cx="664845" cy="489584"/>
          </a:xfrm>
          <a:custGeom>
            <a:avLst/>
            <a:gdLst/>
            <a:ahLst/>
            <a:cxnLst/>
            <a:rect l="l" t="t" r="r" b="b"/>
            <a:pathLst>
              <a:path w="664845" h="489584">
                <a:moveTo>
                  <a:pt x="664463" y="0"/>
                </a:moveTo>
                <a:lnTo>
                  <a:pt x="0" y="0"/>
                </a:lnTo>
                <a:lnTo>
                  <a:pt x="664463" y="489203"/>
                </a:lnTo>
                <a:lnTo>
                  <a:pt x="664463" y="0"/>
                </a:lnTo>
                <a:close/>
              </a:path>
            </a:pathLst>
          </a:custGeom>
          <a:solidFill>
            <a:srgbClr val="095A82"/>
          </a:solidFill>
        </p:spPr>
        <p:txBody>
          <a:bodyPr wrap="square" lIns="0" tIns="0" rIns="0" bIns="0" rtlCol="0"/>
          <a:lstStyle/>
          <a:p>
            <a:endParaRPr>
              <a:solidFill>
                <a:prstClr val="black"/>
              </a:solidFill>
            </a:endParaRPr>
          </a:p>
        </p:txBody>
      </p:sp>
      <p:sp>
        <p:nvSpPr>
          <p:cNvPr id="20" name="bk object 20"/>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718135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1"/>
            <a:ext cx="64008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81266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mtClean="0">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2427223" y="2290699"/>
            <a:ext cx="428955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456692" y="1273810"/>
            <a:ext cx="6201409" cy="215444"/>
          </a:xfrm>
        </p:spPr>
        <p:txBody>
          <a:bodyPr lIns="0" tIns="0" rIns="0" bIns="0"/>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0119044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427223" y="2290699"/>
            <a:ext cx="428955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sz="half" idx="2"/>
          </p:nvPr>
        </p:nvSpPr>
        <p:spPr>
          <a:xfrm>
            <a:off x="457200" y="1183005"/>
            <a:ext cx="397764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435342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mtClean="0">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2427223" y="2290699"/>
            <a:ext cx="4289552" cy="553998"/>
          </a:xfrm>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62189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007748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8617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842468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34254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21" name="bk object 21"/>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22" name="bk object 22"/>
          <p:cNvSpPr/>
          <p:nvPr/>
        </p:nvSpPr>
        <p:spPr>
          <a:xfrm>
            <a:off x="529590" y="4726683"/>
            <a:ext cx="1138047" cy="415671"/>
          </a:xfrm>
          <a:prstGeom prst="rect">
            <a:avLst/>
          </a:prstGeom>
          <a:blipFill>
            <a:blip r:embed="rId2" cstate="print"/>
            <a:stretch>
              <a:fillRect/>
            </a:stretch>
          </a:blipFill>
        </p:spPr>
        <p:txBody>
          <a:bodyPr wrap="square" lIns="0" tIns="0" rIns="0" bIns="0" rtlCol="0"/>
          <a:lstStyle/>
          <a:p>
            <a:endParaRPr sz="900">
              <a:solidFill>
                <a:prstClr val="black"/>
              </a:solidFill>
            </a:endParaRPr>
          </a:p>
        </p:txBody>
      </p:sp>
      <p:sp>
        <p:nvSpPr>
          <p:cNvPr id="23" name="bk object 23"/>
          <p:cNvSpPr/>
          <p:nvPr/>
        </p:nvSpPr>
        <p:spPr>
          <a:xfrm>
            <a:off x="467487" y="850392"/>
            <a:ext cx="8210550" cy="14605"/>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95A81"/>
          </a:solidFill>
        </p:spPr>
        <p:txBody>
          <a:bodyPr wrap="square" lIns="0" tIns="0" rIns="0" bIns="0" rtlCol="0"/>
          <a:lstStyle/>
          <a:p>
            <a:endParaRPr sz="900">
              <a:solidFill>
                <a:prstClr val="black"/>
              </a:solidFill>
            </a:endParaRPr>
          </a:p>
        </p:txBody>
      </p:sp>
      <p:sp>
        <p:nvSpPr>
          <p:cNvPr id="24" name="bk object 24"/>
          <p:cNvSpPr/>
          <p:nvPr/>
        </p:nvSpPr>
        <p:spPr>
          <a:xfrm>
            <a:off x="713232" y="4837938"/>
            <a:ext cx="771906" cy="195072"/>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25" name="bk object 25"/>
          <p:cNvSpPr/>
          <p:nvPr/>
        </p:nvSpPr>
        <p:spPr>
          <a:xfrm>
            <a:off x="467487" y="850392"/>
            <a:ext cx="8210550" cy="14605"/>
          </a:xfrm>
          <a:custGeom>
            <a:avLst/>
            <a:gdLst/>
            <a:ahLst/>
            <a:cxnLst/>
            <a:rect l="l" t="t" r="r" b="b"/>
            <a:pathLst>
              <a:path w="16421100" h="29210">
                <a:moveTo>
                  <a:pt x="0" y="28956"/>
                </a:moveTo>
                <a:lnTo>
                  <a:pt x="16421099" y="28956"/>
                </a:lnTo>
                <a:lnTo>
                  <a:pt x="16421099" y="0"/>
                </a:lnTo>
                <a:lnTo>
                  <a:pt x="0" y="0"/>
                </a:lnTo>
                <a:lnTo>
                  <a:pt x="0" y="28956"/>
                </a:lnTo>
                <a:close/>
              </a:path>
            </a:pathLst>
          </a:custGeom>
          <a:solidFill>
            <a:srgbClr val="05517F"/>
          </a:solid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1027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DCE2E3"/>
          </a:solidFill>
        </p:spPr>
        <p:txBody>
          <a:bodyPr wrap="square" lIns="0" tIns="0" rIns="0" bIns="0" rtlCol="0"/>
          <a:lstStyle/>
          <a:p>
            <a:endParaRPr/>
          </a:p>
        </p:txBody>
      </p:sp>
      <p:sp>
        <p:nvSpPr>
          <p:cNvPr id="17" name="bk object 17"/>
          <p:cNvSpPr/>
          <p:nvPr/>
        </p:nvSpPr>
        <p:spPr>
          <a:xfrm>
            <a:off x="7315200" y="0"/>
            <a:ext cx="1243965" cy="1096010"/>
          </a:xfrm>
          <a:custGeom>
            <a:avLst/>
            <a:gdLst/>
            <a:ahLst/>
            <a:cxnLst/>
            <a:rect l="l" t="t" r="r" b="b"/>
            <a:pathLst>
              <a:path w="1243965" h="1096010">
                <a:moveTo>
                  <a:pt x="0" y="1095755"/>
                </a:moveTo>
                <a:lnTo>
                  <a:pt x="1243583" y="1095755"/>
                </a:lnTo>
                <a:lnTo>
                  <a:pt x="1243583" y="0"/>
                </a:lnTo>
                <a:lnTo>
                  <a:pt x="0" y="0"/>
                </a:lnTo>
                <a:lnTo>
                  <a:pt x="0" y="1095755"/>
                </a:lnTo>
                <a:close/>
              </a:path>
            </a:pathLst>
          </a:custGeom>
          <a:solidFill>
            <a:srgbClr val="095A82"/>
          </a:solidFill>
        </p:spPr>
        <p:txBody>
          <a:bodyPr wrap="square" lIns="0" tIns="0" rIns="0" bIns="0" rtlCol="0"/>
          <a:lstStyle/>
          <a:p>
            <a:endParaRPr/>
          </a:p>
        </p:txBody>
      </p:sp>
      <p:sp>
        <p:nvSpPr>
          <p:cNvPr id="18" name="bk object 18"/>
          <p:cNvSpPr/>
          <p:nvPr/>
        </p:nvSpPr>
        <p:spPr>
          <a:xfrm>
            <a:off x="7315200" y="1065275"/>
            <a:ext cx="662940" cy="489584"/>
          </a:xfrm>
          <a:custGeom>
            <a:avLst/>
            <a:gdLst/>
            <a:ahLst/>
            <a:cxnLst/>
            <a:rect l="l" t="t" r="r" b="b"/>
            <a:pathLst>
              <a:path w="662940" h="489584">
                <a:moveTo>
                  <a:pt x="662940" y="0"/>
                </a:moveTo>
                <a:lnTo>
                  <a:pt x="0" y="0"/>
                </a:lnTo>
                <a:lnTo>
                  <a:pt x="0" y="489203"/>
                </a:lnTo>
                <a:lnTo>
                  <a:pt x="662940" y="0"/>
                </a:lnTo>
                <a:close/>
              </a:path>
            </a:pathLst>
          </a:custGeom>
          <a:solidFill>
            <a:srgbClr val="095A82"/>
          </a:solidFill>
        </p:spPr>
        <p:txBody>
          <a:bodyPr wrap="square" lIns="0" tIns="0" rIns="0" bIns="0" rtlCol="0"/>
          <a:lstStyle/>
          <a:p>
            <a:endParaRPr/>
          </a:p>
        </p:txBody>
      </p:sp>
      <p:sp>
        <p:nvSpPr>
          <p:cNvPr id="19" name="bk object 19"/>
          <p:cNvSpPr/>
          <p:nvPr/>
        </p:nvSpPr>
        <p:spPr>
          <a:xfrm>
            <a:off x="7894319" y="1065275"/>
            <a:ext cx="664845" cy="489584"/>
          </a:xfrm>
          <a:custGeom>
            <a:avLst/>
            <a:gdLst/>
            <a:ahLst/>
            <a:cxnLst/>
            <a:rect l="l" t="t" r="r" b="b"/>
            <a:pathLst>
              <a:path w="664845" h="489584">
                <a:moveTo>
                  <a:pt x="664463" y="0"/>
                </a:moveTo>
                <a:lnTo>
                  <a:pt x="0" y="0"/>
                </a:lnTo>
                <a:lnTo>
                  <a:pt x="664463" y="489203"/>
                </a:lnTo>
                <a:lnTo>
                  <a:pt x="664463" y="0"/>
                </a:lnTo>
                <a:close/>
              </a:path>
            </a:pathLst>
          </a:custGeom>
          <a:solidFill>
            <a:srgbClr val="095A82"/>
          </a:solidFill>
        </p:spPr>
        <p:txBody>
          <a:bodyPr wrap="square" lIns="0" tIns="0" rIns="0" bIns="0" rtlCol="0"/>
          <a:lstStyle/>
          <a:p>
            <a:endParaRPr/>
          </a:p>
        </p:txBody>
      </p:sp>
      <p:sp>
        <p:nvSpPr>
          <p:cNvPr id="20" name="bk object 20"/>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713231" y="4837176"/>
            <a:ext cx="771144" cy="19507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5F5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8835" y="411044"/>
            <a:ext cx="8206330" cy="430887"/>
          </a:xfrm>
        </p:spPr>
        <p:txBody>
          <a:bodyPr lIns="0" tIns="0" rIns="0" bIns="0"/>
          <a:lstStyle>
            <a:lvl1pPr>
              <a:defRPr sz="2800" b="1" i="0">
                <a:solidFill>
                  <a:srgbClr val="095A8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379108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65313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z="1800" smtClean="0">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sz="1800" smtClean="0">
              <a:solidFill>
                <a:prstClr val="black"/>
              </a:solidFill>
            </a:endParaRPr>
          </a:p>
        </p:txBody>
      </p:sp>
      <p:sp>
        <p:nvSpPr>
          <p:cNvPr id="22" name="bk object 2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sz="1800" smtClean="0">
              <a:solidFill>
                <a:prstClr val="black"/>
              </a:solidFill>
            </a:endParaRPr>
          </a:p>
        </p:txBody>
      </p:sp>
      <p:sp>
        <p:nvSpPr>
          <p:cNvPr id="23" name="bk object 23"/>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sz="1800" smtClean="0">
              <a:solidFill>
                <a:prstClr val="black"/>
              </a:solidFill>
            </a:endParaRPr>
          </a:p>
        </p:txBody>
      </p:sp>
      <p:sp>
        <p:nvSpPr>
          <p:cNvPr id="24" name="bk object 2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sz="1800" smtClean="0">
              <a:solidFill>
                <a:prstClr val="black"/>
              </a:solidFill>
            </a:endParaRPr>
          </a:p>
        </p:txBody>
      </p:sp>
      <p:sp>
        <p:nvSpPr>
          <p:cNvPr id="25" name="bk object 25"/>
          <p:cNvSpPr/>
          <p:nvPr/>
        </p:nvSpPr>
        <p:spPr>
          <a:xfrm>
            <a:off x="755905" y="970788"/>
            <a:ext cx="8100059" cy="3829812"/>
          </a:xfrm>
          <a:prstGeom prst="rect">
            <a:avLst/>
          </a:prstGeom>
          <a:blipFill>
            <a:blip r:embed="rId4" cstate="print"/>
            <a:stretch>
              <a:fillRect/>
            </a:stretch>
          </a:blipFill>
        </p:spPr>
        <p:txBody>
          <a:bodyPr wrap="square" lIns="0" tIns="0" rIns="0" bIns="0" rtlCol="0"/>
          <a:lstStyle/>
          <a:p>
            <a:endParaRPr sz="1800" smtClean="0">
              <a:solidFill>
                <a:prstClr val="black"/>
              </a:solidFill>
            </a:endParaRPr>
          </a:p>
        </p:txBody>
      </p:sp>
      <p:sp>
        <p:nvSpPr>
          <p:cNvPr id="2" name="Holder 2"/>
          <p:cNvSpPr>
            <a:spLocks noGrp="1"/>
          </p:cNvSpPr>
          <p:nvPr>
            <p:ph type="ctrTitle"/>
          </p:nvPr>
        </p:nvSpPr>
        <p:spPr>
          <a:xfrm>
            <a:off x="471017" y="324053"/>
            <a:ext cx="8201964" cy="430887"/>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84584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41071" y="2110232"/>
            <a:ext cx="7661859" cy="430887"/>
          </a:xfrm>
        </p:spPr>
        <p:txBody>
          <a:bodyPr lIns="0" tIns="0" rIns="0" bIns="0"/>
          <a:lstStyle>
            <a:lvl1pPr>
              <a:defRPr sz="2800" b="1" i="0">
                <a:solidFill>
                  <a:srgbClr val="095A82"/>
                </a:solidFill>
                <a:latin typeface="Calibri"/>
                <a:cs typeface="Calibri"/>
              </a:defRPr>
            </a:lvl1pPr>
          </a:lstStyle>
          <a:p>
            <a:endParaRPr/>
          </a:p>
        </p:txBody>
      </p:sp>
      <p:sp>
        <p:nvSpPr>
          <p:cNvPr id="3" name="Holder 3"/>
          <p:cNvSpPr>
            <a:spLocks noGrp="1"/>
          </p:cNvSpPr>
          <p:nvPr>
            <p:ph type="body" idx="1"/>
          </p:nvPr>
        </p:nvSpPr>
        <p:spPr>
          <a:xfrm>
            <a:off x="752222" y="2035302"/>
            <a:ext cx="7639557" cy="276999"/>
          </a:xfrm>
        </p:spPr>
        <p:txBody>
          <a:bodyPr lIns="0" tIns="0" rIns="0" bIns="0"/>
          <a:lstStyle>
            <a:lvl1pPr>
              <a:defRPr sz="1800" b="1"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640636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z="1800" smtClean="0">
              <a:solidFill>
                <a:prstClr val="black"/>
              </a:solidFill>
            </a:endParaRPr>
          </a:p>
        </p:txBody>
      </p:sp>
      <p:sp>
        <p:nvSpPr>
          <p:cNvPr id="21" name="bk object 21"/>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sz="1800" smtClean="0">
              <a:solidFill>
                <a:prstClr val="black"/>
              </a:solidFill>
            </a:endParaRPr>
          </a:p>
        </p:txBody>
      </p:sp>
      <p:sp>
        <p:nvSpPr>
          <p:cNvPr id="22" name="bk object 2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sz="1800" smtClean="0">
              <a:solidFill>
                <a:prstClr val="black"/>
              </a:solidFill>
            </a:endParaRPr>
          </a:p>
        </p:txBody>
      </p:sp>
      <p:sp>
        <p:nvSpPr>
          <p:cNvPr id="23" name="bk object 23"/>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sz="1800" smtClean="0">
              <a:solidFill>
                <a:prstClr val="black"/>
              </a:solidFill>
            </a:endParaRPr>
          </a:p>
        </p:txBody>
      </p:sp>
      <p:sp>
        <p:nvSpPr>
          <p:cNvPr id="24" name="bk object 2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55180"/>
          </a:solidFill>
        </p:spPr>
        <p:txBody>
          <a:bodyPr wrap="square" lIns="0" tIns="0" rIns="0" bIns="0" rtlCol="0"/>
          <a:lstStyle/>
          <a:p>
            <a:endParaRPr sz="1800" smtClean="0">
              <a:solidFill>
                <a:prstClr val="black"/>
              </a:solidFill>
            </a:endParaRPr>
          </a:p>
        </p:txBody>
      </p:sp>
      <p:sp>
        <p:nvSpPr>
          <p:cNvPr id="2" name="Holder 2"/>
          <p:cNvSpPr>
            <a:spLocks noGrp="1"/>
          </p:cNvSpPr>
          <p:nvPr>
            <p:ph type="title"/>
          </p:nvPr>
        </p:nvSpPr>
        <p:spPr>
          <a:xfrm>
            <a:off x="741071" y="2110232"/>
            <a:ext cx="7661859" cy="430887"/>
          </a:xfrm>
        </p:spPr>
        <p:txBody>
          <a:bodyPr lIns="0" tIns="0" rIns="0" bIns="0"/>
          <a:lstStyle>
            <a:lvl1pPr>
              <a:defRPr sz="2800" b="1" i="0">
                <a:solidFill>
                  <a:srgbClr val="095A82"/>
                </a:solidFill>
                <a:latin typeface="Calibri"/>
                <a:cs typeface="Calibri"/>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36464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DCE2E3"/>
          </a:solidFill>
        </p:spPr>
        <p:txBody>
          <a:bodyPr wrap="square" lIns="0" tIns="0" rIns="0" bIns="0" rtlCol="0"/>
          <a:lstStyle/>
          <a:p>
            <a:endParaRPr sz="1800" smtClean="0">
              <a:solidFill>
                <a:prstClr val="black"/>
              </a:solidFill>
            </a:endParaRPr>
          </a:p>
        </p:txBody>
      </p:sp>
      <p:sp>
        <p:nvSpPr>
          <p:cNvPr id="17" name="bk object 17"/>
          <p:cNvSpPr/>
          <p:nvPr/>
        </p:nvSpPr>
        <p:spPr>
          <a:xfrm>
            <a:off x="7315201" y="0"/>
            <a:ext cx="1243965" cy="1096010"/>
          </a:xfrm>
          <a:custGeom>
            <a:avLst/>
            <a:gdLst/>
            <a:ahLst/>
            <a:cxnLst/>
            <a:rect l="l" t="t" r="r" b="b"/>
            <a:pathLst>
              <a:path w="1243965" h="1096010">
                <a:moveTo>
                  <a:pt x="0" y="1095755"/>
                </a:moveTo>
                <a:lnTo>
                  <a:pt x="1243583" y="1095755"/>
                </a:lnTo>
                <a:lnTo>
                  <a:pt x="1243583" y="0"/>
                </a:lnTo>
                <a:lnTo>
                  <a:pt x="0" y="0"/>
                </a:lnTo>
                <a:lnTo>
                  <a:pt x="0" y="1095755"/>
                </a:lnTo>
                <a:close/>
              </a:path>
            </a:pathLst>
          </a:custGeom>
          <a:solidFill>
            <a:srgbClr val="095A82"/>
          </a:solidFill>
        </p:spPr>
        <p:txBody>
          <a:bodyPr wrap="square" lIns="0" tIns="0" rIns="0" bIns="0" rtlCol="0"/>
          <a:lstStyle/>
          <a:p>
            <a:endParaRPr sz="1800" smtClean="0">
              <a:solidFill>
                <a:prstClr val="black"/>
              </a:solidFill>
            </a:endParaRPr>
          </a:p>
        </p:txBody>
      </p:sp>
      <p:sp>
        <p:nvSpPr>
          <p:cNvPr id="18" name="bk object 18"/>
          <p:cNvSpPr/>
          <p:nvPr/>
        </p:nvSpPr>
        <p:spPr>
          <a:xfrm>
            <a:off x="7315200" y="1065275"/>
            <a:ext cx="662940" cy="489584"/>
          </a:xfrm>
          <a:custGeom>
            <a:avLst/>
            <a:gdLst/>
            <a:ahLst/>
            <a:cxnLst/>
            <a:rect l="l" t="t" r="r" b="b"/>
            <a:pathLst>
              <a:path w="662940" h="489584">
                <a:moveTo>
                  <a:pt x="662940" y="0"/>
                </a:moveTo>
                <a:lnTo>
                  <a:pt x="0" y="0"/>
                </a:lnTo>
                <a:lnTo>
                  <a:pt x="0" y="489203"/>
                </a:lnTo>
                <a:lnTo>
                  <a:pt x="662940" y="0"/>
                </a:lnTo>
                <a:close/>
              </a:path>
            </a:pathLst>
          </a:custGeom>
          <a:solidFill>
            <a:srgbClr val="095A82"/>
          </a:solidFill>
        </p:spPr>
        <p:txBody>
          <a:bodyPr wrap="square" lIns="0" tIns="0" rIns="0" bIns="0" rtlCol="0"/>
          <a:lstStyle/>
          <a:p>
            <a:endParaRPr sz="1800" smtClean="0">
              <a:solidFill>
                <a:prstClr val="black"/>
              </a:solidFill>
            </a:endParaRPr>
          </a:p>
        </p:txBody>
      </p:sp>
      <p:sp>
        <p:nvSpPr>
          <p:cNvPr id="19" name="bk object 19"/>
          <p:cNvSpPr/>
          <p:nvPr/>
        </p:nvSpPr>
        <p:spPr>
          <a:xfrm>
            <a:off x="7894320" y="1065275"/>
            <a:ext cx="664845" cy="489584"/>
          </a:xfrm>
          <a:custGeom>
            <a:avLst/>
            <a:gdLst/>
            <a:ahLst/>
            <a:cxnLst/>
            <a:rect l="l" t="t" r="r" b="b"/>
            <a:pathLst>
              <a:path w="664845" h="489584">
                <a:moveTo>
                  <a:pt x="664463" y="0"/>
                </a:moveTo>
                <a:lnTo>
                  <a:pt x="0" y="0"/>
                </a:lnTo>
                <a:lnTo>
                  <a:pt x="664463" y="489203"/>
                </a:lnTo>
                <a:lnTo>
                  <a:pt x="664463" y="0"/>
                </a:lnTo>
                <a:close/>
              </a:path>
            </a:pathLst>
          </a:custGeom>
          <a:solidFill>
            <a:srgbClr val="095A82"/>
          </a:solidFill>
        </p:spPr>
        <p:txBody>
          <a:bodyPr wrap="square" lIns="0" tIns="0" rIns="0" bIns="0" rtlCol="0"/>
          <a:lstStyle/>
          <a:p>
            <a:endParaRPr sz="1800" smtClean="0">
              <a:solidFill>
                <a:prstClr val="black"/>
              </a:solidFill>
            </a:endParaRPr>
          </a:p>
        </p:txBody>
      </p:sp>
      <p:sp>
        <p:nvSpPr>
          <p:cNvPr id="20" name="bk object 20"/>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sz="1800" smtClean="0">
              <a:solidFill>
                <a:prstClr val="black"/>
              </a:solidFill>
            </a:endParaRPr>
          </a:p>
        </p:txBody>
      </p:sp>
      <p:sp>
        <p:nvSpPr>
          <p:cNvPr id="21" name="bk object 21"/>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sz="1800" smtClean="0">
              <a:solidFill>
                <a:prstClr val="black"/>
              </a:solidFill>
            </a:endParaRPr>
          </a:p>
        </p:txBody>
      </p:sp>
      <p:sp>
        <p:nvSpPr>
          <p:cNvPr id="2" name="Holder 2"/>
          <p:cNvSpPr>
            <a:spLocks noGrp="1"/>
          </p:cNvSpPr>
          <p:nvPr>
            <p:ph type="title"/>
          </p:nvPr>
        </p:nvSpPr>
        <p:spPr>
          <a:xfrm>
            <a:off x="741071" y="2110232"/>
            <a:ext cx="7661859" cy="430887"/>
          </a:xfrm>
        </p:spPr>
        <p:txBody>
          <a:bodyPr lIns="0" tIns="0" rIns="0" bIns="0"/>
          <a:lstStyle>
            <a:lvl1pPr>
              <a:defRPr sz="2800" b="1" i="0">
                <a:solidFill>
                  <a:srgbClr val="095A8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244934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23977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DCE2E3"/>
          </a:solidFill>
        </p:spPr>
        <p:txBody>
          <a:bodyPr wrap="square" lIns="0" tIns="0" rIns="0" bIns="0" rtlCol="0"/>
          <a:lstStyle/>
          <a:p>
            <a:endParaRPr/>
          </a:p>
        </p:txBody>
      </p:sp>
      <p:sp>
        <p:nvSpPr>
          <p:cNvPr id="17" name="bk object 17"/>
          <p:cNvSpPr/>
          <p:nvPr/>
        </p:nvSpPr>
        <p:spPr>
          <a:xfrm>
            <a:off x="7315200" y="0"/>
            <a:ext cx="1243965" cy="1096010"/>
          </a:xfrm>
          <a:custGeom>
            <a:avLst/>
            <a:gdLst/>
            <a:ahLst/>
            <a:cxnLst/>
            <a:rect l="l" t="t" r="r" b="b"/>
            <a:pathLst>
              <a:path w="1243965" h="1096010">
                <a:moveTo>
                  <a:pt x="0" y="1095755"/>
                </a:moveTo>
                <a:lnTo>
                  <a:pt x="1243583" y="1095755"/>
                </a:lnTo>
                <a:lnTo>
                  <a:pt x="1243583" y="0"/>
                </a:lnTo>
                <a:lnTo>
                  <a:pt x="0" y="0"/>
                </a:lnTo>
                <a:lnTo>
                  <a:pt x="0" y="1095755"/>
                </a:lnTo>
                <a:close/>
              </a:path>
            </a:pathLst>
          </a:custGeom>
          <a:solidFill>
            <a:srgbClr val="095A82"/>
          </a:solidFill>
        </p:spPr>
        <p:txBody>
          <a:bodyPr wrap="square" lIns="0" tIns="0" rIns="0" bIns="0" rtlCol="0"/>
          <a:lstStyle/>
          <a:p>
            <a:endParaRPr/>
          </a:p>
        </p:txBody>
      </p:sp>
      <p:sp>
        <p:nvSpPr>
          <p:cNvPr id="18" name="bk object 18"/>
          <p:cNvSpPr/>
          <p:nvPr/>
        </p:nvSpPr>
        <p:spPr>
          <a:xfrm>
            <a:off x="7315200" y="1065275"/>
            <a:ext cx="662940" cy="489584"/>
          </a:xfrm>
          <a:custGeom>
            <a:avLst/>
            <a:gdLst/>
            <a:ahLst/>
            <a:cxnLst/>
            <a:rect l="l" t="t" r="r" b="b"/>
            <a:pathLst>
              <a:path w="662940" h="489584">
                <a:moveTo>
                  <a:pt x="662940" y="0"/>
                </a:moveTo>
                <a:lnTo>
                  <a:pt x="0" y="0"/>
                </a:lnTo>
                <a:lnTo>
                  <a:pt x="0" y="489203"/>
                </a:lnTo>
                <a:lnTo>
                  <a:pt x="662940" y="0"/>
                </a:lnTo>
                <a:close/>
              </a:path>
            </a:pathLst>
          </a:custGeom>
          <a:solidFill>
            <a:srgbClr val="095A82"/>
          </a:solidFill>
        </p:spPr>
        <p:txBody>
          <a:bodyPr wrap="square" lIns="0" tIns="0" rIns="0" bIns="0" rtlCol="0"/>
          <a:lstStyle/>
          <a:p>
            <a:endParaRPr/>
          </a:p>
        </p:txBody>
      </p:sp>
      <p:sp>
        <p:nvSpPr>
          <p:cNvPr id="19" name="bk object 19"/>
          <p:cNvSpPr/>
          <p:nvPr/>
        </p:nvSpPr>
        <p:spPr>
          <a:xfrm>
            <a:off x="7894319" y="1065275"/>
            <a:ext cx="664845" cy="489584"/>
          </a:xfrm>
          <a:custGeom>
            <a:avLst/>
            <a:gdLst/>
            <a:ahLst/>
            <a:cxnLst/>
            <a:rect l="l" t="t" r="r" b="b"/>
            <a:pathLst>
              <a:path w="664845" h="489584">
                <a:moveTo>
                  <a:pt x="664463" y="0"/>
                </a:moveTo>
                <a:lnTo>
                  <a:pt x="0" y="0"/>
                </a:lnTo>
                <a:lnTo>
                  <a:pt x="664463" y="489203"/>
                </a:lnTo>
                <a:lnTo>
                  <a:pt x="664463" y="0"/>
                </a:lnTo>
                <a:close/>
              </a:path>
            </a:pathLst>
          </a:custGeom>
          <a:solidFill>
            <a:srgbClr val="095A82"/>
          </a:solidFill>
        </p:spPr>
        <p:txBody>
          <a:bodyPr wrap="square" lIns="0" tIns="0" rIns="0" bIns="0" rtlCol="0"/>
          <a:lstStyle/>
          <a:p>
            <a:endParaRPr/>
          </a:p>
        </p:txBody>
      </p:sp>
      <p:sp>
        <p:nvSpPr>
          <p:cNvPr id="20" name="bk object 20"/>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713231" y="4837176"/>
            <a:ext cx="771144" cy="19507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027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76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7"/>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1"/>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500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186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image" Target="../media/image3.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4.xml"/><Relationship Id="rId7" Type="http://schemas.openxmlformats.org/officeDocument/2006/relationships/image" Target="../media/image1.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17" name="bk object 17"/>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18" name="bk object 18"/>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20" name="bk object 20"/>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2" name="Holder 2"/>
          <p:cNvSpPr>
            <a:spLocks noGrp="1"/>
          </p:cNvSpPr>
          <p:nvPr>
            <p:ph type="title"/>
          </p:nvPr>
        </p:nvSpPr>
        <p:spPr>
          <a:xfrm>
            <a:off x="1991486" y="2290013"/>
            <a:ext cx="5161026" cy="574675"/>
          </a:xfrm>
          <a:prstGeom prst="rect">
            <a:avLst/>
          </a:prstGeom>
        </p:spPr>
        <p:txBody>
          <a:bodyPr wrap="square" lIns="0" tIns="0" rIns="0" bIns="0">
            <a:spAutoFit/>
          </a:bodyPr>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1122680" y="1001649"/>
            <a:ext cx="6807200" cy="1381125"/>
          </a:xfrm>
          <a:prstGeom prst="rect">
            <a:avLst/>
          </a:prstGeom>
        </p:spPr>
        <p:txBody>
          <a:bodyPr wrap="square" lIns="0" tIns="0" rIns="0" bIns="0">
            <a:spAutoFit/>
          </a:bodyPr>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a:xfrm>
            <a:off x="6131814" y="4895951"/>
            <a:ext cx="2860675" cy="131445"/>
          </a:xfrm>
          <a:prstGeom prst="rect">
            <a:avLst/>
          </a:prstGeom>
        </p:spPr>
        <p:txBody>
          <a:bodyPr wrap="square" lIns="0" tIns="0" rIns="0" bIns="0">
            <a:spAutoFit/>
          </a:bodyPr>
          <a:lstStyle>
            <a:lvl1pPr>
              <a:defRPr sz="800" b="0" i="0">
                <a:solidFill>
                  <a:srgbClr val="9F9F9F"/>
                </a:solidFill>
                <a:latin typeface="Calibri"/>
                <a:cs typeface="Calibri"/>
              </a:defRPr>
            </a:lvl1pPr>
          </a:lstStyle>
          <a:p>
            <a:pPr marL="12700">
              <a:lnSpc>
                <a:spcPts val="885"/>
              </a:lnSpc>
            </a:pPr>
            <a:r>
              <a:rPr spc="5" dirty="0"/>
              <a:t>Copyright </a:t>
            </a:r>
            <a:r>
              <a:rPr spc="25" dirty="0"/>
              <a:t>© </a:t>
            </a:r>
            <a:r>
              <a:rPr spc="10" dirty="0"/>
              <a:t>2018, </a:t>
            </a:r>
            <a:r>
              <a:rPr spc="5" dirty="0"/>
              <a:t>edureka </a:t>
            </a:r>
            <a:r>
              <a:rPr spc="10" dirty="0"/>
              <a:t>and/or </a:t>
            </a:r>
            <a:r>
              <a:rPr spc="5" dirty="0"/>
              <a:t>its affiliates. </a:t>
            </a:r>
            <a:r>
              <a:rPr spc="10" dirty="0"/>
              <a:t>All </a:t>
            </a:r>
            <a:r>
              <a:rPr spc="5" dirty="0"/>
              <a:t>rights reserved.</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solidFill>
                  <a:prstClr val="black">
                    <a:tint val="75000"/>
                  </a:prstClr>
                </a:solidFill>
              </a:rPr>
              <a:pPr/>
              <a:t>1/23/2019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45466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21" name="bk object 21"/>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22" name="bk object 22"/>
          <p:cNvSpPr/>
          <p:nvPr/>
        </p:nvSpPr>
        <p:spPr>
          <a:xfrm>
            <a:off x="529590" y="4726683"/>
            <a:ext cx="1138047" cy="415671"/>
          </a:xfrm>
          <a:prstGeom prst="rect">
            <a:avLst/>
          </a:prstGeom>
          <a:blipFill>
            <a:blip r:embed="rId7" cstate="print"/>
            <a:stretch>
              <a:fillRect/>
            </a:stretch>
          </a:blip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468835" y="411044"/>
            <a:ext cx="8206330" cy="861774"/>
          </a:xfrm>
          <a:prstGeom prst="rect">
            <a:avLst/>
          </a:prstGeom>
        </p:spPr>
        <p:txBody>
          <a:bodyPr wrap="square" lIns="0" tIns="0" rIns="0" bIns="0">
            <a:spAutoFit/>
          </a:bodyPr>
          <a:lstStyle>
            <a:lvl1pPr>
              <a:defRPr sz="5600" b="1" i="0">
                <a:solidFill>
                  <a:srgbClr val="095A81"/>
                </a:solidFill>
                <a:latin typeface="Calibri"/>
                <a:cs typeface="Calibri"/>
              </a:defRPr>
            </a:lvl1pPr>
          </a:lstStyle>
          <a:p>
            <a:endParaRPr/>
          </a:p>
        </p:txBody>
      </p:sp>
      <p:sp>
        <p:nvSpPr>
          <p:cNvPr id="3" name="Holder 3"/>
          <p:cNvSpPr>
            <a:spLocks noGrp="1"/>
          </p:cNvSpPr>
          <p:nvPr>
            <p:ph type="body" idx="1"/>
          </p:nvPr>
        </p:nvSpPr>
        <p:spPr>
          <a:xfrm>
            <a:off x="463550" y="1086808"/>
            <a:ext cx="82169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152139" y="4902835"/>
            <a:ext cx="2832735" cy="126958"/>
          </a:xfrm>
          <a:prstGeom prst="rect">
            <a:avLst/>
          </a:prstGeom>
        </p:spPr>
        <p:txBody>
          <a:bodyPr wrap="square" lIns="0" tIns="0" rIns="0" bIns="0">
            <a:spAutoFit/>
          </a:bodyPr>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602461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bodyStyle>
    <p:other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2E3"/>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8" y="9352787"/>
                </a:lnTo>
                <a:lnTo>
                  <a:pt x="292608" y="0"/>
                </a:lnTo>
                <a:lnTo>
                  <a:pt x="0" y="0"/>
                </a:lnTo>
                <a:lnTo>
                  <a:pt x="0" y="9352787"/>
                </a:lnTo>
                <a:close/>
              </a:path>
            </a:pathLst>
          </a:custGeom>
          <a:solidFill>
            <a:srgbClr val="DCE2E3"/>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800"/>
                </a:moveTo>
                <a:lnTo>
                  <a:pt x="14951964" y="685800"/>
                </a:lnTo>
                <a:lnTo>
                  <a:pt x="14951964" y="0"/>
                </a:lnTo>
                <a:lnTo>
                  <a:pt x="0" y="0"/>
                </a:lnTo>
                <a:lnTo>
                  <a:pt x="0" y="685800"/>
                </a:lnTo>
                <a:close/>
              </a:path>
            </a:pathLst>
          </a:custGeom>
          <a:solidFill>
            <a:srgbClr val="DCE2E3"/>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800"/>
                </a:moveTo>
                <a:lnTo>
                  <a:pt x="1060704" y="685800"/>
                </a:lnTo>
                <a:lnTo>
                  <a:pt x="1060704" y="0"/>
                </a:lnTo>
                <a:lnTo>
                  <a:pt x="0" y="0"/>
                </a:lnTo>
                <a:lnTo>
                  <a:pt x="0" y="685800"/>
                </a:lnTo>
                <a:close/>
              </a:path>
            </a:pathLst>
          </a:custGeom>
          <a:solidFill>
            <a:srgbClr val="DCE2E3"/>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1"/>
                </a:moveTo>
                <a:lnTo>
                  <a:pt x="18288000" y="248411"/>
                </a:lnTo>
                <a:lnTo>
                  <a:pt x="18288000" y="0"/>
                </a:lnTo>
                <a:lnTo>
                  <a:pt x="0" y="0"/>
                </a:lnTo>
                <a:lnTo>
                  <a:pt x="0" y="248411"/>
                </a:lnTo>
                <a:close/>
              </a:path>
            </a:pathLst>
          </a:custGeom>
          <a:solidFill>
            <a:srgbClr val="DCE2E3"/>
          </a:solid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2481834" y="2304923"/>
            <a:ext cx="4180332" cy="1107996"/>
          </a:xfrm>
          <a:prstGeom prst="rect">
            <a:avLst/>
          </a:prstGeom>
        </p:spPr>
        <p:txBody>
          <a:bodyPr wrap="square" lIns="0" tIns="0" rIns="0" bIns="0">
            <a:spAutoFit/>
          </a:bodyPr>
          <a:lstStyle>
            <a:lvl1pPr>
              <a:defRPr sz="7200" b="1" i="0">
                <a:solidFill>
                  <a:srgbClr val="5F5F5F"/>
                </a:solidFill>
                <a:latin typeface="Calibri"/>
                <a:cs typeface="Calibri"/>
              </a:defRPr>
            </a:lvl1pPr>
          </a:lstStyle>
          <a:p>
            <a:endParaRPr/>
          </a:p>
        </p:txBody>
      </p:sp>
      <p:sp>
        <p:nvSpPr>
          <p:cNvPr id="3" name="Holder 3"/>
          <p:cNvSpPr>
            <a:spLocks noGrp="1"/>
          </p:cNvSpPr>
          <p:nvPr>
            <p:ph type="body" idx="1"/>
          </p:nvPr>
        </p:nvSpPr>
        <p:spPr>
          <a:xfrm>
            <a:off x="1642110" y="2168119"/>
            <a:ext cx="5859780" cy="430887"/>
          </a:xfrm>
          <a:prstGeom prst="rect">
            <a:avLst/>
          </a:prstGeom>
        </p:spPr>
        <p:txBody>
          <a:bodyPr wrap="square" lIns="0" tIns="0" rIns="0" bIns="0">
            <a:spAutoFit/>
          </a:bodyPr>
          <a:lstStyle>
            <a:lvl1pPr>
              <a:defRPr sz="2800" b="0" i="0">
                <a:solidFill>
                  <a:srgbClr val="5F5F5F"/>
                </a:solidFill>
                <a:latin typeface="Calibri"/>
                <a:cs typeface="Calibri"/>
              </a:defRPr>
            </a:lvl1pPr>
          </a:lstStyle>
          <a:p>
            <a:endParaRPr/>
          </a:p>
        </p:txBody>
      </p:sp>
      <p:sp>
        <p:nvSpPr>
          <p:cNvPr id="4" name="Holder 4"/>
          <p:cNvSpPr>
            <a:spLocks noGrp="1"/>
          </p:cNvSpPr>
          <p:nvPr>
            <p:ph type="ftr" sz="quarter" idx="5"/>
          </p:nvPr>
        </p:nvSpPr>
        <p:spPr>
          <a:xfrm>
            <a:off x="6152134" y="4902835"/>
            <a:ext cx="2833053" cy="102592"/>
          </a:xfrm>
          <a:prstGeom prst="rect">
            <a:avLst/>
          </a:prstGeom>
        </p:spPr>
        <p:txBody>
          <a:bodyPr wrap="square" lIns="0" tIns="0" rIns="0" bIns="0">
            <a:spAutoFit/>
          </a:bodyPr>
          <a:lstStyle>
            <a:lvl1pPr>
              <a:defRPr sz="825" b="0" i="0">
                <a:solidFill>
                  <a:srgbClr val="9F9F9F"/>
                </a:solidFill>
                <a:latin typeface="Calibri"/>
                <a:cs typeface="Calibri"/>
              </a:defRPr>
            </a:lvl1pPr>
          </a:lstStyle>
          <a:p>
            <a:pPr marL="6350">
              <a:lnSpc>
                <a:spcPts val="835"/>
              </a:lnSpc>
            </a:pPr>
            <a:r>
              <a:rPr lang="en-IN" spc="-3" smtClean="0"/>
              <a:t>Copyright </a:t>
            </a:r>
            <a:r>
              <a:rPr lang="en-IN" spc="3" smtClean="0"/>
              <a:t>© </a:t>
            </a:r>
            <a:r>
              <a:rPr lang="en-IN" smtClean="0"/>
              <a:t>2018, </a:t>
            </a:r>
            <a:r>
              <a:rPr lang="en-IN" spc="-3" smtClean="0"/>
              <a:t>edureka and/or </a:t>
            </a:r>
            <a:r>
              <a:rPr lang="en-IN" smtClean="0"/>
              <a:t>its </a:t>
            </a:r>
            <a:r>
              <a:rPr lang="en-IN" spc="-5" smtClean="0"/>
              <a:t>affiliates. </a:t>
            </a:r>
            <a:r>
              <a:rPr lang="en-IN" spc="-3" smtClean="0"/>
              <a:t>All </a:t>
            </a:r>
            <a:r>
              <a:rPr lang="en-IN" smtClean="0"/>
              <a:t>rights</a:t>
            </a:r>
            <a:r>
              <a:rPr lang="en-IN" spc="-75" smtClean="0"/>
              <a:t> </a:t>
            </a:r>
            <a:r>
              <a:rPr lang="en-IN" spc="-3" smtClean="0"/>
              <a:t>reserved.</a:t>
            </a:r>
            <a:endParaRPr lang="en-IN" spc="-3" dirty="0"/>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1"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848371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bodyStyle>
    <p:other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991486" y="2290014"/>
            <a:ext cx="5161026" cy="553998"/>
          </a:xfrm>
          <a:prstGeom prst="rect">
            <a:avLst/>
          </a:prstGeom>
        </p:spPr>
        <p:txBody>
          <a:bodyPr wrap="square" lIns="0" tIns="0" rIns="0" bIns="0">
            <a:spAutoFit/>
          </a:bodyPr>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1122680" y="1001650"/>
            <a:ext cx="6807200" cy="215444"/>
          </a:xfrm>
          <a:prstGeom prst="rect">
            <a:avLst/>
          </a:prstGeom>
        </p:spPr>
        <p:txBody>
          <a:bodyPr wrap="square" lIns="0" tIns="0" rIns="0" bIns="0">
            <a:spAutoFit/>
          </a:bodyPr>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a:xfrm>
            <a:off x="6131815" y="4895952"/>
            <a:ext cx="2860675" cy="115416"/>
          </a:xfrm>
          <a:prstGeom prst="rect">
            <a:avLst/>
          </a:prstGeom>
        </p:spPr>
        <p:txBody>
          <a:bodyPr wrap="square" lIns="0" tIns="0" rIns="0" bIns="0">
            <a:spAutoFit/>
          </a:bodyPr>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26788811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mtClean="0">
              <a:solidFill>
                <a:prstClr val="black"/>
              </a:solidFill>
            </a:endParaRPr>
          </a:p>
        </p:txBody>
      </p:sp>
      <p:sp>
        <p:nvSpPr>
          <p:cNvPr id="2" name="Holder 2"/>
          <p:cNvSpPr>
            <a:spLocks noGrp="1"/>
          </p:cNvSpPr>
          <p:nvPr>
            <p:ph type="title"/>
          </p:nvPr>
        </p:nvSpPr>
        <p:spPr>
          <a:xfrm>
            <a:off x="2427223" y="2290699"/>
            <a:ext cx="4289552" cy="553998"/>
          </a:xfrm>
          <a:prstGeom prst="rect">
            <a:avLst/>
          </a:prstGeom>
        </p:spPr>
        <p:txBody>
          <a:bodyPr wrap="square" lIns="0" tIns="0" rIns="0" bIns="0">
            <a:spAutoFit/>
          </a:bodyPr>
          <a:lstStyle>
            <a:lvl1pPr>
              <a:defRPr sz="3600" b="1" i="0">
                <a:solidFill>
                  <a:srgbClr val="5F5F5F"/>
                </a:solidFill>
                <a:latin typeface="Calibri"/>
                <a:cs typeface="Calibri"/>
              </a:defRPr>
            </a:lvl1pPr>
          </a:lstStyle>
          <a:p>
            <a:endParaRPr/>
          </a:p>
        </p:txBody>
      </p:sp>
      <p:sp>
        <p:nvSpPr>
          <p:cNvPr id="3" name="Holder 3"/>
          <p:cNvSpPr>
            <a:spLocks noGrp="1"/>
          </p:cNvSpPr>
          <p:nvPr>
            <p:ph type="body" idx="1"/>
          </p:nvPr>
        </p:nvSpPr>
        <p:spPr>
          <a:xfrm>
            <a:off x="456692" y="1273810"/>
            <a:ext cx="6201409" cy="215444"/>
          </a:xfrm>
          <a:prstGeom prst="rect">
            <a:avLst/>
          </a:prstGeom>
        </p:spPr>
        <p:txBody>
          <a:bodyPr wrap="square" lIns="0" tIns="0" rIns="0" bIns="0">
            <a:spAutoFit/>
          </a:bodyPr>
          <a:lstStyle>
            <a:lvl1pPr>
              <a:defRPr sz="1400" b="0" i="0">
                <a:solidFill>
                  <a:srgbClr val="5F5F5F"/>
                </a:solidFill>
                <a:latin typeface="Calibri"/>
                <a:cs typeface="Calibri"/>
              </a:defRPr>
            </a:lvl1pPr>
          </a:lstStyle>
          <a:p>
            <a:endParaRPr/>
          </a:p>
        </p:txBody>
      </p:sp>
      <p:sp>
        <p:nvSpPr>
          <p:cNvPr id="4" name="Holder 4"/>
          <p:cNvSpPr>
            <a:spLocks noGrp="1"/>
          </p:cNvSpPr>
          <p:nvPr>
            <p:ph type="ftr" sz="quarter" idx="5"/>
          </p:nvPr>
        </p:nvSpPr>
        <p:spPr>
          <a:xfrm>
            <a:off x="6170167" y="4897705"/>
            <a:ext cx="2869565" cy="115416"/>
          </a:xfrm>
          <a:prstGeom prst="rect">
            <a:avLst/>
          </a:prstGeom>
        </p:spPr>
        <p:txBody>
          <a:bodyPr wrap="square" lIns="0" tIns="0" rIns="0" bIns="0">
            <a:spAutoFit/>
          </a:bodyPr>
          <a:lstStyle>
            <a:lvl1pPr>
              <a:defRPr sz="800" b="0" i="0">
                <a:solidFill>
                  <a:srgbClr val="9F9F9F"/>
                </a:solidFill>
                <a:latin typeface="Calibri"/>
                <a:cs typeface="Calibri"/>
              </a:defRPr>
            </a:lvl1pPr>
          </a:lstStyle>
          <a:p>
            <a:pPr marL="12700">
              <a:lnSpc>
                <a:spcPts val="880"/>
              </a:lnSpc>
            </a:pPr>
            <a:r>
              <a:rPr lang="en-IN" spc="5" smtClean="0"/>
              <a:t>Copyright </a:t>
            </a:r>
            <a:r>
              <a:rPr lang="en-IN" spc="20" smtClean="0"/>
              <a:t>© </a:t>
            </a:r>
            <a:r>
              <a:rPr lang="en-IN" spc="10" smtClean="0"/>
              <a:t>2017, </a:t>
            </a:r>
            <a:r>
              <a:rPr lang="en-IN" spc="5" smtClean="0"/>
              <a:t>edureka </a:t>
            </a:r>
            <a:r>
              <a:rPr lang="en-IN" spc="10" smtClean="0"/>
              <a:t>and/or </a:t>
            </a:r>
            <a:r>
              <a:rPr lang="en-IN" spc="5" smtClean="0"/>
              <a:t>its affiliates. All rights</a:t>
            </a:r>
            <a:r>
              <a:rPr lang="en-IN" spc="120" smtClean="0"/>
              <a:t> </a:t>
            </a:r>
            <a:r>
              <a:rPr lang="en-IN" spc="5" smtClean="0"/>
              <a:t>reserved.</a:t>
            </a:r>
            <a:endParaRPr lang="en-IN" spc="5" dirty="0"/>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05916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7" name="bk object 17"/>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18" name="bk object 18"/>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19" name="bk object 19"/>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20" name="bk object 20"/>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21" name="bk object 21"/>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22" name="bk object 22"/>
          <p:cNvSpPr/>
          <p:nvPr/>
        </p:nvSpPr>
        <p:spPr>
          <a:xfrm>
            <a:off x="529590" y="4726683"/>
            <a:ext cx="1138047" cy="415671"/>
          </a:xfrm>
          <a:prstGeom prst="rect">
            <a:avLst/>
          </a:prstGeom>
          <a:blipFill>
            <a:blip r:embed="rId7" cstate="print"/>
            <a:stretch>
              <a:fillRect/>
            </a:stretch>
          </a:blipFill>
        </p:spPr>
        <p:txBody>
          <a:bodyPr wrap="square" lIns="0" tIns="0" rIns="0" bIns="0" rtlCol="0"/>
          <a:lstStyle/>
          <a:p>
            <a:endParaRPr sz="900">
              <a:solidFill>
                <a:prstClr val="black"/>
              </a:solidFill>
            </a:endParaRPr>
          </a:p>
        </p:txBody>
      </p:sp>
      <p:sp>
        <p:nvSpPr>
          <p:cNvPr id="2" name="Holder 2"/>
          <p:cNvSpPr>
            <a:spLocks noGrp="1"/>
          </p:cNvSpPr>
          <p:nvPr>
            <p:ph type="title"/>
          </p:nvPr>
        </p:nvSpPr>
        <p:spPr>
          <a:xfrm>
            <a:off x="468835" y="411044"/>
            <a:ext cx="8206330" cy="861774"/>
          </a:xfrm>
          <a:prstGeom prst="rect">
            <a:avLst/>
          </a:prstGeom>
        </p:spPr>
        <p:txBody>
          <a:bodyPr wrap="square" lIns="0" tIns="0" rIns="0" bIns="0">
            <a:spAutoFit/>
          </a:bodyPr>
          <a:lstStyle>
            <a:lvl1pPr>
              <a:defRPr sz="5600" b="1" i="0">
                <a:solidFill>
                  <a:srgbClr val="095A81"/>
                </a:solidFill>
                <a:latin typeface="Calibri"/>
                <a:cs typeface="Calibri"/>
              </a:defRPr>
            </a:lvl1pPr>
          </a:lstStyle>
          <a:p>
            <a:endParaRPr/>
          </a:p>
        </p:txBody>
      </p:sp>
      <p:sp>
        <p:nvSpPr>
          <p:cNvPr id="3" name="Holder 3"/>
          <p:cNvSpPr>
            <a:spLocks noGrp="1"/>
          </p:cNvSpPr>
          <p:nvPr>
            <p:ph type="body" idx="1"/>
          </p:nvPr>
        </p:nvSpPr>
        <p:spPr>
          <a:xfrm>
            <a:off x="463550" y="1086808"/>
            <a:ext cx="82169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152139" y="4902835"/>
            <a:ext cx="2832735" cy="126958"/>
          </a:xfrm>
          <a:prstGeom prst="rect">
            <a:avLst/>
          </a:prstGeom>
        </p:spPr>
        <p:txBody>
          <a:bodyPr wrap="square" lIns="0" tIns="0" rIns="0" bIns="0">
            <a:spAutoFit/>
          </a:bodyPr>
          <a:lstStyle>
            <a:lvl1pPr>
              <a:defRPr sz="825" b="0" i="0">
                <a:solidFill>
                  <a:srgbClr val="9E9E9E"/>
                </a:solidFill>
                <a:latin typeface="Calibri"/>
                <a:cs typeface="Calibri"/>
              </a:defRPr>
            </a:lvl1pPr>
          </a:lstStyle>
          <a:p>
            <a:pPr marL="6350"/>
            <a:r>
              <a:rPr lang="en-IN" smtClean="0"/>
              <a:t>C</a:t>
            </a:r>
            <a:r>
              <a:rPr lang="en-IN" spc="-3" smtClean="0"/>
              <a:t>op</a:t>
            </a:r>
            <a:r>
              <a:rPr lang="en-IN" spc="-5" smtClean="0"/>
              <a:t>y</a:t>
            </a:r>
            <a:r>
              <a:rPr lang="en-IN" smtClean="0"/>
              <a:t>rig</a:t>
            </a:r>
            <a:r>
              <a:rPr lang="en-IN" spc="-10" smtClean="0"/>
              <a:t>h</a:t>
            </a:r>
            <a:r>
              <a:rPr lang="en-IN" smtClean="0"/>
              <a:t>t</a:t>
            </a:r>
            <a:r>
              <a:rPr lang="en-IN" spc="-40" smtClean="0">
                <a:latin typeface="Times New Roman"/>
                <a:cs typeface="Times New Roman"/>
              </a:rPr>
              <a:t> </a:t>
            </a:r>
            <a:r>
              <a:rPr lang="en-IN" smtClean="0"/>
              <a:t>©</a:t>
            </a:r>
            <a:r>
              <a:rPr lang="en-IN" spc="-20" smtClean="0">
                <a:latin typeface="Times New Roman"/>
                <a:cs typeface="Times New Roman"/>
              </a:rPr>
              <a:t> </a:t>
            </a:r>
            <a:r>
              <a:rPr lang="en-IN" smtClean="0"/>
              <a:t>2017,</a:t>
            </a:r>
            <a:r>
              <a:rPr lang="en-IN" spc="-25" smtClean="0">
                <a:latin typeface="Times New Roman"/>
                <a:cs typeface="Times New Roman"/>
              </a:rPr>
              <a:t> </a:t>
            </a:r>
            <a:r>
              <a:rPr lang="en-IN" smtClean="0"/>
              <a:t>e</a:t>
            </a:r>
            <a:r>
              <a:rPr lang="en-IN" spc="3" smtClean="0"/>
              <a:t>d</a:t>
            </a:r>
            <a:r>
              <a:rPr lang="en-IN" smtClean="0"/>
              <a:t>u</a:t>
            </a:r>
            <a:r>
              <a:rPr lang="en-IN" spc="-15" smtClean="0"/>
              <a:t>r</a:t>
            </a:r>
            <a:r>
              <a:rPr lang="en-IN" smtClean="0"/>
              <a:t>e</a:t>
            </a:r>
            <a:r>
              <a:rPr lang="en-IN" spc="-15" smtClean="0"/>
              <a:t>k</a:t>
            </a:r>
            <a:r>
              <a:rPr lang="en-IN" smtClean="0"/>
              <a:t>a</a:t>
            </a:r>
            <a:r>
              <a:rPr lang="en-IN" spc="-40" smtClean="0">
                <a:latin typeface="Times New Roman"/>
                <a:cs typeface="Times New Roman"/>
              </a:rPr>
              <a:t> </a:t>
            </a:r>
            <a:r>
              <a:rPr lang="en-IN" smtClean="0"/>
              <a:t>and</a:t>
            </a:r>
            <a:r>
              <a:rPr lang="en-IN" spc="-15" smtClean="0"/>
              <a:t>/</a:t>
            </a:r>
            <a:r>
              <a:rPr lang="en-IN" spc="-3" smtClean="0"/>
              <a:t>o</a:t>
            </a:r>
            <a:r>
              <a:rPr lang="en-IN" smtClean="0"/>
              <a:t>r</a:t>
            </a:r>
            <a:r>
              <a:rPr lang="en-IN" spc="-38" smtClean="0">
                <a:latin typeface="Times New Roman"/>
                <a:cs typeface="Times New Roman"/>
              </a:rPr>
              <a:t> </a:t>
            </a:r>
            <a:r>
              <a:rPr lang="en-IN" smtClean="0"/>
              <a:t>its</a:t>
            </a:r>
            <a:r>
              <a:rPr lang="en-IN" spc="-20" smtClean="0">
                <a:latin typeface="Times New Roman"/>
                <a:cs typeface="Times New Roman"/>
              </a:rPr>
              <a:t> </a:t>
            </a:r>
            <a:r>
              <a:rPr lang="en-IN" spc="-8" smtClean="0"/>
              <a:t>af</a:t>
            </a:r>
            <a:r>
              <a:rPr lang="en-IN" spc="-3" smtClean="0"/>
              <a:t>f</a:t>
            </a:r>
            <a:r>
              <a:rPr lang="en-IN" smtClean="0"/>
              <a:t>il</a:t>
            </a:r>
            <a:r>
              <a:rPr lang="en-IN" spc="-5" smtClean="0"/>
              <a:t>i</a:t>
            </a:r>
            <a:r>
              <a:rPr lang="en-IN" spc="-8" smtClean="0"/>
              <a:t>a</a:t>
            </a:r>
            <a:r>
              <a:rPr lang="en-IN" spc="-15" smtClean="0"/>
              <a:t>t</a:t>
            </a:r>
            <a:r>
              <a:rPr lang="en-IN" smtClean="0"/>
              <a:t>es.</a:t>
            </a:r>
            <a:r>
              <a:rPr lang="en-IN" spc="-23" smtClean="0">
                <a:latin typeface="Times New Roman"/>
                <a:cs typeface="Times New Roman"/>
              </a:rPr>
              <a:t> </a:t>
            </a:r>
            <a:r>
              <a:rPr lang="en-IN" smtClean="0"/>
              <a:t>A</a:t>
            </a:r>
            <a:r>
              <a:rPr lang="en-IN" spc="-5" smtClean="0"/>
              <a:t>l</a:t>
            </a:r>
            <a:r>
              <a:rPr lang="en-IN" smtClean="0"/>
              <a:t>l</a:t>
            </a:r>
            <a:r>
              <a:rPr lang="en-IN" spc="-43" smtClean="0">
                <a:latin typeface="Times New Roman"/>
                <a:cs typeface="Times New Roman"/>
              </a:rPr>
              <a:t> </a:t>
            </a:r>
            <a:r>
              <a:rPr lang="en-IN" smtClean="0"/>
              <a:t>righ</a:t>
            </a:r>
            <a:r>
              <a:rPr lang="en-IN" spc="-5" smtClean="0"/>
              <a:t>t</a:t>
            </a:r>
            <a:r>
              <a:rPr lang="en-IN" smtClean="0"/>
              <a:t>s</a:t>
            </a:r>
            <a:r>
              <a:rPr lang="en-IN" spc="-33" smtClean="0">
                <a:latin typeface="Times New Roman"/>
                <a:cs typeface="Times New Roman"/>
              </a:rPr>
              <a:t> </a:t>
            </a:r>
            <a:r>
              <a:rPr lang="en-IN" spc="-15" smtClean="0"/>
              <a:t>r</a:t>
            </a:r>
            <a:r>
              <a:rPr lang="en-IN" smtClean="0"/>
              <a:t>ese</a:t>
            </a:r>
            <a:r>
              <a:rPr lang="en-IN" spc="3" smtClean="0"/>
              <a:t>r</a:t>
            </a:r>
            <a:r>
              <a:rPr lang="en-IN" spc="-10" smtClean="0"/>
              <a:t>v</a:t>
            </a:r>
            <a:r>
              <a:rPr lang="en-IN" smtClean="0"/>
              <a:t>e</a:t>
            </a:r>
            <a:r>
              <a:rPr lang="en-IN" spc="3" smtClean="0"/>
              <a:t>d</a:t>
            </a:r>
            <a:r>
              <a:rPr lang="en-IN" smtClean="0"/>
              <a:t>.</a:t>
            </a:r>
            <a:endParaRPr lang="en-IN" dirty="0"/>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97625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xStyles>
    <p:titleStyle>
      <a:lvl1pPr>
        <a:defRPr>
          <a:latin typeface="+mj-lt"/>
          <a:ea typeface="+mj-ea"/>
          <a:cs typeface="+mj-cs"/>
        </a:defRPr>
      </a:lvl1pPr>
    </p:titleStyle>
    <p:body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bodyStyle>
    <p:otherStyle>
      <a:lvl1pPr marL="0">
        <a:defRPr>
          <a:latin typeface="+mn-lt"/>
          <a:ea typeface="+mn-ea"/>
          <a:cs typeface="+mn-cs"/>
        </a:defRPr>
      </a:lvl1pPr>
      <a:lvl2pPr marL="228600">
        <a:defRPr>
          <a:latin typeface="+mn-lt"/>
          <a:ea typeface="+mn-ea"/>
          <a:cs typeface="+mn-cs"/>
        </a:defRPr>
      </a:lvl2pPr>
      <a:lvl3pPr marL="457200">
        <a:defRPr>
          <a:latin typeface="+mn-lt"/>
          <a:ea typeface="+mn-ea"/>
          <a:cs typeface="+mn-cs"/>
        </a:defRPr>
      </a:lvl3pPr>
      <a:lvl4pPr marL="685800">
        <a:defRPr>
          <a:latin typeface="+mn-lt"/>
          <a:ea typeface="+mn-ea"/>
          <a:cs typeface="+mn-cs"/>
        </a:defRPr>
      </a:lvl4pPr>
      <a:lvl5pPr marL="914400">
        <a:defRPr>
          <a:latin typeface="+mn-lt"/>
          <a:ea typeface="+mn-ea"/>
          <a:cs typeface="+mn-cs"/>
        </a:defRPr>
      </a:lvl5pPr>
      <a:lvl6pPr marL="1143000">
        <a:defRPr>
          <a:latin typeface="+mn-lt"/>
          <a:ea typeface="+mn-ea"/>
          <a:cs typeface="+mn-cs"/>
        </a:defRPr>
      </a:lvl6pPr>
      <a:lvl7pPr marL="1371600">
        <a:defRPr>
          <a:latin typeface="+mn-lt"/>
          <a:ea typeface="+mn-ea"/>
          <a:cs typeface="+mn-cs"/>
        </a:defRPr>
      </a:lvl7pPr>
      <a:lvl8pPr marL="1600200">
        <a:defRPr>
          <a:latin typeface="+mn-lt"/>
          <a:ea typeface="+mn-ea"/>
          <a:cs typeface="+mn-cs"/>
        </a:defRPr>
      </a:lvl8pPr>
      <a:lvl9pPr marL="18288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97696"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7" name="bk object 17"/>
          <p:cNvSpPr/>
          <p:nvPr/>
        </p:nvSpPr>
        <p:spPr>
          <a:xfrm>
            <a:off x="1"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sz="1800" smtClean="0">
              <a:solidFill>
                <a:prstClr val="black"/>
              </a:solidFill>
            </a:endParaRPr>
          </a:p>
        </p:txBody>
      </p:sp>
      <p:sp>
        <p:nvSpPr>
          <p:cNvPr id="18" name="bk object 18"/>
          <p:cNvSpPr/>
          <p:nvPr/>
        </p:nvSpPr>
        <p:spPr>
          <a:xfrm>
            <a:off x="1667256"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19" name="bk object 19"/>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sz="1800" smtClean="0">
              <a:solidFill>
                <a:prstClr val="black"/>
              </a:solidFill>
            </a:endParaRPr>
          </a:p>
        </p:txBody>
      </p:sp>
      <p:sp>
        <p:nvSpPr>
          <p:cNvPr id="20" name="bk object 20"/>
          <p:cNvSpPr/>
          <p:nvPr/>
        </p:nvSpPr>
        <p:spPr>
          <a:xfrm>
            <a:off x="0" y="1"/>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sz="1800" smtClean="0">
              <a:solidFill>
                <a:prstClr val="black"/>
              </a:solidFill>
            </a:endParaRPr>
          </a:p>
        </p:txBody>
      </p:sp>
      <p:sp>
        <p:nvSpPr>
          <p:cNvPr id="21" name="bk object 21"/>
          <p:cNvSpPr/>
          <p:nvPr/>
        </p:nvSpPr>
        <p:spPr>
          <a:xfrm>
            <a:off x="528827" y="4725927"/>
            <a:ext cx="1138428" cy="417572"/>
          </a:xfrm>
          <a:prstGeom prst="rect">
            <a:avLst/>
          </a:prstGeom>
          <a:blipFill>
            <a:blip r:embed="rId7" cstate="print"/>
            <a:stretch>
              <a:fillRect/>
            </a:stretch>
          </a:blipFill>
        </p:spPr>
        <p:txBody>
          <a:bodyPr wrap="square" lIns="0" tIns="0" rIns="0" bIns="0" rtlCol="0"/>
          <a:lstStyle/>
          <a:p>
            <a:endParaRPr sz="1800" smtClean="0">
              <a:solidFill>
                <a:prstClr val="black"/>
              </a:solidFill>
            </a:endParaRPr>
          </a:p>
        </p:txBody>
      </p:sp>
      <p:sp>
        <p:nvSpPr>
          <p:cNvPr id="2" name="Holder 2"/>
          <p:cNvSpPr>
            <a:spLocks noGrp="1"/>
          </p:cNvSpPr>
          <p:nvPr>
            <p:ph type="title"/>
          </p:nvPr>
        </p:nvSpPr>
        <p:spPr>
          <a:xfrm>
            <a:off x="741071" y="2110232"/>
            <a:ext cx="7661859" cy="430887"/>
          </a:xfrm>
          <a:prstGeom prst="rect">
            <a:avLst/>
          </a:prstGeom>
        </p:spPr>
        <p:txBody>
          <a:bodyPr wrap="square" lIns="0" tIns="0" rIns="0" bIns="0">
            <a:spAutoFit/>
          </a:bodyPr>
          <a:lstStyle>
            <a:lvl1pPr>
              <a:defRPr sz="2800" b="1" i="0">
                <a:solidFill>
                  <a:srgbClr val="095A82"/>
                </a:solidFill>
                <a:latin typeface="Calibri"/>
                <a:cs typeface="Calibri"/>
              </a:defRPr>
            </a:lvl1pPr>
          </a:lstStyle>
          <a:p>
            <a:endParaRPr/>
          </a:p>
        </p:txBody>
      </p:sp>
      <p:sp>
        <p:nvSpPr>
          <p:cNvPr id="3" name="Holder 3"/>
          <p:cNvSpPr>
            <a:spLocks noGrp="1"/>
          </p:cNvSpPr>
          <p:nvPr>
            <p:ph type="body" idx="1"/>
          </p:nvPr>
        </p:nvSpPr>
        <p:spPr>
          <a:xfrm>
            <a:off x="752222" y="2035302"/>
            <a:ext cx="7639557" cy="276999"/>
          </a:xfrm>
          <a:prstGeom prst="rect">
            <a:avLst/>
          </a:prstGeom>
        </p:spPr>
        <p:txBody>
          <a:bodyPr wrap="square" lIns="0" tIns="0" rIns="0" bIns="0">
            <a:spAutoFit/>
          </a:bodyPr>
          <a:lstStyle>
            <a:lvl1pPr>
              <a:defRPr sz="1800" b="1" i="0">
                <a:solidFill>
                  <a:schemeClr val="bg1"/>
                </a:solidFill>
                <a:latin typeface="Calibri"/>
                <a:cs typeface="Calibri"/>
              </a:defRPr>
            </a:lvl1pPr>
          </a:lstStyle>
          <a:p>
            <a:endParaRPr/>
          </a:p>
        </p:txBody>
      </p:sp>
      <p:sp>
        <p:nvSpPr>
          <p:cNvPr id="4" name="Holder 4"/>
          <p:cNvSpPr>
            <a:spLocks noGrp="1"/>
          </p:cNvSpPr>
          <p:nvPr>
            <p:ph type="ftr" sz="quarter" idx="5"/>
          </p:nvPr>
        </p:nvSpPr>
        <p:spPr>
          <a:xfrm>
            <a:off x="6131815" y="4895952"/>
            <a:ext cx="2860675" cy="115416"/>
          </a:xfrm>
          <a:prstGeom prst="rect">
            <a:avLst/>
          </a:prstGeom>
        </p:spPr>
        <p:txBody>
          <a:bodyPr wrap="square" lIns="0" tIns="0" rIns="0" bIns="0">
            <a:spAutoFit/>
          </a:bodyPr>
          <a:lstStyle>
            <a:lvl1pPr>
              <a:defRPr sz="800" b="0" i="0">
                <a:solidFill>
                  <a:srgbClr val="9F9F9F"/>
                </a:solidFill>
                <a:latin typeface="Calibri"/>
                <a:cs typeface="Calibri"/>
              </a:defRPr>
            </a:lvl1pPr>
          </a:lstStyle>
          <a:p>
            <a:pPr marL="12700">
              <a:lnSpc>
                <a:spcPts val="885"/>
              </a:lnSpc>
            </a:pPr>
            <a:r>
              <a:rPr lang="en-IN" spc="5" smtClean="0"/>
              <a:t>Copyright </a:t>
            </a:r>
            <a:r>
              <a:rPr lang="en-IN" spc="25" smtClean="0"/>
              <a:t>© </a:t>
            </a:r>
            <a:r>
              <a:rPr lang="en-IN" spc="10" smtClean="0"/>
              <a:t>2018, </a:t>
            </a:r>
            <a:r>
              <a:rPr lang="en-IN" spc="5" smtClean="0"/>
              <a:t>edureka </a:t>
            </a:r>
            <a:r>
              <a:rPr lang="en-IN" spc="10" smtClean="0"/>
              <a:t>and/or </a:t>
            </a:r>
            <a:r>
              <a:rPr lang="en-IN" spc="5" smtClean="0"/>
              <a:t>its affiliates. </a:t>
            </a:r>
            <a:r>
              <a:rPr lang="en-IN" spc="10" smtClean="0"/>
              <a:t>All </a:t>
            </a:r>
            <a:r>
              <a:rPr lang="en-IN" spc="5" smtClean="0"/>
              <a:t>rights reserved.</a:t>
            </a:r>
            <a:endParaRPr lang="en-IN" spc="5" dirty="0"/>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1/23/2019</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652646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1.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hyperlink" Target="https://www.tutorialspoint.com/sqlite/sqlite_python.ht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6.xml"/><Relationship Id="rId5" Type="http://schemas.openxmlformats.org/officeDocument/2006/relationships/image" Target="../media/image1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6.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8.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8.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file:///C:\Users\VIJAY\Desktop\AI\Python%20Champion\14%20Web%20Python\CGI.docx" TargetMode="Externa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txBox="1">
            <a:spLocks noGrp="1"/>
          </p:cNvSpPr>
          <p:nvPr>
            <p:ph type="title"/>
          </p:nvPr>
        </p:nvSpPr>
        <p:spPr>
          <a:xfrm>
            <a:off x="490830" y="2409825"/>
            <a:ext cx="8169909" cy="633507"/>
          </a:xfrm>
          <a:prstGeom prst="rect">
            <a:avLst/>
          </a:prstGeom>
        </p:spPr>
        <p:txBody>
          <a:bodyPr vert="horz" wrap="square" lIns="0" tIns="81280" rIns="0" bIns="0" rtlCol="0">
            <a:spAutoFit/>
          </a:bodyPr>
          <a:lstStyle/>
          <a:p>
            <a:pPr marL="3326129" marR="5080" indent="-3314065" algn="ctr">
              <a:lnSpc>
                <a:spcPts val="4320"/>
              </a:lnSpc>
              <a:spcBef>
                <a:spcPts val="640"/>
              </a:spcBef>
            </a:pPr>
            <a:r>
              <a:rPr lang="en-IN" sz="4000" spc="-10" dirty="0" smtClean="0">
                <a:solidFill>
                  <a:srgbClr val="FFFFFF"/>
                </a:solidFill>
              </a:rPr>
              <a:t>14. Web </a:t>
            </a:r>
            <a:r>
              <a:rPr sz="4000" spc="5" dirty="0" smtClean="0">
                <a:solidFill>
                  <a:srgbClr val="FFFFFF"/>
                </a:solidFill>
              </a:rPr>
              <a:t>Python</a:t>
            </a:r>
            <a:endParaRPr sz="4000" dirty="0"/>
          </a:p>
        </p:txBody>
      </p:sp>
      <p:sp>
        <p:nvSpPr>
          <p:cNvPr id="5" name="object 5"/>
          <p:cNvSpPr/>
          <p:nvPr/>
        </p:nvSpPr>
        <p:spPr>
          <a:xfrm>
            <a:off x="3863341" y="806196"/>
            <a:ext cx="1417319" cy="141579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522209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Sending Form Data to a Template</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85750" indent="-285750">
              <a:lnSpc>
                <a:spcPct val="150000"/>
              </a:lnSpc>
              <a:buFont typeface="Wingdings" panose="05000000000000000000" pitchFamily="2" charset="2"/>
              <a:buChar char="§"/>
            </a:pPr>
            <a:r>
              <a:rPr lang="en-IN" sz="1400" dirty="0" smtClean="0"/>
              <a:t>We </a:t>
            </a:r>
            <a:r>
              <a:rPr lang="en-IN" sz="1400" dirty="0"/>
              <a:t>have already seen that the http method can be specified in URL rule. The </a:t>
            </a:r>
            <a:r>
              <a:rPr lang="en-IN" sz="1400" b="1" dirty="0"/>
              <a:t>Form</a:t>
            </a:r>
            <a:r>
              <a:rPr lang="en-IN" sz="1400" dirty="0"/>
              <a:t> data received by the triggered function can collect it in the form of a dictionary object and forward it to a template to render it on a corresponding web page.</a:t>
            </a:r>
          </a:p>
          <a:p>
            <a:pPr marL="285750" indent="-285750">
              <a:lnSpc>
                <a:spcPct val="150000"/>
              </a:lnSpc>
              <a:buFont typeface="Wingdings" panose="05000000000000000000" pitchFamily="2" charset="2"/>
              <a:buChar char="§"/>
            </a:pPr>
            <a:r>
              <a:rPr lang="en-IN" sz="1400" dirty="0"/>
              <a:t>In the following example, </a:t>
            </a:r>
            <a:r>
              <a:rPr lang="en-IN" sz="1400" b="1" dirty="0"/>
              <a:t>‘/’</a:t>
            </a:r>
            <a:r>
              <a:rPr lang="en-IN" sz="1400" dirty="0"/>
              <a:t> URL renders a web page (student.html) which has a form. The data filled in it is posted to the </a:t>
            </a:r>
            <a:r>
              <a:rPr lang="en-IN" sz="1400" b="1" dirty="0"/>
              <a:t>‘/result’</a:t>
            </a:r>
            <a:r>
              <a:rPr lang="en-IN" sz="1400" dirty="0"/>
              <a:t> URL which triggers the </a:t>
            </a:r>
            <a:r>
              <a:rPr lang="en-IN" sz="1400" b="1" dirty="0"/>
              <a:t>result()</a:t>
            </a:r>
            <a:r>
              <a:rPr lang="en-IN" sz="1400" dirty="0"/>
              <a:t> function.</a:t>
            </a:r>
          </a:p>
          <a:p>
            <a:pPr marL="285750" indent="-285750">
              <a:lnSpc>
                <a:spcPct val="150000"/>
              </a:lnSpc>
              <a:buFont typeface="Wingdings" panose="05000000000000000000" pitchFamily="2" charset="2"/>
              <a:buChar char="§"/>
            </a:pPr>
            <a:r>
              <a:rPr lang="en-IN" sz="1400" dirty="0"/>
              <a:t>The </a:t>
            </a:r>
            <a:r>
              <a:rPr lang="en-IN" sz="1400" b="1" dirty="0"/>
              <a:t>results()</a:t>
            </a:r>
            <a:r>
              <a:rPr lang="en-IN" sz="1400" dirty="0"/>
              <a:t> function collects form data present in </a:t>
            </a:r>
            <a:r>
              <a:rPr lang="en-IN" sz="1400" b="1" dirty="0"/>
              <a:t>request.form</a:t>
            </a:r>
            <a:r>
              <a:rPr lang="en-IN" sz="1400" dirty="0"/>
              <a:t> in a dictionary object and sends it for rendering to </a:t>
            </a:r>
            <a:r>
              <a:rPr lang="en-IN" sz="1400" b="1" dirty="0"/>
              <a:t>result.html</a:t>
            </a:r>
            <a:r>
              <a:rPr lang="en-IN" sz="1400" dirty="0"/>
              <a:t>.</a:t>
            </a:r>
          </a:p>
          <a:p>
            <a:pPr marL="285750" indent="-285750">
              <a:lnSpc>
                <a:spcPct val="150000"/>
              </a:lnSpc>
              <a:buFont typeface="Wingdings" panose="05000000000000000000" pitchFamily="2" charset="2"/>
              <a:buChar char="§"/>
            </a:pPr>
            <a:r>
              <a:rPr lang="en-IN" sz="1400" dirty="0"/>
              <a:t>The template dynamically renders an HTML table of </a:t>
            </a:r>
            <a:r>
              <a:rPr lang="en-IN" sz="1400" b="1" dirty="0"/>
              <a:t>form</a:t>
            </a:r>
            <a:r>
              <a:rPr lang="en-IN" sz="1400" dirty="0"/>
              <a:t> data.</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77476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Cookies</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85750" indent="-285750">
              <a:lnSpc>
                <a:spcPct val="150000"/>
              </a:lnSpc>
              <a:buFont typeface="Wingdings" panose="05000000000000000000" pitchFamily="2" charset="2"/>
              <a:buChar char="§"/>
            </a:pPr>
            <a:r>
              <a:rPr lang="en-IN" sz="1400" dirty="0" smtClean="0"/>
              <a:t>A </a:t>
            </a:r>
            <a:r>
              <a:rPr lang="en-IN" sz="1400" dirty="0"/>
              <a:t>cookie is stored on a client’s computer in the form of a text file. Its purpose is to remember and track data pertaining to a client’s usage for better visitor experience and site statistics.</a:t>
            </a:r>
          </a:p>
          <a:p>
            <a:pPr marL="285750" indent="-285750">
              <a:lnSpc>
                <a:spcPct val="150000"/>
              </a:lnSpc>
              <a:buFont typeface="Wingdings" panose="05000000000000000000" pitchFamily="2" charset="2"/>
              <a:buChar char="§"/>
            </a:pPr>
            <a:r>
              <a:rPr lang="en-IN" sz="1400" dirty="0"/>
              <a:t>A </a:t>
            </a:r>
            <a:r>
              <a:rPr lang="en-IN" sz="1400" b="1" dirty="0"/>
              <a:t>Request object</a:t>
            </a:r>
            <a:r>
              <a:rPr lang="en-IN" sz="1400" dirty="0"/>
              <a:t> contains a cookie’s attribute. It is a dictionary object of all the cookie variables and their corresponding values, a client has transmitted. In addition to it, a cookie also stores its expiry time, path and domain name of the site.</a:t>
            </a:r>
          </a:p>
          <a:p>
            <a:pPr marL="285750" indent="-285750">
              <a:lnSpc>
                <a:spcPct val="150000"/>
              </a:lnSpc>
              <a:buFont typeface="Wingdings" panose="05000000000000000000" pitchFamily="2" charset="2"/>
              <a:buChar char="§"/>
            </a:pPr>
            <a:r>
              <a:rPr lang="en-IN" sz="1400" dirty="0"/>
              <a:t>In Flask, cookies are set on response object. Use </a:t>
            </a:r>
            <a:r>
              <a:rPr lang="en-IN" sz="1400" b="1" dirty="0"/>
              <a:t>make_response()</a:t>
            </a:r>
            <a:r>
              <a:rPr lang="en-IN" sz="1400" dirty="0"/>
              <a:t> function to get response object from return value of a view function. After that, use the </a:t>
            </a:r>
            <a:r>
              <a:rPr lang="en-IN" sz="1400" b="1" dirty="0"/>
              <a:t>set_cookie()</a:t>
            </a:r>
            <a:r>
              <a:rPr lang="en-IN" sz="1400" dirty="0"/>
              <a:t> function of response object to store a cookie.</a:t>
            </a:r>
          </a:p>
          <a:p>
            <a:pPr marL="285750" indent="-285750">
              <a:lnSpc>
                <a:spcPct val="150000"/>
              </a:lnSpc>
              <a:buFont typeface="Wingdings" panose="05000000000000000000" pitchFamily="2" charset="2"/>
              <a:buChar char="§"/>
            </a:pPr>
            <a:r>
              <a:rPr lang="en-IN" sz="1400" dirty="0"/>
              <a:t>Reading back a cookie is easy. The </a:t>
            </a:r>
            <a:r>
              <a:rPr lang="en-IN" sz="1400" b="1" dirty="0"/>
              <a:t>get()</a:t>
            </a:r>
            <a:r>
              <a:rPr lang="en-IN" sz="1400" dirty="0"/>
              <a:t> method of </a:t>
            </a:r>
            <a:r>
              <a:rPr lang="en-IN" sz="1400" b="1" dirty="0"/>
              <a:t>request.cookies</a:t>
            </a:r>
            <a:r>
              <a:rPr lang="en-IN" sz="1400" dirty="0"/>
              <a:t>attribute is used to read a cookie.</a:t>
            </a:r>
          </a:p>
          <a:p>
            <a:pPr marL="285750" indent="-28575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70509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Sessions</a:t>
            </a:r>
            <a:endParaRPr dirty="0"/>
          </a:p>
        </p:txBody>
      </p:sp>
      <p:sp>
        <p:nvSpPr>
          <p:cNvPr id="9" name="object 7"/>
          <p:cNvSpPr txBox="1"/>
          <p:nvPr/>
        </p:nvSpPr>
        <p:spPr>
          <a:xfrm>
            <a:off x="468834" y="892211"/>
            <a:ext cx="8208821" cy="2585323"/>
          </a:xfrm>
          <a:prstGeom prst="rect">
            <a:avLst/>
          </a:prstGeom>
        </p:spPr>
        <p:txBody>
          <a:bodyPr vert="horz" wrap="square" lIns="0" tIns="0" rIns="0" bIns="0" rtlCol="0">
            <a:spAutoFit/>
          </a:bodyPr>
          <a:lstStyle/>
          <a:p>
            <a:pPr marL="285750" indent="-285750">
              <a:lnSpc>
                <a:spcPct val="150000"/>
              </a:lnSpc>
              <a:buFont typeface="Wingdings" panose="05000000000000000000" pitchFamily="2" charset="2"/>
              <a:buChar char="§"/>
            </a:pPr>
            <a:r>
              <a:rPr lang="en-IN" sz="1400" dirty="0" smtClean="0"/>
              <a:t>Unlike </a:t>
            </a:r>
            <a:r>
              <a:rPr lang="en-IN" sz="1400" dirty="0"/>
              <a:t>a Cookie, </a:t>
            </a:r>
            <a:r>
              <a:rPr lang="en-IN" sz="1400" b="1" dirty="0"/>
              <a:t>Session</a:t>
            </a:r>
            <a:r>
              <a:rPr lang="en-IN" sz="1400" dirty="0"/>
              <a:t> data is stored on server. Session is the time interval when a client logs into a server and logs out of it. The data, which is needed to be held across this session, is stored in a temporary directory on the server.</a:t>
            </a:r>
          </a:p>
          <a:p>
            <a:pPr marL="285750" indent="-285750">
              <a:lnSpc>
                <a:spcPct val="150000"/>
              </a:lnSpc>
              <a:buFont typeface="Wingdings" panose="05000000000000000000" pitchFamily="2" charset="2"/>
              <a:buChar char="§"/>
            </a:pPr>
            <a:r>
              <a:rPr lang="en-IN" sz="1400" dirty="0"/>
              <a:t>A session with each client is assigned a </a:t>
            </a:r>
            <a:r>
              <a:rPr lang="en-IN" sz="1400" b="1" dirty="0"/>
              <a:t>Session ID</a:t>
            </a:r>
            <a:r>
              <a:rPr lang="en-IN" sz="1400" dirty="0"/>
              <a:t>. The Session data is stored on top of cookies and the server signs them cryptographically. For this encryption, a Flask application needs a defined </a:t>
            </a:r>
            <a:r>
              <a:rPr lang="en-IN" sz="1400" b="1" dirty="0"/>
              <a:t>SECRET_KEY</a:t>
            </a:r>
            <a:r>
              <a:rPr lang="en-IN" sz="1400" dirty="0"/>
              <a:t>.</a:t>
            </a:r>
          </a:p>
          <a:p>
            <a:pPr marL="285750" indent="-285750">
              <a:lnSpc>
                <a:spcPct val="150000"/>
              </a:lnSpc>
              <a:buFont typeface="Wingdings" panose="05000000000000000000" pitchFamily="2" charset="2"/>
              <a:buChar char="§"/>
            </a:pPr>
            <a:r>
              <a:rPr lang="en-IN" sz="1400" dirty="0"/>
              <a:t>Session object is also a dictionary object containing key-value pairs of session variables and associated values.</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848507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Redirection</a:t>
            </a:r>
            <a:endParaRPr dirty="0"/>
          </a:p>
        </p:txBody>
      </p:sp>
      <p:sp>
        <p:nvSpPr>
          <p:cNvPr id="9" name="object 7"/>
          <p:cNvSpPr txBox="1"/>
          <p:nvPr/>
        </p:nvSpPr>
        <p:spPr>
          <a:xfrm>
            <a:off x="468834" y="892211"/>
            <a:ext cx="8208821" cy="3198248"/>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Flask </a:t>
            </a:r>
            <a:r>
              <a:rPr lang="en-IN" sz="1400" dirty="0">
                <a:solidFill>
                  <a:prstClr val="black"/>
                </a:solidFill>
              </a:rPr>
              <a:t>class has a redirect() function. When called, it returns a response object and redirects the user to another target location with specified status code.</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Prototype of redirect() function is as below </a:t>
            </a:r>
            <a:r>
              <a:rPr lang="en-IN" sz="1400" dirty="0" smtClean="0">
                <a:solidFill>
                  <a:prstClr val="black"/>
                </a:solidFill>
              </a:rPr>
              <a:t>− </a:t>
            </a:r>
            <a:r>
              <a:rPr lang="en-IN" sz="1400" dirty="0" smtClean="0">
                <a:solidFill>
                  <a:srgbClr val="0070C0"/>
                </a:solidFill>
              </a:rPr>
              <a:t>Flask.redirect(location</a:t>
            </a:r>
            <a:r>
              <a:rPr lang="en-IN" sz="1400" dirty="0">
                <a:solidFill>
                  <a:srgbClr val="0070C0"/>
                </a:solidFill>
              </a:rPr>
              <a:t>, statuscode, response)</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r>
              <a:rPr lang="en-IN" sz="1400" dirty="0">
                <a:solidFill>
                  <a:prstClr val="black"/>
                </a:solidFill>
              </a:rPr>
              <a:t>In the above function −</a:t>
            </a:r>
          </a:p>
          <a:p>
            <a:pPr marL="742950" lvl="1" indent="-285750">
              <a:lnSpc>
                <a:spcPct val="150000"/>
              </a:lnSpc>
              <a:buClr>
                <a:srgbClr val="095A81"/>
              </a:buClr>
              <a:buFont typeface="Courier New" panose="02070309020205020404" pitchFamily="49" charset="0"/>
              <a:buChar char="o"/>
              <a:tabLst>
                <a:tab pos="292418" algn="l"/>
              </a:tabLst>
            </a:pPr>
            <a:r>
              <a:rPr lang="en-IN" sz="1400" dirty="0" smtClean="0">
                <a:solidFill>
                  <a:prstClr val="black"/>
                </a:solidFill>
              </a:rPr>
              <a:t>location </a:t>
            </a:r>
            <a:r>
              <a:rPr lang="en-IN" sz="1400" dirty="0">
                <a:solidFill>
                  <a:prstClr val="black"/>
                </a:solidFill>
              </a:rPr>
              <a:t>parameter is the URL where response should be redirected.</a:t>
            </a:r>
          </a:p>
          <a:p>
            <a:pPr marL="742950" lvl="1" indent="-285750">
              <a:lnSpc>
                <a:spcPct val="150000"/>
              </a:lnSpc>
              <a:buClr>
                <a:srgbClr val="095A81"/>
              </a:buClr>
              <a:buFont typeface="Courier New" panose="02070309020205020404" pitchFamily="49" charset="0"/>
              <a:buChar char="o"/>
              <a:tabLst>
                <a:tab pos="292418" algn="l"/>
              </a:tabLst>
            </a:pPr>
            <a:r>
              <a:rPr lang="en-IN" sz="1400" dirty="0" smtClean="0">
                <a:solidFill>
                  <a:prstClr val="black"/>
                </a:solidFill>
              </a:rPr>
              <a:t>statuscode </a:t>
            </a:r>
            <a:r>
              <a:rPr lang="en-IN" sz="1400" dirty="0">
                <a:solidFill>
                  <a:prstClr val="black"/>
                </a:solidFill>
              </a:rPr>
              <a:t>sent to browser’s header, defaults to 302.</a:t>
            </a:r>
          </a:p>
          <a:p>
            <a:pPr marL="742950" lvl="1" indent="-285750">
              <a:lnSpc>
                <a:spcPct val="150000"/>
              </a:lnSpc>
              <a:buClr>
                <a:srgbClr val="095A81"/>
              </a:buClr>
              <a:buFont typeface="Courier New" panose="02070309020205020404" pitchFamily="49" charset="0"/>
              <a:buChar char="o"/>
              <a:tabLst>
                <a:tab pos="292418" algn="l"/>
              </a:tabLst>
            </a:pPr>
            <a:r>
              <a:rPr lang="en-IN" sz="1400" dirty="0" smtClean="0">
                <a:solidFill>
                  <a:prstClr val="black"/>
                </a:solidFill>
              </a:rPr>
              <a:t>response </a:t>
            </a:r>
            <a:r>
              <a:rPr lang="en-IN" sz="1400" dirty="0">
                <a:solidFill>
                  <a:prstClr val="black"/>
                </a:solidFill>
              </a:rPr>
              <a:t>parameter is used to instantiate response.</a:t>
            </a:r>
          </a:p>
          <a:p>
            <a:pPr lvl="1">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18704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Redirection..</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a:lnSpc>
                <a:spcPct val="150000"/>
              </a:lnSpc>
              <a:buClr>
                <a:srgbClr val="095A81"/>
              </a:buClr>
              <a:tabLst>
                <a:tab pos="292418" algn="l"/>
              </a:tabLst>
            </a:pPr>
            <a:r>
              <a:rPr lang="en-IN" sz="1400" dirty="0" smtClean="0">
                <a:solidFill>
                  <a:prstClr val="black"/>
                </a:solidFill>
              </a:rPr>
              <a:t>The </a:t>
            </a:r>
            <a:r>
              <a:rPr lang="en-IN" sz="1400" dirty="0">
                <a:solidFill>
                  <a:prstClr val="black"/>
                </a:solidFill>
              </a:rPr>
              <a:t>following status codes are standardized −</a:t>
            </a:r>
          </a:p>
          <a:p>
            <a:pPr marL="742950" lvl="1" indent="-285750">
              <a:lnSpc>
                <a:spcPct val="150000"/>
              </a:lnSpc>
              <a:buClr>
                <a:srgbClr val="095A81"/>
              </a:buClr>
              <a:buFont typeface="Courier New" panose="02070309020205020404" pitchFamily="49" charset="0"/>
              <a:buChar char="o"/>
              <a:tabLst>
                <a:tab pos="292418" algn="l"/>
              </a:tabLst>
            </a:pPr>
            <a:r>
              <a:rPr lang="en-IN" sz="1400" dirty="0" smtClean="0">
                <a:solidFill>
                  <a:prstClr val="black"/>
                </a:solidFill>
              </a:rPr>
              <a:t>HTTP_300_MULTIPLE_CHOICES</a:t>
            </a:r>
            <a:endParaRPr lang="en-IN" sz="1400" dirty="0">
              <a:solidFill>
                <a:prstClr val="black"/>
              </a:solidFill>
            </a:endParaRP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HTTP_301_MOVED_PERMANENTLY</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HTTP_302_FOUND</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HTTP_303_SEE_OTHER</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HTTP_304_NOT_MODIFIED</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HTTP_305_USE_PROXY</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HTTP_306_RESERVED</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HTTP_307_TEMPORARY_REDIRECT</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The default status code is 302, which is for ‘found</a:t>
            </a:r>
            <a:r>
              <a:rPr lang="en-IN" sz="1400" dirty="0" smtClean="0">
                <a:solidFill>
                  <a:prstClr val="black"/>
                </a:solidFill>
              </a:rPr>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069625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Errors</a:t>
            </a:r>
            <a:endParaRPr dirty="0"/>
          </a:p>
        </p:txBody>
      </p:sp>
      <p:sp>
        <p:nvSpPr>
          <p:cNvPr id="9" name="object 7"/>
          <p:cNvSpPr txBox="1"/>
          <p:nvPr/>
        </p:nvSpPr>
        <p:spPr>
          <a:xfrm>
            <a:off x="468834" y="892211"/>
            <a:ext cx="8208821" cy="3123932"/>
          </a:xfrm>
          <a:prstGeom prst="rect">
            <a:avLst/>
          </a:prstGeom>
        </p:spPr>
        <p:txBody>
          <a:bodyPr vert="horz" wrap="square" lIns="0" tIns="0" rIns="0" bIns="0" rtlCol="0">
            <a:spAutoFit/>
          </a:bodyPr>
          <a:lstStyle/>
          <a:p>
            <a:pPr marL="228600" indent="-228600">
              <a:buClr>
                <a:srgbClr val="095A81"/>
              </a:buClr>
              <a:buFont typeface="Wingdings" panose="05000000000000000000" pitchFamily="2" charset="2"/>
              <a:buChar char="§"/>
              <a:tabLst>
                <a:tab pos="292418" algn="l"/>
              </a:tabLst>
            </a:pPr>
            <a:r>
              <a:rPr lang="en-IN" sz="1400" dirty="0" smtClean="0">
                <a:solidFill>
                  <a:prstClr val="black"/>
                </a:solidFill>
              </a:rPr>
              <a:t>Flask </a:t>
            </a:r>
            <a:r>
              <a:rPr lang="en-IN" sz="1400" dirty="0">
                <a:solidFill>
                  <a:prstClr val="black"/>
                </a:solidFill>
              </a:rPr>
              <a:t>class has abort() function with an error code</a:t>
            </a:r>
            <a:r>
              <a:rPr lang="en-IN" sz="1400" dirty="0" smtClean="0">
                <a:solidFill>
                  <a:prstClr val="black"/>
                </a:solidFill>
              </a:rPr>
              <a:t>.      </a:t>
            </a:r>
            <a:r>
              <a:rPr lang="en-IN" sz="1400" dirty="0" smtClean="0">
                <a:solidFill>
                  <a:srgbClr val="0070C0"/>
                </a:solidFill>
              </a:rPr>
              <a:t>Flask.abort(code</a:t>
            </a:r>
            <a:r>
              <a:rPr lang="en-IN" sz="1400" dirty="0">
                <a:solidFill>
                  <a:srgbClr val="0070C0"/>
                </a:solidFill>
              </a:rPr>
              <a:t>)</a:t>
            </a:r>
          </a:p>
          <a:p>
            <a:pPr>
              <a:buClr>
                <a:srgbClr val="095A81"/>
              </a:buClr>
              <a:tabLst>
                <a:tab pos="292418" algn="l"/>
              </a:tabLst>
            </a:pPr>
            <a:endParaRPr lang="en-IN" sz="1400" dirty="0" smtClean="0">
              <a:solidFill>
                <a:prstClr val="black"/>
              </a:solidFill>
            </a:endParaRPr>
          </a:p>
          <a:p>
            <a:pPr>
              <a:buClr>
                <a:srgbClr val="095A81"/>
              </a:buClr>
              <a:tabLst>
                <a:tab pos="292418" algn="l"/>
              </a:tabLst>
            </a:pPr>
            <a:r>
              <a:rPr lang="en-IN" sz="1400" dirty="0" smtClean="0">
                <a:solidFill>
                  <a:prstClr val="black"/>
                </a:solidFill>
              </a:rPr>
              <a:t>The </a:t>
            </a:r>
            <a:r>
              <a:rPr lang="en-IN" sz="1400" dirty="0">
                <a:solidFill>
                  <a:prstClr val="black"/>
                </a:solidFill>
              </a:rPr>
              <a:t>Code parameter takes one of following values −</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400 </a:t>
            </a:r>
            <a:r>
              <a:rPr lang="en-IN" sz="1400" dirty="0">
                <a:solidFill>
                  <a:prstClr val="black"/>
                </a:solidFill>
              </a:rPr>
              <a:t>− for Bad Request</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401 </a:t>
            </a:r>
            <a:r>
              <a:rPr lang="en-IN" sz="1400" dirty="0">
                <a:solidFill>
                  <a:prstClr val="black"/>
                </a:solidFill>
              </a:rPr>
              <a:t>− for Unauthenticated</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403 </a:t>
            </a:r>
            <a:r>
              <a:rPr lang="en-IN" sz="1400" dirty="0">
                <a:solidFill>
                  <a:prstClr val="black"/>
                </a:solidFill>
              </a:rPr>
              <a:t>− for Forbidden</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404 </a:t>
            </a:r>
            <a:r>
              <a:rPr lang="en-IN" sz="1400" dirty="0">
                <a:solidFill>
                  <a:prstClr val="black"/>
                </a:solidFill>
              </a:rPr>
              <a:t>− for Not Found</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406 </a:t>
            </a:r>
            <a:r>
              <a:rPr lang="en-IN" sz="1400" dirty="0">
                <a:solidFill>
                  <a:prstClr val="black"/>
                </a:solidFill>
              </a:rPr>
              <a:t>− for Not Acceptable</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415 </a:t>
            </a:r>
            <a:r>
              <a:rPr lang="en-IN" sz="1400" dirty="0">
                <a:solidFill>
                  <a:prstClr val="black"/>
                </a:solidFill>
              </a:rPr>
              <a:t>− for Unsupported Media Type</a:t>
            </a:r>
          </a:p>
          <a:p>
            <a:pPr marL="742950" lvl="1" indent="-285750">
              <a:buClr>
                <a:srgbClr val="095A81"/>
              </a:buClr>
              <a:buFont typeface="Courier New" panose="02070309020205020404" pitchFamily="49" charset="0"/>
              <a:buChar char="o"/>
              <a:tabLst>
                <a:tab pos="292418" algn="l"/>
              </a:tabLst>
            </a:pPr>
            <a:r>
              <a:rPr lang="en-IN" sz="1400" dirty="0" smtClean="0">
                <a:solidFill>
                  <a:prstClr val="black"/>
                </a:solidFill>
              </a:rPr>
              <a:t>429 </a:t>
            </a:r>
            <a:r>
              <a:rPr lang="en-IN" sz="1400" dirty="0">
                <a:solidFill>
                  <a:prstClr val="black"/>
                </a:solidFill>
              </a:rPr>
              <a:t>− Too Many Requests</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a:buClr>
                <a:srgbClr val="095A81"/>
              </a:buClr>
              <a:tabLst>
                <a:tab pos="292418" algn="l"/>
              </a:tabLst>
            </a:pPr>
            <a:r>
              <a:rPr lang="en-IN" sz="1400" dirty="0">
                <a:solidFill>
                  <a:prstClr val="black"/>
                </a:solidFill>
              </a:rPr>
              <a:t>Let us make a slight change in the login() function in the above code. Instead of re-displaying the login page, if </a:t>
            </a:r>
            <a:r>
              <a:rPr lang="en-IN" sz="1400" dirty="0" smtClean="0">
                <a:solidFill>
                  <a:prstClr val="black"/>
                </a:solidFill>
              </a:rPr>
              <a:t>‘Unauthorized’ </a:t>
            </a:r>
            <a:r>
              <a:rPr lang="en-IN" sz="1400" dirty="0">
                <a:solidFill>
                  <a:prstClr val="black"/>
                </a:solidFill>
              </a:rPr>
              <a:t>page is to be displayed, replace it with call to abort(401).</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89423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File Uploading</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85750" indent="-285750" algn="just">
              <a:lnSpc>
                <a:spcPct val="150000"/>
              </a:lnSpc>
              <a:buFont typeface="Wingdings" panose="05000000000000000000" pitchFamily="2" charset="2"/>
              <a:buChar char="§"/>
            </a:pPr>
            <a:r>
              <a:rPr lang="en-IN" sz="1400" dirty="0" smtClean="0"/>
              <a:t>Handling </a:t>
            </a:r>
            <a:r>
              <a:rPr lang="en-IN" sz="1400" dirty="0"/>
              <a:t>file upload in Flask is very easy. It needs an HTML form with its </a:t>
            </a:r>
            <a:r>
              <a:rPr lang="en-IN" sz="1400" dirty="0" err="1"/>
              <a:t>enctype</a:t>
            </a:r>
            <a:r>
              <a:rPr lang="en-IN" sz="1400" dirty="0"/>
              <a:t> attribute set to ‘multipart/form-data’, posting the file to a URL. The URL handler fetches file from </a:t>
            </a:r>
            <a:r>
              <a:rPr lang="en-IN" sz="1400" b="1" dirty="0"/>
              <a:t>request.files[]</a:t>
            </a:r>
            <a:r>
              <a:rPr lang="en-IN" sz="1400" dirty="0"/>
              <a:t> object and saves it to the desired location</a:t>
            </a:r>
            <a:r>
              <a:rPr lang="en-IN" sz="1400" dirty="0" smtClean="0"/>
              <a:t>.</a:t>
            </a:r>
          </a:p>
          <a:p>
            <a:pPr marL="285750" indent="-285750" algn="just">
              <a:lnSpc>
                <a:spcPct val="150000"/>
              </a:lnSpc>
              <a:buFont typeface="Wingdings" panose="05000000000000000000" pitchFamily="2" charset="2"/>
              <a:buChar char="§"/>
            </a:pPr>
            <a:endParaRPr lang="en-IN" sz="1400" dirty="0"/>
          </a:p>
          <a:p>
            <a:pPr marL="285750" indent="-285750" algn="just">
              <a:lnSpc>
                <a:spcPct val="150000"/>
              </a:lnSpc>
              <a:buFont typeface="Wingdings" panose="05000000000000000000" pitchFamily="2" charset="2"/>
              <a:buChar char="§"/>
            </a:pPr>
            <a:r>
              <a:rPr lang="en-IN" sz="1400" dirty="0"/>
              <a:t>Each uploaded file is first saved in a temporary location on the server, before it is actually saved to its ultimate location. Name of destination file can be hard-coded or can be obtained from filename property of </a:t>
            </a:r>
            <a:r>
              <a:rPr lang="en-IN" sz="1400" b="1" dirty="0"/>
              <a:t>request.files[file]</a:t>
            </a:r>
            <a:r>
              <a:rPr lang="en-IN" sz="1400" dirty="0"/>
              <a:t>object. However, it is recommended to obtain a secure version of it using the </a:t>
            </a:r>
            <a:r>
              <a:rPr lang="en-IN" sz="1400" b="1" dirty="0"/>
              <a:t>secure_filename()</a:t>
            </a:r>
            <a:r>
              <a:rPr lang="en-IN" sz="1400" dirty="0"/>
              <a:t> function</a:t>
            </a:r>
            <a:r>
              <a:rPr lang="en-IN" sz="1400" dirty="0" smtClean="0"/>
              <a:t>.</a:t>
            </a:r>
          </a:p>
          <a:p>
            <a:pPr marL="285750" indent="-285750" algn="just">
              <a:lnSpc>
                <a:spcPct val="150000"/>
              </a:lnSpc>
              <a:buFont typeface="Wingdings" panose="05000000000000000000" pitchFamily="2" charset="2"/>
              <a:buChar char="§"/>
            </a:pPr>
            <a:endParaRPr lang="en-IN" sz="1400" dirty="0"/>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89650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File Uploading</a:t>
            </a:r>
            <a:endParaRPr dirty="0"/>
          </a:p>
        </p:txBody>
      </p:sp>
      <p:sp>
        <p:nvSpPr>
          <p:cNvPr id="9" name="object 7"/>
          <p:cNvSpPr txBox="1"/>
          <p:nvPr/>
        </p:nvSpPr>
        <p:spPr>
          <a:xfrm>
            <a:off x="468834" y="892211"/>
            <a:ext cx="8208821" cy="1938992"/>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a:t>It is possible to define the path of default upload folder and maximum size of uploaded file in configuration settings of Flask object.</a:t>
            </a:r>
          </a:p>
          <a:p>
            <a:pPr marL="742950" lvl="1" indent="-285750">
              <a:lnSpc>
                <a:spcPct val="150000"/>
              </a:lnSpc>
              <a:buClr>
                <a:srgbClr val="095A81"/>
              </a:buClr>
              <a:buFont typeface="Courier New" panose="02070309020205020404" pitchFamily="49" charset="0"/>
              <a:buChar char="o"/>
              <a:tabLst>
                <a:tab pos="292418" algn="l"/>
              </a:tabLst>
            </a:pPr>
            <a:r>
              <a:rPr lang="en-IN" sz="1400" dirty="0" smtClean="0">
                <a:solidFill>
                  <a:prstClr val="black"/>
                </a:solidFill>
              </a:rPr>
              <a:t>app.config</a:t>
            </a:r>
            <a:r>
              <a:rPr lang="en-IN" sz="1400" dirty="0">
                <a:solidFill>
                  <a:prstClr val="black"/>
                </a:solidFill>
              </a:rPr>
              <a:t>[‘UPLOAD_FOLDER’]	</a:t>
            </a:r>
            <a:r>
              <a:rPr lang="en-IN" sz="1400" dirty="0" smtClean="0">
                <a:solidFill>
                  <a:prstClr val="black"/>
                </a:solidFill>
              </a:rPr>
              <a:t>Defines </a:t>
            </a:r>
            <a:r>
              <a:rPr lang="en-IN" sz="1400" dirty="0">
                <a:solidFill>
                  <a:prstClr val="black"/>
                </a:solidFill>
              </a:rPr>
              <a:t>path for upload folder</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app.config[‘MAX_CONTENT_PATH’]	Specifies maximum size of file </a:t>
            </a:r>
            <a:r>
              <a:rPr lang="en-IN" sz="1400" dirty="0" smtClean="0">
                <a:solidFill>
                  <a:prstClr val="black"/>
                </a:solidFill>
              </a:rPr>
              <a:t>to </a:t>
            </a:r>
            <a:r>
              <a:rPr lang="en-IN" sz="1400" dirty="0">
                <a:solidFill>
                  <a:prstClr val="black"/>
                </a:solidFill>
              </a:rPr>
              <a:t>be uploaded – in bytes</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330194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Extensions</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017588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Flask Extensions</a:t>
            </a:r>
            <a:endParaRPr dirty="0"/>
          </a:p>
        </p:txBody>
      </p:sp>
      <p:sp>
        <p:nvSpPr>
          <p:cNvPr id="9" name="object 7"/>
          <p:cNvSpPr txBox="1"/>
          <p:nvPr/>
        </p:nvSpPr>
        <p:spPr>
          <a:xfrm>
            <a:off x="468834" y="892211"/>
            <a:ext cx="8208821" cy="3662541"/>
          </a:xfrm>
          <a:prstGeom prst="rect">
            <a:avLst/>
          </a:prstGeom>
        </p:spPr>
        <p:txBody>
          <a:bodyPr vert="horz" wrap="square" lIns="0" tIns="0" rIns="0" bIns="0" rtlCol="0">
            <a:spAutoFit/>
          </a:bodyPr>
          <a:lstStyle/>
          <a:p>
            <a:pPr marL="285750" indent="-285750" algn="just">
              <a:buFont typeface="Wingdings" panose="05000000000000000000" pitchFamily="2" charset="2"/>
              <a:buChar char="§"/>
            </a:pPr>
            <a:r>
              <a:rPr lang="en-IN" sz="1400" dirty="0" smtClean="0"/>
              <a:t>Flask </a:t>
            </a:r>
            <a:r>
              <a:rPr lang="en-IN" sz="1400" dirty="0"/>
              <a:t>is often referred to as a micro framework, because a core functionality includes WSGI and routing based on </a:t>
            </a:r>
            <a:r>
              <a:rPr lang="en-IN" sz="1400" b="1" dirty="0"/>
              <a:t>Werkzeug</a:t>
            </a:r>
            <a:r>
              <a:rPr lang="en-IN" sz="1400" dirty="0"/>
              <a:t> and template engine based on </a:t>
            </a:r>
            <a:r>
              <a:rPr lang="en-IN" sz="1400" b="1" dirty="0"/>
              <a:t>Jinja2</a:t>
            </a:r>
            <a:r>
              <a:rPr lang="en-IN" sz="1400" dirty="0"/>
              <a:t>. In addition, Flask framework has support for cookie and sessions as well as web helpers like </a:t>
            </a:r>
            <a:r>
              <a:rPr lang="en-IN" sz="1400" b="1" dirty="0"/>
              <a:t>JSON</a:t>
            </a:r>
            <a:r>
              <a:rPr lang="en-IN" sz="1400" dirty="0"/>
              <a:t>, static files etc. Obviously, this is not enough for the development of a full-fledged web application. This is where the Flask extensions come in picture. Flask extensions give extensibility to Flask framework</a:t>
            </a:r>
            <a:r>
              <a:rPr lang="en-IN" sz="1400" dirty="0" smtClean="0"/>
              <a:t>.</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There are a large number of Flask extensions available. A Flask extension is a Python module, which adds specific type of support to the Flask application. Flask Extension Registry is a directory of extensions available. The required extension can be downloaded by </a:t>
            </a:r>
            <a:r>
              <a:rPr lang="en-IN" sz="1400" b="1" dirty="0"/>
              <a:t>pip</a:t>
            </a:r>
            <a:r>
              <a:rPr lang="en-IN" sz="1400" dirty="0"/>
              <a:t> utility</a:t>
            </a:r>
            <a:r>
              <a:rPr lang="en-IN" sz="1400" dirty="0" smtClean="0"/>
              <a:t>.</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smtClean="0"/>
              <a:t>We </a:t>
            </a:r>
            <a:r>
              <a:rPr lang="en-IN" sz="1400" dirty="0"/>
              <a:t>will discuss the following important Flask extensions −</a:t>
            </a:r>
          </a:p>
          <a:p>
            <a:pPr marL="742950" lvl="1" indent="-285750" algn="just">
              <a:lnSpc>
                <a:spcPct val="150000"/>
              </a:lnSpc>
              <a:buFont typeface="Courier New" panose="02070309020205020404" pitchFamily="49" charset="0"/>
              <a:buChar char="o"/>
            </a:pPr>
            <a:r>
              <a:rPr lang="en-IN" sz="1400" b="1" dirty="0">
                <a:solidFill>
                  <a:srgbClr val="0070C0"/>
                </a:solidFill>
              </a:rPr>
              <a:t>Flask Mail</a:t>
            </a:r>
            <a:r>
              <a:rPr lang="en-IN" sz="1400" dirty="0">
                <a:solidFill>
                  <a:srgbClr val="0070C0"/>
                </a:solidFill>
              </a:rPr>
              <a:t> − provides SMTP interface to Flask application</a:t>
            </a:r>
          </a:p>
          <a:p>
            <a:pPr marL="742950" lvl="1" indent="-285750" algn="just">
              <a:lnSpc>
                <a:spcPct val="150000"/>
              </a:lnSpc>
              <a:buFont typeface="Courier New" panose="02070309020205020404" pitchFamily="49" charset="0"/>
              <a:buChar char="o"/>
            </a:pPr>
            <a:r>
              <a:rPr lang="en-IN" sz="1400" b="1" dirty="0">
                <a:solidFill>
                  <a:srgbClr val="0070C0"/>
                </a:solidFill>
              </a:rPr>
              <a:t>Flask WTF</a:t>
            </a:r>
            <a:r>
              <a:rPr lang="en-IN" sz="1400" dirty="0">
                <a:solidFill>
                  <a:srgbClr val="0070C0"/>
                </a:solidFill>
              </a:rPr>
              <a:t> − adds rendering and validation of WTForms</a:t>
            </a:r>
          </a:p>
          <a:p>
            <a:pPr marL="742950" lvl="1" indent="-285750" algn="just">
              <a:lnSpc>
                <a:spcPct val="150000"/>
              </a:lnSpc>
              <a:buFont typeface="Courier New" panose="02070309020205020404" pitchFamily="49" charset="0"/>
              <a:buChar char="o"/>
            </a:pPr>
            <a:r>
              <a:rPr lang="en-IN" sz="1400" b="1" dirty="0">
                <a:solidFill>
                  <a:srgbClr val="0070C0"/>
                </a:solidFill>
              </a:rPr>
              <a:t>Flask SQLAlchemy</a:t>
            </a:r>
            <a:r>
              <a:rPr lang="en-IN" sz="1400" dirty="0">
                <a:solidFill>
                  <a:srgbClr val="0070C0"/>
                </a:solidFill>
              </a:rPr>
              <a:t> − adds SQLAlchemy support to Flask application</a:t>
            </a:r>
          </a:p>
          <a:p>
            <a:pPr marL="742950" lvl="1" indent="-285750" algn="just">
              <a:lnSpc>
                <a:spcPct val="150000"/>
              </a:lnSpc>
              <a:buFont typeface="Courier New" panose="02070309020205020404" pitchFamily="49" charset="0"/>
              <a:buChar char="o"/>
            </a:pPr>
            <a:r>
              <a:rPr lang="en-IN" sz="1400" b="1" dirty="0">
                <a:solidFill>
                  <a:srgbClr val="0070C0"/>
                </a:solidFill>
              </a:rPr>
              <a:t>Flask Sijax</a:t>
            </a:r>
            <a:r>
              <a:rPr lang="en-IN" sz="1400" dirty="0">
                <a:solidFill>
                  <a:srgbClr val="0070C0"/>
                </a:solidFill>
              </a:rPr>
              <a:t> − Interface for Sijax - Python/jQuery library that makes AJAX easy to use in web </a:t>
            </a:r>
            <a:r>
              <a:rPr lang="en-IN" sz="1400" dirty="0" smtClean="0">
                <a:solidFill>
                  <a:srgbClr val="0070C0"/>
                </a:solidFill>
              </a:rPr>
              <a:t>applications</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360737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7105" y="858774"/>
            <a:ext cx="8210550" cy="0"/>
          </a:xfrm>
          <a:custGeom>
            <a:avLst/>
            <a:gdLst/>
            <a:ahLst/>
            <a:cxnLst/>
            <a:rect l="l" t="t" r="r" b="b"/>
            <a:pathLst>
              <a:path w="8210550">
                <a:moveTo>
                  <a:pt x="0" y="0"/>
                </a:moveTo>
                <a:lnTo>
                  <a:pt x="8210550" y="0"/>
                </a:lnTo>
              </a:path>
            </a:pathLst>
          </a:custGeom>
          <a:ln w="28956">
            <a:solidFill>
              <a:srgbClr val="095A82"/>
            </a:solidFill>
          </a:ln>
        </p:spPr>
        <p:txBody>
          <a:bodyPr wrap="square" lIns="0" tIns="0" rIns="0" bIns="0" rtlCol="0"/>
          <a:lstStyle/>
          <a:p>
            <a:endParaRPr>
              <a:solidFill>
                <a:prstClr val="black"/>
              </a:solidFill>
            </a:endParaRPr>
          </a:p>
        </p:txBody>
      </p:sp>
      <p:sp>
        <p:nvSpPr>
          <p:cNvPr id="3" name="object 3"/>
          <p:cNvSpPr/>
          <p:nvPr/>
        </p:nvSpPr>
        <p:spPr>
          <a:xfrm>
            <a:off x="713231" y="4837177"/>
            <a:ext cx="771144" cy="19507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466345" y="854175"/>
            <a:ext cx="8211311" cy="4309870"/>
          </a:xfrm>
          <a:prstGeom prst="rect">
            <a:avLst/>
          </a:prstGeom>
          <a:blipFill>
            <a:blip r:embed="rId4" cstate="print"/>
            <a:stretch>
              <a:fillRect/>
            </a:stretch>
          </a:blipFill>
        </p:spPr>
        <p:txBody>
          <a:bodyPr wrap="square" lIns="0" tIns="0" rIns="0" bIns="0" rtlCol="0"/>
          <a:lstStyle/>
          <a:p>
            <a:r>
              <a:rPr lang="en-IN">
                <a:solidFill>
                  <a:srgbClr val="FFFFFF"/>
                </a:solidFill>
                <a:cs typeface="Calibri"/>
              </a:rPr>
              <a:t>N</a:t>
            </a:r>
            <a:endParaRPr>
              <a:solidFill>
                <a:prstClr val="black"/>
              </a:solidFill>
            </a:endParaRPr>
          </a:p>
        </p:txBody>
      </p:sp>
      <p:sp>
        <p:nvSpPr>
          <p:cNvPr id="5" name="object 5"/>
          <p:cNvSpPr txBox="1">
            <a:spLocks noGrp="1"/>
          </p:cNvSpPr>
          <p:nvPr>
            <p:ph type="title"/>
          </p:nvPr>
        </p:nvSpPr>
        <p:spPr>
          <a:xfrm>
            <a:off x="471018" y="324053"/>
            <a:ext cx="2221865" cy="443070"/>
          </a:xfrm>
          <a:prstGeom prst="rect">
            <a:avLst/>
          </a:prstGeom>
        </p:spPr>
        <p:txBody>
          <a:bodyPr vert="horz" wrap="square" lIns="0" tIns="12065" rIns="0" bIns="0" rtlCol="0">
            <a:spAutoFit/>
          </a:bodyPr>
          <a:lstStyle/>
          <a:p>
            <a:pPr marL="12700">
              <a:spcBef>
                <a:spcPts val="95"/>
              </a:spcBef>
            </a:pPr>
            <a:r>
              <a:rPr sz="2800" spc="-5" dirty="0">
                <a:solidFill>
                  <a:srgbClr val="095A82"/>
                </a:solidFill>
              </a:rPr>
              <a:t>Course</a:t>
            </a:r>
            <a:r>
              <a:rPr sz="2800" spc="-35" dirty="0">
                <a:solidFill>
                  <a:srgbClr val="095A82"/>
                </a:solidFill>
              </a:rPr>
              <a:t> </a:t>
            </a:r>
            <a:r>
              <a:rPr sz="2800" spc="-10" dirty="0">
                <a:solidFill>
                  <a:srgbClr val="095A82"/>
                </a:solidFill>
              </a:rPr>
              <a:t>Outline</a:t>
            </a:r>
            <a:endParaRPr sz="2800" dirty="0"/>
          </a:p>
        </p:txBody>
      </p:sp>
      <p:sp>
        <p:nvSpPr>
          <p:cNvPr id="6" name="object 6"/>
          <p:cNvSpPr txBox="1"/>
          <p:nvPr/>
        </p:nvSpPr>
        <p:spPr>
          <a:xfrm>
            <a:off x="910986" y="1274933"/>
            <a:ext cx="1709979" cy="198131"/>
          </a:xfrm>
          <a:prstGeom prst="rect">
            <a:avLst/>
          </a:prstGeom>
        </p:spPr>
        <p:txBody>
          <a:bodyPr vert="horz" wrap="square" lIns="0" tIns="13335" rIns="0" bIns="0" rtlCol="0">
            <a:spAutoFit/>
          </a:bodyPr>
          <a:lstStyle/>
          <a:p>
            <a:pPr marL="12700">
              <a:spcBef>
                <a:spcPts val="105"/>
              </a:spcBef>
            </a:pPr>
            <a:r>
              <a:rPr sz="1200" spc="-5" dirty="0">
                <a:solidFill>
                  <a:prstClr val="white"/>
                </a:solidFill>
                <a:cs typeface="Calibri"/>
              </a:rPr>
              <a:t>Introduction </a:t>
            </a:r>
            <a:r>
              <a:rPr sz="1200" dirty="0">
                <a:solidFill>
                  <a:prstClr val="white"/>
                </a:solidFill>
                <a:cs typeface="Calibri"/>
              </a:rPr>
              <a:t>to</a:t>
            </a:r>
            <a:r>
              <a:rPr sz="1200" spc="-40" dirty="0">
                <a:solidFill>
                  <a:prstClr val="white"/>
                </a:solidFill>
                <a:cs typeface="Calibri"/>
              </a:rPr>
              <a:t> </a:t>
            </a:r>
            <a:r>
              <a:rPr sz="1200" spc="-5" dirty="0">
                <a:solidFill>
                  <a:prstClr val="white"/>
                </a:solidFill>
                <a:cs typeface="Calibri"/>
              </a:rPr>
              <a:t>Python</a:t>
            </a:r>
            <a:endParaRPr sz="1200" dirty="0">
              <a:solidFill>
                <a:prstClr val="white"/>
              </a:solidFill>
              <a:cs typeface="Calibri"/>
            </a:endParaRPr>
          </a:p>
        </p:txBody>
      </p:sp>
      <p:sp>
        <p:nvSpPr>
          <p:cNvPr id="7" name="object 7"/>
          <p:cNvSpPr txBox="1"/>
          <p:nvPr/>
        </p:nvSpPr>
        <p:spPr>
          <a:xfrm>
            <a:off x="910985" y="1799237"/>
            <a:ext cx="1837809" cy="198131"/>
          </a:xfrm>
          <a:prstGeom prst="rect">
            <a:avLst/>
          </a:prstGeom>
        </p:spPr>
        <p:txBody>
          <a:bodyPr vert="horz" wrap="square" lIns="0" tIns="13335" rIns="0" bIns="0" rtlCol="0">
            <a:spAutoFit/>
          </a:bodyPr>
          <a:lstStyle/>
          <a:p>
            <a:pPr marL="12700">
              <a:spcBef>
                <a:spcPts val="105"/>
              </a:spcBef>
            </a:pPr>
            <a:r>
              <a:rPr lang="en-IN" sz="1200" spc="-5" dirty="0">
                <a:solidFill>
                  <a:schemeClr val="bg1"/>
                </a:solidFill>
                <a:cs typeface="Calibri"/>
              </a:rPr>
              <a:t>Basics of </a:t>
            </a:r>
            <a:r>
              <a:rPr lang="en-IN" sz="1200" spc="-5" dirty="0" smtClean="0">
                <a:solidFill>
                  <a:schemeClr val="bg1"/>
                </a:solidFill>
                <a:cs typeface="Calibri"/>
              </a:rPr>
              <a:t>Python</a:t>
            </a:r>
            <a:endParaRPr sz="1200" dirty="0">
              <a:solidFill>
                <a:prstClr val="black"/>
              </a:solidFill>
              <a:cs typeface="Calibri"/>
            </a:endParaRPr>
          </a:p>
        </p:txBody>
      </p:sp>
      <p:sp>
        <p:nvSpPr>
          <p:cNvPr id="8" name="object 8"/>
          <p:cNvSpPr txBox="1"/>
          <p:nvPr/>
        </p:nvSpPr>
        <p:spPr>
          <a:xfrm>
            <a:off x="847090" y="2263797"/>
            <a:ext cx="1819910" cy="197490"/>
          </a:xfrm>
          <a:prstGeom prst="rect">
            <a:avLst/>
          </a:prstGeom>
        </p:spPr>
        <p:txBody>
          <a:bodyPr vert="horz" wrap="square" lIns="0" tIns="12700" rIns="0" bIns="0" rtlCol="0">
            <a:spAutoFit/>
          </a:bodyPr>
          <a:lstStyle/>
          <a:p>
            <a:pPr marL="12700" marR="5080" indent="101600">
              <a:spcBef>
                <a:spcPts val="105"/>
              </a:spcBef>
            </a:pPr>
            <a:r>
              <a:rPr lang="en-IN" sz="1200" spc="-5" dirty="0" smtClean="0">
                <a:solidFill>
                  <a:schemeClr val="bg1"/>
                </a:solidFill>
                <a:cs typeface="Calibri"/>
              </a:rPr>
              <a:t>Program </a:t>
            </a:r>
            <a:r>
              <a:rPr lang="en-IN" sz="1200" spc="-5" dirty="0">
                <a:solidFill>
                  <a:schemeClr val="bg1"/>
                </a:solidFill>
                <a:cs typeface="Calibri"/>
              </a:rPr>
              <a:t>Flow Control</a:t>
            </a:r>
            <a:endParaRPr sz="1200" spc="-5" dirty="0">
              <a:solidFill>
                <a:schemeClr val="bg1"/>
              </a:solidFill>
              <a:cs typeface="Calibri"/>
            </a:endParaRPr>
          </a:p>
        </p:txBody>
      </p:sp>
      <p:sp>
        <p:nvSpPr>
          <p:cNvPr id="9" name="object 9"/>
          <p:cNvSpPr txBox="1"/>
          <p:nvPr/>
        </p:nvSpPr>
        <p:spPr>
          <a:xfrm>
            <a:off x="914400" y="2735713"/>
            <a:ext cx="1800860" cy="197490"/>
          </a:xfrm>
          <a:prstGeom prst="rect">
            <a:avLst/>
          </a:prstGeom>
        </p:spPr>
        <p:txBody>
          <a:bodyPr vert="horz" wrap="square" lIns="0" tIns="12700" rIns="0" bIns="0" rtlCol="0">
            <a:spAutoFit/>
          </a:bodyPr>
          <a:lstStyle/>
          <a:p>
            <a:pPr marL="475615" marR="5080" indent="-463550">
              <a:spcBef>
                <a:spcPts val="100"/>
              </a:spcBef>
            </a:pPr>
            <a:r>
              <a:rPr lang="en-IN" sz="1100" dirty="0">
                <a:solidFill>
                  <a:srgbClr val="FFFFFF"/>
                </a:solidFill>
                <a:cs typeface="Calibri"/>
              </a:rPr>
              <a:t>String </a:t>
            </a:r>
            <a:r>
              <a:rPr lang="en-IN" sz="1200" dirty="0">
                <a:solidFill>
                  <a:srgbClr val="FFFFFF"/>
                </a:solidFill>
                <a:cs typeface="Calibri"/>
              </a:rPr>
              <a:t>Manipulation</a:t>
            </a:r>
            <a:endParaRPr sz="1100" dirty="0">
              <a:solidFill>
                <a:prstClr val="black"/>
              </a:solidFill>
              <a:cs typeface="Calibri"/>
            </a:endParaRPr>
          </a:p>
        </p:txBody>
      </p:sp>
      <p:sp>
        <p:nvSpPr>
          <p:cNvPr id="10" name="object 10"/>
          <p:cNvSpPr txBox="1"/>
          <p:nvPr/>
        </p:nvSpPr>
        <p:spPr>
          <a:xfrm>
            <a:off x="914400" y="3257062"/>
            <a:ext cx="1087120" cy="197490"/>
          </a:xfrm>
          <a:prstGeom prst="rect">
            <a:avLst/>
          </a:prstGeom>
        </p:spPr>
        <p:txBody>
          <a:bodyPr vert="horz" wrap="square" lIns="0" tIns="12700" rIns="0" bIns="0" rtlCol="0">
            <a:spAutoFit/>
          </a:bodyPr>
          <a:lstStyle/>
          <a:p>
            <a:pPr marL="12700">
              <a:spcBef>
                <a:spcPts val="100"/>
              </a:spcBef>
            </a:pPr>
            <a:r>
              <a:rPr lang="en-IN" sz="1100" dirty="0">
                <a:solidFill>
                  <a:srgbClr val="FFFFFF"/>
                </a:solidFill>
                <a:cs typeface="Calibri"/>
              </a:rPr>
              <a:t>List </a:t>
            </a:r>
            <a:r>
              <a:rPr lang="en-IN" sz="1200" dirty="0">
                <a:solidFill>
                  <a:srgbClr val="FFFFFF"/>
                </a:solidFill>
                <a:cs typeface="Calibri"/>
              </a:rPr>
              <a:t>Manipulation</a:t>
            </a:r>
            <a:endParaRPr sz="1100" dirty="0">
              <a:solidFill>
                <a:prstClr val="black"/>
              </a:solidFill>
              <a:cs typeface="Calibri"/>
            </a:endParaRPr>
          </a:p>
        </p:txBody>
      </p:sp>
      <p:sp>
        <p:nvSpPr>
          <p:cNvPr id="11" name="object 11"/>
          <p:cNvSpPr txBox="1"/>
          <p:nvPr/>
        </p:nvSpPr>
        <p:spPr>
          <a:xfrm>
            <a:off x="914400" y="3728978"/>
            <a:ext cx="1927225" cy="182101"/>
          </a:xfrm>
          <a:prstGeom prst="rect">
            <a:avLst/>
          </a:prstGeom>
        </p:spPr>
        <p:txBody>
          <a:bodyPr vert="horz" wrap="square" lIns="0" tIns="12700" rIns="0" bIns="0" rtlCol="0">
            <a:spAutoFit/>
          </a:bodyPr>
          <a:lstStyle/>
          <a:p>
            <a:pPr marL="614680" marR="5080" indent="-602615">
              <a:spcBef>
                <a:spcPts val="100"/>
              </a:spcBef>
            </a:pPr>
            <a:r>
              <a:rPr lang="en-IN" sz="1100" dirty="0" smtClean="0">
                <a:solidFill>
                  <a:srgbClr val="FFFFFF"/>
                </a:solidFill>
                <a:cs typeface="Calibri"/>
              </a:rPr>
              <a:t>Tuple, Set </a:t>
            </a:r>
            <a:r>
              <a:rPr lang="en-IN" sz="1100" dirty="0">
                <a:solidFill>
                  <a:srgbClr val="FFFFFF"/>
                </a:solidFill>
                <a:cs typeface="Calibri"/>
              </a:rPr>
              <a:t>Manipulation</a:t>
            </a:r>
            <a:endParaRPr sz="1100" dirty="0">
              <a:solidFill>
                <a:prstClr val="black"/>
              </a:solidFill>
              <a:cs typeface="Calibri"/>
            </a:endParaRPr>
          </a:p>
        </p:txBody>
      </p:sp>
      <p:sp>
        <p:nvSpPr>
          <p:cNvPr id="12" name="object 12"/>
          <p:cNvSpPr txBox="1"/>
          <p:nvPr/>
        </p:nvSpPr>
        <p:spPr>
          <a:xfrm>
            <a:off x="914400" y="4232285"/>
            <a:ext cx="1539799" cy="197490"/>
          </a:xfrm>
          <a:prstGeom prst="rect">
            <a:avLst/>
          </a:prstGeom>
        </p:spPr>
        <p:txBody>
          <a:bodyPr vert="horz" wrap="square" lIns="0" tIns="12700" rIns="0" bIns="0" rtlCol="0">
            <a:spAutoFit/>
          </a:bodyPr>
          <a:lstStyle/>
          <a:p>
            <a:pPr marL="12700">
              <a:spcBef>
                <a:spcPts val="100"/>
              </a:spcBef>
            </a:pPr>
            <a:r>
              <a:rPr lang="en-IN" sz="1100" spc="-5" dirty="0">
                <a:solidFill>
                  <a:srgbClr val="FFFFFF"/>
                </a:solidFill>
                <a:cs typeface="Calibri"/>
              </a:rPr>
              <a:t>Dictionaries </a:t>
            </a:r>
            <a:r>
              <a:rPr lang="en-IN" sz="1200" spc="-5" dirty="0">
                <a:solidFill>
                  <a:srgbClr val="FFFFFF"/>
                </a:solidFill>
                <a:cs typeface="Calibri"/>
              </a:rPr>
              <a:t>Manipulation</a:t>
            </a:r>
            <a:endParaRPr sz="1100" dirty="0">
              <a:solidFill>
                <a:prstClr val="black"/>
              </a:solidFill>
              <a:cs typeface="Calibri"/>
            </a:endParaRPr>
          </a:p>
        </p:txBody>
      </p:sp>
      <p:sp>
        <p:nvSpPr>
          <p:cNvPr id="13" name="object 13"/>
          <p:cNvSpPr txBox="1"/>
          <p:nvPr/>
        </p:nvSpPr>
        <p:spPr>
          <a:xfrm>
            <a:off x="6044439" y="1274934"/>
            <a:ext cx="2147062" cy="198131"/>
          </a:xfrm>
          <a:prstGeom prst="rect">
            <a:avLst/>
          </a:prstGeom>
        </p:spPr>
        <p:txBody>
          <a:bodyPr vert="horz" wrap="square" lIns="0" tIns="13335" rIns="0" bIns="0" rtlCol="0">
            <a:spAutoFit/>
          </a:bodyPr>
          <a:lstStyle/>
          <a:p>
            <a:pPr marL="12700">
              <a:spcBef>
                <a:spcPts val="105"/>
              </a:spcBef>
            </a:pPr>
            <a:r>
              <a:rPr lang="en-IN" sz="1200" spc="-5" dirty="0" smtClean="0">
                <a:solidFill>
                  <a:srgbClr val="FFFFFF"/>
                </a:solidFill>
                <a:cs typeface="Calibri"/>
              </a:rPr>
              <a:t>Functions</a:t>
            </a:r>
            <a:r>
              <a:rPr lang="en-IN" sz="1100" spc="-5" dirty="0">
                <a:solidFill>
                  <a:srgbClr val="FFFFFF"/>
                </a:solidFill>
                <a:cs typeface="Calibri"/>
              </a:rPr>
              <a:t>, </a:t>
            </a:r>
            <a:r>
              <a:rPr lang="en-IN" sz="1100" spc="-5" dirty="0" smtClean="0">
                <a:solidFill>
                  <a:srgbClr val="FFFFFF"/>
                </a:solidFill>
                <a:cs typeface="Calibri"/>
              </a:rPr>
              <a:t>Modules &amp; Packages </a:t>
            </a:r>
            <a:endParaRPr sz="1100" dirty="0">
              <a:solidFill>
                <a:prstClr val="black"/>
              </a:solidFill>
              <a:cs typeface="Calibri"/>
            </a:endParaRPr>
          </a:p>
        </p:txBody>
      </p:sp>
      <p:sp>
        <p:nvSpPr>
          <p:cNvPr id="15" name="object 15"/>
          <p:cNvSpPr txBox="1"/>
          <p:nvPr/>
        </p:nvSpPr>
        <p:spPr>
          <a:xfrm>
            <a:off x="6066409" y="2289820"/>
            <a:ext cx="2118867" cy="205101"/>
          </a:xfrm>
          <a:prstGeom prst="rect">
            <a:avLst/>
          </a:prstGeom>
        </p:spPr>
        <p:txBody>
          <a:bodyPr vert="horz" wrap="square" lIns="0" tIns="12700" rIns="0" bIns="0" rtlCol="0">
            <a:spAutoFit/>
          </a:bodyPr>
          <a:lstStyle/>
          <a:p>
            <a:pPr marL="12700">
              <a:spcBef>
                <a:spcPts val="100"/>
              </a:spcBef>
            </a:pPr>
            <a:r>
              <a:rPr lang="en-IN" sz="1100" spc="-5" dirty="0" smtClean="0">
                <a:solidFill>
                  <a:srgbClr val="FFFFFF"/>
                </a:solidFill>
                <a:cs typeface="Calibri"/>
              </a:rPr>
              <a:t>File </a:t>
            </a:r>
            <a:r>
              <a:rPr lang="en-IN" sz="1200" spc="-5" dirty="0">
                <a:solidFill>
                  <a:srgbClr val="FFFFFF"/>
                </a:solidFill>
                <a:cs typeface="Calibri"/>
              </a:rPr>
              <a:t>Handling</a:t>
            </a:r>
            <a:endParaRPr sz="1100" dirty="0">
              <a:solidFill>
                <a:prstClr val="black"/>
              </a:solidFill>
              <a:cs typeface="Calibri"/>
            </a:endParaRPr>
          </a:p>
        </p:txBody>
      </p:sp>
      <p:sp>
        <p:nvSpPr>
          <p:cNvPr id="17" name="object 17"/>
          <p:cNvSpPr txBox="1"/>
          <p:nvPr/>
        </p:nvSpPr>
        <p:spPr>
          <a:xfrm>
            <a:off x="6044438" y="3276722"/>
            <a:ext cx="2261362" cy="394980"/>
          </a:xfrm>
          <a:prstGeom prst="rect">
            <a:avLst/>
          </a:prstGeom>
        </p:spPr>
        <p:txBody>
          <a:bodyPr vert="horz" wrap="square" lIns="0" tIns="12700" rIns="0" bIns="0" rtlCol="0">
            <a:spAutoFit/>
          </a:bodyPr>
          <a:lstStyle/>
          <a:p>
            <a:pPr marL="12700">
              <a:spcBef>
                <a:spcPts val="100"/>
              </a:spcBef>
            </a:pPr>
            <a:r>
              <a:rPr lang="en-IN" sz="1200" dirty="0">
                <a:solidFill>
                  <a:srgbClr val="FFFFFF"/>
                </a:solidFill>
                <a:cs typeface="Calibri"/>
              </a:rPr>
              <a:t>Database</a:t>
            </a:r>
            <a:endParaRPr lang="en-IN" sz="1100" dirty="0">
              <a:solidFill>
                <a:prstClr val="black"/>
              </a:solidFill>
              <a:cs typeface="Calibri"/>
            </a:endParaRPr>
          </a:p>
          <a:p>
            <a:pPr marL="12700">
              <a:spcBef>
                <a:spcPts val="100"/>
              </a:spcBef>
            </a:pPr>
            <a:endParaRPr lang="en-IN" sz="1200" dirty="0">
              <a:solidFill>
                <a:prstClr val="black"/>
              </a:solidFill>
              <a:cs typeface="Calibri"/>
            </a:endParaRPr>
          </a:p>
        </p:txBody>
      </p:sp>
      <p:sp>
        <p:nvSpPr>
          <p:cNvPr id="18" name="object 18"/>
          <p:cNvSpPr txBox="1"/>
          <p:nvPr/>
        </p:nvSpPr>
        <p:spPr>
          <a:xfrm>
            <a:off x="6044438" y="3756147"/>
            <a:ext cx="2134743" cy="379591"/>
          </a:xfrm>
          <a:prstGeom prst="rect">
            <a:avLst/>
          </a:prstGeom>
        </p:spPr>
        <p:txBody>
          <a:bodyPr vert="horz" wrap="square" lIns="0" tIns="12700" rIns="0" bIns="0" rtlCol="0">
            <a:spAutoFit/>
          </a:bodyPr>
          <a:lstStyle/>
          <a:p>
            <a:pPr marL="12700">
              <a:spcBef>
                <a:spcPts val="100"/>
              </a:spcBef>
            </a:pPr>
            <a:r>
              <a:rPr lang="en-IN" sz="1200" dirty="0">
                <a:solidFill>
                  <a:srgbClr val="FFFFFF"/>
                </a:solidFill>
                <a:cs typeface="Calibri"/>
              </a:rPr>
              <a:t>Networking</a:t>
            </a:r>
            <a:r>
              <a:rPr lang="en-IN" sz="1100" dirty="0">
                <a:solidFill>
                  <a:srgbClr val="FFFFFF"/>
                </a:solidFill>
                <a:cs typeface="Calibri"/>
              </a:rPr>
              <a:t> &amp; Multithreading </a:t>
            </a:r>
            <a:endParaRPr lang="en-IN" sz="1100" dirty="0">
              <a:solidFill>
                <a:prstClr val="black"/>
              </a:solidFill>
              <a:cs typeface="Calibri"/>
            </a:endParaRPr>
          </a:p>
          <a:p>
            <a:pPr marL="12700">
              <a:spcBef>
                <a:spcPts val="100"/>
              </a:spcBef>
            </a:pPr>
            <a:endParaRPr sz="1100" dirty="0">
              <a:solidFill>
                <a:prstClr val="black"/>
              </a:solidFill>
              <a:cs typeface="Calibri"/>
            </a:endParaRPr>
          </a:p>
        </p:txBody>
      </p:sp>
      <p:sp>
        <p:nvSpPr>
          <p:cNvPr id="21" name="object 7"/>
          <p:cNvSpPr/>
          <p:nvPr/>
        </p:nvSpPr>
        <p:spPr>
          <a:xfrm>
            <a:off x="528827" y="4725927"/>
            <a:ext cx="1138428" cy="417572"/>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22" name="object 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3" name="object 8"/>
          <p:cNvSpPr txBox="1"/>
          <p:nvPr/>
        </p:nvSpPr>
        <p:spPr>
          <a:xfrm>
            <a:off x="6044438" y="1773312"/>
            <a:ext cx="2170429" cy="373179"/>
          </a:xfrm>
          <a:prstGeom prst="rect">
            <a:avLst/>
          </a:prstGeom>
        </p:spPr>
        <p:txBody>
          <a:bodyPr vert="horz" wrap="square" lIns="0" tIns="6350" rIns="0" bIns="0" rtlCol="0">
            <a:spAutoFit/>
          </a:bodyPr>
          <a:lstStyle/>
          <a:p>
            <a:pPr marL="6350" marR="2540" indent="50800">
              <a:spcBef>
                <a:spcPts val="50"/>
              </a:spcBef>
            </a:pPr>
            <a:r>
              <a:rPr lang="en-IN" sz="1100" spc="-3" dirty="0" smtClean="0">
                <a:solidFill>
                  <a:srgbClr val="FFFFFF"/>
                </a:solidFill>
                <a:cs typeface="Calibri"/>
              </a:rPr>
              <a:t>OOPs &amp; </a:t>
            </a:r>
            <a:r>
              <a:rPr lang="en-IN" sz="1100" spc="-5" dirty="0">
                <a:solidFill>
                  <a:srgbClr val="FFFFFF"/>
                </a:solidFill>
                <a:cs typeface="Calibri"/>
              </a:rPr>
              <a:t>Exception </a:t>
            </a:r>
            <a:r>
              <a:rPr lang="en-IN" sz="1200" spc="-5" dirty="0">
                <a:solidFill>
                  <a:srgbClr val="FFFFFF"/>
                </a:solidFill>
                <a:cs typeface="Calibri"/>
              </a:rPr>
              <a:t>Handling</a:t>
            </a:r>
            <a:endParaRPr lang="en-IN" sz="1100" dirty="0">
              <a:solidFill>
                <a:prstClr val="black"/>
              </a:solidFill>
              <a:cs typeface="Calibri"/>
            </a:endParaRPr>
          </a:p>
          <a:p>
            <a:pPr marL="6350" marR="2540" indent="50800">
              <a:spcBef>
                <a:spcPts val="50"/>
              </a:spcBef>
            </a:pPr>
            <a:r>
              <a:rPr lang="en-IN" sz="1100" spc="-3" dirty="0" smtClean="0">
                <a:solidFill>
                  <a:srgbClr val="FFFFFF"/>
                </a:solidFill>
                <a:cs typeface="Calibri"/>
              </a:rPr>
              <a:t> </a:t>
            </a:r>
            <a:endParaRPr sz="1100" dirty="0">
              <a:solidFill>
                <a:prstClr val="black"/>
              </a:solidFill>
              <a:cs typeface="Calibri"/>
            </a:endParaRPr>
          </a:p>
        </p:txBody>
      </p:sp>
      <p:sp>
        <p:nvSpPr>
          <p:cNvPr id="24" name="object 17"/>
          <p:cNvSpPr txBox="1"/>
          <p:nvPr/>
        </p:nvSpPr>
        <p:spPr>
          <a:xfrm>
            <a:off x="6025602" y="2771688"/>
            <a:ext cx="2261362" cy="197490"/>
          </a:xfrm>
          <a:prstGeom prst="rect">
            <a:avLst/>
          </a:prstGeom>
        </p:spPr>
        <p:txBody>
          <a:bodyPr vert="horz" wrap="square" lIns="0" tIns="12700" rIns="0" bIns="0" rtlCol="0">
            <a:spAutoFit/>
          </a:bodyPr>
          <a:lstStyle/>
          <a:p>
            <a:pPr marL="12700">
              <a:spcBef>
                <a:spcPts val="100"/>
              </a:spcBef>
            </a:pPr>
            <a:r>
              <a:rPr lang="en-IN" sz="1200" dirty="0">
                <a:solidFill>
                  <a:srgbClr val="FFFFFF"/>
                </a:solidFill>
                <a:cs typeface="Calibri"/>
              </a:rPr>
              <a:t>Numpy, Pandas, </a:t>
            </a:r>
            <a:r>
              <a:rPr lang="en-IN" sz="1200" dirty="0" smtClean="0">
                <a:solidFill>
                  <a:srgbClr val="FFFFFF"/>
                </a:solidFill>
                <a:cs typeface="Calibri"/>
              </a:rPr>
              <a:t>Matplotlib, SciPy</a:t>
            </a:r>
            <a:endParaRPr lang="en-IN" sz="1200" dirty="0">
              <a:solidFill>
                <a:prstClr val="black"/>
              </a:solidFill>
              <a:cs typeface="Calibri"/>
            </a:endParaRPr>
          </a:p>
        </p:txBody>
      </p:sp>
      <p:sp>
        <p:nvSpPr>
          <p:cNvPr id="25" name="object 18"/>
          <p:cNvSpPr txBox="1"/>
          <p:nvPr/>
        </p:nvSpPr>
        <p:spPr>
          <a:xfrm>
            <a:off x="6069600" y="4243786"/>
            <a:ext cx="2134743" cy="379591"/>
          </a:xfrm>
          <a:prstGeom prst="rect">
            <a:avLst/>
          </a:prstGeom>
        </p:spPr>
        <p:txBody>
          <a:bodyPr vert="horz" wrap="square" lIns="0" tIns="12700" rIns="0" bIns="0" rtlCol="0">
            <a:spAutoFit/>
          </a:bodyPr>
          <a:lstStyle/>
          <a:p>
            <a:pPr marL="12700">
              <a:spcBef>
                <a:spcPts val="100"/>
              </a:spcBef>
            </a:pPr>
            <a:r>
              <a:rPr lang="en-IN" sz="1200" b="1" dirty="0" smtClean="0">
                <a:solidFill>
                  <a:srgbClr val="FFFF00"/>
                </a:solidFill>
                <a:cs typeface="Calibri"/>
              </a:rPr>
              <a:t>Web Python</a:t>
            </a:r>
            <a:endParaRPr lang="en-IN" sz="1100" b="1" dirty="0">
              <a:solidFill>
                <a:srgbClr val="FFFF00"/>
              </a:solidFill>
              <a:cs typeface="Calibri"/>
            </a:endParaRPr>
          </a:p>
          <a:p>
            <a:pPr marL="12700">
              <a:spcBef>
                <a:spcPts val="100"/>
              </a:spcBef>
            </a:pPr>
            <a:endParaRPr sz="1100" dirty="0">
              <a:solidFill>
                <a:prstClr val="black"/>
              </a:solidFill>
              <a:cs typeface="Calibri"/>
            </a:endParaRPr>
          </a:p>
        </p:txBody>
      </p:sp>
    </p:spTree>
    <p:extLst>
      <p:ext uri="{BB962C8B-B14F-4D97-AF65-F5344CB8AC3E}">
        <p14:creationId xmlns:p14="http://schemas.microsoft.com/office/powerpoint/2010/main" val="1434148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Flask </a:t>
            </a:r>
            <a:r>
              <a:rPr lang="en-IN" dirty="0" smtClean="0"/>
              <a:t>Extensions..</a:t>
            </a:r>
            <a:endParaRPr dirty="0"/>
          </a:p>
        </p:txBody>
      </p:sp>
      <p:sp>
        <p:nvSpPr>
          <p:cNvPr id="9" name="object 7"/>
          <p:cNvSpPr txBox="1"/>
          <p:nvPr/>
        </p:nvSpPr>
        <p:spPr>
          <a:xfrm>
            <a:off x="468834" y="892211"/>
            <a:ext cx="8208821" cy="3447098"/>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Each </a:t>
            </a:r>
            <a:r>
              <a:rPr lang="en-IN" sz="1400" dirty="0">
                <a:solidFill>
                  <a:prstClr val="black"/>
                </a:solidFill>
              </a:rPr>
              <a:t>type of extension usually provides extensive documentation about its usage. Since an extension is a Python module, it needs to be imported for it to be used. Flask extensions are generally named as flask-foo. To import</a:t>
            </a:r>
            <a:r>
              <a:rPr lang="en-IN" sz="1400" dirty="0" smtClean="0">
                <a:solidFill>
                  <a:prstClr val="black"/>
                </a:solidFill>
              </a:rPr>
              <a:t>,      </a:t>
            </a:r>
            <a:r>
              <a:rPr lang="en-IN" sz="1400" dirty="0" smtClean="0">
                <a:solidFill>
                  <a:srgbClr val="0070C0"/>
                </a:solidFill>
              </a:rPr>
              <a:t>from </a:t>
            </a:r>
            <a:r>
              <a:rPr lang="en-IN" sz="1400" dirty="0">
                <a:solidFill>
                  <a:srgbClr val="0070C0"/>
                </a:solidFill>
              </a:rPr>
              <a:t>flask_foo import [class, function]</a:t>
            </a:r>
          </a:p>
          <a:p>
            <a:pPr marL="228600" indent="-228600">
              <a:lnSpc>
                <a:spcPct val="150000"/>
              </a:lnSpc>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For </a:t>
            </a:r>
            <a:r>
              <a:rPr lang="en-IN" sz="1400" dirty="0">
                <a:solidFill>
                  <a:prstClr val="black"/>
                </a:solidFill>
              </a:rPr>
              <a:t>versions of Flask later than 0.7, you can also use the syntax </a:t>
            </a:r>
            <a:r>
              <a:rPr lang="en-IN" sz="1400" dirty="0" smtClean="0">
                <a:solidFill>
                  <a:prstClr val="black"/>
                </a:solidFill>
              </a:rPr>
              <a:t>− </a:t>
            </a:r>
            <a:r>
              <a:rPr lang="en-IN" sz="1400" dirty="0" smtClean="0">
                <a:solidFill>
                  <a:srgbClr val="0070C0"/>
                </a:solidFill>
              </a:rPr>
              <a:t>from </a:t>
            </a:r>
            <a:r>
              <a:rPr lang="en-IN" sz="1400" dirty="0">
                <a:solidFill>
                  <a:srgbClr val="0070C0"/>
                </a:solidFill>
              </a:rPr>
              <a:t>flask.ext import </a:t>
            </a:r>
            <a:r>
              <a:rPr lang="en-IN" sz="1400" dirty="0" smtClean="0">
                <a:solidFill>
                  <a:srgbClr val="0070C0"/>
                </a:solidFill>
              </a:rPr>
              <a:t>foo</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srgbClr val="0070C0"/>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For this usage, a compatibility module needs to be activated. It can be installed by running flaskext_compat.py</a:t>
            </a:r>
          </a:p>
          <a:p>
            <a:pPr lvl="1">
              <a:lnSpc>
                <a:spcPct val="150000"/>
              </a:lnSpc>
              <a:buClr>
                <a:srgbClr val="095A81"/>
              </a:buClr>
              <a:tabLst>
                <a:tab pos="292418" algn="l"/>
              </a:tabLst>
            </a:pPr>
            <a:r>
              <a:rPr lang="en-IN" sz="1400" dirty="0" smtClean="0">
                <a:solidFill>
                  <a:srgbClr val="0070C0"/>
                </a:solidFill>
              </a:rPr>
              <a:t>import </a:t>
            </a:r>
            <a:r>
              <a:rPr lang="en-IN" sz="1400" dirty="0">
                <a:solidFill>
                  <a:srgbClr val="0070C0"/>
                </a:solidFill>
              </a:rPr>
              <a:t>flaskext_compat</a:t>
            </a:r>
          </a:p>
          <a:p>
            <a:pPr lvl="1">
              <a:lnSpc>
                <a:spcPct val="150000"/>
              </a:lnSpc>
              <a:buClr>
                <a:srgbClr val="095A81"/>
              </a:buClr>
              <a:tabLst>
                <a:tab pos="292418" algn="l"/>
              </a:tabLst>
            </a:pPr>
            <a:r>
              <a:rPr lang="en-IN" sz="1400" dirty="0">
                <a:solidFill>
                  <a:srgbClr val="0070C0"/>
                </a:solidFill>
              </a:rPr>
              <a:t>flaskext_compat.activate()</a:t>
            </a:r>
          </a:p>
          <a:p>
            <a:pPr lvl="1">
              <a:lnSpc>
                <a:spcPct val="150000"/>
              </a:lnSpc>
              <a:buClr>
                <a:srgbClr val="095A81"/>
              </a:buClr>
              <a:tabLst>
                <a:tab pos="292418" algn="l"/>
              </a:tabLst>
            </a:pPr>
            <a:r>
              <a:rPr lang="en-IN" sz="1400" dirty="0">
                <a:solidFill>
                  <a:srgbClr val="0070C0"/>
                </a:solidFill>
              </a:rPr>
              <a:t>from flask.ext import foo</a:t>
            </a:r>
          </a:p>
          <a:p>
            <a:pPr>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128492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Mail</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292249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Flask Mail</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A </a:t>
            </a:r>
            <a:r>
              <a:rPr lang="en-IN" sz="1400" dirty="0">
                <a:solidFill>
                  <a:prstClr val="black"/>
                </a:solidFill>
              </a:rPr>
              <a:t>web based application is often required to have a feature of sending mail to the users/clients. Flask-Mail extension makes it very easy to set up a simple interface with any email server</a:t>
            </a:r>
            <a:r>
              <a:rPr lang="en-IN" sz="1400" dirty="0" smtClean="0">
                <a:solidFill>
                  <a:prstClr val="black"/>
                </a:solidFill>
              </a:rPr>
              <a:t>.</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At </a:t>
            </a:r>
            <a:r>
              <a:rPr lang="en-IN" sz="1400" dirty="0">
                <a:solidFill>
                  <a:prstClr val="black"/>
                </a:solidFill>
              </a:rPr>
              <a:t>first, Flask-Mail extension should be installed with the help of pip utility</a:t>
            </a:r>
            <a:r>
              <a:rPr lang="en-IN" sz="1400" dirty="0" smtClean="0">
                <a:solidFill>
                  <a:prstClr val="black"/>
                </a:solidFill>
              </a:rPr>
              <a:t>. </a:t>
            </a:r>
            <a:r>
              <a:rPr lang="en-IN" sz="1400" dirty="0" smtClean="0">
                <a:solidFill>
                  <a:srgbClr val="0070C0"/>
                </a:solidFill>
              </a:rPr>
              <a:t>pip </a:t>
            </a:r>
            <a:r>
              <a:rPr lang="en-IN" sz="1400" dirty="0">
                <a:solidFill>
                  <a:srgbClr val="0070C0"/>
                </a:solidFill>
              </a:rPr>
              <a:t>install </a:t>
            </a:r>
            <a:r>
              <a:rPr lang="en-IN" sz="1400" dirty="0" smtClean="0">
                <a:solidFill>
                  <a:srgbClr val="0070C0"/>
                </a:solidFill>
              </a:rPr>
              <a:t>Flask-Mail</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srgbClr val="0070C0"/>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Then Flask-Mail needs to be configured by setting values of the following application parameters</a:t>
            </a:r>
            <a:r>
              <a:rPr lang="en-IN" sz="1400" dirty="0" smtClean="0">
                <a:solidFill>
                  <a:prstClr val="black"/>
                </a:solidFill>
              </a:rPr>
              <a:t>.</a:t>
            </a:r>
          </a:p>
          <a:p>
            <a:pPr lvl="1">
              <a:lnSpc>
                <a:spcPct val="150000"/>
              </a:lnSpc>
              <a:buClr>
                <a:srgbClr val="095A81"/>
              </a:buClr>
              <a:tabLst>
                <a:tab pos="292418" algn="l"/>
              </a:tabLst>
            </a:pPr>
            <a:r>
              <a:rPr lang="en-IN" sz="1400" dirty="0">
                <a:solidFill>
                  <a:srgbClr val="0070C0"/>
                </a:solidFill>
              </a:rPr>
              <a:t>1.MAIL_SERVER-&gt; Name/IP address of email server</a:t>
            </a:r>
          </a:p>
          <a:p>
            <a:pPr lvl="1">
              <a:lnSpc>
                <a:spcPct val="150000"/>
              </a:lnSpc>
              <a:buClr>
                <a:srgbClr val="095A81"/>
              </a:buClr>
              <a:tabLst>
                <a:tab pos="292418" algn="l"/>
              </a:tabLst>
            </a:pPr>
            <a:r>
              <a:rPr lang="en-IN" sz="1400" dirty="0" smtClean="0">
                <a:solidFill>
                  <a:srgbClr val="0070C0"/>
                </a:solidFill>
              </a:rPr>
              <a:t>2.MAIL_PORT-</a:t>
            </a:r>
            <a:r>
              <a:rPr lang="en-IN" sz="1400" dirty="0">
                <a:solidFill>
                  <a:srgbClr val="0070C0"/>
                </a:solidFill>
              </a:rPr>
              <a:t>&gt;	Port number of server used</a:t>
            </a:r>
          </a:p>
          <a:p>
            <a:pPr lvl="1">
              <a:lnSpc>
                <a:spcPct val="150000"/>
              </a:lnSpc>
              <a:buClr>
                <a:srgbClr val="095A81"/>
              </a:buClr>
              <a:tabLst>
                <a:tab pos="292418" algn="l"/>
              </a:tabLst>
            </a:pPr>
            <a:r>
              <a:rPr lang="en-IN" sz="1400" dirty="0" smtClean="0">
                <a:solidFill>
                  <a:srgbClr val="0070C0"/>
                </a:solidFill>
              </a:rPr>
              <a:t>3.MAIL_USE_TLS-</a:t>
            </a:r>
            <a:r>
              <a:rPr lang="en-IN" sz="1400" dirty="0">
                <a:solidFill>
                  <a:srgbClr val="0070C0"/>
                </a:solidFill>
              </a:rPr>
              <a:t>&gt;Enable/disable Transport Security Layer encryption</a:t>
            </a:r>
          </a:p>
          <a:p>
            <a:pPr lvl="1">
              <a:lnSpc>
                <a:spcPct val="150000"/>
              </a:lnSpc>
              <a:buClr>
                <a:srgbClr val="095A81"/>
              </a:buClr>
              <a:tabLst>
                <a:tab pos="292418" algn="l"/>
              </a:tabLst>
            </a:pPr>
            <a:r>
              <a:rPr lang="en-IN" sz="1400" dirty="0" smtClean="0">
                <a:solidFill>
                  <a:srgbClr val="0070C0"/>
                </a:solidFill>
              </a:rPr>
              <a:t>4.MAIL_USE_SSL-</a:t>
            </a:r>
            <a:r>
              <a:rPr lang="en-IN" sz="1400" dirty="0">
                <a:solidFill>
                  <a:srgbClr val="0070C0"/>
                </a:solidFill>
              </a:rPr>
              <a:t>&gt;Enable/disable Secure Sockets Layer </a:t>
            </a:r>
            <a:r>
              <a:rPr lang="en-IN" sz="1400" dirty="0" smtClean="0">
                <a:solidFill>
                  <a:srgbClr val="0070C0"/>
                </a:solidFill>
              </a:rPr>
              <a:t>encryption</a:t>
            </a:r>
            <a:endParaRPr lang="en-IN" sz="1400" dirty="0">
              <a:solidFill>
                <a:srgbClr val="0070C0"/>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947438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Flask </a:t>
            </a:r>
            <a:r>
              <a:rPr lang="en-IN" dirty="0" smtClean="0"/>
              <a:t>Mail..</a:t>
            </a:r>
            <a:endParaRPr dirty="0"/>
          </a:p>
        </p:txBody>
      </p:sp>
      <p:sp>
        <p:nvSpPr>
          <p:cNvPr id="9" name="object 7"/>
          <p:cNvSpPr txBox="1"/>
          <p:nvPr/>
        </p:nvSpPr>
        <p:spPr>
          <a:xfrm>
            <a:off x="468834" y="892211"/>
            <a:ext cx="8208821" cy="3877985"/>
          </a:xfrm>
          <a:prstGeom prst="rect">
            <a:avLst/>
          </a:prstGeom>
        </p:spPr>
        <p:txBody>
          <a:bodyPr vert="horz" wrap="square" lIns="0" tIns="0" rIns="0" bIns="0" rtlCol="0">
            <a:spAutoFit/>
          </a:bodyPr>
          <a:lstStyle/>
          <a:p>
            <a:pPr>
              <a:lnSpc>
                <a:spcPct val="150000"/>
              </a:lnSpc>
              <a:buClr>
                <a:srgbClr val="095A81"/>
              </a:buClr>
              <a:tabLst>
                <a:tab pos="292418" algn="l"/>
              </a:tabLst>
            </a:pPr>
            <a:r>
              <a:rPr lang="en-IN" sz="1400" dirty="0">
                <a:solidFill>
                  <a:prstClr val="black"/>
                </a:solidFill>
              </a:rPr>
              <a:t>Then Flask-Mail needs to be configured by setting values of the following application parameters.</a:t>
            </a:r>
          </a:p>
          <a:p>
            <a:pPr lvl="1">
              <a:lnSpc>
                <a:spcPct val="150000"/>
              </a:lnSpc>
              <a:buClr>
                <a:srgbClr val="095A81"/>
              </a:buClr>
              <a:tabLst>
                <a:tab pos="292418" algn="l"/>
              </a:tabLst>
            </a:pPr>
            <a:r>
              <a:rPr lang="en-IN" sz="1400" dirty="0">
                <a:solidFill>
                  <a:srgbClr val="0070C0"/>
                </a:solidFill>
              </a:rPr>
              <a:t>1.MAIL_SERVER-&gt; Name/IP address of email server</a:t>
            </a:r>
          </a:p>
          <a:p>
            <a:pPr lvl="1">
              <a:lnSpc>
                <a:spcPct val="150000"/>
              </a:lnSpc>
              <a:buClr>
                <a:srgbClr val="095A81"/>
              </a:buClr>
              <a:tabLst>
                <a:tab pos="292418" algn="l"/>
              </a:tabLst>
            </a:pPr>
            <a:r>
              <a:rPr lang="en-IN" sz="1400" dirty="0">
                <a:solidFill>
                  <a:srgbClr val="0070C0"/>
                </a:solidFill>
              </a:rPr>
              <a:t>2.MAIL_PORT-&gt;	Port number of server used</a:t>
            </a:r>
          </a:p>
          <a:p>
            <a:pPr lvl="1">
              <a:lnSpc>
                <a:spcPct val="150000"/>
              </a:lnSpc>
              <a:buClr>
                <a:srgbClr val="095A81"/>
              </a:buClr>
              <a:tabLst>
                <a:tab pos="292418" algn="l"/>
              </a:tabLst>
            </a:pPr>
            <a:r>
              <a:rPr lang="en-IN" sz="1400" dirty="0">
                <a:solidFill>
                  <a:srgbClr val="0070C0"/>
                </a:solidFill>
              </a:rPr>
              <a:t>3.MAIL_USE_TLS-&gt;Enable/disable Transport Security Layer encryption</a:t>
            </a:r>
          </a:p>
          <a:p>
            <a:pPr lvl="1">
              <a:lnSpc>
                <a:spcPct val="150000"/>
              </a:lnSpc>
              <a:buClr>
                <a:srgbClr val="095A81"/>
              </a:buClr>
              <a:tabLst>
                <a:tab pos="292418" algn="l"/>
              </a:tabLst>
            </a:pPr>
            <a:r>
              <a:rPr lang="en-IN" sz="1400" dirty="0">
                <a:solidFill>
                  <a:srgbClr val="0070C0"/>
                </a:solidFill>
              </a:rPr>
              <a:t>4.MAIL_USE_SSL-&gt;Enable/disable Secure Sockets Layer encryption</a:t>
            </a:r>
          </a:p>
          <a:p>
            <a:pPr lvl="1">
              <a:lnSpc>
                <a:spcPct val="150000"/>
              </a:lnSpc>
              <a:buClr>
                <a:srgbClr val="095A81"/>
              </a:buClr>
              <a:tabLst>
                <a:tab pos="292418" algn="l"/>
              </a:tabLst>
            </a:pPr>
            <a:r>
              <a:rPr lang="en-IN" sz="1400" dirty="0" smtClean="0">
                <a:solidFill>
                  <a:srgbClr val="0070C0"/>
                </a:solidFill>
              </a:rPr>
              <a:t>5.MAIL_DEBUG-</a:t>
            </a:r>
            <a:r>
              <a:rPr lang="en-IN" sz="1400" dirty="0">
                <a:solidFill>
                  <a:srgbClr val="0070C0"/>
                </a:solidFill>
              </a:rPr>
              <a:t>&gt;Debug support. Default is Flask application’s debug status</a:t>
            </a:r>
          </a:p>
          <a:p>
            <a:pPr lvl="1">
              <a:lnSpc>
                <a:spcPct val="150000"/>
              </a:lnSpc>
              <a:buClr>
                <a:srgbClr val="095A81"/>
              </a:buClr>
              <a:tabLst>
                <a:tab pos="292418" algn="l"/>
              </a:tabLst>
            </a:pPr>
            <a:r>
              <a:rPr lang="en-IN" sz="1400" dirty="0" smtClean="0">
                <a:solidFill>
                  <a:srgbClr val="0070C0"/>
                </a:solidFill>
              </a:rPr>
              <a:t>6.MAIL_USERNAME-</a:t>
            </a:r>
            <a:r>
              <a:rPr lang="en-IN" sz="1400" dirty="0">
                <a:solidFill>
                  <a:srgbClr val="0070C0"/>
                </a:solidFill>
              </a:rPr>
              <a:t>&gt;User name of sender</a:t>
            </a:r>
          </a:p>
          <a:p>
            <a:pPr lvl="1">
              <a:lnSpc>
                <a:spcPct val="150000"/>
              </a:lnSpc>
              <a:buClr>
                <a:srgbClr val="095A81"/>
              </a:buClr>
              <a:tabLst>
                <a:tab pos="292418" algn="l"/>
              </a:tabLst>
            </a:pPr>
            <a:r>
              <a:rPr lang="en-IN" sz="1400" dirty="0" smtClean="0">
                <a:solidFill>
                  <a:srgbClr val="0070C0"/>
                </a:solidFill>
              </a:rPr>
              <a:t>7.MAIL_PASSWORD-</a:t>
            </a:r>
            <a:r>
              <a:rPr lang="en-IN" sz="1400" dirty="0">
                <a:solidFill>
                  <a:srgbClr val="0070C0"/>
                </a:solidFill>
              </a:rPr>
              <a:t>&gt;password of sender</a:t>
            </a:r>
          </a:p>
          <a:p>
            <a:pPr lvl="1">
              <a:lnSpc>
                <a:spcPct val="150000"/>
              </a:lnSpc>
              <a:buClr>
                <a:srgbClr val="095A81"/>
              </a:buClr>
              <a:tabLst>
                <a:tab pos="292418" algn="l"/>
              </a:tabLst>
            </a:pPr>
            <a:r>
              <a:rPr lang="en-IN" sz="1400" dirty="0" smtClean="0">
                <a:solidFill>
                  <a:srgbClr val="0070C0"/>
                </a:solidFill>
              </a:rPr>
              <a:t>8.MAIL_DEFAULT_SENDER-</a:t>
            </a:r>
            <a:r>
              <a:rPr lang="en-IN" sz="1400" dirty="0">
                <a:solidFill>
                  <a:srgbClr val="0070C0"/>
                </a:solidFill>
              </a:rPr>
              <a:t>&gt;sets default sender</a:t>
            </a:r>
          </a:p>
          <a:p>
            <a:pPr lvl="1">
              <a:lnSpc>
                <a:spcPct val="150000"/>
              </a:lnSpc>
              <a:buClr>
                <a:srgbClr val="095A81"/>
              </a:buClr>
              <a:tabLst>
                <a:tab pos="292418" algn="l"/>
              </a:tabLst>
            </a:pPr>
            <a:r>
              <a:rPr lang="en-IN" sz="1400" dirty="0" smtClean="0">
                <a:solidFill>
                  <a:srgbClr val="0070C0"/>
                </a:solidFill>
              </a:rPr>
              <a:t>9.MAIL_MAX_EMAILS-</a:t>
            </a:r>
            <a:r>
              <a:rPr lang="en-IN" sz="1400" dirty="0">
                <a:solidFill>
                  <a:srgbClr val="0070C0"/>
                </a:solidFill>
              </a:rPr>
              <a:t>&gt;Sets maximum mails to be sent</a:t>
            </a:r>
          </a:p>
          <a:p>
            <a:pPr lvl="1">
              <a:lnSpc>
                <a:spcPct val="150000"/>
              </a:lnSpc>
              <a:buClr>
                <a:srgbClr val="095A81"/>
              </a:buClr>
              <a:tabLst>
                <a:tab pos="292418" algn="l"/>
              </a:tabLst>
            </a:pPr>
            <a:r>
              <a:rPr lang="en-IN" sz="1400" dirty="0" smtClean="0">
                <a:solidFill>
                  <a:srgbClr val="0070C0"/>
                </a:solidFill>
              </a:rPr>
              <a:t>10.MAIL_SUPPRESS_SEND-</a:t>
            </a:r>
            <a:r>
              <a:rPr lang="en-IN" sz="1400" dirty="0">
                <a:solidFill>
                  <a:srgbClr val="0070C0"/>
                </a:solidFill>
              </a:rPr>
              <a:t>&gt;Sending suppressed if app.testing set to true</a:t>
            </a:r>
          </a:p>
          <a:p>
            <a:pPr lvl="1">
              <a:lnSpc>
                <a:spcPct val="150000"/>
              </a:lnSpc>
              <a:buClr>
                <a:srgbClr val="095A81"/>
              </a:buClr>
              <a:tabLst>
                <a:tab pos="292418" algn="l"/>
              </a:tabLst>
            </a:pPr>
            <a:r>
              <a:rPr lang="en-IN" sz="1400" dirty="0" smtClean="0">
                <a:solidFill>
                  <a:srgbClr val="0070C0"/>
                </a:solidFill>
              </a:rPr>
              <a:t>11.MAIL_ASCII_ATTACHMENTS-</a:t>
            </a:r>
            <a:r>
              <a:rPr lang="en-IN" sz="1400" dirty="0">
                <a:solidFill>
                  <a:srgbClr val="0070C0"/>
                </a:solidFill>
              </a:rPr>
              <a:t>&gt;If set to true, attached filenames converted to </a:t>
            </a:r>
            <a:r>
              <a:rPr lang="en-IN" sz="1400" dirty="0" smtClean="0">
                <a:solidFill>
                  <a:srgbClr val="0070C0"/>
                </a:solidFill>
              </a:rPr>
              <a:t>ASCII</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19626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Flask </a:t>
            </a:r>
            <a:r>
              <a:rPr lang="en-IN" dirty="0" smtClean="0"/>
              <a:t>Mail – Mail Class</a:t>
            </a:r>
            <a:endParaRPr dirty="0"/>
          </a:p>
        </p:txBody>
      </p:sp>
      <p:sp>
        <p:nvSpPr>
          <p:cNvPr id="9" name="object 7"/>
          <p:cNvSpPr txBox="1"/>
          <p:nvPr/>
        </p:nvSpPr>
        <p:spPr>
          <a:xfrm>
            <a:off x="468834" y="892211"/>
            <a:ext cx="8208821" cy="2585323"/>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It </a:t>
            </a:r>
            <a:r>
              <a:rPr lang="en-IN" sz="1400" dirty="0">
                <a:solidFill>
                  <a:prstClr val="black"/>
                </a:solidFill>
              </a:rPr>
              <a:t>manages email-messaging requirements. The class constructor takes the following form −</a:t>
            </a:r>
          </a:p>
          <a:p>
            <a:pPr>
              <a:lnSpc>
                <a:spcPct val="150000"/>
              </a:lnSpc>
              <a:buClr>
                <a:srgbClr val="095A81"/>
              </a:buClr>
              <a:tabLst>
                <a:tab pos="292418" algn="l"/>
              </a:tabLst>
            </a:pPr>
            <a:r>
              <a:rPr lang="en-IN" sz="1400" dirty="0" smtClean="0">
                <a:solidFill>
                  <a:prstClr val="black"/>
                </a:solidFill>
              </a:rPr>
              <a:t>flask-</a:t>
            </a:r>
            <a:r>
              <a:rPr lang="en-IN" sz="1400" dirty="0" err="1" smtClean="0">
                <a:solidFill>
                  <a:prstClr val="black"/>
                </a:solidFill>
              </a:rPr>
              <a:t>mail.Mail</a:t>
            </a:r>
            <a:r>
              <a:rPr lang="en-IN" sz="1400" dirty="0" smtClean="0">
                <a:solidFill>
                  <a:prstClr val="black"/>
                </a:solidFill>
              </a:rPr>
              <a:t>(app </a:t>
            </a:r>
            <a:r>
              <a:rPr lang="en-IN" sz="1400" dirty="0">
                <a:solidFill>
                  <a:prstClr val="black"/>
                </a:solidFill>
              </a:rPr>
              <a:t>= None)</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The Constructor takes the Flask application object as a parameter.</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srgbClr val="0070C0"/>
                </a:solidFill>
              </a:rPr>
              <a:t>Methods </a:t>
            </a:r>
            <a:r>
              <a:rPr lang="en-IN" sz="1400" b="1" dirty="0">
                <a:solidFill>
                  <a:srgbClr val="0070C0"/>
                </a:solidFill>
              </a:rPr>
              <a:t>of Mail class</a:t>
            </a:r>
          </a:p>
          <a:p>
            <a:pPr lvl="1">
              <a:lnSpc>
                <a:spcPct val="150000"/>
              </a:lnSpc>
              <a:buClr>
                <a:srgbClr val="095A81"/>
              </a:buClr>
              <a:tabLst>
                <a:tab pos="292418" algn="l"/>
              </a:tabLst>
            </a:pPr>
            <a:r>
              <a:rPr lang="en-IN" sz="1400" dirty="0" smtClean="0">
                <a:solidFill>
                  <a:prstClr val="black"/>
                </a:solidFill>
              </a:rPr>
              <a:t>1.send</a:t>
            </a:r>
            <a:r>
              <a:rPr lang="en-IN" sz="1400" dirty="0">
                <a:solidFill>
                  <a:prstClr val="black"/>
                </a:solidFill>
              </a:rPr>
              <a:t>()-&gt;Sends contents of Message class object</a:t>
            </a:r>
          </a:p>
          <a:p>
            <a:pPr lvl="1">
              <a:lnSpc>
                <a:spcPct val="150000"/>
              </a:lnSpc>
              <a:buClr>
                <a:srgbClr val="095A81"/>
              </a:buClr>
              <a:tabLst>
                <a:tab pos="292418" algn="l"/>
              </a:tabLst>
            </a:pPr>
            <a:r>
              <a:rPr lang="en-IN" sz="1400" dirty="0" smtClean="0">
                <a:solidFill>
                  <a:prstClr val="black"/>
                </a:solidFill>
              </a:rPr>
              <a:t>2.connect</a:t>
            </a:r>
            <a:r>
              <a:rPr lang="en-IN" sz="1400" dirty="0">
                <a:solidFill>
                  <a:prstClr val="black"/>
                </a:solidFill>
              </a:rPr>
              <a:t>()-&gt;Opens connection with mail host</a:t>
            </a:r>
          </a:p>
          <a:p>
            <a:pPr lvl="1">
              <a:lnSpc>
                <a:spcPct val="150000"/>
              </a:lnSpc>
              <a:buClr>
                <a:srgbClr val="095A81"/>
              </a:buClr>
              <a:tabLst>
                <a:tab pos="292418" algn="l"/>
              </a:tabLst>
            </a:pPr>
            <a:r>
              <a:rPr lang="en-IN" sz="1400" dirty="0" smtClean="0">
                <a:solidFill>
                  <a:prstClr val="black"/>
                </a:solidFill>
              </a:rPr>
              <a:t>3.send_message</a:t>
            </a:r>
            <a:r>
              <a:rPr lang="en-IN" sz="1400" dirty="0">
                <a:solidFill>
                  <a:prstClr val="black"/>
                </a:solidFill>
              </a:rPr>
              <a:t>()-&gt;Sends message object</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569420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Flask </a:t>
            </a:r>
            <a:r>
              <a:rPr lang="en-IN" dirty="0" smtClean="0"/>
              <a:t>Mail – Message Class</a:t>
            </a:r>
            <a:endParaRPr dirty="0"/>
          </a:p>
        </p:txBody>
      </p:sp>
      <p:sp>
        <p:nvSpPr>
          <p:cNvPr id="9" name="object 7"/>
          <p:cNvSpPr txBox="1"/>
          <p:nvPr/>
        </p:nvSpPr>
        <p:spPr>
          <a:xfrm>
            <a:off x="468834" y="892211"/>
            <a:ext cx="8208821" cy="3123932"/>
          </a:xfrm>
          <a:prstGeom prst="rect">
            <a:avLst/>
          </a:prstGeom>
        </p:spPr>
        <p:txBody>
          <a:bodyPr vert="horz" wrap="square" lIns="0" tIns="0" rIns="0" bIns="0" rtlCol="0">
            <a:spAutoFit/>
          </a:bodyPr>
          <a:lstStyle/>
          <a:p>
            <a:pPr marL="228600" indent="-228600">
              <a:buClr>
                <a:srgbClr val="095A81"/>
              </a:buClr>
              <a:buFont typeface="Wingdings" panose="05000000000000000000" pitchFamily="2" charset="2"/>
              <a:buChar char="§"/>
              <a:tabLst>
                <a:tab pos="292418" algn="l"/>
              </a:tabLst>
            </a:pPr>
            <a:r>
              <a:rPr lang="en-IN" sz="1400" dirty="0" smtClean="0">
                <a:solidFill>
                  <a:prstClr val="black"/>
                </a:solidFill>
              </a:rPr>
              <a:t>It </a:t>
            </a:r>
            <a:r>
              <a:rPr lang="en-IN" sz="1400" dirty="0">
                <a:solidFill>
                  <a:prstClr val="black"/>
                </a:solidFill>
              </a:rPr>
              <a:t>encapsulates an email message. Message class constructor has several parameters −</a:t>
            </a:r>
          </a:p>
          <a:p>
            <a:pPr>
              <a:buClr>
                <a:srgbClr val="095A81"/>
              </a:buClr>
              <a:tabLst>
                <a:tab pos="292418" algn="l"/>
              </a:tabLst>
            </a:pPr>
            <a:r>
              <a:rPr lang="en-IN" sz="1400" dirty="0" smtClean="0">
                <a:solidFill>
                  <a:srgbClr val="0070C0"/>
                </a:solidFill>
              </a:rPr>
              <a:t>		flask-</a:t>
            </a:r>
            <a:r>
              <a:rPr lang="en-IN" sz="1400" dirty="0" err="1" smtClean="0">
                <a:solidFill>
                  <a:srgbClr val="0070C0"/>
                </a:solidFill>
              </a:rPr>
              <a:t>mail.Message</a:t>
            </a:r>
            <a:r>
              <a:rPr lang="en-IN" sz="1400" dirty="0" smtClean="0">
                <a:solidFill>
                  <a:srgbClr val="0070C0"/>
                </a:solidFill>
              </a:rPr>
              <a:t>(subject</a:t>
            </a:r>
            <a:r>
              <a:rPr lang="en-IN" sz="1400" dirty="0">
                <a:solidFill>
                  <a:srgbClr val="0070C0"/>
                </a:solidFill>
              </a:rPr>
              <a:t>, recipients, body, html, sender, cc, bcc, </a:t>
            </a:r>
          </a:p>
          <a:p>
            <a:pPr>
              <a:buClr>
                <a:srgbClr val="095A81"/>
              </a:buClr>
              <a:tabLst>
                <a:tab pos="292418" algn="l"/>
              </a:tabLst>
            </a:pPr>
            <a:r>
              <a:rPr lang="en-IN" sz="1400" dirty="0">
                <a:solidFill>
                  <a:srgbClr val="0070C0"/>
                </a:solidFill>
              </a:rPr>
              <a:t>  </a:t>
            </a:r>
            <a:r>
              <a:rPr lang="en-IN" sz="1400" dirty="0" smtClean="0">
                <a:solidFill>
                  <a:srgbClr val="0070C0"/>
                </a:solidFill>
              </a:rPr>
              <a:t>		         </a:t>
            </a:r>
            <a:r>
              <a:rPr lang="en-IN" sz="1400" dirty="0">
                <a:solidFill>
                  <a:srgbClr val="0070C0"/>
                </a:solidFill>
              </a:rPr>
              <a:t>reply-to, date, charset, extra_headers, mail_options, rcpt_options)</a:t>
            </a:r>
          </a:p>
          <a:p>
            <a:pPr marL="228600" indent="-228600">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buClr>
                <a:srgbClr val="095A81"/>
              </a:buClr>
              <a:buFont typeface="Wingdings" panose="05000000000000000000" pitchFamily="2" charset="2"/>
              <a:buChar char="§"/>
              <a:tabLst>
                <a:tab pos="292418" algn="l"/>
              </a:tabLst>
            </a:pPr>
            <a:r>
              <a:rPr lang="en-IN" sz="1400" b="1" dirty="0" smtClean="0">
                <a:solidFill>
                  <a:srgbClr val="0070C0"/>
                </a:solidFill>
              </a:rPr>
              <a:t>Message </a:t>
            </a:r>
            <a:r>
              <a:rPr lang="en-IN" sz="1400" b="1" dirty="0">
                <a:solidFill>
                  <a:srgbClr val="0070C0"/>
                </a:solidFill>
              </a:rPr>
              <a:t>class </a:t>
            </a:r>
            <a:r>
              <a:rPr lang="en-IN" sz="1400" b="1" dirty="0" smtClean="0">
                <a:solidFill>
                  <a:srgbClr val="0070C0"/>
                </a:solidFill>
              </a:rPr>
              <a:t>methods</a:t>
            </a:r>
          </a:p>
          <a:p>
            <a:pPr>
              <a:buClr>
                <a:srgbClr val="095A81"/>
              </a:buClr>
              <a:tabLst>
                <a:tab pos="292418" algn="l"/>
              </a:tabLst>
            </a:pPr>
            <a:r>
              <a:rPr lang="en-IN" sz="1400" dirty="0" smtClean="0">
                <a:solidFill>
                  <a:prstClr val="black"/>
                </a:solidFill>
              </a:rPr>
              <a:t>	attach</a:t>
            </a:r>
            <a:r>
              <a:rPr lang="en-IN" sz="1400" dirty="0">
                <a:solidFill>
                  <a:prstClr val="black"/>
                </a:solidFill>
              </a:rPr>
              <a:t>() − adds an attachment to message. </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buClr>
                <a:srgbClr val="095A81"/>
              </a:buClr>
              <a:buFont typeface="Wingdings" panose="05000000000000000000" pitchFamily="2" charset="2"/>
              <a:buChar char="§"/>
              <a:tabLst>
                <a:tab pos="292418" algn="l"/>
              </a:tabLst>
            </a:pPr>
            <a:r>
              <a:rPr lang="en-IN" sz="1400" dirty="0">
                <a:solidFill>
                  <a:prstClr val="black"/>
                </a:solidFill>
              </a:rPr>
              <a:t>This method takes the following parameters −</a:t>
            </a:r>
          </a:p>
          <a:p>
            <a:pPr marL="742950" lvl="1" indent="-285750">
              <a:buClr>
                <a:srgbClr val="095A81"/>
              </a:buClr>
              <a:buFont typeface="Courier New" panose="02070309020205020404" pitchFamily="49" charset="0"/>
              <a:buChar char="o"/>
              <a:tabLst>
                <a:tab pos="292418" algn="l"/>
              </a:tabLst>
            </a:pPr>
            <a:r>
              <a:rPr lang="en-IN" sz="1400" dirty="0" smtClean="0">
                <a:solidFill>
                  <a:srgbClr val="0070C0"/>
                </a:solidFill>
              </a:rPr>
              <a:t>filename </a:t>
            </a:r>
            <a:r>
              <a:rPr lang="en-IN" sz="1400" dirty="0">
                <a:solidFill>
                  <a:srgbClr val="0070C0"/>
                </a:solidFill>
              </a:rPr>
              <a:t>− name of file to attach</a:t>
            </a:r>
          </a:p>
          <a:p>
            <a:pPr marL="742950" lvl="1" indent="-285750">
              <a:buClr>
                <a:srgbClr val="095A81"/>
              </a:buClr>
              <a:buFont typeface="Courier New" panose="02070309020205020404" pitchFamily="49" charset="0"/>
              <a:buChar char="o"/>
              <a:tabLst>
                <a:tab pos="292418" algn="l"/>
              </a:tabLst>
            </a:pPr>
            <a:r>
              <a:rPr lang="en-IN" sz="1400" dirty="0" smtClean="0">
                <a:solidFill>
                  <a:srgbClr val="0070C0"/>
                </a:solidFill>
              </a:rPr>
              <a:t>content_type </a:t>
            </a:r>
            <a:r>
              <a:rPr lang="en-IN" sz="1400" dirty="0">
                <a:solidFill>
                  <a:srgbClr val="0070C0"/>
                </a:solidFill>
              </a:rPr>
              <a:t>− MIME type of file</a:t>
            </a:r>
          </a:p>
          <a:p>
            <a:pPr marL="742950" lvl="1" indent="-285750">
              <a:buClr>
                <a:srgbClr val="095A81"/>
              </a:buClr>
              <a:buFont typeface="Courier New" panose="02070309020205020404" pitchFamily="49" charset="0"/>
              <a:buChar char="o"/>
              <a:tabLst>
                <a:tab pos="292418" algn="l"/>
              </a:tabLst>
            </a:pPr>
            <a:r>
              <a:rPr lang="en-IN" sz="1400" dirty="0" smtClean="0">
                <a:solidFill>
                  <a:srgbClr val="0070C0"/>
                </a:solidFill>
              </a:rPr>
              <a:t>data </a:t>
            </a:r>
            <a:r>
              <a:rPr lang="en-IN" sz="1400" dirty="0">
                <a:solidFill>
                  <a:srgbClr val="0070C0"/>
                </a:solidFill>
              </a:rPr>
              <a:t>− raw file data</a:t>
            </a:r>
          </a:p>
          <a:p>
            <a:pPr marL="742950" lvl="1" indent="-285750">
              <a:buClr>
                <a:srgbClr val="095A81"/>
              </a:buClr>
              <a:buFont typeface="Courier New" panose="02070309020205020404" pitchFamily="49" charset="0"/>
              <a:buChar char="o"/>
              <a:tabLst>
                <a:tab pos="292418" algn="l"/>
              </a:tabLst>
            </a:pPr>
            <a:r>
              <a:rPr lang="en-IN" sz="1400" dirty="0" smtClean="0">
                <a:solidFill>
                  <a:srgbClr val="0070C0"/>
                </a:solidFill>
              </a:rPr>
              <a:t>disposition </a:t>
            </a:r>
            <a:r>
              <a:rPr lang="en-IN" sz="1400" dirty="0">
                <a:solidFill>
                  <a:srgbClr val="0070C0"/>
                </a:solidFill>
              </a:rPr>
              <a:t>− content disposition, if any.</a:t>
            </a:r>
          </a:p>
          <a:p>
            <a:pPr marL="742950" lvl="1" indent="-285750">
              <a:buClr>
                <a:srgbClr val="095A81"/>
              </a:buClr>
              <a:buFont typeface="Courier New" panose="02070309020205020404" pitchFamily="49" charset="0"/>
              <a:buChar char="o"/>
              <a:tabLst>
                <a:tab pos="292418" algn="l"/>
              </a:tabLst>
            </a:pPr>
            <a:r>
              <a:rPr lang="en-IN" sz="1400" dirty="0" smtClean="0">
                <a:solidFill>
                  <a:srgbClr val="0070C0"/>
                </a:solidFill>
              </a:rPr>
              <a:t>add_recipient</a:t>
            </a:r>
            <a:r>
              <a:rPr lang="en-IN" sz="1400" dirty="0">
                <a:solidFill>
                  <a:srgbClr val="0070C0"/>
                </a:solidFill>
              </a:rPr>
              <a:t>() − adds another recipient to message</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324398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WTF</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877785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WTForms Overview</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85750" indent="-285750" algn="just">
              <a:lnSpc>
                <a:spcPct val="150000"/>
              </a:lnSpc>
              <a:buFont typeface="Wingdings" panose="05000000000000000000" pitchFamily="2" charset="2"/>
              <a:buChar char="§"/>
            </a:pPr>
            <a:r>
              <a:rPr lang="en-IN" sz="1400" dirty="0" smtClean="0"/>
              <a:t>One </a:t>
            </a:r>
            <a:r>
              <a:rPr lang="en-IN" sz="1400" dirty="0"/>
              <a:t>of the essential aspects of a web application is to present a user interface for the user. HTML provides a </a:t>
            </a:r>
            <a:r>
              <a:rPr lang="en-IN" sz="1400" b="1" dirty="0"/>
              <a:t>&lt;form&gt;</a:t>
            </a:r>
            <a:r>
              <a:rPr lang="en-IN" sz="1400" dirty="0"/>
              <a:t> tag, which is used to design an interface. A </a:t>
            </a:r>
            <a:r>
              <a:rPr lang="en-IN" sz="1400" b="1" dirty="0"/>
              <a:t>Form’s</a:t>
            </a:r>
            <a:r>
              <a:rPr lang="en-IN" sz="1400" dirty="0"/>
              <a:t> elements such as text input, radio, select etc. can be used appropriately.</a:t>
            </a:r>
          </a:p>
          <a:p>
            <a:pPr marL="285750" indent="-285750" algn="just">
              <a:lnSpc>
                <a:spcPct val="150000"/>
              </a:lnSpc>
              <a:buFont typeface="Wingdings" panose="05000000000000000000" pitchFamily="2" charset="2"/>
              <a:buChar char="§"/>
            </a:pPr>
            <a:r>
              <a:rPr lang="en-IN" sz="1400" dirty="0"/>
              <a:t>Data entered by a user is submitted in the form of Http request message to the server side script by either GET or POST method.</a:t>
            </a:r>
          </a:p>
          <a:p>
            <a:pPr marL="285750" indent="-285750" algn="just">
              <a:lnSpc>
                <a:spcPct val="150000"/>
              </a:lnSpc>
              <a:buFont typeface="Wingdings" panose="05000000000000000000" pitchFamily="2" charset="2"/>
              <a:buChar char="§"/>
            </a:pPr>
            <a:r>
              <a:rPr lang="en-IN" sz="1400" dirty="0"/>
              <a:t>The Server side script has to recreate the form elements from http request data. So in effect, form elements have to be defined twice – once in HTML and again in the server side script.</a:t>
            </a:r>
          </a:p>
          <a:p>
            <a:pPr marL="285750" indent="-285750" algn="just">
              <a:lnSpc>
                <a:spcPct val="150000"/>
              </a:lnSpc>
              <a:buFont typeface="Wingdings" panose="05000000000000000000" pitchFamily="2" charset="2"/>
              <a:buChar char="§"/>
            </a:pPr>
            <a:r>
              <a:rPr lang="en-IN" sz="1400" dirty="0"/>
              <a:t>Another disadvantage of using HTML form is that it is difficult (if not impossible) to render the form elements dynamically. HTML itself provides no way to validate a user’s input.</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997401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WTForms Overview</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85750" indent="-285750" algn="just">
              <a:lnSpc>
                <a:spcPct val="150000"/>
              </a:lnSpc>
              <a:buFont typeface="Wingdings" panose="05000000000000000000" pitchFamily="2" charset="2"/>
              <a:buChar char="§"/>
            </a:pPr>
            <a:r>
              <a:rPr lang="en-IN" sz="1400" dirty="0" smtClean="0"/>
              <a:t>This </a:t>
            </a:r>
            <a:r>
              <a:rPr lang="en-IN" sz="1400" dirty="0"/>
              <a:t>is where </a:t>
            </a:r>
            <a:r>
              <a:rPr lang="en-IN" sz="1400" b="1" dirty="0"/>
              <a:t>WTForms</a:t>
            </a:r>
            <a:r>
              <a:rPr lang="en-IN" sz="1400" dirty="0"/>
              <a:t>, a flexible form, rendering and validation library comes handy. Flask-WTF extension provides a simple interface with this </a:t>
            </a:r>
            <a:r>
              <a:rPr lang="en-IN" sz="1400" b="1" dirty="0"/>
              <a:t>WTForms</a:t>
            </a:r>
            <a:r>
              <a:rPr lang="en-IN" sz="1400" dirty="0"/>
              <a:t> library</a:t>
            </a:r>
            <a:r>
              <a:rPr lang="en-IN" sz="1400" dirty="0" smtClean="0"/>
              <a:t>.</a:t>
            </a:r>
          </a:p>
          <a:p>
            <a:pPr marL="285750" indent="-285750" algn="just">
              <a:lnSpc>
                <a:spcPct val="150000"/>
              </a:lnSpc>
              <a:buFont typeface="Wingdings" panose="05000000000000000000" pitchFamily="2" charset="2"/>
              <a:buChar char="§"/>
            </a:pPr>
            <a:endParaRPr lang="en-IN" sz="1400" dirty="0"/>
          </a:p>
          <a:p>
            <a:pPr marL="285750" indent="-285750" algn="just">
              <a:lnSpc>
                <a:spcPct val="150000"/>
              </a:lnSpc>
              <a:buFont typeface="Wingdings" panose="05000000000000000000" pitchFamily="2" charset="2"/>
              <a:buChar char="§"/>
            </a:pPr>
            <a:r>
              <a:rPr lang="en-IN" sz="1400" dirty="0"/>
              <a:t>Using </a:t>
            </a:r>
            <a:r>
              <a:rPr lang="en-IN" sz="1400" b="1" dirty="0"/>
              <a:t>Flask-WTF</a:t>
            </a:r>
            <a:r>
              <a:rPr lang="en-IN" sz="1400" dirty="0"/>
              <a:t>, we can define the form fields in our Python script and render them using an HTML template. It is also possible to apply validation to the </a:t>
            </a:r>
            <a:r>
              <a:rPr lang="en-IN" sz="1400" b="1" dirty="0"/>
              <a:t>WTF</a:t>
            </a:r>
            <a:r>
              <a:rPr lang="en-IN" sz="1400" dirty="0"/>
              <a:t> field</a:t>
            </a:r>
            <a:r>
              <a:rPr lang="en-IN" sz="1400" dirty="0" smtClean="0"/>
              <a:t>.</a:t>
            </a:r>
          </a:p>
          <a:p>
            <a:pPr marL="285750" indent="-285750" algn="just">
              <a:lnSpc>
                <a:spcPct val="150000"/>
              </a:lnSpc>
              <a:buFont typeface="Wingdings" panose="05000000000000000000" pitchFamily="2" charset="2"/>
              <a:buChar char="§"/>
            </a:pPr>
            <a:endParaRPr lang="en-IN" sz="1400" dirty="0" smtClean="0"/>
          </a:p>
          <a:p>
            <a:pPr marL="285750" indent="-285750" algn="just">
              <a:lnSpc>
                <a:spcPct val="150000"/>
              </a:lnSpc>
              <a:buFont typeface="Wingdings" panose="05000000000000000000" pitchFamily="2" charset="2"/>
              <a:buChar char="§"/>
            </a:pPr>
            <a:r>
              <a:rPr lang="en-IN" sz="1400" dirty="0"/>
              <a:t>First, Flask-WTF extension needs to be </a:t>
            </a:r>
            <a:r>
              <a:rPr lang="en-IN" sz="1400" dirty="0" smtClean="0"/>
              <a:t>installed.    </a:t>
            </a:r>
            <a:r>
              <a:rPr lang="en-IN" sz="1400" dirty="0" smtClean="0">
                <a:solidFill>
                  <a:srgbClr val="0070C0"/>
                </a:solidFill>
              </a:rPr>
              <a:t>pip </a:t>
            </a:r>
            <a:r>
              <a:rPr lang="en-IN" sz="1400" dirty="0">
                <a:solidFill>
                  <a:srgbClr val="0070C0"/>
                </a:solidFill>
              </a:rPr>
              <a:t>install flask-WTF</a:t>
            </a:r>
          </a:p>
          <a:p>
            <a:pPr marL="285750" indent="-285750" algn="just">
              <a:lnSpc>
                <a:spcPct val="150000"/>
              </a:lnSpc>
              <a:buFont typeface="Wingdings" panose="05000000000000000000" pitchFamily="2" charset="2"/>
              <a:buChar char="§"/>
            </a:pPr>
            <a:r>
              <a:rPr lang="en-IN" sz="1400" dirty="0"/>
              <a:t>The installed package contains a Form class, which has to be used as a parent for user- defined form.</a:t>
            </a:r>
          </a:p>
          <a:p>
            <a:pPr marL="285750" indent="-285750" algn="just">
              <a:lnSpc>
                <a:spcPct val="150000"/>
              </a:lnSpc>
              <a:buFont typeface="Wingdings" panose="05000000000000000000" pitchFamily="2" charset="2"/>
              <a:buChar char="§"/>
            </a:pPr>
            <a:r>
              <a:rPr lang="en-IN" sz="1400" dirty="0" smtClean="0"/>
              <a:t>WTforms </a:t>
            </a:r>
            <a:r>
              <a:rPr lang="en-IN" sz="1400" dirty="0"/>
              <a:t>package contains definitions of various form </a:t>
            </a:r>
            <a:r>
              <a:rPr lang="en-IN" sz="1400" dirty="0" smtClean="0"/>
              <a:t>fields</a:t>
            </a: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338842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WTF – Standard Form Fields</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TextField -&gt; Represents </a:t>
            </a:r>
            <a:r>
              <a:rPr lang="en-IN" sz="1400" dirty="0">
                <a:solidFill>
                  <a:prstClr val="black"/>
                </a:solidFill>
              </a:rPr>
              <a:t>&lt;input type = 'text'&gt; HTML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BooleanField-&gt; Represents </a:t>
            </a:r>
            <a:r>
              <a:rPr lang="en-IN" sz="1400" dirty="0">
                <a:solidFill>
                  <a:prstClr val="black"/>
                </a:solidFill>
              </a:rPr>
              <a:t>&lt;input type = 'checkbox'&gt; HTML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DecimalField-&gt; Textfield </a:t>
            </a:r>
            <a:r>
              <a:rPr lang="en-IN" sz="1400" dirty="0">
                <a:solidFill>
                  <a:prstClr val="black"/>
                </a:solidFill>
              </a:rPr>
              <a:t>for displaying number with decimals</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IntegerField-&gt; TextField </a:t>
            </a:r>
            <a:r>
              <a:rPr lang="en-IN" sz="1400" dirty="0">
                <a:solidFill>
                  <a:prstClr val="black"/>
                </a:solidFill>
              </a:rPr>
              <a:t>for displaying integer</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RadioField-&gt; Represents </a:t>
            </a:r>
            <a:r>
              <a:rPr lang="en-IN" sz="1400" dirty="0">
                <a:solidFill>
                  <a:prstClr val="black"/>
                </a:solidFill>
              </a:rPr>
              <a:t>&lt;input type = 'radio'&gt; HTML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SelectField-&gt; Represents </a:t>
            </a:r>
            <a:r>
              <a:rPr lang="en-IN" sz="1400" dirty="0">
                <a:solidFill>
                  <a:prstClr val="black"/>
                </a:solidFill>
              </a:rPr>
              <a:t>select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TextAreaField-&gt; Represents </a:t>
            </a:r>
            <a:r>
              <a:rPr lang="en-IN" sz="1400" dirty="0">
                <a:solidFill>
                  <a:prstClr val="black"/>
                </a:solidFill>
              </a:rPr>
              <a:t>&lt;</a:t>
            </a:r>
            <a:r>
              <a:rPr lang="en-IN" sz="1400" dirty="0" smtClean="0">
                <a:solidFill>
                  <a:prstClr val="black"/>
                </a:solidFill>
              </a:rPr>
              <a:t>textarea</a:t>
            </a:r>
            <a:r>
              <a:rPr lang="en-IN" sz="1400" dirty="0">
                <a:solidFill>
                  <a:prstClr val="black"/>
                </a:solidFill>
              </a:rPr>
              <a:t>&gt; html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PasswordField-&gt; Represents </a:t>
            </a:r>
            <a:r>
              <a:rPr lang="en-IN" sz="1400" dirty="0">
                <a:solidFill>
                  <a:prstClr val="black"/>
                </a:solidFill>
              </a:rPr>
              <a:t>&lt;input type = 'password'&gt; HTML form element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SubmitField-&gt; Represents </a:t>
            </a:r>
            <a:r>
              <a:rPr lang="en-IN" sz="1400" dirty="0">
                <a:solidFill>
                  <a:prstClr val="black"/>
                </a:solidFill>
              </a:rPr>
              <a:t>&lt;input type = 'submit'&gt; form element</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685752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4"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55180"/>
          </a:solidFill>
        </p:spPr>
        <p:txBody>
          <a:bodyPr wrap="square" lIns="0" tIns="0" rIns="0" bIns="0" rtlCol="0"/>
          <a:lstStyle/>
          <a:p>
            <a:endParaRPr>
              <a:solidFill>
                <a:prstClr val="black"/>
              </a:solidFill>
            </a:endParaRPr>
          </a:p>
        </p:txBody>
      </p:sp>
      <p:sp>
        <p:nvSpPr>
          <p:cNvPr id="5" name="object 5"/>
          <p:cNvSpPr/>
          <p:nvPr/>
        </p:nvSpPr>
        <p:spPr>
          <a:xfrm>
            <a:off x="5676900" y="2571750"/>
            <a:ext cx="3189731" cy="211683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txBox="1">
            <a:spLocks noGrp="1"/>
          </p:cNvSpPr>
          <p:nvPr>
            <p:ph type="title"/>
          </p:nvPr>
        </p:nvSpPr>
        <p:spPr>
          <a:xfrm>
            <a:off x="471017" y="324053"/>
            <a:ext cx="3110383" cy="443070"/>
          </a:xfrm>
          <a:prstGeom prst="rect">
            <a:avLst/>
          </a:prstGeom>
        </p:spPr>
        <p:txBody>
          <a:bodyPr vert="horz" wrap="square" lIns="0" tIns="12065" rIns="0" bIns="0" rtlCol="0">
            <a:spAutoFit/>
          </a:bodyPr>
          <a:lstStyle/>
          <a:p>
            <a:pPr marL="12700">
              <a:spcBef>
                <a:spcPts val="95"/>
              </a:spcBef>
            </a:pPr>
            <a:r>
              <a:rPr lang="en-IN" sz="2800" spc="-10" dirty="0">
                <a:solidFill>
                  <a:srgbClr val="095A82"/>
                </a:solidFill>
              </a:rPr>
              <a:t>Course </a:t>
            </a:r>
            <a:r>
              <a:rPr sz="2800" spc="-10" dirty="0">
                <a:solidFill>
                  <a:srgbClr val="095A82"/>
                </a:solidFill>
              </a:rPr>
              <a:t>Obje</a:t>
            </a:r>
            <a:r>
              <a:rPr sz="2800" dirty="0">
                <a:solidFill>
                  <a:srgbClr val="095A82"/>
                </a:solidFill>
              </a:rPr>
              <a:t>c</a:t>
            </a:r>
            <a:r>
              <a:rPr sz="2800" spc="-5" dirty="0">
                <a:solidFill>
                  <a:srgbClr val="095A82"/>
                </a:solidFill>
              </a:rPr>
              <a:t>tiv</a:t>
            </a:r>
            <a:r>
              <a:rPr sz="2800" spc="-20" dirty="0">
                <a:solidFill>
                  <a:srgbClr val="095A82"/>
                </a:solidFill>
              </a:rPr>
              <a:t>e</a:t>
            </a:r>
            <a:r>
              <a:rPr sz="2800" spc="-5" dirty="0">
                <a:solidFill>
                  <a:srgbClr val="095A82"/>
                </a:solidFill>
              </a:rPr>
              <a:t>s</a:t>
            </a:r>
            <a:endParaRPr sz="2800" dirty="0"/>
          </a:p>
        </p:txBody>
      </p:sp>
      <p:sp>
        <p:nvSpPr>
          <p:cNvPr id="7" name="object 7"/>
          <p:cNvSpPr txBox="1"/>
          <p:nvPr/>
        </p:nvSpPr>
        <p:spPr>
          <a:xfrm>
            <a:off x="471017" y="933957"/>
            <a:ext cx="5427980" cy="2137124"/>
          </a:xfrm>
          <a:prstGeom prst="rect">
            <a:avLst/>
          </a:prstGeom>
        </p:spPr>
        <p:txBody>
          <a:bodyPr vert="horz" wrap="square" lIns="0" tIns="13335" rIns="0" bIns="0" rtlCol="0">
            <a:spAutoFit/>
          </a:bodyPr>
          <a:lstStyle/>
          <a:p>
            <a:pPr marL="12700">
              <a:spcBef>
                <a:spcPts val="105"/>
              </a:spcBef>
              <a:buClr>
                <a:srgbClr val="095A82"/>
              </a:buClr>
              <a:tabLst>
                <a:tab pos="299085" algn="l"/>
                <a:tab pos="299720" algn="l"/>
              </a:tabLst>
            </a:pPr>
            <a:r>
              <a:rPr sz="1400" spc="-5" dirty="0">
                <a:solidFill>
                  <a:prstClr val="black"/>
                </a:solidFill>
                <a:latin typeface="Arial Rounded MT Bold" panose="020F0704030504030204" pitchFamily="34" charset="0"/>
                <a:cs typeface="Calibri"/>
              </a:rPr>
              <a:t>After completing this module, you should be able to:</a:t>
            </a:r>
          </a:p>
          <a:p>
            <a:pPr>
              <a:spcBef>
                <a:spcPts val="40"/>
              </a:spcBef>
            </a:pPr>
            <a:endParaRPr sz="1400" dirty="0">
              <a:solidFill>
                <a:prstClr val="black"/>
              </a:solidFill>
              <a:latin typeface="Times New Roman"/>
              <a:cs typeface="Times New Roman"/>
            </a:endParaRPr>
          </a:p>
          <a:p>
            <a:pPr marL="299085" indent="-286385">
              <a:spcBef>
                <a:spcPts val="20"/>
              </a:spcBef>
              <a:buClr>
                <a:srgbClr val="095A82"/>
              </a:buClr>
              <a:buFont typeface="Wingdings"/>
              <a:buChar char=""/>
              <a:tabLst>
                <a:tab pos="299085" algn="l"/>
                <a:tab pos="299720" algn="l"/>
              </a:tabLst>
            </a:pPr>
            <a:r>
              <a:rPr lang="en-IN" sz="1400" spc="-5" dirty="0" smtClean="0">
                <a:solidFill>
                  <a:srgbClr val="0070C0"/>
                </a:solidFill>
                <a:latin typeface="Arial Rounded MT Bold" panose="020F0704030504030204" pitchFamily="34" charset="0"/>
                <a:cs typeface="Calibri"/>
              </a:rPr>
              <a:t>Flask</a:t>
            </a:r>
          </a:p>
          <a:p>
            <a:pPr marL="299085" indent="-286385">
              <a:spcBef>
                <a:spcPts val="20"/>
              </a:spcBef>
              <a:buClr>
                <a:srgbClr val="095A82"/>
              </a:buClr>
              <a:buFont typeface="Wingdings"/>
              <a:buChar char=""/>
              <a:tabLst>
                <a:tab pos="299085" algn="l"/>
                <a:tab pos="299720" algn="l"/>
              </a:tabLst>
            </a:pPr>
            <a:endParaRPr lang="en-IN" sz="1400" spc="-5" dirty="0">
              <a:solidFill>
                <a:srgbClr val="0070C0"/>
              </a:solidFill>
              <a:latin typeface="Arial Rounded MT Bold" panose="020F0704030504030204" pitchFamily="34" charset="0"/>
              <a:cs typeface="Calibri"/>
            </a:endParaRPr>
          </a:p>
          <a:p>
            <a:pPr marL="299085" indent="-286385">
              <a:buClr>
                <a:srgbClr val="095A82"/>
              </a:buClr>
              <a:buFont typeface="Wingdings"/>
              <a:buChar char=""/>
              <a:tabLst>
                <a:tab pos="299085" algn="l"/>
                <a:tab pos="299720" algn="l"/>
              </a:tabLst>
            </a:pPr>
            <a:r>
              <a:rPr lang="en-IN" sz="1400" spc="-5" dirty="0" smtClean="0">
                <a:solidFill>
                  <a:srgbClr val="0070C0"/>
                </a:solidFill>
                <a:latin typeface="Arial Rounded MT Bold" panose="020F0704030504030204" pitchFamily="34" charset="0"/>
                <a:cs typeface="Calibri"/>
              </a:rPr>
              <a:t>Django</a:t>
            </a:r>
            <a:endParaRPr lang="en-IN" sz="1400" spc="-5" dirty="0">
              <a:solidFill>
                <a:srgbClr val="0070C0"/>
              </a:solidFill>
              <a:latin typeface="Arial Rounded MT Bold" panose="020F0704030504030204" pitchFamily="34" charset="0"/>
              <a:cs typeface="Calibri"/>
            </a:endParaRPr>
          </a:p>
          <a:p>
            <a:pPr marL="299085" indent="-286385">
              <a:spcBef>
                <a:spcPts val="28"/>
              </a:spcBef>
              <a:buClr>
                <a:srgbClr val="095A82"/>
              </a:buClr>
              <a:buFont typeface="Wingdings"/>
              <a:buChar char=""/>
              <a:tabLst>
                <a:tab pos="299085" algn="l"/>
                <a:tab pos="299720" algn="l"/>
              </a:tabLst>
            </a:pPr>
            <a:endParaRPr lang="en-IN" sz="1400" spc="-5" dirty="0">
              <a:solidFill>
                <a:srgbClr val="0070C0"/>
              </a:solidFill>
              <a:latin typeface="Arial Rounded MT Bold" panose="020F0704030504030204" pitchFamily="34" charset="0"/>
              <a:cs typeface="Calibri"/>
            </a:endParaRPr>
          </a:p>
          <a:p>
            <a:pPr marL="299085" indent="-286385">
              <a:buClr>
                <a:srgbClr val="095A82"/>
              </a:buClr>
              <a:buFont typeface="Wingdings"/>
              <a:buChar char=""/>
              <a:tabLst>
                <a:tab pos="299085" algn="l"/>
                <a:tab pos="299720" algn="l"/>
              </a:tabLst>
            </a:pPr>
            <a:r>
              <a:rPr lang="en-IN" sz="1400" spc="-5" dirty="0">
                <a:solidFill>
                  <a:srgbClr val="0070C0"/>
                </a:solidFill>
                <a:latin typeface="Arial Rounded MT Bold" panose="020F0704030504030204" pitchFamily="34" charset="0"/>
                <a:cs typeface="Calibri"/>
              </a:rPr>
              <a:t>CGI</a:t>
            </a:r>
          </a:p>
          <a:p>
            <a:pPr marL="299085" indent="-286385">
              <a:buClr>
                <a:srgbClr val="095A82"/>
              </a:buClr>
              <a:buFont typeface="Wingdings"/>
              <a:buChar char=""/>
              <a:tabLst>
                <a:tab pos="299085" algn="l"/>
                <a:tab pos="299720" algn="l"/>
              </a:tabLst>
            </a:pPr>
            <a:endParaRPr lang="en-IN" sz="1400" spc="-5" dirty="0">
              <a:solidFill>
                <a:prstClr val="black"/>
              </a:solidFill>
              <a:latin typeface="Arial Rounded MT Bold" panose="020F0704030504030204" pitchFamily="34" charset="0"/>
              <a:cs typeface="Calibri"/>
            </a:endParaRPr>
          </a:p>
          <a:p>
            <a:pPr>
              <a:spcBef>
                <a:spcPts val="10"/>
              </a:spcBef>
              <a:buClr>
                <a:srgbClr val="095A82"/>
              </a:buClr>
              <a:buFont typeface="Wingdings"/>
              <a:buChar char=""/>
            </a:pPr>
            <a:endParaRPr sz="1400" dirty="0">
              <a:solidFill>
                <a:prstClr val="black"/>
              </a:solidFill>
              <a:latin typeface="Arial Rounded MT Bold" panose="020F0704030504030204" pitchFamily="34" charset="0"/>
              <a:cs typeface="Times New Roman"/>
            </a:endParaRPr>
          </a:p>
          <a:p>
            <a:pPr marL="299085" indent="-286385">
              <a:buClr>
                <a:srgbClr val="095A82"/>
              </a:buClr>
              <a:buFont typeface="Wingdings"/>
              <a:buChar char=""/>
              <a:tabLst>
                <a:tab pos="299085" algn="l"/>
                <a:tab pos="299720" algn="l"/>
              </a:tabLst>
            </a:pPr>
            <a:endParaRPr sz="1200" dirty="0">
              <a:solidFill>
                <a:prstClr val="black"/>
              </a:solidFill>
              <a:latin typeface="Arial Rounded MT Bold" panose="020F0704030504030204" pitchFamily="34" charset="0"/>
              <a:cs typeface="Calibri"/>
            </a:endParaRPr>
          </a:p>
        </p:txBody>
      </p:sp>
    </p:spTree>
    <p:extLst>
      <p:ext uri="{BB962C8B-B14F-4D97-AF65-F5344CB8AC3E}">
        <p14:creationId xmlns:p14="http://schemas.microsoft.com/office/powerpoint/2010/main" val="3235447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WTF - Validator</a:t>
            </a:r>
            <a:endParaRPr dirty="0"/>
          </a:p>
        </p:txBody>
      </p:sp>
      <p:sp>
        <p:nvSpPr>
          <p:cNvPr id="9" name="object 7"/>
          <p:cNvSpPr txBox="1"/>
          <p:nvPr/>
        </p:nvSpPr>
        <p:spPr>
          <a:xfrm>
            <a:off x="468834" y="892211"/>
            <a:ext cx="8208821" cy="290848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t>WTForms </a:t>
            </a:r>
            <a:r>
              <a:rPr lang="en-IN" sz="1400" dirty="0"/>
              <a:t>package also contains validator class. It is useful in applying validation to form </a:t>
            </a:r>
            <a:r>
              <a:rPr lang="en-IN" sz="1400" dirty="0" smtClean="0"/>
              <a:t>fields.</a:t>
            </a:r>
          </a:p>
          <a:p>
            <a:pPr marL="742950" lvl="1" indent="-285750">
              <a:lnSpc>
                <a:spcPct val="150000"/>
              </a:lnSpc>
              <a:buClr>
                <a:srgbClr val="095A81"/>
              </a:buClr>
              <a:buFont typeface="Courier New" panose="02070309020205020404" pitchFamily="49" charset="0"/>
              <a:buChar char="o"/>
              <a:tabLst>
                <a:tab pos="292418" algn="l"/>
              </a:tabLst>
            </a:pPr>
            <a:r>
              <a:rPr lang="en-IN" sz="1400" dirty="0" err="1">
                <a:solidFill>
                  <a:prstClr val="black"/>
                </a:solidFill>
              </a:rPr>
              <a:t>DataRequired</a:t>
            </a:r>
            <a:r>
              <a:rPr lang="en-IN" sz="1400" dirty="0">
                <a:solidFill>
                  <a:prstClr val="black"/>
                </a:solidFill>
              </a:rPr>
              <a:t>-&gt;Checks whether input field is empty</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Email-&gt;Checks whether text in the field follows email ID conventions</a:t>
            </a:r>
          </a:p>
          <a:p>
            <a:pPr marL="742950" lvl="1" indent="-285750">
              <a:lnSpc>
                <a:spcPct val="150000"/>
              </a:lnSpc>
              <a:buClr>
                <a:srgbClr val="095A81"/>
              </a:buClr>
              <a:buFont typeface="Courier New" panose="02070309020205020404" pitchFamily="49" charset="0"/>
              <a:buChar char="o"/>
              <a:tabLst>
                <a:tab pos="292418" algn="l"/>
              </a:tabLst>
            </a:pPr>
            <a:r>
              <a:rPr lang="en-IN" sz="1400" dirty="0" err="1">
                <a:solidFill>
                  <a:prstClr val="black"/>
                </a:solidFill>
              </a:rPr>
              <a:t>IPAddress</a:t>
            </a:r>
            <a:r>
              <a:rPr lang="en-IN" sz="1400" dirty="0">
                <a:solidFill>
                  <a:prstClr val="black"/>
                </a:solidFill>
              </a:rPr>
              <a:t>-&gt;Validates IP address in input field</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Length-&gt;Verifies if length of string in input field is in given range</a:t>
            </a:r>
          </a:p>
          <a:p>
            <a:pPr marL="742950" lvl="1" indent="-285750">
              <a:lnSpc>
                <a:spcPct val="150000"/>
              </a:lnSpc>
              <a:buClr>
                <a:srgbClr val="095A81"/>
              </a:buClr>
              <a:buFont typeface="Courier New" panose="02070309020205020404" pitchFamily="49" charset="0"/>
              <a:buChar char="o"/>
              <a:tabLst>
                <a:tab pos="292418" algn="l"/>
              </a:tabLst>
            </a:pPr>
            <a:r>
              <a:rPr lang="en-IN" sz="1400" dirty="0" err="1">
                <a:solidFill>
                  <a:prstClr val="black"/>
                </a:solidFill>
              </a:rPr>
              <a:t>NumberRange</a:t>
            </a:r>
            <a:r>
              <a:rPr lang="en-IN" sz="1400" dirty="0">
                <a:solidFill>
                  <a:prstClr val="black"/>
                </a:solidFill>
              </a:rPr>
              <a:t>-&gt;Validates a number in input field within given range</a:t>
            </a:r>
          </a:p>
          <a:p>
            <a:pPr marL="742950" lvl="1" indent="-285750">
              <a:lnSpc>
                <a:spcPct val="150000"/>
              </a:lnSpc>
              <a:buClr>
                <a:srgbClr val="095A81"/>
              </a:buClr>
              <a:buFont typeface="Courier New" panose="02070309020205020404" pitchFamily="49" charset="0"/>
              <a:buChar char="o"/>
              <a:tabLst>
                <a:tab pos="292418" algn="l"/>
              </a:tabLst>
            </a:pPr>
            <a:r>
              <a:rPr lang="en-IN" sz="1400" dirty="0">
                <a:solidFill>
                  <a:prstClr val="black"/>
                </a:solidFill>
              </a:rPr>
              <a:t>URL-Validates URL entered in input field</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6819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WTF </a:t>
            </a:r>
            <a:r>
              <a:rPr lang="en-IN" dirty="0" smtClean="0"/>
              <a:t>– Validator..</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We </a:t>
            </a:r>
            <a:r>
              <a:rPr lang="en-IN" sz="1400" dirty="0">
                <a:solidFill>
                  <a:prstClr val="black"/>
                </a:solidFill>
              </a:rPr>
              <a:t>shall now apply ‘DataRequired’ validation rule for the name field in contact form.</a:t>
            </a:r>
          </a:p>
          <a:p>
            <a:pPr>
              <a:lnSpc>
                <a:spcPct val="150000"/>
              </a:lnSpc>
              <a:buClr>
                <a:srgbClr val="095A81"/>
              </a:buClr>
              <a:tabLst>
                <a:tab pos="292418" algn="l"/>
              </a:tabLst>
            </a:pPr>
            <a:r>
              <a:rPr lang="en-IN" sz="1400" dirty="0" smtClean="0">
                <a:solidFill>
                  <a:prstClr val="black"/>
                </a:solidFill>
              </a:rPr>
              <a:t>	</a:t>
            </a:r>
            <a:r>
              <a:rPr lang="en-IN" sz="1400" dirty="0" smtClean="0">
                <a:solidFill>
                  <a:srgbClr val="0070C0"/>
                </a:solidFill>
              </a:rPr>
              <a:t>name </a:t>
            </a:r>
            <a:r>
              <a:rPr lang="en-IN" sz="1400" dirty="0">
                <a:solidFill>
                  <a:srgbClr val="0070C0"/>
                </a:solidFill>
              </a:rPr>
              <a:t>= TextField("Name Of Student",[validators.Required("Please enter your name.")])</a:t>
            </a:r>
          </a:p>
          <a:p>
            <a:pPr marL="228600" indent="-228600">
              <a:lnSpc>
                <a:spcPct val="150000"/>
              </a:lnSpc>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The </a:t>
            </a:r>
            <a:r>
              <a:rPr lang="en-IN" sz="1400" dirty="0">
                <a:solidFill>
                  <a:prstClr val="black"/>
                </a:solidFill>
              </a:rPr>
              <a:t>validate() function of form object validates the form data and throws the validation errors if validation fails. The Error messages are sent to the template. In the HTML template, error messages are rendered dynamically.</a:t>
            </a:r>
          </a:p>
          <a:p>
            <a:pPr lvl="1">
              <a:lnSpc>
                <a:spcPct val="150000"/>
              </a:lnSpc>
              <a:buClr>
                <a:srgbClr val="095A81"/>
              </a:buClr>
              <a:tabLst>
                <a:tab pos="292418" algn="l"/>
              </a:tabLst>
            </a:pPr>
            <a:r>
              <a:rPr lang="en-IN" sz="1400" dirty="0" smtClean="0">
                <a:solidFill>
                  <a:srgbClr val="0070C0"/>
                </a:solidFill>
              </a:rPr>
              <a:t>{% </a:t>
            </a:r>
            <a:r>
              <a:rPr lang="en-IN" sz="1400" dirty="0">
                <a:solidFill>
                  <a:srgbClr val="0070C0"/>
                </a:solidFill>
              </a:rPr>
              <a:t>for message in form.name.errors %}</a:t>
            </a:r>
          </a:p>
          <a:p>
            <a:pPr lvl="1">
              <a:lnSpc>
                <a:spcPct val="150000"/>
              </a:lnSpc>
              <a:buClr>
                <a:srgbClr val="095A81"/>
              </a:buClr>
              <a:tabLst>
                <a:tab pos="292418" algn="l"/>
              </a:tabLst>
            </a:pPr>
            <a:r>
              <a:rPr lang="en-IN" sz="1400" dirty="0">
                <a:solidFill>
                  <a:srgbClr val="0070C0"/>
                </a:solidFill>
              </a:rPr>
              <a:t>   {{ message }}</a:t>
            </a:r>
          </a:p>
          <a:p>
            <a:pPr lvl="1">
              <a:lnSpc>
                <a:spcPct val="150000"/>
              </a:lnSpc>
              <a:buClr>
                <a:srgbClr val="095A81"/>
              </a:buClr>
              <a:tabLst>
                <a:tab pos="292418" algn="l"/>
              </a:tabLst>
            </a:pPr>
            <a:r>
              <a:rPr lang="en-IN" sz="1400" dirty="0">
                <a:solidFill>
                  <a:srgbClr val="0070C0"/>
                </a:solidFill>
              </a:rPr>
              <a:t>{% endfor %}</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271117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SQLite</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414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SQLite Overview</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Python </a:t>
            </a:r>
            <a:r>
              <a:rPr lang="en-IN" sz="1400" dirty="0">
                <a:solidFill>
                  <a:prstClr val="black"/>
                </a:solidFill>
              </a:rPr>
              <a:t>has an in-built support for </a:t>
            </a:r>
            <a:r>
              <a:rPr lang="en-IN" sz="1400" b="1" dirty="0">
                <a:solidFill>
                  <a:prstClr val="black"/>
                </a:solidFill>
              </a:rPr>
              <a:t>SQlite</a:t>
            </a:r>
            <a:r>
              <a:rPr lang="en-IN" sz="1400" dirty="0">
                <a:solidFill>
                  <a:prstClr val="black"/>
                </a:solidFill>
              </a:rPr>
              <a:t>. SQlite3 module is shipped with Python distribution. For a detailed tutorial on using SQLite database in Python, please refer to </a:t>
            </a:r>
            <a:r>
              <a:rPr lang="en-IN" sz="1400" dirty="0">
                <a:solidFill>
                  <a:prstClr val="black"/>
                </a:solidFill>
                <a:hlinkClick r:id="rId4"/>
              </a:rPr>
              <a:t>this link</a:t>
            </a:r>
            <a:r>
              <a:rPr lang="en-IN" sz="1400" dirty="0">
                <a:solidFill>
                  <a:prstClr val="black"/>
                </a:solidFill>
              </a:rPr>
              <a:t>. In this section we shall see how a Flask application interacts with SQLite</a:t>
            </a:r>
            <a:r>
              <a:rPr lang="en-IN" sz="1400" dirty="0" smtClean="0">
                <a:solidFill>
                  <a:prstClr val="black"/>
                </a:solidFill>
              </a:rPr>
              <a:t>.</a:t>
            </a:r>
          </a:p>
          <a:p>
            <a:pPr marL="285750" indent="-285750">
              <a:lnSpc>
                <a:spcPct val="150000"/>
              </a:lnSpc>
              <a:buClr>
                <a:srgbClr val="095A81"/>
              </a:buClr>
              <a:buFont typeface="Wingdings" panose="05000000000000000000" pitchFamily="2" charset="2"/>
              <a:buChar char="§"/>
              <a:tabLst>
                <a:tab pos="292418" algn="l"/>
              </a:tabLst>
            </a:pPr>
            <a:r>
              <a:rPr lang="en-IN" sz="1400" dirty="0">
                <a:solidFill>
                  <a:prstClr val="black"/>
                </a:solidFill>
              </a:rPr>
              <a:t>Create an SQLite database ‘</a:t>
            </a:r>
            <a:r>
              <a:rPr lang="en-IN" sz="1400" b="1" dirty="0">
                <a:solidFill>
                  <a:prstClr val="black"/>
                </a:solidFill>
              </a:rPr>
              <a:t>database.db</a:t>
            </a:r>
            <a:r>
              <a:rPr lang="en-IN" sz="1400" dirty="0">
                <a:solidFill>
                  <a:prstClr val="black"/>
                </a:solidFill>
              </a:rPr>
              <a:t>’ and create a students’ table in it.</a:t>
            </a:r>
          </a:p>
          <a:p>
            <a:pPr lvl="1">
              <a:lnSpc>
                <a:spcPct val="150000"/>
              </a:lnSpc>
              <a:buClr>
                <a:srgbClr val="095A81"/>
              </a:buClr>
              <a:tabLst>
                <a:tab pos="292418" algn="l"/>
              </a:tabLst>
            </a:pPr>
            <a:r>
              <a:rPr lang="en-IN" sz="1400" dirty="0" smtClean="0">
                <a:solidFill>
                  <a:srgbClr val="0070C0"/>
                </a:solidFill>
              </a:rPr>
              <a:t>import </a:t>
            </a:r>
            <a:r>
              <a:rPr lang="en-IN" sz="1400" dirty="0">
                <a:solidFill>
                  <a:srgbClr val="0070C0"/>
                </a:solidFill>
              </a:rPr>
              <a:t>sqlite3</a:t>
            </a:r>
          </a:p>
          <a:p>
            <a:pPr lvl="1">
              <a:lnSpc>
                <a:spcPct val="150000"/>
              </a:lnSpc>
              <a:buClr>
                <a:srgbClr val="095A81"/>
              </a:buClr>
              <a:tabLst>
                <a:tab pos="292418" algn="l"/>
              </a:tabLst>
            </a:pPr>
            <a:r>
              <a:rPr lang="en-IN" sz="1400" dirty="0" smtClean="0">
                <a:solidFill>
                  <a:srgbClr val="0070C0"/>
                </a:solidFill>
              </a:rPr>
              <a:t>conn </a:t>
            </a:r>
            <a:r>
              <a:rPr lang="en-IN" sz="1400" dirty="0">
                <a:solidFill>
                  <a:srgbClr val="0070C0"/>
                </a:solidFill>
              </a:rPr>
              <a:t>= sqlite3.connect('database.db')</a:t>
            </a:r>
          </a:p>
          <a:p>
            <a:pPr lvl="1">
              <a:lnSpc>
                <a:spcPct val="150000"/>
              </a:lnSpc>
              <a:buClr>
                <a:srgbClr val="095A81"/>
              </a:buClr>
              <a:tabLst>
                <a:tab pos="292418" algn="l"/>
              </a:tabLst>
            </a:pPr>
            <a:r>
              <a:rPr lang="en-IN" sz="1400" dirty="0">
                <a:solidFill>
                  <a:srgbClr val="0070C0"/>
                </a:solidFill>
              </a:rPr>
              <a:t>print "Opened database successfully";</a:t>
            </a:r>
          </a:p>
          <a:p>
            <a:pPr lvl="1">
              <a:lnSpc>
                <a:spcPct val="150000"/>
              </a:lnSpc>
              <a:buClr>
                <a:srgbClr val="095A81"/>
              </a:buClr>
              <a:tabLst>
                <a:tab pos="292418" algn="l"/>
              </a:tabLst>
            </a:pPr>
            <a:r>
              <a:rPr lang="en-IN" sz="1400" dirty="0" smtClean="0">
                <a:solidFill>
                  <a:srgbClr val="0070C0"/>
                </a:solidFill>
              </a:rPr>
              <a:t>conn.execute</a:t>
            </a:r>
            <a:r>
              <a:rPr lang="en-IN" sz="1400" dirty="0">
                <a:solidFill>
                  <a:srgbClr val="0070C0"/>
                </a:solidFill>
              </a:rPr>
              <a:t>('CREATE TABLE students (name TEXT, addr TEXT, city TEXT, pin TEXT)')</a:t>
            </a:r>
          </a:p>
          <a:p>
            <a:pPr lvl="1">
              <a:lnSpc>
                <a:spcPct val="150000"/>
              </a:lnSpc>
              <a:buClr>
                <a:srgbClr val="095A81"/>
              </a:buClr>
              <a:tabLst>
                <a:tab pos="292418" algn="l"/>
              </a:tabLst>
            </a:pPr>
            <a:r>
              <a:rPr lang="en-IN" sz="1400" dirty="0">
                <a:solidFill>
                  <a:srgbClr val="0070C0"/>
                </a:solidFill>
              </a:rPr>
              <a:t>print "Table created successfully";</a:t>
            </a:r>
          </a:p>
          <a:p>
            <a:pPr lvl="1">
              <a:lnSpc>
                <a:spcPct val="150000"/>
              </a:lnSpc>
              <a:buClr>
                <a:srgbClr val="095A81"/>
              </a:buClr>
              <a:tabLst>
                <a:tab pos="292418" algn="l"/>
              </a:tabLst>
            </a:pPr>
            <a:r>
              <a:rPr lang="en-IN" sz="1400" dirty="0">
                <a:solidFill>
                  <a:srgbClr val="0070C0"/>
                </a:solidFill>
              </a:rPr>
              <a:t>conn.close()</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472321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SQLAlchemy</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27079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SQLAlchemy Overview</a:t>
            </a:r>
            <a:endParaRPr dirty="0"/>
          </a:p>
        </p:txBody>
      </p:sp>
      <p:sp>
        <p:nvSpPr>
          <p:cNvPr id="9" name="object 7"/>
          <p:cNvSpPr txBox="1"/>
          <p:nvPr/>
        </p:nvSpPr>
        <p:spPr>
          <a:xfrm>
            <a:off x="468834" y="892211"/>
            <a:ext cx="8208821" cy="3877985"/>
          </a:xfrm>
          <a:prstGeom prst="rect">
            <a:avLst/>
          </a:prstGeom>
        </p:spPr>
        <p:txBody>
          <a:bodyPr vert="horz" wrap="square" lIns="0" tIns="0" rIns="0" bIns="0" rtlCol="0">
            <a:spAutoFit/>
          </a:bodyPr>
          <a:lstStyle/>
          <a:p>
            <a:pPr algn="just">
              <a:lnSpc>
                <a:spcPct val="150000"/>
              </a:lnSpc>
            </a:pPr>
            <a:r>
              <a:rPr lang="en-IN" sz="1400" dirty="0"/>
              <a:t>Using raw SQL in Flask web applications to perform CRUD operations on database can be tedious. Instead, </a:t>
            </a:r>
            <a:r>
              <a:rPr lang="en-IN" sz="1400" b="1" dirty="0"/>
              <a:t>SQLAlchemy</a:t>
            </a:r>
            <a:r>
              <a:rPr lang="en-IN" sz="1400" dirty="0"/>
              <a:t>, a Python toolkit is a powerful </a:t>
            </a:r>
            <a:r>
              <a:rPr lang="en-IN" sz="1400" b="1" dirty="0"/>
              <a:t>OR Mapper</a:t>
            </a:r>
            <a:r>
              <a:rPr lang="en-IN" sz="1400" dirty="0"/>
              <a:t> that gives application developers the full power and flexibility of SQL. Flask-SQLAlchemy is the Flask extension that adds support for SQLAlchemy to your Flask application</a:t>
            </a:r>
            <a:r>
              <a:rPr lang="en-IN" sz="1400" dirty="0" smtClean="0"/>
              <a:t>.</a:t>
            </a:r>
          </a:p>
          <a:p>
            <a:pPr algn="just">
              <a:lnSpc>
                <a:spcPct val="150000"/>
              </a:lnSpc>
            </a:pPr>
            <a:endParaRPr lang="en-IN" sz="1400" dirty="0"/>
          </a:p>
          <a:p>
            <a:pPr algn="just">
              <a:lnSpc>
                <a:spcPct val="150000"/>
              </a:lnSpc>
            </a:pPr>
            <a:r>
              <a:rPr lang="en-IN" sz="1400" b="1" dirty="0" smtClean="0"/>
              <a:t>What </a:t>
            </a:r>
            <a:r>
              <a:rPr lang="en-IN" sz="1400" b="1" dirty="0"/>
              <a:t>is ORM (Object Relation Mapping)?</a:t>
            </a:r>
            <a:endParaRPr lang="en-IN" sz="1400" dirty="0"/>
          </a:p>
          <a:p>
            <a:pPr algn="just">
              <a:lnSpc>
                <a:spcPct val="150000"/>
              </a:lnSpc>
            </a:pPr>
            <a:r>
              <a:rPr lang="en-IN" sz="1400" dirty="0"/>
              <a:t>Most programming language platforms are object oriented. Data in RDBMS servers on the other hand is stored as tables. Object relation mapping is a technique of mapping object parameters to the underlying RDBMS table structure. An ORM API provides methods to perform CRUD operations without having to write raw SQL statements</a:t>
            </a:r>
            <a:r>
              <a:rPr lang="en-IN" sz="1400" dirty="0" smtClean="0"/>
              <a:t>.</a:t>
            </a:r>
          </a:p>
          <a:p>
            <a:pPr algn="just">
              <a:lnSpc>
                <a:spcPct val="150000"/>
              </a:lnSpc>
            </a:pPr>
            <a:r>
              <a:rPr lang="en-IN" sz="1400" dirty="0" smtClean="0"/>
              <a:t>To Install </a:t>
            </a:r>
            <a:r>
              <a:rPr lang="en-IN" sz="1400" dirty="0"/>
              <a:t>Flask-SQLAlchemy extension -&gt;</a:t>
            </a:r>
            <a:r>
              <a:rPr lang="en-IN" sz="1400" dirty="0">
                <a:solidFill>
                  <a:srgbClr val="0070C0"/>
                </a:solidFill>
              </a:rPr>
              <a:t>pip install flask-</a:t>
            </a:r>
            <a:r>
              <a:rPr lang="en-IN" sz="1400" dirty="0" err="1">
                <a:solidFill>
                  <a:srgbClr val="0070C0"/>
                </a:solidFill>
              </a:rPr>
              <a:t>sqlalchemy</a:t>
            </a:r>
            <a:endParaRPr lang="en-IN" sz="1400" dirty="0">
              <a:solidFill>
                <a:srgbClr val="0070C0"/>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85522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Flask Sijax</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992169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Sijax Overview</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Sijax </a:t>
            </a:r>
            <a:r>
              <a:rPr lang="en-IN" sz="1400" dirty="0">
                <a:solidFill>
                  <a:prstClr val="black"/>
                </a:solidFill>
              </a:rPr>
              <a:t>stands for ‘Simple Ajax’ and it is a Python/jQuery library designed to help you easily bring Ajax to your application. It uses jQuery.ajax to make AJAX requests</a:t>
            </a:r>
            <a:r>
              <a:rPr lang="en-IN" sz="1400" dirty="0" smtClean="0">
                <a:solidFill>
                  <a:prstClr val="black"/>
                </a:solidFill>
              </a:rPr>
              <a:t>.</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prstClr val="black"/>
                </a:solidFill>
              </a:rPr>
              <a:t>Installation</a:t>
            </a:r>
            <a:endParaRPr lang="en-IN" sz="1400" b="1" dirty="0">
              <a:solidFill>
                <a:prstClr val="black"/>
              </a:solidFill>
            </a:endParaRPr>
          </a:p>
          <a:p>
            <a:pPr>
              <a:lnSpc>
                <a:spcPct val="150000"/>
              </a:lnSpc>
              <a:buClr>
                <a:srgbClr val="095A81"/>
              </a:buClr>
              <a:tabLst>
                <a:tab pos="292418" algn="l"/>
              </a:tabLst>
            </a:pPr>
            <a:r>
              <a:rPr lang="en-IN" sz="1400" dirty="0">
                <a:solidFill>
                  <a:prstClr val="black"/>
                </a:solidFill>
              </a:rPr>
              <a:t>Installation of Flask-Sijax is </a:t>
            </a:r>
            <a:r>
              <a:rPr lang="en-IN" sz="1400" dirty="0" smtClean="0">
                <a:solidFill>
                  <a:prstClr val="black"/>
                </a:solidFill>
              </a:rPr>
              <a:t>easy.     pip </a:t>
            </a:r>
            <a:r>
              <a:rPr lang="en-IN" sz="1400" dirty="0">
                <a:solidFill>
                  <a:prstClr val="black"/>
                </a:solidFill>
              </a:rPr>
              <a:t>install </a:t>
            </a:r>
            <a:r>
              <a:rPr lang="en-IN" sz="1400" dirty="0" smtClean="0">
                <a:solidFill>
                  <a:prstClr val="black"/>
                </a:solidFill>
              </a:rPr>
              <a:t>flask-</a:t>
            </a:r>
            <a:r>
              <a:rPr lang="en-IN" sz="1400" dirty="0" err="1" smtClean="0">
                <a:solidFill>
                  <a:prstClr val="black"/>
                </a:solidFill>
              </a:rPr>
              <a:t>sijax</a:t>
            </a:r>
            <a:endParaRPr lang="en-IN" sz="1400" dirty="0" smtClean="0">
              <a:solidFill>
                <a:prstClr val="black"/>
              </a:solidFill>
            </a:endParaRPr>
          </a:p>
          <a:p>
            <a:pPr>
              <a:lnSpc>
                <a:spcPct val="150000"/>
              </a:lnSpc>
              <a:buClr>
                <a:srgbClr val="095A81"/>
              </a:buCl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b="1" dirty="0">
                <a:solidFill>
                  <a:prstClr val="black"/>
                </a:solidFill>
              </a:rPr>
              <a:t>Configuration</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SIJAX_STATIC_PATH − the static path where you want the Sijax javascript files to be mirrored. The default location is static/</a:t>
            </a:r>
            <a:r>
              <a:rPr lang="en-IN" sz="1400" dirty="0" err="1">
                <a:solidFill>
                  <a:prstClr val="black"/>
                </a:solidFill>
              </a:rPr>
              <a:t>js</a:t>
            </a:r>
            <a:r>
              <a:rPr lang="en-IN" sz="1400" dirty="0">
                <a:solidFill>
                  <a:prstClr val="black"/>
                </a:solidFill>
              </a:rPr>
              <a:t>/</a:t>
            </a:r>
            <a:r>
              <a:rPr lang="en-IN" sz="1400" dirty="0" err="1">
                <a:solidFill>
                  <a:prstClr val="black"/>
                </a:solidFill>
              </a:rPr>
              <a:t>sijax</a:t>
            </a:r>
            <a:r>
              <a:rPr lang="en-IN" sz="1400" dirty="0">
                <a:solidFill>
                  <a:prstClr val="black"/>
                </a:solidFill>
              </a:rPr>
              <a:t>. In this folder, sijax.js and json2.js files are kept.</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SIJAX_JSON_URI </a:t>
            </a:r>
            <a:r>
              <a:rPr lang="en-IN" sz="1400" dirty="0">
                <a:solidFill>
                  <a:prstClr val="black"/>
                </a:solidFill>
              </a:rPr>
              <a:t>− the URI to load the json2.js static file from</a:t>
            </a:r>
          </a:p>
          <a:p>
            <a:pPr>
              <a:lnSpc>
                <a:spcPct val="150000"/>
              </a:lnSpc>
              <a:buClr>
                <a:srgbClr val="095A81"/>
              </a:buClr>
              <a:tabLst>
                <a:tab pos="292418" algn="l"/>
              </a:tabLst>
            </a:pPr>
            <a:r>
              <a:rPr lang="en-IN" sz="1400" dirty="0" smtClean="0">
                <a:solidFill>
                  <a:prstClr val="black"/>
                </a:solidFill>
              </a:rPr>
              <a:t>Sijax </a:t>
            </a:r>
            <a:r>
              <a:rPr lang="en-IN" sz="1400" dirty="0">
                <a:solidFill>
                  <a:prstClr val="black"/>
                </a:solidFill>
              </a:rPr>
              <a:t>uses JSON to pass the data between the browser and the server. This means that the browsers need either to support JSON natively or get JSON support from the json2.js file</a:t>
            </a:r>
            <a:r>
              <a:rPr lang="en-IN" sz="1400" dirty="0" smtClean="0">
                <a:solidFill>
                  <a:prstClr val="black"/>
                </a:solidFill>
              </a:rPr>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74033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3" name="object 3"/>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4" name="object 4"/>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5" name="object 5"/>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6" name="object 6"/>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7" name="object 7"/>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8" name="object 8"/>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9" name="object 9"/>
          <p:cNvSpPr/>
          <p:nvPr/>
        </p:nvSpPr>
        <p:spPr>
          <a:xfrm>
            <a:off x="529590" y="4726683"/>
            <a:ext cx="1138047" cy="415671"/>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10" name="object 10"/>
          <p:cNvSpPr/>
          <p:nvPr/>
        </p:nvSpPr>
        <p:spPr>
          <a:xfrm>
            <a:off x="467487" y="857631"/>
            <a:ext cx="821055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sz="900">
              <a:solidFill>
                <a:prstClr val="black"/>
              </a:solidFill>
            </a:endParaRPr>
          </a:p>
        </p:txBody>
      </p:sp>
      <p:sp>
        <p:nvSpPr>
          <p:cNvPr id="13" name="object 13"/>
          <p:cNvSpPr txBox="1"/>
          <p:nvPr/>
        </p:nvSpPr>
        <p:spPr>
          <a:xfrm>
            <a:off x="1028700" y="2225177"/>
            <a:ext cx="7429500" cy="507831"/>
          </a:xfrm>
          <a:prstGeom prst="rect">
            <a:avLst/>
          </a:prstGeom>
        </p:spPr>
        <p:txBody>
          <a:bodyPr vert="horz" wrap="square" lIns="0" tIns="0" rIns="0" bIns="0" rtlCol="0">
            <a:spAutoFit/>
          </a:bodyPr>
          <a:lstStyle/>
          <a:p>
            <a:pPr algn="ctr"/>
            <a:r>
              <a:rPr lang="en-US" sz="3300" b="1" spc="-3" dirty="0" smtClean="0">
                <a:solidFill>
                  <a:srgbClr val="FFFFFF"/>
                </a:solidFill>
                <a:latin typeface="Trebuchet MS" panose="020B0603020202020204" pitchFamily="34" charset="0"/>
                <a:cs typeface="Calibri"/>
              </a:rPr>
              <a:t>Django</a:t>
            </a:r>
            <a:endParaRPr sz="3300" dirty="0">
              <a:solidFill>
                <a:prstClr val="black"/>
              </a:solidFill>
              <a:latin typeface="Trebuchet MS" panose="020B0603020202020204" pitchFamily="34" charset="0"/>
              <a:cs typeface="Calibri"/>
            </a:endParaRPr>
          </a:p>
        </p:txBody>
      </p:sp>
      <p:pic>
        <p:nvPicPr>
          <p:cNvPr id="11" name="Picture 10"/>
          <p:cNvPicPr>
            <a:picLocks noChangeAspect="1"/>
          </p:cNvPicPr>
          <p:nvPr/>
        </p:nvPicPr>
        <p:blipFill>
          <a:blip r:embed="rId5"/>
          <a:stretch>
            <a:fillRect/>
          </a:stretch>
        </p:blipFill>
        <p:spPr>
          <a:xfrm>
            <a:off x="3999167" y="906217"/>
            <a:ext cx="1333500" cy="1171575"/>
          </a:xfrm>
          <a:prstGeom prst="rect">
            <a:avLst/>
          </a:prstGeom>
        </p:spPr>
      </p:pic>
    </p:spTree>
    <p:extLst>
      <p:ext uri="{BB962C8B-B14F-4D97-AF65-F5344CB8AC3E}">
        <p14:creationId xmlns:p14="http://schemas.microsoft.com/office/powerpoint/2010/main" val="2388889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Django Basics</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526256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3" name="object 3"/>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4" name="object 4"/>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5" name="object 5"/>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6" name="object 6"/>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7" name="object 7"/>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8" name="object 8"/>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9" name="object 9"/>
          <p:cNvSpPr/>
          <p:nvPr/>
        </p:nvSpPr>
        <p:spPr>
          <a:xfrm>
            <a:off x="529590" y="4726683"/>
            <a:ext cx="1138047" cy="415671"/>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10" name="object 10"/>
          <p:cNvSpPr/>
          <p:nvPr/>
        </p:nvSpPr>
        <p:spPr>
          <a:xfrm>
            <a:off x="467487" y="857631"/>
            <a:ext cx="821055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sz="900">
              <a:solidFill>
                <a:prstClr val="black"/>
              </a:solidFill>
            </a:endParaRPr>
          </a:p>
        </p:txBody>
      </p:sp>
      <p:sp>
        <p:nvSpPr>
          <p:cNvPr id="13" name="object 13"/>
          <p:cNvSpPr txBox="1"/>
          <p:nvPr/>
        </p:nvSpPr>
        <p:spPr>
          <a:xfrm>
            <a:off x="1028700" y="2225177"/>
            <a:ext cx="7429500" cy="507831"/>
          </a:xfrm>
          <a:prstGeom prst="rect">
            <a:avLst/>
          </a:prstGeom>
        </p:spPr>
        <p:txBody>
          <a:bodyPr vert="horz" wrap="square" lIns="0" tIns="0" rIns="0" bIns="0" rtlCol="0">
            <a:spAutoFit/>
          </a:bodyPr>
          <a:lstStyle/>
          <a:p>
            <a:pPr algn="ctr"/>
            <a:r>
              <a:rPr lang="en-US" sz="3300" b="1" spc="-3" dirty="0" smtClean="0">
                <a:solidFill>
                  <a:srgbClr val="FFFFFF"/>
                </a:solidFill>
                <a:latin typeface="Trebuchet MS" panose="020B0603020202020204" pitchFamily="34" charset="0"/>
                <a:cs typeface="Calibri"/>
              </a:rPr>
              <a:t>Flask</a:t>
            </a:r>
            <a:endParaRPr sz="3300" dirty="0">
              <a:solidFill>
                <a:prstClr val="black"/>
              </a:solidFill>
              <a:latin typeface="Trebuchet MS" panose="020B0603020202020204" pitchFamily="34" charset="0"/>
              <a:cs typeface="Calibri"/>
            </a:endParaRPr>
          </a:p>
        </p:txBody>
      </p:sp>
      <p:pic>
        <p:nvPicPr>
          <p:cNvPr id="12" name="Picture 11"/>
          <p:cNvPicPr>
            <a:picLocks noChangeAspect="1"/>
          </p:cNvPicPr>
          <p:nvPr/>
        </p:nvPicPr>
        <p:blipFill>
          <a:blip r:embed="rId5"/>
          <a:stretch>
            <a:fillRect/>
          </a:stretch>
        </p:blipFill>
        <p:spPr>
          <a:xfrm>
            <a:off x="4090936" y="857440"/>
            <a:ext cx="1304925" cy="1190625"/>
          </a:xfrm>
          <a:prstGeom prst="rect">
            <a:avLst/>
          </a:prstGeom>
        </p:spPr>
      </p:pic>
    </p:spTree>
    <p:extLst>
      <p:ext uri="{BB962C8B-B14F-4D97-AF65-F5344CB8AC3E}">
        <p14:creationId xmlns:p14="http://schemas.microsoft.com/office/powerpoint/2010/main" val="2841685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Django Overview</a:t>
            </a:r>
            <a:endParaRPr dirty="0"/>
          </a:p>
        </p:txBody>
      </p:sp>
      <p:sp>
        <p:nvSpPr>
          <p:cNvPr id="9" name="object 7"/>
          <p:cNvSpPr txBox="1"/>
          <p:nvPr/>
        </p:nvSpPr>
        <p:spPr>
          <a:xfrm>
            <a:off x="468834" y="892211"/>
            <a:ext cx="8208821" cy="3339376"/>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t>Django </a:t>
            </a:r>
            <a:r>
              <a:rPr lang="en-IN" sz="1400" dirty="0"/>
              <a:t>is a high-level Python web framework that encourages rapid development and clean, pragmatic design. Django makes it easier to build better web apps quickly and with less code</a:t>
            </a:r>
            <a:r>
              <a:rPr lang="en-IN" sz="1400" dirty="0" smtClean="0"/>
              <a:t>.</a:t>
            </a:r>
          </a:p>
          <a:p>
            <a:endParaRPr lang="en-IN" sz="1400" dirty="0" smtClean="0"/>
          </a:p>
          <a:p>
            <a:r>
              <a:rPr lang="en-IN" sz="1400" b="1" dirty="0" smtClean="0">
                <a:solidFill>
                  <a:schemeClr val="accent6">
                    <a:lumMod val="75000"/>
                  </a:schemeClr>
                </a:solidFill>
              </a:rPr>
              <a:t>History </a:t>
            </a:r>
            <a:r>
              <a:rPr lang="en-IN" sz="1400" b="1" dirty="0">
                <a:solidFill>
                  <a:schemeClr val="accent6">
                    <a:lumMod val="75000"/>
                  </a:schemeClr>
                </a:solidFill>
              </a:rPr>
              <a:t>of </a:t>
            </a:r>
            <a:r>
              <a:rPr lang="en-IN" sz="1400" b="1" dirty="0" smtClean="0">
                <a:solidFill>
                  <a:schemeClr val="accent6">
                    <a:lumMod val="75000"/>
                  </a:schemeClr>
                </a:solidFill>
              </a:rPr>
              <a:t>Django</a:t>
            </a:r>
          </a:p>
          <a:p>
            <a:pPr marL="285750" indent="-285750">
              <a:lnSpc>
                <a:spcPct val="150000"/>
              </a:lnSpc>
              <a:buFont typeface="Courier New" panose="02070309020205020404" pitchFamily="49" charset="0"/>
              <a:buChar char="o"/>
            </a:pPr>
            <a:r>
              <a:rPr lang="en-IN" sz="1400" b="1" dirty="0" smtClean="0"/>
              <a:t>2003</a:t>
            </a:r>
            <a:r>
              <a:rPr lang="en-IN" sz="1400" dirty="0"/>
              <a:t> − Started by Adrian Holovaty and Simon Willison as an internal project at the Lawrence Journal-World newspaper.</a:t>
            </a:r>
          </a:p>
          <a:p>
            <a:pPr marL="285750" indent="-285750">
              <a:lnSpc>
                <a:spcPct val="150000"/>
              </a:lnSpc>
              <a:buFont typeface="Courier New" panose="02070309020205020404" pitchFamily="49" charset="0"/>
              <a:buChar char="o"/>
            </a:pPr>
            <a:r>
              <a:rPr lang="en-IN" sz="1400" b="1" dirty="0"/>
              <a:t>2005</a:t>
            </a:r>
            <a:r>
              <a:rPr lang="en-IN" sz="1400" dirty="0"/>
              <a:t> − Released July 2005 and named it Django, after the jazz guitarist Django Reinhardt.</a:t>
            </a:r>
          </a:p>
          <a:p>
            <a:pPr marL="285750" indent="-285750">
              <a:lnSpc>
                <a:spcPct val="150000"/>
              </a:lnSpc>
              <a:buFont typeface="Courier New" panose="02070309020205020404" pitchFamily="49" charset="0"/>
              <a:buChar char="o"/>
            </a:pPr>
            <a:r>
              <a:rPr lang="en-IN" sz="1400" b="1" dirty="0"/>
              <a:t>2005</a:t>
            </a:r>
            <a:r>
              <a:rPr lang="en-IN" sz="1400" dirty="0"/>
              <a:t> − Mature enough to handle several high-traffic sites.</a:t>
            </a:r>
          </a:p>
          <a:p>
            <a:pPr marL="285750" indent="-285750">
              <a:lnSpc>
                <a:spcPct val="150000"/>
              </a:lnSpc>
              <a:buFont typeface="Courier New" panose="02070309020205020404" pitchFamily="49" charset="0"/>
              <a:buChar char="o"/>
            </a:pPr>
            <a:r>
              <a:rPr lang="en-IN" sz="1400" b="1" dirty="0"/>
              <a:t>Current</a:t>
            </a:r>
            <a:r>
              <a:rPr lang="en-IN" sz="1400" dirty="0"/>
              <a:t> − Django is now an open source project with contributors across the world.</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0694914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Django Design Principles</a:t>
            </a:r>
            <a:endParaRPr dirty="0"/>
          </a:p>
        </p:txBody>
      </p:sp>
      <p:sp>
        <p:nvSpPr>
          <p:cNvPr id="9" name="object 7"/>
          <p:cNvSpPr txBox="1"/>
          <p:nvPr/>
        </p:nvSpPr>
        <p:spPr>
          <a:xfrm>
            <a:off x="468834" y="892211"/>
            <a:ext cx="8208821" cy="3123932"/>
          </a:xfrm>
          <a:prstGeom prst="rect">
            <a:avLst/>
          </a:prstGeom>
        </p:spPr>
        <p:txBody>
          <a:bodyPr vert="horz" wrap="square" lIns="0" tIns="0" rIns="0" bIns="0" rtlCol="0">
            <a:spAutoFit/>
          </a:bodyPr>
          <a:lstStyle/>
          <a:p>
            <a:r>
              <a:rPr lang="en-IN" sz="1400" dirty="0" smtClean="0"/>
              <a:t>Django </a:t>
            </a:r>
            <a:r>
              <a:rPr lang="en-IN" sz="1400" dirty="0"/>
              <a:t>comes with the following design philosophies </a:t>
            </a:r>
            <a:r>
              <a:rPr lang="en-IN" sz="1400" dirty="0" smtClean="0"/>
              <a:t>−</a:t>
            </a:r>
          </a:p>
          <a:p>
            <a:pPr marL="285750" indent="-285750">
              <a:lnSpc>
                <a:spcPct val="150000"/>
              </a:lnSpc>
              <a:buFont typeface="Courier New" panose="02070309020205020404" pitchFamily="49" charset="0"/>
              <a:buChar char="o"/>
            </a:pPr>
            <a:r>
              <a:rPr lang="en-IN" sz="1400" b="1" dirty="0" smtClean="0"/>
              <a:t>Loosely </a:t>
            </a:r>
            <a:r>
              <a:rPr lang="en-IN" sz="1400" b="1" dirty="0"/>
              <a:t>Coupled</a:t>
            </a:r>
            <a:r>
              <a:rPr lang="en-IN" sz="1400" dirty="0"/>
              <a:t> − Django aims to make each element of its stack independent of the others.</a:t>
            </a:r>
          </a:p>
          <a:p>
            <a:pPr marL="285750" indent="-285750">
              <a:lnSpc>
                <a:spcPct val="150000"/>
              </a:lnSpc>
              <a:buFont typeface="Courier New" panose="02070309020205020404" pitchFamily="49" charset="0"/>
              <a:buChar char="o"/>
            </a:pPr>
            <a:r>
              <a:rPr lang="en-IN" sz="1400" b="1" dirty="0"/>
              <a:t>Less Coding</a:t>
            </a:r>
            <a:r>
              <a:rPr lang="en-IN" sz="1400" dirty="0"/>
              <a:t> − Less code so in turn a quick development.</a:t>
            </a:r>
          </a:p>
          <a:p>
            <a:pPr marL="285750" indent="-285750">
              <a:lnSpc>
                <a:spcPct val="150000"/>
              </a:lnSpc>
              <a:buFont typeface="Courier New" panose="02070309020205020404" pitchFamily="49" charset="0"/>
              <a:buChar char="o"/>
            </a:pPr>
            <a:r>
              <a:rPr lang="en-IN" sz="1400" b="1" dirty="0"/>
              <a:t>Don't Repeat Yourself (DRY)</a:t>
            </a:r>
            <a:r>
              <a:rPr lang="en-IN" sz="1400" dirty="0"/>
              <a:t> − Everything should be developed only in exactly one place instead of repeating it again and again.</a:t>
            </a:r>
          </a:p>
          <a:p>
            <a:pPr marL="285750" indent="-285750">
              <a:lnSpc>
                <a:spcPct val="150000"/>
              </a:lnSpc>
              <a:buFont typeface="Courier New" panose="02070309020205020404" pitchFamily="49" charset="0"/>
              <a:buChar char="o"/>
            </a:pPr>
            <a:r>
              <a:rPr lang="en-IN" sz="1400" b="1" dirty="0"/>
              <a:t>Fast Development</a:t>
            </a:r>
            <a:r>
              <a:rPr lang="en-IN" sz="1400" dirty="0"/>
              <a:t> − Django's philosophy is to do all it can to facilitate hyper-fast development.</a:t>
            </a:r>
          </a:p>
          <a:p>
            <a:pPr marL="285750" indent="-285750">
              <a:lnSpc>
                <a:spcPct val="150000"/>
              </a:lnSpc>
              <a:buFont typeface="Courier New" panose="02070309020205020404" pitchFamily="49" charset="0"/>
              <a:buChar char="o"/>
            </a:pPr>
            <a:r>
              <a:rPr lang="en-IN" sz="1400" b="1" dirty="0"/>
              <a:t>Clean Design</a:t>
            </a:r>
            <a:r>
              <a:rPr lang="en-IN" sz="1400" dirty="0"/>
              <a:t> − Django strictly maintains a clean design throughout its own code and makes it easy to follow best web-development practices.</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68013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Advantages of Django</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85750" indent="-285750">
              <a:lnSpc>
                <a:spcPct val="150000"/>
              </a:lnSpc>
              <a:buFont typeface="Wingdings" panose="05000000000000000000" pitchFamily="2" charset="2"/>
              <a:buChar char="§"/>
            </a:pPr>
            <a:r>
              <a:rPr lang="en-IN" sz="1400" b="1" dirty="0" smtClean="0"/>
              <a:t>Object-Relational </a:t>
            </a:r>
            <a:r>
              <a:rPr lang="en-IN" sz="1400" b="1" dirty="0"/>
              <a:t>Mapping (ORM) Support</a:t>
            </a:r>
            <a:r>
              <a:rPr lang="en-IN" sz="1400" dirty="0"/>
              <a:t> − Django provides a bridge between the data model and the database engine, and supports a large set of database systems including MySQL, Oracle, Postgres, etc. Django also supports NoSQL database through Django-</a:t>
            </a:r>
            <a:r>
              <a:rPr lang="en-IN" sz="1400" dirty="0" err="1"/>
              <a:t>nonrel</a:t>
            </a:r>
            <a:r>
              <a:rPr lang="en-IN" sz="1400" dirty="0"/>
              <a:t> fork. For now, the only NoSQL databases supported are MongoDB and google app engine.</a:t>
            </a:r>
          </a:p>
          <a:p>
            <a:pPr marL="285750" indent="-285750">
              <a:lnSpc>
                <a:spcPct val="150000"/>
              </a:lnSpc>
              <a:buFont typeface="Wingdings" panose="05000000000000000000" pitchFamily="2" charset="2"/>
              <a:buChar char="§"/>
            </a:pPr>
            <a:r>
              <a:rPr lang="en-IN" sz="1400" b="1" dirty="0"/>
              <a:t>Multilingual Support</a:t>
            </a:r>
            <a:r>
              <a:rPr lang="en-IN" sz="1400" dirty="0"/>
              <a:t> − Django supports multilingual websites through its built-in internationalization system. So you can develop your website, which would support multiple languages.</a:t>
            </a:r>
          </a:p>
          <a:p>
            <a:pPr marL="285750" indent="-285750">
              <a:lnSpc>
                <a:spcPct val="150000"/>
              </a:lnSpc>
              <a:buFont typeface="Wingdings" panose="05000000000000000000" pitchFamily="2" charset="2"/>
              <a:buChar char="§"/>
            </a:pPr>
            <a:r>
              <a:rPr lang="en-IN" sz="1400" b="1" dirty="0"/>
              <a:t>Framework Support</a:t>
            </a:r>
            <a:r>
              <a:rPr lang="en-IN" sz="1400" dirty="0"/>
              <a:t> − Django has built-in support for Ajax, RSS, Caching and various other frameworks.</a:t>
            </a:r>
          </a:p>
          <a:p>
            <a:pPr marL="285750" indent="-285750">
              <a:lnSpc>
                <a:spcPct val="150000"/>
              </a:lnSpc>
              <a:buFont typeface="Wingdings" panose="05000000000000000000" pitchFamily="2" charset="2"/>
              <a:buChar char="§"/>
            </a:pPr>
            <a:r>
              <a:rPr lang="en-IN" sz="1400" b="1" dirty="0"/>
              <a:t>Administration GUI</a:t>
            </a:r>
            <a:r>
              <a:rPr lang="en-IN" sz="1400" dirty="0"/>
              <a:t> − Django provides a nice ready-to-use user interface for administrative activities.</a:t>
            </a:r>
          </a:p>
          <a:p>
            <a:pPr marL="285750" indent="-285750">
              <a:lnSpc>
                <a:spcPct val="150000"/>
              </a:lnSpc>
              <a:buFont typeface="Wingdings" panose="05000000000000000000" pitchFamily="2" charset="2"/>
              <a:buChar char="§"/>
            </a:pPr>
            <a:r>
              <a:rPr lang="en-IN" sz="1400" b="1" dirty="0"/>
              <a:t>Development Environment</a:t>
            </a:r>
            <a:r>
              <a:rPr lang="en-IN" sz="1400" dirty="0"/>
              <a:t> − Django comes with a lightweight web server to facilitate end-to-end application development and testing</a:t>
            </a:r>
            <a:r>
              <a:rPr lang="en-IN" sz="1400" dirty="0" smtClean="0"/>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1845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Django Pattern</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6479466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Django Pattern</a:t>
            </a:r>
            <a:endParaRPr dirty="0"/>
          </a:p>
        </p:txBody>
      </p:sp>
      <p:sp>
        <p:nvSpPr>
          <p:cNvPr id="9" name="object 7"/>
          <p:cNvSpPr txBox="1"/>
          <p:nvPr/>
        </p:nvSpPr>
        <p:spPr>
          <a:xfrm>
            <a:off x="468834" y="892211"/>
            <a:ext cx="8208821" cy="3339376"/>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t>Django </a:t>
            </a:r>
            <a:r>
              <a:rPr lang="en-IN" sz="1400" dirty="0"/>
              <a:t>is a Python web framework. And like most modern framework, Django supports the MVC pattern. </a:t>
            </a:r>
            <a:endParaRPr lang="en-IN" sz="1400" dirty="0" smtClean="0"/>
          </a:p>
          <a:p>
            <a:endParaRPr lang="en-IN" sz="1400" b="1" dirty="0" smtClean="0"/>
          </a:p>
          <a:p>
            <a:r>
              <a:rPr lang="en-IN" sz="1400" b="1" dirty="0" smtClean="0"/>
              <a:t>MVC </a:t>
            </a:r>
            <a:r>
              <a:rPr lang="en-IN" sz="1400" b="1" dirty="0"/>
              <a:t>Pattern</a:t>
            </a:r>
          </a:p>
          <a:p>
            <a:r>
              <a:rPr lang="en-IN" sz="1400" dirty="0"/>
              <a:t>When talking about applications that provides UI (web or desktop), we usually talk about MVC architecture. And as the name suggests, MVC pattern is based on three components: Model, View, and Controller. </a:t>
            </a:r>
            <a:endParaRPr lang="en-IN" sz="1400" dirty="0" smtClean="0"/>
          </a:p>
          <a:p>
            <a:endParaRPr lang="en-IN" sz="1400" dirty="0"/>
          </a:p>
          <a:p>
            <a:r>
              <a:rPr lang="en-IN" sz="1400" b="1" dirty="0"/>
              <a:t>DJANGO MVC - MVT Pattern</a:t>
            </a:r>
          </a:p>
          <a:p>
            <a:r>
              <a:rPr lang="en-IN" sz="1400" dirty="0"/>
              <a:t>The Model-View-Template (MVT) is slightly different from MVC. In fact the main difference between the two patterns is that Django itself takes care of the Controller part (Software Code that controls the interactions between the Model and View), leaving us with the template. The template is a HTML file mixed with Django Template Language (DTL).</a:t>
            </a:r>
          </a:p>
          <a:p>
            <a:endParaRPr lang="en-IN" sz="1400" dirty="0"/>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002805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Django </a:t>
            </a:r>
            <a:r>
              <a:rPr lang="en-IN" dirty="0" smtClean="0"/>
              <a:t>Pattern..</a:t>
            </a:r>
            <a:endParaRPr dirty="0"/>
          </a:p>
        </p:txBody>
      </p:sp>
      <p:sp>
        <p:nvSpPr>
          <p:cNvPr id="9" name="object 7"/>
          <p:cNvSpPr txBox="1"/>
          <p:nvPr/>
        </p:nvSpPr>
        <p:spPr>
          <a:xfrm>
            <a:off x="468834" y="892211"/>
            <a:ext cx="8208821" cy="3877985"/>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t>The </a:t>
            </a:r>
            <a:r>
              <a:rPr lang="en-IN" sz="1400" dirty="0"/>
              <a:t>following diagram illustrates how each of the components of the MVT pattern interacts with each other to serve a user request </a:t>
            </a:r>
            <a:r>
              <a:rPr lang="en-IN" sz="1400" dirty="0" smtClean="0"/>
              <a:t>−</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smtClean="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a:t>The developer provides the Model, the view and the template then just maps it to a URL and Django does the magic to serve it to the user.</a:t>
            </a: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pic>
        <p:nvPicPr>
          <p:cNvPr id="2050" name="Picture 2" descr="DJANGO MVC - MVT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276350"/>
            <a:ext cx="5715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610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3" name="object 3"/>
          <p:cNvSpPr/>
          <p:nvPr/>
        </p:nvSpPr>
        <p:spPr>
          <a:xfrm>
            <a:off x="8997696" y="124206"/>
            <a:ext cx="146368" cy="4676458"/>
          </a:xfrm>
          <a:custGeom>
            <a:avLst/>
            <a:gdLst/>
            <a:ahLst/>
            <a:cxnLst/>
            <a:rect l="l" t="t" r="r" b="b"/>
            <a:pathLst>
              <a:path w="292734"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4" name="object 4"/>
          <p:cNvSpPr/>
          <p:nvPr/>
        </p:nvSpPr>
        <p:spPr>
          <a:xfrm>
            <a:off x="0" y="124206"/>
            <a:ext cx="146368" cy="4676458"/>
          </a:xfrm>
          <a:custGeom>
            <a:avLst/>
            <a:gdLst/>
            <a:ahLst/>
            <a:cxnLst/>
            <a:rect l="l" t="t" r="r" b="b"/>
            <a:pathLst>
              <a:path w="292735" h="9352915">
                <a:moveTo>
                  <a:pt x="0" y="9352787"/>
                </a:moveTo>
                <a:lnTo>
                  <a:pt x="292607" y="9352787"/>
                </a:lnTo>
                <a:lnTo>
                  <a:pt x="292607" y="0"/>
                </a:lnTo>
                <a:lnTo>
                  <a:pt x="0" y="0"/>
                </a:lnTo>
                <a:lnTo>
                  <a:pt x="0" y="9352787"/>
                </a:lnTo>
                <a:close/>
              </a:path>
            </a:pathLst>
          </a:custGeom>
          <a:solidFill>
            <a:srgbClr val="DCE3E4"/>
          </a:solidFill>
        </p:spPr>
        <p:txBody>
          <a:bodyPr wrap="square" lIns="0" tIns="0" rIns="0" bIns="0" rtlCol="0"/>
          <a:lstStyle/>
          <a:p>
            <a:endParaRPr sz="900">
              <a:solidFill>
                <a:prstClr val="black"/>
              </a:solidFill>
            </a:endParaRPr>
          </a:p>
        </p:txBody>
      </p:sp>
      <p:sp>
        <p:nvSpPr>
          <p:cNvPr id="5" name="object 5"/>
          <p:cNvSpPr/>
          <p:nvPr/>
        </p:nvSpPr>
        <p:spPr>
          <a:xfrm>
            <a:off x="1668018" y="4800600"/>
            <a:ext cx="7476172" cy="342900"/>
          </a:xfrm>
          <a:custGeom>
            <a:avLst/>
            <a:gdLst/>
            <a:ahLst/>
            <a:cxnLst/>
            <a:rect l="l" t="t" r="r" b="b"/>
            <a:pathLst>
              <a:path w="14952344" h="685800">
                <a:moveTo>
                  <a:pt x="0" y="685799"/>
                </a:moveTo>
                <a:lnTo>
                  <a:pt x="14951963" y="685799"/>
                </a:lnTo>
                <a:lnTo>
                  <a:pt x="1495196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6" name="object 6"/>
          <p:cNvSpPr/>
          <p:nvPr/>
        </p:nvSpPr>
        <p:spPr>
          <a:xfrm>
            <a:off x="0" y="4800600"/>
            <a:ext cx="530543" cy="342900"/>
          </a:xfrm>
          <a:custGeom>
            <a:avLst/>
            <a:gdLst/>
            <a:ahLst/>
            <a:cxnLst/>
            <a:rect l="l" t="t" r="r" b="b"/>
            <a:pathLst>
              <a:path w="1061085" h="685800">
                <a:moveTo>
                  <a:pt x="0" y="685799"/>
                </a:moveTo>
                <a:lnTo>
                  <a:pt x="1060703" y="685799"/>
                </a:lnTo>
                <a:lnTo>
                  <a:pt x="1060703" y="0"/>
                </a:lnTo>
                <a:lnTo>
                  <a:pt x="0" y="0"/>
                </a:lnTo>
                <a:lnTo>
                  <a:pt x="0" y="685799"/>
                </a:lnTo>
                <a:close/>
              </a:path>
            </a:pathLst>
          </a:custGeom>
          <a:solidFill>
            <a:srgbClr val="DCE3E4"/>
          </a:solidFill>
        </p:spPr>
        <p:txBody>
          <a:bodyPr wrap="square" lIns="0" tIns="0" rIns="0" bIns="0" rtlCol="0"/>
          <a:lstStyle/>
          <a:p>
            <a:endParaRPr sz="900">
              <a:solidFill>
                <a:prstClr val="black"/>
              </a:solidFill>
            </a:endParaRPr>
          </a:p>
        </p:txBody>
      </p:sp>
      <p:sp>
        <p:nvSpPr>
          <p:cNvPr id="7" name="object 7"/>
          <p:cNvSpPr/>
          <p:nvPr/>
        </p:nvSpPr>
        <p:spPr>
          <a:xfrm>
            <a:off x="0" y="0"/>
            <a:ext cx="9144000" cy="124460"/>
          </a:xfrm>
          <a:custGeom>
            <a:avLst/>
            <a:gdLst/>
            <a:ahLst/>
            <a:cxnLst/>
            <a:rect l="l" t="t" r="r" b="b"/>
            <a:pathLst>
              <a:path w="18288000" h="248920">
                <a:moveTo>
                  <a:pt x="0" y="248412"/>
                </a:moveTo>
                <a:lnTo>
                  <a:pt x="18287999" y="248412"/>
                </a:lnTo>
                <a:lnTo>
                  <a:pt x="18287999" y="0"/>
                </a:lnTo>
                <a:lnTo>
                  <a:pt x="0" y="0"/>
                </a:lnTo>
                <a:lnTo>
                  <a:pt x="0" y="248412"/>
                </a:lnTo>
              </a:path>
            </a:pathLst>
          </a:custGeom>
          <a:solidFill>
            <a:srgbClr val="DCE3E4"/>
          </a:solidFill>
        </p:spPr>
        <p:txBody>
          <a:bodyPr wrap="square" lIns="0" tIns="0" rIns="0" bIns="0" rtlCol="0"/>
          <a:lstStyle/>
          <a:p>
            <a:endParaRPr sz="900">
              <a:solidFill>
                <a:prstClr val="black"/>
              </a:solidFill>
            </a:endParaRPr>
          </a:p>
        </p:txBody>
      </p:sp>
      <p:sp>
        <p:nvSpPr>
          <p:cNvPr id="8" name="object 8"/>
          <p:cNvSpPr/>
          <p:nvPr/>
        </p:nvSpPr>
        <p:spPr>
          <a:xfrm>
            <a:off x="530352" y="4727448"/>
            <a:ext cx="1137920" cy="416243"/>
          </a:xfrm>
          <a:custGeom>
            <a:avLst/>
            <a:gdLst/>
            <a:ahLst/>
            <a:cxnLst/>
            <a:rect l="l" t="t" r="r" b="b"/>
            <a:pathLst>
              <a:path w="2275840" h="832484">
                <a:moveTo>
                  <a:pt x="0" y="832103"/>
                </a:moveTo>
                <a:lnTo>
                  <a:pt x="2275331" y="832103"/>
                </a:lnTo>
                <a:lnTo>
                  <a:pt x="2275331" y="0"/>
                </a:lnTo>
                <a:lnTo>
                  <a:pt x="0" y="0"/>
                </a:lnTo>
                <a:lnTo>
                  <a:pt x="0" y="832103"/>
                </a:lnTo>
                <a:close/>
              </a:path>
            </a:pathLst>
          </a:custGeom>
          <a:solidFill>
            <a:srgbClr val="095A81"/>
          </a:solidFill>
        </p:spPr>
        <p:txBody>
          <a:bodyPr wrap="square" lIns="0" tIns="0" rIns="0" bIns="0" rtlCol="0"/>
          <a:lstStyle/>
          <a:p>
            <a:endParaRPr sz="900">
              <a:solidFill>
                <a:prstClr val="black"/>
              </a:solidFill>
            </a:endParaRPr>
          </a:p>
        </p:txBody>
      </p:sp>
      <p:sp>
        <p:nvSpPr>
          <p:cNvPr id="9" name="object 9"/>
          <p:cNvSpPr/>
          <p:nvPr/>
        </p:nvSpPr>
        <p:spPr>
          <a:xfrm>
            <a:off x="529590" y="4726683"/>
            <a:ext cx="1138047" cy="415671"/>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10" name="object 10"/>
          <p:cNvSpPr/>
          <p:nvPr/>
        </p:nvSpPr>
        <p:spPr>
          <a:xfrm>
            <a:off x="467487" y="857631"/>
            <a:ext cx="8210550" cy="0"/>
          </a:xfrm>
          <a:custGeom>
            <a:avLst/>
            <a:gdLst/>
            <a:ahLst/>
            <a:cxnLst/>
            <a:rect l="l" t="t" r="r" b="b"/>
            <a:pathLst>
              <a:path w="16421100">
                <a:moveTo>
                  <a:pt x="0" y="0"/>
                </a:moveTo>
                <a:lnTo>
                  <a:pt x="16421099" y="0"/>
                </a:lnTo>
              </a:path>
            </a:pathLst>
          </a:custGeom>
          <a:ln w="28955">
            <a:solidFill>
              <a:srgbClr val="095A81"/>
            </a:solidFill>
          </a:ln>
        </p:spPr>
        <p:txBody>
          <a:bodyPr wrap="square" lIns="0" tIns="0" rIns="0" bIns="0" rtlCol="0"/>
          <a:lstStyle/>
          <a:p>
            <a:endParaRPr sz="900">
              <a:solidFill>
                <a:prstClr val="black"/>
              </a:solidFill>
            </a:endParaRPr>
          </a:p>
        </p:txBody>
      </p:sp>
      <p:sp>
        <p:nvSpPr>
          <p:cNvPr id="13" name="object 13"/>
          <p:cNvSpPr txBox="1"/>
          <p:nvPr/>
        </p:nvSpPr>
        <p:spPr>
          <a:xfrm>
            <a:off x="1028700" y="2225177"/>
            <a:ext cx="7429500" cy="507831"/>
          </a:xfrm>
          <a:prstGeom prst="rect">
            <a:avLst/>
          </a:prstGeom>
        </p:spPr>
        <p:txBody>
          <a:bodyPr vert="horz" wrap="square" lIns="0" tIns="0" rIns="0" bIns="0" rtlCol="0">
            <a:spAutoFit/>
          </a:bodyPr>
          <a:lstStyle/>
          <a:p>
            <a:pPr algn="ctr"/>
            <a:r>
              <a:rPr lang="en-US" sz="3300" b="1" spc="-3" dirty="0" smtClean="0">
                <a:solidFill>
                  <a:srgbClr val="FFFFFF"/>
                </a:solidFill>
                <a:latin typeface="Trebuchet MS" panose="020B0603020202020204" pitchFamily="34" charset="0"/>
                <a:cs typeface="Calibri"/>
              </a:rPr>
              <a:t>Common Gateway Interface</a:t>
            </a:r>
            <a:endParaRPr sz="3300" dirty="0">
              <a:solidFill>
                <a:prstClr val="black"/>
              </a:solidFill>
              <a:latin typeface="Trebuchet MS" panose="020B0603020202020204" pitchFamily="34" charset="0"/>
              <a:cs typeface="Calibri"/>
            </a:endParaRPr>
          </a:p>
        </p:txBody>
      </p:sp>
    </p:spTree>
    <p:extLst>
      <p:ext uri="{BB962C8B-B14F-4D97-AF65-F5344CB8AC3E}">
        <p14:creationId xmlns:p14="http://schemas.microsoft.com/office/powerpoint/2010/main" val="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What is CGI?</a:t>
            </a:r>
            <a:endParaRPr dirty="0"/>
          </a:p>
        </p:txBody>
      </p:sp>
      <p:sp>
        <p:nvSpPr>
          <p:cNvPr id="9" name="object 7"/>
          <p:cNvSpPr txBox="1"/>
          <p:nvPr/>
        </p:nvSpPr>
        <p:spPr>
          <a:xfrm>
            <a:off x="468834" y="892211"/>
            <a:ext cx="8208821" cy="1338828"/>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T</a:t>
            </a:r>
            <a:r>
              <a:rPr lang="en-IN" sz="1400" dirty="0" smtClean="0">
                <a:solidFill>
                  <a:prstClr val="black"/>
                </a:solidFill>
              </a:rPr>
              <a:t>he </a:t>
            </a:r>
            <a:r>
              <a:rPr lang="en-IN" sz="1400" dirty="0">
                <a:solidFill>
                  <a:prstClr val="black"/>
                </a:solidFill>
              </a:rPr>
              <a:t>Common Gateway Interface, or CGI, is a standard for external gateway programs to interface with information servers such as HTTP servers.</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The </a:t>
            </a:r>
            <a:r>
              <a:rPr lang="en-IN" sz="1400" dirty="0">
                <a:solidFill>
                  <a:prstClr val="black"/>
                </a:solidFill>
              </a:rPr>
              <a:t>current version is CGI/1.1 and CGI/1.2 is under progress</a:t>
            </a:r>
            <a:r>
              <a:rPr lang="en-IN" sz="1400" dirty="0" smtClean="0">
                <a:solidFill>
                  <a:prstClr val="black"/>
                </a:solidFill>
              </a:rPr>
              <a:t>.</a:t>
            </a:r>
          </a:p>
          <a:p>
            <a:pPr>
              <a:lnSpc>
                <a:spcPct val="150000"/>
              </a:lnSpc>
              <a:buClr>
                <a:srgbClr val="095A81"/>
              </a:buClr>
              <a:tabLst>
                <a:tab pos="292418" algn="l"/>
              </a:tabLst>
            </a:pPr>
            <a:endParaRPr lang="en-IN" sz="1600" b="1" dirty="0" smtClean="0">
              <a:solidFill>
                <a:schemeClr val="accent6">
                  <a:lumMod val="75000"/>
                </a:schemeClr>
              </a:solidFill>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pic>
        <p:nvPicPr>
          <p:cNvPr id="2" name="Picture 1"/>
          <p:cNvPicPr>
            <a:picLocks noChangeAspect="1"/>
          </p:cNvPicPr>
          <p:nvPr/>
        </p:nvPicPr>
        <p:blipFill>
          <a:blip r:embed="rId4"/>
          <a:stretch>
            <a:fillRect/>
          </a:stretch>
        </p:blipFill>
        <p:spPr>
          <a:xfrm>
            <a:off x="5147198" y="1428750"/>
            <a:ext cx="3543300" cy="3291181"/>
          </a:xfrm>
          <a:prstGeom prst="rect">
            <a:avLst/>
          </a:prstGeom>
        </p:spPr>
      </p:pic>
    </p:spTree>
    <p:extLst>
      <p:ext uri="{BB962C8B-B14F-4D97-AF65-F5344CB8AC3E}">
        <p14:creationId xmlns:p14="http://schemas.microsoft.com/office/powerpoint/2010/main" val="2334720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What is Web Browsing?</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lgn="just">
              <a:lnSpc>
                <a:spcPct val="150000"/>
              </a:lnSpc>
              <a:buClr>
                <a:srgbClr val="095A81"/>
              </a:buClr>
              <a:buFont typeface="Wingdings" panose="05000000000000000000" pitchFamily="2" charset="2"/>
              <a:buChar char="§"/>
              <a:tabLst>
                <a:tab pos="292418" algn="l"/>
              </a:tabLst>
            </a:pPr>
            <a:r>
              <a:rPr lang="en-IN" sz="1400" dirty="0">
                <a:solidFill>
                  <a:prstClr val="black"/>
                </a:solidFill>
              </a:rPr>
              <a:t>To understand the concept of CGI, let us see what happens when we click a hyper link to browse a particular web page or URL.</a:t>
            </a:r>
          </a:p>
          <a:p>
            <a:pPr marL="228600" indent="-228600" algn="just">
              <a:lnSpc>
                <a:spcPct val="150000"/>
              </a:lnSpc>
              <a:buClr>
                <a:srgbClr val="095A81"/>
              </a:buClr>
              <a:buFont typeface="Wingdings" panose="05000000000000000000" pitchFamily="2" charset="2"/>
              <a:buChar char="§"/>
              <a:tabLst>
                <a:tab pos="292418" algn="l"/>
              </a:tabLst>
            </a:pPr>
            <a:r>
              <a:rPr lang="en-IN" sz="1400" dirty="0">
                <a:solidFill>
                  <a:prstClr val="black"/>
                </a:solidFill>
              </a:rPr>
              <a:t>Your browser contacts the HTTP web server and demands for the URL, i.e., filename.</a:t>
            </a:r>
          </a:p>
          <a:p>
            <a:pPr marL="228600" indent="-228600" algn="just">
              <a:lnSpc>
                <a:spcPct val="150000"/>
              </a:lnSpc>
              <a:buClr>
                <a:srgbClr val="095A81"/>
              </a:buClr>
              <a:buFont typeface="Wingdings" panose="05000000000000000000" pitchFamily="2" charset="2"/>
              <a:buChar char="§"/>
              <a:tabLst>
                <a:tab pos="292418" algn="l"/>
              </a:tabLst>
            </a:pPr>
            <a:r>
              <a:rPr lang="en-IN" sz="1400" dirty="0">
                <a:solidFill>
                  <a:prstClr val="black"/>
                </a:solidFill>
              </a:rPr>
              <a:t>Web Server parses the URL and looks for the filename. If it finds that file then sends it back to the browser, otherwise sends an error message indicating that you requested a wrong file.</a:t>
            </a:r>
          </a:p>
          <a:p>
            <a:pPr marL="228600" indent="-228600" algn="just">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Web </a:t>
            </a:r>
            <a:r>
              <a:rPr lang="en-IN" sz="1400" dirty="0">
                <a:solidFill>
                  <a:prstClr val="black"/>
                </a:solidFill>
              </a:rPr>
              <a:t>browser takes response from web server and displays either the received file or error message.</a:t>
            </a:r>
          </a:p>
          <a:p>
            <a:pPr marL="228600" indent="-228600" algn="just">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However</a:t>
            </a:r>
            <a:r>
              <a:rPr lang="en-IN" sz="1400" dirty="0">
                <a:solidFill>
                  <a:prstClr val="black"/>
                </a:solidFill>
              </a:rPr>
              <a:t>, it is possible to set up the HTTP server so that whenever a file in a certain directory is requested that file is not sent back; instead it is executed as a program, and whatever that program outputs is sent back for your browser to display. This function is called the Common Gateway Interface or CGI and the programs are called CGI scripts. These CGI programs can be a Python Script, PERL Script, Shell Script, C or C++ program, etc.,</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1791959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255" y="2343150"/>
            <a:ext cx="6046471" cy="1120820"/>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Common Gateway Interface Setup</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117833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What is Web Application Framework?</a:t>
            </a:r>
            <a:endParaRPr dirty="0"/>
          </a:p>
        </p:txBody>
      </p:sp>
      <p:sp>
        <p:nvSpPr>
          <p:cNvPr id="9" name="object 7"/>
          <p:cNvSpPr txBox="1"/>
          <p:nvPr/>
        </p:nvSpPr>
        <p:spPr>
          <a:xfrm>
            <a:off x="468834" y="892211"/>
            <a:ext cx="8208821" cy="1292662"/>
          </a:xfrm>
          <a:prstGeom prst="rect">
            <a:avLst/>
          </a:prstGeom>
        </p:spPr>
        <p:txBody>
          <a:bodyPr vert="horz" wrap="square" lIns="0" tIns="0" rIns="0" bIns="0" rtlCol="0">
            <a:spAutoFit/>
          </a:bodyPr>
          <a:lstStyle/>
          <a:p>
            <a:pPr marL="228600" indent="-228600" algn="just">
              <a:lnSpc>
                <a:spcPct val="150000"/>
              </a:lnSpc>
              <a:buClr>
                <a:srgbClr val="095A81"/>
              </a:buClr>
              <a:buFont typeface="Wingdings" panose="05000000000000000000" pitchFamily="2" charset="2"/>
              <a:buChar char="§"/>
              <a:tabLst>
                <a:tab pos="292418" algn="l"/>
              </a:tabLst>
            </a:pPr>
            <a:r>
              <a:rPr lang="en-IN" sz="1400" dirty="0" smtClean="0"/>
              <a:t>Web </a:t>
            </a:r>
            <a:r>
              <a:rPr lang="en-IN" sz="1400" dirty="0"/>
              <a:t>Application Framework or simply Web Framework represents a collection of libraries and modules that enables a web application developer to write applications without having to bother about low-level details such as protocols, thread management etc.</a:t>
            </a: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7371632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Web Server Support and Configuration</a:t>
            </a:r>
            <a:endParaRPr dirty="0"/>
          </a:p>
        </p:txBody>
      </p:sp>
      <p:sp>
        <p:nvSpPr>
          <p:cNvPr id="9" name="object 7"/>
          <p:cNvSpPr txBox="1"/>
          <p:nvPr/>
        </p:nvSpPr>
        <p:spPr>
          <a:xfrm>
            <a:off x="468834" y="892211"/>
            <a:ext cx="8208821" cy="384457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Before you proceed with CGI Programming, make sure that your Web Server supports CGI and it is configured to handle CGI Programs. All the CGI Programs to be executed by the HTTP server are kept in a pre-configured directory. This directory is called CGI Directory and by convention it is named as </a:t>
            </a:r>
            <a:r>
              <a:rPr lang="en-IN" sz="1400" dirty="0">
                <a:solidFill>
                  <a:srgbClr val="0070C0"/>
                </a:solidFill>
              </a:rPr>
              <a:t>/var/www/cgi-bin</a:t>
            </a:r>
            <a:r>
              <a:rPr lang="en-IN" sz="1400" dirty="0">
                <a:solidFill>
                  <a:prstClr val="black"/>
                </a:solidFill>
              </a:rPr>
              <a:t>. By convention, CGI files have extension as. cgi, but you can keep your files with python extension </a:t>
            </a:r>
            <a:r>
              <a:rPr lang="en-IN" sz="1400" dirty="0">
                <a:solidFill>
                  <a:srgbClr val="0070C0"/>
                </a:solidFill>
              </a:rPr>
              <a:t>.py </a:t>
            </a:r>
            <a:r>
              <a:rPr lang="en-IN" sz="1400" dirty="0">
                <a:solidFill>
                  <a:prstClr val="black"/>
                </a:solidFill>
              </a:rPr>
              <a:t>as well</a:t>
            </a:r>
            <a:r>
              <a:rPr lang="en-IN" sz="1400" dirty="0" smtClean="0">
                <a:solidFill>
                  <a:prstClr val="black"/>
                </a:solidFill>
              </a:rPr>
              <a:t>.</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By </a:t>
            </a:r>
            <a:r>
              <a:rPr lang="en-IN" sz="1400" dirty="0">
                <a:solidFill>
                  <a:prstClr val="black"/>
                </a:solidFill>
              </a:rPr>
              <a:t>default, the Linux server is configured to run only the scripts in the </a:t>
            </a:r>
            <a:r>
              <a:rPr lang="en-IN" sz="1400" dirty="0" err="1">
                <a:solidFill>
                  <a:prstClr val="black"/>
                </a:solidFill>
              </a:rPr>
              <a:t>cgi</a:t>
            </a:r>
            <a:r>
              <a:rPr lang="en-IN" sz="1400" dirty="0">
                <a:solidFill>
                  <a:prstClr val="black"/>
                </a:solidFill>
              </a:rPr>
              <a:t>-bin directory in </a:t>
            </a:r>
            <a:r>
              <a:rPr lang="en-IN" sz="1400" dirty="0">
                <a:solidFill>
                  <a:srgbClr val="0070C0"/>
                </a:solidFill>
              </a:rPr>
              <a:t>/var/www</a:t>
            </a:r>
            <a:r>
              <a:rPr lang="en-IN" sz="1400" dirty="0">
                <a:solidFill>
                  <a:prstClr val="black"/>
                </a:solidFill>
              </a:rPr>
              <a:t>. If you want to specify any other directory to run your CGI scripts, comment the following lines in the httpd.conf file </a:t>
            </a:r>
            <a:r>
              <a:rPr lang="en-IN" sz="1400" dirty="0" smtClean="0">
                <a:solidFill>
                  <a:prstClr val="black"/>
                </a:solidFill>
              </a:rPr>
              <a:t>−</a:t>
            </a:r>
          </a:p>
          <a:p>
            <a:pPr marL="228600" indent="-228600">
              <a:lnSpc>
                <a:spcPct val="150000"/>
              </a:lnSpc>
              <a:buClr>
                <a:srgbClr val="095A81"/>
              </a:buClr>
              <a:buFont typeface="Wingdings" panose="05000000000000000000" pitchFamily="2" charset="2"/>
              <a:buChar char="§"/>
              <a:tabLst>
                <a:tab pos="292418" algn="l"/>
              </a:tabLst>
            </a:pPr>
            <a:endParaRPr lang="en-IN" sz="1400" dirty="0" smtClean="0"/>
          </a:p>
          <a:p>
            <a:pPr marL="228600" indent="-228600">
              <a:lnSpc>
                <a:spcPct val="150000"/>
              </a:lnSpc>
              <a:buClr>
                <a:srgbClr val="095A81"/>
              </a:buClr>
              <a:buFont typeface="Wingdings" panose="05000000000000000000" pitchFamily="2" charset="2"/>
              <a:buChar char="§"/>
              <a:tabLst>
                <a:tab pos="292418" algn="l"/>
              </a:tabLst>
            </a:pPr>
            <a:endParaRPr lang="en-IN" sz="1400" dirty="0"/>
          </a:p>
          <a:p>
            <a:pPr>
              <a:lnSpc>
                <a:spcPct val="150000"/>
              </a:lnSpc>
              <a:buClr>
                <a:srgbClr val="095A81"/>
              </a:buClr>
              <a:tabLst>
                <a:tab pos="292418" algn="l"/>
              </a:tabLst>
            </a:pPr>
            <a:endParaRPr lang="en-IN" sz="1400" dirty="0" smtClean="0"/>
          </a:p>
          <a:p>
            <a:pPr marL="228600" indent="-228600">
              <a:lnSpc>
                <a:spcPct val="150000"/>
              </a:lnSpc>
              <a:buClr>
                <a:srgbClr val="095A81"/>
              </a:buClr>
              <a:buFont typeface="Wingdings" panose="05000000000000000000" pitchFamily="2" charset="2"/>
              <a:buChar char="§"/>
              <a:tabLst>
                <a:tab pos="292418" algn="l"/>
              </a:tabLst>
            </a:pPr>
            <a:r>
              <a:rPr lang="en-IN" sz="1400" dirty="0" smtClean="0"/>
              <a:t>Here</a:t>
            </a:r>
            <a:r>
              <a:rPr lang="en-IN" sz="1400" dirty="0"/>
              <a:t>, we assume that you have Web Server up and running successfully and you are able to run any other CGI program like Perl or Shell, etc</a:t>
            </a:r>
            <a:r>
              <a:rPr lang="en-IN" sz="1400" dirty="0" smtClean="0"/>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8" name="Rectangle 7"/>
          <p:cNvSpPr>
            <a:spLocks noChangeArrowheads="1"/>
          </p:cNvSpPr>
          <p:nvPr/>
        </p:nvSpPr>
        <p:spPr bwMode="auto">
          <a:xfrm>
            <a:off x="721331" y="3230095"/>
            <a:ext cx="1600200" cy="860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9981"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&lt;Directory</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"/var/www/</a:t>
            </a:r>
            <a:r>
              <a:rPr kumimoji="0" lang="en-US" altLang="en-US" sz="900" b="0" i="0" u="none" strike="noStrike" cap="none" normalizeH="0" baseline="0" dirty="0" err="1" smtClean="0">
                <a:ln>
                  <a:noFill/>
                </a:ln>
                <a:solidFill>
                  <a:srgbClr val="008800"/>
                </a:solidFill>
                <a:effectLst/>
                <a:latin typeface="Menlo"/>
              </a:rPr>
              <a:t>cgi</a:t>
            </a:r>
            <a:r>
              <a:rPr kumimoji="0" lang="en-US" altLang="en-US" sz="900" b="0" i="0" u="none" strike="noStrike" cap="none" normalizeH="0" baseline="0" dirty="0" smtClean="0">
                <a:ln>
                  <a:noFill/>
                </a:ln>
                <a:solidFill>
                  <a:srgbClr val="008800"/>
                </a:solidFill>
                <a:effectLst/>
                <a:latin typeface="Menlo"/>
              </a:rPr>
              <a:t>-bin"</a:t>
            </a:r>
            <a:r>
              <a:rPr kumimoji="0" lang="en-US" altLang="en-US" sz="900" b="0" i="0" u="none" strike="noStrike" cap="none" normalizeH="0" baseline="0" dirty="0" smtClean="0">
                <a:ln>
                  <a:noFill/>
                </a:ln>
                <a:solidFill>
                  <a:srgbClr val="000088"/>
                </a:solidFill>
                <a:effectLst/>
                <a:latin typeface="Menlo"/>
              </a:rPr>
              <a:t>&gt;</a:t>
            </a:r>
            <a:r>
              <a:rPr kumimoji="0" lang="en-US" altLang="en-US" sz="900" b="0" i="0" u="none" strike="noStrike" cap="none" normalizeH="0" baseline="0" dirty="0" smtClean="0">
                <a:ln>
                  <a:noFill/>
                </a:ln>
                <a:solidFill>
                  <a:srgbClr val="313131"/>
                </a:solidFill>
                <a:effectLst/>
                <a:latin typeface="Menlo"/>
              </a:rPr>
              <a:t> AllowOverride None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13131"/>
                </a:solidFill>
                <a:effectLst/>
                <a:latin typeface="Menlo"/>
              </a:rPr>
              <a:t>Options ExecCGI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13131"/>
                </a:solidFill>
                <a:effectLst/>
                <a:latin typeface="Menlo"/>
              </a:rPr>
              <a:t>Order allow,deny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13131"/>
                </a:solidFill>
                <a:effectLst/>
                <a:latin typeface="Menlo"/>
              </a:rPr>
              <a:t>Allow from all </a:t>
            </a:r>
            <a:r>
              <a:rPr kumimoji="0" lang="en-US" altLang="en-US" sz="900" b="0" i="0" u="none" strike="noStrike" cap="none" normalizeH="0" baseline="0" dirty="0" smtClean="0">
                <a:ln>
                  <a:noFill/>
                </a:ln>
                <a:solidFill>
                  <a:srgbClr val="000088"/>
                </a:solidFill>
                <a:effectLst/>
                <a:latin typeface="Menlo"/>
              </a:rPr>
              <a:t>&lt;/Directory&gt;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2574028" y="3230095"/>
            <a:ext cx="16002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9981"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&lt;Directory</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"/var/www/</a:t>
            </a:r>
            <a:r>
              <a:rPr kumimoji="0" lang="en-US" altLang="en-US" sz="900" b="0" i="0" u="none" strike="noStrike" cap="none" normalizeH="0" baseline="0" dirty="0" err="1" smtClean="0">
                <a:ln>
                  <a:noFill/>
                </a:ln>
                <a:solidFill>
                  <a:srgbClr val="008800"/>
                </a:solidFill>
                <a:effectLst/>
                <a:latin typeface="Menlo"/>
              </a:rPr>
              <a:t>cgi</a:t>
            </a:r>
            <a:r>
              <a:rPr kumimoji="0" lang="en-US" altLang="en-US" sz="900" b="0" i="0" u="none" strike="noStrike" cap="none" normalizeH="0" baseline="0" dirty="0" smtClean="0">
                <a:ln>
                  <a:noFill/>
                </a:ln>
                <a:solidFill>
                  <a:srgbClr val="008800"/>
                </a:solidFill>
                <a:effectLst/>
                <a:latin typeface="Menlo"/>
              </a:rPr>
              <a:t>-bin"</a:t>
            </a:r>
            <a:r>
              <a:rPr kumimoji="0" lang="en-US" altLang="en-US" sz="900" b="0" i="0" u="none" strike="noStrike" cap="none" normalizeH="0" baseline="0" dirty="0" smtClean="0">
                <a:ln>
                  <a:noFill/>
                </a:ln>
                <a:solidFill>
                  <a:srgbClr val="000088"/>
                </a:solidFill>
                <a:effectLst/>
                <a:latin typeface="Menlo"/>
              </a:rPr>
              <a:t>&gt;</a:t>
            </a:r>
            <a:r>
              <a:rPr kumimoji="0" lang="en-US" altLang="en-US" sz="900" b="0" i="0" u="none" strike="noStrike" cap="none" normalizeH="0" baseline="0" dirty="0" smtClean="0">
                <a:ln>
                  <a:noFill/>
                </a:ln>
                <a:solidFill>
                  <a:srgbClr val="313131"/>
                </a:solidFill>
                <a:effectLst/>
                <a:latin typeface="Menlo"/>
              </a:rPr>
              <a:t> Options All </a:t>
            </a:r>
            <a:r>
              <a:rPr kumimoji="0" lang="en-US" altLang="en-US" sz="900" b="0" i="0" u="none" strike="noStrike" cap="none" normalizeH="0" baseline="0" dirty="0" smtClean="0">
                <a:ln>
                  <a:noFill/>
                </a:ln>
                <a:solidFill>
                  <a:srgbClr val="000088"/>
                </a:solidFill>
                <a:effectLst/>
                <a:latin typeface="Menlo"/>
              </a:rPr>
              <a:t>&lt;/Directory&gt;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6614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495550"/>
            <a:ext cx="6943345"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Demo Hello World – CGI Program</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78761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Hello World – hello.py</a:t>
            </a:r>
            <a:endParaRPr dirty="0"/>
          </a:p>
        </p:txBody>
      </p:sp>
      <p:sp>
        <p:nvSpPr>
          <p:cNvPr id="9" name="object 7"/>
          <p:cNvSpPr txBox="1"/>
          <p:nvPr/>
        </p:nvSpPr>
        <p:spPr>
          <a:xfrm>
            <a:off x="620268" y="3689314"/>
            <a:ext cx="8208821" cy="28975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Output - </a:t>
            </a:r>
            <a:r>
              <a:rPr lang="en-IN" sz="1400" dirty="0"/>
              <a:t>Hello Word! This is my first CGI </a:t>
            </a:r>
            <a:r>
              <a:rPr lang="en-IN" sz="1400" dirty="0" smtClean="0"/>
              <a:t>program</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 name="Rectangle 1"/>
          <p:cNvSpPr>
            <a:spLocks noChangeArrowheads="1"/>
          </p:cNvSpPr>
          <p:nvPr/>
        </p:nvSpPr>
        <p:spPr bwMode="auto">
          <a:xfrm>
            <a:off x="620268" y="1148111"/>
            <a:ext cx="3075432" cy="196875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9981"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880000"/>
                </a:solidFill>
                <a:effectLst/>
                <a:latin typeface="Menlo"/>
              </a:rPr>
              <a:t>#!/</a:t>
            </a:r>
            <a:r>
              <a:rPr kumimoji="0" lang="en-US" altLang="en-US" sz="900" b="0" i="0" u="none" strike="noStrike" cap="none" normalizeH="0" baseline="0" dirty="0" err="1" smtClean="0">
                <a:ln>
                  <a:noFill/>
                </a:ln>
                <a:solidFill>
                  <a:srgbClr val="880000"/>
                </a:solidFill>
                <a:effectLst/>
                <a:latin typeface="Menlo"/>
              </a:rPr>
              <a:t>usr</a:t>
            </a:r>
            <a:r>
              <a:rPr kumimoji="0" lang="en-US" altLang="en-US" sz="900" b="0" i="0" u="none" strike="noStrike" cap="none" normalizeH="0" baseline="0" dirty="0" smtClean="0">
                <a:ln>
                  <a:noFill/>
                </a:ln>
                <a:solidFill>
                  <a:srgbClr val="880000"/>
                </a:solidFill>
                <a:effectLst/>
                <a:latin typeface="Menlo"/>
              </a:rPr>
              <a:t>/bin/python</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"Content-type:text/html\r\n\r\n"</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'&lt;html&gt;'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'&lt;head&gt;'</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'&lt;title&gt;Hello Word - First CGI Program&lt;/title&gt;'</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'&lt;/head&gt;'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'&lt;body&gt;'</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'&lt;h2&gt;Hello Word! This is my first CGI program&lt;/h2&gt;'</a:t>
            </a:r>
            <a:r>
              <a:rPr kumimoji="0" lang="en-US" altLang="en-US" sz="9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313131"/>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'&lt;/body&gt;'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0088"/>
                </a:solidFill>
                <a:effectLst/>
                <a:latin typeface="Menlo"/>
              </a:rPr>
              <a:t>print</a:t>
            </a:r>
            <a:r>
              <a:rPr kumimoji="0" lang="en-US" altLang="en-US" sz="900" b="0" i="0" u="none" strike="noStrike" cap="none" normalizeH="0" baseline="0" dirty="0" smtClean="0">
                <a:ln>
                  <a:noFill/>
                </a:ln>
                <a:solidFill>
                  <a:srgbClr val="313131"/>
                </a:solidFill>
                <a:effectLst/>
                <a:latin typeface="Menlo"/>
              </a:rPr>
              <a:t> </a:t>
            </a:r>
            <a:r>
              <a:rPr kumimoji="0" lang="en-US" altLang="en-US" sz="900" b="0" i="0" u="none" strike="noStrike" cap="none" normalizeH="0" baseline="0" dirty="0" smtClean="0">
                <a:ln>
                  <a:noFill/>
                </a:ln>
                <a:solidFill>
                  <a:srgbClr val="008800"/>
                </a:solidFill>
                <a:effectLst/>
                <a:latin typeface="Menlo"/>
              </a:rPr>
              <a:t>'&lt;/html&gt;'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2140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495550"/>
            <a:ext cx="6943345"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Header – CGI Program</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022379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HTTP Header</a:t>
            </a:r>
            <a:endParaRPr dirty="0"/>
          </a:p>
        </p:txBody>
      </p:sp>
      <p:sp>
        <p:nvSpPr>
          <p:cNvPr id="9" name="object 7"/>
          <p:cNvSpPr txBox="1"/>
          <p:nvPr/>
        </p:nvSpPr>
        <p:spPr>
          <a:xfrm>
            <a:off x="468834" y="892211"/>
            <a:ext cx="8208821" cy="3862596"/>
          </a:xfrm>
          <a:prstGeom prst="rect">
            <a:avLst/>
          </a:prstGeom>
        </p:spPr>
        <p:txBody>
          <a:bodyPr vert="horz" wrap="square" lIns="0" tIns="0" rIns="0" bIns="0" rtlCol="0">
            <a:spAutoFit/>
          </a:bodyPr>
          <a:lstStyle/>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Content-type: </a:t>
            </a:r>
          </a:p>
          <a:p>
            <a:pPr>
              <a:spcAft>
                <a:spcPts val="600"/>
              </a:spcAft>
              <a:buClr>
                <a:srgbClr val="095A81"/>
              </a:buClr>
              <a:tabLst>
                <a:tab pos="292418" algn="l"/>
              </a:tabLst>
            </a:pPr>
            <a:r>
              <a:rPr lang="en-IN" sz="1400" dirty="0" smtClean="0">
                <a:solidFill>
                  <a:prstClr val="black"/>
                </a:solidFill>
              </a:rPr>
              <a:t>A </a:t>
            </a:r>
            <a:r>
              <a:rPr lang="en-IN" sz="1400" dirty="0">
                <a:solidFill>
                  <a:prstClr val="black"/>
                </a:solidFill>
              </a:rPr>
              <a:t>MIME string defining the format of the file being returned. Example is Content-type:text/html</a:t>
            </a:r>
          </a:p>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Expires</a:t>
            </a:r>
            <a:r>
              <a:rPr lang="en-IN" sz="1400" b="1" dirty="0">
                <a:solidFill>
                  <a:schemeClr val="accent6">
                    <a:lumMod val="75000"/>
                  </a:schemeClr>
                </a:solidFill>
              </a:rPr>
              <a:t>: </a:t>
            </a:r>
            <a:r>
              <a:rPr lang="en-IN" sz="1400" b="1" dirty="0" smtClean="0">
                <a:solidFill>
                  <a:schemeClr val="accent6">
                    <a:lumMod val="75000"/>
                  </a:schemeClr>
                </a:solidFill>
              </a:rPr>
              <a:t>Date: </a:t>
            </a:r>
          </a:p>
          <a:p>
            <a:pPr>
              <a:spcAft>
                <a:spcPts val="600"/>
              </a:spcAft>
              <a:buClr>
                <a:srgbClr val="095A81"/>
              </a:buClr>
              <a:tabLst>
                <a:tab pos="292418" algn="l"/>
              </a:tabLst>
            </a:pPr>
            <a:r>
              <a:rPr lang="en-IN" sz="1400" dirty="0" smtClean="0">
                <a:solidFill>
                  <a:prstClr val="black"/>
                </a:solidFill>
              </a:rPr>
              <a:t>The </a:t>
            </a:r>
            <a:r>
              <a:rPr lang="en-IN" sz="1400" dirty="0">
                <a:solidFill>
                  <a:prstClr val="black"/>
                </a:solidFill>
              </a:rPr>
              <a:t>date the information becomes invalid. It is used by the browser to decide when a page needs to be refreshed. A valid date string is in the format 01 Jan 1998 12:00:00 GMT.</a:t>
            </a:r>
          </a:p>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Location</a:t>
            </a:r>
            <a:r>
              <a:rPr lang="en-IN" sz="1400" b="1" dirty="0">
                <a:solidFill>
                  <a:schemeClr val="accent6">
                    <a:lumMod val="75000"/>
                  </a:schemeClr>
                </a:solidFill>
              </a:rPr>
              <a:t>: URL</a:t>
            </a:r>
          </a:p>
          <a:p>
            <a:pPr>
              <a:spcAft>
                <a:spcPts val="600"/>
              </a:spcAft>
              <a:buClr>
                <a:srgbClr val="095A81"/>
              </a:buClr>
              <a:tabLst>
                <a:tab pos="292418" algn="l"/>
              </a:tabLst>
            </a:pPr>
            <a:r>
              <a:rPr lang="en-IN" sz="1400" dirty="0">
                <a:solidFill>
                  <a:prstClr val="black"/>
                </a:solidFill>
              </a:rPr>
              <a:t>The URL that is returned instead of the URL requested. You can use this field to redirect a request to any file.</a:t>
            </a:r>
          </a:p>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Last-modified</a:t>
            </a:r>
            <a:r>
              <a:rPr lang="en-IN" sz="1400" b="1" dirty="0">
                <a:solidFill>
                  <a:schemeClr val="accent6">
                    <a:lumMod val="75000"/>
                  </a:schemeClr>
                </a:solidFill>
              </a:rPr>
              <a:t>: </a:t>
            </a:r>
            <a:r>
              <a:rPr lang="en-IN" sz="1400" b="1" dirty="0" smtClean="0">
                <a:solidFill>
                  <a:schemeClr val="accent6">
                    <a:lumMod val="75000"/>
                  </a:schemeClr>
                </a:solidFill>
              </a:rPr>
              <a:t>Date     </a:t>
            </a:r>
          </a:p>
          <a:p>
            <a:pPr>
              <a:spcAft>
                <a:spcPts val="600"/>
              </a:spcAft>
              <a:buClr>
                <a:srgbClr val="095A81"/>
              </a:buClr>
              <a:tabLst>
                <a:tab pos="292418" algn="l"/>
              </a:tabLst>
            </a:pPr>
            <a:r>
              <a:rPr lang="en-IN" sz="1400" dirty="0" smtClean="0">
                <a:solidFill>
                  <a:prstClr val="black"/>
                </a:solidFill>
              </a:rPr>
              <a:t>The </a:t>
            </a:r>
            <a:r>
              <a:rPr lang="en-IN" sz="1400" dirty="0">
                <a:solidFill>
                  <a:prstClr val="black"/>
                </a:solidFill>
              </a:rPr>
              <a:t>date of last modification of the resource.</a:t>
            </a:r>
          </a:p>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Content-length</a:t>
            </a:r>
            <a:r>
              <a:rPr lang="en-IN" sz="1400" b="1" dirty="0">
                <a:solidFill>
                  <a:schemeClr val="accent6">
                    <a:lumMod val="75000"/>
                  </a:schemeClr>
                </a:solidFill>
              </a:rPr>
              <a:t>: N</a:t>
            </a:r>
          </a:p>
          <a:p>
            <a:pPr>
              <a:spcAft>
                <a:spcPts val="600"/>
              </a:spcAft>
              <a:buClr>
                <a:srgbClr val="095A81"/>
              </a:buClr>
              <a:tabLst>
                <a:tab pos="292418" algn="l"/>
              </a:tabLst>
            </a:pPr>
            <a:r>
              <a:rPr lang="en-IN" sz="1400" dirty="0">
                <a:solidFill>
                  <a:prstClr val="black"/>
                </a:solidFill>
              </a:rPr>
              <a:t>The length, in bytes, of the data being returned. The browser uses this value to report the estimated download time for a file.</a:t>
            </a:r>
          </a:p>
          <a:p>
            <a:pPr marL="228600" indent="-228600">
              <a:spcAft>
                <a:spcPts val="600"/>
              </a:spcAft>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Set-Cookie</a:t>
            </a:r>
            <a:r>
              <a:rPr lang="en-IN" sz="1400" b="1" dirty="0">
                <a:solidFill>
                  <a:schemeClr val="accent6">
                    <a:lumMod val="75000"/>
                  </a:schemeClr>
                </a:solidFill>
              </a:rPr>
              <a:t>: </a:t>
            </a:r>
            <a:r>
              <a:rPr lang="en-IN" sz="1400" b="1" dirty="0" smtClean="0">
                <a:solidFill>
                  <a:schemeClr val="accent6">
                    <a:lumMod val="75000"/>
                  </a:schemeClr>
                </a:solidFill>
              </a:rPr>
              <a:t>String    </a:t>
            </a:r>
          </a:p>
          <a:p>
            <a:pPr>
              <a:spcAft>
                <a:spcPts val="600"/>
              </a:spcAft>
              <a:buClr>
                <a:srgbClr val="095A81"/>
              </a:buClr>
              <a:tabLst>
                <a:tab pos="292418" algn="l"/>
              </a:tabLst>
            </a:pPr>
            <a:r>
              <a:rPr lang="en-IN" sz="1400" dirty="0" smtClean="0">
                <a:solidFill>
                  <a:prstClr val="black"/>
                </a:solidFill>
              </a:rPr>
              <a:t>Set </a:t>
            </a:r>
            <a:r>
              <a:rPr lang="en-IN" sz="1400" dirty="0">
                <a:solidFill>
                  <a:prstClr val="black"/>
                </a:solidFill>
              </a:rPr>
              <a:t>the cookie passed through the </a:t>
            </a:r>
            <a:r>
              <a:rPr lang="en-IN" sz="1400" dirty="0" smtClean="0">
                <a:solidFill>
                  <a:prstClr val="black"/>
                </a:solidFill>
              </a:rPr>
              <a:t>string</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819752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495550"/>
            <a:ext cx="6943345"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CGI Environment Variables</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59723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CGI – Environment Variables</a:t>
            </a:r>
            <a:endParaRPr dirty="0"/>
          </a:p>
        </p:txBody>
      </p:sp>
      <p:sp>
        <p:nvSpPr>
          <p:cNvPr id="9" name="object 7"/>
          <p:cNvSpPr txBox="1"/>
          <p:nvPr/>
        </p:nvSpPr>
        <p:spPr>
          <a:xfrm>
            <a:off x="468834" y="892211"/>
            <a:ext cx="8208821" cy="3662541"/>
          </a:xfrm>
          <a:prstGeom prst="rect">
            <a:avLst/>
          </a:prstGeom>
        </p:spPr>
        <p:txBody>
          <a:bodyPr vert="horz" wrap="square" lIns="0" tIns="0" rIns="0" bIns="0" rtlCol="0">
            <a:spAutoFit/>
          </a:bodyPr>
          <a:lstStyle/>
          <a:p>
            <a:pPr>
              <a:buClr>
                <a:srgbClr val="095A81"/>
              </a:buClr>
              <a:tabLst>
                <a:tab pos="292418" algn="l"/>
              </a:tabLst>
            </a:pPr>
            <a:r>
              <a:rPr lang="en-IN" sz="1400" dirty="0" smtClean="0">
                <a:solidFill>
                  <a:prstClr val="black"/>
                </a:solidFill>
              </a:rPr>
              <a:t>All </a:t>
            </a:r>
            <a:r>
              <a:rPr lang="en-IN" sz="1400" dirty="0">
                <a:solidFill>
                  <a:prstClr val="black"/>
                </a:solidFill>
              </a:rPr>
              <a:t>the CGI programs have access to the following environment variables. These variables play an important role while writing any CGI program.</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buClr>
                <a:srgbClr val="095A81"/>
              </a:buClr>
              <a:buFont typeface="Wingdings" panose="05000000000000000000" pitchFamily="2" charset="2"/>
              <a:buChar char="§"/>
              <a:tabLst>
                <a:tab pos="292418" algn="l"/>
              </a:tabLst>
            </a:pPr>
            <a:r>
              <a:rPr lang="en-IN" sz="1400" b="1" dirty="0">
                <a:solidFill>
                  <a:schemeClr val="accent6">
                    <a:lumMod val="75000"/>
                  </a:schemeClr>
                </a:solidFill>
              </a:rPr>
              <a:t>CONTENT_TYPE</a:t>
            </a:r>
          </a:p>
          <a:p>
            <a:pPr>
              <a:buClr>
                <a:srgbClr val="095A81"/>
              </a:buClr>
              <a:tabLst>
                <a:tab pos="292418" algn="l"/>
              </a:tabLst>
            </a:pPr>
            <a:r>
              <a:rPr lang="en-IN" sz="1400" dirty="0">
                <a:solidFill>
                  <a:prstClr val="black"/>
                </a:solidFill>
              </a:rPr>
              <a:t>The data type of the content. Used when the client is sending attached content to the server. For example, file upload.</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buClr>
                <a:srgbClr val="095A81"/>
              </a:buClr>
              <a:buFont typeface="Wingdings" panose="05000000000000000000" pitchFamily="2" charset="2"/>
              <a:buChar char="§"/>
              <a:tabLst>
                <a:tab pos="292418" algn="l"/>
              </a:tabLst>
            </a:pPr>
            <a:r>
              <a:rPr lang="en-IN" sz="1400" b="1" dirty="0">
                <a:solidFill>
                  <a:schemeClr val="accent6">
                    <a:lumMod val="75000"/>
                  </a:schemeClr>
                </a:solidFill>
              </a:rPr>
              <a:t>CONTENT_LENGTH</a:t>
            </a:r>
          </a:p>
          <a:p>
            <a:pPr>
              <a:buClr>
                <a:srgbClr val="095A81"/>
              </a:buClr>
              <a:tabLst>
                <a:tab pos="292418" algn="l"/>
              </a:tabLst>
            </a:pPr>
            <a:r>
              <a:rPr lang="en-IN" sz="1400" dirty="0">
                <a:solidFill>
                  <a:prstClr val="black"/>
                </a:solidFill>
              </a:rPr>
              <a:t>The length of the query information. It is available only for POST requests.</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HTTP_COOKIE</a:t>
            </a:r>
          </a:p>
          <a:p>
            <a:pPr>
              <a:buClr>
                <a:srgbClr val="095A81"/>
              </a:buClr>
              <a:tabLst>
                <a:tab pos="292418" algn="l"/>
              </a:tabLst>
            </a:pPr>
            <a:r>
              <a:rPr lang="en-IN" sz="1400" dirty="0" smtClean="0">
                <a:solidFill>
                  <a:prstClr val="black"/>
                </a:solidFill>
              </a:rPr>
              <a:t>Returns the set cookies in the form of key &amp; value pair.</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pPr marL="228600" indent="-228600">
              <a:buClr>
                <a:srgbClr val="095A81"/>
              </a:buClr>
              <a:buFont typeface="Wingdings" panose="05000000000000000000" pitchFamily="2" charset="2"/>
              <a:buChar char="§"/>
              <a:tabLst>
                <a:tab pos="292418" algn="l"/>
              </a:tabLst>
            </a:pPr>
            <a:r>
              <a:rPr lang="en-IN" sz="1400" b="1" dirty="0">
                <a:solidFill>
                  <a:schemeClr val="accent6">
                    <a:lumMod val="75000"/>
                  </a:schemeClr>
                </a:solidFill>
              </a:rPr>
              <a:t>HTTP_USER_AGENT</a:t>
            </a:r>
          </a:p>
          <a:p>
            <a:pPr>
              <a:buClr>
                <a:srgbClr val="095A81"/>
              </a:buClr>
              <a:tabLst>
                <a:tab pos="292418" algn="l"/>
              </a:tabLst>
            </a:pPr>
            <a:r>
              <a:rPr lang="en-IN" sz="1400" dirty="0">
                <a:solidFill>
                  <a:prstClr val="black"/>
                </a:solidFill>
              </a:rPr>
              <a:t>The User-Agent request-header field contains information about the user agent originating the request. It is name of the web browser.</a:t>
            </a:r>
          </a:p>
          <a:p>
            <a:pPr>
              <a:buClr>
                <a:srgbClr val="095A81"/>
              </a:buClr>
              <a:tabLst>
                <a:tab pos="292418" algn="l"/>
              </a:tabLst>
            </a:pPr>
            <a:r>
              <a:rPr lang="en-IN" sz="1400" dirty="0">
                <a:solidFill>
                  <a:prstClr val="black"/>
                </a:solidFill>
              </a:rPr>
              <a:t>	</a:t>
            </a: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8604165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CGI – Environment Variables</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PATH_INFO</a:t>
            </a:r>
            <a:endParaRPr lang="en-IN" sz="1400" b="1" dirty="0">
              <a:solidFill>
                <a:schemeClr val="accent6">
                  <a:lumMod val="75000"/>
                </a:schemeClr>
              </a:solidFill>
            </a:endParaRPr>
          </a:p>
          <a:p>
            <a:pPr>
              <a:buClr>
                <a:srgbClr val="095A81"/>
              </a:buClr>
              <a:tabLst>
                <a:tab pos="292418" algn="l"/>
              </a:tabLst>
            </a:pPr>
            <a:r>
              <a:rPr lang="en-IN" sz="1400" dirty="0">
                <a:solidFill>
                  <a:prstClr val="black"/>
                </a:solidFill>
              </a:rPr>
              <a:t>The path for the CGI script.</a:t>
            </a:r>
          </a:p>
          <a:p>
            <a:pPr>
              <a:buClr>
                <a:srgbClr val="095A81"/>
              </a:buClr>
              <a:tabLst>
                <a:tab pos="292418" algn="l"/>
              </a:tabLst>
            </a:pPr>
            <a:r>
              <a:rPr lang="en-IN" sz="1400" dirty="0">
                <a:solidFill>
                  <a:prstClr val="black"/>
                </a:solidFill>
              </a:rPr>
              <a:t>	</a:t>
            </a:r>
          </a:p>
          <a:p>
            <a:pPr marL="228600" indent="-228600">
              <a:buClr>
                <a:srgbClr val="095A81"/>
              </a:buClr>
              <a:buFont typeface="Wingdings" panose="05000000000000000000" pitchFamily="2" charset="2"/>
              <a:buChar char="§"/>
              <a:tabLst>
                <a:tab pos="292418" algn="l"/>
              </a:tabLst>
            </a:pPr>
            <a:r>
              <a:rPr lang="en-IN" sz="1400" b="1" dirty="0">
                <a:solidFill>
                  <a:schemeClr val="accent6">
                    <a:lumMod val="75000"/>
                  </a:schemeClr>
                </a:solidFill>
              </a:rPr>
              <a:t>QUERY_STRING</a:t>
            </a:r>
          </a:p>
          <a:p>
            <a:pPr>
              <a:buClr>
                <a:srgbClr val="095A81"/>
              </a:buClr>
              <a:tabLst>
                <a:tab pos="292418" algn="l"/>
              </a:tabLst>
            </a:pPr>
            <a:r>
              <a:rPr lang="en-IN" sz="1400" dirty="0">
                <a:solidFill>
                  <a:prstClr val="black"/>
                </a:solidFill>
              </a:rPr>
              <a:t>The URL-encoded information that is sent with GET method request</a:t>
            </a:r>
            <a:r>
              <a:rPr lang="en-IN" sz="1400" dirty="0" smtClean="0">
                <a:solidFill>
                  <a:prstClr val="black"/>
                </a:solidFill>
              </a:rPr>
              <a:t>.</a:t>
            </a:r>
          </a:p>
          <a:p>
            <a:pPr>
              <a:buClr>
                <a:srgbClr val="095A81"/>
              </a:buClr>
              <a:tabLst>
                <a:tab pos="292418" algn="l"/>
              </a:tabLst>
            </a:pPr>
            <a:endParaRPr lang="en-IN" sz="1400" dirty="0">
              <a:solidFill>
                <a:prstClr val="black"/>
              </a:solidFill>
            </a:endParaRPr>
          </a:p>
          <a:p>
            <a:pPr marL="285750" indent="-285750">
              <a:buClr>
                <a:srgbClr val="095A81"/>
              </a:buClr>
              <a:buFont typeface="Wingdings" panose="05000000000000000000" pitchFamily="2" charset="2"/>
              <a:buChar char="§"/>
              <a:tabLst>
                <a:tab pos="292418" algn="l"/>
              </a:tabLst>
            </a:pPr>
            <a:r>
              <a:rPr lang="en-IN" sz="1400" b="1" dirty="0">
                <a:solidFill>
                  <a:schemeClr val="accent6">
                    <a:lumMod val="75000"/>
                  </a:schemeClr>
                </a:solidFill>
              </a:rPr>
              <a:t>REMOTE_ADDR</a:t>
            </a:r>
          </a:p>
          <a:p>
            <a:pPr>
              <a:buClr>
                <a:srgbClr val="095A81"/>
              </a:buClr>
              <a:tabLst>
                <a:tab pos="292418" algn="l"/>
              </a:tabLst>
            </a:pPr>
            <a:r>
              <a:rPr lang="en-IN" sz="1400" dirty="0">
                <a:solidFill>
                  <a:prstClr val="black"/>
                </a:solidFill>
              </a:rPr>
              <a:t>The IP address of the remote host making the request. This is useful logging or for authentication.</a:t>
            </a:r>
          </a:p>
          <a:p>
            <a:pPr>
              <a:buClr>
                <a:srgbClr val="095A81"/>
              </a:buClr>
              <a:tabLst>
                <a:tab pos="292418" algn="l"/>
              </a:tabLst>
            </a:pPr>
            <a:r>
              <a:rPr lang="en-IN" sz="1400" dirty="0">
                <a:solidFill>
                  <a:prstClr val="black"/>
                </a:solidFill>
              </a:rPr>
              <a:t>	</a:t>
            </a:r>
          </a:p>
          <a:p>
            <a:pPr marL="285750" indent="-285750">
              <a:buClr>
                <a:srgbClr val="095A81"/>
              </a:buClr>
              <a:buFont typeface="Wingdings" panose="05000000000000000000" pitchFamily="2" charset="2"/>
              <a:buChar char="§"/>
              <a:tabLst>
                <a:tab pos="292418" algn="l"/>
              </a:tabLst>
            </a:pPr>
            <a:r>
              <a:rPr lang="en-IN" sz="1400" b="1" dirty="0">
                <a:solidFill>
                  <a:schemeClr val="accent6">
                    <a:lumMod val="75000"/>
                  </a:schemeClr>
                </a:solidFill>
              </a:rPr>
              <a:t>REMOTE_HOST</a:t>
            </a:r>
          </a:p>
          <a:p>
            <a:pPr>
              <a:buClr>
                <a:srgbClr val="095A81"/>
              </a:buClr>
              <a:tabLst>
                <a:tab pos="292418" algn="l"/>
              </a:tabLst>
            </a:pPr>
            <a:r>
              <a:rPr lang="en-IN" sz="1400" dirty="0">
                <a:solidFill>
                  <a:prstClr val="black"/>
                </a:solidFill>
              </a:rPr>
              <a:t>The fully qualified name of the host making the request. If this information is not available, then REMOTE_ADDR can be used to get IR address.</a:t>
            </a:r>
          </a:p>
          <a:p>
            <a:pPr>
              <a:buClr>
                <a:srgbClr val="095A81"/>
              </a:buClr>
              <a:tabLst>
                <a:tab pos="292418" algn="l"/>
              </a:tabLst>
            </a:pPr>
            <a:endParaRPr lang="en-IN" sz="1400" dirty="0">
              <a:solidFill>
                <a:prstClr val="black"/>
              </a:solidFill>
            </a:endParaRPr>
          </a:p>
          <a:p>
            <a:pPr marL="285750" indent="-285750">
              <a:buClr>
                <a:srgbClr val="095A81"/>
              </a:buClr>
              <a:buFont typeface="Wingdings" panose="05000000000000000000" pitchFamily="2" charset="2"/>
              <a:buChar char="§"/>
              <a:tabLst>
                <a:tab pos="292418" algn="l"/>
              </a:tabLst>
            </a:pPr>
            <a:r>
              <a:rPr lang="en-IN" sz="1400" dirty="0">
                <a:solidFill>
                  <a:prstClr val="black"/>
                </a:solidFill>
              </a:rPr>
              <a:t>	</a:t>
            </a:r>
            <a:r>
              <a:rPr lang="en-IN" sz="1400" b="1" dirty="0" smtClean="0">
                <a:solidFill>
                  <a:schemeClr val="accent6">
                    <a:lumMod val="75000"/>
                  </a:schemeClr>
                </a:solidFill>
              </a:rPr>
              <a:t>REQUEST_METHOD</a:t>
            </a:r>
            <a:endParaRPr lang="en-IN" sz="1400" b="1" dirty="0">
              <a:solidFill>
                <a:schemeClr val="accent6">
                  <a:lumMod val="75000"/>
                </a:schemeClr>
              </a:solidFill>
            </a:endParaRPr>
          </a:p>
          <a:p>
            <a:pPr>
              <a:buClr>
                <a:srgbClr val="095A81"/>
              </a:buClr>
              <a:tabLst>
                <a:tab pos="292418" algn="l"/>
              </a:tabLst>
            </a:pPr>
            <a:r>
              <a:rPr lang="en-IN" sz="1400" dirty="0">
                <a:solidFill>
                  <a:prstClr val="black"/>
                </a:solidFill>
              </a:rPr>
              <a:t>The method used to make the request. The most common methods are GET and POST</a:t>
            </a:r>
            <a:r>
              <a:rPr lang="en-IN" sz="1400" dirty="0" smtClean="0">
                <a:solidFill>
                  <a:prstClr val="black"/>
                </a:solidFill>
              </a:rPr>
              <a:t>.</a:t>
            </a: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3655910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a:t>CGI – Environment Variables</a:t>
            </a:r>
            <a:endParaRPr dirty="0"/>
          </a:p>
        </p:txBody>
      </p:sp>
      <p:sp>
        <p:nvSpPr>
          <p:cNvPr id="9" name="object 7"/>
          <p:cNvSpPr txBox="1"/>
          <p:nvPr/>
        </p:nvSpPr>
        <p:spPr>
          <a:xfrm>
            <a:off x="468834" y="892211"/>
            <a:ext cx="8208821" cy="2369880"/>
          </a:xfrm>
          <a:prstGeom prst="rect">
            <a:avLst/>
          </a:prstGeom>
        </p:spPr>
        <p:txBody>
          <a:bodyPr vert="horz" wrap="square" lIns="0" tIns="0" rIns="0" bIns="0" rtlCol="0">
            <a:spAutoFit/>
          </a:bodyPr>
          <a:lstStyle/>
          <a:p>
            <a:pPr marL="285750" indent="-285750">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SCRIPT_FILENAME</a:t>
            </a:r>
            <a:endParaRPr lang="en-IN" sz="1400" b="1" dirty="0">
              <a:solidFill>
                <a:schemeClr val="accent6">
                  <a:lumMod val="75000"/>
                </a:schemeClr>
              </a:solidFill>
            </a:endParaRPr>
          </a:p>
          <a:p>
            <a:pPr>
              <a:buClr>
                <a:srgbClr val="095A81"/>
              </a:buClr>
              <a:tabLst>
                <a:tab pos="292418" algn="l"/>
              </a:tabLst>
            </a:pPr>
            <a:r>
              <a:rPr lang="en-IN" sz="1400" dirty="0">
                <a:solidFill>
                  <a:prstClr val="black"/>
                </a:solidFill>
              </a:rPr>
              <a:t>The full path to the CGI script</a:t>
            </a:r>
            <a:r>
              <a:rPr lang="en-IN" sz="1400" dirty="0" smtClean="0">
                <a:solidFill>
                  <a:prstClr val="black"/>
                </a:solidFill>
              </a:rPr>
              <a:t>.</a:t>
            </a:r>
          </a:p>
          <a:p>
            <a:pPr>
              <a:buClr>
                <a:srgbClr val="095A81"/>
              </a:buClr>
              <a:tabLst>
                <a:tab pos="292418" algn="l"/>
              </a:tabLst>
            </a:pPr>
            <a:endParaRPr lang="en-IN" sz="1400" dirty="0">
              <a:solidFill>
                <a:prstClr val="black"/>
              </a:solidFill>
            </a:endParaRPr>
          </a:p>
          <a:p>
            <a:pPr marL="285750" indent="-285750">
              <a:buClr>
                <a:srgbClr val="095A81"/>
              </a:buClr>
              <a:buFont typeface="Wingdings" panose="05000000000000000000" pitchFamily="2" charset="2"/>
              <a:buChar char="§"/>
              <a:tabLst>
                <a:tab pos="292418" algn="l"/>
              </a:tabLst>
            </a:pPr>
            <a:r>
              <a:rPr lang="en-IN" sz="1400" b="1" dirty="0">
                <a:solidFill>
                  <a:schemeClr val="accent6">
                    <a:lumMod val="75000"/>
                  </a:schemeClr>
                </a:solidFill>
              </a:rPr>
              <a:t>SCRIPT_NAME</a:t>
            </a:r>
          </a:p>
          <a:p>
            <a:pPr>
              <a:buClr>
                <a:srgbClr val="095A81"/>
              </a:buClr>
              <a:tabLst>
                <a:tab pos="292418" algn="l"/>
              </a:tabLst>
            </a:pPr>
            <a:r>
              <a:rPr lang="en-IN" sz="1400" dirty="0">
                <a:solidFill>
                  <a:prstClr val="black"/>
                </a:solidFill>
              </a:rPr>
              <a:t>The name of the CGI script.</a:t>
            </a:r>
          </a:p>
          <a:p>
            <a:pPr>
              <a:buClr>
                <a:srgbClr val="095A81"/>
              </a:buClr>
              <a:tabLst>
                <a:tab pos="292418" algn="l"/>
              </a:tabLst>
            </a:pPr>
            <a:r>
              <a:rPr lang="en-IN" sz="1400" dirty="0">
                <a:solidFill>
                  <a:prstClr val="black"/>
                </a:solidFill>
              </a:rPr>
              <a:t>	</a:t>
            </a:r>
          </a:p>
          <a:p>
            <a:pPr marL="285750" indent="-285750">
              <a:buClr>
                <a:srgbClr val="095A81"/>
              </a:buClr>
              <a:buFont typeface="Wingdings" panose="05000000000000000000" pitchFamily="2" charset="2"/>
              <a:buChar char="§"/>
              <a:tabLst>
                <a:tab pos="292418" algn="l"/>
              </a:tabLst>
            </a:pPr>
            <a:r>
              <a:rPr lang="en-IN" sz="1400" b="1" dirty="0">
                <a:solidFill>
                  <a:schemeClr val="accent6">
                    <a:lumMod val="75000"/>
                  </a:schemeClr>
                </a:solidFill>
              </a:rPr>
              <a:t>SERVER_NAME</a:t>
            </a:r>
          </a:p>
          <a:p>
            <a:pPr>
              <a:buClr>
                <a:srgbClr val="095A81"/>
              </a:buClr>
              <a:tabLst>
                <a:tab pos="292418" algn="l"/>
              </a:tabLst>
            </a:pPr>
            <a:r>
              <a:rPr lang="en-IN" sz="1400" dirty="0">
                <a:solidFill>
                  <a:prstClr val="black"/>
                </a:solidFill>
              </a:rPr>
              <a:t>The server's hostname or IP Address</a:t>
            </a:r>
          </a:p>
          <a:p>
            <a:pPr>
              <a:buClr>
                <a:srgbClr val="095A81"/>
              </a:buClr>
              <a:tabLst>
                <a:tab pos="292418" algn="l"/>
              </a:tabLst>
            </a:pPr>
            <a:endParaRPr lang="en-IN" sz="1400" dirty="0">
              <a:solidFill>
                <a:prstClr val="black"/>
              </a:solidFill>
            </a:endParaRPr>
          </a:p>
          <a:p>
            <a:pPr marL="285750" indent="-285750">
              <a:buClr>
                <a:srgbClr val="095A81"/>
              </a:buClr>
              <a:buFont typeface="Wingdings" panose="05000000000000000000" pitchFamily="2" charset="2"/>
              <a:buChar char="§"/>
              <a:tabLst>
                <a:tab pos="292418" algn="l"/>
              </a:tabLst>
            </a:pPr>
            <a:r>
              <a:rPr lang="en-IN" sz="1400" b="1" dirty="0">
                <a:solidFill>
                  <a:schemeClr val="accent6">
                    <a:lumMod val="75000"/>
                  </a:schemeClr>
                </a:solidFill>
              </a:rPr>
              <a:t>SERVER_SOFTWARE</a:t>
            </a:r>
          </a:p>
          <a:p>
            <a:pPr>
              <a:buClr>
                <a:srgbClr val="095A81"/>
              </a:buClr>
              <a:tabLst>
                <a:tab pos="292418" algn="l"/>
              </a:tabLst>
            </a:pPr>
            <a:r>
              <a:rPr lang="en-IN" sz="1400" dirty="0">
                <a:solidFill>
                  <a:prstClr val="black"/>
                </a:solidFill>
              </a:rPr>
              <a:t>The name and version of the software the server is running</a:t>
            </a:r>
            <a:r>
              <a:rPr lang="en-IN" sz="1400" dirty="0" smtClean="0">
                <a:solidFill>
                  <a:prstClr val="black"/>
                </a:solidFill>
              </a:rPr>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919166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495550"/>
            <a:ext cx="6943345"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Get &amp; Post Method</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029329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Flask Framework</a:t>
            </a:r>
            <a:endParaRPr dirty="0"/>
          </a:p>
        </p:txBody>
      </p:sp>
      <p:sp>
        <p:nvSpPr>
          <p:cNvPr id="9" name="object 7"/>
          <p:cNvSpPr txBox="1"/>
          <p:nvPr/>
        </p:nvSpPr>
        <p:spPr>
          <a:xfrm>
            <a:off x="468834" y="892211"/>
            <a:ext cx="8208821" cy="3662541"/>
          </a:xfrm>
          <a:prstGeom prst="rect">
            <a:avLst/>
          </a:prstGeom>
        </p:spPr>
        <p:txBody>
          <a:bodyPr vert="horz" wrap="square" lIns="0" tIns="0" rIns="0" bIns="0" rtlCol="0">
            <a:spAutoFit/>
          </a:bodyPr>
          <a:lstStyle/>
          <a:p>
            <a:pPr marL="285750" indent="-285750" algn="just">
              <a:buFont typeface="Wingdings" panose="05000000000000000000" pitchFamily="2" charset="2"/>
              <a:buChar char="§"/>
            </a:pPr>
            <a:r>
              <a:rPr lang="en-IN" sz="1400" dirty="0" smtClean="0"/>
              <a:t>Flask </a:t>
            </a:r>
            <a:r>
              <a:rPr lang="en-IN" sz="1400" dirty="0"/>
              <a:t>is a web application framework written in Python. It is developed by </a:t>
            </a:r>
            <a:r>
              <a:rPr lang="en-IN" sz="1400" b="1" dirty="0"/>
              <a:t>Armin Ronacher</a:t>
            </a:r>
            <a:r>
              <a:rPr lang="en-IN" sz="1400" dirty="0"/>
              <a:t>, who leads an international group of Python enthusiasts named Pocco. Flask is based on the Werkzeug WSGI toolkit and Jinja2 template engine. Both are Pocco projects</a:t>
            </a:r>
            <a:r>
              <a:rPr lang="en-IN" sz="1400" dirty="0" smtClean="0"/>
              <a:t>.</a:t>
            </a:r>
          </a:p>
          <a:p>
            <a:pPr marL="285750" indent="-285750" algn="just">
              <a:buFont typeface="Wingdings" panose="05000000000000000000" pitchFamily="2" charset="2"/>
              <a:buChar char="§"/>
            </a:pPr>
            <a:endParaRPr lang="en-IN" sz="1400" dirty="0"/>
          </a:p>
          <a:p>
            <a:pPr algn="just"/>
            <a:r>
              <a:rPr lang="en-IN" sz="1400" b="1" dirty="0">
                <a:solidFill>
                  <a:schemeClr val="accent6">
                    <a:lumMod val="75000"/>
                  </a:schemeClr>
                </a:solidFill>
              </a:rPr>
              <a:t>WSGI</a:t>
            </a:r>
          </a:p>
          <a:p>
            <a:pPr marL="285750" indent="-285750" algn="just">
              <a:buFont typeface="Wingdings" panose="05000000000000000000" pitchFamily="2" charset="2"/>
              <a:buChar char="§"/>
            </a:pPr>
            <a:r>
              <a:rPr lang="en-IN" sz="1400" dirty="0"/>
              <a:t>Web Server Gateway Interface (WSGI) has been adopted as a standard for Python web application development. WSGI is a specification for a universal interface between the web server and the web applications.</a:t>
            </a:r>
          </a:p>
          <a:p>
            <a:pPr algn="just"/>
            <a:r>
              <a:rPr lang="en-IN" sz="1400" b="1" dirty="0">
                <a:solidFill>
                  <a:schemeClr val="accent6">
                    <a:lumMod val="75000"/>
                  </a:schemeClr>
                </a:solidFill>
              </a:rPr>
              <a:t>Werkzeug</a:t>
            </a:r>
          </a:p>
          <a:p>
            <a:pPr marL="285750" indent="-285750" algn="just">
              <a:buFont typeface="Wingdings" panose="05000000000000000000" pitchFamily="2" charset="2"/>
              <a:buChar char="§"/>
            </a:pPr>
            <a:r>
              <a:rPr lang="en-IN" sz="1400" dirty="0"/>
              <a:t>It is a WSGI toolkit, which implements requests, response objects, and other utility functions. This enables building a web framework on top of it. The Flask framework uses Werkzeug as one of its bases.</a:t>
            </a:r>
          </a:p>
          <a:p>
            <a:pPr algn="just"/>
            <a:r>
              <a:rPr lang="en-IN" sz="1400" b="1" dirty="0">
                <a:solidFill>
                  <a:schemeClr val="accent6">
                    <a:lumMod val="75000"/>
                  </a:schemeClr>
                </a:solidFill>
              </a:rPr>
              <a:t>Jinga2</a:t>
            </a:r>
          </a:p>
          <a:p>
            <a:pPr marL="285750" indent="-285750" algn="just">
              <a:buFont typeface="Wingdings" panose="05000000000000000000" pitchFamily="2" charset="2"/>
              <a:buChar char="§"/>
            </a:pPr>
            <a:r>
              <a:rPr lang="en-IN" sz="1400" dirty="0"/>
              <a:t>Jinga2 is a popular templating engine for Python. A web templating system combines a template with a certain data source to render dynamic web pages.</a:t>
            </a:r>
          </a:p>
          <a:p>
            <a:pPr marL="285750" indent="-285750" algn="just">
              <a:buFont typeface="Wingdings" panose="05000000000000000000" pitchFamily="2" charset="2"/>
              <a:buChar char="§"/>
            </a:pPr>
            <a:r>
              <a:rPr lang="en-IN" sz="1400" dirty="0"/>
              <a:t>Flask is often referred to as a micro framework. It aims to keep the core of an application simple yet extensible. Flask does not have built-in abstraction layer for database handling, nor does it have form a validation support. Instead, Flask supports the extensions to add such functionality to the application. </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59769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Get Method</a:t>
            </a:r>
            <a:endParaRPr dirty="0"/>
          </a:p>
        </p:txBody>
      </p:sp>
      <p:sp>
        <p:nvSpPr>
          <p:cNvPr id="9" name="object 7"/>
          <p:cNvSpPr txBox="1"/>
          <p:nvPr/>
        </p:nvSpPr>
        <p:spPr>
          <a:xfrm>
            <a:off x="468834" y="892211"/>
            <a:ext cx="8208821" cy="3447098"/>
          </a:xfrm>
          <a:prstGeom prst="rect">
            <a:avLst/>
          </a:prstGeom>
        </p:spPr>
        <p:txBody>
          <a:bodyPr vert="horz" wrap="square" lIns="0" tIns="0" rIns="0" bIns="0" rtlCol="0">
            <a:spAutoFit/>
          </a:bodyPr>
          <a:lstStyle/>
          <a:p>
            <a:pPr marL="228600" indent="-228600">
              <a:buClr>
                <a:srgbClr val="095A81"/>
              </a:buClr>
              <a:buFont typeface="Wingdings" panose="05000000000000000000" pitchFamily="2" charset="2"/>
              <a:buChar char="§"/>
              <a:tabLst>
                <a:tab pos="292418" algn="l"/>
              </a:tabLst>
            </a:pPr>
            <a:r>
              <a:rPr lang="en-IN" sz="1400" dirty="0" smtClean="0"/>
              <a:t>The </a:t>
            </a:r>
            <a:r>
              <a:rPr lang="en-IN" sz="1400" dirty="0"/>
              <a:t>GET method sends the encoded user information appended to the page request. The page and the encoded information are separated by the ? character as follows </a:t>
            </a:r>
            <a:r>
              <a:rPr lang="en-IN" sz="1400" dirty="0" smtClean="0"/>
              <a:t>−</a:t>
            </a:r>
          </a:p>
          <a:p>
            <a:pPr marL="228600" indent="-228600">
              <a:buClr>
                <a:srgbClr val="095A81"/>
              </a:buClr>
              <a:buFont typeface="Wingdings" panose="05000000000000000000" pitchFamily="2" charset="2"/>
              <a:buChar char="§"/>
              <a:tabLst>
                <a:tab pos="292418" algn="l"/>
              </a:tabLst>
            </a:pPr>
            <a:endParaRPr lang="en-IN" sz="1400" dirty="0">
              <a:solidFill>
                <a:prstClr val="black"/>
              </a:solidFill>
            </a:endParaRPr>
          </a:p>
          <a:p>
            <a:endParaRPr lang="en-IN" sz="1400" dirty="0" smtClean="0"/>
          </a:p>
          <a:p>
            <a:pPr marL="285750" indent="-285750">
              <a:buFont typeface="Wingdings" panose="05000000000000000000" pitchFamily="2" charset="2"/>
              <a:buChar char="§"/>
            </a:pPr>
            <a:endParaRPr lang="en-IN" sz="1400" dirty="0" smtClean="0"/>
          </a:p>
          <a:p>
            <a:pPr marL="285750" indent="-285750">
              <a:buFont typeface="Wingdings" panose="05000000000000000000" pitchFamily="2" charset="2"/>
              <a:buChar char="§"/>
            </a:pPr>
            <a:r>
              <a:rPr lang="en-IN" sz="1400" dirty="0" smtClean="0"/>
              <a:t>The </a:t>
            </a:r>
            <a:r>
              <a:rPr lang="en-IN" sz="1400" dirty="0"/>
              <a:t>GET method is the default method to pass information from browser to web server and it produces a long string that appears in your browser's Location:box. </a:t>
            </a:r>
            <a:endParaRPr lang="en-IN" sz="1400" dirty="0" smtClean="0"/>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Never </a:t>
            </a:r>
            <a:r>
              <a:rPr lang="en-IN" sz="1400" dirty="0"/>
              <a:t>use GET method if you have password or other sensitive information to pass to the server. The GET method has size limitation: only 1024 characters can be sent in a request string. </a:t>
            </a:r>
            <a:endParaRPr lang="en-IN" sz="1400" dirty="0" smtClean="0"/>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The </a:t>
            </a:r>
            <a:r>
              <a:rPr lang="en-IN" sz="1400" dirty="0"/>
              <a:t>GET method sends information using QUERY_STRING header and will be accessible in your CGI Program through QUERY_STRING environment variable</a:t>
            </a:r>
            <a:r>
              <a:rPr lang="en-IN" sz="1400"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a:t>You can pass information by simply concatenating key and value pairs along with any URL or you can use HTML &lt;FORM&gt; tags to pass information using GET method</a:t>
            </a:r>
            <a:r>
              <a:rPr lang="en-IN" sz="1400" dirty="0" smtClean="0"/>
              <a:t>.</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2" name="Rectangle 1"/>
          <p:cNvSpPr>
            <a:spLocks noChangeArrowheads="1"/>
          </p:cNvSpPr>
          <p:nvPr/>
        </p:nvSpPr>
        <p:spPr bwMode="auto">
          <a:xfrm>
            <a:off x="990600" y="1567340"/>
            <a:ext cx="4038600" cy="1384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13131"/>
                </a:solidFill>
                <a:effectLst/>
                <a:latin typeface="Menlo"/>
              </a:rPr>
              <a:t>http://www.test.com/cgi-bin/hello.py?key1=value1&amp;key2=value2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877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Post </a:t>
            </a:r>
            <a:r>
              <a:rPr lang="en-IN" dirty="0"/>
              <a:t>Method</a:t>
            </a:r>
            <a:endParaRPr dirty="0"/>
          </a:p>
        </p:txBody>
      </p:sp>
      <p:sp>
        <p:nvSpPr>
          <p:cNvPr id="9" name="object 7"/>
          <p:cNvSpPr txBox="1"/>
          <p:nvPr/>
        </p:nvSpPr>
        <p:spPr>
          <a:xfrm>
            <a:off x="468834" y="892211"/>
            <a:ext cx="8208821" cy="1615827"/>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t>A </a:t>
            </a:r>
            <a:r>
              <a:rPr lang="en-IN" sz="1400" dirty="0"/>
              <a:t>generally more reliable method of passing information to a CGI program is the POST method. This packages the information in exactly the same way as GET methods, but instead of sending it as a text string after a ? in the URL it sends it as a separate message. This message comes into the CGI script in the form of the standard input.</a:t>
            </a: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9661364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495550"/>
            <a:ext cx="6943345" cy="566822"/>
          </a:xfrm>
          <a:prstGeom prst="rect">
            <a:avLst/>
          </a:prstGeom>
        </p:spPr>
        <p:txBody>
          <a:bodyPr vert="horz" wrap="square" lIns="0" tIns="12700" rIns="0" bIns="0" rtlCol="0">
            <a:spAutoFit/>
          </a:bodyPr>
          <a:lstStyle/>
          <a:p>
            <a:pPr marL="12700" algn="ctr">
              <a:lnSpc>
                <a:spcPct val="100000"/>
              </a:lnSpc>
              <a:spcBef>
                <a:spcPts val="100"/>
              </a:spcBef>
            </a:pPr>
            <a:r>
              <a:rPr lang="en-IN" spc="-5" dirty="0" smtClean="0">
                <a:solidFill>
                  <a:srgbClr val="002060"/>
                </a:solidFill>
              </a:rPr>
              <a:t>CGI - Samples</a:t>
            </a:r>
            <a:endParaRPr spc="-5" dirty="0">
              <a:solidFill>
                <a:srgbClr val="002060"/>
              </a:solidFill>
            </a:endParaRPr>
          </a:p>
        </p:txBody>
      </p:sp>
      <p:sp>
        <p:nvSpPr>
          <p:cNvPr id="4" name="object 7"/>
          <p:cNvSpPr/>
          <p:nvPr/>
        </p:nvSpPr>
        <p:spPr>
          <a:xfrm>
            <a:off x="528827" y="4725927"/>
            <a:ext cx="1138428" cy="41757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6973065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Samples</a:t>
            </a:r>
            <a:endParaRPr dirty="0"/>
          </a:p>
        </p:txBody>
      </p:sp>
      <p:sp>
        <p:nvSpPr>
          <p:cNvPr id="9" name="object 7"/>
          <p:cNvSpPr txBox="1"/>
          <p:nvPr/>
        </p:nvSpPr>
        <p:spPr>
          <a:xfrm>
            <a:off x="468834" y="892211"/>
            <a:ext cx="8208821" cy="3554819"/>
          </a:xfrm>
          <a:prstGeom prst="rect">
            <a:avLst/>
          </a:prstGeom>
        </p:spPr>
        <p:txBody>
          <a:bodyPr vert="horz" wrap="square" lIns="0" tIns="0" rIns="0" bIns="0" rtlCol="0">
            <a:spAutoFit/>
          </a:bodyPr>
          <a:lstStyle/>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Get </a:t>
            </a:r>
            <a:r>
              <a:rPr lang="en-IN" sz="1400" dirty="0">
                <a:solidFill>
                  <a:prstClr val="black"/>
                </a:solidFill>
              </a:rPr>
              <a:t>Method</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Post Method </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Checkbox</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Radio Button</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Text area</a:t>
            </a:r>
            <a:endParaRPr lang="en-IN" sz="1400" dirty="0">
              <a:solidFill>
                <a:prstClr val="black"/>
              </a:solidFill>
            </a:endParaRP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Dropdown box</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Cookies (Setting &amp; Retrieving)</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File Upload</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File Download</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8" name="object 11"/>
          <p:cNvSpPr/>
          <p:nvPr/>
        </p:nvSpPr>
        <p:spPr>
          <a:xfrm>
            <a:off x="5867400" y="1217803"/>
            <a:ext cx="1818958" cy="1139825"/>
          </a:xfrm>
          <a:custGeom>
            <a:avLst/>
            <a:gdLst/>
            <a:ahLst/>
            <a:cxnLst/>
            <a:rect l="l" t="t" r="r" b="b"/>
            <a:pathLst>
              <a:path w="3637915" h="2279650">
                <a:moveTo>
                  <a:pt x="77624" y="2279344"/>
                </a:moveTo>
                <a:lnTo>
                  <a:pt x="427001" y="1714575"/>
                </a:lnTo>
                <a:lnTo>
                  <a:pt x="384993" y="1684871"/>
                </a:lnTo>
                <a:lnTo>
                  <a:pt x="345189" y="1654556"/>
                </a:lnTo>
                <a:lnTo>
                  <a:pt x="307585" y="1623664"/>
                </a:lnTo>
                <a:lnTo>
                  <a:pt x="272175" y="1592228"/>
                </a:lnTo>
                <a:lnTo>
                  <a:pt x="238955" y="1560281"/>
                </a:lnTo>
                <a:lnTo>
                  <a:pt x="207920" y="1527856"/>
                </a:lnTo>
                <a:lnTo>
                  <a:pt x="179064" y="1494986"/>
                </a:lnTo>
                <a:lnTo>
                  <a:pt x="152383" y="1461705"/>
                </a:lnTo>
                <a:lnTo>
                  <a:pt x="127871" y="1428046"/>
                </a:lnTo>
                <a:lnTo>
                  <a:pt x="105524" y="1394042"/>
                </a:lnTo>
                <a:lnTo>
                  <a:pt x="85336" y="1359727"/>
                </a:lnTo>
                <a:lnTo>
                  <a:pt x="67303" y="1325133"/>
                </a:lnTo>
                <a:lnTo>
                  <a:pt x="51420" y="1290294"/>
                </a:lnTo>
                <a:lnTo>
                  <a:pt x="26081" y="1220014"/>
                </a:lnTo>
                <a:lnTo>
                  <a:pt x="9280" y="1149151"/>
                </a:lnTo>
                <a:lnTo>
                  <a:pt x="977" y="1077973"/>
                </a:lnTo>
                <a:lnTo>
                  <a:pt x="0" y="1042348"/>
                </a:lnTo>
                <a:lnTo>
                  <a:pt x="1132" y="1006744"/>
                </a:lnTo>
                <a:lnTo>
                  <a:pt x="9704" y="935730"/>
                </a:lnTo>
                <a:lnTo>
                  <a:pt x="26654" y="865197"/>
                </a:lnTo>
                <a:lnTo>
                  <a:pt x="51942" y="795411"/>
                </a:lnTo>
                <a:lnTo>
                  <a:pt x="85527" y="726638"/>
                </a:lnTo>
                <a:lnTo>
                  <a:pt x="105418" y="692715"/>
                </a:lnTo>
                <a:lnTo>
                  <a:pt x="127369" y="659144"/>
                </a:lnTo>
                <a:lnTo>
                  <a:pt x="151374" y="625959"/>
                </a:lnTo>
                <a:lnTo>
                  <a:pt x="177429" y="593193"/>
                </a:lnTo>
                <a:lnTo>
                  <a:pt x="205528" y="560880"/>
                </a:lnTo>
                <a:lnTo>
                  <a:pt x="235666" y="529053"/>
                </a:lnTo>
                <a:lnTo>
                  <a:pt x="267839" y="497745"/>
                </a:lnTo>
                <a:lnTo>
                  <a:pt x="302040" y="466989"/>
                </a:lnTo>
                <a:lnTo>
                  <a:pt x="338266" y="436818"/>
                </a:lnTo>
                <a:lnTo>
                  <a:pt x="376512" y="407266"/>
                </a:lnTo>
                <a:lnTo>
                  <a:pt x="416771" y="378365"/>
                </a:lnTo>
                <a:lnTo>
                  <a:pt x="459040" y="350150"/>
                </a:lnTo>
                <a:lnTo>
                  <a:pt x="503313" y="322653"/>
                </a:lnTo>
                <a:lnTo>
                  <a:pt x="549586" y="295908"/>
                </a:lnTo>
                <a:lnTo>
                  <a:pt x="597852" y="269947"/>
                </a:lnTo>
                <a:lnTo>
                  <a:pt x="648108" y="244804"/>
                </a:lnTo>
                <a:lnTo>
                  <a:pt x="690409" y="225001"/>
                </a:lnTo>
                <a:lnTo>
                  <a:pt x="733430" y="206043"/>
                </a:lnTo>
                <a:lnTo>
                  <a:pt x="777138" y="187931"/>
                </a:lnTo>
                <a:lnTo>
                  <a:pt x="821502" y="170662"/>
                </a:lnTo>
                <a:lnTo>
                  <a:pt x="866491" y="154236"/>
                </a:lnTo>
                <a:lnTo>
                  <a:pt x="912072" y="138649"/>
                </a:lnTo>
                <a:lnTo>
                  <a:pt x="958214" y="123901"/>
                </a:lnTo>
                <a:lnTo>
                  <a:pt x="1004885" y="109991"/>
                </a:lnTo>
                <a:lnTo>
                  <a:pt x="1052053" y="96915"/>
                </a:lnTo>
                <a:lnTo>
                  <a:pt x="1099687" y="84675"/>
                </a:lnTo>
                <a:lnTo>
                  <a:pt x="1147755" y="73266"/>
                </a:lnTo>
                <a:lnTo>
                  <a:pt x="1196226" y="62689"/>
                </a:lnTo>
                <a:lnTo>
                  <a:pt x="1245067" y="52940"/>
                </a:lnTo>
                <a:lnTo>
                  <a:pt x="1294246" y="44020"/>
                </a:lnTo>
                <a:lnTo>
                  <a:pt x="1343733" y="35926"/>
                </a:lnTo>
                <a:lnTo>
                  <a:pt x="1393495" y="28656"/>
                </a:lnTo>
                <a:lnTo>
                  <a:pt x="1443501" y="22210"/>
                </a:lnTo>
                <a:lnTo>
                  <a:pt x="1493718" y="16585"/>
                </a:lnTo>
                <a:lnTo>
                  <a:pt x="1544116" y="11780"/>
                </a:lnTo>
                <a:lnTo>
                  <a:pt x="1594662" y="7793"/>
                </a:lnTo>
                <a:lnTo>
                  <a:pt x="1645325" y="4623"/>
                </a:lnTo>
                <a:lnTo>
                  <a:pt x="1696073" y="2269"/>
                </a:lnTo>
                <a:lnTo>
                  <a:pt x="1746875" y="728"/>
                </a:lnTo>
                <a:lnTo>
                  <a:pt x="1797698" y="0"/>
                </a:lnTo>
                <a:lnTo>
                  <a:pt x="1848510" y="81"/>
                </a:lnTo>
                <a:lnTo>
                  <a:pt x="1899281" y="972"/>
                </a:lnTo>
                <a:lnTo>
                  <a:pt x="1949979" y="2671"/>
                </a:lnTo>
                <a:lnTo>
                  <a:pt x="2000571" y="5175"/>
                </a:lnTo>
                <a:lnTo>
                  <a:pt x="2051026" y="8483"/>
                </a:lnTo>
                <a:lnTo>
                  <a:pt x="2101312" y="12594"/>
                </a:lnTo>
                <a:lnTo>
                  <a:pt x="2151398" y="17507"/>
                </a:lnTo>
                <a:lnTo>
                  <a:pt x="2201251" y="23218"/>
                </a:lnTo>
                <a:lnTo>
                  <a:pt x="2250841" y="29728"/>
                </a:lnTo>
                <a:lnTo>
                  <a:pt x="2300135" y="37035"/>
                </a:lnTo>
                <a:lnTo>
                  <a:pt x="2349102" y="45136"/>
                </a:lnTo>
                <a:lnTo>
                  <a:pt x="2397709" y="54031"/>
                </a:lnTo>
                <a:lnTo>
                  <a:pt x="2445926" y="63717"/>
                </a:lnTo>
                <a:lnTo>
                  <a:pt x="2493720" y="74194"/>
                </a:lnTo>
                <a:lnTo>
                  <a:pt x="2541060" y="85459"/>
                </a:lnTo>
                <a:lnTo>
                  <a:pt x="2587915" y="97511"/>
                </a:lnTo>
                <a:lnTo>
                  <a:pt x="2634251" y="110349"/>
                </a:lnTo>
                <a:lnTo>
                  <a:pt x="2680038" y="123971"/>
                </a:lnTo>
                <a:lnTo>
                  <a:pt x="2725244" y="138375"/>
                </a:lnTo>
                <a:lnTo>
                  <a:pt x="2769837" y="153560"/>
                </a:lnTo>
                <a:lnTo>
                  <a:pt x="2813786" y="169524"/>
                </a:lnTo>
                <a:lnTo>
                  <a:pt x="2857058" y="186265"/>
                </a:lnTo>
                <a:lnTo>
                  <a:pt x="2899622" y="203783"/>
                </a:lnTo>
                <a:lnTo>
                  <a:pt x="2941447" y="222076"/>
                </a:lnTo>
                <a:lnTo>
                  <a:pt x="2982500" y="241141"/>
                </a:lnTo>
                <a:lnTo>
                  <a:pt x="3022749" y="260978"/>
                </a:lnTo>
                <a:lnTo>
                  <a:pt x="3062164" y="281584"/>
                </a:lnTo>
                <a:lnTo>
                  <a:pt x="3100713" y="302959"/>
                </a:lnTo>
                <a:lnTo>
                  <a:pt x="3138363" y="325101"/>
                </a:lnTo>
                <a:lnTo>
                  <a:pt x="3175083" y="348007"/>
                </a:lnTo>
                <a:lnTo>
                  <a:pt x="3210841" y="371677"/>
                </a:lnTo>
                <a:lnTo>
                  <a:pt x="3252849" y="401382"/>
                </a:lnTo>
                <a:lnTo>
                  <a:pt x="3292653" y="431696"/>
                </a:lnTo>
                <a:lnTo>
                  <a:pt x="3330257" y="462589"/>
                </a:lnTo>
                <a:lnTo>
                  <a:pt x="3365667" y="494025"/>
                </a:lnTo>
                <a:lnTo>
                  <a:pt x="3398887" y="525972"/>
                </a:lnTo>
                <a:lnTo>
                  <a:pt x="3429922" y="558397"/>
                </a:lnTo>
                <a:lnTo>
                  <a:pt x="3458778" y="591267"/>
                </a:lnTo>
                <a:lnTo>
                  <a:pt x="3485459" y="624548"/>
                </a:lnTo>
                <a:lnTo>
                  <a:pt x="3509971" y="658207"/>
                </a:lnTo>
                <a:lnTo>
                  <a:pt x="3532318" y="692210"/>
                </a:lnTo>
                <a:lnTo>
                  <a:pt x="3552506" y="726526"/>
                </a:lnTo>
                <a:lnTo>
                  <a:pt x="3570539" y="761120"/>
                </a:lnTo>
                <a:lnTo>
                  <a:pt x="3586422" y="795959"/>
                </a:lnTo>
                <a:lnTo>
                  <a:pt x="3611761" y="866239"/>
                </a:lnTo>
                <a:lnTo>
                  <a:pt x="3628562" y="937101"/>
                </a:lnTo>
                <a:lnTo>
                  <a:pt x="3636865" y="1008280"/>
                </a:lnTo>
                <a:lnTo>
                  <a:pt x="3637843" y="1043905"/>
                </a:lnTo>
                <a:lnTo>
                  <a:pt x="3636710" y="1079509"/>
                </a:lnTo>
                <a:lnTo>
                  <a:pt x="3628138" y="1150523"/>
                </a:lnTo>
                <a:lnTo>
                  <a:pt x="3611188" y="1221056"/>
                </a:lnTo>
                <a:lnTo>
                  <a:pt x="3585900" y="1290841"/>
                </a:lnTo>
                <a:lnTo>
                  <a:pt x="3552315" y="1359615"/>
                </a:lnTo>
                <a:lnTo>
                  <a:pt x="3532424" y="1393538"/>
                </a:lnTo>
                <a:lnTo>
                  <a:pt x="3510473" y="1427109"/>
                </a:lnTo>
                <a:lnTo>
                  <a:pt x="3486468" y="1460294"/>
                </a:lnTo>
                <a:lnTo>
                  <a:pt x="3460413" y="1493059"/>
                </a:lnTo>
                <a:lnTo>
                  <a:pt x="3432314" y="1525373"/>
                </a:lnTo>
                <a:lnTo>
                  <a:pt x="3402176" y="1557200"/>
                </a:lnTo>
                <a:lnTo>
                  <a:pt x="3370004" y="1588508"/>
                </a:lnTo>
                <a:lnTo>
                  <a:pt x="3335802" y="1619264"/>
                </a:lnTo>
                <a:lnTo>
                  <a:pt x="3299576" y="1649435"/>
                </a:lnTo>
                <a:lnTo>
                  <a:pt x="3261330" y="1678987"/>
                </a:lnTo>
                <a:lnTo>
                  <a:pt x="3221071" y="1707887"/>
                </a:lnTo>
                <a:lnTo>
                  <a:pt x="3178802" y="1736103"/>
                </a:lnTo>
                <a:lnTo>
                  <a:pt x="3134529" y="1763600"/>
                </a:lnTo>
                <a:lnTo>
                  <a:pt x="3088256" y="1790345"/>
                </a:lnTo>
                <a:lnTo>
                  <a:pt x="3039990" y="1816306"/>
                </a:lnTo>
                <a:lnTo>
                  <a:pt x="2989734" y="1841448"/>
                </a:lnTo>
                <a:lnTo>
                  <a:pt x="2948812" y="1860615"/>
                </a:lnTo>
                <a:lnTo>
                  <a:pt x="2907129" y="1879015"/>
                </a:lnTo>
                <a:lnTo>
                  <a:pt x="2864715" y="1896646"/>
                </a:lnTo>
                <a:lnTo>
                  <a:pt x="2821601" y="1913507"/>
                </a:lnTo>
                <a:lnTo>
                  <a:pt x="2777818" y="1929596"/>
                </a:lnTo>
                <a:lnTo>
                  <a:pt x="2733396" y="1944911"/>
                </a:lnTo>
                <a:lnTo>
                  <a:pt x="2688366" y="1959450"/>
                </a:lnTo>
                <a:lnTo>
                  <a:pt x="2642758" y="1973211"/>
                </a:lnTo>
                <a:lnTo>
                  <a:pt x="2596603" y="1986193"/>
                </a:lnTo>
                <a:lnTo>
                  <a:pt x="2549932" y="1998393"/>
                </a:lnTo>
                <a:lnTo>
                  <a:pt x="2502775" y="2009809"/>
                </a:lnTo>
                <a:lnTo>
                  <a:pt x="2455163" y="2020440"/>
                </a:lnTo>
                <a:lnTo>
                  <a:pt x="2407126" y="2030284"/>
                </a:lnTo>
                <a:lnTo>
                  <a:pt x="2358695" y="2039338"/>
                </a:lnTo>
                <a:lnTo>
                  <a:pt x="2309900" y="2047601"/>
                </a:lnTo>
                <a:lnTo>
                  <a:pt x="2260773" y="2055072"/>
                </a:lnTo>
                <a:lnTo>
                  <a:pt x="2211343" y="2061747"/>
                </a:lnTo>
                <a:lnTo>
                  <a:pt x="2161642" y="2067626"/>
                </a:lnTo>
                <a:lnTo>
                  <a:pt x="2111700" y="2072706"/>
                </a:lnTo>
                <a:lnTo>
                  <a:pt x="2061547" y="2076985"/>
                </a:lnTo>
                <a:lnTo>
                  <a:pt x="2011215" y="2080462"/>
                </a:lnTo>
                <a:lnTo>
                  <a:pt x="1960733" y="2083135"/>
                </a:lnTo>
                <a:lnTo>
                  <a:pt x="1910133" y="2085002"/>
                </a:lnTo>
                <a:lnTo>
                  <a:pt x="1859444" y="2086060"/>
                </a:lnTo>
                <a:lnTo>
                  <a:pt x="1808699" y="2086308"/>
                </a:lnTo>
                <a:lnTo>
                  <a:pt x="1757926" y="2085745"/>
                </a:lnTo>
                <a:lnTo>
                  <a:pt x="1707157" y="2084368"/>
                </a:lnTo>
                <a:lnTo>
                  <a:pt x="1656422" y="2082175"/>
                </a:lnTo>
                <a:lnTo>
                  <a:pt x="1605752" y="2079164"/>
                </a:lnTo>
                <a:lnTo>
                  <a:pt x="1555178" y="2075334"/>
                </a:lnTo>
                <a:lnTo>
                  <a:pt x="1504730" y="2070683"/>
                </a:lnTo>
                <a:lnTo>
                  <a:pt x="1454439" y="2065208"/>
                </a:lnTo>
                <a:lnTo>
                  <a:pt x="1404335" y="2058908"/>
                </a:lnTo>
                <a:lnTo>
                  <a:pt x="1354449" y="2051781"/>
                </a:lnTo>
                <a:lnTo>
                  <a:pt x="1304812" y="2043825"/>
                </a:lnTo>
                <a:lnTo>
                  <a:pt x="1255453" y="2035039"/>
                </a:lnTo>
                <a:lnTo>
                  <a:pt x="1206404" y="2025419"/>
                </a:lnTo>
                <a:lnTo>
                  <a:pt x="1157696" y="2014965"/>
                </a:lnTo>
                <a:lnTo>
                  <a:pt x="1109359" y="2003675"/>
                </a:lnTo>
                <a:lnTo>
                  <a:pt x="1061423" y="1991546"/>
                </a:lnTo>
                <a:lnTo>
                  <a:pt x="1013919" y="1978577"/>
                </a:lnTo>
                <a:lnTo>
                  <a:pt x="966878" y="1964765"/>
                </a:lnTo>
                <a:lnTo>
                  <a:pt x="77624" y="2279344"/>
                </a:lnTo>
                <a:close/>
              </a:path>
            </a:pathLst>
          </a:custGeom>
          <a:ln w="28956">
            <a:solidFill>
              <a:srgbClr val="FFFFFF"/>
            </a:solidFill>
          </a:ln>
        </p:spPr>
        <p:txBody>
          <a:bodyPr wrap="square" lIns="0" tIns="0" rIns="0" bIns="0" rtlCol="0"/>
          <a:lstStyle/>
          <a:p>
            <a:endParaRPr sz="900">
              <a:solidFill>
                <a:prstClr val="black"/>
              </a:solidFill>
            </a:endParaRPr>
          </a:p>
        </p:txBody>
      </p:sp>
      <p:sp>
        <p:nvSpPr>
          <p:cNvPr id="10" name="object 12"/>
          <p:cNvSpPr txBox="1"/>
          <p:nvPr/>
        </p:nvSpPr>
        <p:spPr>
          <a:xfrm>
            <a:off x="5659914" y="1845209"/>
            <a:ext cx="1116965" cy="388568"/>
          </a:xfrm>
          <a:prstGeom prst="rect">
            <a:avLst/>
          </a:prstGeom>
        </p:spPr>
        <p:txBody>
          <a:bodyPr vert="horz" wrap="square" lIns="0" tIns="6350" rIns="0" bIns="0" rtlCol="0">
            <a:spAutoFit/>
          </a:bodyPr>
          <a:lstStyle/>
          <a:p>
            <a:pPr marL="6350" marR="2540" indent="-1905" algn="ctr">
              <a:spcBef>
                <a:spcPts val="50"/>
              </a:spcBef>
            </a:pPr>
            <a:r>
              <a:rPr lang="en-IN" sz="1200" b="1" dirty="0" smtClean="0">
                <a:solidFill>
                  <a:srgbClr val="F79646">
                    <a:lumMod val="75000"/>
                  </a:srgbClr>
                </a:solidFill>
                <a:latin typeface="Comic Sans MS"/>
                <a:cs typeface="Comic Sans MS"/>
              </a:rPr>
              <a:t>Practice </a:t>
            </a:r>
          </a:p>
          <a:p>
            <a:pPr marL="6350" marR="2540" indent="-1905" algn="ctr">
              <a:spcBef>
                <a:spcPts val="50"/>
              </a:spcBef>
            </a:pPr>
            <a:r>
              <a:rPr lang="en-IN" sz="1200" b="1" dirty="0" smtClean="0">
                <a:solidFill>
                  <a:srgbClr val="F79646">
                    <a:lumMod val="75000"/>
                  </a:srgbClr>
                </a:solidFill>
                <a:latin typeface="Comic Sans MS"/>
                <a:cs typeface="Comic Sans MS"/>
              </a:rPr>
              <a:t>CGI Samples</a:t>
            </a:r>
            <a:endParaRPr sz="1200" b="1" dirty="0">
              <a:solidFill>
                <a:srgbClr val="F79646">
                  <a:lumMod val="75000"/>
                </a:srgbClr>
              </a:solidFill>
              <a:latin typeface="Comic Sans MS"/>
              <a:cs typeface="Comic Sans M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031727143"/>
              </p:ext>
            </p:extLst>
          </p:nvPr>
        </p:nvGraphicFramePr>
        <p:xfrm>
          <a:off x="5862479" y="2376333"/>
          <a:ext cx="914400" cy="771525"/>
        </p:xfrm>
        <a:graphic>
          <a:graphicData uri="http://schemas.openxmlformats.org/presentationml/2006/ole">
            <mc:AlternateContent xmlns:mc="http://schemas.openxmlformats.org/markup-compatibility/2006">
              <mc:Choice xmlns:v="urn:schemas-microsoft-com:vml" Requires="v">
                <p:oleObj spid="_x0000_s1095" name="Document" showAsIcon="1" r:id="rId5" imgW="914400" imgH="771480" progId="Word.Document.12">
                  <p:link updateAutomatic="1"/>
                </p:oleObj>
              </mc:Choice>
              <mc:Fallback>
                <p:oleObj name="Document" showAsIcon="1" r:id="rId5" imgW="914400" imgH="771480" progId="Word.Document.12">
                  <p:link updateAutomatic="1"/>
                  <p:pic>
                    <p:nvPicPr>
                      <p:cNvPr id="0" name=""/>
                      <p:cNvPicPr/>
                      <p:nvPr/>
                    </p:nvPicPr>
                    <p:blipFill>
                      <a:blip r:embed="rId6"/>
                      <a:stretch>
                        <a:fillRect/>
                      </a:stretch>
                    </p:blipFill>
                    <p:spPr>
                      <a:xfrm>
                        <a:off x="5862479" y="237633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356792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676137" y="2495550"/>
            <a:ext cx="3001518" cy="2128266"/>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71707" y="374141"/>
            <a:ext cx="8206330" cy="430887"/>
          </a:xfrm>
          <a:prstGeom prst="rect">
            <a:avLst/>
          </a:prstGeom>
        </p:spPr>
        <p:txBody>
          <a:bodyPr vert="horz" wrap="square" lIns="0" tIns="0" rIns="0" bIns="0" rtlCol="0">
            <a:spAutoFit/>
          </a:bodyPr>
          <a:lstStyle/>
          <a:p>
            <a:pPr marL="6350"/>
            <a:r>
              <a:rPr dirty="0"/>
              <a:t>Summary</a:t>
            </a:r>
          </a:p>
        </p:txBody>
      </p:sp>
      <p:sp>
        <p:nvSpPr>
          <p:cNvPr id="7" name="object 7"/>
          <p:cNvSpPr txBox="1"/>
          <p:nvPr/>
        </p:nvSpPr>
        <p:spPr>
          <a:xfrm>
            <a:off x="468835" y="990089"/>
            <a:ext cx="4969510" cy="1723549"/>
          </a:xfrm>
          <a:prstGeom prst="rect">
            <a:avLst/>
          </a:prstGeom>
        </p:spPr>
        <p:txBody>
          <a:bodyPr vert="horz" wrap="square" lIns="0" tIns="0" rIns="0" bIns="0" rtlCol="0">
            <a:spAutoFit/>
          </a:bodyPr>
          <a:lstStyle/>
          <a:p>
            <a:pPr marL="6350"/>
            <a:r>
              <a:rPr sz="1400" spc="-8" dirty="0">
                <a:solidFill>
                  <a:prstClr val="black"/>
                </a:solidFill>
                <a:latin typeface="Arial Rounded MT Bold" panose="020F0704030504030204" pitchFamily="34" charset="0"/>
                <a:cs typeface="Calibri"/>
              </a:rPr>
              <a:t>In</a:t>
            </a:r>
            <a:r>
              <a:rPr sz="1400" spc="-35" dirty="0">
                <a:solidFill>
                  <a:prstClr val="black"/>
                </a:solidFill>
                <a:latin typeface="Arial Rounded MT Bold" panose="020F0704030504030204" pitchFamily="34" charset="0"/>
                <a:cs typeface="Times New Roman"/>
              </a:rPr>
              <a:t> </a:t>
            </a:r>
            <a:r>
              <a:rPr sz="1400" spc="-8" dirty="0">
                <a:solidFill>
                  <a:prstClr val="black"/>
                </a:solidFill>
                <a:latin typeface="Arial Rounded MT Bold" panose="020F0704030504030204" pitchFamily="34" charset="0"/>
                <a:cs typeface="Calibri"/>
              </a:rPr>
              <a:t>this</a:t>
            </a:r>
            <a:r>
              <a:rPr sz="1400" spc="-28" dirty="0">
                <a:solidFill>
                  <a:prstClr val="black"/>
                </a:solidFill>
                <a:latin typeface="Arial Rounded MT Bold" panose="020F0704030504030204" pitchFamily="34" charset="0"/>
                <a:cs typeface="Times New Roman"/>
              </a:rPr>
              <a:t> </a:t>
            </a:r>
            <a:r>
              <a:rPr sz="1400" spc="-10" dirty="0">
                <a:solidFill>
                  <a:prstClr val="black"/>
                </a:solidFill>
                <a:latin typeface="Arial Rounded MT Bold" panose="020F0704030504030204" pitchFamily="34" charset="0"/>
                <a:cs typeface="Calibri"/>
              </a:rPr>
              <a:t>modu</a:t>
            </a:r>
            <a:r>
              <a:rPr sz="1400" spc="-15" dirty="0">
                <a:solidFill>
                  <a:prstClr val="black"/>
                </a:solidFill>
                <a:latin typeface="Arial Rounded MT Bold" panose="020F0704030504030204" pitchFamily="34" charset="0"/>
                <a:cs typeface="Calibri"/>
              </a:rPr>
              <a:t>l</a:t>
            </a:r>
            <a:r>
              <a:rPr sz="1400" spc="-8" dirty="0">
                <a:solidFill>
                  <a:prstClr val="black"/>
                </a:solidFill>
                <a:latin typeface="Arial Rounded MT Bold" panose="020F0704030504030204" pitchFamily="34" charset="0"/>
                <a:cs typeface="Calibri"/>
              </a:rPr>
              <a:t>e,</a:t>
            </a:r>
            <a:r>
              <a:rPr sz="1400" spc="-18" dirty="0">
                <a:solidFill>
                  <a:prstClr val="black"/>
                </a:solidFill>
                <a:latin typeface="Arial Rounded MT Bold" panose="020F0704030504030204" pitchFamily="34" charset="0"/>
                <a:cs typeface="Times New Roman"/>
              </a:rPr>
              <a:t> </a:t>
            </a:r>
            <a:r>
              <a:rPr sz="1400" spc="-8" dirty="0">
                <a:solidFill>
                  <a:prstClr val="black"/>
                </a:solidFill>
                <a:latin typeface="Arial Rounded MT Bold" panose="020F0704030504030204" pitchFamily="34" charset="0"/>
                <a:cs typeface="Calibri"/>
              </a:rPr>
              <a:t>you</a:t>
            </a:r>
            <a:r>
              <a:rPr sz="1400" spc="-38" dirty="0">
                <a:solidFill>
                  <a:prstClr val="black"/>
                </a:solidFill>
                <a:latin typeface="Arial Rounded MT Bold" panose="020F0704030504030204" pitchFamily="34" charset="0"/>
                <a:cs typeface="Times New Roman"/>
              </a:rPr>
              <a:t> </a:t>
            </a:r>
            <a:r>
              <a:rPr sz="1400" spc="-10" dirty="0">
                <a:solidFill>
                  <a:prstClr val="black"/>
                </a:solidFill>
                <a:latin typeface="Arial Rounded MT Bold" panose="020F0704030504030204" pitchFamily="34" charset="0"/>
                <a:cs typeface="Calibri"/>
              </a:rPr>
              <a:t>shoul</a:t>
            </a:r>
            <a:r>
              <a:rPr sz="1400" spc="-8" dirty="0">
                <a:solidFill>
                  <a:prstClr val="black"/>
                </a:solidFill>
                <a:latin typeface="Arial Rounded MT Bold" panose="020F0704030504030204" pitchFamily="34" charset="0"/>
                <a:cs typeface="Calibri"/>
              </a:rPr>
              <a:t>d</a:t>
            </a:r>
            <a:r>
              <a:rPr sz="1400" spc="-15" dirty="0">
                <a:solidFill>
                  <a:prstClr val="black"/>
                </a:solidFill>
                <a:latin typeface="Arial Rounded MT Bold" panose="020F0704030504030204" pitchFamily="34" charset="0"/>
                <a:cs typeface="Times New Roman"/>
              </a:rPr>
              <a:t> </a:t>
            </a:r>
            <a:r>
              <a:rPr sz="1400" spc="-10" dirty="0">
                <a:solidFill>
                  <a:prstClr val="black"/>
                </a:solidFill>
                <a:latin typeface="Arial Rounded MT Bold" panose="020F0704030504030204" pitchFamily="34" charset="0"/>
                <a:cs typeface="Calibri"/>
              </a:rPr>
              <a:t>hav</a:t>
            </a:r>
            <a:r>
              <a:rPr sz="1400" spc="-8" dirty="0">
                <a:solidFill>
                  <a:prstClr val="black"/>
                </a:solidFill>
                <a:latin typeface="Arial Rounded MT Bold" panose="020F0704030504030204" pitchFamily="34" charset="0"/>
                <a:cs typeface="Calibri"/>
              </a:rPr>
              <a:t>e</a:t>
            </a:r>
            <a:r>
              <a:rPr sz="1400" spc="-33" dirty="0">
                <a:solidFill>
                  <a:prstClr val="black"/>
                </a:solidFill>
                <a:latin typeface="Arial Rounded MT Bold" panose="020F0704030504030204" pitchFamily="34" charset="0"/>
                <a:cs typeface="Times New Roman"/>
              </a:rPr>
              <a:t> </a:t>
            </a:r>
            <a:r>
              <a:rPr sz="1400" dirty="0">
                <a:solidFill>
                  <a:prstClr val="black"/>
                </a:solidFill>
                <a:latin typeface="Arial Rounded MT Bold" panose="020F0704030504030204" pitchFamily="34" charset="0"/>
                <a:cs typeface="Calibri"/>
              </a:rPr>
              <a:t>l</a:t>
            </a:r>
            <a:r>
              <a:rPr sz="1400" spc="-8" dirty="0">
                <a:solidFill>
                  <a:prstClr val="black"/>
                </a:solidFill>
                <a:latin typeface="Arial Rounded MT Bold" panose="020F0704030504030204" pitchFamily="34" charset="0"/>
                <a:cs typeface="Calibri"/>
              </a:rPr>
              <a:t>ear</a:t>
            </a:r>
            <a:r>
              <a:rPr sz="1400" spc="-15" dirty="0">
                <a:solidFill>
                  <a:prstClr val="black"/>
                </a:solidFill>
                <a:latin typeface="Arial Rounded MT Bold" panose="020F0704030504030204" pitchFamily="34" charset="0"/>
                <a:cs typeface="Calibri"/>
              </a:rPr>
              <a:t>n</a:t>
            </a:r>
            <a:r>
              <a:rPr sz="1400" spc="-5" dirty="0">
                <a:solidFill>
                  <a:prstClr val="black"/>
                </a:solidFill>
                <a:latin typeface="Arial Rounded MT Bold" panose="020F0704030504030204" pitchFamily="34" charset="0"/>
                <a:cs typeface="Calibri"/>
              </a:rPr>
              <a:t>t</a:t>
            </a:r>
            <a:r>
              <a:rPr sz="1400" spc="-5" dirty="0" smtClean="0">
                <a:solidFill>
                  <a:prstClr val="black"/>
                </a:solidFill>
                <a:latin typeface="Arial Rounded MT Bold" panose="020F0704030504030204" pitchFamily="34" charset="0"/>
                <a:cs typeface="Calibri"/>
              </a:rPr>
              <a:t>:</a:t>
            </a:r>
            <a:endParaRPr lang="en-IN" sz="1400" spc="-5" dirty="0" smtClean="0">
              <a:solidFill>
                <a:prstClr val="black"/>
              </a:solidFill>
              <a:latin typeface="Arial Rounded MT Bold" panose="020F0704030504030204" pitchFamily="34" charset="0"/>
              <a:cs typeface="Calibri"/>
            </a:endParaRPr>
          </a:p>
          <a:p>
            <a:pPr marL="6350"/>
            <a:endParaRPr sz="1400" dirty="0">
              <a:solidFill>
                <a:prstClr val="black"/>
              </a:solidFill>
              <a:latin typeface="Arial Rounded MT Bold" panose="020F0704030504030204" pitchFamily="34" charset="0"/>
              <a:cs typeface="Calibri"/>
            </a:endParaRPr>
          </a:p>
          <a:p>
            <a:pPr marL="299085" indent="-286385">
              <a:spcBef>
                <a:spcPts val="20"/>
              </a:spcBef>
              <a:buClr>
                <a:srgbClr val="095A82"/>
              </a:buClr>
              <a:buFont typeface="Wingdings"/>
              <a:buChar char=""/>
              <a:tabLst>
                <a:tab pos="299085" algn="l"/>
                <a:tab pos="299720" algn="l"/>
              </a:tabLst>
            </a:pPr>
            <a:r>
              <a:rPr lang="en-IN" sz="1400" spc="-5" dirty="0">
                <a:solidFill>
                  <a:srgbClr val="0070C0"/>
                </a:solidFill>
                <a:latin typeface="Arial Rounded MT Bold" panose="020F0704030504030204" pitchFamily="34" charset="0"/>
                <a:cs typeface="Calibri"/>
              </a:rPr>
              <a:t>Flask</a:t>
            </a:r>
          </a:p>
          <a:p>
            <a:pPr marL="299085" indent="-286385">
              <a:spcBef>
                <a:spcPts val="20"/>
              </a:spcBef>
              <a:buClr>
                <a:srgbClr val="095A82"/>
              </a:buClr>
              <a:buFont typeface="Wingdings"/>
              <a:buChar char=""/>
              <a:tabLst>
                <a:tab pos="299085" algn="l"/>
                <a:tab pos="299720" algn="l"/>
              </a:tabLst>
            </a:pPr>
            <a:endParaRPr lang="en-IN" sz="1400" spc="-5" dirty="0">
              <a:solidFill>
                <a:srgbClr val="0070C0"/>
              </a:solidFill>
              <a:latin typeface="Arial Rounded MT Bold" panose="020F0704030504030204" pitchFamily="34" charset="0"/>
              <a:cs typeface="Calibri"/>
            </a:endParaRPr>
          </a:p>
          <a:p>
            <a:pPr marL="299085" indent="-286385">
              <a:buClr>
                <a:srgbClr val="095A82"/>
              </a:buClr>
              <a:buFont typeface="Wingdings"/>
              <a:buChar char=""/>
              <a:tabLst>
                <a:tab pos="299085" algn="l"/>
                <a:tab pos="299720" algn="l"/>
              </a:tabLst>
            </a:pPr>
            <a:r>
              <a:rPr lang="en-IN" sz="1400" spc="-5" dirty="0">
                <a:solidFill>
                  <a:srgbClr val="0070C0"/>
                </a:solidFill>
                <a:latin typeface="Arial Rounded MT Bold" panose="020F0704030504030204" pitchFamily="34" charset="0"/>
                <a:cs typeface="Calibri"/>
              </a:rPr>
              <a:t>Django</a:t>
            </a:r>
          </a:p>
          <a:p>
            <a:pPr marL="299085" indent="-286385">
              <a:spcBef>
                <a:spcPts val="28"/>
              </a:spcBef>
              <a:buClr>
                <a:srgbClr val="095A82"/>
              </a:buClr>
              <a:buFont typeface="Wingdings"/>
              <a:buChar char=""/>
              <a:tabLst>
                <a:tab pos="299085" algn="l"/>
                <a:tab pos="299720" algn="l"/>
              </a:tabLst>
            </a:pPr>
            <a:endParaRPr lang="en-IN" sz="1400" spc="-5" dirty="0">
              <a:solidFill>
                <a:srgbClr val="0070C0"/>
              </a:solidFill>
              <a:latin typeface="Arial Rounded MT Bold" panose="020F0704030504030204" pitchFamily="34" charset="0"/>
              <a:cs typeface="Calibri"/>
            </a:endParaRPr>
          </a:p>
          <a:p>
            <a:pPr marL="299085" indent="-286385">
              <a:buClr>
                <a:srgbClr val="095A82"/>
              </a:buClr>
              <a:buFont typeface="Wingdings"/>
              <a:buChar char=""/>
              <a:tabLst>
                <a:tab pos="299085" algn="l"/>
                <a:tab pos="299720" algn="l"/>
              </a:tabLst>
            </a:pPr>
            <a:r>
              <a:rPr lang="en-IN" sz="1400" spc="-5" dirty="0">
                <a:solidFill>
                  <a:srgbClr val="0070C0"/>
                </a:solidFill>
                <a:latin typeface="Arial Rounded MT Bold" panose="020F0704030504030204" pitchFamily="34" charset="0"/>
                <a:cs typeface="Calibri"/>
              </a:rPr>
              <a:t>CGI</a:t>
            </a:r>
          </a:p>
          <a:p>
            <a:pPr>
              <a:spcBef>
                <a:spcPts val="18"/>
              </a:spcBef>
            </a:pPr>
            <a:endParaRPr sz="1400" dirty="0">
              <a:solidFill>
                <a:prstClr val="black"/>
              </a:solidFill>
              <a:latin typeface="Arial Rounded MT Bold" panose="020F0704030504030204" pitchFamily="34" charset="0"/>
              <a:cs typeface="Times New Roman"/>
            </a:endParaRPr>
          </a:p>
        </p:txBody>
      </p:sp>
      <p:sp>
        <p:nvSpPr>
          <p:cNvPr id="8" name="object 8"/>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4876145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71707" y="374141"/>
            <a:ext cx="8206330" cy="430887"/>
          </a:xfrm>
          <a:prstGeom prst="rect">
            <a:avLst/>
          </a:prstGeom>
        </p:spPr>
        <p:txBody>
          <a:bodyPr vert="horz" wrap="square" lIns="0" tIns="0" rIns="0" bIns="0" rtlCol="0">
            <a:spAutoFit/>
          </a:bodyPr>
          <a:lstStyle/>
          <a:p>
            <a:pPr marL="6350"/>
            <a:r>
              <a:rPr lang="en-IN" dirty="0" smtClean="0"/>
              <a:t>Congratulation</a:t>
            </a:r>
            <a:endParaRPr dirty="0"/>
          </a:p>
        </p:txBody>
      </p:sp>
      <p:sp>
        <p:nvSpPr>
          <p:cNvPr id="8" name="object 8"/>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14" name="Rectangle 13">
            <a:extLst>
              <a:ext uri="{FF2B5EF4-FFF2-40B4-BE49-F238E27FC236}">
                <a16:creationId xmlns="" xmlns:a16="http://schemas.microsoft.com/office/drawing/2014/main" id="{20310241-D7A9-4F63-B003-BF7DBA3CE47E}"/>
              </a:ext>
            </a:extLst>
          </p:cNvPr>
          <p:cNvSpPr/>
          <p:nvPr/>
        </p:nvSpPr>
        <p:spPr>
          <a:xfrm>
            <a:off x="467105" y="1047750"/>
            <a:ext cx="5552695" cy="533400"/>
          </a:xfrm>
          <a:prstGeom prst="rect">
            <a:avLst/>
          </a:prstGeom>
          <a:solidFill>
            <a:srgbClr val="00CC66"/>
          </a:solidFill>
          <a:ln/>
        </p:spPr>
        <p:style>
          <a:lnRef idx="2">
            <a:schemeClr val="accent1"/>
          </a:lnRef>
          <a:fillRef idx="1">
            <a:schemeClr val="lt1"/>
          </a:fillRef>
          <a:effectRef idx="0">
            <a:schemeClr val="accent1"/>
          </a:effectRef>
          <a:fontRef idx="minor">
            <a:schemeClr val="dk1"/>
          </a:fontRef>
        </p:style>
        <p:txBody>
          <a:bodyPr rtlCol="0" anchor="ctr"/>
          <a:lstStyle/>
          <a:p>
            <a:r>
              <a:rPr lang="en-US" sz="2800" dirty="0" smtClean="0">
                <a:solidFill>
                  <a:schemeClr val="bg1"/>
                </a:solidFill>
              </a:rPr>
              <a:t>Python – Web Python</a:t>
            </a:r>
            <a:endParaRPr lang="en-US" sz="2800" dirty="0">
              <a:solidFill>
                <a:schemeClr val="bg1"/>
              </a:solidFill>
            </a:endParaRPr>
          </a:p>
        </p:txBody>
      </p:sp>
      <p:sp>
        <p:nvSpPr>
          <p:cNvPr id="15" name="Rectangle 14">
            <a:extLst>
              <a:ext uri="{FF2B5EF4-FFF2-40B4-BE49-F238E27FC236}">
                <a16:creationId xmlns="" xmlns:a16="http://schemas.microsoft.com/office/drawing/2014/main" id="{D1531A52-587B-4D73-AE70-C3A3F38ED149}"/>
              </a:ext>
            </a:extLst>
          </p:cNvPr>
          <p:cNvSpPr/>
          <p:nvPr/>
        </p:nvSpPr>
        <p:spPr>
          <a:xfrm>
            <a:off x="467105" y="2735182"/>
            <a:ext cx="5649686" cy="1066800"/>
          </a:xfrm>
          <a:prstGeom prst="rect">
            <a:avLst/>
          </a:prstGeom>
          <a:solidFill>
            <a:srgbClr val="002060"/>
          </a:solidFill>
          <a:ln w="127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10160">
                  <a:solidFill>
                    <a:srgbClr val="4472C4"/>
                  </a:solidFill>
                  <a:prstDash val="solid"/>
                </a:ln>
                <a:solidFill>
                  <a:srgbClr val="FFFFFF"/>
                </a:solidFill>
                <a:effectLst>
                  <a:outerShdw blurRad="38100" dist="32000" dir="5400000" algn="tl">
                    <a:srgbClr val="000000">
                      <a:alpha val="30000"/>
                    </a:srgbClr>
                  </a:outerShdw>
                </a:effectLst>
                <a:uLnTx/>
                <a:uFillTx/>
                <a:latin typeface="Calibri" panose="020F0502020204030204"/>
                <a:ea typeface="+mn-ea"/>
                <a:cs typeface="+mn-cs"/>
              </a:rPr>
              <a:t>You have successfully completed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w="10160">
                  <a:solidFill>
                    <a:srgbClr val="4472C4"/>
                  </a:solidFill>
                  <a:prstDash val="solid"/>
                </a:ln>
                <a:solidFill>
                  <a:srgbClr val="FFFFFF"/>
                </a:solidFill>
                <a:effectLst>
                  <a:outerShdw blurRad="38100" dist="32000" dir="5400000" algn="tl">
                    <a:srgbClr val="000000">
                      <a:alpha val="30000"/>
                    </a:srgbClr>
                  </a:outerShdw>
                </a:effectLst>
                <a:uLnTx/>
                <a:uFillTx/>
                <a:latin typeface="Calibri" panose="020F0502020204030204"/>
                <a:ea typeface="+mn-ea"/>
                <a:cs typeface="+mn-cs"/>
              </a:rPr>
              <a:t>Web Python Session</a:t>
            </a:r>
          </a:p>
        </p:txBody>
      </p:sp>
      <p:pic>
        <p:nvPicPr>
          <p:cNvPr id="16" name="Picture 2" descr="C:\Users\JS5027377\Desktop\Sri Core Java\champion-cup.png">
            <a:extLst>
              <a:ext uri="{FF2B5EF4-FFF2-40B4-BE49-F238E27FC236}">
                <a16:creationId xmlns="" xmlns:a16="http://schemas.microsoft.com/office/drawing/2014/main" id="{F277EFF3-0D18-4594-970B-CD420B242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866135"/>
            <a:ext cx="2297327" cy="2935847"/>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3">
            <a:extLst>
              <a:ext uri="{FF2B5EF4-FFF2-40B4-BE49-F238E27FC236}">
                <a16:creationId xmlns="" xmlns:a16="http://schemas.microsoft.com/office/drawing/2014/main" id="{A04FDF7F-E03F-4F39-84F7-986FCC644CCE}"/>
              </a:ext>
            </a:extLst>
          </p:cNvPr>
          <p:cNvPicPr>
            <a:picLocks noChangeAspect="1"/>
          </p:cNvPicPr>
          <p:nvPr/>
        </p:nvPicPr>
        <p:blipFill>
          <a:blip r:embed="rId4"/>
          <a:stretch>
            <a:fillRect/>
          </a:stretch>
        </p:blipFill>
        <p:spPr>
          <a:xfrm>
            <a:off x="6830135" y="3801982"/>
            <a:ext cx="1591055" cy="910705"/>
          </a:xfrm>
          <a:prstGeom prst="rect">
            <a:avLst/>
          </a:prstGeom>
        </p:spPr>
      </p:pic>
    </p:spTree>
    <p:extLst>
      <p:ext uri="{BB962C8B-B14F-4D97-AF65-F5344CB8AC3E}">
        <p14:creationId xmlns:p14="http://schemas.microsoft.com/office/powerpoint/2010/main" val="30002616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9590" y="4726683"/>
            <a:ext cx="1138428" cy="416817"/>
          </a:xfrm>
          <a:prstGeom prst="rect">
            <a:avLst/>
          </a:prstGeom>
          <a:blipFill>
            <a:blip r:embed="rId2" cstate="print"/>
            <a:stretch>
              <a:fillRect/>
            </a:stretch>
          </a:blipFill>
        </p:spPr>
        <p:txBody>
          <a:bodyPr wrap="square" lIns="0" tIns="0" rIns="0" bIns="0" rtlCol="0"/>
          <a:lstStyle/>
          <a:p>
            <a:endParaRPr sz="900">
              <a:solidFill>
                <a:prstClr val="black"/>
              </a:solidFill>
            </a:endParaRPr>
          </a:p>
        </p:txBody>
      </p:sp>
      <p:sp>
        <p:nvSpPr>
          <p:cNvPr id="4" name="object 4"/>
          <p:cNvSpPr/>
          <p:nvPr/>
        </p:nvSpPr>
        <p:spPr>
          <a:xfrm>
            <a:off x="2330958" y="562356"/>
            <a:ext cx="2046732" cy="1488186"/>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5" name="object 5"/>
          <p:cNvSpPr/>
          <p:nvPr/>
        </p:nvSpPr>
        <p:spPr>
          <a:xfrm>
            <a:off x="2390394" y="615995"/>
            <a:ext cx="1930083" cy="1383030"/>
          </a:xfrm>
          <a:custGeom>
            <a:avLst/>
            <a:gdLst/>
            <a:ahLst/>
            <a:cxnLst/>
            <a:rect l="l" t="t" r="r" b="b"/>
            <a:pathLst>
              <a:path w="3860165" h="2766060">
                <a:moveTo>
                  <a:pt x="1962686" y="0"/>
                </a:moveTo>
                <a:lnTo>
                  <a:pt x="1913359" y="621"/>
                </a:lnTo>
                <a:lnTo>
                  <a:pt x="1864113" y="2153"/>
                </a:lnTo>
                <a:lnTo>
                  <a:pt x="1814974" y="4594"/>
                </a:lnTo>
                <a:lnTo>
                  <a:pt x="1765969" y="7938"/>
                </a:lnTo>
                <a:lnTo>
                  <a:pt x="1717123" y="12182"/>
                </a:lnTo>
                <a:lnTo>
                  <a:pt x="1668464" y="17323"/>
                </a:lnTo>
                <a:lnTo>
                  <a:pt x="1620017" y="23357"/>
                </a:lnTo>
                <a:lnTo>
                  <a:pt x="1571809" y="30279"/>
                </a:lnTo>
                <a:lnTo>
                  <a:pt x="1523865" y="38087"/>
                </a:lnTo>
                <a:lnTo>
                  <a:pt x="1476213" y="46776"/>
                </a:lnTo>
                <a:lnTo>
                  <a:pt x="1428878" y="56342"/>
                </a:lnTo>
                <a:lnTo>
                  <a:pt x="1381887" y="66782"/>
                </a:lnTo>
                <a:lnTo>
                  <a:pt x="1335265" y="78093"/>
                </a:lnTo>
                <a:lnTo>
                  <a:pt x="1289040" y="90269"/>
                </a:lnTo>
                <a:lnTo>
                  <a:pt x="1243237" y="103308"/>
                </a:lnTo>
                <a:lnTo>
                  <a:pt x="1197883" y="117206"/>
                </a:lnTo>
                <a:lnTo>
                  <a:pt x="1153004" y="131958"/>
                </a:lnTo>
                <a:lnTo>
                  <a:pt x="1108626" y="147562"/>
                </a:lnTo>
                <a:lnTo>
                  <a:pt x="1064776" y="164014"/>
                </a:lnTo>
                <a:lnTo>
                  <a:pt x="1021479" y="181309"/>
                </a:lnTo>
                <a:lnTo>
                  <a:pt x="978763" y="199443"/>
                </a:lnTo>
                <a:lnTo>
                  <a:pt x="936652" y="218414"/>
                </a:lnTo>
                <a:lnTo>
                  <a:pt x="895174" y="238218"/>
                </a:lnTo>
                <a:lnTo>
                  <a:pt x="854355" y="258849"/>
                </a:lnTo>
                <a:lnTo>
                  <a:pt x="814221" y="280306"/>
                </a:lnTo>
                <a:lnTo>
                  <a:pt x="774798" y="302584"/>
                </a:lnTo>
                <a:lnTo>
                  <a:pt x="736113" y="325678"/>
                </a:lnTo>
                <a:lnTo>
                  <a:pt x="698192" y="349587"/>
                </a:lnTo>
                <a:lnTo>
                  <a:pt x="661060" y="374305"/>
                </a:lnTo>
                <a:lnTo>
                  <a:pt x="624746" y="399829"/>
                </a:lnTo>
                <a:lnTo>
                  <a:pt x="589273" y="426155"/>
                </a:lnTo>
                <a:lnTo>
                  <a:pt x="554670" y="453280"/>
                </a:lnTo>
                <a:lnTo>
                  <a:pt x="520961" y="481199"/>
                </a:lnTo>
                <a:lnTo>
                  <a:pt x="488174" y="509909"/>
                </a:lnTo>
                <a:lnTo>
                  <a:pt x="456335" y="539406"/>
                </a:lnTo>
                <a:lnTo>
                  <a:pt x="425470" y="569687"/>
                </a:lnTo>
                <a:lnTo>
                  <a:pt x="395604" y="600747"/>
                </a:lnTo>
                <a:lnTo>
                  <a:pt x="361087" y="639098"/>
                </a:lnTo>
                <a:lnTo>
                  <a:pt x="328570" y="678052"/>
                </a:lnTo>
                <a:lnTo>
                  <a:pt x="298054" y="717575"/>
                </a:lnTo>
                <a:lnTo>
                  <a:pt x="269537" y="757630"/>
                </a:lnTo>
                <a:lnTo>
                  <a:pt x="243019" y="798180"/>
                </a:lnTo>
                <a:lnTo>
                  <a:pt x="218501" y="839190"/>
                </a:lnTo>
                <a:lnTo>
                  <a:pt x="195981" y="880624"/>
                </a:lnTo>
                <a:lnTo>
                  <a:pt x="175459" y="922444"/>
                </a:lnTo>
                <a:lnTo>
                  <a:pt x="156936" y="964616"/>
                </a:lnTo>
                <a:lnTo>
                  <a:pt x="140410" y="1007103"/>
                </a:lnTo>
                <a:lnTo>
                  <a:pt x="125881" y="1049868"/>
                </a:lnTo>
                <a:lnTo>
                  <a:pt x="113349" y="1092877"/>
                </a:lnTo>
                <a:lnTo>
                  <a:pt x="102814" y="1136092"/>
                </a:lnTo>
                <a:lnTo>
                  <a:pt x="94275" y="1179477"/>
                </a:lnTo>
                <a:lnTo>
                  <a:pt x="87732" y="1222997"/>
                </a:lnTo>
                <a:lnTo>
                  <a:pt x="83184" y="1266615"/>
                </a:lnTo>
                <a:lnTo>
                  <a:pt x="80631" y="1310294"/>
                </a:lnTo>
                <a:lnTo>
                  <a:pt x="80073" y="1354000"/>
                </a:lnTo>
                <a:lnTo>
                  <a:pt x="81509" y="1397695"/>
                </a:lnTo>
                <a:lnTo>
                  <a:pt x="84940" y="1441344"/>
                </a:lnTo>
                <a:lnTo>
                  <a:pt x="90364" y="1484911"/>
                </a:lnTo>
                <a:lnTo>
                  <a:pt x="97781" y="1528358"/>
                </a:lnTo>
                <a:lnTo>
                  <a:pt x="107191" y="1571651"/>
                </a:lnTo>
                <a:lnTo>
                  <a:pt x="118594" y="1614753"/>
                </a:lnTo>
                <a:lnTo>
                  <a:pt x="131989" y="1657627"/>
                </a:lnTo>
                <a:lnTo>
                  <a:pt x="147376" y="1700239"/>
                </a:lnTo>
                <a:lnTo>
                  <a:pt x="164754" y="1742551"/>
                </a:lnTo>
                <a:lnTo>
                  <a:pt x="184124" y="1784527"/>
                </a:lnTo>
                <a:lnTo>
                  <a:pt x="205484" y="1826131"/>
                </a:lnTo>
                <a:lnTo>
                  <a:pt x="228835" y="1867328"/>
                </a:lnTo>
                <a:lnTo>
                  <a:pt x="254175" y="1908081"/>
                </a:lnTo>
                <a:lnTo>
                  <a:pt x="281506" y="1948353"/>
                </a:lnTo>
                <a:lnTo>
                  <a:pt x="310826" y="1988110"/>
                </a:lnTo>
                <a:lnTo>
                  <a:pt x="342134" y="2027313"/>
                </a:lnTo>
                <a:lnTo>
                  <a:pt x="375432" y="2065929"/>
                </a:lnTo>
                <a:lnTo>
                  <a:pt x="410717" y="2103919"/>
                </a:lnTo>
                <a:lnTo>
                  <a:pt x="0" y="2765716"/>
                </a:lnTo>
                <a:lnTo>
                  <a:pt x="924306" y="2464091"/>
                </a:lnTo>
                <a:lnTo>
                  <a:pt x="3015786" y="2464091"/>
                </a:lnTo>
                <a:lnTo>
                  <a:pt x="3044365" y="2450447"/>
                </a:lnTo>
                <a:lnTo>
                  <a:pt x="3085184" y="2429815"/>
                </a:lnTo>
                <a:lnTo>
                  <a:pt x="3125318" y="2408358"/>
                </a:lnTo>
                <a:lnTo>
                  <a:pt x="3164741" y="2386081"/>
                </a:lnTo>
                <a:lnTo>
                  <a:pt x="3203426" y="2362986"/>
                </a:lnTo>
                <a:lnTo>
                  <a:pt x="3241347" y="2339077"/>
                </a:lnTo>
                <a:lnTo>
                  <a:pt x="3278479" y="2314359"/>
                </a:lnTo>
                <a:lnTo>
                  <a:pt x="3314793" y="2288835"/>
                </a:lnTo>
                <a:lnTo>
                  <a:pt x="3350266" y="2262509"/>
                </a:lnTo>
                <a:lnTo>
                  <a:pt x="3384869" y="2235384"/>
                </a:lnTo>
                <a:lnTo>
                  <a:pt x="3418578" y="2207465"/>
                </a:lnTo>
                <a:lnTo>
                  <a:pt x="3451365" y="2178755"/>
                </a:lnTo>
                <a:lnTo>
                  <a:pt x="3483204" y="2149258"/>
                </a:lnTo>
                <a:lnTo>
                  <a:pt x="3514069" y="2118977"/>
                </a:lnTo>
                <a:lnTo>
                  <a:pt x="3543935" y="2087917"/>
                </a:lnTo>
                <a:lnTo>
                  <a:pt x="3575753" y="2052689"/>
                </a:lnTo>
                <a:lnTo>
                  <a:pt x="3605840" y="2017026"/>
                </a:lnTo>
                <a:lnTo>
                  <a:pt x="3634202" y="1980953"/>
                </a:lnTo>
                <a:lnTo>
                  <a:pt x="3660847" y="1944496"/>
                </a:lnTo>
                <a:lnTo>
                  <a:pt x="3685783" y="1907681"/>
                </a:lnTo>
                <a:lnTo>
                  <a:pt x="3709015" y="1870534"/>
                </a:lnTo>
                <a:lnTo>
                  <a:pt x="3730553" y="1833080"/>
                </a:lnTo>
                <a:lnTo>
                  <a:pt x="3750402" y="1795346"/>
                </a:lnTo>
                <a:lnTo>
                  <a:pt x="3768571" y="1757356"/>
                </a:lnTo>
                <a:lnTo>
                  <a:pt x="3785067" y="1719137"/>
                </a:lnTo>
                <a:lnTo>
                  <a:pt x="3799897" y="1680715"/>
                </a:lnTo>
                <a:lnTo>
                  <a:pt x="3813068" y="1642115"/>
                </a:lnTo>
                <a:lnTo>
                  <a:pt x="3824587" y="1603364"/>
                </a:lnTo>
                <a:lnTo>
                  <a:pt x="3834463" y="1564486"/>
                </a:lnTo>
                <a:lnTo>
                  <a:pt x="3842702" y="1525507"/>
                </a:lnTo>
                <a:lnTo>
                  <a:pt x="3849311" y="1486454"/>
                </a:lnTo>
                <a:lnTo>
                  <a:pt x="3854299" y="1447353"/>
                </a:lnTo>
                <a:lnTo>
                  <a:pt x="3857671" y="1408228"/>
                </a:lnTo>
                <a:lnTo>
                  <a:pt x="3859437" y="1369106"/>
                </a:lnTo>
                <a:lnTo>
                  <a:pt x="3859602" y="1330012"/>
                </a:lnTo>
                <a:lnTo>
                  <a:pt x="3858174" y="1290973"/>
                </a:lnTo>
                <a:lnTo>
                  <a:pt x="3855160" y="1252014"/>
                </a:lnTo>
                <a:lnTo>
                  <a:pt x="3850569" y="1213160"/>
                </a:lnTo>
                <a:lnTo>
                  <a:pt x="3844406" y="1174438"/>
                </a:lnTo>
                <a:lnTo>
                  <a:pt x="3836680" y="1135874"/>
                </a:lnTo>
                <a:lnTo>
                  <a:pt x="3827398" y="1097492"/>
                </a:lnTo>
                <a:lnTo>
                  <a:pt x="3816567" y="1059320"/>
                </a:lnTo>
                <a:lnTo>
                  <a:pt x="3804194" y="1021382"/>
                </a:lnTo>
                <a:lnTo>
                  <a:pt x="3790287" y="983704"/>
                </a:lnTo>
                <a:lnTo>
                  <a:pt x="3774853" y="946313"/>
                </a:lnTo>
                <a:lnTo>
                  <a:pt x="3757899" y="909233"/>
                </a:lnTo>
                <a:lnTo>
                  <a:pt x="3739432" y="872492"/>
                </a:lnTo>
                <a:lnTo>
                  <a:pt x="3719461" y="836114"/>
                </a:lnTo>
                <a:lnTo>
                  <a:pt x="3697992" y="800125"/>
                </a:lnTo>
                <a:lnTo>
                  <a:pt x="3675032" y="764551"/>
                </a:lnTo>
                <a:lnTo>
                  <a:pt x="3650590" y="729418"/>
                </a:lnTo>
                <a:lnTo>
                  <a:pt x="3624671" y="694751"/>
                </a:lnTo>
                <a:lnTo>
                  <a:pt x="3597284" y="660577"/>
                </a:lnTo>
                <a:lnTo>
                  <a:pt x="3568436" y="626921"/>
                </a:lnTo>
                <a:lnTo>
                  <a:pt x="3538134" y="593809"/>
                </a:lnTo>
                <a:lnTo>
                  <a:pt x="3506385" y="561267"/>
                </a:lnTo>
                <a:lnTo>
                  <a:pt x="3473198" y="529320"/>
                </a:lnTo>
                <a:lnTo>
                  <a:pt x="3438578" y="497994"/>
                </a:lnTo>
                <a:lnTo>
                  <a:pt x="3402534" y="467316"/>
                </a:lnTo>
                <a:lnTo>
                  <a:pt x="3365072" y="437310"/>
                </a:lnTo>
                <a:lnTo>
                  <a:pt x="3326200" y="408002"/>
                </a:lnTo>
                <a:lnTo>
                  <a:pt x="3285926" y="379419"/>
                </a:lnTo>
                <a:lnTo>
                  <a:pt x="3244256" y="351586"/>
                </a:lnTo>
                <a:lnTo>
                  <a:pt x="3201199" y="324528"/>
                </a:lnTo>
                <a:lnTo>
                  <a:pt x="3156760" y="298273"/>
                </a:lnTo>
                <a:lnTo>
                  <a:pt x="3110948" y="272844"/>
                </a:lnTo>
                <a:lnTo>
                  <a:pt x="3063770" y="248269"/>
                </a:lnTo>
                <a:lnTo>
                  <a:pt x="3015234" y="224573"/>
                </a:lnTo>
                <a:lnTo>
                  <a:pt x="2970767" y="204188"/>
                </a:lnTo>
                <a:lnTo>
                  <a:pt x="2925805" y="184797"/>
                </a:lnTo>
                <a:lnTo>
                  <a:pt x="2880372" y="166396"/>
                </a:lnTo>
                <a:lnTo>
                  <a:pt x="2834494" y="148983"/>
                </a:lnTo>
                <a:lnTo>
                  <a:pt x="2788199" y="132552"/>
                </a:lnTo>
                <a:lnTo>
                  <a:pt x="2741512" y="117101"/>
                </a:lnTo>
                <a:lnTo>
                  <a:pt x="2694460" y="102626"/>
                </a:lnTo>
                <a:lnTo>
                  <a:pt x="2647068" y="89122"/>
                </a:lnTo>
                <a:lnTo>
                  <a:pt x="2599364" y="76586"/>
                </a:lnTo>
                <a:lnTo>
                  <a:pt x="2551373" y="65015"/>
                </a:lnTo>
                <a:lnTo>
                  <a:pt x="2503122" y="54404"/>
                </a:lnTo>
                <a:lnTo>
                  <a:pt x="2454637" y="44750"/>
                </a:lnTo>
                <a:lnTo>
                  <a:pt x="2405943" y="36049"/>
                </a:lnTo>
                <a:lnTo>
                  <a:pt x="2357069" y="28297"/>
                </a:lnTo>
                <a:lnTo>
                  <a:pt x="2308039" y="21490"/>
                </a:lnTo>
                <a:lnTo>
                  <a:pt x="2258880" y="15625"/>
                </a:lnTo>
                <a:lnTo>
                  <a:pt x="2209618" y="10698"/>
                </a:lnTo>
                <a:lnTo>
                  <a:pt x="2160279" y="6705"/>
                </a:lnTo>
                <a:lnTo>
                  <a:pt x="2110891" y="3643"/>
                </a:lnTo>
                <a:lnTo>
                  <a:pt x="2061478" y="1507"/>
                </a:lnTo>
                <a:lnTo>
                  <a:pt x="2012068" y="294"/>
                </a:lnTo>
                <a:lnTo>
                  <a:pt x="1962686" y="0"/>
                </a:lnTo>
                <a:close/>
              </a:path>
              <a:path w="3860165" h="2766060">
                <a:moveTo>
                  <a:pt x="3015786" y="2464091"/>
                </a:moveTo>
                <a:lnTo>
                  <a:pt x="924306" y="2464091"/>
                </a:lnTo>
                <a:lnTo>
                  <a:pt x="968772" y="2484477"/>
                </a:lnTo>
                <a:lnTo>
                  <a:pt x="1013734" y="2503868"/>
                </a:lnTo>
                <a:lnTo>
                  <a:pt x="1059167" y="2522268"/>
                </a:lnTo>
                <a:lnTo>
                  <a:pt x="1105045" y="2539682"/>
                </a:lnTo>
                <a:lnTo>
                  <a:pt x="1151340" y="2556112"/>
                </a:lnTo>
                <a:lnTo>
                  <a:pt x="1198027" y="2571563"/>
                </a:lnTo>
                <a:lnTo>
                  <a:pt x="1245079" y="2586039"/>
                </a:lnTo>
                <a:lnTo>
                  <a:pt x="1292471" y="2599542"/>
                </a:lnTo>
                <a:lnTo>
                  <a:pt x="1340175" y="2612078"/>
                </a:lnTo>
                <a:lnTo>
                  <a:pt x="1388166" y="2623649"/>
                </a:lnTo>
                <a:lnTo>
                  <a:pt x="1436417" y="2634260"/>
                </a:lnTo>
                <a:lnTo>
                  <a:pt x="1484902" y="2643914"/>
                </a:lnTo>
                <a:lnTo>
                  <a:pt x="1533596" y="2652615"/>
                </a:lnTo>
                <a:lnTo>
                  <a:pt x="1582470" y="2660367"/>
                </a:lnTo>
                <a:lnTo>
                  <a:pt x="1631500" y="2667174"/>
                </a:lnTo>
                <a:lnTo>
                  <a:pt x="1680659" y="2673039"/>
                </a:lnTo>
                <a:lnTo>
                  <a:pt x="1729921" y="2677966"/>
                </a:lnTo>
                <a:lnTo>
                  <a:pt x="1779260" y="2681959"/>
                </a:lnTo>
                <a:lnTo>
                  <a:pt x="1828648" y="2685021"/>
                </a:lnTo>
                <a:lnTo>
                  <a:pt x="1878061" y="2687157"/>
                </a:lnTo>
                <a:lnTo>
                  <a:pt x="1927471" y="2688371"/>
                </a:lnTo>
                <a:lnTo>
                  <a:pt x="1976853" y="2688665"/>
                </a:lnTo>
                <a:lnTo>
                  <a:pt x="2026180" y="2688044"/>
                </a:lnTo>
                <a:lnTo>
                  <a:pt x="2075426" y="2686511"/>
                </a:lnTo>
                <a:lnTo>
                  <a:pt x="2124565" y="2684071"/>
                </a:lnTo>
                <a:lnTo>
                  <a:pt x="2173570" y="2680726"/>
                </a:lnTo>
                <a:lnTo>
                  <a:pt x="2222416" y="2676482"/>
                </a:lnTo>
                <a:lnTo>
                  <a:pt x="2271075" y="2671341"/>
                </a:lnTo>
                <a:lnTo>
                  <a:pt x="2319522" y="2665307"/>
                </a:lnTo>
                <a:lnTo>
                  <a:pt x="2367730" y="2658385"/>
                </a:lnTo>
                <a:lnTo>
                  <a:pt x="2415674" y="2650577"/>
                </a:lnTo>
                <a:lnTo>
                  <a:pt x="2463326" y="2641889"/>
                </a:lnTo>
                <a:lnTo>
                  <a:pt x="2510661" y="2632322"/>
                </a:lnTo>
                <a:lnTo>
                  <a:pt x="2557652" y="2621882"/>
                </a:lnTo>
                <a:lnTo>
                  <a:pt x="2604274" y="2610572"/>
                </a:lnTo>
                <a:lnTo>
                  <a:pt x="2650499" y="2598395"/>
                </a:lnTo>
                <a:lnTo>
                  <a:pt x="2696302" y="2585356"/>
                </a:lnTo>
                <a:lnTo>
                  <a:pt x="2741656" y="2571458"/>
                </a:lnTo>
                <a:lnTo>
                  <a:pt x="2786535" y="2556706"/>
                </a:lnTo>
                <a:lnTo>
                  <a:pt x="2830913" y="2541102"/>
                </a:lnTo>
                <a:lnTo>
                  <a:pt x="2874763" y="2524651"/>
                </a:lnTo>
                <a:lnTo>
                  <a:pt x="2918060" y="2507356"/>
                </a:lnTo>
                <a:lnTo>
                  <a:pt x="2960776" y="2489221"/>
                </a:lnTo>
                <a:lnTo>
                  <a:pt x="3002887" y="2470250"/>
                </a:lnTo>
                <a:lnTo>
                  <a:pt x="3015786" y="2464091"/>
                </a:lnTo>
                <a:close/>
              </a:path>
            </a:pathLst>
          </a:custGeom>
          <a:solidFill>
            <a:srgbClr val="FFFFFF"/>
          </a:solidFill>
        </p:spPr>
        <p:txBody>
          <a:bodyPr wrap="square" lIns="0" tIns="0" rIns="0" bIns="0" rtlCol="0"/>
          <a:lstStyle/>
          <a:p>
            <a:endParaRPr sz="900">
              <a:solidFill>
                <a:prstClr val="black"/>
              </a:solidFill>
            </a:endParaRPr>
          </a:p>
        </p:txBody>
      </p:sp>
      <p:sp>
        <p:nvSpPr>
          <p:cNvPr id="6" name="object 6"/>
          <p:cNvSpPr/>
          <p:nvPr/>
        </p:nvSpPr>
        <p:spPr>
          <a:xfrm>
            <a:off x="2390394" y="615995"/>
            <a:ext cx="1930083" cy="1383030"/>
          </a:xfrm>
          <a:custGeom>
            <a:avLst/>
            <a:gdLst/>
            <a:ahLst/>
            <a:cxnLst/>
            <a:rect l="l" t="t" r="r" b="b"/>
            <a:pathLst>
              <a:path w="3860165" h="2766060">
                <a:moveTo>
                  <a:pt x="0" y="2765716"/>
                </a:moveTo>
                <a:lnTo>
                  <a:pt x="924306" y="2464091"/>
                </a:lnTo>
                <a:lnTo>
                  <a:pt x="968772" y="2484477"/>
                </a:lnTo>
                <a:lnTo>
                  <a:pt x="1013734" y="2503868"/>
                </a:lnTo>
                <a:lnTo>
                  <a:pt x="1059167" y="2522268"/>
                </a:lnTo>
                <a:lnTo>
                  <a:pt x="1105045" y="2539682"/>
                </a:lnTo>
                <a:lnTo>
                  <a:pt x="1151340" y="2556112"/>
                </a:lnTo>
                <a:lnTo>
                  <a:pt x="1198027" y="2571563"/>
                </a:lnTo>
                <a:lnTo>
                  <a:pt x="1245079" y="2586039"/>
                </a:lnTo>
                <a:lnTo>
                  <a:pt x="1292471" y="2599542"/>
                </a:lnTo>
                <a:lnTo>
                  <a:pt x="1340175" y="2612078"/>
                </a:lnTo>
                <a:lnTo>
                  <a:pt x="1388166" y="2623649"/>
                </a:lnTo>
                <a:lnTo>
                  <a:pt x="1436417" y="2634260"/>
                </a:lnTo>
                <a:lnTo>
                  <a:pt x="1484902" y="2643914"/>
                </a:lnTo>
                <a:lnTo>
                  <a:pt x="1533596" y="2652615"/>
                </a:lnTo>
                <a:lnTo>
                  <a:pt x="1582470" y="2660367"/>
                </a:lnTo>
                <a:lnTo>
                  <a:pt x="1631500" y="2667174"/>
                </a:lnTo>
                <a:lnTo>
                  <a:pt x="1680659" y="2673039"/>
                </a:lnTo>
                <a:lnTo>
                  <a:pt x="1729921" y="2677966"/>
                </a:lnTo>
                <a:lnTo>
                  <a:pt x="1779260" y="2681959"/>
                </a:lnTo>
                <a:lnTo>
                  <a:pt x="1828648" y="2685021"/>
                </a:lnTo>
                <a:lnTo>
                  <a:pt x="1878061" y="2687157"/>
                </a:lnTo>
                <a:lnTo>
                  <a:pt x="1927471" y="2688371"/>
                </a:lnTo>
                <a:lnTo>
                  <a:pt x="1976853" y="2688665"/>
                </a:lnTo>
                <a:lnTo>
                  <a:pt x="2026180" y="2688044"/>
                </a:lnTo>
                <a:lnTo>
                  <a:pt x="2075426" y="2686511"/>
                </a:lnTo>
                <a:lnTo>
                  <a:pt x="2124565" y="2684071"/>
                </a:lnTo>
                <a:lnTo>
                  <a:pt x="2173570" y="2680726"/>
                </a:lnTo>
                <a:lnTo>
                  <a:pt x="2222416" y="2676482"/>
                </a:lnTo>
                <a:lnTo>
                  <a:pt x="2271075" y="2671341"/>
                </a:lnTo>
                <a:lnTo>
                  <a:pt x="2319522" y="2665307"/>
                </a:lnTo>
                <a:lnTo>
                  <a:pt x="2367730" y="2658385"/>
                </a:lnTo>
                <a:lnTo>
                  <a:pt x="2415674" y="2650577"/>
                </a:lnTo>
                <a:lnTo>
                  <a:pt x="2463326" y="2641889"/>
                </a:lnTo>
                <a:lnTo>
                  <a:pt x="2510661" y="2632322"/>
                </a:lnTo>
                <a:lnTo>
                  <a:pt x="2557652" y="2621882"/>
                </a:lnTo>
                <a:lnTo>
                  <a:pt x="2604274" y="2610572"/>
                </a:lnTo>
                <a:lnTo>
                  <a:pt x="2650499" y="2598395"/>
                </a:lnTo>
                <a:lnTo>
                  <a:pt x="2696302" y="2585356"/>
                </a:lnTo>
                <a:lnTo>
                  <a:pt x="2741656" y="2571458"/>
                </a:lnTo>
                <a:lnTo>
                  <a:pt x="2786535" y="2556706"/>
                </a:lnTo>
                <a:lnTo>
                  <a:pt x="2830913" y="2541102"/>
                </a:lnTo>
                <a:lnTo>
                  <a:pt x="2874763" y="2524651"/>
                </a:lnTo>
                <a:lnTo>
                  <a:pt x="2918060" y="2507356"/>
                </a:lnTo>
                <a:lnTo>
                  <a:pt x="2960776" y="2489221"/>
                </a:lnTo>
                <a:lnTo>
                  <a:pt x="3002887" y="2470250"/>
                </a:lnTo>
                <a:lnTo>
                  <a:pt x="3044365" y="2450447"/>
                </a:lnTo>
                <a:lnTo>
                  <a:pt x="3085184" y="2429815"/>
                </a:lnTo>
                <a:lnTo>
                  <a:pt x="3125318" y="2408358"/>
                </a:lnTo>
                <a:lnTo>
                  <a:pt x="3164741" y="2386081"/>
                </a:lnTo>
                <a:lnTo>
                  <a:pt x="3203426" y="2362986"/>
                </a:lnTo>
                <a:lnTo>
                  <a:pt x="3241347" y="2339077"/>
                </a:lnTo>
                <a:lnTo>
                  <a:pt x="3278479" y="2314359"/>
                </a:lnTo>
                <a:lnTo>
                  <a:pt x="3314793" y="2288835"/>
                </a:lnTo>
                <a:lnTo>
                  <a:pt x="3350266" y="2262509"/>
                </a:lnTo>
                <a:lnTo>
                  <a:pt x="3384869" y="2235384"/>
                </a:lnTo>
                <a:lnTo>
                  <a:pt x="3418578" y="2207465"/>
                </a:lnTo>
                <a:lnTo>
                  <a:pt x="3451365" y="2178755"/>
                </a:lnTo>
                <a:lnTo>
                  <a:pt x="3483204" y="2149258"/>
                </a:lnTo>
                <a:lnTo>
                  <a:pt x="3514069" y="2118977"/>
                </a:lnTo>
                <a:lnTo>
                  <a:pt x="3543935" y="2087917"/>
                </a:lnTo>
                <a:lnTo>
                  <a:pt x="3575753" y="2052689"/>
                </a:lnTo>
                <a:lnTo>
                  <a:pt x="3605840" y="2017026"/>
                </a:lnTo>
                <a:lnTo>
                  <a:pt x="3634202" y="1980953"/>
                </a:lnTo>
                <a:lnTo>
                  <a:pt x="3660847" y="1944496"/>
                </a:lnTo>
                <a:lnTo>
                  <a:pt x="3685783" y="1907681"/>
                </a:lnTo>
                <a:lnTo>
                  <a:pt x="3709015" y="1870534"/>
                </a:lnTo>
                <a:lnTo>
                  <a:pt x="3730553" y="1833080"/>
                </a:lnTo>
                <a:lnTo>
                  <a:pt x="3750402" y="1795346"/>
                </a:lnTo>
                <a:lnTo>
                  <a:pt x="3768571" y="1757356"/>
                </a:lnTo>
                <a:lnTo>
                  <a:pt x="3785067" y="1719137"/>
                </a:lnTo>
                <a:lnTo>
                  <a:pt x="3799897" y="1680715"/>
                </a:lnTo>
                <a:lnTo>
                  <a:pt x="3813068" y="1642115"/>
                </a:lnTo>
                <a:lnTo>
                  <a:pt x="3824587" y="1603364"/>
                </a:lnTo>
                <a:lnTo>
                  <a:pt x="3834463" y="1564486"/>
                </a:lnTo>
                <a:lnTo>
                  <a:pt x="3842702" y="1525507"/>
                </a:lnTo>
                <a:lnTo>
                  <a:pt x="3849311" y="1486454"/>
                </a:lnTo>
                <a:lnTo>
                  <a:pt x="3854299" y="1447353"/>
                </a:lnTo>
                <a:lnTo>
                  <a:pt x="3857671" y="1408228"/>
                </a:lnTo>
                <a:lnTo>
                  <a:pt x="3859437" y="1369106"/>
                </a:lnTo>
                <a:lnTo>
                  <a:pt x="3859602" y="1330012"/>
                </a:lnTo>
                <a:lnTo>
                  <a:pt x="3858174" y="1290973"/>
                </a:lnTo>
                <a:lnTo>
                  <a:pt x="3855160" y="1252014"/>
                </a:lnTo>
                <a:lnTo>
                  <a:pt x="3850569" y="1213160"/>
                </a:lnTo>
                <a:lnTo>
                  <a:pt x="3844406" y="1174438"/>
                </a:lnTo>
                <a:lnTo>
                  <a:pt x="3836680" y="1135874"/>
                </a:lnTo>
                <a:lnTo>
                  <a:pt x="3827398" y="1097492"/>
                </a:lnTo>
                <a:lnTo>
                  <a:pt x="3816567" y="1059320"/>
                </a:lnTo>
                <a:lnTo>
                  <a:pt x="3804194" y="1021382"/>
                </a:lnTo>
                <a:lnTo>
                  <a:pt x="3790287" y="983704"/>
                </a:lnTo>
                <a:lnTo>
                  <a:pt x="3774853" y="946313"/>
                </a:lnTo>
                <a:lnTo>
                  <a:pt x="3757899" y="909233"/>
                </a:lnTo>
                <a:lnTo>
                  <a:pt x="3739432" y="872492"/>
                </a:lnTo>
                <a:lnTo>
                  <a:pt x="3719461" y="836114"/>
                </a:lnTo>
                <a:lnTo>
                  <a:pt x="3697992" y="800125"/>
                </a:lnTo>
                <a:lnTo>
                  <a:pt x="3675032" y="764551"/>
                </a:lnTo>
                <a:lnTo>
                  <a:pt x="3650590" y="729418"/>
                </a:lnTo>
                <a:lnTo>
                  <a:pt x="3624671" y="694751"/>
                </a:lnTo>
                <a:lnTo>
                  <a:pt x="3597284" y="660577"/>
                </a:lnTo>
                <a:lnTo>
                  <a:pt x="3568436" y="626921"/>
                </a:lnTo>
                <a:lnTo>
                  <a:pt x="3538134" y="593809"/>
                </a:lnTo>
                <a:lnTo>
                  <a:pt x="3506385" y="561267"/>
                </a:lnTo>
                <a:lnTo>
                  <a:pt x="3473198" y="529320"/>
                </a:lnTo>
                <a:lnTo>
                  <a:pt x="3438578" y="497994"/>
                </a:lnTo>
                <a:lnTo>
                  <a:pt x="3402534" y="467316"/>
                </a:lnTo>
                <a:lnTo>
                  <a:pt x="3365072" y="437310"/>
                </a:lnTo>
                <a:lnTo>
                  <a:pt x="3326200" y="408002"/>
                </a:lnTo>
                <a:lnTo>
                  <a:pt x="3285926" y="379419"/>
                </a:lnTo>
                <a:lnTo>
                  <a:pt x="3244256" y="351586"/>
                </a:lnTo>
                <a:lnTo>
                  <a:pt x="3201199" y="324528"/>
                </a:lnTo>
                <a:lnTo>
                  <a:pt x="3156760" y="298273"/>
                </a:lnTo>
                <a:lnTo>
                  <a:pt x="3110948" y="272844"/>
                </a:lnTo>
                <a:lnTo>
                  <a:pt x="3063770" y="248269"/>
                </a:lnTo>
                <a:lnTo>
                  <a:pt x="3015234" y="224573"/>
                </a:lnTo>
                <a:lnTo>
                  <a:pt x="2970767" y="204188"/>
                </a:lnTo>
                <a:lnTo>
                  <a:pt x="2925805" y="184797"/>
                </a:lnTo>
                <a:lnTo>
                  <a:pt x="2880372" y="166396"/>
                </a:lnTo>
                <a:lnTo>
                  <a:pt x="2834494" y="148983"/>
                </a:lnTo>
                <a:lnTo>
                  <a:pt x="2788199" y="132552"/>
                </a:lnTo>
                <a:lnTo>
                  <a:pt x="2741512" y="117101"/>
                </a:lnTo>
                <a:lnTo>
                  <a:pt x="2694460" y="102626"/>
                </a:lnTo>
                <a:lnTo>
                  <a:pt x="2647068" y="89122"/>
                </a:lnTo>
                <a:lnTo>
                  <a:pt x="2599364" y="76586"/>
                </a:lnTo>
                <a:lnTo>
                  <a:pt x="2551373" y="65015"/>
                </a:lnTo>
                <a:lnTo>
                  <a:pt x="2503122" y="54404"/>
                </a:lnTo>
                <a:lnTo>
                  <a:pt x="2454637" y="44750"/>
                </a:lnTo>
                <a:lnTo>
                  <a:pt x="2405943" y="36049"/>
                </a:lnTo>
                <a:lnTo>
                  <a:pt x="2357069" y="28297"/>
                </a:lnTo>
                <a:lnTo>
                  <a:pt x="2308039" y="21490"/>
                </a:lnTo>
                <a:lnTo>
                  <a:pt x="2258880" y="15625"/>
                </a:lnTo>
                <a:lnTo>
                  <a:pt x="2209618" y="10698"/>
                </a:lnTo>
                <a:lnTo>
                  <a:pt x="2160279" y="6705"/>
                </a:lnTo>
                <a:lnTo>
                  <a:pt x="2110891" y="3643"/>
                </a:lnTo>
                <a:lnTo>
                  <a:pt x="2061478" y="1507"/>
                </a:lnTo>
                <a:lnTo>
                  <a:pt x="2012068" y="294"/>
                </a:lnTo>
                <a:lnTo>
                  <a:pt x="1962686" y="0"/>
                </a:lnTo>
                <a:lnTo>
                  <a:pt x="1913359" y="621"/>
                </a:lnTo>
                <a:lnTo>
                  <a:pt x="1864113" y="2153"/>
                </a:lnTo>
                <a:lnTo>
                  <a:pt x="1814974" y="4594"/>
                </a:lnTo>
                <a:lnTo>
                  <a:pt x="1765969" y="7938"/>
                </a:lnTo>
                <a:lnTo>
                  <a:pt x="1717123" y="12182"/>
                </a:lnTo>
                <a:lnTo>
                  <a:pt x="1668464" y="17323"/>
                </a:lnTo>
                <a:lnTo>
                  <a:pt x="1620017" y="23357"/>
                </a:lnTo>
                <a:lnTo>
                  <a:pt x="1571809" y="30279"/>
                </a:lnTo>
                <a:lnTo>
                  <a:pt x="1523865" y="38087"/>
                </a:lnTo>
                <a:lnTo>
                  <a:pt x="1476213" y="46776"/>
                </a:lnTo>
                <a:lnTo>
                  <a:pt x="1428878" y="56342"/>
                </a:lnTo>
                <a:lnTo>
                  <a:pt x="1381887" y="66782"/>
                </a:lnTo>
                <a:lnTo>
                  <a:pt x="1335265" y="78093"/>
                </a:lnTo>
                <a:lnTo>
                  <a:pt x="1289040" y="90269"/>
                </a:lnTo>
                <a:lnTo>
                  <a:pt x="1243237" y="103308"/>
                </a:lnTo>
                <a:lnTo>
                  <a:pt x="1197883" y="117206"/>
                </a:lnTo>
                <a:lnTo>
                  <a:pt x="1153004" y="131958"/>
                </a:lnTo>
                <a:lnTo>
                  <a:pt x="1108626" y="147562"/>
                </a:lnTo>
                <a:lnTo>
                  <a:pt x="1064776" y="164014"/>
                </a:lnTo>
                <a:lnTo>
                  <a:pt x="1021479" y="181309"/>
                </a:lnTo>
                <a:lnTo>
                  <a:pt x="978763" y="199443"/>
                </a:lnTo>
                <a:lnTo>
                  <a:pt x="936652" y="218414"/>
                </a:lnTo>
                <a:lnTo>
                  <a:pt x="895174" y="238218"/>
                </a:lnTo>
                <a:lnTo>
                  <a:pt x="854355" y="258849"/>
                </a:lnTo>
                <a:lnTo>
                  <a:pt x="814221" y="280306"/>
                </a:lnTo>
                <a:lnTo>
                  <a:pt x="774798" y="302584"/>
                </a:lnTo>
                <a:lnTo>
                  <a:pt x="736113" y="325678"/>
                </a:lnTo>
                <a:lnTo>
                  <a:pt x="698192" y="349587"/>
                </a:lnTo>
                <a:lnTo>
                  <a:pt x="661060" y="374305"/>
                </a:lnTo>
                <a:lnTo>
                  <a:pt x="624746" y="399829"/>
                </a:lnTo>
                <a:lnTo>
                  <a:pt x="589273" y="426155"/>
                </a:lnTo>
                <a:lnTo>
                  <a:pt x="554670" y="453280"/>
                </a:lnTo>
                <a:lnTo>
                  <a:pt x="520961" y="481199"/>
                </a:lnTo>
                <a:lnTo>
                  <a:pt x="488174" y="509909"/>
                </a:lnTo>
                <a:lnTo>
                  <a:pt x="456335" y="539406"/>
                </a:lnTo>
                <a:lnTo>
                  <a:pt x="425470" y="569687"/>
                </a:lnTo>
                <a:lnTo>
                  <a:pt x="395604" y="600747"/>
                </a:lnTo>
                <a:lnTo>
                  <a:pt x="361087" y="639098"/>
                </a:lnTo>
                <a:lnTo>
                  <a:pt x="328570" y="678052"/>
                </a:lnTo>
                <a:lnTo>
                  <a:pt x="298054" y="717575"/>
                </a:lnTo>
                <a:lnTo>
                  <a:pt x="269537" y="757630"/>
                </a:lnTo>
                <a:lnTo>
                  <a:pt x="243019" y="798180"/>
                </a:lnTo>
                <a:lnTo>
                  <a:pt x="218501" y="839190"/>
                </a:lnTo>
                <a:lnTo>
                  <a:pt x="195981" y="880624"/>
                </a:lnTo>
                <a:lnTo>
                  <a:pt x="175459" y="922444"/>
                </a:lnTo>
                <a:lnTo>
                  <a:pt x="156936" y="964616"/>
                </a:lnTo>
                <a:lnTo>
                  <a:pt x="140410" y="1007103"/>
                </a:lnTo>
                <a:lnTo>
                  <a:pt x="125881" y="1049868"/>
                </a:lnTo>
                <a:lnTo>
                  <a:pt x="113349" y="1092877"/>
                </a:lnTo>
                <a:lnTo>
                  <a:pt x="102814" y="1136092"/>
                </a:lnTo>
                <a:lnTo>
                  <a:pt x="94275" y="1179477"/>
                </a:lnTo>
                <a:lnTo>
                  <a:pt x="87732" y="1222997"/>
                </a:lnTo>
                <a:lnTo>
                  <a:pt x="83184" y="1266615"/>
                </a:lnTo>
                <a:lnTo>
                  <a:pt x="80631" y="1310294"/>
                </a:lnTo>
                <a:lnTo>
                  <a:pt x="80073" y="1354000"/>
                </a:lnTo>
                <a:lnTo>
                  <a:pt x="81509" y="1397695"/>
                </a:lnTo>
                <a:lnTo>
                  <a:pt x="84940" y="1441344"/>
                </a:lnTo>
                <a:lnTo>
                  <a:pt x="90364" y="1484911"/>
                </a:lnTo>
                <a:lnTo>
                  <a:pt x="97781" y="1528358"/>
                </a:lnTo>
                <a:lnTo>
                  <a:pt x="107191" y="1571651"/>
                </a:lnTo>
                <a:lnTo>
                  <a:pt x="118594" y="1614753"/>
                </a:lnTo>
                <a:lnTo>
                  <a:pt x="131989" y="1657627"/>
                </a:lnTo>
                <a:lnTo>
                  <a:pt x="147376" y="1700239"/>
                </a:lnTo>
                <a:lnTo>
                  <a:pt x="164754" y="1742551"/>
                </a:lnTo>
                <a:lnTo>
                  <a:pt x="184124" y="1784527"/>
                </a:lnTo>
                <a:lnTo>
                  <a:pt x="205484" y="1826131"/>
                </a:lnTo>
                <a:lnTo>
                  <a:pt x="228835" y="1867328"/>
                </a:lnTo>
                <a:lnTo>
                  <a:pt x="254175" y="1908081"/>
                </a:lnTo>
                <a:lnTo>
                  <a:pt x="281506" y="1948353"/>
                </a:lnTo>
                <a:lnTo>
                  <a:pt x="310826" y="1988110"/>
                </a:lnTo>
                <a:lnTo>
                  <a:pt x="342134" y="2027313"/>
                </a:lnTo>
                <a:lnTo>
                  <a:pt x="375432" y="2065929"/>
                </a:lnTo>
                <a:lnTo>
                  <a:pt x="410717" y="2103919"/>
                </a:lnTo>
                <a:lnTo>
                  <a:pt x="0" y="2765716"/>
                </a:lnTo>
                <a:close/>
              </a:path>
            </a:pathLst>
          </a:custGeom>
          <a:ln w="28955">
            <a:solidFill>
              <a:srgbClr val="FFFFFF"/>
            </a:solidFill>
          </a:ln>
        </p:spPr>
        <p:txBody>
          <a:bodyPr wrap="square" lIns="0" tIns="0" rIns="0" bIns="0" rtlCol="0"/>
          <a:lstStyle/>
          <a:p>
            <a:endParaRPr sz="900">
              <a:solidFill>
                <a:prstClr val="black"/>
              </a:solidFill>
            </a:endParaRPr>
          </a:p>
        </p:txBody>
      </p:sp>
      <p:sp>
        <p:nvSpPr>
          <p:cNvPr id="7" name="object 7"/>
          <p:cNvSpPr txBox="1"/>
          <p:nvPr/>
        </p:nvSpPr>
        <p:spPr>
          <a:xfrm>
            <a:off x="2805303" y="908050"/>
            <a:ext cx="1140778" cy="955390"/>
          </a:xfrm>
          <a:prstGeom prst="rect">
            <a:avLst/>
          </a:prstGeom>
        </p:spPr>
        <p:txBody>
          <a:bodyPr vert="horz" wrap="square" lIns="0" tIns="6350" rIns="0" bIns="0" rtlCol="0">
            <a:spAutoFit/>
          </a:bodyPr>
          <a:lstStyle/>
          <a:p>
            <a:pPr marL="6350" marR="2540" indent="-635" algn="ctr">
              <a:spcBef>
                <a:spcPts val="50"/>
              </a:spcBef>
            </a:pPr>
            <a:r>
              <a:rPr sz="1200" spc="-3" dirty="0">
                <a:solidFill>
                  <a:srgbClr val="5F5F5F"/>
                </a:solidFill>
                <a:latin typeface="Comic Sans MS"/>
                <a:cs typeface="Comic Sans MS"/>
              </a:rPr>
              <a:t>Okay</a:t>
            </a:r>
            <a:r>
              <a:rPr sz="1200" spc="-3" dirty="0" smtClean="0">
                <a:solidFill>
                  <a:srgbClr val="5F5F5F"/>
                </a:solidFill>
                <a:latin typeface="Comic Sans MS"/>
                <a:cs typeface="Comic Sans MS"/>
              </a:rPr>
              <a:t>,</a:t>
            </a:r>
            <a:r>
              <a:rPr lang="en-IN" sz="1200" spc="-3" dirty="0" smtClean="0">
                <a:solidFill>
                  <a:srgbClr val="5F5F5F"/>
                </a:solidFill>
                <a:latin typeface="Comic Sans MS"/>
                <a:cs typeface="Comic Sans MS"/>
              </a:rPr>
              <a:t> I clearly understand the Web Python</a:t>
            </a:r>
          </a:p>
          <a:p>
            <a:pPr marL="6350" marR="2540" indent="-635" algn="ctr">
              <a:spcBef>
                <a:spcPts val="50"/>
              </a:spcBef>
            </a:pPr>
            <a:endParaRPr lang="en-IN" sz="1200" spc="-3" dirty="0" smtClean="0">
              <a:solidFill>
                <a:srgbClr val="5F5F5F"/>
              </a:solidFill>
              <a:latin typeface="Comic Sans MS"/>
              <a:cs typeface="Comic Sans MS"/>
            </a:endParaRPr>
          </a:p>
          <a:p>
            <a:pPr marL="6350" marR="2540" indent="-635" algn="ctr">
              <a:spcBef>
                <a:spcPts val="50"/>
              </a:spcBef>
            </a:pPr>
            <a:r>
              <a:rPr lang="en-IN" sz="1200" b="1" spc="-3" dirty="0" smtClean="0">
                <a:solidFill>
                  <a:srgbClr val="F79646">
                    <a:lumMod val="75000"/>
                  </a:srgbClr>
                </a:solidFill>
                <a:latin typeface="Comic Sans MS"/>
                <a:cs typeface="Comic Sans MS"/>
              </a:rPr>
              <a:t>What Next?</a:t>
            </a:r>
            <a:endParaRPr sz="1200" b="1" dirty="0">
              <a:solidFill>
                <a:srgbClr val="F79646">
                  <a:lumMod val="75000"/>
                </a:srgbClr>
              </a:solidFill>
              <a:latin typeface="Comic Sans MS"/>
              <a:cs typeface="Comic Sans MS"/>
            </a:endParaRPr>
          </a:p>
        </p:txBody>
      </p:sp>
      <p:sp>
        <p:nvSpPr>
          <p:cNvPr id="8" name="object 8"/>
          <p:cNvSpPr/>
          <p:nvPr/>
        </p:nvSpPr>
        <p:spPr>
          <a:xfrm>
            <a:off x="1687830" y="1344930"/>
            <a:ext cx="886206" cy="3147822"/>
          </a:xfrm>
          <a:prstGeom prst="rect">
            <a:avLst/>
          </a:prstGeom>
          <a:blipFill>
            <a:blip r:embed="rId4" cstate="print"/>
            <a:stretch>
              <a:fillRect/>
            </a:stretch>
          </a:blipFill>
        </p:spPr>
        <p:txBody>
          <a:bodyPr wrap="square" lIns="0" tIns="0" rIns="0" bIns="0" rtlCol="0"/>
          <a:lstStyle/>
          <a:p>
            <a:endParaRPr sz="900">
              <a:solidFill>
                <a:prstClr val="black"/>
              </a:solidFill>
            </a:endParaRPr>
          </a:p>
        </p:txBody>
      </p:sp>
      <p:sp>
        <p:nvSpPr>
          <p:cNvPr id="9" name="object 9"/>
          <p:cNvSpPr/>
          <p:nvPr/>
        </p:nvSpPr>
        <p:spPr>
          <a:xfrm>
            <a:off x="6331458" y="564642"/>
            <a:ext cx="1933194" cy="1240536"/>
          </a:xfrm>
          <a:prstGeom prst="rect">
            <a:avLst/>
          </a:prstGeom>
          <a:blipFill>
            <a:blip r:embed="rId5" cstate="print"/>
            <a:stretch>
              <a:fillRect/>
            </a:stretch>
          </a:blipFill>
        </p:spPr>
        <p:txBody>
          <a:bodyPr wrap="square" lIns="0" tIns="0" rIns="0" bIns="0" rtlCol="0"/>
          <a:lstStyle/>
          <a:p>
            <a:endParaRPr sz="900">
              <a:solidFill>
                <a:prstClr val="black"/>
              </a:solidFill>
            </a:endParaRPr>
          </a:p>
        </p:txBody>
      </p:sp>
      <p:sp>
        <p:nvSpPr>
          <p:cNvPr id="10" name="object 10"/>
          <p:cNvSpPr/>
          <p:nvPr/>
        </p:nvSpPr>
        <p:spPr>
          <a:xfrm>
            <a:off x="6389737" y="616103"/>
            <a:ext cx="1818958" cy="1139825"/>
          </a:xfrm>
          <a:custGeom>
            <a:avLst/>
            <a:gdLst/>
            <a:ahLst/>
            <a:cxnLst/>
            <a:rect l="l" t="t" r="r" b="b"/>
            <a:pathLst>
              <a:path w="3637915" h="2279650">
                <a:moveTo>
                  <a:pt x="1797698" y="0"/>
                </a:moveTo>
                <a:lnTo>
                  <a:pt x="1746875" y="728"/>
                </a:lnTo>
                <a:lnTo>
                  <a:pt x="1696073" y="2269"/>
                </a:lnTo>
                <a:lnTo>
                  <a:pt x="1645325" y="4623"/>
                </a:lnTo>
                <a:lnTo>
                  <a:pt x="1594662" y="7793"/>
                </a:lnTo>
                <a:lnTo>
                  <a:pt x="1544116" y="11780"/>
                </a:lnTo>
                <a:lnTo>
                  <a:pt x="1493718" y="16585"/>
                </a:lnTo>
                <a:lnTo>
                  <a:pt x="1443501" y="22210"/>
                </a:lnTo>
                <a:lnTo>
                  <a:pt x="1393495" y="28656"/>
                </a:lnTo>
                <a:lnTo>
                  <a:pt x="1343733" y="35926"/>
                </a:lnTo>
                <a:lnTo>
                  <a:pt x="1294246" y="44020"/>
                </a:lnTo>
                <a:lnTo>
                  <a:pt x="1245067" y="52940"/>
                </a:lnTo>
                <a:lnTo>
                  <a:pt x="1196226" y="62689"/>
                </a:lnTo>
                <a:lnTo>
                  <a:pt x="1147755" y="73266"/>
                </a:lnTo>
                <a:lnTo>
                  <a:pt x="1099687" y="84675"/>
                </a:lnTo>
                <a:lnTo>
                  <a:pt x="1052053" y="96915"/>
                </a:lnTo>
                <a:lnTo>
                  <a:pt x="1004885" y="109991"/>
                </a:lnTo>
                <a:lnTo>
                  <a:pt x="958214" y="123901"/>
                </a:lnTo>
                <a:lnTo>
                  <a:pt x="912072" y="138649"/>
                </a:lnTo>
                <a:lnTo>
                  <a:pt x="866491" y="154236"/>
                </a:lnTo>
                <a:lnTo>
                  <a:pt x="821502" y="170662"/>
                </a:lnTo>
                <a:lnTo>
                  <a:pt x="777138" y="187931"/>
                </a:lnTo>
                <a:lnTo>
                  <a:pt x="733430" y="206043"/>
                </a:lnTo>
                <a:lnTo>
                  <a:pt x="690409" y="225001"/>
                </a:lnTo>
                <a:lnTo>
                  <a:pt x="648108" y="244804"/>
                </a:lnTo>
                <a:lnTo>
                  <a:pt x="597852" y="269947"/>
                </a:lnTo>
                <a:lnTo>
                  <a:pt x="549586" y="295908"/>
                </a:lnTo>
                <a:lnTo>
                  <a:pt x="503313" y="322653"/>
                </a:lnTo>
                <a:lnTo>
                  <a:pt x="459040" y="350150"/>
                </a:lnTo>
                <a:lnTo>
                  <a:pt x="416771" y="378365"/>
                </a:lnTo>
                <a:lnTo>
                  <a:pt x="376512" y="407266"/>
                </a:lnTo>
                <a:lnTo>
                  <a:pt x="338266" y="436818"/>
                </a:lnTo>
                <a:lnTo>
                  <a:pt x="302040" y="466989"/>
                </a:lnTo>
                <a:lnTo>
                  <a:pt x="267839" y="497745"/>
                </a:lnTo>
                <a:lnTo>
                  <a:pt x="235666" y="529053"/>
                </a:lnTo>
                <a:lnTo>
                  <a:pt x="205528" y="560880"/>
                </a:lnTo>
                <a:lnTo>
                  <a:pt x="177429" y="593193"/>
                </a:lnTo>
                <a:lnTo>
                  <a:pt x="151374" y="625959"/>
                </a:lnTo>
                <a:lnTo>
                  <a:pt x="127369" y="659144"/>
                </a:lnTo>
                <a:lnTo>
                  <a:pt x="105418" y="692715"/>
                </a:lnTo>
                <a:lnTo>
                  <a:pt x="85527" y="726638"/>
                </a:lnTo>
                <a:lnTo>
                  <a:pt x="67699" y="760882"/>
                </a:lnTo>
                <a:lnTo>
                  <a:pt x="38258" y="830194"/>
                </a:lnTo>
                <a:lnTo>
                  <a:pt x="17134" y="900387"/>
                </a:lnTo>
                <a:lnTo>
                  <a:pt x="4368" y="971193"/>
                </a:lnTo>
                <a:lnTo>
                  <a:pt x="0" y="1042348"/>
                </a:lnTo>
                <a:lnTo>
                  <a:pt x="977" y="1077973"/>
                </a:lnTo>
                <a:lnTo>
                  <a:pt x="9280" y="1149151"/>
                </a:lnTo>
                <a:lnTo>
                  <a:pt x="26081" y="1220014"/>
                </a:lnTo>
                <a:lnTo>
                  <a:pt x="51420" y="1290294"/>
                </a:lnTo>
                <a:lnTo>
                  <a:pt x="67303" y="1325133"/>
                </a:lnTo>
                <a:lnTo>
                  <a:pt x="85336" y="1359727"/>
                </a:lnTo>
                <a:lnTo>
                  <a:pt x="105524" y="1394042"/>
                </a:lnTo>
                <a:lnTo>
                  <a:pt x="127871" y="1428046"/>
                </a:lnTo>
                <a:lnTo>
                  <a:pt x="152383" y="1461705"/>
                </a:lnTo>
                <a:lnTo>
                  <a:pt x="179064" y="1494986"/>
                </a:lnTo>
                <a:lnTo>
                  <a:pt x="207920" y="1527856"/>
                </a:lnTo>
                <a:lnTo>
                  <a:pt x="238955" y="1560281"/>
                </a:lnTo>
                <a:lnTo>
                  <a:pt x="272175" y="1592228"/>
                </a:lnTo>
                <a:lnTo>
                  <a:pt x="307585" y="1623664"/>
                </a:lnTo>
                <a:lnTo>
                  <a:pt x="345189" y="1654556"/>
                </a:lnTo>
                <a:lnTo>
                  <a:pt x="384993" y="1684871"/>
                </a:lnTo>
                <a:lnTo>
                  <a:pt x="427001" y="1714575"/>
                </a:lnTo>
                <a:lnTo>
                  <a:pt x="77624" y="2279344"/>
                </a:lnTo>
                <a:lnTo>
                  <a:pt x="966878" y="1964765"/>
                </a:lnTo>
                <a:lnTo>
                  <a:pt x="2670750" y="1964765"/>
                </a:lnTo>
                <a:lnTo>
                  <a:pt x="2688366" y="1959450"/>
                </a:lnTo>
                <a:lnTo>
                  <a:pt x="2733396" y="1944911"/>
                </a:lnTo>
                <a:lnTo>
                  <a:pt x="2777818" y="1929596"/>
                </a:lnTo>
                <a:lnTo>
                  <a:pt x="2821601" y="1913507"/>
                </a:lnTo>
                <a:lnTo>
                  <a:pt x="2864715" y="1896646"/>
                </a:lnTo>
                <a:lnTo>
                  <a:pt x="2907129" y="1879015"/>
                </a:lnTo>
                <a:lnTo>
                  <a:pt x="2948812" y="1860615"/>
                </a:lnTo>
                <a:lnTo>
                  <a:pt x="2989734" y="1841448"/>
                </a:lnTo>
                <a:lnTo>
                  <a:pt x="3039990" y="1816306"/>
                </a:lnTo>
                <a:lnTo>
                  <a:pt x="3088256" y="1790345"/>
                </a:lnTo>
                <a:lnTo>
                  <a:pt x="3134529" y="1763600"/>
                </a:lnTo>
                <a:lnTo>
                  <a:pt x="3178802" y="1736103"/>
                </a:lnTo>
                <a:lnTo>
                  <a:pt x="3221071" y="1707887"/>
                </a:lnTo>
                <a:lnTo>
                  <a:pt x="3261330" y="1678987"/>
                </a:lnTo>
                <a:lnTo>
                  <a:pt x="3299576" y="1649435"/>
                </a:lnTo>
                <a:lnTo>
                  <a:pt x="3335802" y="1619264"/>
                </a:lnTo>
                <a:lnTo>
                  <a:pt x="3370004" y="1588508"/>
                </a:lnTo>
                <a:lnTo>
                  <a:pt x="3402176" y="1557200"/>
                </a:lnTo>
                <a:lnTo>
                  <a:pt x="3432314" y="1525373"/>
                </a:lnTo>
                <a:lnTo>
                  <a:pt x="3460413" y="1493059"/>
                </a:lnTo>
                <a:lnTo>
                  <a:pt x="3486468" y="1460294"/>
                </a:lnTo>
                <a:lnTo>
                  <a:pt x="3510473" y="1427109"/>
                </a:lnTo>
                <a:lnTo>
                  <a:pt x="3532424" y="1393538"/>
                </a:lnTo>
                <a:lnTo>
                  <a:pt x="3552315" y="1359615"/>
                </a:lnTo>
                <a:lnTo>
                  <a:pt x="3570143" y="1325371"/>
                </a:lnTo>
                <a:lnTo>
                  <a:pt x="3599584" y="1256059"/>
                </a:lnTo>
                <a:lnTo>
                  <a:pt x="3620708" y="1185866"/>
                </a:lnTo>
                <a:lnTo>
                  <a:pt x="3633474" y="1115060"/>
                </a:lnTo>
                <a:lnTo>
                  <a:pt x="3637843" y="1043905"/>
                </a:lnTo>
                <a:lnTo>
                  <a:pt x="3636865" y="1008280"/>
                </a:lnTo>
                <a:lnTo>
                  <a:pt x="3628562" y="937101"/>
                </a:lnTo>
                <a:lnTo>
                  <a:pt x="3611761" y="866239"/>
                </a:lnTo>
                <a:lnTo>
                  <a:pt x="3586422" y="795959"/>
                </a:lnTo>
                <a:lnTo>
                  <a:pt x="3570539" y="761120"/>
                </a:lnTo>
                <a:lnTo>
                  <a:pt x="3552506" y="726526"/>
                </a:lnTo>
                <a:lnTo>
                  <a:pt x="3532318" y="692210"/>
                </a:lnTo>
                <a:lnTo>
                  <a:pt x="3509971" y="658207"/>
                </a:lnTo>
                <a:lnTo>
                  <a:pt x="3485459" y="624548"/>
                </a:lnTo>
                <a:lnTo>
                  <a:pt x="3458778" y="591267"/>
                </a:lnTo>
                <a:lnTo>
                  <a:pt x="3429922" y="558397"/>
                </a:lnTo>
                <a:lnTo>
                  <a:pt x="3398887" y="525972"/>
                </a:lnTo>
                <a:lnTo>
                  <a:pt x="3365667" y="494025"/>
                </a:lnTo>
                <a:lnTo>
                  <a:pt x="3330257" y="462589"/>
                </a:lnTo>
                <a:lnTo>
                  <a:pt x="3292653" y="431696"/>
                </a:lnTo>
                <a:lnTo>
                  <a:pt x="3252849" y="401382"/>
                </a:lnTo>
                <a:lnTo>
                  <a:pt x="3210841" y="371677"/>
                </a:lnTo>
                <a:lnTo>
                  <a:pt x="3175083" y="348007"/>
                </a:lnTo>
                <a:lnTo>
                  <a:pt x="3138363" y="325101"/>
                </a:lnTo>
                <a:lnTo>
                  <a:pt x="3100713" y="302959"/>
                </a:lnTo>
                <a:lnTo>
                  <a:pt x="3062164" y="281584"/>
                </a:lnTo>
                <a:lnTo>
                  <a:pt x="3022749" y="260978"/>
                </a:lnTo>
                <a:lnTo>
                  <a:pt x="2982500" y="241141"/>
                </a:lnTo>
                <a:lnTo>
                  <a:pt x="2941447" y="222076"/>
                </a:lnTo>
                <a:lnTo>
                  <a:pt x="2899622" y="203783"/>
                </a:lnTo>
                <a:lnTo>
                  <a:pt x="2857058" y="186265"/>
                </a:lnTo>
                <a:lnTo>
                  <a:pt x="2813786" y="169524"/>
                </a:lnTo>
                <a:lnTo>
                  <a:pt x="2769837" y="153560"/>
                </a:lnTo>
                <a:lnTo>
                  <a:pt x="2725244" y="138375"/>
                </a:lnTo>
                <a:lnTo>
                  <a:pt x="2680038" y="123971"/>
                </a:lnTo>
                <a:lnTo>
                  <a:pt x="2634251" y="110349"/>
                </a:lnTo>
                <a:lnTo>
                  <a:pt x="2587915" y="97511"/>
                </a:lnTo>
                <a:lnTo>
                  <a:pt x="2541060" y="85459"/>
                </a:lnTo>
                <a:lnTo>
                  <a:pt x="2493720" y="74194"/>
                </a:lnTo>
                <a:lnTo>
                  <a:pt x="2445926" y="63717"/>
                </a:lnTo>
                <a:lnTo>
                  <a:pt x="2397709" y="54031"/>
                </a:lnTo>
                <a:lnTo>
                  <a:pt x="2349102" y="45136"/>
                </a:lnTo>
                <a:lnTo>
                  <a:pt x="2300135" y="37035"/>
                </a:lnTo>
                <a:lnTo>
                  <a:pt x="2250841" y="29728"/>
                </a:lnTo>
                <a:lnTo>
                  <a:pt x="2201251" y="23218"/>
                </a:lnTo>
                <a:lnTo>
                  <a:pt x="2151398" y="17507"/>
                </a:lnTo>
                <a:lnTo>
                  <a:pt x="2101312" y="12594"/>
                </a:lnTo>
                <a:lnTo>
                  <a:pt x="2051026" y="8483"/>
                </a:lnTo>
                <a:lnTo>
                  <a:pt x="2000571" y="5175"/>
                </a:lnTo>
                <a:lnTo>
                  <a:pt x="1949979" y="2671"/>
                </a:lnTo>
                <a:lnTo>
                  <a:pt x="1899281" y="972"/>
                </a:lnTo>
                <a:lnTo>
                  <a:pt x="1848510" y="81"/>
                </a:lnTo>
                <a:lnTo>
                  <a:pt x="1797698" y="0"/>
                </a:lnTo>
                <a:close/>
              </a:path>
              <a:path w="3637915" h="2279650">
                <a:moveTo>
                  <a:pt x="2670750" y="1964765"/>
                </a:moveTo>
                <a:lnTo>
                  <a:pt x="966878" y="1964765"/>
                </a:lnTo>
                <a:lnTo>
                  <a:pt x="1013919" y="1978577"/>
                </a:lnTo>
                <a:lnTo>
                  <a:pt x="1061423" y="1991546"/>
                </a:lnTo>
                <a:lnTo>
                  <a:pt x="1109359" y="2003675"/>
                </a:lnTo>
                <a:lnTo>
                  <a:pt x="1157696" y="2014965"/>
                </a:lnTo>
                <a:lnTo>
                  <a:pt x="1206404" y="2025419"/>
                </a:lnTo>
                <a:lnTo>
                  <a:pt x="1255453" y="2035039"/>
                </a:lnTo>
                <a:lnTo>
                  <a:pt x="1304812" y="2043825"/>
                </a:lnTo>
                <a:lnTo>
                  <a:pt x="1354449" y="2051781"/>
                </a:lnTo>
                <a:lnTo>
                  <a:pt x="1404335" y="2058908"/>
                </a:lnTo>
                <a:lnTo>
                  <a:pt x="1454439" y="2065208"/>
                </a:lnTo>
                <a:lnTo>
                  <a:pt x="1504730" y="2070683"/>
                </a:lnTo>
                <a:lnTo>
                  <a:pt x="1555178" y="2075334"/>
                </a:lnTo>
                <a:lnTo>
                  <a:pt x="1605752" y="2079164"/>
                </a:lnTo>
                <a:lnTo>
                  <a:pt x="1656422" y="2082175"/>
                </a:lnTo>
                <a:lnTo>
                  <a:pt x="1707157" y="2084368"/>
                </a:lnTo>
                <a:lnTo>
                  <a:pt x="1757926" y="2085745"/>
                </a:lnTo>
                <a:lnTo>
                  <a:pt x="1808699" y="2086308"/>
                </a:lnTo>
                <a:lnTo>
                  <a:pt x="1859444" y="2086060"/>
                </a:lnTo>
                <a:lnTo>
                  <a:pt x="1910133" y="2085002"/>
                </a:lnTo>
                <a:lnTo>
                  <a:pt x="1960733" y="2083135"/>
                </a:lnTo>
                <a:lnTo>
                  <a:pt x="2011215" y="2080462"/>
                </a:lnTo>
                <a:lnTo>
                  <a:pt x="2061547" y="2076985"/>
                </a:lnTo>
                <a:lnTo>
                  <a:pt x="2111700" y="2072706"/>
                </a:lnTo>
                <a:lnTo>
                  <a:pt x="2161642" y="2067626"/>
                </a:lnTo>
                <a:lnTo>
                  <a:pt x="2211343" y="2061747"/>
                </a:lnTo>
                <a:lnTo>
                  <a:pt x="2260773" y="2055072"/>
                </a:lnTo>
                <a:lnTo>
                  <a:pt x="2309900" y="2047601"/>
                </a:lnTo>
                <a:lnTo>
                  <a:pt x="2358695" y="2039338"/>
                </a:lnTo>
                <a:lnTo>
                  <a:pt x="2407126" y="2030284"/>
                </a:lnTo>
                <a:lnTo>
                  <a:pt x="2455163" y="2020440"/>
                </a:lnTo>
                <a:lnTo>
                  <a:pt x="2502775" y="2009809"/>
                </a:lnTo>
                <a:lnTo>
                  <a:pt x="2549932" y="1998393"/>
                </a:lnTo>
                <a:lnTo>
                  <a:pt x="2596603" y="1986193"/>
                </a:lnTo>
                <a:lnTo>
                  <a:pt x="2642758" y="1973211"/>
                </a:lnTo>
                <a:lnTo>
                  <a:pt x="2670750" y="1964765"/>
                </a:lnTo>
                <a:close/>
              </a:path>
            </a:pathLst>
          </a:custGeom>
          <a:solidFill>
            <a:srgbClr val="FFFFFF"/>
          </a:solidFill>
        </p:spPr>
        <p:txBody>
          <a:bodyPr wrap="square" lIns="0" tIns="0" rIns="0" bIns="0" rtlCol="0"/>
          <a:lstStyle/>
          <a:p>
            <a:endParaRPr sz="900">
              <a:solidFill>
                <a:prstClr val="black"/>
              </a:solidFill>
            </a:endParaRPr>
          </a:p>
        </p:txBody>
      </p:sp>
      <p:sp>
        <p:nvSpPr>
          <p:cNvPr id="11" name="object 11"/>
          <p:cNvSpPr/>
          <p:nvPr/>
        </p:nvSpPr>
        <p:spPr>
          <a:xfrm>
            <a:off x="6389737" y="616103"/>
            <a:ext cx="1818958" cy="1139825"/>
          </a:xfrm>
          <a:custGeom>
            <a:avLst/>
            <a:gdLst/>
            <a:ahLst/>
            <a:cxnLst/>
            <a:rect l="l" t="t" r="r" b="b"/>
            <a:pathLst>
              <a:path w="3637915" h="2279650">
                <a:moveTo>
                  <a:pt x="77624" y="2279344"/>
                </a:moveTo>
                <a:lnTo>
                  <a:pt x="427001" y="1714575"/>
                </a:lnTo>
                <a:lnTo>
                  <a:pt x="384993" y="1684871"/>
                </a:lnTo>
                <a:lnTo>
                  <a:pt x="345189" y="1654556"/>
                </a:lnTo>
                <a:lnTo>
                  <a:pt x="307585" y="1623664"/>
                </a:lnTo>
                <a:lnTo>
                  <a:pt x="272175" y="1592228"/>
                </a:lnTo>
                <a:lnTo>
                  <a:pt x="238955" y="1560281"/>
                </a:lnTo>
                <a:lnTo>
                  <a:pt x="207920" y="1527856"/>
                </a:lnTo>
                <a:lnTo>
                  <a:pt x="179064" y="1494986"/>
                </a:lnTo>
                <a:lnTo>
                  <a:pt x="152383" y="1461705"/>
                </a:lnTo>
                <a:lnTo>
                  <a:pt x="127871" y="1428046"/>
                </a:lnTo>
                <a:lnTo>
                  <a:pt x="105524" y="1394042"/>
                </a:lnTo>
                <a:lnTo>
                  <a:pt x="85336" y="1359727"/>
                </a:lnTo>
                <a:lnTo>
                  <a:pt x="67303" y="1325133"/>
                </a:lnTo>
                <a:lnTo>
                  <a:pt x="51420" y="1290294"/>
                </a:lnTo>
                <a:lnTo>
                  <a:pt x="26081" y="1220014"/>
                </a:lnTo>
                <a:lnTo>
                  <a:pt x="9280" y="1149151"/>
                </a:lnTo>
                <a:lnTo>
                  <a:pt x="977" y="1077973"/>
                </a:lnTo>
                <a:lnTo>
                  <a:pt x="0" y="1042348"/>
                </a:lnTo>
                <a:lnTo>
                  <a:pt x="1132" y="1006744"/>
                </a:lnTo>
                <a:lnTo>
                  <a:pt x="9704" y="935730"/>
                </a:lnTo>
                <a:lnTo>
                  <a:pt x="26654" y="865197"/>
                </a:lnTo>
                <a:lnTo>
                  <a:pt x="51942" y="795411"/>
                </a:lnTo>
                <a:lnTo>
                  <a:pt x="85527" y="726638"/>
                </a:lnTo>
                <a:lnTo>
                  <a:pt x="105418" y="692715"/>
                </a:lnTo>
                <a:lnTo>
                  <a:pt x="127369" y="659144"/>
                </a:lnTo>
                <a:lnTo>
                  <a:pt x="151374" y="625959"/>
                </a:lnTo>
                <a:lnTo>
                  <a:pt x="177429" y="593193"/>
                </a:lnTo>
                <a:lnTo>
                  <a:pt x="205528" y="560880"/>
                </a:lnTo>
                <a:lnTo>
                  <a:pt x="235666" y="529053"/>
                </a:lnTo>
                <a:lnTo>
                  <a:pt x="267839" y="497745"/>
                </a:lnTo>
                <a:lnTo>
                  <a:pt x="302040" y="466989"/>
                </a:lnTo>
                <a:lnTo>
                  <a:pt x="338266" y="436818"/>
                </a:lnTo>
                <a:lnTo>
                  <a:pt x="376512" y="407266"/>
                </a:lnTo>
                <a:lnTo>
                  <a:pt x="416771" y="378365"/>
                </a:lnTo>
                <a:lnTo>
                  <a:pt x="459040" y="350150"/>
                </a:lnTo>
                <a:lnTo>
                  <a:pt x="503313" y="322653"/>
                </a:lnTo>
                <a:lnTo>
                  <a:pt x="549586" y="295908"/>
                </a:lnTo>
                <a:lnTo>
                  <a:pt x="597852" y="269947"/>
                </a:lnTo>
                <a:lnTo>
                  <a:pt x="648108" y="244804"/>
                </a:lnTo>
                <a:lnTo>
                  <a:pt x="690409" y="225001"/>
                </a:lnTo>
                <a:lnTo>
                  <a:pt x="733430" y="206043"/>
                </a:lnTo>
                <a:lnTo>
                  <a:pt x="777138" y="187931"/>
                </a:lnTo>
                <a:lnTo>
                  <a:pt x="821502" y="170662"/>
                </a:lnTo>
                <a:lnTo>
                  <a:pt x="866491" y="154236"/>
                </a:lnTo>
                <a:lnTo>
                  <a:pt x="912072" y="138649"/>
                </a:lnTo>
                <a:lnTo>
                  <a:pt x="958214" y="123901"/>
                </a:lnTo>
                <a:lnTo>
                  <a:pt x="1004885" y="109991"/>
                </a:lnTo>
                <a:lnTo>
                  <a:pt x="1052053" y="96915"/>
                </a:lnTo>
                <a:lnTo>
                  <a:pt x="1099687" y="84675"/>
                </a:lnTo>
                <a:lnTo>
                  <a:pt x="1147755" y="73266"/>
                </a:lnTo>
                <a:lnTo>
                  <a:pt x="1196226" y="62689"/>
                </a:lnTo>
                <a:lnTo>
                  <a:pt x="1245067" y="52940"/>
                </a:lnTo>
                <a:lnTo>
                  <a:pt x="1294246" y="44020"/>
                </a:lnTo>
                <a:lnTo>
                  <a:pt x="1343733" y="35926"/>
                </a:lnTo>
                <a:lnTo>
                  <a:pt x="1393495" y="28656"/>
                </a:lnTo>
                <a:lnTo>
                  <a:pt x="1443501" y="22210"/>
                </a:lnTo>
                <a:lnTo>
                  <a:pt x="1493718" y="16585"/>
                </a:lnTo>
                <a:lnTo>
                  <a:pt x="1544116" y="11780"/>
                </a:lnTo>
                <a:lnTo>
                  <a:pt x="1594662" y="7793"/>
                </a:lnTo>
                <a:lnTo>
                  <a:pt x="1645325" y="4623"/>
                </a:lnTo>
                <a:lnTo>
                  <a:pt x="1696073" y="2269"/>
                </a:lnTo>
                <a:lnTo>
                  <a:pt x="1746875" y="728"/>
                </a:lnTo>
                <a:lnTo>
                  <a:pt x="1797698" y="0"/>
                </a:lnTo>
                <a:lnTo>
                  <a:pt x="1848510" y="81"/>
                </a:lnTo>
                <a:lnTo>
                  <a:pt x="1899281" y="972"/>
                </a:lnTo>
                <a:lnTo>
                  <a:pt x="1949979" y="2671"/>
                </a:lnTo>
                <a:lnTo>
                  <a:pt x="2000571" y="5175"/>
                </a:lnTo>
                <a:lnTo>
                  <a:pt x="2051026" y="8483"/>
                </a:lnTo>
                <a:lnTo>
                  <a:pt x="2101312" y="12594"/>
                </a:lnTo>
                <a:lnTo>
                  <a:pt x="2151398" y="17507"/>
                </a:lnTo>
                <a:lnTo>
                  <a:pt x="2201251" y="23218"/>
                </a:lnTo>
                <a:lnTo>
                  <a:pt x="2250841" y="29728"/>
                </a:lnTo>
                <a:lnTo>
                  <a:pt x="2300135" y="37035"/>
                </a:lnTo>
                <a:lnTo>
                  <a:pt x="2349102" y="45136"/>
                </a:lnTo>
                <a:lnTo>
                  <a:pt x="2397709" y="54031"/>
                </a:lnTo>
                <a:lnTo>
                  <a:pt x="2445926" y="63717"/>
                </a:lnTo>
                <a:lnTo>
                  <a:pt x="2493720" y="74194"/>
                </a:lnTo>
                <a:lnTo>
                  <a:pt x="2541060" y="85459"/>
                </a:lnTo>
                <a:lnTo>
                  <a:pt x="2587915" y="97511"/>
                </a:lnTo>
                <a:lnTo>
                  <a:pt x="2634251" y="110349"/>
                </a:lnTo>
                <a:lnTo>
                  <a:pt x="2680038" y="123971"/>
                </a:lnTo>
                <a:lnTo>
                  <a:pt x="2725244" y="138375"/>
                </a:lnTo>
                <a:lnTo>
                  <a:pt x="2769837" y="153560"/>
                </a:lnTo>
                <a:lnTo>
                  <a:pt x="2813786" y="169524"/>
                </a:lnTo>
                <a:lnTo>
                  <a:pt x="2857058" y="186265"/>
                </a:lnTo>
                <a:lnTo>
                  <a:pt x="2899622" y="203783"/>
                </a:lnTo>
                <a:lnTo>
                  <a:pt x="2941447" y="222076"/>
                </a:lnTo>
                <a:lnTo>
                  <a:pt x="2982500" y="241141"/>
                </a:lnTo>
                <a:lnTo>
                  <a:pt x="3022749" y="260978"/>
                </a:lnTo>
                <a:lnTo>
                  <a:pt x="3062164" y="281584"/>
                </a:lnTo>
                <a:lnTo>
                  <a:pt x="3100713" y="302959"/>
                </a:lnTo>
                <a:lnTo>
                  <a:pt x="3138363" y="325101"/>
                </a:lnTo>
                <a:lnTo>
                  <a:pt x="3175083" y="348007"/>
                </a:lnTo>
                <a:lnTo>
                  <a:pt x="3210841" y="371677"/>
                </a:lnTo>
                <a:lnTo>
                  <a:pt x="3252849" y="401382"/>
                </a:lnTo>
                <a:lnTo>
                  <a:pt x="3292653" y="431696"/>
                </a:lnTo>
                <a:lnTo>
                  <a:pt x="3330257" y="462589"/>
                </a:lnTo>
                <a:lnTo>
                  <a:pt x="3365667" y="494025"/>
                </a:lnTo>
                <a:lnTo>
                  <a:pt x="3398887" y="525972"/>
                </a:lnTo>
                <a:lnTo>
                  <a:pt x="3429922" y="558397"/>
                </a:lnTo>
                <a:lnTo>
                  <a:pt x="3458778" y="591267"/>
                </a:lnTo>
                <a:lnTo>
                  <a:pt x="3485459" y="624548"/>
                </a:lnTo>
                <a:lnTo>
                  <a:pt x="3509971" y="658207"/>
                </a:lnTo>
                <a:lnTo>
                  <a:pt x="3532318" y="692210"/>
                </a:lnTo>
                <a:lnTo>
                  <a:pt x="3552506" y="726526"/>
                </a:lnTo>
                <a:lnTo>
                  <a:pt x="3570539" y="761120"/>
                </a:lnTo>
                <a:lnTo>
                  <a:pt x="3586422" y="795959"/>
                </a:lnTo>
                <a:lnTo>
                  <a:pt x="3611761" y="866239"/>
                </a:lnTo>
                <a:lnTo>
                  <a:pt x="3628562" y="937101"/>
                </a:lnTo>
                <a:lnTo>
                  <a:pt x="3636865" y="1008280"/>
                </a:lnTo>
                <a:lnTo>
                  <a:pt x="3637843" y="1043905"/>
                </a:lnTo>
                <a:lnTo>
                  <a:pt x="3636710" y="1079509"/>
                </a:lnTo>
                <a:lnTo>
                  <a:pt x="3628138" y="1150523"/>
                </a:lnTo>
                <a:lnTo>
                  <a:pt x="3611188" y="1221056"/>
                </a:lnTo>
                <a:lnTo>
                  <a:pt x="3585900" y="1290841"/>
                </a:lnTo>
                <a:lnTo>
                  <a:pt x="3552315" y="1359615"/>
                </a:lnTo>
                <a:lnTo>
                  <a:pt x="3532424" y="1393538"/>
                </a:lnTo>
                <a:lnTo>
                  <a:pt x="3510473" y="1427109"/>
                </a:lnTo>
                <a:lnTo>
                  <a:pt x="3486468" y="1460294"/>
                </a:lnTo>
                <a:lnTo>
                  <a:pt x="3460413" y="1493059"/>
                </a:lnTo>
                <a:lnTo>
                  <a:pt x="3432314" y="1525373"/>
                </a:lnTo>
                <a:lnTo>
                  <a:pt x="3402176" y="1557200"/>
                </a:lnTo>
                <a:lnTo>
                  <a:pt x="3370004" y="1588508"/>
                </a:lnTo>
                <a:lnTo>
                  <a:pt x="3335802" y="1619264"/>
                </a:lnTo>
                <a:lnTo>
                  <a:pt x="3299576" y="1649435"/>
                </a:lnTo>
                <a:lnTo>
                  <a:pt x="3261330" y="1678987"/>
                </a:lnTo>
                <a:lnTo>
                  <a:pt x="3221071" y="1707887"/>
                </a:lnTo>
                <a:lnTo>
                  <a:pt x="3178802" y="1736103"/>
                </a:lnTo>
                <a:lnTo>
                  <a:pt x="3134529" y="1763600"/>
                </a:lnTo>
                <a:lnTo>
                  <a:pt x="3088256" y="1790345"/>
                </a:lnTo>
                <a:lnTo>
                  <a:pt x="3039990" y="1816306"/>
                </a:lnTo>
                <a:lnTo>
                  <a:pt x="2989734" y="1841448"/>
                </a:lnTo>
                <a:lnTo>
                  <a:pt x="2948812" y="1860615"/>
                </a:lnTo>
                <a:lnTo>
                  <a:pt x="2907129" y="1879015"/>
                </a:lnTo>
                <a:lnTo>
                  <a:pt x="2864715" y="1896646"/>
                </a:lnTo>
                <a:lnTo>
                  <a:pt x="2821601" y="1913507"/>
                </a:lnTo>
                <a:lnTo>
                  <a:pt x="2777818" y="1929596"/>
                </a:lnTo>
                <a:lnTo>
                  <a:pt x="2733396" y="1944911"/>
                </a:lnTo>
                <a:lnTo>
                  <a:pt x="2688366" y="1959450"/>
                </a:lnTo>
                <a:lnTo>
                  <a:pt x="2642758" y="1973211"/>
                </a:lnTo>
                <a:lnTo>
                  <a:pt x="2596603" y="1986193"/>
                </a:lnTo>
                <a:lnTo>
                  <a:pt x="2549932" y="1998393"/>
                </a:lnTo>
                <a:lnTo>
                  <a:pt x="2502775" y="2009809"/>
                </a:lnTo>
                <a:lnTo>
                  <a:pt x="2455163" y="2020440"/>
                </a:lnTo>
                <a:lnTo>
                  <a:pt x="2407126" y="2030284"/>
                </a:lnTo>
                <a:lnTo>
                  <a:pt x="2358695" y="2039338"/>
                </a:lnTo>
                <a:lnTo>
                  <a:pt x="2309900" y="2047601"/>
                </a:lnTo>
                <a:lnTo>
                  <a:pt x="2260773" y="2055072"/>
                </a:lnTo>
                <a:lnTo>
                  <a:pt x="2211343" y="2061747"/>
                </a:lnTo>
                <a:lnTo>
                  <a:pt x="2161642" y="2067626"/>
                </a:lnTo>
                <a:lnTo>
                  <a:pt x="2111700" y="2072706"/>
                </a:lnTo>
                <a:lnTo>
                  <a:pt x="2061547" y="2076985"/>
                </a:lnTo>
                <a:lnTo>
                  <a:pt x="2011215" y="2080462"/>
                </a:lnTo>
                <a:lnTo>
                  <a:pt x="1960733" y="2083135"/>
                </a:lnTo>
                <a:lnTo>
                  <a:pt x="1910133" y="2085002"/>
                </a:lnTo>
                <a:lnTo>
                  <a:pt x="1859444" y="2086060"/>
                </a:lnTo>
                <a:lnTo>
                  <a:pt x="1808699" y="2086308"/>
                </a:lnTo>
                <a:lnTo>
                  <a:pt x="1757926" y="2085745"/>
                </a:lnTo>
                <a:lnTo>
                  <a:pt x="1707157" y="2084368"/>
                </a:lnTo>
                <a:lnTo>
                  <a:pt x="1656422" y="2082175"/>
                </a:lnTo>
                <a:lnTo>
                  <a:pt x="1605752" y="2079164"/>
                </a:lnTo>
                <a:lnTo>
                  <a:pt x="1555178" y="2075334"/>
                </a:lnTo>
                <a:lnTo>
                  <a:pt x="1504730" y="2070683"/>
                </a:lnTo>
                <a:lnTo>
                  <a:pt x="1454439" y="2065208"/>
                </a:lnTo>
                <a:lnTo>
                  <a:pt x="1404335" y="2058908"/>
                </a:lnTo>
                <a:lnTo>
                  <a:pt x="1354449" y="2051781"/>
                </a:lnTo>
                <a:lnTo>
                  <a:pt x="1304812" y="2043825"/>
                </a:lnTo>
                <a:lnTo>
                  <a:pt x="1255453" y="2035039"/>
                </a:lnTo>
                <a:lnTo>
                  <a:pt x="1206404" y="2025419"/>
                </a:lnTo>
                <a:lnTo>
                  <a:pt x="1157696" y="2014965"/>
                </a:lnTo>
                <a:lnTo>
                  <a:pt x="1109359" y="2003675"/>
                </a:lnTo>
                <a:lnTo>
                  <a:pt x="1061423" y="1991546"/>
                </a:lnTo>
                <a:lnTo>
                  <a:pt x="1013919" y="1978577"/>
                </a:lnTo>
                <a:lnTo>
                  <a:pt x="966878" y="1964765"/>
                </a:lnTo>
                <a:lnTo>
                  <a:pt x="77624" y="2279344"/>
                </a:lnTo>
                <a:close/>
              </a:path>
            </a:pathLst>
          </a:custGeom>
          <a:ln w="28956">
            <a:solidFill>
              <a:srgbClr val="FFFFFF"/>
            </a:solidFill>
          </a:ln>
        </p:spPr>
        <p:txBody>
          <a:bodyPr wrap="square" lIns="0" tIns="0" rIns="0" bIns="0" rtlCol="0"/>
          <a:lstStyle/>
          <a:p>
            <a:endParaRPr sz="900">
              <a:solidFill>
                <a:prstClr val="black"/>
              </a:solidFill>
            </a:endParaRPr>
          </a:p>
        </p:txBody>
      </p:sp>
      <p:sp>
        <p:nvSpPr>
          <p:cNvPr id="12" name="object 12"/>
          <p:cNvSpPr txBox="1"/>
          <p:nvPr/>
        </p:nvSpPr>
        <p:spPr>
          <a:xfrm>
            <a:off x="6739572" y="713627"/>
            <a:ext cx="1116965" cy="757900"/>
          </a:xfrm>
          <a:prstGeom prst="rect">
            <a:avLst/>
          </a:prstGeom>
        </p:spPr>
        <p:txBody>
          <a:bodyPr vert="horz" wrap="square" lIns="0" tIns="6350" rIns="0" bIns="0" rtlCol="0">
            <a:spAutoFit/>
          </a:bodyPr>
          <a:lstStyle/>
          <a:p>
            <a:pPr marL="6350" marR="2540" indent="-1905" algn="ctr">
              <a:spcBef>
                <a:spcPts val="50"/>
              </a:spcBef>
            </a:pPr>
            <a:r>
              <a:rPr lang="en-IN" sz="1200" dirty="0" smtClean="0">
                <a:solidFill>
                  <a:srgbClr val="5F5F5F"/>
                </a:solidFill>
                <a:latin typeface="Comic Sans MS"/>
                <a:cs typeface="Comic Sans MS"/>
              </a:rPr>
              <a:t>Great, You will </a:t>
            </a:r>
            <a:r>
              <a:rPr lang="en-IN" sz="1200" dirty="0">
                <a:solidFill>
                  <a:srgbClr val="5F5F5F"/>
                </a:solidFill>
                <a:latin typeface="Comic Sans MS"/>
                <a:cs typeface="Comic Sans MS"/>
              </a:rPr>
              <a:t>b</a:t>
            </a:r>
            <a:r>
              <a:rPr lang="en-IN" sz="1200" dirty="0" smtClean="0">
                <a:solidFill>
                  <a:srgbClr val="5F5F5F"/>
                </a:solidFill>
                <a:latin typeface="Comic Sans MS"/>
                <a:cs typeface="Comic Sans MS"/>
              </a:rPr>
              <a:t>e the </a:t>
            </a:r>
          </a:p>
          <a:p>
            <a:pPr marL="6350" marR="2540" indent="-1905" algn="ctr">
              <a:spcBef>
                <a:spcPts val="50"/>
              </a:spcBef>
            </a:pPr>
            <a:r>
              <a:rPr lang="en-IN" sz="1200" b="1" dirty="0" smtClean="0">
                <a:solidFill>
                  <a:srgbClr val="F79646">
                    <a:lumMod val="75000"/>
                  </a:srgbClr>
                </a:solidFill>
                <a:latin typeface="Comic Sans MS"/>
                <a:cs typeface="Comic Sans MS"/>
              </a:rPr>
              <a:t>Python Champion</a:t>
            </a:r>
            <a:endParaRPr sz="1200" b="1" dirty="0">
              <a:solidFill>
                <a:srgbClr val="F79646">
                  <a:lumMod val="75000"/>
                </a:srgbClr>
              </a:solidFill>
              <a:latin typeface="Comic Sans MS"/>
              <a:cs typeface="Comic Sans MS"/>
            </a:endParaRPr>
          </a:p>
        </p:txBody>
      </p:sp>
      <p:sp>
        <p:nvSpPr>
          <p:cNvPr id="13" name="object 13"/>
          <p:cNvSpPr/>
          <p:nvPr/>
        </p:nvSpPr>
        <p:spPr>
          <a:xfrm>
            <a:off x="5256276" y="1317498"/>
            <a:ext cx="1408938" cy="3147822"/>
          </a:xfrm>
          <a:prstGeom prst="rect">
            <a:avLst/>
          </a:prstGeom>
          <a:blipFill>
            <a:blip r:embed="rId6" cstate="print"/>
            <a:stretch>
              <a:fillRect/>
            </a:stretch>
          </a:blipFill>
        </p:spPr>
        <p:txBody>
          <a:bodyPr wrap="square" lIns="0" tIns="0" rIns="0" bIns="0" rtlCol="0"/>
          <a:lstStyle/>
          <a:p>
            <a:endParaRPr sz="900">
              <a:solidFill>
                <a:prstClr val="black"/>
              </a:solidFill>
            </a:endParaRPr>
          </a:p>
        </p:txBody>
      </p:sp>
    </p:spTree>
    <p:extLst>
      <p:ext uri="{BB962C8B-B14F-4D97-AF65-F5344CB8AC3E}">
        <p14:creationId xmlns:p14="http://schemas.microsoft.com/office/powerpoint/2010/main" val="24743184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71707" y="374141"/>
            <a:ext cx="8206330" cy="430887"/>
          </a:xfrm>
          <a:prstGeom prst="rect">
            <a:avLst/>
          </a:prstGeom>
        </p:spPr>
        <p:txBody>
          <a:bodyPr vert="horz" wrap="square" lIns="0" tIns="0" rIns="0" bIns="0" rtlCol="0">
            <a:spAutoFit/>
          </a:bodyPr>
          <a:lstStyle/>
          <a:p>
            <a:pPr marL="6350"/>
            <a:r>
              <a:rPr lang="en-IN" dirty="0" smtClean="0"/>
              <a:t>Congratulation Champion</a:t>
            </a:r>
            <a:endParaRPr dirty="0"/>
          </a:p>
        </p:txBody>
      </p:sp>
      <p:sp>
        <p:nvSpPr>
          <p:cNvPr id="8" name="object 8"/>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
        <p:nvSpPr>
          <p:cNvPr id="14" name="Rectangle 13">
            <a:extLst>
              <a:ext uri="{FF2B5EF4-FFF2-40B4-BE49-F238E27FC236}">
                <a16:creationId xmlns="" xmlns:a16="http://schemas.microsoft.com/office/drawing/2014/main" id="{20310241-D7A9-4F63-B003-BF7DBA3CE47E}"/>
              </a:ext>
            </a:extLst>
          </p:cNvPr>
          <p:cNvSpPr/>
          <p:nvPr/>
        </p:nvSpPr>
        <p:spPr>
          <a:xfrm>
            <a:off x="467105" y="1047750"/>
            <a:ext cx="5552695" cy="533400"/>
          </a:xfrm>
          <a:prstGeom prst="rect">
            <a:avLst/>
          </a:prstGeom>
          <a:solidFill>
            <a:srgbClr val="00CC66"/>
          </a:solidFill>
          <a:ln/>
        </p:spPr>
        <p:style>
          <a:lnRef idx="2">
            <a:schemeClr val="accent1"/>
          </a:lnRef>
          <a:fillRef idx="1">
            <a:schemeClr val="lt1"/>
          </a:fillRef>
          <a:effectRef idx="0">
            <a:schemeClr val="accent1"/>
          </a:effectRef>
          <a:fontRef idx="minor">
            <a:schemeClr val="dk1"/>
          </a:fontRef>
        </p:style>
        <p:txBody>
          <a:bodyPr rtlCol="0" anchor="ctr"/>
          <a:lstStyle/>
          <a:p>
            <a:r>
              <a:rPr lang="en-US" sz="2800" dirty="0" smtClean="0">
                <a:solidFill>
                  <a:prstClr val="white"/>
                </a:solidFill>
              </a:rPr>
              <a:t>Python Champion</a:t>
            </a:r>
            <a:endParaRPr lang="en-US" sz="2800" dirty="0">
              <a:solidFill>
                <a:prstClr val="white"/>
              </a:solidFill>
            </a:endParaRPr>
          </a:p>
        </p:txBody>
      </p:sp>
      <p:sp>
        <p:nvSpPr>
          <p:cNvPr id="15" name="Rectangle 14">
            <a:extLst>
              <a:ext uri="{FF2B5EF4-FFF2-40B4-BE49-F238E27FC236}">
                <a16:creationId xmlns="" xmlns:a16="http://schemas.microsoft.com/office/drawing/2014/main" id="{D1531A52-587B-4D73-AE70-C3A3F38ED149}"/>
              </a:ext>
            </a:extLst>
          </p:cNvPr>
          <p:cNvSpPr/>
          <p:nvPr/>
        </p:nvSpPr>
        <p:spPr>
          <a:xfrm>
            <a:off x="467105" y="2735182"/>
            <a:ext cx="5649686" cy="1066800"/>
          </a:xfrm>
          <a:prstGeom prst="rect">
            <a:avLst/>
          </a:prstGeom>
          <a:solidFill>
            <a:srgbClr val="002060"/>
          </a:solidFill>
          <a:ln w="12700" cap="flat" cmpd="sng" algn="ctr">
            <a:solidFill>
              <a:schemeClr val="accent6">
                <a:lumMod val="75000"/>
              </a:schemeClr>
            </a:solidFill>
            <a:prstDash val="solid"/>
            <a:miter lim="800000"/>
          </a:ln>
          <a:effectLst/>
        </p:spPr>
        <p:txBody>
          <a:bodyPr rtlCol="0" anchor="ctr"/>
          <a:lstStyle/>
          <a:p>
            <a:pPr algn="ctr"/>
            <a:r>
              <a:rPr lang="en-US" sz="2400" kern="0" dirty="0" smtClean="0">
                <a:ln w="10160">
                  <a:solidFill>
                    <a:srgbClr val="4472C4"/>
                  </a:solidFill>
                  <a:prstDash val="solid"/>
                </a:ln>
                <a:solidFill>
                  <a:srgbClr val="FFFFFF"/>
                </a:solidFill>
                <a:effectLst>
                  <a:outerShdw blurRad="38100" dist="32000" dir="5400000" algn="tl">
                    <a:srgbClr val="000000">
                      <a:alpha val="30000"/>
                    </a:srgbClr>
                  </a:outerShdw>
                </a:effectLst>
              </a:rPr>
              <a:t>You have successfully completed –</a:t>
            </a:r>
          </a:p>
          <a:p>
            <a:pPr algn="ctr"/>
            <a:r>
              <a:rPr lang="en-US" sz="2400" kern="0" dirty="0" smtClean="0">
                <a:ln w="10160">
                  <a:solidFill>
                    <a:srgbClr val="4472C4"/>
                  </a:solidFill>
                  <a:prstDash val="solid"/>
                </a:ln>
                <a:solidFill>
                  <a:srgbClr val="FFFFFF"/>
                </a:solidFill>
                <a:effectLst>
                  <a:outerShdw blurRad="38100" dist="32000" dir="5400000" algn="tl">
                    <a:srgbClr val="000000">
                      <a:alpha val="30000"/>
                    </a:srgbClr>
                  </a:outerShdw>
                </a:effectLst>
              </a:rPr>
              <a:t>Python Champion Course</a:t>
            </a:r>
          </a:p>
        </p:txBody>
      </p:sp>
      <p:pic>
        <p:nvPicPr>
          <p:cNvPr id="16" name="Picture 2" descr="C:\Users\JS5027377\Desktop\Sri Core Java\champion-cup.png">
            <a:extLst>
              <a:ext uri="{FF2B5EF4-FFF2-40B4-BE49-F238E27FC236}">
                <a16:creationId xmlns="" xmlns:a16="http://schemas.microsoft.com/office/drawing/2014/main" id="{F277EFF3-0D18-4594-970B-CD420B242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866135"/>
            <a:ext cx="2297327" cy="2935847"/>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3">
            <a:extLst>
              <a:ext uri="{FF2B5EF4-FFF2-40B4-BE49-F238E27FC236}">
                <a16:creationId xmlns="" xmlns:a16="http://schemas.microsoft.com/office/drawing/2014/main" id="{A04FDF7F-E03F-4F39-84F7-986FCC644CCE}"/>
              </a:ext>
            </a:extLst>
          </p:cNvPr>
          <p:cNvPicPr>
            <a:picLocks noChangeAspect="1"/>
          </p:cNvPicPr>
          <p:nvPr/>
        </p:nvPicPr>
        <p:blipFill>
          <a:blip r:embed="rId4"/>
          <a:stretch>
            <a:fillRect/>
          </a:stretch>
        </p:blipFill>
        <p:spPr>
          <a:xfrm>
            <a:off x="6830135" y="3801982"/>
            <a:ext cx="1591055" cy="910705"/>
          </a:xfrm>
          <a:prstGeom prst="rect">
            <a:avLst/>
          </a:prstGeom>
        </p:spPr>
      </p:pic>
    </p:spTree>
    <p:extLst>
      <p:ext uri="{BB962C8B-B14F-4D97-AF65-F5344CB8AC3E}">
        <p14:creationId xmlns:p14="http://schemas.microsoft.com/office/powerpoint/2010/main" val="2700361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4" name="object 4"/>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5" name="object 5"/>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6" name="object 6"/>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7" name="object 7"/>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8" name="object 8"/>
          <p:cNvSpPr/>
          <p:nvPr/>
        </p:nvSpPr>
        <p:spPr>
          <a:xfrm>
            <a:off x="528827" y="4725927"/>
            <a:ext cx="1137666" cy="41527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30351" y="4727447"/>
            <a:ext cx="1137285" cy="416559"/>
          </a:xfrm>
          <a:custGeom>
            <a:avLst/>
            <a:gdLst/>
            <a:ahLst/>
            <a:cxnLst/>
            <a:rect l="l" t="t" r="r" b="b"/>
            <a:pathLst>
              <a:path w="1137285" h="416560">
                <a:moveTo>
                  <a:pt x="0" y="416051"/>
                </a:moveTo>
                <a:lnTo>
                  <a:pt x="1136904" y="416051"/>
                </a:lnTo>
                <a:lnTo>
                  <a:pt x="1136904" y="0"/>
                </a:lnTo>
                <a:lnTo>
                  <a:pt x="0" y="0"/>
                </a:lnTo>
                <a:lnTo>
                  <a:pt x="0" y="416051"/>
                </a:lnTo>
                <a:close/>
              </a:path>
            </a:pathLst>
          </a:custGeom>
          <a:solidFill>
            <a:srgbClr val="095A82"/>
          </a:solidFill>
        </p:spPr>
        <p:txBody>
          <a:bodyPr wrap="square" lIns="0" tIns="0" rIns="0" bIns="0" rtlCol="0"/>
          <a:lstStyle/>
          <a:p>
            <a:endParaRPr/>
          </a:p>
        </p:txBody>
      </p:sp>
      <p:sp>
        <p:nvSpPr>
          <p:cNvPr id="10" name="object 10"/>
          <p:cNvSpPr/>
          <p:nvPr/>
        </p:nvSpPr>
        <p:spPr>
          <a:xfrm>
            <a:off x="530351" y="4727447"/>
            <a:ext cx="1137285" cy="416559"/>
          </a:xfrm>
          <a:custGeom>
            <a:avLst/>
            <a:gdLst/>
            <a:ahLst/>
            <a:cxnLst/>
            <a:rect l="l" t="t" r="r" b="b"/>
            <a:pathLst>
              <a:path w="1137285" h="416560">
                <a:moveTo>
                  <a:pt x="0" y="416051"/>
                </a:moveTo>
                <a:lnTo>
                  <a:pt x="1136904" y="416051"/>
                </a:lnTo>
                <a:lnTo>
                  <a:pt x="1136904" y="0"/>
                </a:lnTo>
                <a:lnTo>
                  <a:pt x="0" y="0"/>
                </a:lnTo>
                <a:lnTo>
                  <a:pt x="0" y="416051"/>
                </a:lnTo>
                <a:close/>
              </a:path>
            </a:pathLst>
          </a:custGeom>
          <a:ln w="9144">
            <a:solidFill>
              <a:srgbClr val="FFFF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742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Flask Environment</a:t>
            </a:r>
            <a:endParaRPr dirty="0"/>
          </a:p>
        </p:txBody>
      </p:sp>
      <p:sp>
        <p:nvSpPr>
          <p:cNvPr id="9" name="object 7"/>
          <p:cNvSpPr txBox="1"/>
          <p:nvPr/>
        </p:nvSpPr>
        <p:spPr>
          <a:xfrm>
            <a:off x="468834" y="892211"/>
            <a:ext cx="8208821" cy="2908489"/>
          </a:xfrm>
          <a:prstGeom prst="rect">
            <a:avLst/>
          </a:prstGeom>
        </p:spPr>
        <p:txBody>
          <a:bodyPr vert="horz" wrap="square" lIns="0" tIns="0" rIns="0" bIns="0" rtlCol="0">
            <a:spAutoFit/>
          </a:bodyPr>
          <a:lstStyle/>
          <a:p>
            <a:pPr>
              <a:lnSpc>
                <a:spcPct val="150000"/>
              </a:lnSpc>
              <a:buClr>
                <a:srgbClr val="095A81"/>
              </a:buClr>
              <a:tabLst>
                <a:tab pos="292418" algn="l"/>
              </a:tabLst>
            </a:pPr>
            <a:r>
              <a:rPr lang="en-IN" sz="1400" b="1" dirty="0" smtClean="0">
                <a:solidFill>
                  <a:prstClr val="black"/>
                </a:solidFill>
              </a:rPr>
              <a:t>Install </a:t>
            </a:r>
            <a:r>
              <a:rPr lang="en-IN" sz="1400" b="1" dirty="0">
                <a:solidFill>
                  <a:prstClr val="black"/>
                </a:solidFill>
              </a:rPr>
              <a:t>virtualenv for development environment</a:t>
            </a:r>
          </a:p>
          <a:p>
            <a:pPr marL="228600" indent="-228600">
              <a:lnSpc>
                <a:spcPct val="150000"/>
              </a:lnSpc>
              <a:buClr>
                <a:srgbClr val="095A81"/>
              </a:buClr>
              <a:buFont typeface="Wingdings" panose="05000000000000000000" pitchFamily="2" charset="2"/>
              <a:buChar char="§"/>
              <a:tabLst>
                <a:tab pos="292418" algn="l"/>
              </a:tabLst>
            </a:pPr>
            <a:r>
              <a:rPr lang="en-IN" sz="1400" dirty="0">
                <a:solidFill>
                  <a:prstClr val="black"/>
                </a:solidFill>
              </a:rPr>
              <a:t>virtualenv is a virtual Python environment builder. It helps a user to create multiple Python environments side-by-side. Thereby, it can avoid compatibility issues between the different versions of the libraries.</a:t>
            </a:r>
          </a:p>
          <a:p>
            <a:pPr marL="228600" indent="-228600">
              <a:lnSpc>
                <a:spcPct val="150000"/>
              </a:lnSpc>
              <a:buClr>
                <a:srgbClr val="095A81"/>
              </a:buClr>
              <a:buFont typeface="Wingdings" panose="05000000000000000000" pitchFamily="2" charset="2"/>
              <a:buChar char="§"/>
              <a:tabLst>
                <a:tab pos="292418" algn="l"/>
              </a:tabLst>
            </a:pPr>
            <a:r>
              <a:rPr lang="en-IN" sz="1400" dirty="0" smtClean="0">
                <a:solidFill>
                  <a:prstClr val="black"/>
                </a:solidFill>
              </a:rPr>
              <a:t>The </a:t>
            </a:r>
            <a:r>
              <a:rPr lang="en-IN" sz="1400" dirty="0">
                <a:solidFill>
                  <a:prstClr val="black"/>
                </a:solidFill>
              </a:rPr>
              <a:t>following command installs virtualenv</a:t>
            </a:r>
          </a:p>
          <a:p>
            <a:pPr>
              <a:lnSpc>
                <a:spcPct val="150000"/>
              </a:lnSpc>
              <a:buClr>
                <a:srgbClr val="095A81"/>
              </a:buClr>
              <a:tabLst>
                <a:tab pos="292418" algn="l"/>
              </a:tabLst>
            </a:pPr>
            <a:r>
              <a:rPr lang="en-IN" sz="1400" dirty="0" smtClean="0">
                <a:solidFill>
                  <a:prstClr val="black"/>
                </a:solidFill>
              </a:rPr>
              <a:t>	</a:t>
            </a:r>
            <a:r>
              <a:rPr lang="en-IN" sz="1400" dirty="0" smtClean="0">
                <a:solidFill>
                  <a:srgbClr val="0070C0"/>
                </a:solidFill>
              </a:rPr>
              <a:t>pip </a:t>
            </a:r>
            <a:r>
              <a:rPr lang="en-IN" sz="1400" dirty="0">
                <a:solidFill>
                  <a:srgbClr val="0070C0"/>
                </a:solidFill>
              </a:rPr>
              <a:t>install </a:t>
            </a:r>
            <a:r>
              <a:rPr lang="en-IN" sz="1400" dirty="0" smtClean="0">
                <a:solidFill>
                  <a:srgbClr val="0070C0"/>
                </a:solidFill>
              </a:rPr>
              <a:t>virtualenv</a:t>
            </a:r>
          </a:p>
          <a:p>
            <a:pPr marL="285750" indent="-285750">
              <a:lnSpc>
                <a:spcPct val="150000"/>
              </a:lnSpc>
              <a:buClr>
                <a:srgbClr val="095A81"/>
              </a:buClr>
              <a:buFont typeface="Wingdings" panose="05000000000000000000" pitchFamily="2" charset="2"/>
              <a:buChar char="§"/>
              <a:tabLst>
                <a:tab pos="292418" algn="l"/>
              </a:tabLst>
            </a:pPr>
            <a:r>
              <a:rPr lang="en-IN" sz="1400" dirty="0"/>
              <a:t>On Windows, following can be </a:t>
            </a:r>
            <a:r>
              <a:rPr lang="en-IN" sz="1400" dirty="0" smtClean="0"/>
              <a:t>used     </a:t>
            </a:r>
            <a:r>
              <a:rPr lang="en-IN" sz="1400" b="1" dirty="0" smtClean="0">
                <a:solidFill>
                  <a:srgbClr val="0070C0"/>
                </a:solidFill>
              </a:rPr>
              <a:t>venv\scripts\activate</a:t>
            </a:r>
            <a:endParaRPr lang="en-IN" sz="1400" b="1" dirty="0">
              <a:solidFill>
                <a:srgbClr val="0070C0"/>
              </a:solidFill>
            </a:endParaRPr>
          </a:p>
          <a:p>
            <a:pPr marL="285750" indent="-285750">
              <a:lnSpc>
                <a:spcPct val="150000"/>
              </a:lnSpc>
              <a:buClr>
                <a:srgbClr val="095A81"/>
              </a:buClr>
              <a:buFont typeface="Wingdings" panose="05000000000000000000" pitchFamily="2" charset="2"/>
              <a:buChar char="§"/>
              <a:tabLst>
                <a:tab pos="292418" algn="l"/>
              </a:tabLst>
            </a:pPr>
            <a:r>
              <a:rPr lang="en-IN" sz="1400" dirty="0"/>
              <a:t>We are now ready to install Flask in this environment.</a:t>
            </a:r>
          </a:p>
          <a:p>
            <a:pPr>
              <a:lnSpc>
                <a:spcPct val="150000"/>
              </a:lnSpc>
              <a:buClr>
                <a:srgbClr val="095A81"/>
              </a:buClr>
              <a:tabLst>
                <a:tab pos="292418" algn="l"/>
              </a:tabLst>
            </a:pPr>
            <a:r>
              <a:rPr lang="en-IN" sz="1400" dirty="0" smtClean="0"/>
              <a:t>	</a:t>
            </a:r>
            <a:r>
              <a:rPr lang="en-IN" sz="1400" dirty="0" smtClean="0">
                <a:solidFill>
                  <a:srgbClr val="0070C0"/>
                </a:solidFill>
              </a:rPr>
              <a:t>pip </a:t>
            </a:r>
            <a:r>
              <a:rPr lang="en-IN" sz="1400" dirty="0">
                <a:solidFill>
                  <a:srgbClr val="0070C0"/>
                </a:solidFill>
              </a:rPr>
              <a:t>install </a:t>
            </a:r>
            <a:r>
              <a:rPr lang="en-IN" sz="1400" dirty="0" smtClean="0">
                <a:solidFill>
                  <a:srgbClr val="0070C0"/>
                </a:solidFill>
              </a:rPr>
              <a:t>Flask</a:t>
            </a:r>
          </a:p>
          <a:p>
            <a:pPr marL="285750" indent="-285750">
              <a:lnSpc>
                <a:spcPct val="150000"/>
              </a:lnSpc>
              <a:buClr>
                <a:srgbClr val="095A81"/>
              </a:buClr>
              <a:buFont typeface="Wingdings" panose="05000000000000000000" pitchFamily="2" charset="2"/>
              <a:buChar char="§"/>
              <a:tabLst>
                <a:tab pos="292418" algn="l"/>
              </a:tabLst>
            </a:pPr>
            <a:r>
              <a:rPr lang="en-IN" sz="1400" dirty="0" smtClean="0"/>
              <a:t>The </a:t>
            </a:r>
            <a:r>
              <a:rPr lang="en-IN" sz="1400" dirty="0"/>
              <a:t>above command can be run directly, without virtual environment for system-wide </a:t>
            </a:r>
            <a:r>
              <a:rPr lang="en-IN" sz="1400" dirty="0" smtClean="0"/>
              <a:t>installation</a:t>
            </a: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2781674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97695" y="123444"/>
            <a:ext cx="146685" cy="4677410"/>
          </a:xfrm>
          <a:custGeom>
            <a:avLst/>
            <a:gdLst/>
            <a:ahLst/>
            <a:cxnLst/>
            <a:rect l="l" t="t" r="r" b="b"/>
            <a:pathLst>
              <a:path w="146684" h="4677410">
                <a:moveTo>
                  <a:pt x="0" y="4677155"/>
                </a:moveTo>
                <a:lnTo>
                  <a:pt x="146303" y="4677155"/>
                </a:lnTo>
                <a:lnTo>
                  <a:pt x="146303" y="0"/>
                </a:lnTo>
                <a:lnTo>
                  <a:pt x="0" y="0"/>
                </a:lnTo>
                <a:lnTo>
                  <a:pt x="0" y="4677155"/>
                </a:lnTo>
                <a:close/>
              </a:path>
            </a:pathLst>
          </a:custGeom>
          <a:solidFill>
            <a:srgbClr val="DCE2E3"/>
          </a:solidFill>
        </p:spPr>
        <p:txBody>
          <a:bodyPr wrap="square" lIns="0" tIns="0" rIns="0" bIns="0" rtlCol="0"/>
          <a:lstStyle/>
          <a:p>
            <a:endParaRPr/>
          </a:p>
        </p:txBody>
      </p:sp>
      <p:sp>
        <p:nvSpPr>
          <p:cNvPr id="3" name="object 3"/>
          <p:cNvSpPr/>
          <p:nvPr/>
        </p:nvSpPr>
        <p:spPr>
          <a:xfrm>
            <a:off x="0" y="123444"/>
            <a:ext cx="146685" cy="4677410"/>
          </a:xfrm>
          <a:custGeom>
            <a:avLst/>
            <a:gdLst/>
            <a:ahLst/>
            <a:cxnLst/>
            <a:rect l="l" t="t" r="r" b="b"/>
            <a:pathLst>
              <a:path w="146685" h="4677410">
                <a:moveTo>
                  <a:pt x="0" y="4677155"/>
                </a:moveTo>
                <a:lnTo>
                  <a:pt x="146304" y="4677155"/>
                </a:lnTo>
                <a:lnTo>
                  <a:pt x="146304" y="0"/>
                </a:lnTo>
                <a:lnTo>
                  <a:pt x="0" y="0"/>
                </a:lnTo>
                <a:lnTo>
                  <a:pt x="0" y="4677155"/>
                </a:lnTo>
                <a:close/>
              </a:path>
            </a:pathLst>
          </a:custGeom>
          <a:solidFill>
            <a:srgbClr val="DCE2E3"/>
          </a:solidFill>
        </p:spPr>
        <p:txBody>
          <a:bodyPr wrap="square" lIns="0" tIns="0" rIns="0" bIns="0" rtlCol="0"/>
          <a:lstStyle/>
          <a:p>
            <a:endParaRPr/>
          </a:p>
        </p:txBody>
      </p:sp>
      <p:sp>
        <p:nvSpPr>
          <p:cNvPr id="4" name="object 4"/>
          <p:cNvSpPr/>
          <p:nvPr/>
        </p:nvSpPr>
        <p:spPr>
          <a:xfrm>
            <a:off x="1667255" y="4800599"/>
            <a:ext cx="7477125" cy="342900"/>
          </a:xfrm>
          <a:custGeom>
            <a:avLst/>
            <a:gdLst/>
            <a:ahLst/>
            <a:cxnLst/>
            <a:rect l="l" t="t" r="r" b="b"/>
            <a:pathLst>
              <a:path w="7477125" h="342900">
                <a:moveTo>
                  <a:pt x="0" y="342900"/>
                </a:moveTo>
                <a:lnTo>
                  <a:pt x="7476744" y="342900"/>
                </a:lnTo>
                <a:lnTo>
                  <a:pt x="7476744" y="0"/>
                </a:lnTo>
                <a:lnTo>
                  <a:pt x="0" y="0"/>
                </a:lnTo>
                <a:lnTo>
                  <a:pt x="0" y="342900"/>
                </a:lnTo>
                <a:close/>
              </a:path>
            </a:pathLst>
          </a:custGeom>
          <a:solidFill>
            <a:srgbClr val="DCE2E3"/>
          </a:solidFill>
        </p:spPr>
        <p:txBody>
          <a:bodyPr wrap="square" lIns="0" tIns="0" rIns="0" bIns="0" rtlCol="0"/>
          <a:lstStyle/>
          <a:p>
            <a:endParaRPr/>
          </a:p>
        </p:txBody>
      </p:sp>
      <p:sp>
        <p:nvSpPr>
          <p:cNvPr id="5" name="object 5"/>
          <p:cNvSpPr/>
          <p:nvPr/>
        </p:nvSpPr>
        <p:spPr>
          <a:xfrm>
            <a:off x="0" y="4800599"/>
            <a:ext cx="530860" cy="342900"/>
          </a:xfrm>
          <a:custGeom>
            <a:avLst/>
            <a:gdLst/>
            <a:ahLst/>
            <a:cxnLst/>
            <a:rect l="l" t="t" r="r" b="b"/>
            <a:pathLst>
              <a:path w="530860" h="342900">
                <a:moveTo>
                  <a:pt x="0" y="342900"/>
                </a:moveTo>
                <a:lnTo>
                  <a:pt x="530352" y="342900"/>
                </a:lnTo>
                <a:lnTo>
                  <a:pt x="530352" y="0"/>
                </a:lnTo>
                <a:lnTo>
                  <a:pt x="0" y="0"/>
                </a:lnTo>
                <a:lnTo>
                  <a:pt x="0" y="342900"/>
                </a:lnTo>
                <a:close/>
              </a:path>
            </a:pathLst>
          </a:custGeom>
          <a:solidFill>
            <a:srgbClr val="DCE2E3"/>
          </a:solidFill>
        </p:spPr>
        <p:txBody>
          <a:bodyPr wrap="square" lIns="0" tIns="0" rIns="0" bIns="0" rtlCol="0"/>
          <a:lstStyle/>
          <a:p>
            <a:endParaRPr/>
          </a:p>
        </p:txBody>
      </p:sp>
      <p:sp>
        <p:nvSpPr>
          <p:cNvPr id="6" name="object 6"/>
          <p:cNvSpPr/>
          <p:nvPr/>
        </p:nvSpPr>
        <p:spPr>
          <a:xfrm>
            <a:off x="0" y="0"/>
            <a:ext cx="9144000" cy="123825"/>
          </a:xfrm>
          <a:custGeom>
            <a:avLst/>
            <a:gdLst/>
            <a:ahLst/>
            <a:cxnLst/>
            <a:rect l="l" t="t" r="r" b="b"/>
            <a:pathLst>
              <a:path w="9144000" h="123825">
                <a:moveTo>
                  <a:pt x="0" y="123444"/>
                </a:moveTo>
                <a:lnTo>
                  <a:pt x="9144000" y="123444"/>
                </a:lnTo>
                <a:lnTo>
                  <a:pt x="9144000" y="0"/>
                </a:lnTo>
                <a:lnTo>
                  <a:pt x="0" y="0"/>
                </a:lnTo>
                <a:lnTo>
                  <a:pt x="0" y="123444"/>
                </a:lnTo>
                <a:close/>
              </a:path>
            </a:pathLst>
          </a:custGeom>
          <a:solidFill>
            <a:srgbClr val="DCE2E3"/>
          </a:solidFill>
        </p:spPr>
        <p:txBody>
          <a:bodyPr wrap="square" lIns="0" tIns="0" rIns="0" bIns="0" rtlCol="0"/>
          <a:lstStyle/>
          <a:p>
            <a:endParaRPr/>
          </a:p>
        </p:txBody>
      </p:sp>
      <p:sp>
        <p:nvSpPr>
          <p:cNvPr id="7" name="object 7"/>
          <p:cNvSpPr/>
          <p:nvPr/>
        </p:nvSpPr>
        <p:spPr>
          <a:xfrm>
            <a:off x="144779" y="132587"/>
            <a:ext cx="8852916" cy="467868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30351" y="4727447"/>
            <a:ext cx="1137285" cy="416559"/>
          </a:xfrm>
          <a:custGeom>
            <a:avLst/>
            <a:gdLst/>
            <a:ahLst/>
            <a:cxnLst/>
            <a:rect l="l" t="t" r="r" b="b"/>
            <a:pathLst>
              <a:path w="1137285" h="416560">
                <a:moveTo>
                  <a:pt x="0" y="416051"/>
                </a:moveTo>
                <a:lnTo>
                  <a:pt x="1136904" y="416051"/>
                </a:lnTo>
                <a:lnTo>
                  <a:pt x="1136904" y="0"/>
                </a:lnTo>
                <a:lnTo>
                  <a:pt x="0" y="0"/>
                </a:lnTo>
                <a:lnTo>
                  <a:pt x="0" y="416051"/>
                </a:lnTo>
                <a:close/>
              </a:path>
            </a:pathLst>
          </a:custGeom>
          <a:solidFill>
            <a:srgbClr val="095A82"/>
          </a:solidFill>
        </p:spPr>
        <p:txBody>
          <a:bodyPr wrap="square" lIns="0" tIns="0" rIns="0" bIns="0" rtlCol="0"/>
          <a:lstStyle/>
          <a:p>
            <a:endParaRPr/>
          </a:p>
        </p:txBody>
      </p:sp>
      <p:sp>
        <p:nvSpPr>
          <p:cNvPr id="9" name="object 9"/>
          <p:cNvSpPr/>
          <p:nvPr/>
        </p:nvSpPr>
        <p:spPr>
          <a:xfrm>
            <a:off x="530351" y="4727447"/>
            <a:ext cx="1137285" cy="416559"/>
          </a:xfrm>
          <a:custGeom>
            <a:avLst/>
            <a:gdLst/>
            <a:ahLst/>
            <a:cxnLst/>
            <a:rect l="l" t="t" r="r" b="b"/>
            <a:pathLst>
              <a:path w="1137285" h="416560">
                <a:moveTo>
                  <a:pt x="0" y="416051"/>
                </a:moveTo>
                <a:lnTo>
                  <a:pt x="1136904" y="416051"/>
                </a:lnTo>
                <a:lnTo>
                  <a:pt x="1136904" y="0"/>
                </a:lnTo>
                <a:lnTo>
                  <a:pt x="0" y="0"/>
                </a:lnTo>
                <a:lnTo>
                  <a:pt x="0" y="416051"/>
                </a:lnTo>
                <a:close/>
              </a:path>
            </a:pathLst>
          </a:custGeom>
          <a:ln w="9144">
            <a:solidFill>
              <a:srgbClr val="FFFF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75D11EE-E67A-4BE2-ABB4-045B4FC0A56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232870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HTTP Methods</a:t>
            </a:r>
            <a:endParaRPr dirty="0"/>
          </a:p>
        </p:txBody>
      </p:sp>
      <p:sp>
        <p:nvSpPr>
          <p:cNvPr id="9" name="object 7"/>
          <p:cNvSpPr txBox="1"/>
          <p:nvPr/>
        </p:nvSpPr>
        <p:spPr>
          <a:xfrm>
            <a:off x="468834" y="892211"/>
            <a:ext cx="8208821" cy="2908489"/>
          </a:xfrm>
          <a:prstGeom prst="rect">
            <a:avLst/>
          </a:prstGeom>
        </p:spPr>
        <p:txBody>
          <a:bodyPr vert="horz" wrap="square" lIns="0" tIns="0" rIns="0" bIns="0" rtlCol="0">
            <a:spAutoFit/>
          </a:bodyPr>
          <a:lstStyle/>
          <a:p>
            <a:pPr>
              <a:lnSpc>
                <a:spcPct val="150000"/>
              </a:lnSpc>
              <a:buClr>
                <a:srgbClr val="095A81"/>
              </a:buClr>
              <a:tabLst>
                <a:tab pos="292418" algn="l"/>
              </a:tabLst>
            </a:pPr>
            <a:r>
              <a:rPr lang="en-IN" sz="1400" dirty="0"/>
              <a:t>Http protocol is the foundation of data communication in world wide web. Different methods of data retrieval from specified URL are defined in this protocol</a:t>
            </a:r>
            <a:r>
              <a:rPr lang="en-IN" sz="1400" dirty="0" smtClean="0"/>
              <a:t>. </a:t>
            </a:r>
          </a:p>
          <a:p>
            <a:pPr>
              <a:lnSpc>
                <a:spcPct val="150000"/>
              </a:lnSpc>
              <a:buClr>
                <a:srgbClr val="095A81"/>
              </a:buClr>
              <a:tabLst>
                <a:tab pos="292418" algn="l"/>
              </a:tabLst>
            </a:pPr>
            <a:r>
              <a:rPr lang="en-IN" sz="1400" dirty="0" smtClean="0"/>
              <a:t>The </a:t>
            </a:r>
            <a:r>
              <a:rPr lang="en-IN" sz="1400" dirty="0"/>
              <a:t>following table summarizes different http methods </a:t>
            </a:r>
            <a:r>
              <a:rPr lang="en-IN" sz="1400" dirty="0" smtClean="0"/>
              <a:t>−</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GET </a:t>
            </a:r>
            <a:r>
              <a:rPr lang="en-IN" sz="1400" dirty="0" smtClean="0">
                <a:solidFill>
                  <a:prstClr val="black"/>
                </a:solidFill>
              </a:rPr>
              <a:t>     | </a:t>
            </a:r>
            <a:r>
              <a:rPr lang="en-IN" sz="1400" dirty="0">
                <a:solidFill>
                  <a:prstClr val="black"/>
                </a:solidFill>
              </a:rPr>
              <a:t>Sends data in unencrypted form to the server. Most common method.</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HEAD</a:t>
            </a:r>
            <a:r>
              <a:rPr lang="en-IN" sz="1400" dirty="0" smtClean="0">
                <a:solidFill>
                  <a:prstClr val="black"/>
                </a:solidFill>
              </a:rPr>
              <a:t>   </a:t>
            </a:r>
            <a:r>
              <a:rPr lang="en-IN" sz="1400" dirty="0">
                <a:solidFill>
                  <a:prstClr val="black"/>
                </a:solidFill>
              </a:rPr>
              <a:t>| Same as GET, but without response body</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POST</a:t>
            </a:r>
            <a:r>
              <a:rPr lang="en-IN" sz="1400" dirty="0" smtClean="0">
                <a:solidFill>
                  <a:prstClr val="black"/>
                </a:solidFill>
              </a:rPr>
              <a:t>    </a:t>
            </a:r>
            <a:r>
              <a:rPr lang="en-IN" sz="1400" dirty="0">
                <a:solidFill>
                  <a:prstClr val="black"/>
                </a:solidFill>
              </a:rPr>
              <a:t>| Used to send HTML form data to server. Data received by POST method is not cached by server.</a:t>
            </a:r>
          </a:p>
          <a:p>
            <a:pPr marL="285750" indent="-285750">
              <a:lnSpc>
                <a:spcPct val="150000"/>
              </a:lnSpc>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PUT     </a:t>
            </a:r>
            <a:r>
              <a:rPr lang="en-IN" sz="1400" dirty="0">
                <a:solidFill>
                  <a:prstClr val="black"/>
                </a:solidFill>
              </a:rPr>
              <a:t>| Replaces all current representations of the target resource with the uploaded content.</a:t>
            </a:r>
          </a:p>
          <a:p>
            <a:pPr marL="228600" indent="-228600">
              <a:lnSpc>
                <a:spcPct val="150000"/>
              </a:lnSpc>
              <a:buClr>
                <a:srgbClr val="095A81"/>
              </a:buClr>
              <a:buFont typeface="Wingdings" panose="05000000000000000000" pitchFamily="2" charset="2"/>
              <a:buChar char="§"/>
              <a:tabLst>
                <a:tab pos="292418" algn="l"/>
              </a:tabLst>
            </a:pPr>
            <a:r>
              <a:rPr lang="en-IN" sz="1400" b="1" dirty="0" smtClean="0">
                <a:solidFill>
                  <a:schemeClr val="accent6">
                    <a:lumMod val="75000"/>
                  </a:schemeClr>
                </a:solidFill>
              </a:rPr>
              <a:t>DELETE</a:t>
            </a:r>
            <a:r>
              <a:rPr lang="en-IN" sz="1400" dirty="0" smtClean="0">
                <a:solidFill>
                  <a:prstClr val="black"/>
                </a:solidFill>
              </a:rPr>
              <a:t> </a:t>
            </a:r>
            <a:r>
              <a:rPr lang="en-IN" sz="1400" dirty="0">
                <a:solidFill>
                  <a:prstClr val="black"/>
                </a:solidFill>
              </a:rPr>
              <a:t>| Removes all current representations of the target resource given by a URL</a:t>
            </a: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594667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53568" y="1721358"/>
            <a:ext cx="533400" cy="636270"/>
          </a:xfrm>
          <a:prstGeom prst="rect">
            <a:avLst/>
          </a:prstGeom>
          <a:blipFill>
            <a:blip r:embed="rId3" cstate="print"/>
            <a:stretch>
              <a:fillRect/>
            </a:stretch>
          </a:blipFill>
        </p:spPr>
        <p:txBody>
          <a:bodyPr wrap="square" lIns="0" tIns="0" rIns="0" bIns="0" rtlCol="0"/>
          <a:lstStyle/>
          <a:p>
            <a:endParaRPr sz="900">
              <a:solidFill>
                <a:prstClr val="black"/>
              </a:solidFill>
            </a:endParaRPr>
          </a:p>
        </p:txBody>
      </p:sp>
      <p:sp>
        <p:nvSpPr>
          <p:cNvPr id="6" name="object 6"/>
          <p:cNvSpPr txBox="1">
            <a:spLocks noGrp="1"/>
          </p:cNvSpPr>
          <p:nvPr>
            <p:ph type="title"/>
          </p:nvPr>
        </p:nvSpPr>
        <p:spPr>
          <a:xfrm>
            <a:off x="462407" y="369916"/>
            <a:ext cx="8206330" cy="430887"/>
          </a:xfrm>
          <a:prstGeom prst="rect">
            <a:avLst/>
          </a:prstGeom>
        </p:spPr>
        <p:txBody>
          <a:bodyPr vert="horz" wrap="square" lIns="0" tIns="0" rIns="0" bIns="0" rtlCol="0">
            <a:spAutoFit/>
          </a:bodyPr>
          <a:lstStyle/>
          <a:p>
            <a:pPr marL="6350"/>
            <a:r>
              <a:rPr lang="en-IN" dirty="0" smtClean="0"/>
              <a:t>Request Object</a:t>
            </a:r>
            <a:endParaRPr dirty="0"/>
          </a:p>
        </p:txBody>
      </p:sp>
      <p:sp>
        <p:nvSpPr>
          <p:cNvPr id="9" name="object 7"/>
          <p:cNvSpPr txBox="1"/>
          <p:nvPr/>
        </p:nvSpPr>
        <p:spPr>
          <a:xfrm>
            <a:off x="468834" y="892211"/>
            <a:ext cx="8208821" cy="3231654"/>
          </a:xfrm>
          <a:prstGeom prst="rect">
            <a:avLst/>
          </a:prstGeom>
        </p:spPr>
        <p:txBody>
          <a:bodyPr vert="horz" wrap="square" lIns="0" tIns="0" rIns="0" bIns="0" rtlCol="0">
            <a:spAutoFit/>
          </a:bodyPr>
          <a:lstStyle/>
          <a:p>
            <a:pPr marL="285750" indent="-285750">
              <a:lnSpc>
                <a:spcPct val="150000"/>
              </a:lnSpc>
              <a:buFont typeface="Wingdings" panose="05000000000000000000" pitchFamily="2" charset="2"/>
              <a:buChar char="§"/>
            </a:pPr>
            <a:r>
              <a:rPr lang="en-IN" sz="1400" dirty="0"/>
              <a:t>The data from a client’s web page is sent to the server as a global request object. In order to process the request data, it should be imported from the Flask module.</a:t>
            </a:r>
          </a:p>
          <a:p>
            <a:pPr marL="285750" indent="-285750">
              <a:lnSpc>
                <a:spcPct val="150000"/>
              </a:lnSpc>
              <a:buFont typeface="Wingdings" panose="05000000000000000000" pitchFamily="2" charset="2"/>
              <a:buChar char="§"/>
            </a:pPr>
            <a:r>
              <a:rPr lang="en-IN" sz="1400" dirty="0"/>
              <a:t>Important attributes of request object are listed below −</a:t>
            </a:r>
          </a:p>
          <a:p>
            <a:pPr marL="742950" lvl="1" indent="-285750">
              <a:lnSpc>
                <a:spcPct val="150000"/>
              </a:lnSpc>
              <a:buFont typeface="Courier New" panose="02070309020205020404" pitchFamily="49" charset="0"/>
              <a:buChar char="o"/>
            </a:pPr>
            <a:r>
              <a:rPr lang="en-IN" sz="1400" b="1" dirty="0"/>
              <a:t>Form</a:t>
            </a:r>
            <a:r>
              <a:rPr lang="en-IN" sz="1400" dirty="0"/>
              <a:t> − It is a dictionary object containing key and value pairs of form parameters and their values.</a:t>
            </a:r>
          </a:p>
          <a:p>
            <a:pPr marL="742950" lvl="1" indent="-285750">
              <a:lnSpc>
                <a:spcPct val="150000"/>
              </a:lnSpc>
              <a:buFont typeface="Courier New" panose="02070309020205020404" pitchFamily="49" charset="0"/>
              <a:buChar char="o"/>
            </a:pPr>
            <a:r>
              <a:rPr lang="en-IN" sz="1400" b="1" dirty="0"/>
              <a:t>args</a:t>
            </a:r>
            <a:r>
              <a:rPr lang="en-IN" sz="1400" dirty="0"/>
              <a:t> − parsed contents of query string which is part of URL after question mark (?).</a:t>
            </a:r>
          </a:p>
          <a:p>
            <a:pPr marL="742950" lvl="1" indent="-285750">
              <a:lnSpc>
                <a:spcPct val="150000"/>
              </a:lnSpc>
              <a:buFont typeface="Courier New" panose="02070309020205020404" pitchFamily="49" charset="0"/>
              <a:buChar char="o"/>
            </a:pPr>
            <a:r>
              <a:rPr lang="en-IN" sz="1400" b="1" dirty="0"/>
              <a:t>Cookies</a:t>
            </a:r>
            <a:r>
              <a:rPr lang="en-IN" sz="1400" dirty="0"/>
              <a:t> − dictionary object holding Cookie names and values.</a:t>
            </a:r>
          </a:p>
          <a:p>
            <a:pPr marL="742950" lvl="1" indent="-285750">
              <a:lnSpc>
                <a:spcPct val="150000"/>
              </a:lnSpc>
              <a:buFont typeface="Courier New" panose="02070309020205020404" pitchFamily="49" charset="0"/>
              <a:buChar char="o"/>
            </a:pPr>
            <a:r>
              <a:rPr lang="en-IN" sz="1400" b="1" dirty="0"/>
              <a:t>files</a:t>
            </a:r>
            <a:r>
              <a:rPr lang="en-IN" sz="1400" dirty="0"/>
              <a:t> − data pertaining to uploaded file.</a:t>
            </a:r>
          </a:p>
          <a:p>
            <a:pPr marL="742950" lvl="1" indent="-285750">
              <a:lnSpc>
                <a:spcPct val="150000"/>
              </a:lnSpc>
              <a:buFont typeface="Courier New" panose="02070309020205020404" pitchFamily="49" charset="0"/>
              <a:buChar char="o"/>
            </a:pPr>
            <a:r>
              <a:rPr lang="en-IN" sz="1400" b="1" dirty="0"/>
              <a:t>method</a:t>
            </a:r>
            <a:r>
              <a:rPr lang="en-IN" sz="1400" dirty="0"/>
              <a:t> − current request method.</a:t>
            </a:r>
          </a:p>
          <a:p>
            <a:pPr marL="228600" indent="-228600">
              <a:lnSpc>
                <a:spcPct val="150000"/>
              </a:lnSpc>
              <a:buClr>
                <a:srgbClr val="095A81"/>
              </a:buClr>
              <a:buFont typeface="Wingdings" panose="05000000000000000000" pitchFamily="2" charset="2"/>
              <a:buChar char="§"/>
              <a:tabLst>
                <a:tab pos="292418" algn="l"/>
              </a:tabLst>
            </a:pPr>
            <a:endParaRPr lang="en-IN" sz="1400" dirty="0">
              <a:solidFill>
                <a:prstClr val="black"/>
              </a:solidFill>
            </a:endParaRPr>
          </a:p>
          <a:p>
            <a:pPr>
              <a:lnSpc>
                <a:spcPct val="150000"/>
              </a:lnSpc>
              <a:buClr>
                <a:srgbClr val="095A81"/>
              </a:buClr>
              <a:tabLst>
                <a:tab pos="292418" algn="l"/>
              </a:tabLst>
            </a:pPr>
            <a:endParaRPr lang="en-US" sz="1400" spc="-10" dirty="0">
              <a:solidFill>
                <a:prstClr val="black"/>
              </a:solidFill>
              <a:cs typeface="Calibri"/>
            </a:endParaRPr>
          </a:p>
        </p:txBody>
      </p:sp>
      <p:sp>
        <p:nvSpPr>
          <p:cNvPr id="7" name="object 4"/>
          <p:cNvSpPr/>
          <p:nvPr/>
        </p:nvSpPr>
        <p:spPr>
          <a:xfrm>
            <a:off x="467105" y="844297"/>
            <a:ext cx="8210550" cy="29209"/>
          </a:xfrm>
          <a:custGeom>
            <a:avLst/>
            <a:gdLst/>
            <a:ahLst/>
            <a:cxnLst/>
            <a:rect l="l" t="t" r="r" b="b"/>
            <a:pathLst>
              <a:path w="8210550" h="29209">
                <a:moveTo>
                  <a:pt x="0" y="28955"/>
                </a:moveTo>
                <a:lnTo>
                  <a:pt x="8210550" y="28955"/>
                </a:lnTo>
                <a:lnTo>
                  <a:pt x="8210550" y="0"/>
                </a:lnTo>
                <a:lnTo>
                  <a:pt x="0" y="0"/>
                </a:lnTo>
                <a:lnTo>
                  <a:pt x="0" y="28955"/>
                </a:lnTo>
                <a:close/>
              </a:path>
            </a:pathLst>
          </a:custGeom>
          <a:solidFill>
            <a:srgbClr val="095A82"/>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56412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TotalTime>
  <Words>2607</Words>
  <Application>Microsoft Office PowerPoint</Application>
  <PresentationFormat>On-screen Show (16:9)</PresentationFormat>
  <Paragraphs>445</Paragraphs>
  <Slides>71</Slides>
  <Notes>51</Notes>
  <HiddenSlides>0</HiddenSlides>
  <MMClips>0</MMClips>
  <ScaleCrop>false</ScaleCrop>
  <HeadingPairs>
    <vt:vector size="8" baseType="variant">
      <vt:variant>
        <vt:lpstr>Fonts Used</vt:lpstr>
      </vt:variant>
      <vt:variant>
        <vt:i4>9</vt:i4>
      </vt:variant>
      <vt:variant>
        <vt:lpstr>Theme</vt:lpstr>
      </vt:variant>
      <vt:variant>
        <vt:i4>8</vt:i4>
      </vt:variant>
      <vt:variant>
        <vt:lpstr>Links</vt:lpstr>
      </vt:variant>
      <vt:variant>
        <vt:i4>1</vt:i4>
      </vt:variant>
      <vt:variant>
        <vt:lpstr>Slide Titles</vt:lpstr>
      </vt:variant>
      <vt:variant>
        <vt:i4>71</vt:i4>
      </vt:variant>
    </vt:vector>
  </HeadingPairs>
  <TitlesOfParts>
    <vt:vector size="89" baseType="lpstr">
      <vt:lpstr>Arial</vt:lpstr>
      <vt:lpstr>Arial Rounded MT Bold</vt:lpstr>
      <vt:lpstr>Calibri</vt:lpstr>
      <vt:lpstr>Comic Sans MS</vt:lpstr>
      <vt:lpstr>Courier New</vt:lpstr>
      <vt:lpstr>Menlo</vt:lpstr>
      <vt:lpstr>Times New Roman</vt:lpstr>
      <vt:lpstr>Trebuchet MS</vt:lpstr>
      <vt:lpstr>Wingdings</vt:lpstr>
      <vt:lpstr>Office Theme</vt:lpstr>
      <vt:lpstr>7_Office Theme</vt:lpstr>
      <vt:lpstr>8_Office Theme</vt:lpstr>
      <vt:lpstr>12_Office Theme</vt:lpstr>
      <vt:lpstr>2_Office Theme</vt:lpstr>
      <vt:lpstr>18_Office Theme</vt:lpstr>
      <vt:lpstr>3_Office Theme</vt:lpstr>
      <vt:lpstr>19_Office Theme</vt:lpstr>
      <vt:lpstr>C:\Users\VIJAY\Desktop\AI\Python Champion\14 Web Python\CGI.docx</vt:lpstr>
      <vt:lpstr>14. Web Python</vt:lpstr>
      <vt:lpstr>Course Outline</vt:lpstr>
      <vt:lpstr>Course Objectives</vt:lpstr>
      <vt:lpstr>PowerPoint Presentation</vt:lpstr>
      <vt:lpstr>What is Web Application Framework?</vt:lpstr>
      <vt:lpstr>Flask Framework</vt:lpstr>
      <vt:lpstr>Flask Environment</vt:lpstr>
      <vt:lpstr>HTTP Methods</vt:lpstr>
      <vt:lpstr>Request Object</vt:lpstr>
      <vt:lpstr>Sending Form Data to a Template</vt:lpstr>
      <vt:lpstr>Cookies</vt:lpstr>
      <vt:lpstr>Sessions</vt:lpstr>
      <vt:lpstr>Redirection</vt:lpstr>
      <vt:lpstr>Redirection..</vt:lpstr>
      <vt:lpstr>Errors</vt:lpstr>
      <vt:lpstr>File Uploading</vt:lpstr>
      <vt:lpstr>File Uploading</vt:lpstr>
      <vt:lpstr>Flask Extensions</vt:lpstr>
      <vt:lpstr>Flask Extensions</vt:lpstr>
      <vt:lpstr>Flask Extensions..</vt:lpstr>
      <vt:lpstr>Flask Mail</vt:lpstr>
      <vt:lpstr>Flask Mail</vt:lpstr>
      <vt:lpstr>Flask Mail..</vt:lpstr>
      <vt:lpstr>Flask Mail – Mail Class</vt:lpstr>
      <vt:lpstr>Flask Mail – Message Class</vt:lpstr>
      <vt:lpstr>Flask WTF</vt:lpstr>
      <vt:lpstr>WTForms Overview</vt:lpstr>
      <vt:lpstr>WTForms Overview</vt:lpstr>
      <vt:lpstr>WTF – Standard Form Fields</vt:lpstr>
      <vt:lpstr>WTF - Validator</vt:lpstr>
      <vt:lpstr>WTF – Validator..</vt:lpstr>
      <vt:lpstr>Flask SQLite</vt:lpstr>
      <vt:lpstr>SQLite Overview</vt:lpstr>
      <vt:lpstr>Flask SQLAlchemy</vt:lpstr>
      <vt:lpstr>SQLAlchemy Overview</vt:lpstr>
      <vt:lpstr>Flask Sijax</vt:lpstr>
      <vt:lpstr>Sijax Overview</vt:lpstr>
      <vt:lpstr>PowerPoint Presentation</vt:lpstr>
      <vt:lpstr>Django Basics</vt:lpstr>
      <vt:lpstr>Django Overview</vt:lpstr>
      <vt:lpstr>Django Design Principles</vt:lpstr>
      <vt:lpstr>Advantages of Django</vt:lpstr>
      <vt:lpstr>Django Pattern</vt:lpstr>
      <vt:lpstr>Django Pattern</vt:lpstr>
      <vt:lpstr>Django Pattern..</vt:lpstr>
      <vt:lpstr>PowerPoint Presentation</vt:lpstr>
      <vt:lpstr>What is CGI?</vt:lpstr>
      <vt:lpstr>What is Web Browsing?</vt:lpstr>
      <vt:lpstr>Common Gateway Interface Setup</vt:lpstr>
      <vt:lpstr>Web Server Support and Configuration</vt:lpstr>
      <vt:lpstr>Demo Hello World – CGI Program</vt:lpstr>
      <vt:lpstr>Hello World – hello.py</vt:lpstr>
      <vt:lpstr>Header – CGI Program</vt:lpstr>
      <vt:lpstr>HTTP Header</vt:lpstr>
      <vt:lpstr>CGI Environment Variables</vt:lpstr>
      <vt:lpstr>CGI – Environment Variables</vt:lpstr>
      <vt:lpstr>CGI – Environment Variables</vt:lpstr>
      <vt:lpstr>CGI – Environment Variables</vt:lpstr>
      <vt:lpstr>Get &amp; Post Method</vt:lpstr>
      <vt:lpstr>Get Method</vt:lpstr>
      <vt:lpstr>Post Method</vt:lpstr>
      <vt:lpstr>CGI - Samples</vt:lpstr>
      <vt:lpstr>Samples</vt:lpstr>
      <vt:lpstr>Summary</vt:lpstr>
      <vt:lpstr>Congratulation</vt:lpstr>
      <vt:lpstr>PowerPoint Presentation</vt:lpstr>
      <vt:lpstr>Congratulation Champion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OU7_July2016</dc:subject>
  <dc:creator>Sriram</dc:creator>
  <cp:keywords>OU7 PowerPoint Template</cp:keywords>
  <cp:lastModifiedBy>VIJAY</cp:lastModifiedBy>
  <cp:revision>113</cp:revision>
  <dcterms:created xsi:type="dcterms:W3CDTF">2018-12-10T03:50:09Z</dcterms:created>
  <dcterms:modified xsi:type="dcterms:W3CDTF">2019-01-23T04:54:34Z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2018-04-12T00:00:00Z</vt:filetime>
  </property>
  <property fmtid="{D5CDD505-2E9C-101B-9397-08002B2CF9AE}" pid="3" name="Creator">
    <vt:lpwstr>Microsoft® PowerPoint® 2016</vt:lpwstr>
  </property>
  <property fmtid="{D5CDD505-2E9C-101B-9397-08002B2CF9AE}" pid="4" name="LastSaved">
    <vt:filetime>2018-12-10T00:00:00Z</vt:filetime>
  </property>
</Properties>
</file>