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  <p:sldMasterId id="2147483684" r:id="rId4"/>
    <p:sldMasterId id="2147483690" r:id="rId5"/>
  </p:sldMasterIdLst>
  <p:notesMasterIdLst>
    <p:notesMasterId r:id="rId21"/>
  </p:notesMasterIdLst>
  <p:sldIdLst>
    <p:sldId id="291" r:id="rId6"/>
    <p:sldId id="307" r:id="rId7"/>
    <p:sldId id="258" r:id="rId8"/>
    <p:sldId id="308" r:id="rId9"/>
    <p:sldId id="299" r:id="rId10"/>
    <p:sldId id="309" r:id="rId11"/>
    <p:sldId id="301" r:id="rId12"/>
    <p:sldId id="310" r:id="rId13"/>
    <p:sldId id="303" r:id="rId14"/>
    <p:sldId id="311" r:id="rId15"/>
    <p:sldId id="305" r:id="rId16"/>
    <p:sldId id="306" r:id="rId17"/>
    <p:sldId id="284" r:id="rId18"/>
    <p:sldId id="285" r:id="rId19"/>
    <p:sldId id="286" r:id="rId20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7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729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379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717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19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949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70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2225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078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807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75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13536167" y="2560320"/>
            <a:ext cx="3601211" cy="1908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6458711" y="2551176"/>
            <a:ext cx="3732276" cy="1854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666" y="644093"/>
            <a:ext cx="16412667" cy="88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86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059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8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30400" y="0"/>
            <a:ext cx="2486025" cy="2190115"/>
          </a:xfrm>
          <a:custGeom>
            <a:avLst/>
            <a:gdLst/>
            <a:ahLst/>
            <a:cxnLst/>
            <a:rect l="l" t="t" r="r" b="b"/>
            <a:pathLst>
              <a:path w="2486025" h="2190115">
                <a:moveTo>
                  <a:pt x="0" y="2189988"/>
                </a:moveTo>
                <a:lnTo>
                  <a:pt x="2485644" y="2189988"/>
                </a:lnTo>
                <a:lnTo>
                  <a:pt x="2485644" y="0"/>
                </a:lnTo>
                <a:lnTo>
                  <a:pt x="0" y="0"/>
                </a:lnTo>
                <a:lnTo>
                  <a:pt x="0" y="2189988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4630400" y="2130551"/>
            <a:ext cx="1327785" cy="977265"/>
          </a:xfrm>
          <a:custGeom>
            <a:avLst/>
            <a:gdLst/>
            <a:ahLst/>
            <a:cxnLst/>
            <a:rect l="l" t="t" r="r" b="b"/>
            <a:pathLst>
              <a:path w="1327784" h="977264">
                <a:moveTo>
                  <a:pt x="1327403" y="0"/>
                </a:moveTo>
                <a:lnTo>
                  <a:pt x="0" y="0"/>
                </a:lnTo>
                <a:lnTo>
                  <a:pt x="0" y="976883"/>
                </a:lnTo>
                <a:lnTo>
                  <a:pt x="132740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5788639" y="2130551"/>
            <a:ext cx="1327785" cy="977265"/>
          </a:xfrm>
          <a:custGeom>
            <a:avLst/>
            <a:gdLst/>
            <a:ahLst/>
            <a:cxnLst/>
            <a:rect l="l" t="t" r="r" b="b"/>
            <a:pathLst>
              <a:path w="1327784" h="977264">
                <a:moveTo>
                  <a:pt x="1327403" y="0"/>
                </a:moveTo>
                <a:lnTo>
                  <a:pt x="0" y="0"/>
                </a:lnTo>
                <a:lnTo>
                  <a:pt x="1327403" y="976883"/>
                </a:lnTo>
                <a:lnTo>
                  <a:pt x="132740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282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84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1"/>
            <a:ext cx="15544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1"/>
            <a:ext cx="1280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576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446" y="4581397"/>
            <a:ext cx="8579104" cy="1107996"/>
          </a:xfrm>
        </p:spPr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383" y="2547619"/>
            <a:ext cx="12402818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38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446" y="4581397"/>
            <a:ext cx="8579104" cy="1107996"/>
          </a:xfrm>
        </p:spPr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867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446" y="4581397"/>
            <a:ext cx="8579104" cy="1107996"/>
          </a:xfrm>
        </p:spPr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82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33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426462" y="9674353"/>
            <a:ext cx="1542288" cy="390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2034" y="648106"/>
            <a:ext cx="1640392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1"/>
            <a:ext cx="1280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edureka and/or </a:t>
            </a:r>
            <a:r>
              <a:rPr lang="en-IN" spc="10" smtClean="0"/>
              <a:t>its affiliates. All rights</a:t>
            </a:r>
            <a:r>
              <a:rPr lang="en-IN" spc="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68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3226" y="5481218"/>
            <a:ext cx="5241544" cy="1231106"/>
          </a:xfrm>
        </p:spPr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edureka and/or </a:t>
            </a:r>
            <a:r>
              <a:rPr lang="en-IN" spc="10" smtClean="0"/>
              <a:t>its affiliates. All rights</a:t>
            </a:r>
            <a:r>
              <a:rPr lang="en-IN" spc="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26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426462" y="9674353"/>
            <a:ext cx="1542288" cy="390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3226" y="5481218"/>
            <a:ext cx="5241544" cy="1231106"/>
          </a:xfrm>
        </p:spPr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878569" y="3069334"/>
            <a:ext cx="747775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edureka and/or </a:t>
            </a:r>
            <a:r>
              <a:rPr lang="en-IN" spc="10" smtClean="0"/>
              <a:t>its affiliates. All rights</a:t>
            </a:r>
            <a:r>
              <a:rPr lang="en-IN" spc="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3226" y="5481218"/>
            <a:ext cx="5241544" cy="1231106"/>
          </a:xfrm>
        </p:spPr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edureka and/or </a:t>
            </a:r>
            <a:r>
              <a:rPr lang="en-IN" spc="10" smtClean="0"/>
              <a:t>its affiliates. All rights</a:t>
            </a:r>
            <a:r>
              <a:rPr lang="en-IN" spc="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213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edureka and/or </a:t>
            </a:r>
            <a:r>
              <a:rPr lang="en-IN" spc="10" smtClean="0"/>
              <a:t>its affiliates. All rights</a:t>
            </a:r>
            <a:r>
              <a:rPr lang="en-IN" spc="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10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669" y="822088"/>
            <a:ext cx="16412660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173615"/>
            <a:ext cx="16433800" cy="419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77" y="9805669"/>
            <a:ext cx="5665469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3667" y="4609846"/>
            <a:ext cx="8360664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84220" y="4336237"/>
            <a:ext cx="11719559" cy="432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68" y="9805669"/>
            <a:ext cx="566610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5" dirty="0"/>
              <a:t>Copyright </a:t>
            </a:r>
            <a:r>
              <a:rPr spc="5" dirty="0"/>
              <a:t>© </a:t>
            </a:r>
            <a:r>
              <a:rPr dirty="0"/>
              <a:t>2018, </a:t>
            </a:r>
            <a:r>
              <a:rPr spc="-5" dirty="0"/>
              <a:t>edureka and/or </a:t>
            </a:r>
            <a:r>
              <a:rPr dirty="0"/>
              <a:t>its </a:t>
            </a:r>
            <a:r>
              <a:rPr spc="-10" dirty="0"/>
              <a:t>affiliates. </a:t>
            </a:r>
            <a:r>
              <a:rPr spc="-5" dirty="0"/>
              <a:t>All </a:t>
            </a:r>
            <a:r>
              <a:rPr dirty="0"/>
              <a:t>rights</a:t>
            </a:r>
            <a:r>
              <a:rPr spc="-15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1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446" y="4581397"/>
            <a:ext cx="85791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383" y="2547619"/>
            <a:ext cx="1240281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40335" y="9795409"/>
            <a:ext cx="573913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4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3226" y="5481218"/>
            <a:ext cx="524154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034" y="1653489"/>
            <a:ext cx="164039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63628" y="9792969"/>
            <a:ext cx="5731508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edureka and/or </a:t>
            </a:r>
            <a:r>
              <a:rPr lang="en-IN" spc="10" smtClean="0"/>
              <a:t>its affiliates. All rights</a:t>
            </a:r>
            <a:r>
              <a:rPr lang="en-IN" spc="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12/12/2018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8288000" cy="10287000"/>
          </a:xfrm>
          <a:solidFill>
            <a:schemeClr val="accent4"/>
          </a:solidFill>
        </p:spPr>
        <p:txBody>
          <a:bodyPr/>
          <a:lstStyle/>
          <a:p>
            <a:endParaRPr lang="en-US" dirty="0"/>
          </a:p>
          <a:p>
            <a:pPr algn="l"/>
            <a:endParaRPr lang="en-US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8420100"/>
            <a:ext cx="13716000" cy="1173955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en-IN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ea typeface="+mn-ea"/>
                <a:cs typeface="Calibri"/>
              </a:rPr>
              <a:t>Blockchain Champion </a:t>
            </a:r>
            <a:endParaRPr lang="en-IN" sz="6600" b="1" spc="-5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Calibri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18324512" cy="741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951" y="-2"/>
            <a:ext cx="5182049" cy="829128"/>
          </a:xfrm>
          <a:prstGeom prst="rect">
            <a:avLst/>
          </a:prstGeom>
        </p:spPr>
      </p:pic>
      <p:sp>
        <p:nvSpPr>
          <p:cNvPr id="6" name="Rectangle 173"/>
          <p:cNvSpPr>
            <a:spLocks noChangeArrowheads="1"/>
          </p:cNvSpPr>
          <p:nvPr/>
        </p:nvSpPr>
        <p:spPr bwMode="auto">
          <a:xfrm>
            <a:off x="-56832" y="6895258"/>
            <a:ext cx="69135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IN" sz="3000" b="1" dirty="0">
                <a:solidFill>
                  <a:schemeClr val="accent4">
                    <a:lumMod val="65000"/>
                    <a:lumOff val="35000"/>
                  </a:schemeClr>
                </a:solidFill>
                <a:cs typeface="Arial" charset="0"/>
              </a:rPr>
              <a:t>Technology of Trust</a:t>
            </a:r>
            <a:endParaRPr lang="es-ES" sz="3000" b="1" dirty="0">
              <a:solidFill>
                <a:schemeClr val="accent4">
                  <a:lumMod val="65000"/>
                  <a:lumOff val="35000"/>
                </a:schemeClr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27455" y="6292066"/>
            <a:ext cx="22864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9525" cap="rnd" cmpd="sng" algn="ctr">
                  <a:solidFill>
                    <a:srgbClr val="ED7D31"/>
                  </a:solidFill>
                  <a:prstDash val="solid"/>
                  <a:bevel/>
                </a:ln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Sriram</a:t>
            </a:r>
            <a:endParaRPr lang="en-IN" sz="6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6941" y="7651425"/>
            <a:ext cx="1777060" cy="177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28959" y="4035552"/>
            <a:ext cx="6379462" cy="4233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5687365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lang="en-IN" sz="5600" spc="-20" dirty="0" smtClean="0">
                <a:solidFill>
                  <a:srgbClr val="095A82"/>
                </a:solidFill>
              </a:rPr>
              <a:t>Course </a:t>
            </a:r>
            <a:r>
              <a:rPr sz="5600" spc="-20" dirty="0" smtClean="0">
                <a:solidFill>
                  <a:srgbClr val="095A82"/>
                </a:solidFill>
              </a:rPr>
              <a:t>Obje</a:t>
            </a:r>
            <a:r>
              <a:rPr sz="5600" dirty="0" smtClean="0">
                <a:solidFill>
                  <a:srgbClr val="095A82"/>
                </a:solidFill>
              </a:rPr>
              <a:t>c</a:t>
            </a:r>
            <a:r>
              <a:rPr sz="5600" spc="-10" dirty="0" smtClean="0">
                <a:solidFill>
                  <a:srgbClr val="095A82"/>
                </a:solidFill>
              </a:rPr>
              <a:t>tiv</a:t>
            </a:r>
            <a:r>
              <a:rPr sz="5600" spc="-40" dirty="0" smtClean="0">
                <a:solidFill>
                  <a:srgbClr val="095A82"/>
                </a:solidFill>
              </a:rPr>
              <a:t>e</a:t>
            </a:r>
            <a:r>
              <a:rPr sz="5600" spc="-10" dirty="0" smtClean="0">
                <a:solidFill>
                  <a:srgbClr val="095A82"/>
                </a:solidFill>
              </a:rPr>
              <a:t>s</a:t>
            </a:r>
            <a:endParaRPr sz="5600" dirty="0"/>
          </a:p>
        </p:txBody>
      </p:sp>
      <p:sp>
        <p:nvSpPr>
          <p:cNvPr id="7" name="object 7"/>
          <p:cNvSpPr txBox="1"/>
          <p:nvPr/>
        </p:nvSpPr>
        <p:spPr>
          <a:xfrm>
            <a:off x="933500" y="1873503"/>
            <a:ext cx="11330128" cy="395621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dirty="0">
                <a:latin typeface="Arial Rounded MT Bold" panose="020F0704030504030204" pitchFamily="34" charset="0"/>
                <a:cs typeface="Calibri"/>
              </a:rPr>
              <a:t>After </a:t>
            </a:r>
            <a:r>
              <a:rPr sz="2800" spc="-10" dirty="0">
                <a:latin typeface="Arial Rounded MT Bold" panose="020F0704030504030204" pitchFamily="34" charset="0"/>
                <a:cs typeface="Calibri"/>
              </a:rPr>
              <a:t>completing this module, </a:t>
            </a:r>
            <a:r>
              <a:rPr sz="2800" dirty="0">
                <a:latin typeface="Arial Rounded MT Bold" panose="020F0704030504030204" pitchFamily="34" charset="0"/>
                <a:cs typeface="Calibri"/>
              </a:rPr>
              <a:t>you </a:t>
            </a:r>
            <a:r>
              <a:rPr sz="2800" spc="-10" dirty="0">
                <a:latin typeface="Arial Rounded MT Bold" panose="020F0704030504030204" pitchFamily="34" charset="0"/>
                <a:cs typeface="Calibri"/>
              </a:rPr>
              <a:t>should be </a:t>
            </a:r>
            <a:r>
              <a:rPr sz="2800" dirty="0">
                <a:latin typeface="Arial Rounded MT Bold" panose="020F0704030504030204" pitchFamily="34" charset="0"/>
                <a:cs typeface="Calibri"/>
              </a:rPr>
              <a:t>able</a:t>
            </a:r>
            <a:r>
              <a:rPr sz="2800" spc="5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sz="2800" dirty="0">
                <a:latin typeface="Arial Rounded MT Bold" panose="020F0704030504030204" pitchFamily="34" charset="0"/>
                <a:cs typeface="Calibri"/>
              </a:rPr>
              <a:t>to:</a:t>
            </a:r>
          </a:p>
          <a:p>
            <a:pPr>
              <a:spcBef>
                <a:spcPts val="80"/>
              </a:spcBef>
            </a:pPr>
            <a:endParaRPr sz="2800" dirty="0">
              <a:latin typeface="Arial Rounded MT Bold" panose="020F0704030504030204" pitchFamily="34" charset="0"/>
              <a:cs typeface="Times New Roman"/>
            </a:endParaRPr>
          </a:p>
          <a:p>
            <a:pPr marL="711200" indent="-685800">
              <a:buClr>
                <a:srgbClr val="055180"/>
              </a:buClr>
              <a:buFont typeface="Wingdings"/>
              <a:buChar char=""/>
              <a:tabLst>
                <a:tab pos="709930" algn="l"/>
                <a:tab pos="711200" algn="l"/>
              </a:tabLst>
            </a:pPr>
            <a:r>
              <a:rPr sz="2800" spc="-10" dirty="0">
                <a:latin typeface="Arial Rounded MT Bold" panose="020F0704030504030204" pitchFamily="34" charset="0"/>
                <a:cs typeface="Calibri"/>
              </a:rPr>
              <a:t>Comprehend the </a:t>
            </a:r>
            <a:r>
              <a:rPr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Hyperledger</a:t>
            </a:r>
            <a:r>
              <a:rPr sz="2800" spc="8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project</a:t>
            </a:r>
            <a:endParaRPr sz="280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>
              <a:spcBef>
                <a:spcPts val="80"/>
              </a:spcBef>
              <a:buClr>
                <a:srgbClr val="055180"/>
              </a:buClr>
              <a:buFont typeface="Wingdings"/>
              <a:buChar char=""/>
            </a:pPr>
            <a:endParaRPr sz="2800" dirty="0">
              <a:latin typeface="Arial Rounded MT Bold" panose="020F0704030504030204" pitchFamily="34" charset="0"/>
              <a:cs typeface="Times New Roman"/>
            </a:endParaRPr>
          </a:p>
          <a:p>
            <a:pPr marL="711200" indent="-685800">
              <a:buClr>
                <a:srgbClr val="055180"/>
              </a:buClr>
              <a:buFont typeface="Wingdings"/>
              <a:buChar char=""/>
              <a:tabLst>
                <a:tab pos="709930" algn="l"/>
                <a:tab pos="711200" algn="l"/>
              </a:tabLst>
            </a:pPr>
            <a:r>
              <a:rPr sz="2800" spc="-10" dirty="0">
                <a:latin typeface="Arial Rounded MT Bold" panose="020F0704030504030204" pitchFamily="34" charset="0"/>
                <a:cs typeface="Calibri"/>
              </a:rPr>
              <a:t>Infer </a:t>
            </a:r>
            <a:r>
              <a:rPr sz="2800" dirty="0">
                <a:latin typeface="Arial Rounded MT Bold" panose="020F0704030504030204" pitchFamily="34" charset="0"/>
                <a:cs typeface="Calibri"/>
              </a:rPr>
              <a:t>the </a:t>
            </a: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Hyperledger</a:t>
            </a:r>
            <a:r>
              <a:rPr sz="2800" spc="3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architecture</a:t>
            </a:r>
          </a:p>
          <a:p>
            <a:pPr>
              <a:spcBef>
                <a:spcPts val="110"/>
              </a:spcBef>
              <a:buClr>
                <a:srgbClr val="055180"/>
              </a:buClr>
              <a:buFont typeface="Wingdings"/>
              <a:buChar char=""/>
            </a:pPr>
            <a:endParaRPr sz="2800" dirty="0">
              <a:latin typeface="Arial Rounded MT Bold" panose="020F0704030504030204" pitchFamily="34" charset="0"/>
              <a:cs typeface="Times New Roman"/>
            </a:endParaRPr>
          </a:p>
          <a:p>
            <a:pPr marL="711200" indent="-685800">
              <a:buClr>
                <a:srgbClr val="055180"/>
              </a:buClr>
              <a:buFont typeface="Wingdings"/>
              <a:buChar char=""/>
              <a:tabLst>
                <a:tab pos="709930" algn="l"/>
                <a:tab pos="711200" algn="l"/>
              </a:tabLst>
            </a:pPr>
            <a:r>
              <a:rPr sz="2800" dirty="0">
                <a:latin typeface="Arial Rounded MT Bold" panose="020F0704030504030204" pitchFamily="34" charset="0"/>
                <a:cs typeface="Calibri"/>
              </a:rPr>
              <a:t>Explore the </a:t>
            </a: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consensus </a:t>
            </a:r>
            <a:r>
              <a:rPr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mechanism </a:t>
            </a:r>
            <a:r>
              <a:rPr sz="2800" dirty="0">
                <a:latin typeface="Arial Rounded MT Bold" panose="020F0704030504030204" pitchFamily="34" charset="0"/>
                <a:cs typeface="Calibri"/>
              </a:rPr>
              <a:t>in</a:t>
            </a:r>
            <a:r>
              <a:rPr sz="2800" spc="-20" dirty="0">
                <a:latin typeface="Arial Rounded MT Bold" panose="020F0704030504030204" pitchFamily="34" charset="0"/>
                <a:cs typeface="Calibri"/>
              </a:rPr>
              <a:t> </a:t>
            </a:r>
            <a:r>
              <a:rPr sz="2800" spc="-10" dirty="0">
                <a:latin typeface="Arial Rounded MT Bold" panose="020F0704030504030204" pitchFamily="34" charset="0"/>
                <a:cs typeface="Calibri"/>
              </a:rPr>
              <a:t>Hyperledger</a:t>
            </a:r>
            <a:endParaRPr sz="2800" dirty="0">
              <a:latin typeface="Arial Rounded MT Bold" panose="020F0704030504030204" pitchFamily="34" charset="0"/>
              <a:cs typeface="Calibri"/>
            </a:endParaRPr>
          </a:p>
          <a:p>
            <a:pPr>
              <a:spcBef>
                <a:spcPts val="90"/>
              </a:spcBef>
              <a:buClr>
                <a:srgbClr val="055180"/>
              </a:buClr>
              <a:buFont typeface="Wingdings"/>
              <a:buChar char=""/>
            </a:pPr>
            <a:endParaRPr sz="2800" dirty="0">
              <a:latin typeface="Arial Rounded MT Bold" panose="020F0704030504030204" pitchFamily="34" charset="0"/>
              <a:cs typeface="Times New Roman"/>
            </a:endParaRPr>
          </a:p>
          <a:p>
            <a:pPr marL="711200" indent="-685800">
              <a:buClr>
                <a:srgbClr val="055180"/>
              </a:buClr>
              <a:buFont typeface="Wingdings"/>
              <a:buChar char=""/>
              <a:tabLst>
                <a:tab pos="709930" algn="l"/>
                <a:tab pos="711200" algn="l"/>
              </a:tabLst>
            </a:pPr>
            <a:r>
              <a:rPr sz="2800" spc="-10" dirty="0">
                <a:latin typeface="Arial Rounded MT Bold" panose="020F0704030504030204" pitchFamily="34" charset="0"/>
                <a:cs typeface="Calibri"/>
              </a:rPr>
              <a:t>Landscape </a:t>
            </a:r>
            <a:r>
              <a:rPr sz="2800" dirty="0">
                <a:latin typeface="Arial Rounded MT Bold" panose="020F0704030504030204" pitchFamily="34" charset="0"/>
                <a:cs typeface="Calibri"/>
              </a:rPr>
              <a:t>- </a:t>
            </a:r>
            <a:r>
              <a:rPr sz="2800" spc="-10" dirty="0">
                <a:latin typeface="Arial Rounded MT Bold" panose="020F0704030504030204" pitchFamily="34" charset="0"/>
                <a:cs typeface="Calibri"/>
              </a:rPr>
              <a:t>Four major </a:t>
            </a:r>
            <a:r>
              <a:rPr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Hyperledger </a:t>
            </a: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frameworks</a:t>
            </a:r>
          </a:p>
        </p:txBody>
      </p:sp>
      <p:sp>
        <p:nvSpPr>
          <p:cNvPr id="9" name="object 8"/>
          <p:cNvSpPr txBox="1"/>
          <p:nvPr/>
        </p:nvSpPr>
        <p:spPr>
          <a:xfrm>
            <a:off x="933500" y="6041817"/>
            <a:ext cx="11333480" cy="21941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711200" indent="-685800">
              <a:buClr>
                <a:srgbClr val="055180"/>
              </a:buClr>
              <a:buFont typeface="Wingdings"/>
              <a:buChar char=""/>
              <a:tabLst>
                <a:tab pos="709930" algn="l"/>
                <a:tab pos="711200" algn="l"/>
              </a:tabLst>
            </a:pPr>
            <a:r>
              <a:rPr sz="2800" spc="-10" dirty="0" smtClean="0">
                <a:latin typeface="Arial Rounded MT Bold" panose="020F0704030504030204" pitchFamily="34" charset="0"/>
                <a:cs typeface="Calibri"/>
              </a:rPr>
              <a:t>Develop </a:t>
            </a:r>
            <a:r>
              <a:rPr sz="2800" dirty="0">
                <a:latin typeface="Arial Rounded MT Bold" panose="020F0704030504030204" pitchFamily="34" charset="0"/>
                <a:cs typeface="Calibri"/>
              </a:rPr>
              <a:t>&amp; </a:t>
            </a:r>
            <a:r>
              <a:rPr sz="2800" spc="-10" dirty="0">
                <a:latin typeface="Arial Rounded MT Bold" panose="020F0704030504030204" pitchFamily="34" charset="0"/>
                <a:cs typeface="Calibri"/>
              </a:rPr>
              <a:t>deploy </a:t>
            </a:r>
            <a:r>
              <a:rPr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business</a:t>
            </a:r>
            <a:r>
              <a:rPr sz="280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 networks</a:t>
            </a:r>
          </a:p>
          <a:p>
            <a:pPr>
              <a:spcBef>
                <a:spcPts val="80"/>
              </a:spcBef>
              <a:buClr>
                <a:srgbClr val="055180"/>
              </a:buClr>
              <a:buFont typeface="Wingdings"/>
              <a:buChar char=""/>
            </a:pPr>
            <a:endParaRPr sz="2800" dirty="0">
              <a:latin typeface="Arial Rounded MT Bold" panose="020F0704030504030204" pitchFamily="34" charset="0"/>
              <a:cs typeface="Times New Roman"/>
            </a:endParaRPr>
          </a:p>
          <a:p>
            <a:pPr marL="711200" indent="-685800">
              <a:buClr>
                <a:srgbClr val="055180"/>
              </a:buClr>
              <a:buFont typeface="Wingdings"/>
              <a:buChar char=""/>
              <a:tabLst>
                <a:tab pos="709930" algn="l"/>
                <a:tab pos="711200" algn="l"/>
              </a:tabLst>
            </a:pPr>
            <a:r>
              <a:rPr sz="2800" spc="-10" dirty="0">
                <a:latin typeface="Arial Rounded MT Bold" panose="020F0704030504030204" pitchFamily="34" charset="0"/>
                <a:cs typeface="Calibri"/>
              </a:rPr>
              <a:t>Interact </a:t>
            </a:r>
            <a:r>
              <a:rPr sz="2800" dirty="0">
                <a:latin typeface="Arial Rounded MT Bold" panose="020F0704030504030204" pitchFamily="34" charset="0"/>
                <a:cs typeface="Calibri"/>
              </a:rPr>
              <a:t>with </a:t>
            </a:r>
            <a:r>
              <a:rPr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Hyperledger Fabric Blockchain using </a:t>
            </a:r>
            <a:endParaRPr lang="en-IN" sz="2800" spc="-10" dirty="0" smtClean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25400">
              <a:buClr>
                <a:srgbClr val="055180"/>
              </a:buClr>
              <a:tabLst>
                <a:tab pos="709930" algn="l"/>
                <a:tab pos="711200" algn="l"/>
              </a:tabLst>
            </a:pP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                                                                    </a:t>
            </a:r>
            <a:r>
              <a:rPr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Hyperledger</a:t>
            </a:r>
            <a:r>
              <a:rPr sz="2800" spc="27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r>
              <a:rPr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Composer</a:t>
            </a:r>
            <a:endParaRPr sz="2800" dirty="0" smtClean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711200" indent="-685800">
              <a:buClr>
                <a:srgbClr val="055180"/>
              </a:buClr>
              <a:buFont typeface="Wingdings"/>
              <a:buChar char=""/>
              <a:tabLst>
                <a:tab pos="709930" algn="l"/>
                <a:tab pos="711200" algn="l"/>
              </a:tabLst>
            </a:pPr>
            <a:r>
              <a:rPr sz="2800" spc="-10" dirty="0" smtClean="0">
                <a:latin typeface="Arial Rounded MT Bold" panose="020F0704030504030204" pitchFamily="34" charset="0"/>
                <a:cs typeface="Calibri"/>
              </a:rPr>
              <a:t>Infer </a:t>
            </a:r>
            <a:r>
              <a:rPr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Hyperledger</a:t>
            </a:r>
            <a:r>
              <a:rPr sz="2800" spc="4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r>
              <a:rPr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Fabric</a:t>
            </a:r>
            <a:endParaRPr sz="280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4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7400" y="4450354"/>
            <a:ext cx="14858999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5. Blockchain Prospects</a:t>
            </a:r>
            <a:endParaRPr sz="6600" dirty="0">
              <a:solidFill>
                <a:prstClr val="black"/>
              </a:solidFill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9" y="822088"/>
            <a:ext cx="1641266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pc="-20" dirty="0">
                <a:solidFill>
                  <a:srgbClr val="095A82"/>
                </a:solidFill>
              </a:rPr>
              <a:t>Course Obje</a:t>
            </a:r>
            <a:r>
              <a:rPr lang="en-IN" dirty="0">
                <a:solidFill>
                  <a:srgbClr val="095A82"/>
                </a:solidFill>
              </a:rPr>
              <a:t>c</a:t>
            </a:r>
            <a:r>
              <a:rPr lang="en-IN" spc="-10" dirty="0">
                <a:solidFill>
                  <a:srgbClr val="095A82"/>
                </a:solidFill>
              </a:rPr>
              <a:t>tiv</a:t>
            </a:r>
            <a:r>
              <a:rPr lang="en-IN" spc="-40" dirty="0">
                <a:solidFill>
                  <a:srgbClr val="095A82"/>
                </a:solidFill>
              </a:rPr>
              <a:t>e</a:t>
            </a:r>
            <a:r>
              <a:rPr lang="en-IN" spc="-10" dirty="0">
                <a:solidFill>
                  <a:srgbClr val="095A82"/>
                </a:solidFill>
              </a:rPr>
              <a:t>s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946206" y="1999989"/>
            <a:ext cx="10026594" cy="256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800" spc="-15" dirty="0">
                <a:latin typeface="Arial Rounded MT Bold" panose="020F0704030504030204" pitchFamily="34" charset="0"/>
                <a:cs typeface="Calibri"/>
              </a:rPr>
              <a:t>After</a:t>
            </a:r>
            <a:r>
              <a:rPr sz="2800" spc="-75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2800" spc="-20" dirty="0">
                <a:latin typeface="Arial Rounded MT Bold" panose="020F0704030504030204" pitchFamily="34" charset="0"/>
                <a:cs typeface="Calibri"/>
              </a:rPr>
              <a:t>comp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let</a:t>
            </a:r>
            <a:r>
              <a:rPr sz="2800" spc="-25" dirty="0">
                <a:latin typeface="Arial Rounded MT Bold" panose="020F0704030504030204" pitchFamily="34" charset="0"/>
                <a:cs typeface="Calibri"/>
              </a:rPr>
              <a:t>i</a:t>
            </a:r>
            <a:r>
              <a:rPr sz="2800" spc="-20" dirty="0">
                <a:latin typeface="Arial Rounded MT Bold" panose="020F0704030504030204" pitchFamily="34" charset="0"/>
                <a:cs typeface="Calibri"/>
              </a:rPr>
              <a:t>n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g</a:t>
            </a:r>
            <a:r>
              <a:rPr sz="2800" spc="-45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th</a:t>
            </a:r>
            <a:r>
              <a:rPr sz="2800" spc="-25" dirty="0">
                <a:latin typeface="Arial Rounded MT Bold" panose="020F0704030504030204" pitchFamily="34" charset="0"/>
                <a:cs typeface="Calibri"/>
              </a:rPr>
              <a:t>i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s</a:t>
            </a:r>
            <a:r>
              <a:rPr sz="2800" spc="-45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2800" spc="-20" dirty="0">
                <a:latin typeface="Arial Rounded MT Bold" panose="020F0704030504030204" pitchFamily="34" charset="0"/>
                <a:cs typeface="Calibri"/>
              </a:rPr>
              <a:t>modu</a:t>
            </a:r>
            <a:r>
              <a:rPr sz="2800" spc="-30" dirty="0">
                <a:latin typeface="Arial Rounded MT Bold" panose="020F0704030504030204" pitchFamily="34" charset="0"/>
                <a:cs typeface="Calibri"/>
              </a:rPr>
              <a:t>l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e,</a:t>
            </a:r>
            <a:r>
              <a:rPr sz="2800" spc="-50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you</a:t>
            </a:r>
            <a:r>
              <a:rPr sz="2800" spc="-60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2800" spc="-20" dirty="0">
                <a:latin typeface="Arial Rounded MT Bold" panose="020F0704030504030204" pitchFamily="34" charset="0"/>
                <a:cs typeface="Calibri"/>
              </a:rPr>
              <a:t>shou</a:t>
            </a:r>
            <a:r>
              <a:rPr sz="2800" spc="-25" dirty="0">
                <a:latin typeface="Arial Rounded MT Bold" panose="020F0704030504030204" pitchFamily="34" charset="0"/>
                <a:cs typeface="Calibri"/>
              </a:rPr>
              <a:t>l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d</a:t>
            </a:r>
            <a:r>
              <a:rPr sz="2800" spc="-40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2800" spc="-20" dirty="0">
                <a:latin typeface="Arial Rounded MT Bold" panose="020F0704030504030204" pitchFamily="34" charset="0"/>
                <a:cs typeface="Calibri"/>
              </a:rPr>
              <a:t>b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e</a:t>
            </a:r>
            <a:r>
              <a:rPr sz="2800" spc="-60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able</a:t>
            </a:r>
            <a:r>
              <a:rPr sz="2800" spc="-70" dirty="0">
                <a:latin typeface="Arial Rounded MT Bold" panose="020F0704030504030204" pitchFamily="34" charset="0"/>
                <a:cs typeface="Times New Roman"/>
              </a:rPr>
              <a:t> </a:t>
            </a:r>
            <a:r>
              <a:rPr sz="2800" spc="-15" dirty="0">
                <a:latin typeface="Arial Rounded MT Bold" panose="020F0704030504030204" pitchFamily="34" charset="0"/>
                <a:cs typeface="Calibri"/>
              </a:rPr>
              <a:t>to:</a:t>
            </a:r>
            <a:endParaRPr sz="2800" dirty="0">
              <a:latin typeface="Arial Rounded MT Bold" panose="020F0704030504030204" pitchFamily="34" charset="0"/>
              <a:cs typeface="Calibri"/>
            </a:endParaRPr>
          </a:p>
          <a:p>
            <a:pPr>
              <a:spcBef>
                <a:spcPts val="38"/>
              </a:spcBef>
            </a:pPr>
            <a:endParaRPr sz="2800" dirty="0">
              <a:latin typeface="Arial Rounded MT Bold" panose="020F0704030504030204" pitchFamily="34" charset="0"/>
              <a:cs typeface="Times New Roman"/>
            </a:endParaRPr>
          </a:p>
          <a:p>
            <a:pPr marL="647700" indent="-457200">
              <a:lnSpc>
                <a:spcPct val="150000"/>
              </a:lnSpc>
              <a:buClr>
                <a:srgbClr val="05517F"/>
              </a:buClr>
              <a:buFont typeface="Microsoft Sans Serif"/>
              <a:buChar char="▪"/>
              <a:tabLst>
                <a:tab pos="648335" algn="l"/>
              </a:tabLst>
            </a:pPr>
            <a:r>
              <a:rPr lang="en-IN" sz="2800" dirty="0" smtClean="0">
                <a:latin typeface="Arial Rounded MT Bold" panose="020F0704030504030204" pitchFamily="34" charset="0"/>
                <a:cs typeface="Calibri"/>
              </a:rPr>
              <a:t>Blockchain </a:t>
            </a:r>
            <a:r>
              <a:rPr lang="en-IN" sz="280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Use cases</a:t>
            </a:r>
            <a:endParaRPr sz="280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647700" indent="-457200">
              <a:lnSpc>
                <a:spcPct val="150000"/>
              </a:lnSpc>
              <a:buClr>
                <a:srgbClr val="05517F"/>
              </a:buClr>
              <a:buFont typeface="Microsoft Sans Serif"/>
              <a:buChar char="▪"/>
              <a:tabLst>
                <a:tab pos="648335" algn="l"/>
              </a:tabLst>
              <a:defRPr/>
            </a:pPr>
            <a:endParaRPr lang="en-IN" sz="2800" spc="-15" dirty="0">
              <a:solidFill>
                <a:srgbClr val="5F5F5F"/>
              </a:solidFill>
              <a:cs typeface="Calibri"/>
            </a:endParaRPr>
          </a:p>
          <a:p>
            <a:pPr>
              <a:spcBef>
                <a:spcPts val="24"/>
              </a:spcBef>
              <a:buClr>
                <a:srgbClr val="05517F"/>
              </a:buClr>
              <a:buFont typeface="Microsoft Sans Serif"/>
              <a:buChar char="▪"/>
            </a:pPr>
            <a:endParaRPr sz="265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10728959" y="4035552"/>
            <a:ext cx="6379462" cy="4233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9601200"/>
            <a:ext cx="182880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3215" algn="r">
              <a:lnSpc>
                <a:spcPct val="100000"/>
              </a:lnSpc>
            </a:pP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op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y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h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©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2017,</a:t>
            </a:r>
            <a:r>
              <a:rPr sz="1650" spc="-5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u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k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and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/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7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its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af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f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il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es.</a:t>
            </a:r>
            <a:r>
              <a:rPr sz="1650" spc="-4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spc="-8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righ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s</a:t>
            </a:r>
            <a:r>
              <a:rPr sz="1650" spc="-6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601200"/>
            <a:ext cx="182880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3215" algn="r">
              <a:lnSpc>
                <a:spcPct val="100000"/>
              </a:lnSpc>
            </a:pP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op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y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h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©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2017,</a:t>
            </a:r>
            <a:r>
              <a:rPr sz="1650" spc="-5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u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k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and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/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7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its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af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f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il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es.</a:t>
            </a:r>
            <a:r>
              <a:rPr sz="1650" spc="-4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spc="-8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righ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s</a:t>
            </a:r>
            <a:r>
              <a:rPr sz="1650" spc="-6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084" y="252984"/>
            <a:ext cx="17704308" cy="9358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400" y="2037588"/>
            <a:ext cx="8077200" cy="6211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44183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5" dirty="0">
                <a:solidFill>
                  <a:srgbClr val="095A82"/>
                </a:solidFill>
              </a:rPr>
              <a:t>Course</a:t>
            </a:r>
            <a:r>
              <a:rPr sz="5600" spc="-75" dirty="0">
                <a:solidFill>
                  <a:srgbClr val="095A82"/>
                </a:solidFill>
              </a:rPr>
              <a:t> </a:t>
            </a:r>
            <a:r>
              <a:rPr sz="5600" spc="-5" dirty="0">
                <a:solidFill>
                  <a:srgbClr val="095A82"/>
                </a:solidFill>
              </a:rPr>
              <a:t>Outline</a:t>
            </a:r>
            <a:endParaRPr sz="5600"/>
          </a:p>
        </p:txBody>
      </p:sp>
      <p:sp>
        <p:nvSpPr>
          <p:cNvPr id="7" name="object 7"/>
          <p:cNvSpPr/>
          <p:nvPr/>
        </p:nvSpPr>
        <p:spPr>
          <a:xfrm>
            <a:off x="1601724" y="5394947"/>
            <a:ext cx="3608832" cy="1016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1660" y="5489447"/>
            <a:ext cx="3107436" cy="9555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5286755"/>
            <a:ext cx="4391023" cy="914400"/>
          </a:xfrm>
          <a:custGeom>
            <a:avLst/>
            <a:gdLst/>
            <a:ahLst/>
            <a:cxnLst/>
            <a:rect l="l" t="t" r="r" b="b"/>
            <a:pathLst>
              <a:path w="3507104" h="914400">
                <a:moveTo>
                  <a:pt x="3354324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3354324" y="914400"/>
                </a:lnTo>
                <a:lnTo>
                  <a:pt x="3402506" y="906633"/>
                </a:lnTo>
                <a:lnTo>
                  <a:pt x="3444343" y="885005"/>
                </a:lnTo>
                <a:lnTo>
                  <a:pt x="3477329" y="852019"/>
                </a:lnTo>
                <a:lnTo>
                  <a:pt x="3498957" y="810182"/>
                </a:lnTo>
                <a:lnTo>
                  <a:pt x="3506724" y="762000"/>
                </a:lnTo>
                <a:lnTo>
                  <a:pt x="3506724" y="152400"/>
                </a:lnTo>
                <a:lnTo>
                  <a:pt x="3498957" y="104217"/>
                </a:lnTo>
                <a:lnTo>
                  <a:pt x="3477329" y="62380"/>
                </a:lnTo>
                <a:lnTo>
                  <a:pt x="3444343" y="29394"/>
                </a:lnTo>
                <a:lnTo>
                  <a:pt x="3402506" y="7766"/>
                </a:lnTo>
                <a:lnTo>
                  <a:pt x="3354324" y="0"/>
                </a:lnTo>
                <a:close/>
              </a:path>
            </a:pathLst>
          </a:custGeom>
          <a:solidFill>
            <a:srgbClr val="0097D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0" y="5463285"/>
            <a:ext cx="41970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3200" b="1" spc="-10" dirty="0" smtClean="0">
                <a:solidFill>
                  <a:srgbClr val="FFFFFF"/>
                </a:solidFill>
                <a:cs typeface="Calibri"/>
              </a:rPr>
              <a:t>Delving in to  </a:t>
            </a:r>
            <a:r>
              <a:rPr sz="3200" b="1" spc="-10" dirty="0" smtClean="0">
                <a:solidFill>
                  <a:srgbClr val="FFFFFF"/>
                </a:solidFill>
                <a:cs typeface="Calibri"/>
              </a:rPr>
              <a:t>Blockchain</a:t>
            </a:r>
            <a:r>
              <a:rPr sz="3200" b="1" spc="-105" dirty="0" smtClean="0">
                <a:solidFill>
                  <a:srgbClr val="FFFFFF"/>
                </a:solidFill>
                <a:cs typeface="Calibri"/>
              </a:rPr>
              <a:t> </a:t>
            </a:r>
            <a:endParaRPr sz="32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288" y="7109459"/>
            <a:ext cx="5864351" cy="914400"/>
          </a:xfrm>
          <a:custGeom>
            <a:avLst/>
            <a:gdLst/>
            <a:ahLst/>
            <a:cxnLst/>
            <a:rect l="l" t="t" r="r" b="b"/>
            <a:pathLst>
              <a:path w="4770120" h="914400">
                <a:moveTo>
                  <a:pt x="461772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4617720" y="914400"/>
                </a:lnTo>
                <a:lnTo>
                  <a:pt x="4665902" y="906633"/>
                </a:lnTo>
                <a:lnTo>
                  <a:pt x="4707739" y="885005"/>
                </a:lnTo>
                <a:lnTo>
                  <a:pt x="4740725" y="852019"/>
                </a:lnTo>
                <a:lnTo>
                  <a:pt x="4762353" y="810182"/>
                </a:lnTo>
                <a:lnTo>
                  <a:pt x="4770120" y="762000"/>
                </a:lnTo>
                <a:lnTo>
                  <a:pt x="4770120" y="152400"/>
                </a:lnTo>
                <a:lnTo>
                  <a:pt x="4762353" y="104217"/>
                </a:lnTo>
                <a:lnTo>
                  <a:pt x="4740725" y="62380"/>
                </a:lnTo>
                <a:lnTo>
                  <a:pt x="4707739" y="29394"/>
                </a:lnTo>
                <a:lnTo>
                  <a:pt x="4665902" y="7766"/>
                </a:lnTo>
                <a:lnTo>
                  <a:pt x="4617720" y="0"/>
                </a:lnTo>
                <a:close/>
              </a:path>
            </a:pathLst>
          </a:custGeom>
          <a:solidFill>
            <a:srgbClr val="FF613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440" y="7289292"/>
            <a:ext cx="584301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b="1" spc="-10" dirty="0" smtClean="0">
                <a:solidFill>
                  <a:srgbClr val="FFFFFF"/>
                </a:solidFill>
                <a:cs typeface="Calibri"/>
              </a:rPr>
              <a:t>Mastering </a:t>
            </a:r>
            <a:r>
              <a:rPr sz="3200" b="1" spc="-10" dirty="0" smtClean="0">
                <a:solidFill>
                  <a:srgbClr val="FFFFFF"/>
                </a:solidFill>
                <a:cs typeface="Calibri"/>
              </a:rPr>
              <a:t>Ethereum</a:t>
            </a:r>
            <a:r>
              <a:rPr lang="en-IN" sz="3200" b="1" spc="-10" dirty="0" smtClean="0">
                <a:solidFill>
                  <a:srgbClr val="FFFFFF"/>
                </a:solidFill>
                <a:cs typeface="Calibri"/>
              </a:rPr>
              <a:t> with Solidity</a:t>
            </a:r>
            <a:endParaRPr sz="32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07580" y="8275319"/>
            <a:ext cx="3608831" cy="1016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44968" y="8369807"/>
            <a:ext cx="2735579" cy="9555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30619" y="8315386"/>
            <a:ext cx="4925188" cy="914400"/>
          </a:xfrm>
          <a:custGeom>
            <a:avLst/>
            <a:gdLst/>
            <a:ahLst/>
            <a:cxnLst/>
            <a:rect l="l" t="t" r="r" b="b"/>
            <a:pathLst>
              <a:path w="3507104" h="914400">
                <a:moveTo>
                  <a:pt x="3354324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399"/>
                </a:lnTo>
                <a:lnTo>
                  <a:pt x="0" y="761999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399"/>
                </a:lnTo>
                <a:lnTo>
                  <a:pt x="3354324" y="914399"/>
                </a:lnTo>
                <a:lnTo>
                  <a:pt x="3402506" y="906633"/>
                </a:lnTo>
                <a:lnTo>
                  <a:pt x="3444343" y="885005"/>
                </a:lnTo>
                <a:lnTo>
                  <a:pt x="3477329" y="852019"/>
                </a:lnTo>
                <a:lnTo>
                  <a:pt x="3498957" y="810182"/>
                </a:lnTo>
                <a:lnTo>
                  <a:pt x="3506724" y="761999"/>
                </a:lnTo>
                <a:lnTo>
                  <a:pt x="3506724" y="152399"/>
                </a:lnTo>
                <a:lnTo>
                  <a:pt x="3498957" y="104217"/>
                </a:lnTo>
                <a:lnTo>
                  <a:pt x="3477329" y="62380"/>
                </a:lnTo>
                <a:lnTo>
                  <a:pt x="3444343" y="29394"/>
                </a:lnTo>
                <a:lnTo>
                  <a:pt x="3402506" y="7766"/>
                </a:lnTo>
                <a:lnTo>
                  <a:pt x="3354324" y="0"/>
                </a:lnTo>
                <a:close/>
              </a:path>
            </a:pathLst>
          </a:custGeom>
          <a:solidFill>
            <a:srgbClr val="00B09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33373" y="8530945"/>
            <a:ext cx="4399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3200" b="1" dirty="0" smtClean="0">
                <a:solidFill>
                  <a:schemeClr val="bg1"/>
                </a:solidFill>
                <a:cs typeface="Calibri"/>
              </a:rPr>
              <a:t>Bitcoin Mining</a:t>
            </a:r>
          </a:p>
        </p:txBody>
      </p:sp>
      <p:sp>
        <p:nvSpPr>
          <p:cNvPr id="19" name="object 19"/>
          <p:cNvSpPr/>
          <p:nvPr/>
        </p:nvSpPr>
        <p:spPr>
          <a:xfrm>
            <a:off x="11844528" y="7196315"/>
            <a:ext cx="4872228" cy="1016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521183" y="7289292"/>
            <a:ext cx="3520439" cy="9555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736323" y="7088123"/>
            <a:ext cx="4770120" cy="914400"/>
          </a:xfrm>
          <a:custGeom>
            <a:avLst/>
            <a:gdLst/>
            <a:ahLst/>
            <a:cxnLst/>
            <a:rect l="l" t="t" r="r" b="b"/>
            <a:pathLst>
              <a:path w="4770119" h="914400">
                <a:moveTo>
                  <a:pt x="461772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4617720" y="914400"/>
                </a:lnTo>
                <a:lnTo>
                  <a:pt x="4665902" y="906633"/>
                </a:lnTo>
                <a:lnTo>
                  <a:pt x="4707739" y="885005"/>
                </a:lnTo>
                <a:lnTo>
                  <a:pt x="4740725" y="852019"/>
                </a:lnTo>
                <a:lnTo>
                  <a:pt x="4762353" y="810182"/>
                </a:lnTo>
                <a:lnTo>
                  <a:pt x="4770120" y="762000"/>
                </a:lnTo>
                <a:lnTo>
                  <a:pt x="4770120" y="152400"/>
                </a:lnTo>
                <a:lnTo>
                  <a:pt x="4762353" y="104217"/>
                </a:lnTo>
                <a:lnTo>
                  <a:pt x="4740725" y="62380"/>
                </a:lnTo>
                <a:lnTo>
                  <a:pt x="4707739" y="29394"/>
                </a:lnTo>
                <a:lnTo>
                  <a:pt x="4665902" y="7766"/>
                </a:lnTo>
                <a:lnTo>
                  <a:pt x="4617720" y="0"/>
                </a:lnTo>
                <a:close/>
              </a:path>
            </a:pathLst>
          </a:custGeom>
          <a:solidFill>
            <a:srgbClr val="7B719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44755" y="7263765"/>
            <a:ext cx="36614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b="1" spc="-5" dirty="0" smtClean="0">
                <a:solidFill>
                  <a:srgbClr val="FFFFFF"/>
                </a:solidFill>
                <a:cs typeface="Calibri"/>
              </a:rPr>
              <a:t>Hyperledger Expert</a:t>
            </a:r>
            <a:endParaRPr sz="32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139928" y="5394947"/>
            <a:ext cx="3610355" cy="1016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146023" y="5489447"/>
            <a:ext cx="3598163" cy="955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31723" y="5286754"/>
            <a:ext cx="4324351" cy="969264"/>
          </a:xfrm>
          <a:custGeom>
            <a:avLst/>
            <a:gdLst/>
            <a:ahLst/>
            <a:cxnLst/>
            <a:rect l="l" t="t" r="r" b="b"/>
            <a:pathLst>
              <a:path w="3508375" h="914400">
                <a:moveTo>
                  <a:pt x="3355848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3355848" y="914400"/>
                </a:lnTo>
                <a:lnTo>
                  <a:pt x="3404030" y="906633"/>
                </a:lnTo>
                <a:lnTo>
                  <a:pt x="3445867" y="885005"/>
                </a:lnTo>
                <a:lnTo>
                  <a:pt x="3478853" y="852019"/>
                </a:lnTo>
                <a:lnTo>
                  <a:pt x="3500481" y="810182"/>
                </a:lnTo>
                <a:lnTo>
                  <a:pt x="3508248" y="762000"/>
                </a:lnTo>
                <a:lnTo>
                  <a:pt x="3508248" y="152400"/>
                </a:lnTo>
                <a:lnTo>
                  <a:pt x="3500481" y="104217"/>
                </a:lnTo>
                <a:lnTo>
                  <a:pt x="3478853" y="62380"/>
                </a:lnTo>
                <a:lnTo>
                  <a:pt x="3445867" y="29394"/>
                </a:lnTo>
                <a:lnTo>
                  <a:pt x="3404030" y="7766"/>
                </a:lnTo>
                <a:lnTo>
                  <a:pt x="3355848" y="0"/>
                </a:lnTo>
                <a:close/>
              </a:path>
            </a:pathLst>
          </a:custGeom>
          <a:solidFill>
            <a:srgbClr val="2B8DA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70230" y="5463285"/>
            <a:ext cx="408584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3200" b="1" dirty="0" smtClean="0">
                <a:solidFill>
                  <a:schemeClr val="bg1"/>
                </a:solidFill>
                <a:cs typeface="Calibri"/>
              </a:rPr>
              <a:t>Blockchain Prospects</a:t>
            </a:r>
            <a:endParaRPr sz="32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7471" y="3440383"/>
            <a:ext cx="1798476" cy="17984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8822" y="8090024"/>
            <a:ext cx="768603" cy="1201815"/>
          </a:xfrm>
          <a:prstGeom prst="rect">
            <a:avLst/>
          </a:prstGeom>
        </p:spPr>
      </p:pic>
      <p:sp>
        <p:nvSpPr>
          <p:cNvPr id="29" name="object 6"/>
          <p:cNvSpPr/>
          <p:nvPr/>
        </p:nvSpPr>
        <p:spPr>
          <a:xfrm>
            <a:off x="16473680" y="8167116"/>
            <a:ext cx="1415032" cy="12862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07967" y="3451702"/>
            <a:ext cx="1798476" cy="1798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14632" y="8369807"/>
            <a:ext cx="1856995" cy="961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6238" y="8078681"/>
            <a:ext cx="1286340" cy="12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7400" y="4450354"/>
            <a:ext cx="14858999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1. Delving in to Blockchain</a:t>
            </a:r>
            <a:endParaRPr sz="6600" dirty="0">
              <a:latin typeface="Trebuchet MS" panose="020B0603020202020204" pitchFamily="34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28959" y="4035552"/>
            <a:ext cx="6379462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6220765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lang="en-IN" sz="5600" spc="-20" dirty="0" smtClean="0">
                <a:solidFill>
                  <a:srgbClr val="095A82"/>
                </a:solidFill>
              </a:rPr>
              <a:t>Course </a:t>
            </a:r>
            <a:r>
              <a:rPr sz="5600" spc="-20" dirty="0" smtClean="0">
                <a:solidFill>
                  <a:srgbClr val="095A82"/>
                </a:solidFill>
              </a:rPr>
              <a:t>Obje</a:t>
            </a:r>
            <a:r>
              <a:rPr sz="5600" dirty="0" smtClean="0">
                <a:solidFill>
                  <a:srgbClr val="095A82"/>
                </a:solidFill>
              </a:rPr>
              <a:t>c</a:t>
            </a:r>
            <a:r>
              <a:rPr sz="5600" spc="-10" dirty="0" smtClean="0">
                <a:solidFill>
                  <a:srgbClr val="095A82"/>
                </a:solidFill>
              </a:rPr>
              <a:t>tiv</a:t>
            </a:r>
            <a:r>
              <a:rPr sz="5600" spc="-40" dirty="0" smtClean="0">
                <a:solidFill>
                  <a:srgbClr val="095A82"/>
                </a:solidFill>
              </a:rPr>
              <a:t>e</a:t>
            </a:r>
            <a:r>
              <a:rPr sz="5600" spc="-10" dirty="0" smtClean="0">
                <a:solidFill>
                  <a:srgbClr val="095A82"/>
                </a:solidFill>
              </a:rPr>
              <a:t>s</a:t>
            </a:r>
            <a:endParaRPr sz="5600" dirty="0"/>
          </a:p>
        </p:txBody>
      </p:sp>
      <p:sp>
        <p:nvSpPr>
          <p:cNvPr id="7" name="object 7"/>
          <p:cNvSpPr txBox="1"/>
          <p:nvPr/>
        </p:nvSpPr>
        <p:spPr>
          <a:xfrm>
            <a:off x="942034" y="1867914"/>
            <a:ext cx="10855960" cy="816505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buClr>
                <a:srgbClr val="095A82"/>
              </a:buClr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After completing this module, you should be able to:</a:t>
            </a:r>
          </a:p>
          <a:p>
            <a:pPr>
              <a:spcBef>
                <a:spcPts val="80"/>
              </a:spcBef>
            </a:pP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Understand different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types of networks</a:t>
            </a:r>
          </a:p>
          <a:p>
            <a:pPr marL="598170" indent="-57277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Cryptocurrency</a:t>
            </a: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and its growth</a:t>
            </a:r>
          </a:p>
          <a:p>
            <a:pPr>
              <a:lnSpc>
                <a:spcPct val="150000"/>
              </a:lnSpc>
              <a:buClr>
                <a:srgbClr val="095A82"/>
              </a:buClr>
              <a:buFont typeface="Wingdings"/>
              <a:buChar char=""/>
            </a:pP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    Explain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Blockchain</a:t>
            </a: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and its uses</a:t>
            </a:r>
          </a:p>
          <a:p>
            <a:pPr marL="355600" indent="-342900">
              <a:lnSpc>
                <a:spcPct val="150000"/>
              </a:lnSpc>
              <a:buClr>
                <a:srgbClr val="05518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  Grasp </a:t>
            </a: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the components of a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Blockchain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ecosystem</a:t>
            </a:r>
          </a:p>
          <a:p>
            <a:pPr marL="355600" indent="-342900">
              <a:lnSpc>
                <a:spcPct val="150000"/>
              </a:lnSpc>
              <a:buClr>
                <a:srgbClr val="05518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  Induce </a:t>
            </a: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the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structure and mechanisms </a:t>
            </a: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of a </a:t>
            </a: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Blockchain</a:t>
            </a:r>
            <a:endParaRPr lang="en-IN" sz="2800" spc="-1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355600" indent="-342900">
              <a:lnSpc>
                <a:spcPct val="150000"/>
              </a:lnSpc>
              <a:buClr>
                <a:srgbClr val="05518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  Deduce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various cryptography and consensus algorithm</a:t>
            </a:r>
          </a:p>
          <a:p>
            <a:pPr marL="355600" indent="-342900">
              <a:lnSpc>
                <a:spcPct val="150000"/>
              </a:lnSpc>
              <a:buClr>
                <a:srgbClr val="05518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  Fathom </a:t>
            </a: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different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types of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Blockchain</a:t>
            </a:r>
            <a:endParaRPr lang="en-IN" sz="28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355600" indent="-342900">
              <a:lnSpc>
                <a:spcPct val="150000"/>
              </a:lnSpc>
              <a:buClr>
                <a:srgbClr val="05518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  Infer </a:t>
            </a: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various types of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Blockchain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platforms</a:t>
            </a:r>
          </a:p>
          <a:p>
            <a:pPr marL="598170" indent="-57277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Key Concepts </a:t>
            </a: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in Blockchain</a:t>
            </a:r>
            <a:endParaRPr sz="2800" dirty="0" smtClean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5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Bitcoin</a:t>
            </a: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 and its usage</a:t>
            </a: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sz="240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4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7400" y="4450354"/>
            <a:ext cx="14858999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2. Mastering Ethereum</a:t>
            </a:r>
            <a:endParaRPr sz="6600" dirty="0"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96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28959" y="4035552"/>
            <a:ext cx="6379462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6220765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lang="en-IN" sz="5600" spc="-20" dirty="0" smtClean="0">
                <a:solidFill>
                  <a:srgbClr val="095A82"/>
                </a:solidFill>
              </a:rPr>
              <a:t>Course </a:t>
            </a:r>
            <a:r>
              <a:rPr sz="5600" spc="-20" dirty="0" smtClean="0">
                <a:solidFill>
                  <a:srgbClr val="095A82"/>
                </a:solidFill>
              </a:rPr>
              <a:t>Obje</a:t>
            </a:r>
            <a:r>
              <a:rPr sz="5600" dirty="0" smtClean="0">
                <a:solidFill>
                  <a:srgbClr val="095A82"/>
                </a:solidFill>
              </a:rPr>
              <a:t>c</a:t>
            </a:r>
            <a:r>
              <a:rPr sz="5600" spc="-10" dirty="0" smtClean="0">
                <a:solidFill>
                  <a:srgbClr val="095A82"/>
                </a:solidFill>
              </a:rPr>
              <a:t>tiv</a:t>
            </a:r>
            <a:r>
              <a:rPr sz="5600" spc="-40" dirty="0" smtClean="0">
                <a:solidFill>
                  <a:srgbClr val="095A82"/>
                </a:solidFill>
              </a:rPr>
              <a:t>e</a:t>
            </a:r>
            <a:r>
              <a:rPr sz="5600" spc="-10" dirty="0" smtClean="0">
                <a:solidFill>
                  <a:srgbClr val="095A82"/>
                </a:solidFill>
              </a:rPr>
              <a:t>s</a:t>
            </a:r>
            <a:endParaRPr sz="5600" dirty="0"/>
          </a:p>
        </p:txBody>
      </p:sp>
      <p:sp>
        <p:nvSpPr>
          <p:cNvPr id="7" name="object 7"/>
          <p:cNvSpPr txBox="1"/>
          <p:nvPr/>
        </p:nvSpPr>
        <p:spPr>
          <a:xfrm>
            <a:off x="942034" y="1867914"/>
            <a:ext cx="10855960" cy="516166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buClr>
                <a:srgbClr val="095A82"/>
              </a:buClr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After completing this module, you should be able to:</a:t>
            </a:r>
          </a:p>
          <a:p>
            <a:pPr>
              <a:spcBef>
                <a:spcPts val="80"/>
              </a:spcBef>
            </a:pP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Apprehend </a:t>
            </a: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another Blockchain platform: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Ethereum</a:t>
            </a: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Perceive the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Ethereum Ecosystem</a:t>
            </a: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Understand how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mining works </a:t>
            </a:r>
            <a:r>
              <a:rPr lang="en-IN" sz="2800" spc="-10" dirty="0" smtClean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in </a:t>
            </a: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Ethereum</a:t>
            </a: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Learn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Solidity programming </a:t>
            </a:r>
            <a:r>
              <a:rPr lang="en-IN" sz="2800" spc="-10" dirty="0">
                <a:solidFill>
                  <a:prstClr val="black"/>
                </a:solidFill>
                <a:latin typeface="Arial Rounded MT Bold" panose="020F0704030504030204" pitchFamily="34" charset="0"/>
                <a:cs typeface="Calibri"/>
              </a:rPr>
              <a:t>language</a:t>
            </a: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  <a:p>
            <a:pPr>
              <a:buClr>
                <a:srgbClr val="095A82"/>
              </a:buClr>
              <a:buFont typeface="Wingdings"/>
              <a:buChar char=""/>
            </a:pPr>
            <a:endParaRPr sz="2800" dirty="0" smtClean="0">
              <a:solidFill>
                <a:prstClr val="black"/>
              </a:solidFill>
              <a:latin typeface="Arial Rounded MT Bold" panose="020F0704030504030204" pitchFamily="34" charset="0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sz="2400" dirty="0">
              <a:solidFill>
                <a:prstClr val="black"/>
              </a:solidFill>
              <a:latin typeface="Arial Rounded MT Bold" panose="020F07040305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4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7400" y="4450354"/>
            <a:ext cx="14858999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3. Cryptocurrency &amp; Bitcoin Mining</a:t>
            </a:r>
            <a:endParaRPr sz="6600" dirty="0"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9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28959" y="4035552"/>
            <a:ext cx="6379462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6220765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lang="en-IN" sz="5600" spc="-20" dirty="0" smtClean="0">
                <a:solidFill>
                  <a:srgbClr val="095A82"/>
                </a:solidFill>
              </a:rPr>
              <a:t>Course </a:t>
            </a:r>
            <a:r>
              <a:rPr sz="5600" spc="-20" dirty="0" smtClean="0">
                <a:solidFill>
                  <a:srgbClr val="095A82"/>
                </a:solidFill>
              </a:rPr>
              <a:t>Obje</a:t>
            </a:r>
            <a:r>
              <a:rPr sz="5600" dirty="0" smtClean="0">
                <a:solidFill>
                  <a:srgbClr val="095A82"/>
                </a:solidFill>
              </a:rPr>
              <a:t>c</a:t>
            </a:r>
            <a:r>
              <a:rPr sz="5600" spc="-10" dirty="0" smtClean="0">
                <a:solidFill>
                  <a:srgbClr val="095A82"/>
                </a:solidFill>
              </a:rPr>
              <a:t>tiv</a:t>
            </a:r>
            <a:r>
              <a:rPr sz="5600" spc="-40" dirty="0" smtClean="0">
                <a:solidFill>
                  <a:srgbClr val="095A82"/>
                </a:solidFill>
              </a:rPr>
              <a:t>e</a:t>
            </a:r>
            <a:r>
              <a:rPr sz="5600" spc="-10" dirty="0" smtClean="0">
                <a:solidFill>
                  <a:srgbClr val="095A82"/>
                </a:solidFill>
              </a:rPr>
              <a:t>s</a:t>
            </a:r>
            <a:endParaRPr sz="5600" dirty="0"/>
          </a:p>
        </p:txBody>
      </p:sp>
      <p:sp>
        <p:nvSpPr>
          <p:cNvPr id="7" name="object 7"/>
          <p:cNvSpPr txBox="1"/>
          <p:nvPr/>
        </p:nvSpPr>
        <p:spPr>
          <a:xfrm>
            <a:off x="942034" y="1867914"/>
            <a:ext cx="10855960" cy="737766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buClr>
                <a:srgbClr val="095A82"/>
              </a:buClr>
              <a:tabLst>
                <a:tab pos="598170" algn="l"/>
                <a:tab pos="599440" algn="l"/>
              </a:tabLst>
            </a:pPr>
            <a:r>
              <a:rPr sz="2800" spc="-10" dirty="0">
                <a:latin typeface="Arial Rounded MT Bold" panose="020F0704030504030204" pitchFamily="34" charset="0"/>
                <a:cs typeface="Calibri"/>
              </a:rPr>
              <a:t>After completing this module, you should be able to:</a:t>
            </a:r>
          </a:p>
          <a:p>
            <a:pPr>
              <a:spcBef>
                <a:spcPts val="80"/>
              </a:spcBef>
            </a:pP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Understanding </a:t>
            </a:r>
            <a:r>
              <a:rPr lang="en-IN" sz="2800" spc="-10" dirty="0" smtClean="0">
                <a:latin typeface="Arial Rounded MT Bold" panose="020F0704030504030204" pitchFamily="34" charset="0"/>
                <a:cs typeface="Calibri"/>
              </a:rPr>
              <a:t>different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Cryptocurrencies</a:t>
            </a:r>
            <a:endParaRPr lang="en-IN" sz="28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 smtClean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latin typeface="Arial Rounded MT Bold" panose="020F0704030504030204" pitchFamily="34" charset="0"/>
                <a:cs typeface="Calibri"/>
              </a:rPr>
              <a:t>Understanding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ICO </a:t>
            </a:r>
            <a:endParaRPr lang="en-IN" sz="2800" spc="-1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latin typeface="Arial Rounded MT Bold" panose="020F0704030504030204" pitchFamily="34" charset="0"/>
                <a:cs typeface="Calibri"/>
              </a:rPr>
              <a:t>ICO </a:t>
            </a: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Regulations, </a:t>
            </a:r>
            <a:r>
              <a:rPr lang="en-IN" sz="2800" spc="-10" dirty="0" smtClean="0">
                <a:latin typeface="Arial Rounded MT Bold" panose="020F0704030504030204" pitchFamily="34" charset="0"/>
                <a:cs typeface="Calibri"/>
              </a:rPr>
              <a:t>Tokens &amp; </a:t>
            </a: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Platform</a:t>
            </a: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latin typeface="Arial Rounded MT Bold" panose="020F0704030504030204" pitchFamily="34" charset="0"/>
                <a:cs typeface="Calibri"/>
              </a:rPr>
              <a:t>ICO Strategic and Marketing Techniques</a:t>
            </a: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Deduce the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purpose of mining</a:t>
            </a:r>
          </a:p>
          <a:p>
            <a:pPr marL="598170" indent="-572770"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Comprehend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bitcoin mining</a:t>
            </a:r>
          </a:p>
          <a:p>
            <a:pPr marL="598170" indent="-572770">
              <a:lnSpc>
                <a:spcPct val="100000"/>
              </a:lnSpc>
              <a:spcBef>
                <a:spcPts val="55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Perceive the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importance of mining pools</a:t>
            </a:r>
          </a:p>
          <a:p>
            <a:pPr marL="598170" indent="-572770">
              <a:lnSpc>
                <a:spcPct val="100000"/>
              </a:lnSpc>
              <a:spcBef>
                <a:spcPts val="45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Infer </a:t>
            </a:r>
            <a:r>
              <a:rPr lang="en-IN" sz="2800" spc="-10" dirty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bitcoin </a:t>
            </a:r>
            <a:r>
              <a:rPr lang="en-IN" sz="2800" spc="-10" dirty="0" smtClean="0">
                <a:solidFill>
                  <a:srgbClr val="0070C0"/>
                </a:solidFill>
                <a:latin typeface="Arial Rounded MT Bold" panose="020F0704030504030204" pitchFamily="34" charset="0"/>
                <a:cs typeface="Calibri"/>
              </a:rPr>
              <a:t>security </a:t>
            </a:r>
            <a:endParaRPr sz="2400" dirty="0">
              <a:solidFill>
                <a:srgbClr val="0070C0"/>
              </a:solidFill>
              <a:latin typeface="Arial Rounded MT Bold" panose="020F07040305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9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7400" y="4450354"/>
            <a:ext cx="14858999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4. Hyperledger Expert</a:t>
            </a:r>
            <a:endParaRPr sz="6600" dirty="0"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7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51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290</Words>
  <Application>Microsoft Office PowerPoint</Application>
  <PresentationFormat>Custom</PresentationFormat>
  <Paragraphs>77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Rounded MT Bold</vt:lpstr>
      <vt:lpstr>Brush Script MT</vt:lpstr>
      <vt:lpstr>Calibri</vt:lpstr>
      <vt:lpstr>Calibri Light</vt:lpstr>
      <vt:lpstr>Microsoft Sans Serif</vt:lpstr>
      <vt:lpstr>Times New Roman</vt:lpstr>
      <vt:lpstr>Trebuchet MS</vt:lpstr>
      <vt:lpstr>Wingdings</vt:lpstr>
      <vt:lpstr>Office Theme</vt:lpstr>
      <vt:lpstr>1_Office Theme</vt:lpstr>
      <vt:lpstr>2_Office Theme</vt:lpstr>
      <vt:lpstr>18_Office Theme</vt:lpstr>
      <vt:lpstr>3_Office Theme</vt:lpstr>
      <vt:lpstr>Blockchain Champion </vt:lpstr>
      <vt:lpstr>Course Outline</vt:lpstr>
      <vt:lpstr>PowerPoint Presentation</vt:lpstr>
      <vt:lpstr>Course Objectives</vt:lpstr>
      <vt:lpstr>PowerPoint Presentation</vt:lpstr>
      <vt:lpstr>Course Objectives</vt:lpstr>
      <vt:lpstr>PowerPoint Presentation</vt:lpstr>
      <vt:lpstr>Course Objectives</vt:lpstr>
      <vt:lpstr>PowerPoint Presentation</vt:lpstr>
      <vt:lpstr>Course Objectives</vt:lpstr>
      <vt:lpstr>PowerPoint Presentation</vt:lpstr>
      <vt:lpstr>Course Objectives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the best use of Live Sessions</dc:title>
  <dc:creator>Online2PDF.com</dc:creator>
  <cp:lastModifiedBy>VIJAY</cp:lastModifiedBy>
  <cp:revision>124</cp:revision>
  <dcterms:created xsi:type="dcterms:W3CDTF">2018-09-25T13:39:25Z</dcterms:created>
  <dcterms:modified xsi:type="dcterms:W3CDTF">2018-12-12T11:27:04Z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