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  <p:sldMasterId id="2147483786" r:id="rId3"/>
    <p:sldMasterId id="2147483792" r:id="rId4"/>
  </p:sldMasterIdLst>
  <p:notesMasterIdLst>
    <p:notesMasterId r:id="rId50"/>
  </p:notesMasterIdLst>
  <p:sldIdLst>
    <p:sldId id="291" r:id="rId5"/>
    <p:sldId id="506" r:id="rId6"/>
    <p:sldId id="521" r:id="rId7"/>
    <p:sldId id="814" r:id="rId8"/>
    <p:sldId id="823" r:id="rId9"/>
    <p:sldId id="824" r:id="rId10"/>
    <p:sldId id="815" r:id="rId11"/>
    <p:sldId id="779" r:id="rId12"/>
    <p:sldId id="825" r:id="rId13"/>
    <p:sldId id="816" r:id="rId14"/>
    <p:sldId id="826" r:id="rId15"/>
    <p:sldId id="827" r:id="rId16"/>
    <p:sldId id="828" r:id="rId17"/>
    <p:sldId id="829" r:id="rId18"/>
    <p:sldId id="830" r:id="rId19"/>
    <p:sldId id="831" r:id="rId20"/>
    <p:sldId id="832" r:id="rId21"/>
    <p:sldId id="817" r:id="rId22"/>
    <p:sldId id="833" r:id="rId23"/>
    <p:sldId id="818" r:id="rId24"/>
    <p:sldId id="852" r:id="rId25"/>
    <p:sldId id="819" r:id="rId26"/>
    <p:sldId id="834" r:id="rId27"/>
    <p:sldId id="835" r:id="rId28"/>
    <p:sldId id="820" r:id="rId29"/>
    <p:sldId id="836" r:id="rId30"/>
    <p:sldId id="837" r:id="rId31"/>
    <p:sldId id="838" r:id="rId32"/>
    <p:sldId id="839" r:id="rId33"/>
    <p:sldId id="840" r:id="rId34"/>
    <p:sldId id="841" r:id="rId35"/>
    <p:sldId id="842" r:id="rId36"/>
    <p:sldId id="843" r:id="rId37"/>
    <p:sldId id="844" r:id="rId38"/>
    <p:sldId id="821" r:id="rId39"/>
    <p:sldId id="845" r:id="rId40"/>
    <p:sldId id="846" r:id="rId41"/>
    <p:sldId id="822" r:id="rId42"/>
    <p:sldId id="847" r:id="rId43"/>
    <p:sldId id="848" r:id="rId44"/>
    <p:sldId id="849" r:id="rId45"/>
    <p:sldId id="850" r:id="rId46"/>
    <p:sldId id="699" r:id="rId47"/>
    <p:sldId id="285" r:id="rId48"/>
    <p:sldId id="286" r:id="rId49"/>
  </p:sldIdLst>
  <p:sldSz cx="18288000" cy="10287000"/>
  <p:notesSz cx="18288000" cy="10287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94660"/>
  </p:normalViewPr>
  <p:slideViewPr>
    <p:cSldViewPr>
      <p:cViewPr varScale="1">
        <p:scale>
          <a:sx n="47" d="100"/>
          <a:sy n="47" d="100"/>
        </p:scale>
        <p:origin x="63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9754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37006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968323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004567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042078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76033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893021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71283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931719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799519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122403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4413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210433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979226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239840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384432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13225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86873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37234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168736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141888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93421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1023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53131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991581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99529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057542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0379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51434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61901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15087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91716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347444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7308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599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9E9E9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op</a:t>
            </a:r>
            <a:r>
              <a:rPr spc="-10" dirty="0"/>
              <a:t>y</a:t>
            </a:r>
            <a:r>
              <a:rPr dirty="0"/>
              <a:t>rig</a:t>
            </a:r>
            <a:r>
              <a:rPr spc="-20" dirty="0"/>
              <a:t>h</a:t>
            </a:r>
            <a:r>
              <a:rPr dirty="0"/>
              <a:t>t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©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/>
              <a:t>2017,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/>
              <a:t>e</a:t>
            </a:r>
            <a:r>
              <a:rPr spc="5" dirty="0"/>
              <a:t>d</a:t>
            </a:r>
            <a:r>
              <a:rPr dirty="0"/>
              <a:t>u</a:t>
            </a:r>
            <a:r>
              <a:rPr spc="-30" dirty="0"/>
              <a:t>r</a:t>
            </a:r>
            <a:r>
              <a:rPr dirty="0"/>
              <a:t>e</a:t>
            </a:r>
            <a:r>
              <a:rPr spc="-30" dirty="0"/>
              <a:t>k</a:t>
            </a:r>
            <a:r>
              <a:rPr dirty="0"/>
              <a:t>a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and</a:t>
            </a:r>
            <a:r>
              <a:rPr spc="-30" dirty="0"/>
              <a:t>/</a:t>
            </a:r>
            <a:r>
              <a:rPr spc="-5" dirty="0"/>
              <a:t>o</a:t>
            </a:r>
            <a:r>
              <a:rPr dirty="0"/>
              <a:t>r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/>
              <a:t>its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15" dirty="0"/>
              <a:t>af</a:t>
            </a:r>
            <a:r>
              <a:rPr spc="-5" dirty="0"/>
              <a:t>f</a:t>
            </a:r>
            <a:r>
              <a:rPr dirty="0"/>
              <a:t>il</a:t>
            </a:r>
            <a:r>
              <a:rPr spc="-10" dirty="0"/>
              <a:t>i</a:t>
            </a:r>
            <a:r>
              <a:rPr spc="-15" dirty="0"/>
              <a:t>a</a:t>
            </a:r>
            <a:r>
              <a:rPr spc="-30" dirty="0"/>
              <a:t>t</a:t>
            </a:r>
            <a:r>
              <a:rPr dirty="0"/>
              <a:t>es.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-10" dirty="0"/>
              <a:t>l</a:t>
            </a:r>
            <a:r>
              <a:rPr dirty="0"/>
              <a:t>l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dirty="0"/>
              <a:t>righ</a:t>
            </a:r>
            <a:r>
              <a:rPr spc="-10" dirty="0"/>
              <a:t>t</a:t>
            </a:r>
            <a:r>
              <a:rPr dirty="0"/>
              <a:t>s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30" dirty="0"/>
              <a:t>r</a:t>
            </a:r>
            <a:r>
              <a:rPr dirty="0"/>
              <a:t>ese</a:t>
            </a:r>
            <a:r>
              <a:rPr spc="5" dirty="0"/>
              <a:t>r</a:t>
            </a:r>
            <a:r>
              <a:rPr spc="-20" dirty="0"/>
              <a:t>v</a:t>
            </a:r>
            <a:r>
              <a:rPr dirty="0"/>
              <a:t>e</a:t>
            </a:r>
            <a:r>
              <a:rPr spc="5" dirty="0"/>
              <a:t>d</a:t>
            </a:r>
            <a:r>
              <a:rPr dirty="0"/>
              <a:t>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3685A3-697A-453A-8BC1-5E24E7CCE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FB78858-8F98-48C3-BBA7-A3602D5F6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5E75A9B-C16C-42C3-B81C-1FEF49642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2F21B99-AEDD-48D2-9F4D-550F3DA65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9893EA0-A290-44DC-AE88-DD54EEBEE4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832559B-6964-4671-9980-33F065EB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2C53-F186-42F2-BBF3-249487AD61B3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EC444E5-FED4-45D8-81D7-B55BCAAC1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C1596E9-219E-40AB-9F23-70491CE98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CE2A-4182-4EBF-8AD5-701BA0DC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15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BD0BC1-F8BE-47C6-88BE-ADA9D80D6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9E43F90-F5CE-4AD9-B126-3DFB9C3E5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2C53-F186-42F2-BBF3-249487AD61B3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A800BA8-27DC-49BB-B3B7-0530BB8EC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0957D6A-C64E-4115-9AF7-1FD31A96D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CE2A-4182-4EBF-8AD5-701BA0DC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79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8F3586F-07C8-4608-85B6-AB62881E7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2C53-F186-42F2-BBF3-249487AD61B3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B0182E2-2AA1-4C89-8B03-2088C8508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7BFC639-DCC3-4B33-B0D3-98E52352F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CE2A-4182-4EBF-8AD5-701BA0DC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580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D9AEA3-13F1-4F66-8487-132F3826A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B2D49E0-A031-45DF-847F-E289623E4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7FFFFD0-CA5A-4047-8ACA-77F6FFED6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B75F570-310B-47EC-A1FB-8BCC27E3A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2C53-F186-42F2-BBF3-249487AD61B3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9BF62F7-62E7-4D40-9C77-9CD91BB8E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3F95614-A18A-4230-BE54-84FBE60EF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CE2A-4182-4EBF-8AD5-701BA0DC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7050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19F9A9-D0F2-494C-B181-1562DC0BB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75A05EF-F455-48EF-AF02-9C64920474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D66B690-AB95-4E16-978E-255ABF3AF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7AD70A1-805B-4BFB-8554-8A6EF2A30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2C53-F186-42F2-BBF3-249487AD61B3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78361B3-3504-4656-92BD-04F40F4D3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BA4BBF0-7698-46F5-B3DB-62DE39E0C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CE2A-4182-4EBF-8AD5-701BA0DC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8632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862561-5B1D-48A6-B96B-B5532C4BD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16BAE1-B3EC-4E21-B6BA-D78221C23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5BB9AF5-4B1D-4EAE-B53E-9A8711F50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2C53-F186-42F2-BBF3-249487AD61B3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CB4DDA7-23E7-4726-B535-C163BC9EA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B958FD0-12AD-4E2F-9404-7C851EF9E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CE2A-4182-4EBF-8AD5-701BA0DC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271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71CDCBF-CCD4-4473-92E0-6E8C528157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F99A011-B090-428D-86B5-DE9CC34558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14A2896-3BB6-4664-94DB-620D736D6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2C53-F186-42F2-BBF3-249487AD61B3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E85100A-B5AF-4549-B065-D005E8A48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1333557-EA4C-453E-835E-712CFCFB6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CE2A-4182-4EBF-8AD5-701BA0DC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7271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1"/>
            <a:ext cx="155448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1"/>
            <a:ext cx="128016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9F9F9F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760"/>
              </a:lnSpc>
            </a:pPr>
            <a:r>
              <a:rPr lang="en-IN" spc="10" smtClean="0"/>
              <a:t>Copyright </a:t>
            </a:r>
            <a:r>
              <a:rPr lang="en-IN" spc="40" smtClean="0"/>
              <a:t>© </a:t>
            </a:r>
            <a:r>
              <a:rPr lang="en-IN" spc="20" smtClean="0"/>
              <a:t>2017, </a:t>
            </a:r>
            <a:r>
              <a:rPr lang="en-IN" spc="10" smtClean="0"/>
              <a:t>edureka </a:t>
            </a:r>
            <a:r>
              <a:rPr lang="en-IN" spc="20" smtClean="0"/>
              <a:t>and/or </a:t>
            </a:r>
            <a:r>
              <a:rPr lang="en-IN" spc="10" smtClean="0"/>
              <a:t>its affiliates. All rights</a:t>
            </a:r>
            <a:r>
              <a:rPr lang="en-IN" spc="240" smtClean="0"/>
              <a:t> </a:t>
            </a:r>
            <a:r>
              <a:rPr lang="en-IN" spc="10" smtClean="0"/>
              <a:t>reserved.</a:t>
            </a:r>
            <a:endParaRPr lang="en-IN" spc="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275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7995391" y="246888"/>
            <a:ext cx="293370" cy="9354820"/>
          </a:xfrm>
          <a:custGeom>
            <a:avLst/>
            <a:gdLst/>
            <a:ahLst/>
            <a:cxnLst/>
            <a:rect l="l" t="t" r="r" b="b"/>
            <a:pathLst>
              <a:path w="146684" h="4677410">
                <a:moveTo>
                  <a:pt x="0" y="4677155"/>
                </a:moveTo>
                <a:lnTo>
                  <a:pt x="146303" y="4677155"/>
                </a:lnTo>
                <a:lnTo>
                  <a:pt x="146303" y="0"/>
                </a:lnTo>
                <a:lnTo>
                  <a:pt x="0" y="0"/>
                </a:lnTo>
                <a:lnTo>
                  <a:pt x="0" y="4677155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z="3600" smtClean="0">
              <a:solidFill>
                <a:prstClr val="black"/>
              </a:solidFill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1" y="246888"/>
            <a:ext cx="293370" cy="9354820"/>
          </a:xfrm>
          <a:custGeom>
            <a:avLst/>
            <a:gdLst/>
            <a:ahLst/>
            <a:cxnLst/>
            <a:rect l="l" t="t" r="r" b="b"/>
            <a:pathLst>
              <a:path w="146685" h="4677410">
                <a:moveTo>
                  <a:pt x="0" y="4677155"/>
                </a:moveTo>
                <a:lnTo>
                  <a:pt x="146304" y="4677155"/>
                </a:lnTo>
                <a:lnTo>
                  <a:pt x="146304" y="0"/>
                </a:lnTo>
                <a:lnTo>
                  <a:pt x="0" y="0"/>
                </a:lnTo>
                <a:lnTo>
                  <a:pt x="0" y="4677155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z="3600" smtClean="0">
              <a:solidFill>
                <a:prstClr val="black"/>
              </a:solidFill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3334511" y="9601198"/>
            <a:ext cx="14954250" cy="685800"/>
          </a:xfrm>
          <a:custGeom>
            <a:avLst/>
            <a:gdLst/>
            <a:ahLst/>
            <a:cxnLst/>
            <a:rect l="l" t="t" r="r" b="b"/>
            <a:pathLst>
              <a:path w="7477125" h="342900">
                <a:moveTo>
                  <a:pt x="0" y="342900"/>
                </a:moveTo>
                <a:lnTo>
                  <a:pt x="7476744" y="342900"/>
                </a:lnTo>
                <a:lnTo>
                  <a:pt x="7476744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z="3600" smtClean="0">
              <a:solidFill>
                <a:prstClr val="black"/>
              </a:solidFill>
            </a:endParaRPr>
          </a:p>
        </p:txBody>
      </p:sp>
      <p:sp>
        <p:nvSpPr>
          <p:cNvPr id="19" name="bk object 19"/>
          <p:cNvSpPr/>
          <p:nvPr/>
        </p:nvSpPr>
        <p:spPr>
          <a:xfrm>
            <a:off x="0" y="9601198"/>
            <a:ext cx="1061720" cy="685800"/>
          </a:xfrm>
          <a:custGeom>
            <a:avLst/>
            <a:gdLst/>
            <a:ahLst/>
            <a:cxnLst/>
            <a:rect l="l" t="t" r="r" b="b"/>
            <a:pathLst>
              <a:path w="530860" h="342900">
                <a:moveTo>
                  <a:pt x="0" y="342900"/>
                </a:moveTo>
                <a:lnTo>
                  <a:pt x="530352" y="342900"/>
                </a:lnTo>
                <a:lnTo>
                  <a:pt x="530352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z="3600" smtClean="0">
              <a:solidFill>
                <a:prstClr val="black"/>
              </a:solidFill>
            </a:endParaRPr>
          </a:p>
        </p:txBody>
      </p:sp>
      <p:sp>
        <p:nvSpPr>
          <p:cNvPr id="20" name="bk object 20"/>
          <p:cNvSpPr/>
          <p:nvPr/>
        </p:nvSpPr>
        <p:spPr>
          <a:xfrm>
            <a:off x="0" y="1"/>
            <a:ext cx="18288000" cy="247650"/>
          </a:xfrm>
          <a:custGeom>
            <a:avLst/>
            <a:gdLst/>
            <a:ahLst/>
            <a:cxnLst/>
            <a:rect l="l" t="t" r="r" b="b"/>
            <a:pathLst>
              <a:path w="9144000" h="123825">
                <a:moveTo>
                  <a:pt x="0" y="123444"/>
                </a:moveTo>
                <a:lnTo>
                  <a:pt x="9144000" y="123444"/>
                </a:lnTo>
                <a:lnTo>
                  <a:pt x="9144000" y="0"/>
                </a:lnTo>
                <a:lnTo>
                  <a:pt x="0" y="0"/>
                </a:lnTo>
                <a:lnTo>
                  <a:pt x="0" y="123444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z="3600" smtClean="0">
              <a:solidFill>
                <a:prstClr val="black"/>
              </a:solidFill>
            </a:endParaRPr>
          </a:p>
        </p:txBody>
      </p:sp>
      <p:sp>
        <p:nvSpPr>
          <p:cNvPr id="21" name="bk object 21"/>
          <p:cNvSpPr/>
          <p:nvPr/>
        </p:nvSpPr>
        <p:spPr>
          <a:xfrm>
            <a:off x="1057654" y="9451854"/>
            <a:ext cx="2276856" cy="835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600" smtClean="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54446" y="4581397"/>
            <a:ext cx="8579104" cy="1107996"/>
          </a:xfrm>
        </p:spPr>
        <p:txBody>
          <a:bodyPr lIns="0" tIns="0" rIns="0" bIns="0"/>
          <a:lstStyle>
            <a:lvl1pPr>
              <a:defRPr sz="7200" b="1" i="0">
                <a:solidFill>
                  <a:srgbClr val="5F5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3383" y="2547619"/>
            <a:ext cx="12402818" cy="430887"/>
          </a:xfrm>
        </p:spPr>
        <p:txBody>
          <a:bodyPr lIns="0" tIns="0" rIns="0" bIns="0"/>
          <a:lstStyle>
            <a:lvl1pPr>
              <a:defRPr sz="2800" b="0" i="0">
                <a:solidFill>
                  <a:srgbClr val="5F5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9F9F9F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760"/>
              </a:lnSpc>
            </a:pPr>
            <a:r>
              <a:rPr lang="en-IN" spc="10" smtClean="0"/>
              <a:t>Copyright </a:t>
            </a:r>
            <a:r>
              <a:rPr lang="en-IN" spc="40" smtClean="0"/>
              <a:t>© </a:t>
            </a:r>
            <a:r>
              <a:rPr lang="en-IN" spc="20" smtClean="0"/>
              <a:t>2017, </a:t>
            </a:r>
            <a:r>
              <a:rPr lang="en-IN" spc="10" smtClean="0"/>
              <a:t>edureka </a:t>
            </a:r>
            <a:r>
              <a:rPr lang="en-IN" spc="20" smtClean="0"/>
              <a:t>and/or </a:t>
            </a:r>
            <a:r>
              <a:rPr lang="en-IN" spc="10" smtClean="0"/>
              <a:t>its affiliates. All rights</a:t>
            </a:r>
            <a:r>
              <a:rPr lang="en-IN" spc="240" smtClean="0"/>
              <a:t> </a:t>
            </a:r>
            <a:r>
              <a:rPr lang="en-IN" spc="10" smtClean="0"/>
              <a:t>reserved.</a:t>
            </a:r>
            <a:endParaRPr lang="en-IN" spc="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3880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54446" y="4581397"/>
            <a:ext cx="8579104" cy="1107996"/>
          </a:xfrm>
        </p:spPr>
        <p:txBody>
          <a:bodyPr lIns="0" tIns="0" rIns="0" bIns="0"/>
          <a:lstStyle>
            <a:lvl1pPr>
              <a:defRPr sz="7200" b="1" i="0">
                <a:solidFill>
                  <a:srgbClr val="5F5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9F9F9F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760"/>
              </a:lnSpc>
            </a:pPr>
            <a:r>
              <a:rPr lang="en-IN" spc="10" smtClean="0"/>
              <a:t>Copyright </a:t>
            </a:r>
            <a:r>
              <a:rPr lang="en-IN" spc="40" smtClean="0"/>
              <a:t>© </a:t>
            </a:r>
            <a:r>
              <a:rPr lang="en-IN" spc="20" smtClean="0"/>
              <a:t>2017, </a:t>
            </a:r>
            <a:r>
              <a:rPr lang="en-IN" spc="10" smtClean="0"/>
              <a:t>edureka </a:t>
            </a:r>
            <a:r>
              <a:rPr lang="en-IN" spc="20" smtClean="0"/>
              <a:t>and/or </a:t>
            </a:r>
            <a:r>
              <a:rPr lang="en-IN" spc="10" smtClean="0"/>
              <a:t>its affiliates. All rights</a:t>
            </a:r>
            <a:r>
              <a:rPr lang="en-IN" spc="240" smtClean="0"/>
              <a:t> </a:t>
            </a:r>
            <a:r>
              <a:rPr lang="en-IN" spc="10" smtClean="0"/>
              <a:t>reserved.</a:t>
            </a:r>
            <a:endParaRPr lang="en-IN" spc="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893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rgbClr val="095A8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9E9E9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op</a:t>
            </a:r>
            <a:r>
              <a:rPr spc="-10" dirty="0"/>
              <a:t>y</a:t>
            </a:r>
            <a:r>
              <a:rPr dirty="0"/>
              <a:t>rig</a:t>
            </a:r>
            <a:r>
              <a:rPr spc="-20" dirty="0"/>
              <a:t>h</a:t>
            </a:r>
            <a:r>
              <a:rPr dirty="0"/>
              <a:t>t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©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/>
              <a:t>2017,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/>
              <a:t>e</a:t>
            </a:r>
            <a:r>
              <a:rPr spc="5" dirty="0"/>
              <a:t>d</a:t>
            </a:r>
            <a:r>
              <a:rPr dirty="0"/>
              <a:t>u</a:t>
            </a:r>
            <a:r>
              <a:rPr spc="-30" dirty="0"/>
              <a:t>r</a:t>
            </a:r>
            <a:r>
              <a:rPr dirty="0"/>
              <a:t>e</a:t>
            </a:r>
            <a:r>
              <a:rPr spc="-30" dirty="0"/>
              <a:t>k</a:t>
            </a:r>
            <a:r>
              <a:rPr dirty="0"/>
              <a:t>a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and</a:t>
            </a:r>
            <a:r>
              <a:rPr spc="-30" dirty="0"/>
              <a:t>/</a:t>
            </a:r>
            <a:r>
              <a:rPr spc="-5" dirty="0"/>
              <a:t>o</a:t>
            </a:r>
            <a:r>
              <a:rPr dirty="0"/>
              <a:t>r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/>
              <a:t>its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15" dirty="0"/>
              <a:t>af</a:t>
            </a:r>
            <a:r>
              <a:rPr spc="-5" dirty="0"/>
              <a:t>f</a:t>
            </a:r>
            <a:r>
              <a:rPr dirty="0"/>
              <a:t>il</a:t>
            </a:r>
            <a:r>
              <a:rPr spc="-10" dirty="0"/>
              <a:t>i</a:t>
            </a:r>
            <a:r>
              <a:rPr spc="-15" dirty="0"/>
              <a:t>a</a:t>
            </a:r>
            <a:r>
              <a:rPr spc="-30" dirty="0"/>
              <a:t>t</a:t>
            </a:r>
            <a:r>
              <a:rPr dirty="0"/>
              <a:t>es.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-10" dirty="0"/>
              <a:t>l</a:t>
            </a:r>
            <a:r>
              <a:rPr dirty="0"/>
              <a:t>l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dirty="0"/>
              <a:t>righ</a:t>
            </a:r>
            <a:r>
              <a:rPr spc="-10" dirty="0"/>
              <a:t>t</a:t>
            </a:r>
            <a:r>
              <a:rPr dirty="0"/>
              <a:t>s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30" dirty="0"/>
              <a:t>r</a:t>
            </a:r>
            <a:r>
              <a:rPr dirty="0"/>
              <a:t>ese</a:t>
            </a:r>
            <a:r>
              <a:rPr spc="5" dirty="0"/>
              <a:t>r</a:t>
            </a:r>
            <a:r>
              <a:rPr spc="-20" dirty="0"/>
              <a:t>v</a:t>
            </a:r>
            <a:r>
              <a:rPr dirty="0"/>
              <a:t>e</a:t>
            </a:r>
            <a:r>
              <a:rPr spc="5" dirty="0"/>
              <a:t>d</a:t>
            </a:r>
            <a:r>
              <a:rPr dirty="0"/>
              <a:t>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7995391" y="246888"/>
            <a:ext cx="293370" cy="9354820"/>
          </a:xfrm>
          <a:custGeom>
            <a:avLst/>
            <a:gdLst/>
            <a:ahLst/>
            <a:cxnLst/>
            <a:rect l="l" t="t" r="r" b="b"/>
            <a:pathLst>
              <a:path w="146684" h="4677410">
                <a:moveTo>
                  <a:pt x="0" y="4677155"/>
                </a:moveTo>
                <a:lnTo>
                  <a:pt x="146303" y="4677155"/>
                </a:lnTo>
                <a:lnTo>
                  <a:pt x="146303" y="0"/>
                </a:lnTo>
                <a:lnTo>
                  <a:pt x="0" y="0"/>
                </a:lnTo>
                <a:lnTo>
                  <a:pt x="0" y="4677155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z="3600" smtClean="0">
              <a:solidFill>
                <a:prstClr val="black"/>
              </a:solidFill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1" y="246888"/>
            <a:ext cx="293370" cy="9354820"/>
          </a:xfrm>
          <a:custGeom>
            <a:avLst/>
            <a:gdLst/>
            <a:ahLst/>
            <a:cxnLst/>
            <a:rect l="l" t="t" r="r" b="b"/>
            <a:pathLst>
              <a:path w="146685" h="4677410">
                <a:moveTo>
                  <a:pt x="0" y="4677155"/>
                </a:moveTo>
                <a:lnTo>
                  <a:pt x="146304" y="4677155"/>
                </a:lnTo>
                <a:lnTo>
                  <a:pt x="146304" y="0"/>
                </a:lnTo>
                <a:lnTo>
                  <a:pt x="0" y="0"/>
                </a:lnTo>
                <a:lnTo>
                  <a:pt x="0" y="4677155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z="3600" smtClean="0">
              <a:solidFill>
                <a:prstClr val="black"/>
              </a:solidFill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3334511" y="9601198"/>
            <a:ext cx="14954250" cy="685800"/>
          </a:xfrm>
          <a:custGeom>
            <a:avLst/>
            <a:gdLst/>
            <a:ahLst/>
            <a:cxnLst/>
            <a:rect l="l" t="t" r="r" b="b"/>
            <a:pathLst>
              <a:path w="7477125" h="342900">
                <a:moveTo>
                  <a:pt x="0" y="342900"/>
                </a:moveTo>
                <a:lnTo>
                  <a:pt x="7476744" y="342900"/>
                </a:lnTo>
                <a:lnTo>
                  <a:pt x="7476744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z="3600" smtClean="0">
              <a:solidFill>
                <a:prstClr val="black"/>
              </a:solidFill>
            </a:endParaRPr>
          </a:p>
        </p:txBody>
      </p:sp>
      <p:sp>
        <p:nvSpPr>
          <p:cNvPr id="19" name="bk object 19"/>
          <p:cNvSpPr/>
          <p:nvPr/>
        </p:nvSpPr>
        <p:spPr>
          <a:xfrm>
            <a:off x="0" y="9601198"/>
            <a:ext cx="1061720" cy="685800"/>
          </a:xfrm>
          <a:custGeom>
            <a:avLst/>
            <a:gdLst/>
            <a:ahLst/>
            <a:cxnLst/>
            <a:rect l="l" t="t" r="r" b="b"/>
            <a:pathLst>
              <a:path w="530860" h="342900">
                <a:moveTo>
                  <a:pt x="0" y="342900"/>
                </a:moveTo>
                <a:lnTo>
                  <a:pt x="530352" y="342900"/>
                </a:lnTo>
                <a:lnTo>
                  <a:pt x="530352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z="3600" smtClean="0">
              <a:solidFill>
                <a:prstClr val="black"/>
              </a:solidFill>
            </a:endParaRPr>
          </a:p>
        </p:txBody>
      </p:sp>
      <p:sp>
        <p:nvSpPr>
          <p:cNvPr id="20" name="bk object 20"/>
          <p:cNvSpPr/>
          <p:nvPr/>
        </p:nvSpPr>
        <p:spPr>
          <a:xfrm>
            <a:off x="0" y="1"/>
            <a:ext cx="18288000" cy="247650"/>
          </a:xfrm>
          <a:custGeom>
            <a:avLst/>
            <a:gdLst/>
            <a:ahLst/>
            <a:cxnLst/>
            <a:rect l="l" t="t" r="r" b="b"/>
            <a:pathLst>
              <a:path w="9144000" h="123825">
                <a:moveTo>
                  <a:pt x="0" y="123444"/>
                </a:moveTo>
                <a:lnTo>
                  <a:pt x="9144000" y="123444"/>
                </a:lnTo>
                <a:lnTo>
                  <a:pt x="9144000" y="0"/>
                </a:lnTo>
                <a:lnTo>
                  <a:pt x="0" y="0"/>
                </a:lnTo>
                <a:lnTo>
                  <a:pt x="0" y="123444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z="3600" smtClean="0">
              <a:solidFill>
                <a:prstClr val="black"/>
              </a:solidFill>
            </a:endParaRPr>
          </a:p>
        </p:txBody>
      </p:sp>
      <p:sp>
        <p:nvSpPr>
          <p:cNvPr id="21" name="bk object 21"/>
          <p:cNvSpPr/>
          <p:nvPr/>
        </p:nvSpPr>
        <p:spPr>
          <a:xfrm>
            <a:off x="1057654" y="9451854"/>
            <a:ext cx="2276856" cy="835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600" smtClean="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54446" y="4581397"/>
            <a:ext cx="8579104" cy="1107996"/>
          </a:xfrm>
        </p:spPr>
        <p:txBody>
          <a:bodyPr lIns="0" tIns="0" rIns="0" bIns="0"/>
          <a:lstStyle>
            <a:lvl1pPr>
              <a:defRPr sz="7200" b="1" i="0">
                <a:solidFill>
                  <a:srgbClr val="5F5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9F9F9F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760"/>
              </a:lnSpc>
            </a:pPr>
            <a:r>
              <a:rPr lang="en-IN" spc="10" smtClean="0"/>
              <a:t>Copyright </a:t>
            </a:r>
            <a:r>
              <a:rPr lang="en-IN" spc="40" smtClean="0"/>
              <a:t>© </a:t>
            </a:r>
            <a:r>
              <a:rPr lang="en-IN" spc="20" smtClean="0"/>
              <a:t>2017, </a:t>
            </a:r>
            <a:r>
              <a:rPr lang="en-IN" spc="10" smtClean="0"/>
              <a:t>edureka </a:t>
            </a:r>
            <a:r>
              <a:rPr lang="en-IN" spc="20" smtClean="0"/>
              <a:t>and/or </a:t>
            </a:r>
            <a:r>
              <a:rPr lang="en-IN" spc="10" smtClean="0"/>
              <a:t>its affiliates. All rights</a:t>
            </a:r>
            <a:r>
              <a:rPr lang="en-IN" spc="240" smtClean="0"/>
              <a:t> </a:t>
            </a:r>
            <a:r>
              <a:rPr lang="en-IN" spc="10" smtClean="0"/>
              <a:t>reserved.</a:t>
            </a:r>
            <a:endParaRPr lang="en-IN" spc="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3537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9F9F9F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760"/>
              </a:lnSpc>
            </a:pPr>
            <a:r>
              <a:rPr lang="en-IN" spc="10" smtClean="0"/>
              <a:t>Copyright </a:t>
            </a:r>
            <a:r>
              <a:rPr lang="en-IN" spc="40" smtClean="0"/>
              <a:t>© </a:t>
            </a:r>
            <a:r>
              <a:rPr lang="en-IN" spc="20" smtClean="0"/>
              <a:t>2017, </a:t>
            </a:r>
            <a:r>
              <a:rPr lang="en-IN" spc="10" smtClean="0"/>
              <a:t>edureka </a:t>
            </a:r>
            <a:r>
              <a:rPr lang="en-IN" spc="20" smtClean="0"/>
              <a:t>and/or </a:t>
            </a:r>
            <a:r>
              <a:rPr lang="en-IN" spc="10" smtClean="0"/>
              <a:t>its affiliates. All rights</a:t>
            </a:r>
            <a:r>
              <a:rPr lang="en-IN" spc="240" smtClean="0"/>
              <a:t> </a:t>
            </a:r>
            <a:r>
              <a:rPr lang="en-IN" spc="10" smtClean="0"/>
              <a:t>reserved.</a:t>
            </a:r>
            <a:endParaRPr lang="en-IN" spc="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1866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z="3600" smtClean="0">
              <a:solidFill>
                <a:prstClr val="black"/>
              </a:solidFill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14630401" y="0"/>
            <a:ext cx="2487930" cy="2192020"/>
          </a:xfrm>
          <a:custGeom>
            <a:avLst/>
            <a:gdLst/>
            <a:ahLst/>
            <a:cxnLst/>
            <a:rect l="l" t="t" r="r" b="b"/>
            <a:pathLst>
              <a:path w="1243965" h="1096010">
                <a:moveTo>
                  <a:pt x="0" y="1095755"/>
                </a:moveTo>
                <a:lnTo>
                  <a:pt x="1243583" y="1095755"/>
                </a:lnTo>
                <a:lnTo>
                  <a:pt x="1243583" y="0"/>
                </a:lnTo>
                <a:lnTo>
                  <a:pt x="0" y="0"/>
                </a:lnTo>
                <a:lnTo>
                  <a:pt x="0" y="10957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z="3600" smtClean="0">
              <a:solidFill>
                <a:prstClr val="black"/>
              </a:solidFill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14630400" y="2130550"/>
            <a:ext cx="1325880" cy="979168"/>
          </a:xfrm>
          <a:custGeom>
            <a:avLst/>
            <a:gdLst/>
            <a:ahLst/>
            <a:cxnLst/>
            <a:rect l="l" t="t" r="r" b="b"/>
            <a:pathLst>
              <a:path w="662940" h="489584">
                <a:moveTo>
                  <a:pt x="662940" y="0"/>
                </a:moveTo>
                <a:lnTo>
                  <a:pt x="0" y="0"/>
                </a:lnTo>
                <a:lnTo>
                  <a:pt x="0" y="489203"/>
                </a:lnTo>
                <a:lnTo>
                  <a:pt x="662940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z="3600" smtClean="0">
              <a:solidFill>
                <a:prstClr val="black"/>
              </a:solidFill>
            </a:endParaRPr>
          </a:p>
        </p:txBody>
      </p:sp>
      <p:sp>
        <p:nvSpPr>
          <p:cNvPr id="19" name="bk object 19"/>
          <p:cNvSpPr/>
          <p:nvPr/>
        </p:nvSpPr>
        <p:spPr>
          <a:xfrm>
            <a:off x="15788639" y="2130550"/>
            <a:ext cx="1329690" cy="979168"/>
          </a:xfrm>
          <a:custGeom>
            <a:avLst/>
            <a:gdLst/>
            <a:ahLst/>
            <a:cxnLst/>
            <a:rect l="l" t="t" r="r" b="b"/>
            <a:pathLst>
              <a:path w="664845" h="489584">
                <a:moveTo>
                  <a:pt x="664463" y="0"/>
                </a:moveTo>
                <a:lnTo>
                  <a:pt x="0" y="0"/>
                </a:lnTo>
                <a:lnTo>
                  <a:pt x="664463" y="489203"/>
                </a:lnTo>
                <a:lnTo>
                  <a:pt x="664463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z="3600" smtClean="0">
              <a:solidFill>
                <a:prstClr val="black"/>
              </a:solidFill>
            </a:endParaRPr>
          </a:p>
        </p:txBody>
      </p:sp>
      <p:sp>
        <p:nvSpPr>
          <p:cNvPr id="20" name="bk object 20"/>
          <p:cNvSpPr/>
          <p:nvPr/>
        </p:nvSpPr>
        <p:spPr>
          <a:xfrm>
            <a:off x="1057654" y="9451854"/>
            <a:ext cx="2276856" cy="835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600" smtClean="0">
              <a:solidFill>
                <a:prstClr val="black"/>
              </a:solidFill>
            </a:endParaRPr>
          </a:p>
        </p:txBody>
      </p:sp>
      <p:sp>
        <p:nvSpPr>
          <p:cNvPr id="21" name="bk object 21"/>
          <p:cNvSpPr/>
          <p:nvPr/>
        </p:nvSpPr>
        <p:spPr>
          <a:xfrm>
            <a:off x="1426462" y="9674353"/>
            <a:ext cx="1542288" cy="3901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600" smtClean="0">
              <a:solidFill>
                <a:prstClr val="black"/>
              </a:solidFill>
            </a:endParaRPr>
          </a:p>
        </p:txBody>
      </p:sp>
      <p:sp>
        <p:nvSpPr>
          <p:cNvPr id="22" name="bk object 22"/>
          <p:cNvSpPr/>
          <p:nvPr/>
        </p:nvSpPr>
        <p:spPr>
          <a:xfrm>
            <a:off x="4904233" y="2804160"/>
            <a:ext cx="2883406" cy="66629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600" smtClean="0">
              <a:solidFill>
                <a:prstClr val="black"/>
              </a:solidFill>
            </a:endParaRPr>
          </a:p>
        </p:txBody>
      </p:sp>
      <p:sp>
        <p:nvSpPr>
          <p:cNvPr id="23" name="bk object 23"/>
          <p:cNvSpPr/>
          <p:nvPr/>
        </p:nvSpPr>
        <p:spPr>
          <a:xfrm>
            <a:off x="7117333" y="2165265"/>
            <a:ext cx="6137910" cy="3221990"/>
          </a:xfrm>
          <a:custGeom>
            <a:avLst/>
            <a:gdLst/>
            <a:ahLst/>
            <a:cxnLst/>
            <a:rect l="l" t="t" r="r" b="b"/>
            <a:pathLst>
              <a:path w="3068954" h="1610995">
                <a:moveTo>
                  <a:pt x="2713053" y="1367832"/>
                </a:moveTo>
                <a:lnTo>
                  <a:pt x="920115" y="1367832"/>
                </a:lnTo>
                <a:lnTo>
                  <a:pt x="957620" y="1391569"/>
                </a:lnTo>
                <a:lnTo>
                  <a:pt x="996391" y="1414138"/>
                </a:lnTo>
                <a:lnTo>
                  <a:pt x="1036364" y="1435530"/>
                </a:lnTo>
                <a:lnTo>
                  <a:pt x="1077476" y="1455737"/>
                </a:lnTo>
                <a:lnTo>
                  <a:pt x="1119664" y="1474750"/>
                </a:lnTo>
                <a:lnTo>
                  <a:pt x="1162865" y="1492561"/>
                </a:lnTo>
                <a:lnTo>
                  <a:pt x="1207017" y="1509162"/>
                </a:lnTo>
                <a:lnTo>
                  <a:pt x="1252055" y="1524544"/>
                </a:lnTo>
                <a:lnTo>
                  <a:pt x="1297917" y="1538698"/>
                </a:lnTo>
                <a:lnTo>
                  <a:pt x="1344540" y="1551616"/>
                </a:lnTo>
                <a:lnTo>
                  <a:pt x="1391860" y="1563290"/>
                </a:lnTo>
                <a:lnTo>
                  <a:pt x="1439816" y="1573710"/>
                </a:lnTo>
                <a:lnTo>
                  <a:pt x="1488343" y="1582870"/>
                </a:lnTo>
                <a:lnTo>
                  <a:pt x="1537379" y="1590759"/>
                </a:lnTo>
                <a:lnTo>
                  <a:pt x="1586860" y="1597371"/>
                </a:lnTo>
                <a:lnTo>
                  <a:pt x="1636724" y="1602695"/>
                </a:lnTo>
                <a:lnTo>
                  <a:pt x="1686908" y="1606725"/>
                </a:lnTo>
                <a:lnTo>
                  <a:pt x="1737347" y="1609450"/>
                </a:lnTo>
                <a:lnTo>
                  <a:pt x="1787981" y="1610864"/>
                </a:lnTo>
                <a:lnTo>
                  <a:pt x="1838744" y="1610956"/>
                </a:lnTo>
                <a:lnTo>
                  <a:pt x="1889575" y="1609720"/>
                </a:lnTo>
                <a:lnTo>
                  <a:pt x="1940410" y="1607146"/>
                </a:lnTo>
                <a:lnTo>
                  <a:pt x="1991187" y="1603226"/>
                </a:lnTo>
                <a:lnTo>
                  <a:pt x="2041841" y="1597952"/>
                </a:lnTo>
                <a:lnTo>
                  <a:pt x="2092311" y="1591315"/>
                </a:lnTo>
                <a:lnTo>
                  <a:pt x="2142533" y="1583306"/>
                </a:lnTo>
                <a:lnTo>
                  <a:pt x="2192443" y="1573917"/>
                </a:lnTo>
                <a:lnTo>
                  <a:pt x="2241980" y="1563140"/>
                </a:lnTo>
                <a:lnTo>
                  <a:pt x="2291080" y="1550966"/>
                </a:lnTo>
                <a:lnTo>
                  <a:pt x="2346663" y="1535311"/>
                </a:lnTo>
                <a:lnTo>
                  <a:pt x="2400479" y="1518144"/>
                </a:lnTo>
                <a:lnTo>
                  <a:pt x="2452492" y="1499522"/>
                </a:lnTo>
                <a:lnTo>
                  <a:pt x="2502665" y="1479498"/>
                </a:lnTo>
                <a:lnTo>
                  <a:pt x="2550964" y="1458128"/>
                </a:lnTo>
                <a:lnTo>
                  <a:pt x="2597352" y="1435468"/>
                </a:lnTo>
                <a:lnTo>
                  <a:pt x="2641793" y="1411571"/>
                </a:lnTo>
                <a:lnTo>
                  <a:pt x="2684252" y="1386493"/>
                </a:lnTo>
                <a:lnTo>
                  <a:pt x="2713053" y="1367832"/>
                </a:lnTo>
                <a:close/>
              </a:path>
              <a:path w="3068954" h="1610995">
                <a:moveTo>
                  <a:pt x="1804486" y="0"/>
                </a:moveTo>
                <a:lnTo>
                  <a:pt x="1752959" y="992"/>
                </a:lnTo>
                <a:lnTo>
                  <a:pt x="1701320" y="3371"/>
                </a:lnTo>
                <a:lnTo>
                  <a:pt x="1649631" y="7154"/>
                </a:lnTo>
                <a:lnTo>
                  <a:pt x="1597954" y="12356"/>
                </a:lnTo>
                <a:lnTo>
                  <a:pt x="1546350" y="18994"/>
                </a:lnTo>
                <a:lnTo>
                  <a:pt x="1494879" y="27085"/>
                </a:lnTo>
                <a:lnTo>
                  <a:pt x="1443603" y="36646"/>
                </a:lnTo>
                <a:lnTo>
                  <a:pt x="1392583" y="47692"/>
                </a:lnTo>
                <a:lnTo>
                  <a:pt x="1341882" y="60240"/>
                </a:lnTo>
                <a:lnTo>
                  <a:pt x="1286298" y="75895"/>
                </a:lnTo>
                <a:lnTo>
                  <a:pt x="1232482" y="93062"/>
                </a:lnTo>
                <a:lnTo>
                  <a:pt x="1180469" y="111684"/>
                </a:lnTo>
                <a:lnTo>
                  <a:pt x="1130296" y="131708"/>
                </a:lnTo>
                <a:lnTo>
                  <a:pt x="1081997" y="153078"/>
                </a:lnTo>
                <a:lnTo>
                  <a:pt x="1035609" y="175738"/>
                </a:lnTo>
                <a:lnTo>
                  <a:pt x="991168" y="199635"/>
                </a:lnTo>
                <a:lnTo>
                  <a:pt x="948709" y="224712"/>
                </a:lnTo>
                <a:lnTo>
                  <a:pt x="908269" y="250916"/>
                </a:lnTo>
                <a:lnTo>
                  <a:pt x="869882" y="278190"/>
                </a:lnTo>
                <a:lnTo>
                  <a:pt x="833586" y="306480"/>
                </a:lnTo>
                <a:lnTo>
                  <a:pt x="799415" y="335731"/>
                </a:lnTo>
                <a:lnTo>
                  <a:pt x="767406" y="365887"/>
                </a:lnTo>
                <a:lnTo>
                  <a:pt x="737594" y="396894"/>
                </a:lnTo>
                <a:lnTo>
                  <a:pt x="710015" y="428697"/>
                </a:lnTo>
                <a:lnTo>
                  <a:pt x="684706" y="461240"/>
                </a:lnTo>
                <a:lnTo>
                  <a:pt x="661701" y="494469"/>
                </a:lnTo>
                <a:lnTo>
                  <a:pt x="641037" y="528328"/>
                </a:lnTo>
                <a:lnTo>
                  <a:pt x="622750" y="562763"/>
                </a:lnTo>
                <a:lnTo>
                  <a:pt x="606875" y="597718"/>
                </a:lnTo>
                <a:lnTo>
                  <a:pt x="582505" y="668969"/>
                </a:lnTo>
                <a:lnTo>
                  <a:pt x="568215" y="741642"/>
                </a:lnTo>
                <a:lnTo>
                  <a:pt x="564291" y="815295"/>
                </a:lnTo>
                <a:lnTo>
                  <a:pt x="566305" y="852352"/>
                </a:lnTo>
                <a:lnTo>
                  <a:pt x="578468" y="926651"/>
                </a:lnTo>
                <a:lnTo>
                  <a:pt x="588687" y="963783"/>
                </a:lnTo>
                <a:lnTo>
                  <a:pt x="601712" y="1000830"/>
                </a:lnTo>
                <a:lnTo>
                  <a:pt x="617580" y="1037737"/>
                </a:lnTo>
                <a:lnTo>
                  <a:pt x="636326" y="1074449"/>
                </a:lnTo>
                <a:lnTo>
                  <a:pt x="657987" y="1110911"/>
                </a:lnTo>
                <a:lnTo>
                  <a:pt x="0" y="1572429"/>
                </a:lnTo>
                <a:lnTo>
                  <a:pt x="920115" y="1367832"/>
                </a:lnTo>
                <a:lnTo>
                  <a:pt x="2713053" y="1367832"/>
                </a:lnTo>
                <a:lnTo>
                  <a:pt x="2724692" y="1360290"/>
                </a:lnTo>
                <a:lnTo>
                  <a:pt x="2763079" y="1333016"/>
                </a:lnTo>
                <a:lnTo>
                  <a:pt x="2799375" y="1304726"/>
                </a:lnTo>
                <a:lnTo>
                  <a:pt x="2833546" y="1275475"/>
                </a:lnTo>
                <a:lnTo>
                  <a:pt x="2865555" y="1245319"/>
                </a:lnTo>
                <a:lnTo>
                  <a:pt x="2895367" y="1214312"/>
                </a:lnTo>
                <a:lnTo>
                  <a:pt x="2922946" y="1182509"/>
                </a:lnTo>
                <a:lnTo>
                  <a:pt x="2948255" y="1149966"/>
                </a:lnTo>
                <a:lnTo>
                  <a:pt x="2971260" y="1116737"/>
                </a:lnTo>
                <a:lnTo>
                  <a:pt x="2991924" y="1082878"/>
                </a:lnTo>
                <a:lnTo>
                  <a:pt x="3010211" y="1048443"/>
                </a:lnTo>
                <a:lnTo>
                  <a:pt x="3026086" y="1013488"/>
                </a:lnTo>
                <a:lnTo>
                  <a:pt x="3050456" y="942237"/>
                </a:lnTo>
                <a:lnTo>
                  <a:pt x="3064746" y="869564"/>
                </a:lnTo>
                <a:lnTo>
                  <a:pt x="3068670" y="795911"/>
                </a:lnTo>
                <a:lnTo>
                  <a:pt x="3066656" y="758854"/>
                </a:lnTo>
                <a:lnTo>
                  <a:pt x="3054493" y="684555"/>
                </a:lnTo>
                <a:lnTo>
                  <a:pt x="3044274" y="647422"/>
                </a:lnTo>
                <a:lnTo>
                  <a:pt x="3031249" y="610375"/>
                </a:lnTo>
                <a:lnTo>
                  <a:pt x="3015381" y="573468"/>
                </a:lnTo>
                <a:lnTo>
                  <a:pt x="2996635" y="536757"/>
                </a:lnTo>
                <a:lnTo>
                  <a:pt x="2974975" y="500295"/>
                </a:lnTo>
                <a:lnTo>
                  <a:pt x="2953326" y="468248"/>
                </a:lnTo>
                <a:lnTo>
                  <a:pt x="2929789" y="437110"/>
                </a:lnTo>
                <a:lnTo>
                  <a:pt x="2904425" y="406897"/>
                </a:lnTo>
                <a:lnTo>
                  <a:pt x="2877296" y="377624"/>
                </a:lnTo>
                <a:lnTo>
                  <a:pt x="2848463" y="349310"/>
                </a:lnTo>
                <a:lnTo>
                  <a:pt x="2817987" y="321970"/>
                </a:lnTo>
                <a:lnTo>
                  <a:pt x="2785929" y="295621"/>
                </a:lnTo>
                <a:lnTo>
                  <a:pt x="2752350" y="270279"/>
                </a:lnTo>
                <a:lnTo>
                  <a:pt x="2717312" y="245960"/>
                </a:lnTo>
                <a:lnTo>
                  <a:pt x="2680877" y="222682"/>
                </a:lnTo>
                <a:lnTo>
                  <a:pt x="2643105" y="200461"/>
                </a:lnTo>
                <a:lnTo>
                  <a:pt x="2604057" y="179313"/>
                </a:lnTo>
                <a:lnTo>
                  <a:pt x="2563795" y="159255"/>
                </a:lnTo>
                <a:lnTo>
                  <a:pt x="2522381" y="140304"/>
                </a:lnTo>
                <a:lnTo>
                  <a:pt x="2479875" y="122475"/>
                </a:lnTo>
                <a:lnTo>
                  <a:pt x="2436338" y="105785"/>
                </a:lnTo>
                <a:lnTo>
                  <a:pt x="2391833" y="90251"/>
                </a:lnTo>
                <a:lnTo>
                  <a:pt x="2346420" y="75889"/>
                </a:lnTo>
                <a:lnTo>
                  <a:pt x="2300160" y="62716"/>
                </a:lnTo>
                <a:lnTo>
                  <a:pt x="2253115" y="50749"/>
                </a:lnTo>
                <a:lnTo>
                  <a:pt x="2205346" y="40003"/>
                </a:lnTo>
                <a:lnTo>
                  <a:pt x="2156915" y="30495"/>
                </a:lnTo>
                <a:lnTo>
                  <a:pt x="2107882" y="22243"/>
                </a:lnTo>
                <a:lnTo>
                  <a:pt x="2058309" y="15261"/>
                </a:lnTo>
                <a:lnTo>
                  <a:pt x="2008257" y="9567"/>
                </a:lnTo>
                <a:lnTo>
                  <a:pt x="1957787" y="5178"/>
                </a:lnTo>
                <a:lnTo>
                  <a:pt x="1906961" y="2109"/>
                </a:lnTo>
                <a:lnTo>
                  <a:pt x="1855841" y="377"/>
                </a:lnTo>
                <a:lnTo>
                  <a:pt x="18044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3600" smtClean="0">
              <a:solidFill>
                <a:prstClr val="black"/>
              </a:solidFill>
            </a:endParaRPr>
          </a:p>
        </p:txBody>
      </p:sp>
      <p:sp>
        <p:nvSpPr>
          <p:cNvPr id="24" name="bk object 24"/>
          <p:cNvSpPr/>
          <p:nvPr/>
        </p:nvSpPr>
        <p:spPr>
          <a:xfrm>
            <a:off x="7117333" y="2165265"/>
            <a:ext cx="6137910" cy="3221990"/>
          </a:xfrm>
          <a:custGeom>
            <a:avLst/>
            <a:gdLst/>
            <a:ahLst/>
            <a:cxnLst/>
            <a:rect l="l" t="t" r="r" b="b"/>
            <a:pathLst>
              <a:path w="3068954" h="1610995">
                <a:moveTo>
                  <a:pt x="0" y="1572429"/>
                </a:moveTo>
                <a:lnTo>
                  <a:pt x="657987" y="1110911"/>
                </a:lnTo>
                <a:lnTo>
                  <a:pt x="636326" y="1074449"/>
                </a:lnTo>
                <a:lnTo>
                  <a:pt x="617580" y="1037737"/>
                </a:lnTo>
                <a:lnTo>
                  <a:pt x="601712" y="1000830"/>
                </a:lnTo>
                <a:lnTo>
                  <a:pt x="588687" y="963783"/>
                </a:lnTo>
                <a:lnTo>
                  <a:pt x="578468" y="926651"/>
                </a:lnTo>
                <a:lnTo>
                  <a:pt x="566305" y="852352"/>
                </a:lnTo>
                <a:lnTo>
                  <a:pt x="564291" y="815295"/>
                </a:lnTo>
                <a:lnTo>
                  <a:pt x="564939" y="778374"/>
                </a:lnTo>
                <a:lnTo>
                  <a:pt x="574082" y="705156"/>
                </a:lnTo>
                <a:lnTo>
                  <a:pt x="593448" y="633139"/>
                </a:lnTo>
                <a:lnTo>
                  <a:pt x="622750" y="562763"/>
                </a:lnTo>
                <a:lnTo>
                  <a:pt x="641037" y="528328"/>
                </a:lnTo>
                <a:lnTo>
                  <a:pt x="661701" y="494469"/>
                </a:lnTo>
                <a:lnTo>
                  <a:pt x="684706" y="461240"/>
                </a:lnTo>
                <a:lnTo>
                  <a:pt x="710015" y="428697"/>
                </a:lnTo>
                <a:lnTo>
                  <a:pt x="737594" y="396894"/>
                </a:lnTo>
                <a:lnTo>
                  <a:pt x="767406" y="365887"/>
                </a:lnTo>
                <a:lnTo>
                  <a:pt x="799415" y="335731"/>
                </a:lnTo>
                <a:lnTo>
                  <a:pt x="833586" y="306480"/>
                </a:lnTo>
                <a:lnTo>
                  <a:pt x="869882" y="278190"/>
                </a:lnTo>
                <a:lnTo>
                  <a:pt x="908269" y="250916"/>
                </a:lnTo>
                <a:lnTo>
                  <a:pt x="948709" y="224712"/>
                </a:lnTo>
                <a:lnTo>
                  <a:pt x="991168" y="199635"/>
                </a:lnTo>
                <a:lnTo>
                  <a:pt x="1035609" y="175738"/>
                </a:lnTo>
                <a:lnTo>
                  <a:pt x="1081997" y="153078"/>
                </a:lnTo>
                <a:lnTo>
                  <a:pt x="1130296" y="131708"/>
                </a:lnTo>
                <a:lnTo>
                  <a:pt x="1180469" y="111684"/>
                </a:lnTo>
                <a:lnTo>
                  <a:pt x="1232482" y="93062"/>
                </a:lnTo>
                <a:lnTo>
                  <a:pt x="1286298" y="75895"/>
                </a:lnTo>
                <a:lnTo>
                  <a:pt x="1341882" y="60240"/>
                </a:lnTo>
                <a:lnTo>
                  <a:pt x="1392583" y="47692"/>
                </a:lnTo>
                <a:lnTo>
                  <a:pt x="1443603" y="36646"/>
                </a:lnTo>
                <a:lnTo>
                  <a:pt x="1494879" y="27085"/>
                </a:lnTo>
                <a:lnTo>
                  <a:pt x="1546350" y="18994"/>
                </a:lnTo>
                <a:lnTo>
                  <a:pt x="1597954" y="12356"/>
                </a:lnTo>
                <a:lnTo>
                  <a:pt x="1649631" y="7154"/>
                </a:lnTo>
                <a:lnTo>
                  <a:pt x="1701320" y="3371"/>
                </a:lnTo>
                <a:lnTo>
                  <a:pt x="1752959" y="992"/>
                </a:lnTo>
                <a:lnTo>
                  <a:pt x="1804486" y="0"/>
                </a:lnTo>
                <a:lnTo>
                  <a:pt x="1855841" y="377"/>
                </a:lnTo>
                <a:lnTo>
                  <a:pt x="1906961" y="2109"/>
                </a:lnTo>
                <a:lnTo>
                  <a:pt x="1957787" y="5178"/>
                </a:lnTo>
                <a:lnTo>
                  <a:pt x="2008257" y="9567"/>
                </a:lnTo>
                <a:lnTo>
                  <a:pt x="2058309" y="15261"/>
                </a:lnTo>
                <a:lnTo>
                  <a:pt x="2107882" y="22243"/>
                </a:lnTo>
                <a:lnTo>
                  <a:pt x="2156915" y="30495"/>
                </a:lnTo>
                <a:lnTo>
                  <a:pt x="2205346" y="40003"/>
                </a:lnTo>
                <a:lnTo>
                  <a:pt x="2253115" y="50749"/>
                </a:lnTo>
                <a:lnTo>
                  <a:pt x="2300160" y="62716"/>
                </a:lnTo>
                <a:lnTo>
                  <a:pt x="2346420" y="75889"/>
                </a:lnTo>
                <a:lnTo>
                  <a:pt x="2391833" y="90251"/>
                </a:lnTo>
                <a:lnTo>
                  <a:pt x="2436338" y="105785"/>
                </a:lnTo>
                <a:lnTo>
                  <a:pt x="2479875" y="122475"/>
                </a:lnTo>
                <a:lnTo>
                  <a:pt x="2522381" y="140304"/>
                </a:lnTo>
                <a:lnTo>
                  <a:pt x="2563795" y="159255"/>
                </a:lnTo>
                <a:lnTo>
                  <a:pt x="2604057" y="179313"/>
                </a:lnTo>
                <a:lnTo>
                  <a:pt x="2643105" y="200461"/>
                </a:lnTo>
                <a:lnTo>
                  <a:pt x="2680877" y="222682"/>
                </a:lnTo>
                <a:lnTo>
                  <a:pt x="2717312" y="245960"/>
                </a:lnTo>
                <a:lnTo>
                  <a:pt x="2752350" y="270279"/>
                </a:lnTo>
                <a:lnTo>
                  <a:pt x="2785929" y="295621"/>
                </a:lnTo>
                <a:lnTo>
                  <a:pt x="2817987" y="321970"/>
                </a:lnTo>
                <a:lnTo>
                  <a:pt x="2848463" y="349310"/>
                </a:lnTo>
                <a:lnTo>
                  <a:pt x="2877296" y="377624"/>
                </a:lnTo>
                <a:lnTo>
                  <a:pt x="2904425" y="406897"/>
                </a:lnTo>
                <a:lnTo>
                  <a:pt x="2929789" y="437110"/>
                </a:lnTo>
                <a:lnTo>
                  <a:pt x="2953326" y="468248"/>
                </a:lnTo>
                <a:lnTo>
                  <a:pt x="2974975" y="500295"/>
                </a:lnTo>
                <a:lnTo>
                  <a:pt x="2996635" y="536757"/>
                </a:lnTo>
                <a:lnTo>
                  <a:pt x="3015381" y="573468"/>
                </a:lnTo>
                <a:lnTo>
                  <a:pt x="3031249" y="610375"/>
                </a:lnTo>
                <a:lnTo>
                  <a:pt x="3044274" y="647422"/>
                </a:lnTo>
                <a:lnTo>
                  <a:pt x="3054493" y="684555"/>
                </a:lnTo>
                <a:lnTo>
                  <a:pt x="3066656" y="758854"/>
                </a:lnTo>
                <a:lnTo>
                  <a:pt x="3068670" y="795911"/>
                </a:lnTo>
                <a:lnTo>
                  <a:pt x="3068022" y="832832"/>
                </a:lnTo>
                <a:lnTo>
                  <a:pt x="3058879" y="906050"/>
                </a:lnTo>
                <a:lnTo>
                  <a:pt x="3039513" y="978067"/>
                </a:lnTo>
                <a:lnTo>
                  <a:pt x="3010211" y="1048443"/>
                </a:lnTo>
                <a:lnTo>
                  <a:pt x="2991924" y="1082878"/>
                </a:lnTo>
                <a:lnTo>
                  <a:pt x="2971260" y="1116737"/>
                </a:lnTo>
                <a:lnTo>
                  <a:pt x="2948255" y="1149966"/>
                </a:lnTo>
                <a:lnTo>
                  <a:pt x="2922946" y="1182509"/>
                </a:lnTo>
                <a:lnTo>
                  <a:pt x="2895367" y="1214312"/>
                </a:lnTo>
                <a:lnTo>
                  <a:pt x="2865555" y="1245319"/>
                </a:lnTo>
                <a:lnTo>
                  <a:pt x="2833546" y="1275475"/>
                </a:lnTo>
                <a:lnTo>
                  <a:pt x="2799375" y="1304726"/>
                </a:lnTo>
                <a:lnTo>
                  <a:pt x="2763079" y="1333016"/>
                </a:lnTo>
                <a:lnTo>
                  <a:pt x="2724692" y="1360290"/>
                </a:lnTo>
                <a:lnTo>
                  <a:pt x="2684252" y="1386493"/>
                </a:lnTo>
                <a:lnTo>
                  <a:pt x="2641793" y="1411571"/>
                </a:lnTo>
                <a:lnTo>
                  <a:pt x="2597352" y="1435468"/>
                </a:lnTo>
                <a:lnTo>
                  <a:pt x="2550964" y="1458128"/>
                </a:lnTo>
                <a:lnTo>
                  <a:pt x="2502665" y="1479498"/>
                </a:lnTo>
                <a:lnTo>
                  <a:pt x="2452492" y="1499522"/>
                </a:lnTo>
                <a:lnTo>
                  <a:pt x="2400479" y="1518144"/>
                </a:lnTo>
                <a:lnTo>
                  <a:pt x="2346663" y="1535311"/>
                </a:lnTo>
                <a:lnTo>
                  <a:pt x="2291080" y="1550966"/>
                </a:lnTo>
                <a:lnTo>
                  <a:pt x="2241980" y="1563140"/>
                </a:lnTo>
                <a:lnTo>
                  <a:pt x="2192443" y="1573917"/>
                </a:lnTo>
                <a:lnTo>
                  <a:pt x="2142533" y="1583306"/>
                </a:lnTo>
                <a:lnTo>
                  <a:pt x="2092311" y="1591315"/>
                </a:lnTo>
                <a:lnTo>
                  <a:pt x="2041841" y="1597952"/>
                </a:lnTo>
                <a:lnTo>
                  <a:pt x="1991187" y="1603226"/>
                </a:lnTo>
                <a:lnTo>
                  <a:pt x="1940410" y="1607146"/>
                </a:lnTo>
                <a:lnTo>
                  <a:pt x="1889575" y="1609720"/>
                </a:lnTo>
                <a:lnTo>
                  <a:pt x="1838744" y="1610956"/>
                </a:lnTo>
                <a:lnTo>
                  <a:pt x="1787981" y="1610864"/>
                </a:lnTo>
                <a:lnTo>
                  <a:pt x="1737347" y="1609450"/>
                </a:lnTo>
                <a:lnTo>
                  <a:pt x="1686908" y="1606725"/>
                </a:lnTo>
                <a:lnTo>
                  <a:pt x="1636724" y="1602695"/>
                </a:lnTo>
                <a:lnTo>
                  <a:pt x="1586860" y="1597371"/>
                </a:lnTo>
                <a:lnTo>
                  <a:pt x="1537379" y="1590759"/>
                </a:lnTo>
                <a:lnTo>
                  <a:pt x="1488343" y="1582870"/>
                </a:lnTo>
                <a:lnTo>
                  <a:pt x="1439816" y="1573710"/>
                </a:lnTo>
                <a:lnTo>
                  <a:pt x="1391860" y="1563290"/>
                </a:lnTo>
                <a:lnTo>
                  <a:pt x="1344540" y="1551616"/>
                </a:lnTo>
                <a:lnTo>
                  <a:pt x="1297917" y="1538698"/>
                </a:lnTo>
                <a:lnTo>
                  <a:pt x="1252055" y="1524544"/>
                </a:lnTo>
                <a:lnTo>
                  <a:pt x="1207017" y="1509162"/>
                </a:lnTo>
                <a:lnTo>
                  <a:pt x="1162865" y="1492561"/>
                </a:lnTo>
                <a:lnTo>
                  <a:pt x="1119664" y="1474750"/>
                </a:lnTo>
                <a:lnTo>
                  <a:pt x="1077476" y="1455737"/>
                </a:lnTo>
                <a:lnTo>
                  <a:pt x="1036364" y="1435530"/>
                </a:lnTo>
                <a:lnTo>
                  <a:pt x="996391" y="1414138"/>
                </a:lnTo>
                <a:lnTo>
                  <a:pt x="957620" y="1391569"/>
                </a:lnTo>
                <a:lnTo>
                  <a:pt x="920115" y="1367832"/>
                </a:lnTo>
                <a:lnTo>
                  <a:pt x="0" y="1572429"/>
                </a:lnTo>
                <a:close/>
              </a:path>
            </a:pathLst>
          </a:custGeom>
          <a:ln w="28956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 sz="3600" smtClean="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108952" y="3305555"/>
            <a:ext cx="6070092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5F5F5F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1"/>
            <a:ext cx="128016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9F9F9F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760"/>
              </a:lnSpc>
            </a:pPr>
            <a:r>
              <a:rPr lang="en-IN" spc="10" smtClean="0"/>
              <a:t>Copyright </a:t>
            </a:r>
            <a:r>
              <a:rPr lang="en-IN" spc="40" smtClean="0"/>
              <a:t>© </a:t>
            </a:r>
            <a:r>
              <a:rPr lang="en-IN" spc="20" smtClean="0"/>
              <a:t>2017, </a:t>
            </a:r>
            <a:r>
              <a:rPr lang="en-IN" spc="10" smtClean="0"/>
              <a:t>edureka </a:t>
            </a:r>
            <a:r>
              <a:rPr lang="en-IN" spc="20" smtClean="0"/>
              <a:t>and/or </a:t>
            </a:r>
            <a:r>
              <a:rPr lang="en-IN" spc="10" smtClean="0"/>
              <a:t>its affiliates. All rights</a:t>
            </a:r>
            <a:r>
              <a:rPr lang="en-IN" spc="100" smtClean="0"/>
              <a:t> </a:t>
            </a:r>
            <a:r>
              <a:rPr lang="en-IN" spc="10" smtClean="0"/>
              <a:t>reserved.</a:t>
            </a:r>
            <a:endParaRPr lang="en-IN" spc="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4650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7995391" y="246888"/>
            <a:ext cx="293370" cy="9354820"/>
          </a:xfrm>
          <a:custGeom>
            <a:avLst/>
            <a:gdLst/>
            <a:ahLst/>
            <a:cxnLst/>
            <a:rect l="l" t="t" r="r" b="b"/>
            <a:pathLst>
              <a:path w="146684" h="4677410">
                <a:moveTo>
                  <a:pt x="0" y="4677155"/>
                </a:moveTo>
                <a:lnTo>
                  <a:pt x="146303" y="4677155"/>
                </a:lnTo>
                <a:lnTo>
                  <a:pt x="146303" y="0"/>
                </a:lnTo>
                <a:lnTo>
                  <a:pt x="0" y="0"/>
                </a:lnTo>
                <a:lnTo>
                  <a:pt x="0" y="4677155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z="3600" smtClean="0">
              <a:solidFill>
                <a:prstClr val="black"/>
              </a:solidFill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1" y="246888"/>
            <a:ext cx="293370" cy="9354820"/>
          </a:xfrm>
          <a:custGeom>
            <a:avLst/>
            <a:gdLst/>
            <a:ahLst/>
            <a:cxnLst/>
            <a:rect l="l" t="t" r="r" b="b"/>
            <a:pathLst>
              <a:path w="146685" h="4677410">
                <a:moveTo>
                  <a:pt x="0" y="4677155"/>
                </a:moveTo>
                <a:lnTo>
                  <a:pt x="146304" y="4677155"/>
                </a:lnTo>
                <a:lnTo>
                  <a:pt x="146304" y="0"/>
                </a:lnTo>
                <a:lnTo>
                  <a:pt x="0" y="0"/>
                </a:lnTo>
                <a:lnTo>
                  <a:pt x="0" y="4677155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z="3600" smtClean="0">
              <a:solidFill>
                <a:prstClr val="black"/>
              </a:solidFill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3334511" y="9601198"/>
            <a:ext cx="14954250" cy="685800"/>
          </a:xfrm>
          <a:custGeom>
            <a:avLst/>
            <a:gdLst/>
            <a:ahLst/>
            <a:cxnLst/>
            <a:rect l="l" t="t" r="r" b="b"/>
            <a:pathLst>
              <a:path w="7477125" h="342900">
                <a:moveTo>
                  <a:pt x="0" y="342900"/>
                </a:moveTo>
                <a:lnTo>
                  <a:pt x="7476744" y="342900"/>
                </a:lnTo>
                <a:lnTo>
                  <a:pt x="7476744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z="3600" smtClean="0">
              <a:solidFill>
                <a:prstClr val="black"/>
              </a:solidFill>
            </a:endParaRPr>
          </a:p>
        </p:txBody>
      </p:sp>
      <p:sp>
        <p:nvSpPr>
          <p:cNvPr id="19" name="bk object 19"/>
          <p:cNvSpPr/>
          <p:nvPr/>
        </p:nvSpPr>
        <p:spPr>
          <a:xfrm>
            <a:off x="0" y="9601198"/>
            <a:ext cx="1061720" cy="685800"/>
          </a:xfrm>
          <a:custGeom>
            <a:avLst/>
            <a:gdLst/>
            <a:ahLst/>
            <a:cxnLst/>
            <a:rect l="l" t="t" r="r" b="b"/>
            <a:pathLst>
              <a:path w="530860" h="342900">
                <a:moveTo>
                  <a:pt x="0" y="342900"/>
                </a:moveTo>
                <a:lnTo>
                  <a:pt x="530352" y="342900"/>
                </a:lnTo>
                <a:lnTo>
                  <a:pt x="530352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z="3600" smtClean="0">
              <a:solidFill>
                <a:prstClr val="black"/>
              </a:solidFill>
            </a:endParaRPr>
          </a:p>
        </p:txBody>
      </p:sp>
      <p:sp>
        <p:nvSpPr>
          <p:cNvPr id="20" name="bk object 20"/>
          <p:cNvSpPr/>
          <p:nvPr/>
        </p:nvSpPr>
        <p:spPr>
          <a:xfrm>
            <a:off x="0" y="1"/>
            <a:ext cx="18288000" cy="247650"/>
          </a:xfrm>
          <a:custGeom>
            <a:avLst/>
            <a:gdLst/>
            <a:ahLst/>
            <a:cxnLst/>
            <a:rect l="l" t="t" r="r" b="b"/>
            <a:pathLst>
              <a:path w="9144000" h="123825">
                <a:moveTo>
                  <a:pt x="0" y="123444"/>
                </a:moveTo>
                <a:lnTo>
                  <a:pt x="9144000" y="123444"/>
                </a:lnTo>
                <a:lnTo>
                  <a:pt x="9144000" y="0"/>
                </a:lnTo>
                <a:lnTo>
                  <a:pt x="0" y="0"/>
                </a:lnTo>
                <a:lnTo>
                  <a:pt x="0" y="123444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z="3600" smtClean="0">
              <a:solidFill>
                <a:prstClr val="black"/>
              </a:solidFill>
            </a:endParaRPr>
          </a:p>
        </p:txBody>
      </p:sp>
      <p:sp>
        <p:nvSpPr>
          <p:cNvPr id="21" name="bk object 21"/>
          <p:cNvSpPr/>
          <p:nvPr/>
        </p:nvSpPr>
        <p:spPr>
          <a:xfrm>
            <a:off x="1057654" y="9451854"/>
            <a:ext cx="2276856" cy="835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600" smtClean="0">
              <a:solidFill>
                <a:prstClr val="black"/>
              </a:solidFill>
            </a:endParaRPr>
          </a:p>
        </p:txBody>
      </p:sp>
      <p:sp>
        <p:nvSpPr>
          <p:cNvPr id="22" name="bk object 22"/>
          <p:cNvSpPr/>
          <p:nvPr/>
        </p:nvSpPr>
        <p:spPr>
          <a:xfrm>
            <a:off x="934210" y="1688593"/>
            <a:ext cx="16421100" cy="58418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z="3600" smtClean="0">
              <a:solidFill>
                <a:prstClr val="black"/>
              </a:solidFill>
            </a:endParaRPr>
          </a:p>
        </p:txBody>
      </p:sp>
      <p:sp>
        <p:nvSpPr>
          <p:cNvPr id="23" name="bk object 23"/>
          <p:cNvSpPr/>
          <p:nvPr/>
        </p:nvSpPr>
        <p:spPr>
          <a:xfrm>
            <a:off x="1426462" y="9674353"/>
            <a:ext cx="1542288" cy="3901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600" smtClean="0">
              <a:solidFill>
                <a:prstClr val="black"/>
              </a:solidFill>
            </a:endParaRPr>
          </a:p>
        </p:txBody>
      </p:sp>
      <p:sp>
        <p:nvSpPr>
          <p:cNvPr id="24" name="bk object 24"/>
          <p:cNvSpPr/>
          <p:nvPr/>
        </p:nvSpPr>
        <p:spPr>
          <a:xfrm>
            <a:off x="934210" y="1688593"/>
            <a:ext cx="16421100" cy="58418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 sz="3600" smtClean="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42034" y="648106"/>
            <a:ext cx="16403928" cy="861774"/>
          </a:xfrm>
        </p:spPr>
        <p:txBody>
          <a:bodyPr lIns="0" tIns="0" rIns="0" bIns="0"/>
          <a:lstStyle>
            <a:lvl1pPr>
              <a:defRPr sz="5600" b="1" i="0">
                <a:solidFill>
                  <a:srgbClr val="095A8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8185" y="1568144"/>
            <a:ext cx="16651630" cy="430887"/>
          </a:xfrm>
        </p:spPr>
        <p:txBody>
          <a:bodyPr lIns="0" tIns="0" rIns="0" bIns="0"/>
          <a:lstStyle>
            <a:lvl1pPr>
              <a:defRPr sz="2800" b="0" i="0">
                <a:solidFill>
                  <a:srgbClr val="5F5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9F9F9F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760"/>
              </a:lnSpc>
            </a:pPr>
            <a:r>
              <a:rPr lang="en-IN" spc="10" smtClean="0"/>
              <a:t>Copyright </a:t>
            </a:r>
            <a:r>
              <a:rPr lang="en-IN" spc="40" smtClean="0"/>
              <a:t>© </a:t>
            </a:r>
            <a:r>
              <a:rPr lang="en-IN" spc="20" smtClean="0"/>
              <a:t>2017, </a:t>
            </a:r>
            <a:r>
              <a:rPr lang="en-IN" spc="10" smtClean="0"/>
              <a:t>edureka </a:t>
            </a:r>
            <a:r>
              <a:rPr lang="en-IN" spc="20" smtClean="0"/>
              <a:t>and/or </a:t>
            </a:r>
            <a:r>
              <a:rPr lang="en-IN" spc="10" smtClean="0"/>
              <a:t>its affiliates. All rights</a:t>
            </a:r>
            <a:r>
              <a:rPr lang="en-IN" spc="100" smtClean="0"/>
              <a:t> </a:t>
            </a:r>
            <a:r>
              <a:rPr lang="en-IN" spc="10" smtClean="0"/>
              <a:t>reserved.</a:t>
            </a:r>
            <a:endParaRPr lang="en-IN" spc="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7922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42034" y="648106"/>
            <a:ext cx="16403928" cy="861774"/>
          </a:xfrm>
        </p:spPr>
        <p:txBody>
          <a:bodyPr lIns="0" tIns="0" rIns="0" bIns="0"/>
          <a:lstStyle>
            <a:lvl1pPr>
              <a:defRPr sz="5600" b="1" i="0">
                <a:solidFill>
                  <a:srgbClr val="095A8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9F9F9F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760"/>
              </a:lnSpc>
            </a:pPr>
            <a:r>
              <a:rPr lang="en-IN" spc="10" smtClean="0"/>
              <a:t>Copyright </a:t>
            </a:r>
            <a:r>
              <a:rPr lang="en-IN" spc="40" smtClean="0"/>
              <a:t>© </a:t>
            </a:r>
            <a:r>
              <a:rPr lang="en-IN" spc="20" smtClean="0"/>
              <a:t>2017, </a:t>
            </a:r>
            <a:r>
              <a:rPr lang="en-IN" spc="10" smtClean="0"/>
              <a:t>edureka </a:t>
            </a:r>
            <a:r>
              <a:rPr lang="en-IN" spc="20" smtClean="0"/>
              <a:t>and/or </a:t>
            </a:r>
            <a:r>
              <a:rPr lang="en-IN" spc="10" smtClean="0"/>
              <a:t>its affiliates. All rights</a:t>
            </a:r>
            <a:r>
              <a:rPr lang="en-IN" spc="100" smtClean="0"/>
              <a:t> </a:t>
            </a:r>
            <a:r>
              <a:rPr lang="en-IN" spc="10" smtClean="0"/>
              <a:t>reserved.</a:t>
            </a:r>
            <a:endParaRPr lang="en-IN" spc="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5462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42034" y="648106"/>
            <a:ext cx="16403928" cy="861774"/>
          </a:xfrm>
        </p:spPr>
        <p:txBody>
          <a:bodyPr lIns="0" tIns="0" rIns="0" bIns="0"/>
          <a:lstStyle>
            <a:lvl1pPr>
              <a:defRPr sz="5600" b="1" i="0">
                <a:solidFill>
                  <a:srgbClr val="095A8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9F9F9F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760"/>
              </a:lnSpc>
            </a:pPr>
            <a:r>
              <a:rPr lang="en-IN" spc="10" smtClean="0"/>
              <a:t>Copyright </a:t>
            </a:r>
            <a:r>
              <a:rPr lang="en-IN" spc="40" smtClean="0"/>
              <a:t>© </a:t>
            </a:r>
            <a:r>
              <a:rPr lang="en-IN" spc="20" smtClean="0"/>
              <a:t>2017, </a:t>
            </a:r>
            <a:r>
              <a:rPr lang="en-IN" spc="10" smtClean="0"/>
              <a:t>edureka </a:t>
            </a:r>
            <a:r>
              <a:rPr lang="en-IN" spc="20" smtClean="0"/>
              <a:t>and/or </a:t>
            </a:r>
            <a:r>
              <a:rPr lang="en-IN" spc="10" smtClean="0"/>
              <a:t>its affiliates. All rights</a:t>
            </a:r>
            <a:r>
              <a:rPr lang="en-IN" spc="100" smtClean="0"/>
              <a:t> </a:t>
            </a:r>
            <a:r>
              <a:rPr lang="en-IN" spc="10" smtClean="0"/>
              <a:t>reserved.</a:t>
            </a:r>
            <a:endParaRPr lang="en-IN" spc="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3791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z="3600" smtClean="0">
              <a:solidFill>
                <a:prstClr val="black"/>
              </a:solidFill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14630401" y="0"/>
            <a:ext cx="2487930" cy="2192020"/>
          </a:xfrm>
          <a:custGeom>
            <a:avLst/>
            <a:gdLst/>
            <a:ahLst/>
            <a:cxnLst/>
            <a:rect l="l" t="t" r="r" b="b"/>
            <a:pathLst>
              <a:path w="1243965" h="1096010">
                <a:moveTo>
                  <a:pt x="0" y="1095755"/>
                </a:moveTo>
                <a:lnTo>
                  <a:pt x="1243583" y="1095755"/>
                </a:lnTo>
                <a:lnTo>
                  <a:pt x="1243583" y="0"/>
                </a:lnTo>
                <a:lnTo>
                  <a:pt x="0" y="0"/>
                </a:lnTo>
                <a:lnTo>
                  <a:pt x="0" y="10957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z="3600" smtClean="0">
              <a:solidFill>
                <a:prstClr val="black"/>
              </a:solidFill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14630400" y="2130550"/>
            <a:ext cx="1325880" cy="979168"/>
          </a:xfrm>
          <a:custGeom>
            <a:avLst/>
            <a:gdLst/>
            <a:ahLst/>
            <a:cxnLst/>
            <a:rect l="l" t="t" r="r" b="b"/>
            <a:pathLst>
              <a:path w="662940" h="489584">
                <a:moveTo>
                  <a:pt x="662940" y="0"/>
                </a:moveTo>
                <a:lnTo>
                  <a:pt x="0" y="0"/>
                </a:lnTo>
                <a:lnTo>
                  <a:pt x="0" y="489203"/>
                </a:lnTo>
                <a:lnTo>
                  <a:pt x="662940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z="3600" smtClean="0">
              <a:solidFill>
                <a:prstClr val="black"/>
              </a:solidFill>
            </a:endParaRPr>
          </a:p>
        </p:txBody>
      </p:sp>
      <p:sp>
        <p:nvSpPr>
          <p:cNvPr id="19" name="bk object 19"/>
          <p:cNvSpPr/>
          <p:nvPr/>
        </p:nvSpPr>
        <p:spPr>
          <a:xfrm>
            <a:off x="15788639" y="2130550"/>
            <a:ext cx="1329690" cy="979168"/>
          </a:xfrm>
          <a:custGeom>
            <a:avLst/>
            <a:gdLst/>
            <a:ahLst/>
            <a:cxnLst/>
            <a:rect l="l" t="t" r="r" b="b"/>
            <a:pathLst>
              <a:path w="664845" h="489584">
                <a:moveTo>
                  <a:pt x="664463" y="0"/>
                </a:moveTo>
                <a:lnTo>
                  <a:pt x="0" y="0"/>
                </a:lnTo>
                <a:lnTo>
                  <a:pt x="664463" y="489203"/>
                </a:lnTo>
                <a:lnTo>
                  <a:pt x="664463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z="3600" smtClean="0">
              <a:solidFill>
                <a:prstClr val="black"/>
              </a:solidFill>
            </a:endParaRPr>
          </a:p>
        </p:txBody>
      </p:sp>
      <p:sp>
        <p:nvSpPr>
          <p:cNvPr id="20" name="bk object 20"/>
          <p:cNvSpPr/>
          <p:nvPr/>
        </p:nvSpPr>
        <p:spPr>
          <a:xfrm>
            <a:off x="1057654" y="9451854"/>
            <a:ext cx="2276856" cy="835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600" smtClean="0">
              <a:solidFill>
                <a:prstClr val="black"/>
              </a:solidFill>
            </a:endParaRPr>
          </a:p>
        </p:txBody>
      </p:sp>
      <p:sp>
        <p:nvSpPr>
          <p:cNvPr id="21" name="bk object 21"/>
          <p:cNvSpPr/>
          <p:nvPr/>
        </p:nvSpPr>
        <p:spPr>
          <a:xfrm>
            <a:off x="1426462" y="9674353"/>
            <a:ext cx="1542288" cy="3901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600" smtClean="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9F9F9F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760"/>
              </a:lnSpc>
            </a:pPr>
            <a:r>
              <a:rPr lang="en-IN" spc="10" smtClean="0"/>
              <a:t>Copyright </a:t>
            </a:r>
            <a:r>
              <a:rPr lang="en-IN" spc="40" smtClean="0"/>
              <a:t>© </a:t>
            </a:r>
            <a:r>
              <a:rPr lang="en-IN" spc="20" smtClean="0"/>
              <a:t>2017, </a:t>
            </a:r>
            <a:r>
              <a:rPr lang="en-IN" spc="10" smtClean="0"/>
              <a:t>edureka </a:t>
            </a:r>
            <a:r>
              <a:rPr lang="en-IN" spc="20" smtClean="0"/>
              <a:t>and/or </a:t>
            </a:r>
            <a:r>
              <a:rPr lang="en-IN" spc="10" smtClean="0"/>
              <a:t>its affiliates. All rights</a:t>
            </a:r>
            <a:r>
              <a:rPr lang="en-IN" spc="100" smtClean="0"/>
              <a:t> </a:t>
            </a:r>
            <a:r>
              <a:rPr lang="en-IN" spc="10" smtClean="0"/>
              <a:t>reserved.</a:t>
            </a:r>
            <a:endParaRPr lang="en-IN" spc="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820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7995391" y="248412"/>
            <a:ext cx="292735" cy="9352915"/>
          </a:xfrm>
          <a:custGeom>
            <a:avLst/>
            <a:gdLst/>
            <a:ahLst/>
            <a:cxnLst/>
            <a:rect l="l" t="t" r="r" b="b"/>
            <a:pathLst>
              <a:path w="292734" h="9352915">
                <a:moveTo>
                  <a:pt x="0" y="9352787"/>
                </a:moveTo>
                <a:lnTo>
                  <a:pt x="292607" y="9352787"/>
                </a:lnTo>
                <a:lnTo>
                  <a:pt x="292607" y="0"/>
                </a:lnTo>
                <a:lnTo>
                  <a:pt x="0" y="0"/>
                </a:lnTo>
                <a:lnTo>
                  <a:pt x="0" y="9352787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248412"/>
            <a:ext cx="292735" cy="9352915"/>
          </a:xfrm>
          <a:custGeom>
            <a:avLst/>
            <a:gdLst/>
            <a:ahLst/>
            <a:cxnLst/>
            <a:rect l="l" t="t" r="r" b="b"/>
            <a:pathLst>
              <a:path w="292735" h="9352915">
                <a:moveTo>
                  <a:pt x="0" y="9352787"/>
                </a:moveTo>
                <a:lnTo>
                  <a:pt x="292607" y="9352787"/>
                </a:lnTo>
                <a:lnTo>
                  <a:pt x="292607" y="0"/>
                </a:lnTo>
                <a:lnTo>
                  <a:pt x="0" y="0"/>
                </a:lnTo>
                <a:lnTo>
                  <a:pt x="0" y="9352787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336035" y="9601200"/>
            <a:ext cx="14952344" cy="685800"/>
          </a:xfrm>
          <a:custGeom>
            <a:avLst/>
            <a:gdLst/>
            <a:ahLst/>
            <a:cxnLst/>
            <a:rect l="l" t="t" r="r" b="b"/>
            <a:pathLst>
              <a:path w="14952344" h="685800">
                <a:moveTo>
                  <a:pt x="0" y="685799"/>
                </a:moveTo>
                <a:lnTo>
                  <a:pt x="14951963" y="685799"/>
                </a:lnTo>
                <a:lnTo>
                  <a:pt x="14951963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9601200"/>
            <a:ext cx="1061085" cy="685800"/>
          </a:xfrm>
          <a:custGeom>
            <a:avLst/>
            <a:gdLst/>
            <a:ahLst/>
            <a:cxnLst/>
            <a:rect l="l" t="t" r="r" b="b"/>
            <a:pathLst>
              <a:path w="1061085" h="685800">
                <a:moveTo>
                  <a:pt x="0" y="685799"/>
                </a:moveTo>
                <a:lnTo>
                  <a:pt x="1060703" y="685799"/>
                </a:lnTo>
                <a:lnTo>
                  <a:pt x="1060703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0" y="0"/>
            <a:ext cx="18288000" cy="248920"/>
          </a:xfrm>
          <a:custGeom>
            <a:avLst/>
            <a:gdLst/>
            <a:ahLst/>
            <a:cxnLst/>
            <a:rect l="l" t="t" r="r" b="b"/>
            <a:pathLst>
              <a:path w="18288000" h="248920">
                <a:moveTo>
                  <a:pt x="0" y="248412"/>
                </a:moveTo>
                <a:lnTo>
                  <a:pt x="18287999" y="248412"/>
                </a:lnTo>
                <a:lnTo>
                  <a:pt x="18287999" y="0"/>
                </a:lnTo>
                <a:lnTo>
                  <a:pt x="0" y="0"/>
                </a:lnTo>
                <a:lnTo>
                  <a:pt x="0" y="248412"/>
                </a:lnTo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060703" y="9454895"/>
            <a:ext cx="2275840" cy="832485"/>
          </a:xfrm>
          <a:custGeom>
            <a:avLst/>
            <a:gdLst/>
            <a:ahLst/>
            <a:cxnLst/>
            <a:rect l="l" t="t" r="r" b="b"/>
            <a:pathLst>
              <a:path w="2275840" h="832484">
                <a:moveTo>
                  <a:pt x="0" y="832103"/>
                </a:moveTo>
                <a:lnTo>
                  <a:pt x="2275331" y="832103"/>
                </a:lnTo>
                <a:lnTo>
                  <a:pt x="2275331" y="0"/>
                </a:lnTo>
                <a:lnTo>
                  <a:pt x="0" y="0"/>
                </a:lnTo>
                <a:lnTo>
                  <a:pt x="0" y="832103"/>
                </a:lnTo>
                <a:close/>
              </a:path>
            </a:pathLst>
          </a:custGeom>
          <a:solidFill>
            <a:srgbClr val="095A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059180" y="9453365"/>
            <a:ext cx="2276094" cy="8313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6"/>
                </a:moveTo>
                <a:lnTo>
                  <a:pt x="16421099" y="28956"/>
                </a:lnTo>
                <a:lnTo>
                  <a:pt x="16421099" y="0"/>
                </a:lnTo>
                <a:lnTo>
                  <a:pt x="0" y="0"/>
                </a:lnTo>
                <a:lnTo>
                  <a:pt x="0" y="28956"/>
                </a:lnTo>
                <a:close/>
              </a:path>
            </a:pathLst>
          </a:custGeom>
          <a:solidFill>
            <a:srgbClr val="095A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426463" y="9675876"/>
            <a:ext cx="1543812" cy="390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6"/>
                </a:moveTo>
                <a:lnTo>
                  <a:pt x="16421099" y="28956"/>
                </a:lnTo>
                <a:lnTo>
                  <a:pt x="16421099" y="0"/>
                </a:lnTo>
                <a:lnTo>
                  <a:pt x="0" y="0"/>
                </a:lnTo>
                <a:lnTo>
                  <a:pt x="0" y="28956"/>
                </a:lnTo>
                <a:close/>
              </a:path>
            </a:pathLst>
          </a:custGeom>
          <a:solidFill>
            <a:srgbClr val="0551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rgbClr val="095A8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19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9E9E9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op</a:t>
            </a:r>
            <a:r>
              <a:rPr spc="-10" dirty="0"/>
              <a:t>y</a:t>
            </a:r>
            <a:r>
              <a:rPr dirty="0"/>
              <a:t>rig</a:t>
            </a:r>
            <a:r>
              <a:rPr spc="-20" dirty="0"/>
              <a:t>h</a:t>
            </a:r>
            <a:r>
              <a:rPr dirty="0"/>
              <a:t>t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©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/>
              <a:t>2017,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/>
              <a:t>e</a:t>
            </a:r>
            <a:r>
              <a:rPr spc="5" dirty="0"/>
              <a:t>d</a:t>
            </a:r>
            <a:r>
              <a:rPr dirty="0"/>
              <a:t>u</a:t>
            </a:r>
            <a:r>
              <a:rPr spc="-30" dirty="0"/>
              <a:t>r</a:t>
            </a:r>
            <a:r>
              <a:rPr dirty="0"/>
              <a:t>e</a:t>
            </a:r>
            <a:r>
              <a:rPr spc="-30" dirty="0"/>
              <a:t>k</a:t>
            </a:r>
            <a:r>
              <a:rPr dirty="0"/>
              <a:t>a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and</a:t>
            </a:r>
            <a:r>
              <a:rPr spc="-30" dirty="0"/>
              <a:t>/</a:t>
            </a:r>
            <a:r>
              <a:rPr spc="-5" dirty="0"/>
              <a:t>o</a:t>
            </a:r>
            <a:r>
              <a:rPr dirty="0"/>
              <a:t>r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/>
              <a:t>its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15" dirty="0"/>
              <a:t>af</a:t>
            </a:r>
            <a:r>
              <a:rPr spc="-5" dirty="0"/>
              <a:t>f</a:t>
            </a:r>
            <a:r>
              <a:rPr dirty="0"/>
              <a:t>il</a:t>
            </a:r>
            <a:r>
              <a:rPr spc="-10" dirty="0"/>
              <a:t>i</a:t>
            </a:r>
            <a:r>
              <a:rPr spc="-15" dirty="0"/>
              <a:t>a</a:t>
            </a:r>
            <a:r>
              <a:rPr spc="-30" dirty="0"/>
              <a:t>t</a:t>
            </a:r>
            <a:r>
              <a:rPr dirty="0"/>
              <a:t>es.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-10" dirty="0"/>
              <a:t>l</a:t>
            </a:r>
            <a:r>
              <a:rPr dirty="0"/>
              <a:t>l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dirty="0"/>
              <a:t>righ</a:t>
            </a:r>
            <a:r>
              <a:rPr spc="-10" dirty="0"/>
              <a:t>t</a:t>
            </a:r>
            <a:r>
              <a:rPr dirty="0"/>
              <a:t>s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30" dirty="0"/>
              <a:t>r</a:t>
            </a:r>
            <a:r>
              <a:rPr dirty="0"/>
              <a:t>ese</a:t>
            </a:r>
            <a:r>
              <a:rPr spc="5" dirty="0"/>
              <a:t>r</a:t>
            </a:r>
            <a:r>
              <a:rPr spc="-20" dirty="0"/>
              <a:t>v</a:t>
            </a:r>
            <a:r>
              <a:rPr dirty="0"/>
              <a:t>e</a:t>
            </a:r>
            <a:r>
              <a:rPr spc="5" dirty="0"/>
              <a:t>d</a:t>
            </a:r>
            <a:r>
              <a:rPr dirty="0"/>
              <a:t>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rgbClr val="095A8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9E9E9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op</a:t>
            </a:r>
            <a:r>
              <a:rPr spc="-10" dirty="0"/>
              <a:t>y</a:t>
            </a:r>
            <a:r>
              <a:rPr dirty="0"/>
              <a:t>rig</a:t>
            </a:r>
            <a:r>
              <a:rPr spc="-20" dirty="0"/>
              <a:t>h</a:t>
            </a:r>
            <a:r>
              <a:rPr dirty="0"/>
              <a:t>t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©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/>
              <a:t>2017,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/>
              <a:t>e</a:t>
            </a:r>
            <a:r>
              <a:rPr spc="5" dirty="0"/>
              <a:t>d</a:t>
            </a:r>
            <a:r>
              <a:rPr dirty="0"/>
              <a:t>u</a:t>
            </a:r>
            <a:r>
              <a:rPr spc="-30" dirty="0"/>
              <a:t>r</a:t>
            </a:r>
            <a:r>
              <a:rPr dirty="0"/>
              <a:t>e</a:t>
            </a:r>
            <a:r>
              <a:rPr spc="-30" dirty="0"/>
              <a:t>k</a:t>
            </a:r>
            <a:r>
              <a:rPr dirty="0"/>
              <a:t>a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and</a:t>
            </a:r>
            <a:r>
              <a:rPr spc="-30" dirty="0"/>
              <a:t>/</a:t>
            </a:r>
            <a:r>
              <a:rPr spc="-5" dirty="0"/>
              <a:t>o</a:t>
            </a:r>
            <a:r>
              <a:rPr dirty="0"/>
              <a:t>r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/>
              <a:t>its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15" dirty="0"/>
              <a:t>af</a:t>
            </a:r>
            <a:r>
              <a:rPr spc="-5" dirty="0"/>
              <a:t>f</a:t>
            </a:r>
            <a:r>
              <a:rPr dirty="0"/>
              <a:t>il</a:t>
            </a:r>
            <a:r>
              <a:rPr spc="-10" dirty="0"/>
              <a:t>i</a:t>
            </a:r>
            <a:r>
              <a:rPr spc="-15" dirty="0"/>
              <a:t>a</a:t>
            </a:r>
            <a:r>
              <a:rPr spc="-30" dirty="0"/>
              <a:t>t</a:t>
            </a:r>
            <a:r>
              <a:rPr dirty="0"/>
              <a:t>es.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-10" dirty="0"/>
              <a:t>l</a:t>
            </a:r>
            <a:r>
              <a:rPr dirty="0"/>
              <a:t>l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dirty="0"/>
              <a:t>righ</a:t>
            </a:r>
            <a:r>
              <a:rPr spc="-10" dirty="0"/>
              <a:t>t</a:t>
            </a:r>
            <a:r>
              <a:rPr dirty="0"/>
              <a:t>s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30" dirty="0"/>
              <a:t>r</a:t>
            </a:r>
            <a:r>
              <a:rPr dirty="0"/>
              <a:t>ese</a:t>
            </a:r>
            <a:r>
              <a:rPr spc="5" dirty="0"/>
              <a:t>r</a:t>
            </a:r>
            <a:r>
              <a:rPr spc="-20" dirty="0"/>
              <a:t>v</a:t>
            </a:r>
            <a:r>
              <a:rPr dirty="0"/>
              <a:t>e</a:t>
            </a:r>
            <a:r>
              <a:rPr spc="5" dirty="0"/>
              <a:t>d</a:t>
            </a:r>
            <a:r>
              <a:rPr dirty="0"/>
              <a:t>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9E9E9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op</a:t>
            </a:r>
            <a:r>
              <a:rPr spc="-10" dirty="0"/>
              <a:t>y</a:t>
            </a:r>
            <a:r>
              <a:rPr dirty="0"/>
              <a:t>rig</a:t>
            </a:r>
            <a:r>
              <a:rPr spc="-20" dirty="0"/>
              <a:t>h</a:t>
            </a:r>
            <a:r>
              <a:rPr dirty="0"/>
              <a:t>t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©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/>
              <a:t>2017,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/>
              <a:t>e</a:t>
            </a:r>
            <a:r>
              <a:rPr spc="5" dirty="0"/>
              <a:t>d</a:t>
            </a:r>
            <a:r>
              <a:rPr dirty="0"/>
              <a:t>u</a:t>
            </a:r>
            <a:r>
              <a:rPr spc="-30" dirty="0"/>
              <a:t>r</a:t>
            </a:r>
            <a:r>
              <a:rPr dirty="0"/>
              <a:t>e</a:t>
            </a:r>
            <a:r>
              <a:rPr spc="-30" dirty="0"/>
              <a:t>k</a:t>
            </a:r>
            <a:r>
              <a:rPr dirty="0"/>
              <a:t>a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and</a:t>
            </a:r>
            <a:r>
              <a:rPr spc="-30" dirty="0"/>
              <a:t>/</a:t>
            </a:r>
            <a:r>
              <a:rPr spc="-5" dirty="0"/>
              <a:t>o</a:t>
            </a:r>
            <a:r>
              <a:rPr dirty="0"/>
              <a:t>r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/>
              <a:t>its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15" dirty="0"/>
              <a:t>af</a:t>
            </a:r>
            <a:r>
              <a:rPr spc="-5" dirty="0"/>
              <a:t>f</a:t>
            </a:r>
            <a:r>
              <a:rPr dirty="0"/>
              <a:t>il</a:t>
            </a:r>
            <a:r>
              <a:rPr spc="-10" dirty="0"/>
              <a:t>i</a:t>
            </a:r>
            <a:r>
              <a:rPr spc="-15" dirty="0"/>
              <a:t>a</a:t>
            </a:r>
            <a:r>
              <a:rPr spc="-30" dirty="0"/>
              <a:t>t</a:t>
            </a:r>
            <a:r>
              <a:rPr dirty="0"/>
              <a:t>es.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-10" dirty="0"/>
              <a:t>l</a:t>
            </a:r>
            <a:r>
              <a:rPr dirty="0"/>
              <a:t>l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dirty="0"/>
              <a:t>righ</a:t>
            </a:r>
            <a:r>
              <a:rPr spc="-10" dirty="0"/>
              <a:t>t</a:t>
            </a:r>
            <a:r>
              <a:rPr dirty="0"/>
              <a:t>s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30" dirty="0"/>
              <a:t>r</a:t>
            </a:r>
            <a:r>
              <a:rPr dirty="0"/>
              <a:t>ese</a:t>
            </a:r>
            <a:r>
              <a:rPr spc="5" dirty="0"/>
              <a:t>r</a:t>
            </a:r>
            <a:r>
              <a:rPr spc="-20" dirty="0"/>
              <a:t>v</a:t>
            </a:r>
            <a:r>
              <a:rPr dirty="0"/>
              <a:t>e</a:t>
            </a:r>
            <a:r>
              <a:rPr spc="5" dirty="0"/>
              <a:t>d</a:t>
            </a:r>
            <a:r>
              <a:rPr dirty="0"/>
              <a:t>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BDCDD1-0CAC-42BB-9B8A-01F68CA69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F9D747F-5247-48FD-AED4-8435185FF4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B6BD2EE-B89D-44DF-8D63-03457A015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2C53-F186-42F2-BBF3-249487AD61B3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35979F3-D6CD-4B13-8BBD-F30B2EBDE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843C1B9-9CFC-447F-8024-7653A00D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CE2A-4182-4EBF-8AD5-701BA0DC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36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D93C69-1C2E-40A2-B4F1-A02057418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018F585-2BC0-4D51-BD9D-937C756C5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4AA6322-1540-4DB9-A8AA-5DA3F308F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2C53-F186-42F2-BBF3-249487AD61B3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148ABBB-ACE5-49F0-B819-B64694611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BA22645-7A7D-44E4-86B6-9F640407E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CE2A-4182-4EBF-8AD5-701BA0DC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181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CBCD35-52F3-41E5-8941-25560449F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F5A95E-CE6E-4673-8A48-30747D2F5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A7CAEBC-6189-4466-93B2-B86F8E0B2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2C53-F186-42F2-BBF3-249487AD61B3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322AADF-9D80-4DF0-97FA-9C9429D06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4961927-EE1B-4DCC-BE06-57855281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CE2A-4182-4EBF-8AD5-701BA0DC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85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8A9973-5B66-4545-8318-E3198E4AB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017B07-64B5-4EBA-9B48-3A3B9A65E9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4497318-5293-47E4-B541-34B23A8B8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FB4EEFC-2D84-4715-8AED-51AA7761E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2C53-F186-42F2-BBF3-249487AD61B3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79C48CF-BE06-4023-8BB9-B443776BC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2950B02-BDA0-4B7D-AF41-6F3EA37BA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9CE2A-4182-4EBF-8AD5-701BA0DC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9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7995391" y="248412"/>
            <a:ext cx="292735" cy="9352915"/>
          </a:xfrm>
          <a:custGeom>
            <a:avLst/>
            <a:gdLst/>
            <a:ahLst/>
            <a:cxnLst/>
            <a:rect l="l" t="t" r="r" b="b"/>
            <a:pathLst>
              <a:path w="292734" h="9352915">
                <a:moveTo>
                  <a:pt x="0" y="9352787"/>
                </a:moveTo>
                <a:lnTo>
                  <a:pt x="292607" y="9352787"/>
                </a:lnTo>
                <a:lnTo>
                  <a:pt x="292607" y="0"/>
                </a:lnTo>
                <a:lnTo>
                  <a:pt x="0" y="0"/>
                </a:lnTo>
                <a:lnTo>
                  <a:pt x="0" y="9352787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248412"/>
            <a:ext cx="292735" cy="9352915"/>
          </a:xfrm>
          <a:custGeom>
            <a:avLst/>
            <a:gdLst/>
            <a:ahLst/>
            <a:cxnLst/>
            <a:rect l="l" t="t" r="r" b="b"/>
            <a:pathLst>
              <a:path w="292735" h="9352915">
                <a:moveTo>
                  <a:pt x="0" y="9352787"/>
                </a:moveTo>
                <a:lnTo>
                  <a:pt x="292607" y="9352787"/>
                </a:lnTo>
                <a:lnTo>
                  <a:pt x="292607" y="0"/>
                </a:lnTo>
                <a:lnTo>
                  <a:pt x="0" y="0"/>
                </a:lnTo>
                <a:lnTo>
                  <a:pt x="0" y="9352787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336035" y="9601200"/>
            <a:ext cx="14952344" cy="685800"/>
          </a:xfrm>
          <a:custGeom>
            <a:avLst/>
            <a:gdLst/>
            <a:ahLst/>
            <a:cxnLst/>
            <a:rect l="l" t="t" r="r" b="b"/>
            <a:pathLst>
              <a:path w="14952344" h="685800">
                <a:moveTo>
                  <a:pt x="0" y="685799"/>
                </a:moveTo>
                <a:lnTo>
                  <a:pt x="14951963" y="685799"/>
                </a:lnTo>
                <a:lnTo>
                  <a:pt x="14951963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9601200"/>
            <a:ext cx="1061085" cy="685800"/>
          </a:xfrm>
          <a:custGeom>
            <a:avLst/>
            <a:gdLst/>
            <a:ahLst/>
            <a:cxnLst/>
            <a:rect l="l" t="t" r="r" b="b"/>
            <a:pathLst>
              <a:path w="1061085" h="685800">
                <a:moveTo>
                  <a:pt x="0" y="685799"/>
                </a:moveTo>
                <a:lnTo>
                  <a:pt x="1060703" y="685799"/>
                </a:lnTo>
                <a:lnTo>
                  <a:pt x="1060703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0" y="0"/>
            <a:ext cx="18288000" cy="248920"/>
          </a:xfrm>
          <a:custGeom>
            <a:avLst/>
            <a:gdLst/>
            <a:ahLst/>
            <a:cxnLst/>
            <a:rect l="l" t="t" r="r" b="b"/>
            <a:pathLst>
              <a:path w="18288000" h="248920">
                <a:moveTo>
                  <a:pt x="0" y="248412"/>
                </a:moveTo>
                <a:lnTo>
                  <a:pt x="18287999" y="248412"/>
                </a:lnTo>
                <a:lnTo>
                  <a:pt x="18287999" y="0"/>
                </a:lnTo>
                <a:lnTo>
                  <a:pt x="0" y="0"/>
                </a:lnTo>
                <a:lnTo>
                  <a:pt x="0" y="248412"/>
                </a:lnTo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060703" y="9454895"/>
            <a:ext cx="2275840" cy="832485"/>
          </a:xfrm>
          <a:custGeom>
            <a:avLst/>
            <a:gdLst/>
            <a:ahLst/>
            <a:cxnLst/>
            <a:rect l="l" t="t" r="r" b="b"/>
            <a:pathLst>
              <a:path w="2275840" h="832484">
                <a:moveTo>
                  <a:pt x="0" y="832103"/>
                </a:moveTo>
                <a:lnTo>
                  <a:pt x="2275331" y="832103"/>
                </a:lnTo>
                <a:lnTo>
                  <a:pt x="2275331" y="0"/>
                </a:lnTo>
                <a:lnTo>
                  <a:pt x="0" y="0"/>
                </a:lnTo>
                <a:lnTo>
                  <a:pt x="0" y="832103"/>
                </a:lnTo>
                <a:close/>
              </a:path>
            </a:pathLst>
          </a:custGeom>
          <a:solidFill>
            <a:srgbClr val="095A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059180" y="9453365"/>
            <a:ext cx="2276094" cy="83134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37669" y="822088"/>
            <a:ext cx="16412660" cy="7378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1" i="0">
                <a:solidFill>
                  <a:srgbClr val="095A8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27100" y="2173615"/>
            <a:ext cx="16433800" cy="4191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304277" y="9805669"/>
            <a:ext cx="5665469" cy="236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rgbClr val="9E9E9E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C</a:t>
            </a:r>
            <a:r>
              <a:rPr spc="-5" dirty="0"/>
              <a:t>op</a:t>
            </a:r>
            <a:r>
              <a:rPr spc="-10" dirty="0"/>
              <a:t>y</a:t>
            </a:r>
            <a:r>
              <a:rPr dirty="0"/>
              <a:t>rig</a:t>
            </a:r>
            <a:r>
              <a:rPr spc="-20" dirty="0"/>
              <a:t>h</a:t>
            </a:r>
            <a:r>
              <a:rPr dirty="0"/>
              <a:t>t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©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/>
              <a:t>2017,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/>
              <a:t>e</a:t>
            </a:r>
            <a:r>
              <a:rPr spc="5" dirty="0"/>
              <a:t>d</a:t>
            </a:r>
            <a:r>
              <a:rPr dirty="0"/>
              <a:t>u</a:t>
            </a:r>
            <a:r>
              <a:rPr spc="-30" dirty="0"/>
              <a:t>r</a:t>
            </a:r>
            <a:r>
              <a:rPr dirty="0"/>
              <a:t>e</a:t>
            </a:r>
            <a:r>
              <a:rPr spc="-30" dirty="0"/>
              <a:t>k</a:t>
            </a:r>
            <a:r>
              <a:rPr dirty="0"/>
              <a:t>a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/>
              <a:t>and</a:t>
            </a:r>
            <a:r>
              <a:rPr spc="-30" dirty="0"/>
              <a:t>/</a:t>
            </a:r>
            <a:r>
              <a:rPr spc="-5" dirty="0"/>
              <a:t>o</a:t>
            </a:r>
            <a:r>
              <a:rPr dirty="0"/>
              <a:t>r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/>
              <a:t>its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spc="-15" dirty="0"/>
              <a:t>af</a:t>
            </a:r>
            <a:r>
              <a:rPr spc="-5" dirty="0"/>
              <a:t>f</a:t>
            </a:r>
            <a:r>
              <a:rPr dirty="0"/>
              <a:t>il</a:t>
            </a:r>
            <a:r>
              <a:rPr spc="-10" dirty="0"/>
              <a:t>i</a:t>
            </a:r>
            <a:r>
              <a:rPr spc="-15" dirty="0"/>
              <a:t>a</a:t>
            </a:r>
            <a:r>
              <a:rPr spc="-30" dirty="0"/>
              <a:t>t</a:t>
            </a:r>
            <a:r>
              <a:rPr dirty="0"/>
              <a:t>es.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-10" dirty="0"/>
              <a:t>l</a:t>
            </a:r>
            <a:r>
              <a:rPr dirty="0"/>
              <a:t>l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dirty="0"/>
              <a:t>righ</a:t>
            </a:r>
            <a:r>
              <a:rPr spc="-10" dirty="0"/>
              <a:t>t</a:t>
            </a:r>
            <a:r>
              <a:rPr dirty="0"/>
              <a:t>s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30" dirty="0"/>
              <a:t>r</a:t>
            </a:r>
            <a:r>
              <a:rPr dirty="0"/>
              <a:t>ese</a:t>
            </a:r>
            <a:r>
              <a:rPr spc="5" dirty="0"/>
              <a:t>r</a:t>
            </a:r>
            <a:r>
              <a:rPr spc="-20" dirty="0"/>
              <a:t>v</a:t>
            </a:r>
            <a:r>
              <a:rPr dirty="0"/>
              <a:t>e</a:t>
            </a:r>
            <a:r>
              <a:rPr spc="5" dirty="0"/>
              <a:t>d</a:t>
            </a:r>
            <a:r>
              <a:rPr dirty="0"/>
              <a:t>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0AB77DC-3CB5-4153-B201-7E308B56A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2B964A8-3CC6-47D8-9BD3-AAB27447E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E0DC69B-B29A-4EB1-AA79-FD24961C16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62C53-F186-42F2-BBF3-249487AD61B3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F79B8DB-A1D8-4EFB-9F93-D4C48C861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A96E013-AC8D-42E6-94E6-A55396984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9CE2A-4182-4EBF-8AD5-701BA0DC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4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7995391" y="246888"/>
            <a:ext cx="293370" cy="9354820"/>
          </a:xfrm>
          <a:custGeom>
            <a:avLst/>
            <a:gdLst/>
            <a:ahLst/>
            <a:cxnLst/>
            <a:rect l="l" t="t" r="r" b="b"/>
            <a:pathLst>
              <a:path w="146684" h="4677410">
                <a:moveTo>
                  <a:pt x="0" y="4677155"/>
                </a:moveTo>
                <a:lnTo>
                  <a:pt x="146303" y="4677155"/>
                </a:lnTo>
                <a:lnTo>
                  <a:pt x="146303" y="0"/>
                </a:lnTo>
                <a:lnTo>
                  <a:pt x="0" y="0"/>
                </a:lnTo>
                <a:lnTo>
                  <a:pt x="0" y="4677155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z="3600" smtClean="0">
              <a:solidFill>
                <a:prstClr val="black"/>
              </a:solidFill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1" y="246888"/>
            <a:ext cx="293370" cy="9354820"/>
          </a:xfrm>
          <a:custGeom>
            <a:avLst/>
            <a:gdLst/>
            <a:ahLst/>
            <a:cxnLst/>
            <a:rect l="l" t="t" r="r" b="b"/>
            <a:pathLst>
              <a:path w="146685" h="4677410">
                <a:moveTo>
                  <a:pt x="0" y="4677155"/>
                </a:moveTo>
                <a:lnTo>
                  <a:pt x="146304" y="4677155"/>
                </a:lnTo>
                <a:lnTo>
                  <a:pt x="146304" y="0"/>
                </a:lnTo>
                <a:lnTo>
                  <a:pt x="0" y="0"/>
                </a:lnTo>
                <a:lnTo>
                  <a:pt x="0" y="4677155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z="3600" smtClean="0">
              <a:solidFill>
                <a:prstClr val="black"/>
              </a:solidFill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3334511" y="9601198"/>
            <a:ext cx="14954250" cy="685800"/>
          </a:xfrm>
          <a:custGeom>
            <a:avLst/>
            <a:gdLst/>
            <a:ahLst/>
            <a:cxnLst/>
            <a:rect l="l" t="t" r="r" b="b"/>
            <a:pathLst>
              <a:path w="7477125" h="342900">
                <a:moveTo>
                  <a:pt x="0" y="342900"/>
                </a:moveTo>
                <a:lnTo>
                  <a:pt x="7476744" y="342900"/>
                </a:lnTo>
                <a:lnTo>
                  <a:pt x="7476744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z="3600" smtClean="0">
              <a:solidFill>
                <a:prstClr val="black"/>
              </a:solidFill>
            </a:endParaRPr>
          </a:p>
        </p:txBody>
      </p:sp>
      <p:sp>
        <p:nvSpPr>
          <p:cNvPr id="19" name="bk object 19"/>
          <p:cNvSpPr/>
          <p:nvPr/>
        </p:nvSpPr>
        <p:spPr>
          <a:xfrm>
            <a:off x="0" y="9601198"/>
            <a:ext cx="1061720" cy="685800"/>
          </a:xfrm>
          <a:custGeom>
            <a:avLst/>
            <a:gdLst/>
            <a:ahLst/>
            <a:cxnLst/>
            <a:rect l="l" t="t" r="r" b="b"/>
            <a:pathLst>
              <a:path w="530860" h="342900">
                <a:moveTo>
                  <a:pt x="0" y="342900"/>
                </a:moveTo>
                <a:lnTo>
                  <a:pt x="530352" y="342900"/>
                </a:lnTo>
                <a:lnTo>
                  <a:pt x="530352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z="3600" smtClean="0">
              <a:solidFill>
                <a:prstClr val="black"/>
              </a:solidFill>
            </a:endParaRPr>
          </a:p>
        </p:txBody>
      </p:sp>
      <p:sp>
        <p:nvSpPr>
          <p:cNvPr id="20" name="bk object 20"/>
          <p:cNvSpPr/>
          <p:nvPr/>
        </p:nvSpPr>
        <p:spPr>
          <a:xfrm>
            <a:off x="0" y="1"/>
            <a:ext cx="18288000" cy="247650"/>
          </a:xfrm>
          <a:custGeom>
            <a:avLst/>
            <a:gdLst/>
            <a:ahLst/>
            <a:cxnLst/>
            <a:rect l="l" t="t" r="r" b="b"/>
            <a:pathLst>
              <a:path w="9144000" h="123825">
                <a:moveTo>
                  <a:pt x="0" y="123444"/>
                </a:moveTo>
                <a:lnTo>
                  <a:pt x="9144000" y="123444"/>
                </a:lnTo>
                <a:lnTo>
                  <a:pt x="9144000" y="0"/>
                </a:lnTo>
                <a:lnTo>
                  <a:pt x="0" y="0"/>
                </a:lnTo>
                <a:lnTo>
                  <a:pt x="0" y="123444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z="3600" smtClean="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54446" y="4581397"/>
            <a:ext cx="8579104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5F5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3383" y="2547619"/>
            <a:ext cx="12402818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5F5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340335" y="9795409"/>
            <a:ext cx="5739130" cy="2308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9F9F9F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760"/>
              </a:lnSpc>
            </a:pPr>
            <a:r>
              <a:rPr lang="en-IN" spc="10" smtClean="0"/>
              <a:t>Copyright </a:t>
            </a:r>
            <a:r>
              <a:rPr lang="en-IN" spc="40" smtClean="0"/>
              <a:t>© </a:t>
            </a:r>
            <a:r>
              <a:rPr lang="en-IN" spc="20" smtClean="0"/>
              <a:t>2017, </a:t>
            </a:r>
            <a:r>
              <a:rPr lang="en-IN" spc="10" smtClean="0"/>
              <a:t>edureka </a:t>
            </a:r>
            <a:r>
              <a:rPr lang="en-IN" spc="20" smtClean="0"/>
              <a:t>and/or </a:t>
            </a:r>
            <a:r>
              <a:rPr lang="en-IN" spc="10" smtClean="0"/>
              <a:t>its affiliates. All rights</a:t>
            </a:r>
            <a:r>
              <a:rPr lang="en-IN" spc="240" smtClean="0"/>
              <a:t> </a:t>
            </a:r>
            <a:r>
              <a:rPr lang="en-IN" spc="10" smtClean="0"/>
              <a:t>reserved.</a:t>
            </a:r>
            <a:endParaRPr lang="en-IN" spc="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1"/>
            <a:ext cx="42062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0" y="9566911"/>
            <a:ext cx="42062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960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914400">
        <a:defRPr>
          <a:latin typeface="+mn-lt"/>
          <a:ea typeface="+mn-ea"/>
          <a:cs typeface="+mn-cs"/>
        </a:defRPr>
      </a:lvl2pPr>
      <a:lvl3pPr marL="1828800">
        <a:defRPr>
          <a:latin typeface="+mn-lt"/>
          <a:ea typeface="+mn-ea"/>
          <a:cs typeface="+mn-cs"/>
        </a:defRPr>
      </a:lvl3pPr>
      <a:lvl4pPr marL="2743200">
        <a:defRPr>
          <a:latin typeface="+mn-lt"/>
          <a:ea typeface="+mn-ea"/>
          <a:cs typeface="+mn-cs"/>
        </a:defRPr>
      </a:lvl4pPr>
      <a:lvl5pPr marL="3657600">
        <a:defRPr>
          <a:latin typeface="+mn-lt"/>
          <a:ea typeface="+mn-ea"/>
          <a:cs typeface="+mn-cs"/>
        </a:defRPr>
      </a:lvl5pPr>
      <a:lvl6pPr marL="4572000">
        <a:defRPr>
          <a:latin typeface="+mn-lt"/>
          <a:ea typeface="+mn-ea"/>
          <a:cs typeface="+mn-cs"/>
        </a:defRPr>
      </a:lvl6pPr>
      <a:lvl7pPr marL="5486400">
        <a:defRPr>
          <a:latin typeface="+mn-lt"/>
          <a:ea typeface="+mn-ea"/>
          <a:cs typeface="+mn-cs"/>
        </a:defRPr>
      </a:lvl7pPr>
      <a:lvl8pPr marL="6400800">
        <a:defRPr>
          <a:latin typeface="+mn-lt"/>
          <a:ea typeface="+mn-ea"/>
          <a:cs typeface="+mn-cs"/>
        </a:defRPr>
      </a:lvl8pPr>
      <a:lvl9pPr marL="73152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914400">
        <a:defRPr>
          <a:latin typeface="+mn-lt"/>
          <a:ea typeface="+mn-ea"/>
          <a:cs typeface="+mn-cs"/>
        </a:defRPr>
      </a:lvl2pPr>
      <a:lvl3pPr marL="1828800">
        <a:defRPr>
          <a:latin typeface="+mn-lt"/>
          <a:ea typeface="+mn-ea"/>
          <a:cs typeface="+mn-cs"/>
        </a:defRPr>
      </a:lvl3pPr>
      <a:lvl4pPr marL="2743200">
        <a:defRPr>
          <a:latin typeface="+mn-lt"/>
          <a:ea typeface="+mn-ea"/>
          <a:cs typeface="+mn-cs"/>
        </a:defRPr>
      </a:lvl4pPr>
      <a:lvl5pPr marL="3657600">
        <a:defRPr>
          <a:latin typeface="+mn-lt"/>
          <a:ea typeface="+mn-ea"/>
          <a:cs typeface="+mn-cs"/>
        </a:defRPr>
      </a:lvl5pPr>
      <a:lvl6pPr marL="4572000">
        <a:defRPr>
          <a:latin typeface="+mn-lt"/>
          <a:ea typeface="+mn-ea"/>
          <a:cs typeface="+mn-cs"/>
        </a:defRPr>
      </a:lvl6pPr>
      <a:lvl7pPr marL="5486400">
        <a:defRPr>
          <a:latin typeface="+mn-lt"/>
          <a:ea typeface="+mn-ea"/>
          <a:cs typeface="+mn-cs"/>
        </a:defRPr>
      </a:lvl7pPr>
      <a:lvl8pPr marL="6400800">
        <a:defRPr>
          <a:latin typeface="+mn-lt"/>
          <a:ea typeface="+mn-ea"/>
          <a:cs typeface="+mn-cs"/>
        </a:defRPr>
      </a:lvl8pPr>
      <a:lvl9pPr marL="7315200">
        <a:defRPr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7995391" y="246888"/>
            <a:ext cx="293370" cy="9354820"/>
          </a:xfrm>
          <a:custGeom>
            <a:avLst/>
            <a:gdLst/>
            <a:ahLst/>
            <a:cxnLst/>
            <a:rect l="l" t="t" r="r" b="b"/>
            <a:pathLst>
              <a:path w="146684" h="4677410">
                <a:moveTo>
                  <a:pt x="0" y="4677155"/>
                </a:moveTo>
                <a:lnTo>
                  <a:pt x="146303" y="4677155"/>
                </a:lnTo>
                <a:lnTo>
                  <a:pt x="146303" y="0"/>
                </a:lnTo>
                <a:lnTo>
                  <a:pt x="0" y="0"/>
                </a:lnTo>
                <a:lnTo>
                  <a:pt x="0" y="4677155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z="3600" smtClean="0">
              <a:solidFill>
                <a:prstClr val="black"/>
              </a:solidFill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1" y="246888"/>
            <a:ext cx="293370" cy="9354820"/>
          </a:xfrm>
          <a:custGeom>
            <a:avLst/>
            <a:gdLst/>
            <a:ahLst/>
            <a:cxnLst/>
            <a:rect l="l" t="t" r="r" b="b"/>
            <a:pathLst>
              <a:path w="146685" h="4677410">
                <a:moveTo>
                  <a:pt x="0" y="4677155"/>
                </a:moveTo>
                <a:lnTo>
                  <a:pt x="146304" y="4677155"/>
                </a:lnTo>
                <a:lnTo>
                  <a:pt x="146304" y="0"/>
                </a:lnTo>
                <a:lnTo>
                  <a:pt x="0" y="0"/>
                </a:lnTo>
                <a:lnTo>
                  <a:pt x="0" y="4677155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z="3600" smtClean="0">
              <a:solidFill>
                <a:prstClr val="black"/>
              </a:solidFill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3334511" y="9601198"/>
            <a:ext cx="14954250" cy="685800"/>
          </a:xfrm>
          <a:custGeom>
            <a:avLst/>
            <a:gdLst/>
            <a:ahLst/>
            <a:cxnLst/>
            <a:rect l="l" t="t" r="r" b="b"/>
            <a:pathLst>
              <a:path w="7477125" h="342900">
                <a:moveTo>
                  <a:pt x="0" y="342900"/>
                </a:moveTo>
                <a:lnTo>
                  <a:pt x="7476744" y="342900"/>
                </a:lnTo>
                <a:lnTo>
                  <a:pt x="7476744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z="3600" smtClean="0">
              <a:solidFill>
                <a:prstClr val="black"/>
              </a:solidFill>
            </a:endParaRPr>
          </a:p>
        </p:txBody>
      </p:sp>
      <p:sp>
        <p:nvSpPr>
          <p:cNvPr id="19" name="bk object 19"/>
          <p:cNvSpPr/>
          <p:nvPr/>
        </p:nvSpPr>
        <p:spPr>
          <a:xfrm>
            <a:off x="0" y="9601198"/>
            <a:ext cx="1061720" cy="685800"/>
          </a:xfrm>
          <a:custGeom>
            <a:avLst/>
            <a:gdLst/>
            <a:ahLst/>
            <a:cxnLst/>
            <a:rect l="l" t="t" r="r" b="b"/>
            <a:pathLst>
              <a:path w="530860" h="342900">
                <a:moveTo>
                  <a:pt x="0" y="342900"/>
                </a:moveTo>
                <a:lnTo>
                  <a:pt x="530352" y="342900"/>
                </a:lnTo>
                <a:lnTo>
                  <a:pt x="530352" y="0"/>
                </a:lnTo>
                <a:lnTo>
                  <a:pt x="0" y="0"/>
                </a:lnTo>
                <a:lnTo>
                  <a:pt x="0" y="3429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z="3600" smtClean="0">
              <a:solidFill>
                <a:prstClr val="black"/>
              </a:solidFill>
            </a:endParaRPr>
          </a:p>
        </p:txBody>
      </p:sp>
      <p:sp>
        <p:nvSpPr>
          <p:cNvPr id="20" name="bk object 20"/>
          <p:cNvSpPr/>
          <p:nvPr/>
        </p:nvSpPr>
        <p:spPr>
          <a:xfrm>
            <a:off x="0" y="1"/>
            <a:ext cx="18288000" cy="247650"/>
          </a:xfrm>
          <a:custGeom>
            <a:avLst/>
            <a:gdLst/>
            <a:ahLst/>
            <a:cxnLst/>
            <a:rect l="l" t="t" r="r" b="b"/>
            <a:pathLst>
              <a:path w="9144000" h="123825">
                <a:moveTo>
                  <a:pt x="0" y="123444"/>
                </a:moveTo>
                <a:lnTo>
                  <a:pt x="9144000" y="123444"/>
                </a:lnTo>
                <a:lnTo>
                  <a:pt x="9144000" y="0"/>
                </a:lnTo>
                <a:lnTo>
                  <a:pt x="0" y="0"/>
                </a:lnTo>
                <a:lnTo>
                  <a:pt x="0" y="123444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z="3600" smtClean="0">
              <a:solidFill>
                <a:prstClr val="black"/>
              </a:solidFill>
            </a:endParaRPr>
          </a:p>
        </p:txBody>
      </p:sp>
      <p:sp>
        <p:nvSpPr>
          <p:cNvPr id="21" name="bk object 21"/>
          <p:cNvSpPr/>
          <p:nvPr/>
        </p:nvSpPr>
        <p:spPr>
          <a:xfrm>
            <a:off x="1057654" y="9451854"/>
            <a:ext cx="2276856" cy="8351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600" smtClean="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42034" y="648106"/>
            <a:ext cx="1640392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095A8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8185" y="1568144"/>
            <a:ext cx="1665163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5F5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263628" y="9792969"/>
            <a:ext cx="5720080" cy="2308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9F9F9F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760"/>
              </a:lnSpc>
            </a:pPr>
            <a:r>
              <a:rPr lang="en-IN" spc="10" smtClean="0"/>
              <a:t>Copyright </a:t>
            </a:r>
            <a:r>
              <a:rPr lang="en-IN" spc="40" smtClean="0"/>
              <a:t>© </a:t>
            </a:r>
            <a:r>
              <a:rPr lang="en-IN" spc="20" smtClean="0"/>
              <a:t>2017, </a:t>
            </a:r>
            <a:r>
              <a:rPr lang="en-IN" spc="10" smtClean="0"/>
              <a:t>edureka </a:t>
            </a:r>
            <a:r>
              <a:rPr lang="en-IN" spc="20" smtClean="0"/>
              <a:t>and/or </a:t>
            </a:r>
            <a:r>
              <a:rPr lang="en-IN" spc="10" smtClean="0"/>
              <a:t>its affiliates. All rights</a:t>
            </a:r>
            <a:r>
              <a:rPr lang="en-IN" spc="100" smtClean="0"/>
              <a:t> </a:t>
            </a:r>
            <a:r>
              <a:rPr lang="en-IN" spc="10" smtClean="0"/>
              <a:t>reserved.</a:t>
            </a:r>
            <a:endParaRPr lang="en-IN" spc="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1"/>
            <a:ext cx="42062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12/11/2018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0" y="9566911"/>
            <a:ext cx="42062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094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914400">
        <a:defRPr>
          <a:latin typeface="+mn-lt"/>
          <a:ea typeface="+mn-ea"/>
          <a:cs typeface="+mn-cs"/>
        </a:defRPr>
      </a:lvl2pPr>
      <a:lvl3pPr marL="1828800">
        <a:defRPr>
          <a:latin typeface="+mn-lt"/>
          <a:ea typeface="+mn-ea"/>
          <a:cs typeface="+mn-cs"/>
        </a:defRPr>
      </a:lvl3pPr>
      <a:lvl4pPr marL="2743200">
        <a:defRPr>
          <a:latin typeface="+mn-lt"/>
          <a:ea typeface="+mn-ea"/>
          <a:cs typeface="+mn-cs"/>
        </a:defRPr>
      </a:lvl4pPr>
      <a:lvl5pPr marL="3657600">
        <a:defRPr>
          <a:latin typeface="+mn-lt"/>
          <a:ea typeface="+mn-ea"/>
          <a:cs typeface="+mn-cs"/>
        </a:defRPr>
      </a:lvl5pPr>
      <a:lvl6pPr marL="4572000">
        <a:defRPr>
          <a:latin typeface="+mn-lt"/>
          <a:ea typeface="+mn-ea"/>
          <a:cs typeface="+mn-cs"/>
        </a:defRPr>
      </a:lvl6pPr>
      <a:lvl7pPr marL="5486400">
        <a:defRPr>
          <a:latin typeface="+mn-lt"/>
          <a:ea typeface="+mn-ea"/>
          <a:cs typeface="+mn-cs"/>
        </a:defRPr>
      </a:lvl7pPr>
      <a:lvl8pPr marL="6400800">
        <a:defRPr>
          <a:latin typeface="+mn-lt"/>
          <a:ea typeface="+mn-ea"/>
          <a:cs typeface="+mn-cs"/>
        </a:defRPr>
      </a:lvl8pPr>
      <a:lvl9pPr marL="73152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914400">
        <a:defRPr>
          <a:latin typeface="+mn-lt"/>
          <a:ea typeface="+mn-ea"/>
          <a:cs typeface="+mn-cs"/>
        </a:defRPr>
      </a:lvl2pPr>
      <a:lvl3pPr marL="1828800">
        <a:defRPr>
          <a:latin typeface="+mn-lt"/>
          <a:ea typeface="+mn-ea"/>
          <a:cs typeface="+mn-cs"/>
        </a:defRPr>
      </a:lvl3pPr>
      <a:lvl4pPr marL="2743200">
        <a:defRPr>
          <a:latin typeface="+mn-lt"/>
          <a:ea typeface="+mn-ea"/>
          <a:cs typeface="+mn-cs"/>
        </a:defRPr>
      </a:lvl4pPr>
      <a:lvl5pPr marL="3657600">
        <a:defRPr>
          <a:latin typeface="+mn-lt"/>
          <a:ea typeface="+mn-ea"/>
          <a:cs typeface="+mn-cs"/>
        </a:defRPr>
      </a:lvl5pPr>
      <a:lvl6pPr marL="4572000">
        <a:defRPr>
          <a:latin typeface="+mn-lt"/>
          <a:ea typeface="+mn-ea"/>
          <a:cs typeface="+mn-cs"/>
        </a:defRPr>
      </a:lvl6pPr>
      <a:lvl7pPr marL="5486400">
        <a:defRPr>
          <a:latin typeface="+mn-lt"/>
          <a:ea typeface="+mn-ea"/>
          <a:cs typeface="+mn-cs"/>
        </a:defRPr>
      </a:lvl7pPr>
      <a:lvl8pPr marL="6400800">
        <a:defRPr>
          <a:latin typeface="+mn-lt"/>
          <a:ea typeface="+mn-ea"/>
          <a:cs typeface="+mn-cs"/>
        </a:defRPr>
      </a:lvl8pPr>
      <a:lvl9pPr marL="73152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11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image" Target="../media/image12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jpg"/><Relationship Id="rId4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8.jpg"/><Relationship Id="rId4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5D056B0-1148-46FD-B021-C26257C102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56832" y="-134173"/>
            <a:ext cx="18288000" cy="10287000"/>
          </a:xfrm>
          <a:solidFill>
            <a:schemeClr val="accent4"/>
          </a:solidFill>
        </p:spPr>
        <p:txBody>
          <a:bodyPr/>
          <a:lstStyle/>
          <a:p>
            <a:endParaRPr lang="en-US" dirty="0"/>
          </a:p>
          <a:p>
            <a:pPr algn="l"/>
            <a:endParaRPr lang="en-US" sz="54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93295" y="8233941"/>
            <a:ext cx="13716000" cy="1173955"/>
          </a:xfrm>
        </p:spPr>
        <p:txBody>
          <a:bodyPr>
            <a:normAutofit/>
          </a:bodyPr>
          <a:lstStyle/>
          <a:p>
            <a:pPr defTabSz="914400">
              <a:lnSpc>
                <a:spcPct val="100000"/>
              </a:lnSpc>
            </a:pPr>
            <a:r>
              <a:rPr lang="en-IN" sz="6600" b="1" spc="-5" dirty="0" smtClean="0">
                <a:solidFill>
                  <a:srgbClr val="FFFFFF"/>
                </a:solidFill>
                <a:latin typeface="Trebuchet MS" panose="020B0603020202020204" pitchFamily="34" charset="0"/>
                <a:ea typeface="+mn-ea"/>
                <a:cs typeface="Calibri"/>
              </a:rPr>
              <a:t>Cryptocurrency &amp; Bitcoin </a:t>
            </a:r>
            <a:r>
              <a:rPr lang="en-IN" sz="6600" b="1" spc="-5" dirty="0" smtClean="0">
                <a:solidFill>
                  <a:srgbClr val="FFFFFF"/>
                </a:solidFill>
                <a:latin typeface="Trebuchet MS" panose="020B0603020202020204" pitchFamily="34" charset="0"/>
                <a:ea typeface="+mn-ea"/>
                <a:cs typeface="Calibri"/>
              </a:rPr>
              <a:t>Mining</a:t>
            </a:r>
            <a:endParaRPr lang="en-IN" sz="6600" b="1" spc="-5" dirty="0">
              <a:solidFill>
                <a:srgbClr val="FFFFFF"/>
              </a:solidFill>
              <a:latin typeface="Trebuchet MS" panose="020B0603020202020204" pitchFamily="34" charset="0"/>
              <a:ea typeface="+mn-ea"/>
              <a:cs typeface="Calibri"/>
            </a:endParaRP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36512" y="-1"/>
            <a:ext cx="18324512" cy="7413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5951" y="-2"/>
            <a:ext cx="5182049" cy="829128"/>
          </a:xfrm>
          <a:prstGeom prst="rect">
            <a:avLst/>
          </a:prstGeom>
        </p:spPr>
      </p:pic>
      <p:sp>
        <p:nvSpPr>
          <p:cNvPr id="6" name="Rectangle 173"/>
          <p:cNvSpPr>
            <a:spLocks noChangeArrowheads="1"/>
          </p:cNvSpPr>
          <p:nvPr/>
        </p:nvSpPr>
        <p:spPr bwMode="auto">
          <a:xfrm>
            <a:off x="-56832" y="6895258"/>
            <a:ext cx="6913562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IN" sz="3000" b="1" dirty="0">
                <a:solidFill>
                  <a:schemeClr val="accent4">
                    <a:lumMod val="65000"/>
                    <a:lumOff val="35000"/>
                  </a:schemeClr>
                </a:solidFill>
                <a:cs typeface="Arial" charset="0"/>
              </a:rPr>
              <a:t>Technology of Trust</a:t>
            </a:r>
            <a:endParaRPr lang="es-ES" sz="3000" b="1" dirty="0">
              <a:solidFill>
                <a:schemeClr val="accent4">
                  <a:lumMod val="65000"/>
                  <a:lumOff val="35000"/>
                </a:schemeClr>
              </a:solidFill>
              <a:cs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727455" y="6292066"/>
            <a:ext cx="228644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dirty="0">
                <a:ln w="9525" cap="rnd" cmpd="sng" algn="ctr">
                  <a:solidFill>
                    <a:srgbClr val="ED7D31"/>
                  </a:solidFill>
                  <a:prstDash val="solid"/>
                  <a:bevel/>
                </a:ln>
                <a:solidFill>
                  <a:schemeClr val="bg1"/>
                </a:solidFill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  <a:latin typeface="Brush Script MT" panose="030608020404060703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Sriram</a:t>
            </a:r>
            <a:endParaRPr lang="en-IN" sz="660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0" y="7733844"/>
            <a:ext cx="2494782" cy="223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69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27709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630401" y="0"/>
            <a:ext cx="2487930" cy="2192020"/>
          </a:xfrm>
          <a:custGeom>
            <a:avLst/>
            <a:gdLst/>
            <a:ahLst/>
            <a:cxnLst/>
            <a:rect l="l" t="t" r="r" b="b"/>
            <a:pathLst>
              <a:path w="1243965" h="1096010">
                <a:moveTo>
                  <a:pt x="0" y="1095755"/>
                </a:moveTo>
                <a:lnTo>
                  <a:pt x="1243583" y="1095755"/>
                </a:lnTo>
                <a:lnTo>
                  <a:pt x="1243583" y="0"/>
                </a:lnTo>
                <a:lnTo>
                  <a:pt x="0" y="0"/>
                </a:lnTo>
                <a:lnTo>
                  <a:pt x="0" y="10957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30400" y="2130550"/>
            <a:ext cx="1325880" cy="979168"/>
          </a:xfrm>
          <a:custGeom>
            <a:avLst/>
            <a:gdLst/>
            <a:ahLst/>
            <a:cxnLst/>
            <a:rect l="l" t="t" r="r" b="b"/>
            <a:pathLst>
              <a:path w="662940" h="489584">
                <a:moveTo>
                  <a:pt x="662940" y="0"/>
                </a:moveTo>
                <a:lnTo>
                  <a:pt x="0" y="0"/>
                </a:lnTo>
                <a:lnTo>
                  <a:pt x="0" y="489203"/>
                </a:lnTo>
                <a:lnTo>
                  <a:pt x="662940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788639" y="2130550"/>
            <a:ext cx="1329690" cy="979168"/>
          </a:xfrm>
          <a:custGeom>
            <a:avLst/>
            <a:gdLst/>
            <a:ahLst/>
            <a:cxnLst/>
            <a:rect l="l" t="t" r="r" b="b"/>
            <a:pathLst>
              <a:path w="664845" h="489584">
                <a:moveTo>
                  <a:pt x="664463" y="0"/>
                </a:moveTo>
                <a:lnTo>
                  <a:pt x="0" y="0"/>
                </a:lnTo>
                <a:lnTo>
                  <a:pt x="664463" y="489203"/>
                </a:lnTo>
                <a:lnTo>
                  <a:pt x="664463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57654" y="9451854"/>
            <a:ext cx="2276856" cy="835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24608554" y="19611338"/>
            <a:ext cx="11330938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60"/>
              </a:lnSpc>
            </a:pPr>
            <a:r>
              <a:rPr spc="10" dirty="0"/>
              <a:t>Copyright </a:t>
            </a:r>
            <a:r>
              <a:rPr spc="40" dirty="0"/>
              <a:t>© </a:t>
            </a:r>
            <a:r>
              <a:rPr spc="20" dirty="0"/>
              <a:t>2017, </a:t>
            </a:r>
            <a:r>
              <a:rPr spc="10" dirty="0"/>
              <a:t>edureka </a:t>
            </a:r>
            <a:r>
              <a:rPr spc="20" dirty="0"/>
              <a:t>and/or </a:t>
            </a:r>
            <a:r>
              <a:rPr spc="10" dirty="0"/>
              <a:t>its affiliates. All rights</a:t>
            </a:r>
            <a:r>
              <a:rPr spc="100" dirty="0"/>
              <a:t> </a:t>
            </a:r>
            <a:r>
              <a:rPr spc="10" dirty="0"/>
              <a:t>reserved.</a:t>
            </a:r>
          </a:p>
        </p:txBody>
      </p:sp>
      <p:sp>
        <p:nvSpPr>
          <p:cNvPr id="10" name="object 2"/>
          <p:cNvSpPr/>
          <p:nvPr/>
        </p:nvSpPr>
        <p:spPr>
          <a:xfrm>
            <a:off x="4904233" y="2804160"/>
            <a:ext cx="2883406" cy="66629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11" name="object 3"/>
          <p:cNvSpPr/>
          <p:nvPr/>
        </p:nvSpPr>
        <p:spPr>
          <a:xfrm>
            <a:off x="7117333" y="2165265"/>
            <a:ext cx="6137910" cy="3221990"/>
          </a:xfrm>
          <a:custGeom>
            <a:avLst/>
            <a:gdLst/>
            <a:ahLst/>
            <a:cxnLst/>
            <a:rect l="l" t="t" r="r" b="b"/>
            <a:pathLst>
              <a:path w="3068954" h="1610995">
                <a:moveTo>
                  <a:pt x="2713053" y="1367832"/>
                </a:moveTo>
                <a:lnTo>
                  <a:pt x="920115" y="1367832"/>
                </a:lnTo>
                <a:lnTo>
                  <a:pt x="957620" y="1391569"/>
                </a:lnTo>
                <a:lnTo>
                  <a:pt x="996391" y="1414138"/>
                </a:lnTo>
                <a:lnTo>
                  <a:pt x="1036364" y="1435530"/>
                </a:lnTo>
                <a:lnTo>
                  <a:pt x="1077476" y="1455737"/>
                </a:lnTo>
                <a:lnTo>
                  <a:pt x="1119664" y="1474750"/>
                </a:lnTo>
                <a:lnTo>
                  <a:pt x="1162865" y="1492561"/>
                </a:lnTo>
                <a:lnTo>
                  <a:pt x="1207017" y="1509162"/>
                </a:lnTo>
                <a:lnTo>
                  <a:pt x="1252055" y="1524544"/>
                </a:lnTo>
                <a:lnTo>
                  <a:pt x="1297917" y="1538698"/>
                </a:lnTo>
                <a:lnTo>
                  <a:pt x="1344540" y="1551616"/>
                </a:lnTo>
                <a:lnTo>
                  <a:pt x="1391860" y="1563290"/>
                </a:lnTo>
                <a:lnTo>
                  <a:pt x="1439816" y="1573710"/>
                </a:lnTo>
                <a:lnTo>
                  <a:pt x="1488343" y="1582870"/>
                </a:lnTo>
                <a:lnTo>
                  <a:pt x="1537379" y="1590759"/>
                </a:lnTo>
                <a:lnTo>
                  <a:pt x="1586860" y="1597371"/>
                </a:lnTo>
                <a:lnTo>
                  <a:pt x="1636724" y="1602695"/>
                </a:lnTo>
                <a:lnTo>
                  <a:pt x="1686908" y="1606725"/>
                </a:lnTo>
                <a:lnTo>
                  <a:pt x="1737347" y="1609450"/>
                </a:lnTo>
                <a:lnTo>
                  <a:pt x="1787981" y="1610864"/>
                </a:lnTo>
                <a:lnTo>
                  <a:pt x="1838744" y="1610956"/>
                </a:lnTo>
                <a:lnTo>
                  <a:pt x="1889575" y="1609720"/>
                </a:lnTo>
                <a:lnTo>
                  <a:pt x="1940410" y="1607146"/>
                </a:lnTo>
                <a:lnTo>
                  <a:pt x="1991187" y="1603226"/>
                </a:lnTo>
                <a:lnTo>
                  <a:pt x="2041841" y="1597952"/>
                </a:lnTo>
                <a:lnTo>
                  <a:pt x="2092311" y="1591315"/>
                </a:lnTo>
                <a:lnTo>
                  <a:pt x="2142533" y="1583306"/>
                </a:lnTo>
                <a:lnTo>
                  <a:pt x="2192443" y="1573917"/>
                </a:lnTo>
                <a:lnTo>
                  <a:pt x="2241980" y="1563140"/>
                </a:lnTo>
                <a:lnTo>
                  <a:pt x="2291080" y="1550966"/>
                </a:lnTo>
                <a:lnTo>
                  <a:pt x="2346663" y="1535311"/>
                </a:lnTo>
                <a:lnTo>
                  <a:pt x="2400479" y="1518144"/>
                </a:lnTo>
                <a:lnTo>
                  <a:pt x="2452492" y="1499522"/>
                </a:lnTo>
                <a:lnTo>
                  <a:pt x="2502665" y="1479498"/>
                </a:lnTo>
                <a:lnTo>
                  <a:pt x="2550964" y="1458128"/>
                </a:lnTo>
                <a:lnTo>
                  <a:pt x="2597352" y="1435468"/>
                </a:lnTo>
                <a:lnTo>
                  <a:pt x="2641793" y="1411571"/>
                </a:lnTo>
                <a:lnTo>
                  <a:pt x="2684252" y="1386493"/>
                </a:lnTo>
                <a:lnTo>
                  <a:pt x="2713053" y="1367832"/>
                </a:lnTo>
                <a:close/>
              </a:path>
              <a:path w="3068954" h="1610995">
                <a:moveTo>
                  <a:pt x="1804486" y="0"/>
                </a:moveTo>
                <a:lnTo>
                  <a:pt x="1752959" y="992"/>
                </a:lnTo>
                <a:lnTo>
                  <a:pt x="1701320" y="3371"/>
                </a:lnTo>
                <a:lnTo>
                  <a:pt x="1649631" y="7154"/>
                </a:lnTo>
                <a:lnTo>
                  <a:pt x="1597954" y="12356"/>
                </a:lnTo>
                <a:lnTo>
                  <a:pt x="1546350" y="18994"/>
                </a:lnTo>
                <a:lnTo>
                  <a:pt x="1494879" y="27085"/>
                </a:lnTo>
                <a:lnTo>
                  <a:pt x="1443603" y="36646"/>
                </a:lnTo>
                <a:lnTo>
                  <a:pt x="1392583" y="47692"/>
                </a:lnTo>
                <a:lnTo>
                  <a:pt x="1341882" y="60240"/>
                </a:lnTo>
                <a:lnTo>
                  <a:pt x="1286298" y="75895"/>
                </a:lnTo>
                <a:lnTo>
                  <a:pt x="1232482" y="93062"/>
                </a:lnTo>
                <a:lnTo>
                  <a:pt x="1180469" y="111684"/>
                </a:lnTo>
                <a:lnTo>
                  <a:pt x="1130296" y="131708"/>
                </a:lnTo>
                <a:lnTo>
                  <a:pt x="1081997" y="153078"/>
                </a:lnTo>
                <a:lnTo>
                  <a:pt x="1035609" y="175738"/>
                </a:lnTo>
                <a:lnTo>
                  <a:pt x="991168" y="199635"/>
                </a:lnTo>
                <a:lnTo>
                  <a:pt x="948709" y="224712"/>
                </a:lnTo>
                <a:lnTo>
                  <a:pt x="908269" y="250916"/>
                </a:lnTo>
                <a:lnTo>
                  <a:pt x="869882" y="278190"/>
                </a:lnTo>
                <a:lnTo>
                  <a:pt x="833586" y="306480"/>
                </a:lnTo>
                <a:lnTo>
                  <a:pt x="799415" y="335731"/>
                </a:lnTo>
                <a:lnTo>
                  <a:pt x="767406" y="365887"/>
                </a:lnTo>
                <a:lnTo>
                  <a:pt x="737594" y="396894"/>
                </a:lnTo>
                <a:lnTo>
                  <a:pt x="710015" y="428697"/>
                </a:lnTo>
                <a:lnTo>
                  <a:pt x="684706" y="461240"/>
                </a:lnTo>
                <a:lnTo>
                  <a:pt x="661701" y="494469"/>
                </a:lnTo>
                <a:lnTo>
                  <a:pt x="641037" y="528328"/>
                </a:lnTo>
                <a:lnTo>
                  <a:pt x="622750" y="562763"/>
                </a:lnTo>
                <a:lnTo>
                  <a:pt x="606875" y="597718"/>
                </a:lnTo>
                <a:lnTo>
                  <a:pt x="582505" y="668969"/>
                </a:lnTo>
                <a:lnTo>
                  <a:pt x="568215" y="741642"/>
                </a:lnTo>
                <a:lnTo>
                  <a:pt x="564291" y="815295"/>
                </a:lnTo>
                <a:lnTo>
                  <a:pt x="566305" y="852352"/>
                </a:lnTo>
                <a:lnTo>
                  <a:pt x="578468" y="926651"/>
                </a:lnTo>
                <a:lnTo>
                  <a:pt x="588687" y="963783"/>
                </a:lnTo>
                <a:lnTo>
                  <a:pt x="601712" y="1000830"/>
                </a:lnTo>
                <a:lnTo>
                  <a:pt x="617580" y="1037737"/>
                </a:lnTo>
                <a:lnTo>
                  <a:pt x="636326" y="1074449"/>
                </a:lnTo>
                <a:lnTo>
                  <a:pt x="657987" y="1110911"/>
                </a:lnTo>
                <a:lnTo>
                  <a:pt x="0" y="1572429"/>
                </a:lnTo>
                <a:lnTo>
                  <a:pt x="920115" y="1367832"/>
                </a:lnTo>
                <a:lnTo>
                  <a:pt x="2713053" y="1367832"/>
                </a:lnTo>
                <a:lnTo>
                  <a:pt x="2724692" y="1360290"/>
                </a:lnTo>
                <a:lnTo>
                  <a:pt x="2763079" y="1333016"/>
                </a:lnTo>
                <a:lnTo>
                  <a:pt x="2799375" y="1304726"/>
                </a:lnTo>
                <a:lnTo>
                  <a:pt x="2833546" y="1275475"/>
                </a:lnTo>
                <a:lnTo>
                  <a:pt x="2865555" y="1245319"/>
                </a:lnTo>
                <a:lnTo>
                  <a:pt x="2895367" y="1214312"/>
                </a:lnTo>
                <a:lnTo>
                  <a:pt x="2922946" y="1182509"/>
                </a:lnTo>
                <a:lnTo>
                  <a:pt x="2948255" y="1149966"/>
                </a:lnTo>
                <a:lnTo>
                  <a:pt x="2971260" y="1116737"/>
                </a:lnTo>
                <a:lnTo>
                  <a:pt x="2991924" y="1082878"/>
                </a:lnTo>
                <a:lnTo>
                  <a:pt x="3010211" y="1048443"/>
                </a:lnTo>
                <a:lnTo>
                  <a:pt x="3026086" y="1013488"/>
                </a:lnTo>
                <a:lnTo>
                  <a:pt x="3050456" y="942237"/>
                </a:lnTo>
                <a:lnTo>
                  <a:pt x="3064746" y="869564"/>
                </a:lnTo>
                <a:lnTo>
                  <a:pt x="3068670" y="795911"/>
                </a:lnTo>
                <a:lnTo>
                  <a:pt x="3066656" y="758854"/>
                </a:lnTo>
                <a:lnTo>
                  <a:pt x="3054493" y="684555"/>
                </a:lnTo>
                <a:lnTo>
                  <a:pt x="3044274" y="647422"/>
                </a:lnTo>
                <a:lnTo>
                  <a:pt x="3031249" y="610375"/>
                </a:lnTo>
                <a:lnTo>
                  <a:pt x="3015381" y="573468"/>
                </a:lnTo>
                <a:lnTo>
                  <a:pt x="2996635" y="536757"/>
                </a:lnTo>
                <a:lnTo>
                  <a:pt x="2974975" y="500295"/>
                </a:lnTo>
                <a:lnTo>
                  <a:pt x="2953326" y="468248"/>
                </a:lnTo>
                <a:lnTo>
                  <a:pt x="2929789" y="437110"/>
                </a:lnTo>
                <a:lnTo>
                  <a:pt x="2904425" y="406897"/>
                </a:lnTo>
                <a:lnTo>
                  <a:pt x="2877296" y="377624"/>
                </a:lnTo>
                <a:lnTo>
                  <a:pt x="2848463" y="349310"/>
                </a:lnTo>
                <a:lnTo>
                  <a:pt x="2817987" y="321970"/>
                </a:lnTo>
                <a:lnTo>
                  <a:pt x="2785929" y="295621"/>
                </a:lnTo>
                <a:lnTo>
                  <a:pt x="2752350" y="270279"/>
                </a:lnTo>
                <a:lnTo>
                  <a:pt x="2717312" y="245960"/>
                </a:lnTo>
                <a:lnTo>
                  <a:pt x="2680877" y="222682"/>
                </a:lnTo>
                <a:lnTo>
                  <a:pt x="2643105" y="200461"/>
                </a:lnTo>
                <a:lnTo>
                  <a:pt x="2604057" y="179313"/>
                </a:lnTo>
                <a:lnTo>
                  <a:pt x="2563795" y="159255"/>
                </a:lnTo>
                <a:lnTo>
                  <a:pt x="2522381" y="140304"/>
                </a:lnTo>
                <a:lnTo>
                  <a:pt x="2479875" y="122475"/>
                </a:lnTo>
                <a:lnTo>
                  <a:pt x="2436338" y="105785"/>
                </a:lnTo>
                <a:lnTo>
                  <a:pt x="2391833" y="90251"/>
                </a:lnTo>
                <a:lnTo>
                  <a:pt x="2346420" y="75889"/>
                </a:lnTo>
                <a:lnTo>
                  <a:pt x="2300160" y="62716"/>
                </a:lnTo>
                <a:lnTo>
                  <a:pt x="2253115" y="50749"/>
                </a:lnTo>
                <a:lnTo>
                  <a:pt x="2205346" y="40003"/>
                </a:lnTo>
                <a:lnTo>
                  <a:pt x="2156915" y="30495"/>
                </a:lnTo>
                <a:lnTo>
                  <a:pt x="2107882" y="22243"/>
                </a:lnTo>
                <a:lnTo>
                  <a:pt x="2058309" y="15261"/>
                </a:lnTo>
                <a:lnTo>
                  <a:pt x="2008257" y="9567"/>
                </a:lnTo>
                <a:lnTo>
                  <a:pt x="1957787" y="5178"/>
                </a:lnTo>
                <a:lnTo>
                  <a:pt x="1906961" y="2109"/>
                </a:lnTo>
                <a:lnTo>
                  <a:pt x="1855841" y="377"/>
                </a:lnTo>
                <a:lnTo>
                  <a:pt x="18044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12" name="object 4"/>
          <p:cNvSpPr/>
          <p:nvPr/>
        </p:nvSpPr>
        <p:spPr>
          <a:xfrm>
            <a:off x="7117333" y="2165265"/>
            <a:ext cx="6137910" cy="3221990"/>
          </a:xfrm>
          <a:custGeom>
            <a:avLst/>
            <a:gdLst/>
            <a:ahLst/>
            <a:cxnLst/>
            <a:rect l="l" t="t" r="r" b="b"/>
            <a:pathLst>
              <a:path w="3068954" h="1610995">
                <a:moveTo>
                  <a:pt x="0" y="1572429"/>
                </a:moveTo>
                <a:lnTo>
                  <a:pt x="657987" y="1110911"/>
                </a:lnTo>
                <a:lnTo>
                  <a:pt x="636326" y="1074449"/>
                </a:lnTo>
                <a:lnTo>
                  <a:pt x="617580" y="1037737"/>
                </a:lnTo>
                <a:lnTo>
                  <a:pt x="601712" y="1000830"/>
                </a:lnTo>
                <a:lnTo>
                  <a:pt x="588687" y="963783"/>
                </a:lnTo>
                <a:lnTo>
                  <a:pt x="578468" y="926651"/>
                </a:lnTo>
                <a:lnTo>
                  <a:pt x="566305" y="852352"/>
                </a:lnTo>
                <a:lnTo>
                  <a:pt x="564291" y="815295"/>
                </a:lnTo>
                <a:lnTo>
                  <a:pt x="564939" y="778374"/>
                </a:lnTo>
                <a:lnTo>
                  <a:pt x="574082" y="705156"/>
                </a:lnTo>
                <a:lnTo>
                  <a:pt x="593448" y="633139"/>
                </a:lnTo>
                <a:lnTo>
                  <a:pt x="622750" y="562763"/>
                </a:lnTo>
                <a:lnTo>
                  <a:pt x="641037" y="528328"/>
                </a:lnTo>
                <a:lnTo>
                  <a:pt x="661701" y="494469"/>
                </a:lnTo>
                <a:lnTo>
                  <a:pt x="684706" y="461240"/>
                </a:lnTo>
                <a:lnTo>
                  <a:pt x="710015" y="428697"/>
                </a:lnTo>
                <a:lnTo>
                  <a:pt x="737594" y="396894"/>
                </a:lnTo>
                <a:lnTo>
                  <a:pt x="767406" y="365887"/>
                </a:lnTo>
                <a:lnTo>
                  <a:pt x="799415" y="335731"/>
                </a:lnTo>
                <a:lnTo>
                  <a:pt x="833586" y="306480"/>
                </a:lnTo>
                <a:lnTo>
                  <a:pt x="869882" y="278190"/>
                </a:lnTo>
                <a:lnTo>
                  <a:pt x="908269" y="250916"/>
                </a:lnTo>
                <a:lnTo>
                  <a:pt x="948709" y="224712"/>
                </a:lnTo>
                <a:lnTo>
                  <a:pt x="991168" y="199635"/>
                </a:lnTo>
                <a:lnTo>
                  <a:pt x="1035609" y="175738"/>
                </a:lnTo>
                <a:lnTo>
                  <a:pt x="1081997" y="153078"/>
                </a:lnTo>
                <a:lnTo>
                  <a:pt x="1130296" y="131708"/>
                </a:lnTo>
                <a:lnTo>
                  <a:pt x="1180469" y="111684"/>
                </a:lnTo>
                <a:lnTo>
                  <a:pt x="1232482" y="93062"/>
                </a:lnTo>
                <a:lnTo>
                  <a:pt x="1286298" y="75895"/>
                </a:lnTo>
                <a:lnTo>
                  <a:pt x="1341882" y="60240"/>
                </a:lnTo>
                <a:lnTo>
                  <a:pt x="1392583" y="47692"/>
                </a:lnTo>
                <a:lnTo>
                  <a:pt x="1443603" y="36646"/>
                </a:lnTo>
                <a:lnTo>
                  <a:pt x="1494879" y="27085"/>
                </a:lnTo>
                <a:lnTo>
                  <a:pt x="1546350" y="18994"/>
                </a:lnTo>
                <a:lnTo>
                  <a:pt x="1597954" y="12356"/>
                </a:lnTo>
                <a:lnTo>
                  <a:pt x="1649631" y="7154"/>
                </a:lnTo>
                <a:lnTo>
                  <a:pt x="1701320" y="3371"/>
                </a:lnTo>
                <a:lnTo>
                  <a:pt x="1752959" y="992"/>
                </a:lnTo>
                <a:lnTo>
                  <a:pt x="1804486" y="0"/>
                </a:lnTo>
                <a:lnTo>
                  <a:pt x="1855841" y="377"/>
                </a:lnTo>
                <a:lnTo>
                  <a:pt x="1906961" y="2109"/>
                </a:lnTo>
                <a:lnTo>
                  <a:pt x="1957787" y="5178"/>
                </a:lnTo>
                <a:lnTo>
                  <a:pt x="2008257" y="9567"/>
                </a:lnTo>
                <a:lnTo>
                  <a:pt x="2058309" y="15261"/>
                </a:lnTo>
                <a:lnTo>
                  <a:pt x="2107882" y="22243"/>
                </a:lnTo>
                <a:lnTo>
                  <a:pt x="2156915" y="30495"/>
                </a:lnTo>
                <a:lnTo>
                  <a:pt x="2205346" y="40003"/>
                </a:lnTo>
                <a:lnTo>
                  <a:pt x="2253115" y="50749"/>
                </a:lnTo>
                <a:lnTo>
                  <a:pt x="2300160" y="62716"/>
                </a:lnTo>
                <a:lnTo>
                  <a:pt x="2346420" y="75889"/>
                </a:lnTo>
                <a:lnTo>
                  <a:pt x="2391833" y="90251"/>
                </a:lnTo>
                <a:lnTo>
                  <a:pt x="2436338" y="105785"/>
                </a:lnTo>
                <a:lnTo>
                  <a:pt x="2479875" y="122475"/>
                </a:lnTo>
                <a:lnTo>
                  <a:pt x="2522381" y="140304"/>
                </a:lnTo>
                <a:lnTo>
                  <a:pt x="2563795" y="159255"/>
                </a:lnTo>
                <a:lnTo>
                  <a:pt x="2604057" y="179313"/>
                </a:lnTo>
                <a:lnTo>
                  <a:pt x="2643105" y="200461"/>
                </a:lnTo>
                <a:lnTo>
                  <a:pt x="2680877" y="222682"/>
                </a:lnTo>
                <a:lnTo>
                  <a:pt x="2717312" y="245960"/>
                </a:lnTo>
                <a:lnTo>
                  <a:pt x="2752350" y="270279"/>
                </a:lnTo>
                <a:lnTo>
                  <a:pt x="2785929" y="295621"/>
                </a:lnTo>
                <a:lnTo>
                  <a:pt x="2817987" y="321970"/>
                </a:lnTo>
                <a:lnTo>
                  <a:pt x="2848463" y="349310"/>
                </a:lnTo>
                <a:lnTo>
                  <a:pt x="2877296" y="377624"/>
                </a:lnTo>
                <a:lnTo>
                  <a:pt x="2904425" y="406897"/>
                </a:lnTo>
                <a:lnTo>
                  <a:pt x="2929789" y="437110"/>
                </a:lnTo>
                <a:lnTo>
                  <a:pt x="2953326" y="468248"/>
                </a:lnTo>
                <a:lnTo>
                  <a:pt x="2974975" y="500295"/>
                </a:lnTo>
                <a:lnTo>
                  <a:pt x="2996635" y="536757"/>
                </a:lnTo>
                <a:lnTo>
                  <a:pt x="3015381" y="573468"/>
                </a:lnTo>
                <a:lnTo>
                  <a:pt x="3031249" y="610375"/>
                </a:lnTo>
                <a:lnTo>
                  <a:pt x="3044274" y="647422"/>
                </a:lnTo>
                <a:lnTo>
                  <a:pt x="3054493" y="684555"/>
                </a:lnTo>
                <a:lnTo>
                  <a:pt x="3066656" y="758854"/>
                </a:lnTo>
                <a:lnTo>
                  <a:pt x="3068670" y="795911"/>
                </a:lnTo>
                <a:lnTo>
                  <a:pt x="3068022" y="832832"/>
                </a:lnTo>
                <a:lnTo>
                  <a:pt x="3058879" y="906050"/>
                </a:lnTo>
                <a:lnTo>
                  <a:pt x="3039513" y="978067"/>
                </a:lnTo>
                <a:lnTo>
                  <a:pt x="3010211" y="1048443"/>
                </a:lnTo>
                <a:lnTo>
                  <a:pt x="2991924" y="1082878"/>
                </a:lnTo>
                <a:lnTo>
                  <a:pt x="2971260" y="1116737"/>
                </a:lnTo>
                <a:lnTo>
                  <a:pt x="2948255" y="1149966"/>
                </a:lnTo>
                <a:lnTo>
                  <a:pt x="2922946" y="1182509"/>
                </a:lnTo>
                <a:lnTo>
                  <a:pt x="2895367" y="1214312"/>
                </a:lnTo>
                <a:lnTo>
                  <a:pt x="2865555" y="1245319"/>
                </a:lnTo>
                <a:lnTo>
                  <a:pt x="2833546" y="1275475"/>
                </a:lnTo>
                <a:lnTo>
                  <a:pt x="2799375" y="1304726"/>
                </a:lnTo>
                <a:lnTo>
                  <a:pt x="2763079" y="1333016"/>
                </a:lnTo>
                <a:lnTo>
                  <a:pt x="2724692" y="1360290"/>
                </a:lnTo>
                <a:lnTo>
                  <a:pt x="2684252" y="1386493"/>
                </a:lnTo>
                <a:lnTo>
                  <a:pt x="2641793" y="1411571"/>
                </a:lnTo>
                <a:lnTo>
                  <a:pt x="2597352" y="1435468"/>
                </a:lnTo>
                <a:lnTo>
                  <a:pt x="2550964" y="1458128"/>
                </a:lnTo>
                <a:lnTo>
                  <a:pt x="2502665" y="1479498"/>
                </a:lnTo>
                <a:lnTo>
                  <a:pt x="2452492" y="1499522"/>
                </a:lnTo>
                <a:lnTo>
                  <a:pt x="2400479" y="1518144"/>
                </a:lnTo>
                <a:lnTo>
                  <a:pt x="2346663" y="1535311"/>
                </a:lnTo>
                <a:lnTo>
                  <a:pt x="2291080" y="1550966"/>
                </a:lnTo>
                <a:lnTo>
                  <a:pt x="2241980" y="1563140"/>
                </a:lnTo>
                <a:lnTo>
                  <a:pt x="2192443" y="1573917"/>
                </a:lnTo>
                <a:lnTo>
                  <a:pt x="2142533" y="1583306"/>
                </a:lnTo>
                <a:lnTo>
                  <a:pt x="2092311" y="1591315"/>
                </a:lnTo>
                <a:lnTo>
                  <a:pt x="2041841" y="1597952"/>
                </a:lnTo>
                <a:lnTo>
                  <a:pt x="1991187" y="1603226"/>
                </a:lnTo>
                <a:lnTo>
                  <a:pt x="1940410" y="1607146"/>
                </a:lnTo>
                <a:lnTo>
                  <a:pt x="1889575" y="1609720"/>
                </a:lnTo>
                <a:lnTo>
                  <a:pt x="1838744" y="1610956"/>
                </a:lnTo>
                <a:lnTo>
                  <a:pt x="1787981" y="1610864"/>
                </a:lnTo>
                <a:lnTo>
                  <a:pt x="1737347" y="1609450"/>
                </a:lnTo>
                <a:lnTo>
                  <a:pt x="1686908" y="1606725"/>
                </a:lnTo>
                <a:lnTo>
                  <a:pt x="1636724" y="1602695"/>
                </a:lnTo>
                <a:lnTo>
                  <a:pt x="1586860" y="1597371"/>
                </a:lnTo>
                <a:lnTo>
                  <a:pt x="1537379" y="1590759"/>
                </a:lnTo>
                <a:lnTo>
                  <a:pt x="1488343" y="1582870"/>
                </a:lnTo>
                <a:lnTo>
                  <a:pt x="1439816" y="1573710"/>
                </a:lnTo>
                <a:lnTo>
                  <a:pt x="1391860" y="1563290"/>
                </a:lnTo>
                <a:lnTo>
                  <a:pt x="1344540" y="1551616"/>
                </a:lnTo>
                <a:lnTo>
                  <a:pt x="1297917" y="1538698"/>
                </a:lnTo>
                <a:lnTo>
                  <a:pt x="1252055" y="1524544"/>
                </a:lnTo>
                <a:lnTo>
                  <a:pt x="1207017" y="1509162"/>
                </a:lnTo>
                <a:lnTo>
                  <a:pt x="1162865" y="1492561"/>
                </a:lnTo>
                <a:lnTo>
                  <a:pt x="1119664" y="1474750"/>
                </a:lnTo>
                <a:lnTo>
                  <a:pt x="1077476" y="1455737"/>
                </a:lnTo>
                <a:lnTo>
                  <a:pt x="1036364" y="1435530"/>
                </a:lnTo>
                <a:lnTo>
                  <a:pt x="996391" y="1414138"/>
                </a:lnTo>
                <a:lnTo>
                  <a:pt x="957620" y="1391569"/>
                </a:lnTo>
                <a:lnTo>
                  <a:pt x="920115" y="1367832"/>
                </a:lnTo>
                <a:lnTo>
                  <a:pt x="0" y="1572429"/>
                </a:lnTo>
                <a:close/>
              </a:path>
            </a:pathLst>
          </a:custGeom>
          <a:ln w="28956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13" name="object 5"/>
          <p:cNvSpPr txBox="1"/>
          <p:nvPr/>
        </p:nvSpPr>
        <p:spPr>
          <a:xfrm>
            <a:off x="9380729" y="2878836"/>
            <a:ext cx="2736850" cy="1750479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25400" marR="10160" indent="1270" algn="ctr">
              <a:spcBef>
                <a:spcPts val="210"/>
              </a:spcBef>
            </a:pPr>
            <a:r>
              <a:rPr sz="2800" b="1" spc="-10" dirty="0">
                <a:solidFill>
                  <a:srgbClr val="5F5F5F"/>
                </a:solidFill>
                <a:latin typeface="Comic Sans MS"/>
                <a:cs typeface="Comic Sans MS"/>
              </a:rPr>
              <a:t>Let’s first  </a:t>
            </a:r>
            <a:r>
              <a:rPr sz="2800" b="1" dirty="0">
                <a:solidFill>
                  <a:srgbClr val="5F5F5F"/>
                </a:solidFill>
                <a:latin typeface="Comic Sans MS"/>
                <a:cs typeface="Comic Sans MS"/>
              </a:rPr>
              <a:t>understand</a:t>
            </a:r>
            <a:r>
              <a:rPr sz="2800" b="1" spc="-130" dirty="0">
                <a:solidFill>
                  <a:srgbClr val="5F5F5F"/>
                </a:solidFill>
                <a:latin typeface="Comic Sans MS"/>
                <a:cs typeface="Comic Sans MS"/>
              </a:rPr>
              <a:t> </a:t>
            </a:r>
            <a:r>
              <a:rPr sz="2800" b="1" dirty="0">
                <a:solidFill>
                  <a:srgbClr val="5F5F5F"/>
                </a:solidFill>
                <a:latin typeface="Comic Sans MS"/>
                <a:cs typeface="Comic Sans MS"/>
              </a:rPr>
              <a:t>how  </a:t>
            </a:r>
            <a:r>
              <a:rPr sz="2800" b="1" spc="-10" dirty="0">
                <a:solidFill>
                  <a:srgbClr val="5F5F5F"/>
                </a:solidFill>
                <a:latin typeface="Comic Sans MS"/>
                <a:cs typeface="Comic Sans MS"/>
              </a:rPr>
              <a:t>Bitcoin </a:t>
            </a:r>
            <a:r>
              <a:rPr sz="2800" b="1" dirty="0">
                <a:solidFill>
                  <a:srgbClr val="5F5F5F"/>
                </a:solidFill>
                <a:latin typeface="Comic Sans MS"/>
                <a:cs typeface="Comic Sans MS"/>
              </a:rPr>
              <a:t>Solo  </a:t>
            </a:r>
            <a:r>
              <a:rPr sz="2800" b="1" spc="-10" dirty="0">
                <a:solidFill>
                  <a:srgbClr val="5F5F5F"/>
                </a:solidFill>
                <a:latin typeface="Comic Sans MS"/>
                <a:cs typeface="Comic Sans MS"/>
              </a:rPr>
              <a:t>Mining</a:t>
            </a:r>
            <a:r>
              <a:rPr sz="2800" b="1" spc="-80" dirty="0">
                <a:solidFill>
                  <a:srgbClr val="5F5F5F"/>
                </a:solidFill>
                <a:latin typeface="Comic Sans MS"/>
                <a:cs typeface="Comic Sans MS"/>
              </a:rPr>
              <a:t> </a:t>
            </a:r>
            <a:r>
              <a:rPr sz="2800" b="1" spc="-10" dirty="0">
                <a:solidFill>
                  <a:srgbClr val="5F5F5F"/>
                </a:solidFill>
                <a:latin typeface="Comic Sans MS"/>
                <a:cs typeface="Comic Sans MS"/>
              </a:rPr>
              <a:t>works</a:t>
            </a:r>
            <a:endParaRPr sz="2800" dirty="0">
              <a:solidFill>
                <a:prstClr val="black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82556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6"/>
                </a:moveTo>
                <a:lnTo>
                  <a:pt x="16421099" y="28956"/>
                </a:lnTo>
                <a:lnTo>
                  <a:pt x="16421099" y="0"/>
                </a:lnTo>
                <a:lnTo>
                  <a:pt x="0" y="0"/>
                </a:lnTo>
                <a:lnTo>
                  <a:pt x="0" y="28956"/>
                </a:lnTo>
                <a:close/>
              </a:path>
            </a:pathLst>
          </a:custGeom>
          <a:solidFill>
            <a:srgbClr val="095A81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6"/>
                </a:moveTo>
                <a:lnTo>
                  <a:pt x="16421099" y="28956"/>
                </a:lnTo>
                <a:lnTo>
                  <a:pt x="16421099" y="0"/>
                </a:lnTo>
                <a:lnTo>
                  <a:pt x="0" y="0"/>
                </a:lnTo>
                <a:lnTo>
                  <a:pt x="0" y="28956"/>
                </a:lnTo>
                <a:close/>
              </a:path>
            </a:pathLst>
          </a:custGeom>
          <a:solidFill>
            <a:srgbClr val="05517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7136" y="3442716"/>
            <a:ext cx="1066799" cy="1272539"/>
          </a:xfrm>
          <a:prstGeom prst="rect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object 2"/>
          <p:cNvSpPr/>
          <p:nvPr/>
        </p:nvSpPr>
        <p:spPr>
          <a:xfrm>
            <a:off x="934210" y="1688593"/>
            <a:ext cx="16421100" cy="58418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11" name="object 4"/>
          <p:cNvSpPr/>
          <p:nvPr/>
        </p:nvSpPr>
        <p:spPr>
          <a:xfrm>
            <a:off x="934210" y="1688593"/>
            <a:ext cx="16421100" cy="58418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31" name="object 2"/>
          <p:cNvSpPr/>
          <p:nvPr/>
        </p:nvSpPr>
        <p:spPr>
          <a:xfrm>
            <a:off x="934974" y="1696211"/>
            <a:ext cx="16421100" cy="38100"/>
          </a:xfrm>
          <a:custGeom>
            <a:avLst/>
            <a:gdLst/>
            <a:ahLst/>
            <a:cxnLst/>
            <a:rect l="l" t="t" r="r" b="b"/>
            <a:pathLst>
              <a:path w="16421100" h="38100">
                <a:moveTo>
                  <a:pt x="0" y="38100"/>
                </a:moveTo>
                <a:lnTo>
                  <a:pt x="16421100" y="38100"/>
                </a:lnTo>
                <a:lnTo>
                  <a:pt x="16421100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2" name="object 3"/>
          <p:cNvSpPr/>
          <p:nvPr/>
        </p:nvSpPr>
        <p:spPr>
          <a:xfrm>
            <a:off x="1059180" y="9453365"/>
            <a:ext cx="2276856" cy="8336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3" name="object 5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5"/>
                </a:moveTo>
                <a:lnTo>
                  <a:pt x="16421100" y="28955"/>
                </a:lnTo>
                <a:lnTo>
                  <a:pt x="1642110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" name="object 4"/>
          <p:cNvSpPr/>
          <p:nvPr/>
        </p:nvSpPr>
        <p:spPr>
          <a:xfrm>
            <a:off x="7588756" y="3122676"/>
            <a:ext cx="5181600" cy="3657600"/>
          </a:xfrm>
          <a:custGeom>
            <a:avLst/>
            <a:gdLst/>
            <a:ahLst/>
            <a:cxnLst/>
            <a:rect l="l" t="t" r="r" b="b"/>
            <a:pathLst>
              <a:path w="2590800" h="1828800">
                <a:moveTo>
                  <a:pt x="1444117" y="0"/>
                </a:moveTo>
                <a:lnTo>
                  <a:pt x="1390165" y="1005"/>
                </a:lnTo>
                <a:lnTo>
                  <a:pt x="1336857" y="3972"/>
                </a:lnTo>
                <a:lnTo>
                  <a:pt x="1284246" y="8856"/>
                </a:lnTo>
                <a:lnTo>
                  <a:pt x="1232388" y="15613"/>
                </a:lnTo>
                <a:lnTo>
                  <a:pt x="1181338" y="24199"/>
                </a:lnTo>
                <a:lnTo>
                  <a:pt x="1131151" y="34571"/>
                </a:lnTo>
                <a:lnTo>
                  <a:pt x="1081882" y="46684"/>
                </a:lnTo>
                <a:lnTo>
                  <a:pt x="1033586" y="60494"/>
                </a:lnTo>
                <a:lnTo>
                  <a:pt x="986317" y="75958"/>
                </a:lnTo>
                <a:lnTo>
                  <a:pt x="940132" y="93031"/>
                </a:lnTo>
                <a:lnTo>
                  <a:pt x="895084" y="111670"/>
                </a:lnTo>
                <a:lnTo>
                  <a:pt x="851229" y="131831"/>
                </a:lnTo>
                <a:lnTo>
                  <a:pt x="808622" y="153469"/>
                </a:lnTo>
                <a:lnTo>
                  <a:pt x="767318" y="176542"/>
                </a:lnTo>
                <a:lnTo>
                  <a:pt x="727372" y="201004"/>
                </a:lnTo>
                <a:lnTo>
                  <a:pt x="688839" y="226813"/>
                </a:lnTo>
                <a:lnTo>
                  <a:pt x="651774" y="253924"/>
                </a:lnTo>
                <a:lnTo>
                  <a:pt x="616232" y="282293"/>
                </a:lnTo>
                <a:lnTo>
                  <a:pt x="582267" y="311876"/>
                </a:lnTo>
                <a:lnTo>
                  <a:pt x="549936" y="342630"/>
                </a:lnTo>
                <a:lnTo>
                  <a:pt x="519292" y="374510"/>
                </a:lnTo>
                <a:lnTo>
                  <a:pt x="490392" y="407473"/>
                </a:lnTo>
                <a:lnTo>
                  <a:pt x="463289" y="441475"/>
                </a:lnTo>
                <a:lnTo>
                  <a:pt x="438040" y="476471"/>
                </a:lnTo>
                <a:lnTo>
                  <a:pt x="414698" y="512419"/>
                </a:lnTo>
                <a:lnTo>
                  <a:pt x="393320" y="549273"/>
                </a:lnTo>
                <a:lnTo>
                  <a:pt x="373959" y="586990"/>
                </a:lnTo>
                <a:lnTo>
                  <a:pt x="356671" y="625526"/>
                </a:lnTo>
                <a:lnTo>
                  <a:pt x="341512" y="664838"/>
                </a:lnTo>
                <a:lnTo>
                  <a:pt x="328535" y="704881"/>
                </a:lnTo>
                <a:lnTo>
                  <a:pt x="317797" y="745611"/>
                </a:lnTo>
                <a:lnTo>
                  <a:pt x="309351" y="786984"/>
                </a:lnTo>
                <a:lnTo>
                  <a:pt x="303253" y="828957"/>
                </a:lnTo>
                <a:lnTo>
                  <a:pt x="299559" y="871486"/>
                </a:lnTo>
                <a:lnTo>
                  <a:pt x="298323" y="914526"/>
                </a:lnTo>
                <a:lnTo>
                  <a:pt x="0" y="1138682"/>
                </a:lnTo>
                <a:lnTo>
                  <a:pt x="381888" y="1257045"/>
                </a:lnTo>
                <a:lnTo>
                  <a:pt x="403160" y="1296397"/>
                </a:lnTo>
                <a:lnTo>
                  <a:pt x="426542" y="1334651"/>
                </a:lnTo>
                <a:lnTo>
                  <a:pt x="451967" y="1371772"/>
                </a:lnTo>
                <a:lnTo>
                  <a:pt x="479368" y="1407722"/>
                </a:lnTo>
                <a:lnTo>
                  <a:pt x="508676" y="1442466"/>
                </a:lnTo>
                <a:lnTo>
                  <a:pt x="539824" y="1475967"/>
                </a:lnTo>
                <a:lnTo>
                  <a:pt x="572744" y="1508188"/>
                </a:lnTo>
                <a:lnTo>
                  <a:pt x="607368" y="1539093"/>
                </a:lnTo>
                <a:lnTo>
                  <a:pt x="643628" y="1568647"/>
                </a:lnTo>
                <a:lnTo>
                  <a:pt x="681456" y="1596811"/>
                </a:lnTo>
                <a:lnTo>
                  <a:pt x="720784" y="1623550"/>
                </a:lnTo>
                <a:lnTo>
                  <a:pt x="761546" y="1648827"/>
                </a:lnTo>
                <a:lnTo>
                  <a:pt x="803671" y="1672605"/>
                </a:lnTo>
                <a:lnTo>
                  <a:pt x="847094" y="1694849"/>
                </a:lnTo>
                <a:lnTo>
                  <a:pt x="891746" y="1715522"/>
                </a:lnTo>
                <a:lnTo>
                  <a:pt x="937559" y="1734588"/>
                </a:lnTo>
                <a:lnTo>
                  <a:pt x="984465" y="1752009"/>
                </a:lnTo>
                <a:lnTo>
                  <a:pt x="1032396" y="1767750"/>
                </a:lnTo>
                <a:lnTo>
                  <a:pt x="1081286" y="1781773"/>
                </a:lnTo>
                <a:lnTo>
                  <a:pt x="1131065" y="1794043"/>
                </a:lnTo>
                <a:lnTo>
                  <a:pt x="1181666" y="1804524"/>
                </a:lnTo>
                <a:lnTo>
                  <a:pt x="1233084" y="1813186"/>
                </a:lnTo>
                <a:lnTo>
                  <a:pt x="1285062" y="1819968"/>
                </a:lnTo>
                <a:lnTo>
                  <a:pt x="1337722" y="1824860"/>
                </a:lnTo>
                <a:lnTo>
                  <a:pt x="1390932" y="1827816"/>
                </a:lnTo>
                <a:lnTo>
                  <a:pt x="1444625" y="1828800"/>
                </a:lnTo>
                <a:lnTo>
                  <a:pt x="1498576" y="1827794"/>
                </a:lnTo>
                <a:lnTo>
                  <a:pt x="1551884" y="1824827"/>
                </a:lnTo>
                <a:lnTo>
                  <a:pt x="1604495" y="1819943"/>
                </a:lnTo>
                <a:lnTo>
                  <a:pt x="1656402" y="1813177"/>
                </a:lnTo>
                <a:lnTo>
                  <a:pt x="1707403" y="1804600"/>
                </a:lnTo>
                <a:lnTo>
                  <a:pt x="1757590" y="1794228"/>
                </a:lnTo>
                <a:lnTo>
                  <a:pt x="1806859" y="1782115"/>
                </a:lnTo>
                <a:lnTo>
                  <a:pt x="1855155" y="1768305"/>
                </a:lnTo>
                <a:lnTo>
                  <a:pt x="1902424" y="1752841"/>
                </a:lnTo>
                <a:lnTo>
                  <a:pt x="1948609" y="1735768"/>
                </a:lnTo>
                <a:lnTo>
                  <a:pt x="1993657" y="1717129"/>
                </a:lnTo>
                <a:lnTo>
                  <a:pt x="2037512" y="1696968"/>
                </a:lnTo>
                <a:lnTo>
                  <a:pt x="2080119" y="1675330"/>
                </a:lnTo>
                <a:lnTo>
                  <a:pt x="2121423" y="1652257"/>
                </a:lnTo>
                <a:lnTo>
                  <a:pt x="2161369" y="1627795"/>
                </a:lnTo>
                <a:lnTo>
                  <a:pt x="2199902" y="1601986"/>
                </a:lnTo>
                <a:lnTo>
                  <a:pt x="2236967" y="1574875"/>
                </a:lnTo>
                <a:lnTo>
                  <a:pt x="2272509" y="1546506"/>
                </a:lnTo>
                <a:lnTo>
                  <a:pt x="2306474" y="1516923"/>
                </a:lnTo>
                <a:lnTo>
                  <a:pt x="2338805" y="1486169"/>
                </a:lnTo>
                <a:lnTo>
                  <a:pt x="2369449" y="1454289"/>
                </a:lnTo>
                <a:lnTo>
                  <a:pt x="2398349" y="1421326"/>
                </a:lnTo>
                <a:lnTo>
                  <a:pt x="2425452" y="1387324"/>
                </a:lnTo>
                <a:lnTo>
                  <a:pt x="2450701" y="1352328"/>
                </a:lnTo>
                <a:lnTo>
                  <a:pt x="2474043" y="1316380"/>
                </a:lnTo>
                <a:lnTo>
                  <a:pt x="2495421" y="1279526"/>
                </a:lnTo>
                <a:lnTo>
                  <a:pt x="2514782" y="1241809"/>
                </a:lnTo>
                <a:lnTo>
                  <a:pt x="2532070" y="1203273"/>
                </a:lnTo>
                <a:lnTo>
                  <a:pt x="2547229" y="1163961"/>
                </a:lnTo>
                <a:lnTo>
                  <a:pt x="2560206" y="1123918"/>
                </a:lnTo>
                <a:lnTo>
                  <a:pt x="2570944" y="1083188"/>
                </a:lnTo>
                <a:lnTo>
                  <a:pt x="2579390" y="1041815"/>
                </a:lnTo>
                <a:lnTo>
                  <a:pt x="2585488" y="999842"/>
                </a:lnTo>
                <a:lnTo>
                  <a:pt x="2589182" y="957313"/>
                </a:lnTo>
                <a:lnTo>
                  <a:pt x="2590419" y="914273"/>
                </a:lnTo>
                <a:lnTo>
                  <a:pt x="2589160" y="871222"/>
                </a:lnTo>
                <a:lnTo>
                  <a:pt x="2585444" y="828684"/>
                </a:lnTo>
                <a:lnTo>
                  <a:pt x="2579325" y="786703"/>
                </a:lnTo>
                <a:lnTo>
                  <a:pt x="2570858" y="745323"/>
                </a:lnTo>
                <a:lnTo>
                  <a:pt x="2560098" y="704587"/>
                </a:lnTo>
                <a:lnTo>
                  <a:pt x="2547100" y="664540"/>
                </a:lnTo>
                <a:lnTo>
                  <a:pt x="2531919" y="625226"/>
                </a:lnTo>
                <a:lnTo>
                  <a:pt x="2514611" y="586687"/>
                </a:lnTo>
                <a:lnTo>
                  <a:pt x="2495230" y="548969"/>
                </a:lnTo>
                <a:lnTo>
                  <a:pt x="2473831" y="512115"/>
                </a:lnTo>
                <a:lnTo>
                  <a:pt x="2450470" y="476169"/>
                </a:lnTo>
                <a:lnTo>
                  <a:pt x="2425201" y="441175"/>
                </a:lnTo>
                <a:lnTo>
                  <a:pt x="2398079" y="407176"/>
                </a:lnTo>
                <a:lnTo>
                  <a:pt x="2369160" y="374218"/>
                </a:lnTo>
                <a:lnTo>
                  <a:pt x="2338499" y="342343"/>
                </a:lnTo>
                <a:lnTo>
                  <a:pt x="2306150" y="311595"/>
                </a:lnTo>
                <a:lnTo>
                  <a:pt x="2272168" y="282019"/>
                </a:lnTo>
                <a:lnTo>
                  <a:pt x="2236610" y="253658"/>
                </a:lnTo>
                <a:lnTo>
                  <a:pt x="2199529" y="226556"/>
                </a:lnTo>
                <a:lnTo>
                  <a:pt x="2160981" y="200758"/>
                </a:lnTo>
                <a:lnTo>
                  <a:pt x="2121020" y="176306"/>
                </a:lnTo>
                <a:lnTo>
                  <a:pt x="2079703" y="153245"/>
                </a:lnTo>
                <a:lnTo>
                  <a:pt x="2037083" y="131619"/>
                </a:lnTo>
                <a:lnTo>
                  <a:pt x="1993216" y="111472"/>
                </a:lnTo>
                <a:lnTo>
                  <a:pt x="1948158" y="92847"/>
                </a:lnTo>
                <a:lnTo>
                  <a:pt x="1901962" y="75789"/>
                </a:lnTo>
                <a:lnTo>
                  <a:pt x="1854684" y="60341"/>
                </a:lnTo>
                <a:lnTo>
                  <a:pt x="1806379" y="46548"/>
                </a:lnTo>
                <a:lnTo>
                  <a:pt x="1757103" y="34452"/>
                </a:lnTo>
                <a:lnTo>
                  <a:pt x="1706909" y="24099"/>
                </a:lnTo>
                <a:lnTo>
                  <a:pt x="1655854" y="15531"/>
                </a:lnTo>
                <a:lnTo>
                  <a:pt x="1603992" y="8794"/>
                </a:lnTo>
                <a:lnTo>
                  <a:pt x="1551379" y="3930"/>
                </a:lnTo>
                <a:lnTo>
                  <a:pt x="1498068" y="984"/>
                </a:lnTo>
                <a:lnTo>
                  <a:pt x="144411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12" name="object 2"/>
          <p:cNvSpPr txBox="1">
            <a:spLocks noGrp="1"/>
          </p:cNvSpPr>
          <p:nvPr>
            <p:ph type="title"/>
          </p:nvPr>
        </p:nvSpPr>
        <p:spPr>
          <a:xfrm>
            <a:off x="942034" y="648106"/>
            <a:ext cx="6052820" cy="88614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5400">
              <a:spcBef>
                <a:spcPts val="190"/>
              </a:spcBef>
            </a:pPr>
            <a:r>
              <a:rPr spc="-10" dirty="0"/>
              <a:t>Mining &amp;</a:t>
            </a:r>
            <a:r>
              <a:rPr spc="-120" dirty="0"/>
              <a:t> </a:t>
            </a:r>
            <a:r>
              <a:rPr spc="-10" dirty="0"/>
              <a:t>Consensus</a:t>
            </a:r>
          </a:p>
        </p:txBody>
      </p:sp>
      <p:sp>
        <p:nvSpPr>
          <p:cNvPr id="14" name="object 3"/>
          <p:cNvSpPr txBox="1"/>
          <p:nvPr/>
        </p:nvSpPr>
        <p:spPr>
          <a:xfrm>
            <a:off x="942035" y="1639163"/>
            <a:ext cx="13990318" cy="1246495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25400">
              <a:spcBef>
                <a:spcPts val="1600"/>
              </a:spcBef>
            </a:pPr>
            <a:r>
              <a:rPr sz="2800" b="1" dirty="0">
                <a:solidFill>
                  <a:srgbClr val="5F5F5F"/>
                </a:solidFill>
                <a:cs typeface="Calibri"/>
              </a:rPr>
              <a:t>Bitcoin’s</a:t>
            </a:r>
            <a:r>
              <a:rPr sz="2800" b="1" spc="-3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b="1" dirty="0">
                <a:solidFill>
                  <a:srgbClr val="5F5F5F"/>
                </a:solidFill>
                <a:cs typeface="Calibri"/>
              </a:rPr>
              <a:t>consensus</a:t>
            </a:r>
            <a:r>
              <a:rPr sz="2800" b="1" spc="-8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b="1" dirty="0">
                <a:solidFill>
                  <a:srgbClr val="5F5F5F"/>
                </a:solidFill>
                <a:cs typeface="Calibri"/>
              </a:rPr>
              <a:t>algorithm</a:t>
            </a:r>
            <a:r>
              <a:rPr sz="2800" b="1" spc="-6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b="1" dirty="0">
                <a:solidFill>
                  <a:srgbClr val="5F5F5F"/>
                </a:solidFill>
                <a:cs typeface="Calibri"/>
              </a:rPr>
              <a:t>allows</a:t>
            </a:r>
            <a:r>
              <a:rPr sz="2800" b="1" spc="-5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b="1" spc="-10" dirty="0">
                <a:solidFill>
                  <a:srgbClr val="5F5F5F"/>
                </a:solidFill>
                <a:cs typeface="Calibri"/>
              </a:rPr>
              <a:t>for</a:t>
            </a:r>
            <a:r>
              <a:rPr sz="2800" b="1" spc="-3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b="1" dirty="0">
                <a:solidFill>
                  <a:srgbClr val="5F5F5F"/>
                </a:solidFill>
                <a:cs typeface="Calibri"/>
              </a:rPr>
              <a:t>the</a:t>
            </a:r>
            <a:r>
              <a:rPr sz="2800" b="1" spc="-4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b="1" dirty="0">
                <a:solidFill>
                  <a:srgbClr val="5F5F5F"/>
                </a:solidFill>
                <a:cs typeface="Calibri"/>
              </a:rPr>
              <a:t>creation</a:t>
            </a:r>
            <a:r>
              <a:rPr sz="2800" b="1" spc="-8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b="1" dirty="0">
                <a:solidFill>
                  <a:srgbClr val="5F5F5F"/>
                </a:solidFill>
                <a:cs typeface="Calibri"/>
              </a:rPr>
              <a:t>of</a:t>
            </a:r>
            <a:r>
              <a:rPr sz="2800" b="1" spc="-3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b="1" dirty="0">
                <a:solidFill>
                  <a:srgbClr val="5F5F5F"/>
                </a:solidFill>
                <a:cs typeface="Calibri"/>
              </a:rPr>
              <a:t>new</a:t>
            </a:r>
            <a:r>
              <a:rPr sz="2800" b="1" spc="-3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b="1" dirty="0">
                <a:solidFill>
                  <a:srgbClr val="5F5F5F"/>
                </a:solidFill>
                <a:cs typeface="Calibri"/>
              </a:rPr>
              <a:t>Bitcoins</a:t>
            </a:r>
            <a:r>
              <a:rPr sz="2800" b="1" spc="-5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b="1" dirty="0">
                <a:solidFill>
                  <a:srgbClr val="5F5F5F"/>
                </a:solidFill>
                <a:cs typeface="Calibri"/>
              </a:rPr>
              <a:t>by</a:t>
            </a:r>
            <a:r>
              <a:rPr sz="2800" b="1" spc="-1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b="1" dirty="0">
                <a:solidFill>
                  <a:srgbClr val="5F5F5F"/>
                </a:solidFill>
                <a:cs typeface="Calibri"/>
              </a:rPr>
              <a:t>the</a:t>
            </a:r>
            <a:r>
              <a:rPr sz="2800" b="1" spc="-5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b="1" dirty="0">
                <a:solidFill>
                  <a:srgbClr val="5F5F5F"/>
                </a:solidFill>
                <a:cs typeface="Calibri"/>
              </a:rPr>
              <a:t>process</a:t>
            </a:r>
            <a:r>
              <a:rPr sz="2800" b="1" spc="-5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b="1" dirty="0">
                <a:solidFill>
                  <a:srgbClr val="5F5F5F"/>
                </a:solidFill>
                <a:cs typeface="Calibri"/>
              </a:rPr>
              <a:t>of</a:t>
            </a:r>
            <a:r>
              <a:rPr sz="2800" b="1" spc="-3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b="1" dirty="0">
                <a:solidFill>
                  <a:srgbClr val="5F5F5F"/>
                </a:solidFill>
                <a:cs typeface="Calibri"/>
              </a:rPr>
              <a:t>Mining.</a:t>
            </a:r>
            <a:endParaRPr sz="2800">
              <a:solidFill>
                <a:prstClr val="black"/>
              </a:solidFill>
              <a:cs typeface="Calibri"/>
            </a:endParaRPr>
          </a:p>
          <a:p>
            <a:pPr marL="25400">
              <a:spcBef>
                <a:spcPts val="1420"/>
              </a:spcBef>
            </a:pPr>
            <a:r>
              <a:rPr sz="2800" b="1" dirty="0">
                <a:solidFill>
                  <a:srgbClr val="5F5F5F"/>
                </a:solidFill>
                <a:cs typeface="Calibri"/>
              </a:rPr>
              <a:t>It involves </a:t>
            </a:r>
            <a:r>
              <a:rPr sz="2800" b="1" spc="-10" dirty="0">
                <a:solidFill>
                  <a:srgbClr val="5F5F5F"/>
                </a:solidFill>
                <a:cs typeface="Calibri"/>
              </a:rPr>
              <a:t>four</a:t>
            </a:r>
            <a:r>
              <a:rPr sz="2800" b="1" spc="-11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b="1" dirty="0">
                <a:solidFill>
                  <a:srgbClr val="5F5F5F"/>
                </a:solidFill>
                <a:cs typeface="Calibri"/>
              </a:rPr>
              <a:t>steps:</a:t>
            </a:r>
            <a:endParaRPr sz="2800">
              <a:solidFill>
                <a:prstClr val="black"/>
              </a:solidFill>
              <a:cs typeface="Calibri"/>
            </a:endParaRPr>
          </a:p>
        </p:txBody>
      </p:sp>
      <p:sp>
        <p:nvSpPr>
          <p:cNvPr id="15" name="object 4"/>
          <p:cNvSpPr/>
          <p:nvPr/>
        </p:nvSpPr>
        <p:spPr>
          <a:xfrm>
            <a:off x="6412990" y="3340608"/>
            <a:ext cx="5462016" cy="54650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17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6"/>
                </a:moveTo>
                <a:lnTo>
                  <a:pt x="16421099" y="28956"/>
                </a:lnTo>
                <a:lnTo>
                  <a:pt x="16421099" y="0"/>
                </a:lnTo>
                <a:lnTo>
                  <a:pt x="0" y="0"/>
                </a:lnTo>
                <a:lnTo>
                  <a:pt x="0" y="28956"/>
                </a:lnTo>
                <a:close/>
              </a:path>
            </a:pathLst>
          </a:custGeom>
          <a:solidFill>
            <a:srgbClr val="095A81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6"/>
                </a:moveTo>
                <a:lnTo>
                  <a:pt x="16421099" y="28956"/>
                </a:lnTo>
                <a:lnTo>
                  <a:pt x="16421099" y="0"/>
                </a:lnTo>
                <a:lnTo>
                  <a:pt x="0" y="0"/>
                </a:lnTo>
                <a:lnTo>
                  <a:pt x="0" y="28956"/>
                </a:lnTo>
                <a:close/>
              </a:path>
            </a:pathLst>
          </a:custGeom>
          <a:solidFill>
            <a:srgbClr val="05517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7136" y="3442716"/>
            <a:ext cx="1066799" cy="1272539"/>
          </a:xfrm>
          <a:prstGeom prst="rect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object 2"/>
          <p:cNvSpPr/>
          <p:nvPr/>
        </p:nvSpPr>
        <p:spPr>
          <a:xfrm>
            <a:off x="934210" y="1688593"/>
            <a:ext cx="16421100" cy="58418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11" name="object 4"/>
          <p:cNvSpPr/>
          <p:nvPr/>
        </p:nvSpPr>
        <p:spPr>
          <a:xfrm>
            <a:off x="934210" y="1688593"/>
            <a:ext cx="16421100" cy="58418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31" name="object 2"/>
          <p:cNvSpPr/>
          <p:nvPr/>
        </p:nvSpPr>
        <p:spPr>
          <a:xfrm>
            <a:off x="934974" y="1696211"/>
            <a:ext cx="16421100" cy="38100"/>
          </a:xfrm>
          <a:custGeom>
            <a:avLst/>
            <a:gdLst/>
            <a:ahLst/>
            <a:cxnLst/>
            <a:rect l="l" t="t" r="r" b="b"/>
            <a:pathLst>
              <a:path w="16421100" h="38100">
                <a:moveTo>
                  <a:pt x="0" y="38100"/>
                </a:moveTo>
                <a:lnTo>
                  <a:pt x="16421100" y="38100"/>
                </a:lnTo>
                <a:lnTo>
                  <a:pt x="16421100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2" name="object 3"/>
          <p:cNvSpPr/>
          <p:nvPr/>
        </p:nvSpPr>
        <p:spPr>
          <a:xfrm>
            <a:off x="1059180" y="9453365"/>
            <a:ext cx="2276856" cy="8336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3" name="object 5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5"/>
                </a:moveTo>
                <a:lnTo>
                  <a:pt x="16421100" y="28955"/>
                </a:lnTo>
                <a:lnTo>
                  <a:pt x="1642110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" name="object 4"/>
          <p:cNvSpPr/>
          <p:nvPr/>
        </p:nvSpPr>
        <p:spPr>
          <a:xfrm>
            <a:off x="7588756" y="3122676"/>
            <a:ext cx="5181600" cy="3657600"/>
          </a:xfrm>
          <a:custGeom>
            <a:avLst/>
            <a:gdLst/>
            <a:ahLst/>
            <a:cxnLst/>
            <a:rect l="l" t="t" r="r" b="b"/>
            <a:pathLst>
              <a:path w="2590800" h="1828800">
                <a:moveTo>
                  <a:pt x="1444117" y="0"/>
                </a:moveTo>
                <a:lnTo>
                  <a:pt x="1390165" y="1005"/>
                </a:lnTo>
                <a:lnTo>
                  <a:pt x="1336857" y="3972"/>
                </a:lnTo>
                <a:lnTo>
                  <a:pt x="1284246" y="8856"/>
                </a:lnTo>
                <a:lnTo>
                  <a:pt x="1232388" y="15613"/>
                </a:lnTo>
                <a:lnTo>
                  <a:pt x="1181338" y="24199"/>
                </a:lnTo>
                <a:lnTo>
                  <a:pt x="1131151" y="34571"/>
                </a:lnTo>
                <a:lnTo>
                  <a:pt x="1081882" y="46684"/>
                </a:lnTo>
                <a:lnTo>
                  <a:pt x="1033586" y="60494"/>
                </a:lnTo>
                <a:lnTo>
                  <a:pt x="986317" y="75958"/>
                </a:lnTo>
                <a:lnTo>
                  <a:pt x="940132" y="93031"/>
                </a:lnTo>
                <a:lnTo>
                  <a:pt x="895084" y="111670"/>
                </a:lnTo>
                <a:lnTo>
                  <a:pt x="851229" y="131831"/>
                </a:lnTo>
                <a:lnTo>
                  <a:pt x="808622" y="153469"/>
                </a:lnTo>
                <a:lnTo>
                  <a:pt x="767318" y="176542"/>
                </a:lnTo>
                <a:lnTo>
                  <a:pt x="727372" y="201004"/>
                </a:lnTo>
                <a:lnTo>
                  <a:pt x="688839" y="226813"/>
                </a:lnTo>
                <a:lnTo>
                  <a:pt x="651774" y="253924"/>
                </a:lnTo>
                <a:lnTo>
                  <a:pt x="616232" y="282293"/>
                </a:lnTo>
                <a:lnTo>
                  <a:pt x="582267" y="311876"/>
                </a:lnTo>
                <a:lnTo>
                  <a:pt x="549936" y="342630"/>
                </a:lnTo>
                <a:lnTo>
                  <a:pt x="519292" y="374510"/>
                </a:lnTo>
                <a:lnTo>
                  <a:pt x="490392" y="407473"/>
                </a:lnTo>
                <a:lnTo>
                  <a:pt x="463289" y="441475"/>
                </a:lnTo>
                <a:lnTo>
                  <a:pt x="438040" y="476471"/>
                </a:lnTo>
                <a:lnTo>
                  <a:pt x="414698" y="512419"/>
                </a:lnTo>
                <a:lnTo>
                  <a:pt x="393320" y="549273"/>
                </a:lnTo>
                <a:lnTo>
                  <a:pt x="373959" y="586990"/>
                </a:lnTo>
                <a:lnTo>
                  <a:pt x="356671" y="625526"/>
                </a:lnTo>
                <a:lnTo>
                  <a:pt x="341512" y="664838"/>
                </a:lnTo>
                <a:lnTo>
                  <a:pt x="328535" y="704881"/>
                </a:lnTo>
                <a:lnTo>
                  <a:pt x="317797" y="745611"/>
                </a:lnTo>
                <a:lnTo>
                  <a:pt x="309351" y="786984"/>
                </a:lnTo>
                <a:lnTo>
                  <a:pt x="303253" y="828957"/>
                </a:lnTo>
                <a:lnTo>
                  <a:pt x="299559" y="871486"/>
                </a:lnTo>
                <a:lnTo>
                  <a:pt x="298323" y="914526"/>
                </a:lnTo>
                <a:lnTo>
                  <a:pt x="0" y="1138682"/>
                </a:lnTo>
                <a:lnTo>
                  <a:pt x="381888" y="1257045"/>
                </a:lnTo>
                <a:lnTo>
                  <a:pt x="403160" y="1296397"/>
                </a:lnTo>
                <a:lnTo>
                  <a:pt x="426542" y="1334651"/>
                </a:lnTo>
                <a:lnTo>
                  <a:pt x="451967" y="1371772"/>
                </a:lnTo>
                <a:lnTo>
                  <a:pt x="479368" y="1407722"/>
                </a:lnTo>
                <a:lnTo>
                  <a:pt x="508676" y="1442466"/>
                </a:lnTo>
                <a:lnTo>
                  <a:pt x="539824" y="1475967"/>
                </a:lnTo>
                <a:lnTo>
                  <a:pt x="572744" y="1508188"/>
                </a:lnTo>
                <a:lnTo>
                  <a:pt x="607368" y="1539093"/>
                </a:lnTo>
                <a:lnTo>
                  <a:pt x="643628" y="1568647"/>
                </a:lnTo>
                <a:lnTo>
                  <a:pt x="681456" y="1596811"/>
                </a:lnTo>
                <a:lnTo>
                  <a:pt x="720784" y="1623550"/>
                </a:lnTo>
                <a:lnTo>
                  <a:pt x="761546" y="1648827"/>
                </a:lnTo>
                <a:lnTo>
                  <a:pt x="803671" y="1672605"/>
                </a:lnTo>
                <a:lnTo>
                  <a:pt x="847094" y="1694849"/>
                </a:lnTo>
                <a:lnTo>
                  <a:pt x="891746" y="1715522"/>
                </a:lnTo>
                <a:lnTo>
                  <a:pt x="937559" y="1734588"/>
                </a:lnTo>
                <a:lnTo>
                  <a:pt x="984465" y="1752009"/>
                </a:lnTo>
                <a:lnTo>
                  <a:pt x="1032396" y="1767750"/>
                </a:lnTo>
                <a:lnTo>
                  <a:pt x="1081286" y="1781773"/>
                </a:lnTo>
                <a:lnTo>
                  <a:pt x="1131065" y="1794043"/>
                </a:lnTo>
                <a:lnTo>
                  <a:pt x="1181666" y="1804524"/>
                </a:lnTo>
                <a:lnTo>
                  <a:pt x="1233084" y="1813186"/>
                </a:lnTo>
                <a:lnTo>
                  <a:pt x="1285062" y="1819968"/>
                </a:lnTo>
                <a:lnTo>
                  <a:pt x="1337722" y="1824860"/>
                </a:lnTo>
                <a:lnTo>
                  <a:pt x="1390932" y="1827816"/>
                </a:lnTo>
                <a:lnTo>
                  <a:pt x="1444625" y="1828800"/>
                </a:lnTo>
                <a:lnTo>
                  <a:pt x="1498576" y="1827794"/>
                </a:lnTo>
                <a:lnTo>
                  <a:pt x="1551884" y="1824827"/>
                </a:lnTo>
                <a:lnTo>
                  <a:pt x="1604495" y="1819943"/>
                </a:lnTo>
                <a:lnTo>
                  <a:pt x="1656402" y="1813177"/>
                </a:lnTo>
                <a:lnTo>
                  <a:pt x="1707403" y="1804600"/>
                </a:lnTo>
                <a:lnTo>
                  <a:pt x="1757590" y="1794228"/>
                </a:lnTo>
                <a:lnTo>
                  <a:pt x="1806859" y="1782115"/>
                </a:lnTo>
                <a:lnTo>
                  <a:pt x="1855155" y="1768305"/>
                </a:lnTo>
                <a:lnTo>
                  <a:pt x="1902424" y="1752841"/>
                </a:lnTo>
                <a:lnTo>
                  <a:pt x="1948609" y="1735768"/>
                </a:lnTo>
                <a:lnTo>
                  <a:pt x="1993657" y="1717129"/>
                </a:lnTo>
                <a:lnTo>
                  <a:pt x="2037512" y="1696968"/>
                </a:lnTo>
                <a:lnTo>
                  <a:pt x="2080119" y="1675330"/>
                </a:lnTo>
                <a:lnTo>
                  <a:pt x="2121423" y="1652257"/>
                </a:lnTo>
                <a:lnTo>
                  <a:pt x="2161369" y="1627795"/>
                </a:lnTo>
                <a:lnTo>
                  <a:pt x="2199902" y="1601986"/>
                </a:lnTo>
                <a:lnTo>
                  <a:pt x="2236967" y="1574875"/>
                </a:lnTo>
                <a:lnTo>
                  <a:pt x="2272509" y="1546506"/>
                </a:lnTo>
                <a:lnTo>
                  <a:pt x="2306474" y="1516923"/>
                </a:lnTo>
                <a:lnTo>
                  <a:pt x="2338805" y="1486169"/>
                </a:lnTo>
                <a:lnTo>
                  <a:pt x="2369449" y="1454289"/>
                </a:lnTo>
                <a:lnTo>
                  <a:pt x="2398349" y="1421326"/>
                </a:lnTo>
                <a:lnTo>
                  <a:pt x="2425452" y="1387324"/>
                </a:lnTo>
                <a:lnTo>
                  <a:pt x="2450701" y="1352328"/>
                </a:lnTo>
                <a:lnTo>
                  <a:pt x="2474043" y="1316380"/>
                </a:lnTo>
                <a:lnTo>
                  <a:pt x="2495421" y="1279526"/>
                </a:lnTo>
                <a:lnTo>
                  <a:pt x="2514782" y="1241809"/>
                </a:lnTo>
                <a:lnTo>
                  <a:pt x="2532070" y="1203273"/>
                </a:lnTo>
                <a:lnTo>
                  <a:pt x="2547229" y="1163961"/>
                </a:lnTo>
                <a:lnTo>
                  <a:pt x="2560206" y="1123918"/>
                </a:lnTo>
                <a:lnTo>
                  <a:pt x="2570944" y="1083188"/>
                </a:lnTo>
                <a:lnTo>
                  <a:pt x="2579390" y="1041815"/>
                </a:lnTo>
                <a:lnTo>
                  <a:pt x="2585488" y="999842"/>
                </a:lnTo>
                <a:lnTo>
                  <a:pt x="2589182" y="957313"/>
                </a:lnTo>
                <a:lnTo>
                  <a:pt x="2590419" y="914273"/>
                </a:lnTo>
                <a:lnTo>
                  <a:pt x="2589160" y="871222"/>
                </a:lnTo>
                <a:lnTo>
                  <a:pt x="2585444" y="828684"/>
                </a:lnTo>
                <a:lnTo>
                  <a:pt x="2579325" y="786703"/>
                </a:lnTo>
                <a:lnTo>
                  <a:pt x="2570858" y="745323"/>
                </a:lnTo>
                <a:lnTo>
                  <a:pt x="2560098" y="704587"/>
                </a:lnTo>
                <a:lnTo>
                  <a:pt x="2547100" y="664540"/>
                </a:lnTo>
                <a:lnTo>
                  <a:pt x="2531919" y="625226"/>
                </a:lnTo>
                <a:lnTo>
                  <a:pt x="2514611" y="586687"/>
                </a:lnTo>
                <a:lnTo>
                  <a:pt x="2495230" y="548969"/>
                </a:lnTo>
                <a:lnTo>
                  <a:pt x="2473831" y="512115"/>
                </a:lnTo>
                <a:lnTo>
                  <a:pt x="2450470" y="476169"/>
                </a:lnTo>
                <a:lnTo>
                  <a:pt x="2425201" y="441175"/>
                </a:lnTo>
                <a:lnTo>
                  <a:pt x="2398079" y="407176"/>
                </a:lnTo>
                <a:lnTo>
                  <a:pt x="2369160" y="374218"/>
                </a:lnTo>
                <a:lnTo>
                  <a:pt x="2338499" y="342343"/>
                </a:lnTo>
                <a:lnTo>
                  <a:pt x="2306150" y="311595"/>
                </a:lnTo>
                <a:lnTo>
                  <a:pt x="2272168" y="282019"/>
                </a:lnTo>
                <a:lnTo>
                  <a:pt x="2236610" y="253658"/>
                </a:lnTo>
                <a:lnTo>
                  <a:pt x="2199529" y="226556"/>
                </a:lnTo>
                <a:lnTo>
                  <a:pt x="2160981" y="200758"/>
                </a:lnTo>
                <a:lnTo>
                  <a:pt x="2121020" y="176306"/>
                </a:lnTo>
                <a:lnTo>
                  <a:pt x="2079703" y="153245"/>
                </a:lnTo>
                <a:lnTo>
                  <a:pt x="2037083" y="131619"/>
                </a:lnTo>
                <a:lnTo>
                  <a:pt x="1993216" y="111472"/>
                </a:lnTo>
                <a:lnTo>
                  <a:pt x="1948158" y="92847"/>
                </a:lnTo>
                <a:lnTo>
                  <a:pt x="1901962" y="75789"/>
                </a:lnTo>
                <a:lnTo>
                  <a:pt x="1854684" y="60341"/>
                </a:lnTo>
                <a:lnTo>
                  <a:pt x="1806379" y="46548"/>
                </a:lnTo>
                <a:lnTo>
                  <a:pt x="1757103" y="34452"/>
                </a:lnTo>
                <a:lnTo>
                  <a:pt x="1706909" y="24099"/>
                </a:lnTo>
                <a:lnTo>
                  <a:pt x="1655854" y="15531"/>
                </a:lnTo>
                <a:lnTo>
                  <a:pt x="1603992" y="8794"/>
                </a:lnTo>
                <a:lnTo>
                  <a:pt x="1551379" y="3930"/>
                </a:lnTo>
                <a:lnTo>
                  <a:pt x="1498068" y="984"/>
                </a:lnTo>
                <a:lnTo>
                  <a:pt x="144411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12" name="object 2"/>
          <p:cNvSpPr txBox="1">
            <a:spLocks noGrp="1"/>
          </p:cNvSpPr>
          <p:nvPr>
            <p:ph type="title"/>
          </p:nvPr>
        </p:nvSpPr>
        <p:spPr>
          <a:xfrm>
            <a:off x="942035" y="648106"/>
            <a:ext cx="12142470" cy="88614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5400">
              <a:spcBef>
                <a:spcPts val="190"/>
              </a:spcBef>
            </a:pPr>
            <a:r>
              <a:rPr spc="-10" dirty="0"/>
              <a:t>Autonomous </a:t>
            </a:r>
            <a:r>
              <a:rPr spc="-20" dirty="0"/>
              <a:t>Verification </a:t>
            </a:r>
            <a:r>
              <a:rPr spc="-10" dirty="0"/>
              <a:t>of</a:t>
            </a:r>
            <a:r>
              <a:rPr spc="140" dirty="0"/>
              <a:t> </a:t>
            </a:r>
            <a:r>
              <a:rPr spc="-20" dirty="0"/>
              <a:t>Transactions</a:t>
            </a:r>
          </a:p>
        </p:txBody>
      </p:sp>
      <p:sp>
        <p:nvSpPr>
          <p:cNvPr id="14" name="object 3"/>
          <p:cNvSpPr/>
          <p:nvPr/>
        </p:nvSpPr>
        <p:spPr>
          <a:xfrm>
            <a:off x="807718" y="3029710"/>
            <a:ext cx="16623792" cy="45110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15" name="object 4"/>
          <p:cNvSpPr/>
          <p:nvPr/>
        </p:nvSpPr>
        <p:spPr>
          <a:xfrm>
            <a:off x="914400" y="3060192"/>
            <a:ext cx="16419576" cy="43068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16" name="object 5"/>
          <p:cNvSpPr txBox="1"/>
          <p:nvPr/>
        </p:nvSpPr>
        <p:spPr>
          <a:xfrm>
            <a:off x="1212088" y="4061967"/>
            <a:ext cx="2865120" cy="1872307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 marR="10160" indent="1270" algn="ctr">
              <a:spcBef>
                <a:spcPts val="200"/>
              </a:spcBef>
            </a:pPr>
            <a:r>
              <a:rPr sz="2400" b="1" spc="-10" dirty="0">
                <a:solidFill>
                  <a:srgbClr val="CC0066"/>
                </a:solidFill>
                <a:cs typeface="Calibri"/>
              </a:rPr>
              <a:t>Autonomous check </a:t>
            </a:r>
            <a:r>
              <a:rPr sz="2400" b="1" dirty="0">
                <a:solidFill>
                  <a:srgbClr val="CC0066"/>
                </a:solidFill>
                <a:cs typeface="Calibri"/>
              </a:rPr>
              <a:t>of  </a:t>
            </a:r>
            <a:r>
              <a:rPr sz="2400" b="1" spc="-20" dirty="0">
                <a:solidFill>
                  <a:srgbClr val="CC0066"/>
                </a:solidFill>
                <a:cs typeface="Calibri"/>
              </a:rPr>
              <a:t>every </a:t>
            </a:r>
            <a:r>
              <a:rPr sz="2400" b="1" spc="-10" dirty="0">
                <a:solidFill>
                  <a:srgbClr val="CC0066"/>
                </a:solidFill>
                <a:cs typeface="Calibri"/>
              </a:rPr>
              <a:t>transaction, by  each </a:t>
            </a:r>
            <a:r>
              <a:rPr sz="2400" b="1" dirty="0">
                <a:solidFill>
                  <a:srgbClr val="CC0066"/>
                </a:solidFill>
                <a:cs typeface="Calibri"/>
              </a:rPr>
              <a:t>full node, in</a:t>
            </a:r>
            <a:r>
              <a:rPr sz="2400" b="1" spc="-120" dirty="0">
                <a:solidFill>
                  <a:srgbClr val="CC0066"/>
                </a:solidFill>
                <a:cs typeface="Calibri"/>
              </a:rPr>
              <a:t> </a:t>
            </a:r>
            <a:r>
              <a:rPr sz="2400" b="1" spc="-10" dirty="0">
                <a:solidFill>
                  <a:srgbClr val="CC0066"/>
                </a:solidFill>
                <a:cs typeface="Calibri"/>
              </a:rPr>
              <a:t>light  </a:t>
            </a:r>
            <a:r>
              <a:rPr sz="2400" b="1" dirty="0">
                <a:solidFill>
                  <a:srgbClr val="CC0066"/>
                </a:solidFill>
                <a:cs typeface="Calibri"/>
              </a:rPr>
              <a:t>of </a:t>
            </a:r>
            <a:r>
              <a:rPr sz="2400" b="1" spc="-10" dirty="0">
                <a:solidFill>
                  <a:srgbClr val="CC0066"/>
                </a:solidFill>
                <a:cs typeface="Calibri"/>
              </a:rPr>
              <a:t>an </a:t>
            </a:r>
            <a:r>
              <a:rPr sz="2400" b="1" spc="-20" dirty="0">
                <a:solidFill>
                  <a:srgbClr val="CC0066"/>
                </a:solidFill>
                <a:cs typeface="Calibri"/>
              </a:rPr>
              <a:t>extensive  </a:t>
            </a:r>
            <a:r>
              <a:rPr sz="2400" b="1" dirty="0">
                <a:solidFill>
                  <a:srgbClr val="CC0066"/>
                </a:solidFill>
                <a:cs typeface="Calibri"/>
              </a:rPr>
              <a:t>rundown of</a:t>
            </a:r>
            <a:r>
              <a:rPr sz="2400" b="1" spc="-70" dirty="0">
                <a:solidFill>
                  <a:srgbClr val="CC0066"/>
                </a:solidFill>
                <a:cs typeface="Calibri"/>
              </a:rPr>
              <a:t> </a:t>
            </a:r>
            <a:r>
              <a:rPr sz="2400" b="1" spc="-10" dirty="0">
                <a:solidFill>
                  <a:srgbClr val="CC0066"/>
                </a:solidFill>
                <a:cs typeface="Calibri"/>
              </a:rPr>
              <a:t>criteria</a:t>
            </a:r>
            <a:endParaRPr sz="2400">
              <a:solidFill>
                <a:prstClr val="black"/>
              </a:solidFill>
              <a:cs typeface="Calibri"/>
            </a:endParaRPr>
          </a:p>
        </p:txBody>
      </p:sp>
      <p:sp>
        <p:nvSpPr>
          <p:cNvPr id="17" name="object 6"/>
          <p:cNvSpPr txBox="1"/>
          <p:nvPr/>
        </p:nvSpPr>
        <p:spPr>
          <a:xfrm>
            <a:off x="5396991" y="4040122"/>
            <a:ext cx="3211830" cy="2610971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4130" marR="10160" indent="-3810" algn="ctr">
              <a:spcBef>
                <a:spcPts val="200"/>
              </a:spcBef>
            </a:pPr>
            <a:r>
              <a:rPr sz="2400" spc="-10" dirty="0">
                <a:solidFill>
                  <a:srgbClr val="A6A6A6"/>
                </a:solidFill>
                <a:cs typeface="Calibri"/>
              </a:rPr>
              <a:t>Independent aggregation  of those transactions</a:t>
            </a:r>
            <a:r>
              <a:rPr sz="2400" spc="-140" dirty="0">
                <a:solidFill>
                  <a:srgbClr val="A6A6A6"/>
                </a:solidFill>
                <a:cs typeface="Calibri"/>
              </a:rPr>
              <a:t> </a:t>
            </a:r>
            <a:r>
              <a:rPr sz="2400" spc="-10" dirty="0">
                <a:solidFill>
                  <a:srgbClr val="A6A6A6"/>
                </a:solidFill>
                <a:cs typeface="Calibri"/>
              </a:rPr>
              <a:t>into  </a:t>
            </a:r>
            <a:r>
              <a:rPr sz="2400" dirty="0">
                <a:solidFill>
                  <a:srgbClr val="A6A6A6"/>
                </a:solidFill>
                <a:cs typeface="Calibri"/>
              </a:rPr>
              <a:t>new </a:t>
            </a:r>
            <a:r>
              <a:rPr sz="2400" spc="-10" dirty="0">
                <a:solidFill>
                  <a:srgbClr val="A6A6A6"/>
                </a:solidFill>
                <a:cs typeface="Calibri"/>
              </a:rPr>
              <a:t>blocks </a:t>
            </a:r>
            <a:r>
              <a:rPr sz="2400" dirty="0">
                <a:solidFill>
                  <a:srgbClr val="A6A6A6"/>
                </a:solidFill>
                <a:cs typeface="Calibri"/>
              </a:rPr>
              <a:t>by mining  nodes </a:t>
            </a:r>
            <a:r>
              <a:rPr sz="2400" spc="-10" dirty="0">
                <a:solidFill>
                  <a:srgbClr val="A6A6A6"/>
                </a:solidFill>
                <a:cs typeface="Calibri"/>
              </a:rPr>
              <a:t>combined with  exhibited calculation  through </a:t>
            </a:r>
            <a:r>
              <a:rPr sz="2400" dirty="0">
                <a:solidFill>
                  <a:srgbClr val="A6A6A6"/>
                </a:solidFill>
                <a:cs typeface="Calibri"/>
              </a:rPr>
              <a:t>a </a:t>
            </a:r>
            <a:r>
              <a:rPr sz="2400" spc="-10" dirty="0">
                <a:solidFill>
                  <a:srgbClr val="A6A6A6"/>
                </a:solidFill>
                <a:cs typeface="Calibri"/>
              </a:rPr>
              <a:t>proof-of-work  algorithm</a:t>
            </a:r>
            <a:endParaRPr sz="2400">
              <a:solidFill>
                <a:prstClr val="black"/>
              </a:solidFill>
              <a:cs typeface="Calibri"/>
            </a:endParaRPr>
          </a:p>
        </p:txBody>
      </p:sp>
      <p:sp>
        <p:nvSpPr>
          <p:cNvPr id="18" name="object 7"/>
          <p:cNvSpPr txBox="1"/>
          <p:nvPr/>
        </p:nvSpPr>
        <p:spPr>
          <a:xfrm>
            <a:off x="10013442" y="4041903"/>
            <a:ext cx="2453640" cy="2241639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 marR="10160" indent="3810" algn="ctr">
              <a:spcBef>
                <a:spcPts val="200"/>
              </a:spcBef>
            </a:pPr>
            <a:r>
              <a:rPr sz="2400" spc="-10" dirty="0">
                <a:solidFill>
                  <a:srgbClr val="A6A6A6"/>
                </a:solidFill>
                <a:cs typeface="Calibri"/>
              </a:rPr>
              <a:t>Independent  confirmation of</a:t>
            </a:r>
            <a:r>
              <a:rPr sz="2400" spc="-190" dirty="0">
                <a:solidFill>
                  <a:srgbClr val="A6A6A6"/>
                </a:solidFill>
                <a:cs typeface="Calibri"/>
              </a:rPr>
              <a:t> </a:t>
            </a:r>
            <a:r>
              <a:rPr sz="2400" dirty="0">
                <a:solidFill>
                  <a:srgbClr val="A6A6A6"/>
                </a:solidFill>
                <a:cs typeface="Calibri"/>
              </a:rPr>
              <a:t>the  new </a:t>
            </a:r>
            <a:r>
              <a:rPr sz="2400" spc="-10" dirty="0">
                <a:solidFill>
                  <a:srgbClr val="A6A6A6"/>
                </a:solidFill>
                <a:cs typeface="Calibri"/>
              </a:rPr>
              <a:t>blocks </a:t>
            </a:r>
            <a:r>
              <a:rPr sz="2400" dirty="0">
                <a:solidFill>
                  <a:srgbClr val="A6A6A6"/>
                </a:solidFill>
                <a:cs typeface="Calibri"/>
              </a:rPr>
              <a:t>by</a:t>
            </a:r>
            <a:r>
              <a:rPr sz="2400" spc="-160" dirty="0">
                <a:solidFill>
                  <a:srgbClr val="A6A6A6"/>
                </a:solidFill>
                <a:cs typeface="Calibri"/>
              </a:rPr>
              <a:t> </a:t>
            </a:r>
            <a:r>
              <a:rPr sz="2400" spc="-10" dirty="0">
                <a:solidFill>
                  <a:srgbClr val="A6A6A6"/>
                </a:solidFill>
                <a:cs typeface="Calibri"/>
              </a:rPr>
              <a:t>each  </a:t>
            </a:r>
            <a:r>
              <a:rPr sz="2400" dirty="0">
                <a:solidFill>
                  <a:srgbClr val="A6A6A6"/>
                </a:solidFill>
                <a:cs typeface="Calibri"/>
              </a:rPr>
              <a:t>node and </a:t>
            </a:r>
            <a:r>
              <a:rPr sz="2400" spc="-20" dirty="0">
                <a:solidFill>
                  <a:srgbClr val="A6A6A6"/>
                </a:solidFill>
                <a:cs typeface="Calibri"/>
              </a:rPr>
              <a:t>get  </a:t>
            </a:r>
            <a:r>
              <a:rPr sz="2400" spc="-10" dirty="0">
                <a:solidFill>
                  <a:srgbClr val="A6A6A6"/>
                </a:solidFill>
                <a:cs typeface="Calibri"/>
              </a:rPr>
              <a:t>together into </a:t>
            </a:r>
            <a:r>
              <a:rPr sz="2400" dirty="0">
                <a:solidFill>
                  <a:srgbClr val="A6A6A6"/>
                </a:solidFill>
                <a:cs typeface="Calibri"/>
              </a:rPr>
              <a:t>a  </a:t>
            </a:r>
            <a:r>
              <a:rPr sz="2400" spc="-10" dirty="0">
                <a:solidFill>
                  <a:srgbClr val="A6A6A6"/>
                </a:solidFill>
                <a:cs typeface="Calibri"/>
              </a:rPr>
              <a:t>chain</a:t>
            </a:r>
            <a:endParaRPr sz="2400">
              <a:solidFill>
                <a:prstClr val="black"/>
              </a:solidFill>
              <a:cs typeface="Calibri"/>
            </a:endParaRPr>
          </a:p>
        </p:txBody>
      </p:sp>
      <p:sp>
        <p:nvSpPr>
          <p:cNvPr id="19" name="object 8"/>
          <p:cNvSpPr txBox="1"/>
          <p:nvPr/>
        </p:nvSpPr>
        <p:spPr>
          <a:xfrm>
            <a:off x="13752831" y="4040123"/>
            <a:ext cx="3460750" cy="1872307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4130" marR="10160" algn="ctr">
              <a:spcBef>
                <a:spcPts val="200"/>
              </a:spcBef>
            </a:pPr>
            <a:r>
              <a:rPr sz="2400" spc="-10" dirty="0">
                <a:solidFill>
                  <a:srgbClr val="A6A6A6"/>
                </a:solidFill>
                <a:cs typeface="Calibri"/>
              </a:rPr>
              <a:t>Independent selection, </a:t>
            </a:r>
            <a:r>
              <a:rPr sz="2400" dirty="0">
                <a:solidFill>
                  <a:srgbClr val="A6A6A6"/>
                </a:solidFill>
                <a:cs typeface="Calibri"/>
              </a:rPr>
              <a:t>by  </a:t>
            </a:r>
            <a:r>
              <a:rPr sz="2400" spc="-10" dirty="0">
                <a:solidFill>
                  <a:srgbClr val="A6A6A6"/>
                </a:solidFill>
                <a:cs typeface="Calibri"/>
              </a:rPr>
              <a:t>every </a:t>
            </a:r>
            <a:r>
              <a:rPr sz="2400" dirty="0">
                <a:solidFill>
                  <a:srgbClr val="A6A6A6"/>
                </a:solidFill>
                <a:cs typeface="Calibri"/>
              </a:rPr>
              <a:t>node, </a:t>
            </a:r>
            <a:r>
              <a:rPr sz="2400" spc="-10" dirty="0">
                <a:solidFill>
                  <a:srgbClr val="A6A6A6"/>
                </a:solidFill>
                <a:cs typeface="Calibri"/>
              </a:rPr>
              <a:t>of </a:t>
            </a:r>
            <a:r>
              <a:rPr sz="2400" dirty="0">
                <a:solidFill>
                  <a:srgbClr val="A6A6A6"/>
                </a:solidFill>
                <a:cs typeface="Calibri"/>
              </a:rPr>
              <a:t>the </a:t>
            </a:r>
            <a:r>
              <a:rPr sz="2400" spc="-10" dirty="0">
                <a:solidFill>
                  <a:srgbClr val="A6A6A6"/>
                </a:solidFill>
                <a:cs typeface="Calibri"/>
              </a:rPr>
              <a:t>chain  with </a:t>
            </a:r>
            <a:r>
              <a:rPr sz="2400" dirty="0">
                <a:solidFill>
                  <a:srgbClr val="A6A6A6"/>
                </a:solidFill>
                <a:cs typeface="Calibri"/>
              </a:rPr>
              <a:t>the </a:t>
            </a:r>
            <a:r>
              <a:rPr sz="2400" spc="-10" dirty="0">
                <a:solidFill>
                  <a:srgbClr val="A6A6A6"/>
                </a:solidFill>
                <a:cs typeface="Calibri"/>
              </a:rPr>
              <a:t>most cumulative  computation</a:t>
            </a:r>
            <a:r>
              <a:rPr sz="2400" spc="-220" dirty="0">
                <a:solidFill>
                  <a:srgbClr val="A6A6A6"/>
                </a:solidFill>
                <a:cs typeface="Calibri"/>
              </a:rPr>
              <a:t> </a:t>
            </a:r>
            <a:r>
              <a:rPr sz="2400" spc="-10" dirty="0">
                <a:solidFill>
                  <a:srgbClr val="A6A6A6"/>
                </a:solidFill>
                <a:cs typeface="Calibri"/>
              </a:rPr>
              <a:t>demonstrated  through proof of</a:t>
            </a:r>
            <a:r>
              <a:rPr sz="2400" spc="-130" dirty="0">
                <a:solidFill>
                  <a:srgbClr val="A6A6A6"/>
                </a:solidFill>
                <a:cs typeface="Calibri"/>
              </a:rPr>
              <a:t> </a:t>
            </a:r>
            <a:r>
              <a:rPr sz="2400" spc="-20" dirty="0">
                <a:solidFill>
                  <a:srgbClr val="A6A6A6"/>
                </a:solidFill>
                <a:cs typeface="Calibri"/>
              </a:rPr>
              <a:t>work</a:t>
            </a:r>
            <a:endParaRPr sz="2400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5458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6"/>
                </a:moveTo>
                <a:lnTo>
                  <a:pt x="16421099" y="28956"/>
                </a:lnTo>
                <a:lnTo>
                  <a:pt x="16421099" y="0"/>
                </a:lnTo>
                <a:lnTo>
                  <a:pt x="0" y="0"/>
                </a:lnTo>
                <a:lnTo>
                  <a:pt x="0" y="28956"/>
                </a:lnTo>
                <a:close/>
              </a:path>
            </a:pathLst>
          </a:custGeom>
          <a:solidFill>
            <a:srgbClr val="095A81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6"/>
                </a:moveTo>
                <a:lnTo>
                  <a:pt x="16421099" y="28956"/>
                </a:lnTo>
                <a:lnTo>
                  <a:pt x="16421099" y="0"/>
                </a:lnTo>
                <a:lnTo>
                  <a:pt x="0" y="0"/>
                </a:lnTo>
                <a:lnTo>
                  <a:pt x="0" y="28956"/>
                </a:lnTo>
                <a:close/>
              </a:path>
            </a:pathLst>
          </a:custGeom>
          <a:solidFill>
            <a:srgbClr val="05517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7136" y="3442716"/>
            <a:ext cx="1066799" cy="1272539"/>
          </a:xfrm>
          <a:prstGeom prst="rect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object 2"/>
          <p:cNvSpPr/>
          <p:nvPr/>
        </p:nvSpPr>
        <p:spPr>
          <a:xfrm>
            <a:off x="934210" y="1688593"/>
            <a:ext cx="16421100" cy="58418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11" name="object 4"/>
          <p:cNvSpPr/>
          <p:nvPr/>
        </p:nvSpPr>
        <p:spPr>
          <a:xfrm>
            <a:off x="934210" y="1688593"/>
            <a:ext cx="16421100" cy="58418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31" name="object 2"/>
          <p:cNvSpPr/>
          <p:nvPr/>
        </p:nvSpPr>
        <p:spPr>
          <a:xfrm>
            <a:off x="934974" y="1696211"/>
            <a:ext cx="16421100" cy="38100"/>
          </a:xfrm>
          <a:custGeom>
            <a:avLst/>
            <a:gdLst/>
            <a:ahLst/>
            <a:cxnLst/>
            <a:rect l="l" t="t" r="r" b="b"/>
            <a:pathLst>
              <a:path w="16421100" h="38100">
                <a:moveTo>
                  <a:pt x="0" y="38100"/>
                </a:moveTo>
                <a:lnTo>
                  <a:pt x="16421100" y="38100"/>
                </a:lnTo>
                <a:lnTo>
                  <a:pt x="16421100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2" name="object 3"/>
          <p:cNvSpPr/>
          <p:nvPr/>
        </p:nvSpPr>
        <p:spPr>
          <a:xfrm>
            <a:off x="1059180" y="9453365"/>
            <a:ext cx="2276856" cy="8336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3" name="object 5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5"/>
                </a:moveTo>
                <a:lnTo>
                  <a:pt x="16421100" y="28955"/>
                </a:lnTo>
                <a:lnTo>
                  <a:pt x="1642110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" name="object 4"/>
          <p:cNvSpPr/>
          <p:nvPr/>
        </p:nvSpPr>
        <p:spPr>
          <a:xfrm>
            <a:off x="7588756" y="3122676"/>
            <a:ext cx="5181600" cy="3657600"/>
          </a:xfrm>
          <a:custGeom>
            <a:avLst/>
            <a:gdLst/>
            <a:ahLst/>
            <a:cxnLst/>
            <a:rect l="l" t="t" r="r" b="b"/>
            <a:pathLst>
              <a:path w="2590800" h="1828800">
                <a:moveTo>
                  <a:pt x="1444117" y="0"/>
                </a:moveTo>
                <a:lnTo>
                  <a:pt x="1390165" y="1005"/>
                </a:lnTo>
                <a:lnTo>
                  <a:pt x="1336857" y="3972"/>
                </a:lnTo>
                <a:lnTo>
                  <a:pt x="1284246" y="8856"/>
                </a:lnTo>
                <a:lnTo>
                  <a:pt x="1232388" y="15613"/>
                </a:lnTo>
                <a:lnTo>
                  <a:pt x="1181338" y="24199"/>
                </a:lnTo>
                <a:lnTo>
                  <a:pt x="1131151" y="34571"/>
                </a:lnTo>
                <a:lnTo>
                  <a:pt x="1081882" y="46684"/>
                </a:lnTo>
                <a:lnTo>
                  <a:pt x="1033586" y="60494"/>
                </a:lnTo>
                <a:lnTo>
                  <a:pt x="986317" y="75958"/>
                </a:lnTo>
                <a:lnTo>
                  <a:pt x="940132" y="93031"/>
                </a:lnTo>
                <a:lnTo>
                  <a:pt x="895084" y="111670"/>
                </a:lnTo>
                <a:lnTo>
                  <a:pt x="851229" y="131831"/>
                </a:lnTo>
                <a:lnTo>
                  <a:pt x="808622" y="153469"/>
                </a:lnTo>
                <a:lnTo>
                  <a:pt x="767318" y="176542"/>
                </a:lnTo>
                <a:lnTo>
                  <a:pt x="727372" y="201004"/>
                </a:lnTo>
                <a:lnTo>
                  <a:pt x="688839" y="226813"/>
                </a:lnTo>
                <a:lnTo>
                  <a:pt x="651774" y="253924"/>
                </a:lnTo>
                <a:lnTo>
                  <a:pt x="616232" y="282293"/>
                </a:lnTo>
                <a:lnTo>
                  <a:pt x="582267" y="311876"/>
                </a:lnTo>
                <a:lnTo>
                  <a:pt x="549936" y="342630"/>
                </a:lnTo>
                <a:lnTo>
                  <a:pt x="519292" y="374510"/>
                </a:lnTo>
                <a:lnTo>
                  <a:pt x="490392" y="407473"/>
                </a:lnTo>
                <a:lnTo>
                  <a:pt x="463289" y="441475"/>
                </a:lnTo>
                <a:lnTo>
                  <a:pt x="438040" y="476471"/>
                </a:lnTo>
                <a:lnTo>
                  <a:pt x="414698" y="512419"/>
                </a:lnTo>
                <a:lnTo>
                  <a:pt x="393320" y="549273"/>
                </a:lnTo>
                <a:lnTo>
                  <a:pt x="373959" y="586990"/>
                </a:lnTo>
                <a:lnTo>
                  <a:pt x="356671" y="625526"/>
                </a:lnTo>
                <a:lnTo>
                  <a:pt x="341512" y="664838"/>
                </a:lnTo>
                <a:lnTo>
                  <a:pt x="328535" y="704881"/>
                </a:lnTo>
                <a:lnTo>
                  <a:pt x="317797" y="745611"/>
                </a:lnTo>
                <a:lnTo>
                  <a:pt x="309351" y="786984"/>
                </a:lnTo>
                <a:lnTo>
                  <a:pt x="303253" y="828957"/>
                </a:lnTo>
                <a:lnTo>
                  <a:pt x="299559" y="871486"/>
                </a:lnTo>
                <a:lnTo>
                  <a:pt x="298323" y="914526"/>
                </a:lnTo>
                <a:lnTo>
                  <a:pt x="0" y="1138682"/>
                </a:lnTo>
                <a:lnTo>
                  <a:pt x="381888" y="1257045"/>
                </a:lnTo>
                <a:lnTo>
                  <a:pt x="403160" y="1296397"/>
                </a:lnTo>
                <a:lnTo>
                  <a:pt x="426542" y="1334651"/>
                </a:lnTo>
                <a:lnTo>
                  <a:pt x="451967" y="1371772"/>
                </a:lnTo>
                <a:lnTo>
                  <a:pt x="479368" y="1407722"/>
                </a:lnTo>
                <a:lnTo>
                  <a:pt x="508676" y="1442466"/>
                </a:lnTo>
                <a:lnTo>
                  <a:pt x="539824" y="1475967"/>
                </a:lnTo>
                <a:lnTo>
                  <a:pt x="572744" y="1508188"/>
                </a:lnTo>
                <a:lnTo>
                  <a:pt x="607368" y="1539093"/>
                </a:lnTo>
                <a:lnTo>
                  <a:pt x="643628" y="1568647"/>
                </a:lnTo>
                <a:lnTo>
                  <a:pt x="681456" y="1596811"/>
                </a:lnTo>
                <a:lnTo>
                  <a:pt x="720784" y="1623550"/>
                </a:lnTo>
                <a:lnTo>
                  <a:pt x="761546" y="1648827"/>
                </a:lnTo>
                <a:lnTo>
                  <a:pt x="803671" y="1672605"/>
                </a:lnTo>
                <a:lnTo>
                  <a:pt x="847094" y="1694849"/>
                </a:lnTo>
                <a:lnTo>
                  <a:pt x="891746" y="1715522"/>
                </a:lnTo>
                <a:lnTo>
                  <a:pt x="937559" y="1734588"/>
                </a:lnTo>
                <a:lnTo>
                  <a:pt x="984465" y="1752009"/>
                </a:lnTo>
                <a:lnTo>
                  <a:pt x="1032396" y="1767750"/>
                </a:lnTo>
                <a:lnTo>
                  <a:pt x="1081286" y="1781773"/>
                </a:lnTo>
                <a:lnTo>
                  <a:pt x="1131065" y="1794043"/>
                </a:lnTo>
                <a:lnTo>
                  <a:pt x="1181666" y="1804524"/>
                </a:lnTo>
                <a:lnTo>
                  <a:pt x="1233084" y="1813186"/>
                </a:lnTo>
                <a:lnTo>
                  <a:pt x="1285062" y="1819968"/>
                </a:lnTo>
                <a:lnTo>
                  <a:pt x="1337722" y="1824860"/>
                </a:lnTo>
                <a:lnTo>
                  <a:pt x="1390932" y="1827816"/>
                </a:lnTo>
                <a:lnTo>
                  <a:pt x="1444625" y="1828800"/>
                </a:lnTo>
                <a:lnTo>
                  <a:pt x="1498576" y="1827794"/>
                </a:lnTo>
                <a:lnTo>
                  <a:pt x="1551884" y="1824827"/>
                </a:lnTo>
                <a:lnTo>
                  <a:pt x="1604495" y="1819943"/>
                </a:lnTo>
                <a:lnTo>
                  <a:pt x="1656402" y="1813177"/>
                </a:lnTo>
                <a:lnTo>
                  <a:pt x="1707403" y="1804600"/>
                </a:lnTo>
                <a:lnTo>
                  <a:pt x="1757590" y="1794228"/>
                </a:lnTo>
                <a:lnTo>
                  <a:pt x="1806859" y="1782115"/>
                </a:lnTo>
                <a:lnTo>
                  <a:pt x="1855155" y="1768305"/>
                </a:lnTo>
                <a:lnTo>
                  <a:pt x="1902424" y="1752841"/>
                </a:lnTo>
                <a:lnTo>
                  <a:pt x="1948609" y="1735768"/>
                </a:lnTo>
                <a:lnTo>
                  <a:pt x="1993657" y="1717129"/>
                </a:lnTo>
                <a:lnTo>
                  <a:pt x="2037512" y="1696968"/>
                </a:lnTo>
                <a:lnTo>
                  <a:pt x="2080119" y="1675330"/>
                </a:lnTo>
                <a:lnTo>
                  <a:pt x="2121423" y="1652257"/>
                </a:lnTo>
                <a:lnTo>
                  <a:pt x="2161369" y="1627795"/>
                </a:lnTo>
                <a:lnTo>
                  <a:pt x="2199902" y="1601986"/>
                </a:lnTo>
                <a:lnTo>
                  <a:pt x="2236967" y="1574875"/>
                </a:lnTo>
                <a:lnTo>
                  <a:pt x="2272509" y="1546506"/>
                </a:lnTo>
                <a:lnTo>
                  <a:pt x="2306474" y="1516923"/>
                </a:lnTo>
                <a:lnTo>
                  <a:pt x="2338805" y="1486169"/>
                </a:lnTo>
                <a:lnTo>
                  <a:pt x="2369449" y="1454289"/>
                </a:lnTo>
                <a:lnTo>
                  <a:pt x="2398349" y="1421326"/>
                </a:lnTo>
                <a:lnTo>
                  <a:pt x="2425452" y="1387324"/>
                </a:lnTo>
                <a:lnTo>
                  <a:pt x="2450701" y="1352328"/>
                </a:lnTo>
                <a:lnTo>
                  <a:pt x="2474043" y="1316380"/>
                </a:lnTo>
                <a:lnTo>
                  <a:pt x="2495421" y="1279526"/>
                </a:lnTo>
                <a:lnTo>
                  <a:pt x="2514782" y="1241809"/>
                </a:lnTo>
                <a:lnTo>
                  <a:pt x="2532070" y="1203273"/>
                </a:lnTo>
                <a:lnTo>
                  <a:pt x="2547229" y="1163961"/>
                </a:lnTo>
                <a:lnTo>
                  <a:pt x="2560206" y="1123918"/>
                </a:lnTo>
                <a:lnTo>
                  <a:pt x="2570944" y="1083188"/>
                </a:lnTo>
                <a:lnTo>
                  <a:pt x="2579390" y="1041815"/>
                </a:lnTo>
                <a:lnTo>
                  <a:pt x="2585488" y="999842"/>
                </a:lnTo>
                <a:lnTo>
                  <a:pt x="2589182" y="957313"/>
                </a:lnTo>
                <a:lnTo>
                  <a:pt x="2590419" y="914273"/>
                </a:lnTo>
                <a:lnTo>
                  <a:pt x="2589160" y="871222"/>
                </a:lnTo>
                <a:lnTo>
                  <a:pt x="2585444" y="828684"/>
                </a:lnTo>
                <a:lnTo>
                  <a:pt x="2579325" y="786703"/>
                </a:lnTo>
                <a:lnTo>
                  <a:pt x="2570858" y="745323"/>
                </a:lnTo>
                <a:lnTo>
                  <a:pt x="2560098" y="704587"/>
                </a:lnTo>
                <a:lnTo>
                  <a:pt x="2547100" y="664540"/>
                </a:lnTo>
                <a:lnTo>
                  <a:pt x="2531919" y="625226"/>
                </a:lnTo>
                <a:lnTo>
                  <a:pt x="2514611" y="586687"/>
                </a:lnTo>
                <a:lnTo>
                  <a:pt x="2495230" y="548969"/>
                </a:lnTo>
                <a:lnTo>
                  <a:pt x="2473831" y="512115"/>
                </a:lnTo>
                <a:lnTo>
                  <a:pt x="2450470" y="476169"/>
                </a:lnTo>
                <a:lnTo>
                  <a:pt x="2425201" y="441175"/>
                </a:lnTo>
                <a:lnTo>
                  <a:pt x="2398079" y="407176"/>
                </a:lnTo>
                <a:lnTo>
                  <a:pt x="2369160" y="374218"/>
                </a:lnTo>
                <a:lnTo>
                  <a:pt x="2338499" y="342343"/>
                </a:lnTo>
                <a:lnTo>
                  <a:pt x="2306150" y="311595"/>
                </a:lnTo>
                <a:lnTo>
                  <a:pt x="2272168" y="282019"/>
                </a:lnTo>
                <a:lnTo>
                  <a:pt x="2236610" y="253658"/>
                </a:lnTo>
                <a:lnTo>
                  <a:pt x="2199529" y="226556"/>
                </a:lnTo>
                <a:lnTo>
                  <a:pt x="2160981" y="200758"/>
                </a:lnTo>
                <a:lnTo>
                  <a:pt x="2121020" y="176306"/>
                </a:lnTo>
                <a:lnTo>
                  <a:pt x="2079703" y="153245"/>
                </a:lnTo>
                <a:lnTo>
                  <a:pt x="2037083" y="131619"/>
                </a:lnTo>
                <a:lnTo>
                  <a:pt x="1993216" y="111472"/>
                </a:lnTo>
                <a:lnTo>
                  <a:pt x="1948158" y="92847"/>
                </a:lnTo>
                <a:lnTo>
                  <a:pt x="1901962" y="75789"/>
                </a:lnTo>
                <a:lnTo>
                  <a:pt x="1854684" y="60341"/>
                </a:lnTo>
                <a:lnTo>
                  <a:pt x="1806379" y="46548"/>
                </a:lnTo>
                <a:lnTo>
                  <a:pt x="1757103" y="34452"/>
                </a:lnTo>
                <a:lnTo>
                  <a:pt x="1706909" y="24099"/>
                </a:lnTo>
                <a:lnTo>
                  <a:pt x="1655854" y="15531"/>
                </a:lnTo>
                <a:lnTo>
                  <a:pt x="1603992" y="8794"/>
                </a:lnTo>
                <a:lnTo>
                  <a:pt x="1551379" y="3930"/>
                </a:lnTo>
                <a:lnTo>
                  <a:pt x="1498068" y="984"/>
                </a:lnTo>
                <a:lnTo>
                  <a:pt x="144411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12" name="object 2"/>
          <p:cNvSpPr txBox="1">
            <a:spLocks noGrp="1"/>
          </p:cNvSpPr>
          <p:nvPr>
            <p:ph type="title"/>
          </p:nvPr>
        </p:nvSpPr>
        <p:spPr>
          <a:xfrm>
            <a:off x="942034" y="648106"/>
            <a:ext cx="12120880" cy="88614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5400">
              <a:spcBef>
                <a:spcPts val="190"/>
              </a:spcBef>
            </a:pPr>
            <a:r>
              <a:rPr spc="-20" dirty="0"/>
              <a:t>Independent </a:t>
            </a:r>
            <a:r>
              <a:rPr spc="-10" dirty="0"/>
              <a:t>Verification of</a:t>
            </a:r>
            <a:r>
              <a:rPr spc="110" dirty="0"/>
              <a:t> </a:t>
            </a:r>
            <a:r>
              <a:rPr spc="-10" dirty="0"/>
              <a:t>Transactions</a:t>
            </a:r>
          </a:p>
        </p:txBody>
      </p:sp>
      <p:sp>
        <p:nvSpPr>
          <p:cNvPr id="14" name="object 3"/>
          <p:cNvSpPr/>
          <p:nvPr/>
        </p:nvSpPr>
        <p:spPr>
          <a:xfrm>
            <a:off x="4319014" y="1825750"/>
            <a:ext cx="9649968" cy="50078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15" name="object 4"/>
          <p:cNvSpPr txBox="1"/>
          <p:nvPr/>
        </p:nvSpPr>
        <p:spPr>
          <a:xfrm>
            <a:off x="1091387" y="1869184"/>
            <a:ext cx="2990850" cy="2104422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25400" marR="10160">
              <a:spcBef>
                <a:spcPts val="210"/>
              </a:spcBef>
            </a:pPr>
            <a:r>
              <a:rPr sz="2700" b="1" spc="-20" dirty="0">
                <a:solidFill>
                  <a:srgbClr val="5F5F5F"/>
                </a:solidFill>
                <a:cs typeface="Calibri"/>
              </a:rPr>
              <a:t>Let’s </a:t>
            </a:r>
            <a:r>
              <a:rPr sz="2700" b="1" spc="-50" dirty="0">
                <a:solidFill>
                  <a:srgbClr val="5F5F5F"/>
                </a:solidFill>
                <a:cs typeface="Calibri"/>
              </a:rPr>
              <a:t>say, </a:t>
            </a:r>
            <a:r>
              <a:rPr sz="2700" b="1" dirty="0">
                <a:solidFill>
                  <a:srgbClr val="5F5F5F"/>
                </a:solidFill>
                <a:cs typeface="Calibri"/>
              </a:rPr>
              <a:t>Andy  </a:t>
            </a:r>
            <a:r>
              <a:rPr sz="2700" b="1" spc="-10" dirty="0">
                <a:solidFill>
                  <a:srgbClr val="5F5F5F"/>
                </a:solidFill>
                <a:cs typeface="Calibri"/>
              </a:rPr>
              <a:t>initiates </a:t>
            </a:r>
            <a:r>
              <a:rPr sz="2700" b="1" dirty="0">
                <a:solidFill>
                  <a:srgbClr val="5F5F5F"/>
                </a:solidFill>
                <a:cs typeface="Calibri"/>
              </a:rPr>
              <a:t>a  </a:t>
            </a:r>
            <a:r>
              <a:rPr sz="2700" b="1" spc="-10" dirty="0">
                <a:solidFill>
                  <a:srgbClr val="5F5F5F"/>
                </a:solidFill>
                <a:cs typeface="Calibri"/>
              </a:rPr>
              <a:t>transaction </a:t>
            </a:r>
            <a:r>
              <a:rPr sz="2700" b="1" dirty="0">
                <a:solidFill>
                  <a:srgbClr val="5F5F5F"/>
                </a:solidFill>
                <a:cs typeface="Calibri"/>
              </a:rPr>
              <a:t>(of 5</a:t>
            </a:r>
            <a:r>
              <a:rPr sz="2700" b="1" spc="-240" dirty="0">
                <a:solidFill>
                  <a:srgbClr val="5F5F5F"/>
                </a:solidFill>
                <a:cs typeface="Calibri"/>
              </a:rPr>
              <a:t> </a:t>
            </a:r>
            <a:r>
              <a:rPr sz="2700" b="1" spc="-30" dirty="0">
                <a:solidFill>
                  <a:srgbClr val="5F5F5F"/>
                </a:solidFill>
                <a:cs typeface="Calibri"/>
              </a:rPr>
              <a:t>BTC  </a:t>
            </a:r>
            <a:r>
              <a:rPr sz="2700" b="1" spc="-10" dirty="0">
                <a:solidFill>
                  <a:srgbClr val="5F5F5F"/>
                </a:solidFill>
                <a:cs typeface="Calibri"/>
              </a:rPr>
              <a:t>to </a:t>
            </a:r>
            <a:r>
              <a:rPr sz="2700" b="1" dirty="0">
                <a:solidFill>
                  <a:srgbClr val="5F5F5F"/>
                </a:solidFill>
                <a:cs typeface="Calibri"/>
              </a:rPr>
              <a:t>Bob) in a </a:t>
            </a:r>
            <a:r>
              <a:rPr sz="2700" b="1" spc="-10" dirty="0">
                <a:solidFill>
                  <a:srgbClr val="5F5F5F"/>
                </a:solidFill>
                <a:cs typeface="Calibri"/>
              </a:rPr>
              <a:t>bitcoin  network:</a:t>
            </a:r>
            <a:endParaRPr sz="2700">
              <a:solidFill>
                <a:prstClr val="black"/>
              </a:solidFill>
              <a:cs typeface="Calibri"/>
            </a:endParaRPr>
          </a:p>
        </p:txBody>
      </p:sp>
      <p:sp>
        <p:nvSpPr>
          <p:cNvPr id="16" name="object 5"/>
          <p:cNvSpPr txBox="1"/>
          <p:nvPr/>
        </p:nvSpPr>
        <p:spPr>
          <a:xfrm>
            <a:off x="892657" y="6069296"/>
            <a:ext cx="14870430" cy="3071354"/>
          </a:xfrm>
          <a:prstGeom prst="rect">
            <a:avLst/>
          </a:prstGeom>
        </p:spPr>
        <p:txBody>
          <a:bodyPr vert="horz" wrap="square" lIns="0" tIns="153670" rIns="0" bIns="0" rtlCol="0">
            <a:spAutoFit/>
          </a:bodyPr>
          <a:lstStyle/>
          <a:p>
            <a:pPr marL="3934460">
              <a:spcBef>
                <a:spcPts val="1210"/>
              </a:spcBef>
              <a:tabLst>
                <a:tab pos="11958320" algn="l"/>
              </a:tabLst>
            </a:pPr>
            <a:r>
              <a:rPr sz="2700" b="1" dirty="0">
                <a:solidFill>
                  <a:srgbClr val="5F5F5F"/>
                </a:solidFill>
                <a:cs typeface="Calibri"/>
              </a:rPr>
              <a:t>Andy	Bob</a:t>
            </a:r>
            <a:endParaRPr sz="2700">
              <a:solidFill>
                <a:prstClr val="black"/>
              </a:solidFill>
              <a:cs typeface="Calibri"/>
            </a:endParaRPr>
          </a:p>
          <a:p>
            <a:pPr marL="598170" indent="-572770">
              <a:spcBef>
                <a:spcPts val="1040"/>
              </a:spcBef>
              <a:buClr>
                <a:srgbClr val="095A82"/>
              </a:buClr>
              <a:buFont typeface="Wingdings"/>
              <a:buChar char=""/>
              <a:tabLst>
                <a:tab pos="598170" algn="l"/>
                <a:tab pos="599440" algn="l"/>
              </a:tabLst>
            </a:pPr>
            <a:r>
              <a:rPr sz="2800" spc="-20" dirty="0">
                <a:solidFill>
                  <a:srgbClr val="5F5F5F"/>
                </a:solidFill>
                <a:cs typeface="Calibri"/>
              </a:rPr>
              <a:t>Before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sending transactions </a:t>
            </a:r>
            <a:r>
              <a:rPr sz="2800" spc="-20" dirty="0">
                <a:solidFill>
                  <a:srgbClr val="5F5F5F"/>
                </a:solidFill>
                <a:cs typeface="Calibri"/>
              </a:rPr>
              <a:t>to </a:t>
            </a:r>
            <a:r>
              <a:rPr sz="2800" dirty="0">
                <a:solidFill>
                  <a:srgbClr val="5F5F5F"/>
                </a:solidFill>
                <a:cs typeface="Calibri"/>
              </a:rPr>
              <a:t>its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neighbours, each </a:t>
            </a:r>
            <a:r>
              <a:rPr sz="2800" spc="-20" dirty="0">
                <a:solidFill>
                  <a:srgbClr val="5F5F5F"/>
                </a:solidFill>
                <a:cs typeface="Calibri"/>
              </a:rPr>
              <a:t>bitcoin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node that </a:t>
            </a:r>
            <a:r>
              <a:rPr sz="2800" spc="-20" dirty="0">
                <a:solidFill>
                  <a:srgbClr val="5F5F5F"/>
                </a:solidFill>
                <a:cs typeface="Calibri"/>
              </a:rPr>
              <a:t>gets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the transaction</a:t>
            </a:r>
            <a:r>
              <a:rPr sz="2800" spc="25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dirty="0">
                <a:solidFill>
                  <a:srgbClr val="5F5F5F"/>
                </a:solidFill>
                <a:cs typeface="Calibri"/>
              </a:rPr>
              <a:t>will</a:t>
            </a:r>
            <a:endParaRPr sz="2800">
              <a:solidFill>
                <a:prstClr val="black"/>
              </a:solidFill>
              <a:cs typeface="Calibri"/>
            </a:endParaRPr>
          </a:p>
          <a:p>
            <a:pPr marL="598170">
              <a:spcBef>
                <a:spcPts val="1680"/>
              </a:spcBef>
            </a:pPr>
            <a:r>
              <a:rPr sz="2800" dirty="0">
                <a:solidFill>
                  <a:srgbClr val="5F5F5F"/>
                </a:solidFill>
                <a:cs typeface="Calibri"/>
              </a:rPr>
              <a:t>initially verify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the</a:t>
            </a:r>
            <a:r>
              <a:rPr sz="2800" spc="-2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transaction</a:t>
            </a:r>
            <a:endParaRPr sz="2800">
              <a:solidFill>
                <a:prstClr val="black"/>
              </a:solidFill>
              <a:cs typeface="Calibri"/>
            </a:endParaRPr>
          </a:p>
          <a:p>
            <a:pPr marL="598170" marR="10160" indent="-572770">
              <a:lnSpc>
                <a:spcPct val="150000"/>
              </a:lnSpc>
              <a:spcBef>
                <a:spcPts val="10"/>
              </a:spcBef>
              <a:buClr>
                <a:srgbClr val="095A82"/>
              </a:buClr>
              <a:buFont typeface="Wingdings"/>
              <a:buChar char=""/>
              <a:tabLst>
                <a:tab pos="598170" algn="l"/>
                <a:tab pos="599440" algn="l"/>
              </a:tabLst>
            </a:pPr>
            <a:r>
              <a:rPr sz="2800" spc="-10" dirty="0">
                <a:solidFill>
                  <a:srgbClr val="5F5F5F"/>
                </a:solidFill>
                <a:cs typeface="Calibri"/>
              </a:rPr>
              <a:t>This </a:t>
            </a:r>
            <a:r>
              <a:rPr sz="2800" spc="-20" dirty="0">
                <a:solidFill>
                  <a:srgbClr val="5F5F5F"/>
                </a:solidFill>
                <a:cs typeface="Calibri"/>
              </a:rPr>
              <a:t>guarantees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only valid transactions </a:t>
            </a:r>
            <a:r>
              <a:rPr sz="2800" spc="-20" dirty="0">
                <a:solidFill>
                  <a:srgbClr val="5F5F5F"/>
                </a:solidFill>
                <a:cs typeface="Calibri"/>
              </a:rPr>
              <a:t>are propagated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across the </a:t>
            </a:r>
            <a:r>
              <a:rPr sz="2800" spc="-20" dirty="0">
                <a:solidFill>
                  <a:srgbClr val="5F5F5F"/>
                </a:solidFill>
                <a:cs typeface="Calibri"/>
              </a:rPr>
              <a:t>system </a:t>
            </a:r>
            <a:r>
              <a:rPr sz="2800" dirty="0">
                <a:solidFill>
                  <a:srgbClr val="5F5F5F"/>
                </a:solidFill>
                <a:cs typeface="Calibri"/>
              </a:rPr>
              <a:t>while </a:t>
            </a:r>
            <a:r>
              <a:rPr sz="2800" spc="-20" dirty="0">
                <a:solidFill>
                  <a:srgbClr val="5F5F5F"/>
                </a:solidFill>
                <a:cs typeface="Calibri"/>
              </a:rPr>
              <a:t>invalid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transactions  </a:t>
            </a:r>
            <a:r>
              <a:rPr sz="2800" spc="-20" dirty="0">
                <a:solidFill>
                  <a:srgbClr val="5F5F5F"/>
                </a:solidFill>
                <a:cs typeface="Calibri"/>
              </a:rPr>
              <a:t>are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disposed of </a:t>
            </a:r>
            <a:r>
              <a:rPr sz="2800" spc="-20" dirty="0">
                <a:solidFill>
                  <a:srgbClr val="5F5F5F"/>
                </a:solidFill>
                <a:cs typeface="Calibri"/>
              </a:rPr>
              <a:t>at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the </a:t>
            </a:r>
            <a:r>
              <a:rPr sz="2800" spc="-20" dirty="0">
                <a:solidFill>
                  <a:srgbClr val="5F5F5F"/>
                </a:solidFill>
                <a:cs typeface="Calibri"/>
              </a:rPr>
              <a:t>first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node which </a:t>
            </a:r>
            <a:r>
              <a:rPr sz="2800" spc="-20" dirty="0">
                <a:solidFill>
                  <a:srgbClr val="5F5F5F"/>
                </a:solidFill>
                <a:cs typeface="Calibri"/>
              </a:rPr>
              <a:t>receive</a:t>
            </a:r>
            <a:r>
              <a:rPr sz="2800" spc="2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them</a:t>
            </a:r>
            <a:endParaRPr sz="2800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573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6"/>
                </a:moveTo>
                <a:lnTo>
                  <a:pt x="16421099" y="28956"/>
                </a:lnTo>
                <a:lnTo>
                  <a:pt x="16421099" y="0"/>
                </a:lnTo>
                <a:lnTo>
                  <a:pt x="0" y="0"/>
                </a:lnTo>
                <a:lnTo>
                  <a:pt x="0" y="28956"/>
                </a:lnTo>
                <a:close/>
              </a:path>
            </a:pathLst>
          </a:custGeom>
          <a:solidFill>
            <a:srgbClr val="095A81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6"/>
                </a:moveTo>
                <a:lnTo>
                  <a:pt x="16421099" y="28956"/>
                </a:lnTo>
                <a:lnTo>
                  <a:pt x="16421099" y="0"/>
                </a:lnTo>
                <a:lnTo>
                  <a:pt x="0" y="0"/>
                </a:lnTo>
                <a:lnTo>
                  <a:pt x="0" y="28956"/>
                </a:lnTo>
                <a:close/>
              </a:path>
            </a:pathLst>
          </a:custGeom>
          <a:solidFill>
            <a:srgbClr val="05517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7136" y="3442716"/>
            <a:ext cx="1066799" cy="1272539"/>
          </a:xfrm>
          <a:prstGeom prst="rect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object 2"/>
          <p:cNvSpPr/>
          <p:nvPr/>
        </p:nvSpPr>
        <p:spPr>
          <a:xfrm>
            <a:off x="934210" y="1688593"/>
            <a:ext cx="16421100" cy="58418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11" name="object 4"/>
          <p:cNvSpPr/>
          <p:nvPr/>
        </p:nvSpPr>
        <p:spPr>
          <a:xfrm>
            <a:off x="934210" y="1688593"/>
            <a:ext cx="16421100" cy="58418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31" name="object 2"/>
          <p:cNvSpPr/>
          <p:nvPr/>
        </p:nvSpPr>
        <p:spPr>
          <a:xfrm>
            <a:off x="934974" y="1696211"/>
            <a:ext cx="16421100" cy="38100"/>
          </a:xfrm>
          <a:custGeom>
            <a:avLst/>
            <a:gdLst/>
            <a:ahLst/>
            <a:cxnLst/>
            <a:rect l="l" t="t" r="r" b="b"/>
            <a:pathLst>
              <a:path w="16421100" h="38100">
                <a:moveTo>
                  <a:pt x="0" y="38100"/>
                </a:moveTo>
                <a:lnTo>
                  <a:pt x="16421100" y="38100"/>
                </a:lnTo>
                <a:lnTo>
                  <a:pt x="16421100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2" name="object 3"/>
          <p:cNvSpPr/>
          <p:nvPr/>
        </p:nvSpPr>
        <p:spPr>
          <a:xfrm>
            <a:off x="1059180" y="9453365"/>
            <a:ext cx="2276856" cy="8336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3" name="object 5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5"/>
                </a:moveTo>
                <a:lnTo>
                  <a:pt x="16421100" y="28955"/>
                </a:lnTo>
                <a:lnTo>
                  <a:pt x="1642110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" name="object 4"/>
          <p:cNvSpPr/>
          <p:nvPr/>
        </p:nvSpPr>
        <p:spPr>
          <a:xfrm>
            <a:off x="7588756" y="3122676"/>
            <a:ext cx="5181600" cy="3657600"/>
          </a:xfrm>
          <a:custGeom>
            <a:avLst/>
            <a:gdLst/>
            <a:ahLst/>
            <a:cxnLst/>
            <a:rect l="l" t="t" r="r" b="b"/>
            <a:pathLst>
              <a:path w="2590800" h="1828800">
                <a:moveTo>
                  <a:pt x="1444117" y="0"/>
                </a:moveTo>
                <a:lnTo>
                  <a:pt x="1390165" y="1005"/>
                </a:lnTo>
                <a:lnTo>
                  <a:pt x="1336857" y="3972"/>
                </a:lnTo>
                <a:lnTo>
                  <a:pt x="1284246" y="8856"/>
                </a:lnTo>
                <a:lnTo>
                  <a:pt x="1232388" y="15613"/>
                </a:lnTo>
                <a:lnTo>
                  <a:pt x="1181338" y="24199"/>
                </a:lnTo>
                <a:lnTo>
                  <a:pt x="1131151" y="34571"/>
                </a:lnTo>
                <a:lnTo>
                  <a:pt x="1081882" y="46684"/>
                </a:lnTo>
                <a:lnTo>
                  <a:pt x="1033586" y="60494"/>
                </a:lnTo>
                <a:lnTo>
                  <a:pt x="986317" y="75958"/>
                </a:lnTo>
                <a:lnTo>
                  <a:pt x="940132" y="93031"/>
                </a:lnTo>
                <a:lnTo>
                  <a:pt x="895084" y="111670"/>
                </a:lnTo>
                <a:lnTo>
                  <a:pt x="851229" y="131831"/>
                </a:lnTo>
                <a:lnTo>
                  <a:pt x="808622" y="153469"/>
                </a:lnTo>
                <a:lnTo>
                  <a:pt x="767318" y="176542"/>
                </a:lnTo>
                <a:lnTo>
                  <a:pt x="727372" y="201004"/>
                </a:lnTo>
                <a:lnTo>
                  <a:pt x="688839" y="226813"/>
                </a:lnTo>
                <a:lnTo>
                  <a:pt x="651774" y="253924"/>
                </a:lnTo>
                <a:lnTo>
                  <a:pt x="616232" y="282293"/>
                </a:lnTo>
                <a:lnTo>
                  <a:pt x="582267" y="311876"/>
                </a:lnTo>
                <a:lnTo>
                  <a:pt x="549936" y="342630"/>
                </a:lnTo>
                <a:lnTo>
                  <a:pt x="519292" y="374510"/>
                </a:lnTo>
                <a:lnTo>
                  <a:pt x="490392" y="407473"/>
                </a:lnTo>
                <a:lnTo>
                  <a:pt x="463289" y="441475"/>
                </a:lnTo>
                <a:lnTo>
                  <a:pt x="438040" y="476471"/>
                </a:lnTo>
                <a:lnTo>
                  <a:pt x="414698" y="512419"/>
                </a:lnTo>
                <a:lnTo>
                  <a:pt x="393320" y="549273"/>
                </a:lnTo>
                <a:lnTo>
                  <a:pt x="373959" y="586990"/>
                </a:lnTo>
                <a:lnTo>
                  <a:pt x="356671" y="625526"/>
                </a:lnTo>
                <a:lnTo>
                  <a:pt x="341512" y="664838"/>
                </a:lnTo>
                <a:lnTo>
                  <a:pt x="328535" y="704881"/>
                </a:lnTo>
                <a:lnTo>
                  <a:pt x="317797" y="745611"/>
                </a:lnTo>
                <a:lnTo>
                  <a:pt x="309351" y="786984"/>
                </a:lnTo>
                <a:lnTo>
                  <a:pt x="303253" y="828957"/>
                </a:lnTo>
                <a:lnTo>
                  <a:pt x="299559" y="871486"/>
                </a:lnTo>
                <a:lnTo>
                  <a:pt x="298323" y="914526"/>
                </a:lnTo>
                <a:lnTo>
                  <a:pt x="0" y="1138682"/>
                </a:lnTo>
                <a:lnTo>
                  <a:pt x="381888" y="1257045"/>
                </a:lnTo>
                <a:lnTo>
                  <a:pt x="403160" y="1296397"/>
                </a:lnTo>
                <a:lnTo>
                  <a:pt x="426542" y="1334651"/>
                </a:lnTo>
                <a:lnTo>
                  <a:pt x="451967" y="1371772"/>
                </a:lnTo>
                <a:lnTo>
                  <a:pt x="479368" y="1407722"/>
                </a:lnTo>
                <a:lnTo>
                  <a:pt x="508676" y="1442466"/>
                </a:lnTo>
                <a:lnTo>
                  <a:pt x="539824" y="1475967"/>
                </a:lnTo>
                <a:lnTo>
                  <a:pt x="572744" y="1508188"/>
                </a:lnTo>
                <a:lnTo>
                  <a:pt x="607368" y="1539093"/>
                </a:lnTo>
                <a:lnTo>
                  <a:pt x="643628" y="1568647"/>
                </a:lnTo>
                <a:lnTo>
                  <a:pt x="681456" y="1596811"/>
                </a:lnTo>
                <a:lnTo>
                  <a:pt x="720784" y="1623550"/>
                </a:lnTo>
                <a:lnTo>
                  <a:pt x="761546" y="1648827"/>
                </a:lnTo>
                <a:lnTo>
                  <a:pt x="803671" y="1672605"/>
                </a:lnTo>
                <a:lnTo>
                  <a:pt x="847094" y="1694849"/>
                </a:lnTo>
                <a:lnTo>
                  <a:pt x="891746" y="1715522"/>
                </a:lnTo>
                <a:lnTo>
                  <a:pt x="937559" y="1734588"/>
                </a:lnTo>
                <a:lnTo>
                  <a:pt x="984465" y="1752009"/>
                </a:lnTo>
                <a:lnTo>
                  <a:pt x="1032396" y="1767750"/>
                </a:lnTo>
                <a:lnTo>
                  <a:pt x="1081286" y="1781773"/>
                </a:lnTo>
                <a:lnTo>
                  <a:pt x="1131065" y="1794043"/>
                </a:lnTo>
                <a:lnTo>
                  <a:pt x="1181666" y="1804524"/>
                </a:lnTo>
                <a:lnTo>
                  <a:pt x="1233084" y="1813186"/>
                </a:lnTo>
                <a:lnTo>
                  <a:pt x="1285062" y="1819968"/>
                </a:lnTo>
                <a:lnTo>
                  <a:pt x="1337722" y="1824860"/>
                </a:lnTo>
                <a:lnTo>
                  <a:pt x="1390932" y="1827816"/>
                </a:lnTo>
                <a:lnTo>
                  <a:pt x="1444625" y="1828800"/>
                </a:lnTo>
                <a:lnTo>
                  <a:pt x="1498576" y="1827794"/>
                </a:lnTo>
                <a:lnTo>
                  <a:pt x="1551884" y="1824827"/>
                </a:lnTo>
                <a:lnTo>
                  <a:pt x="1604495" y="1819943"/>
                </a:lnTo>
                <a:lnTo>
                  <a:pt x="1656402" y="1813177"/>
                </a:lnTo>
                <a:lnTo>
                  <a:pt x="1707403" y="1804600"/>
                </a:lnTo>
                <a:lnTo>
                  <a:pt x="1757590" y="1794228"/>
                </a:lnTo>
                <a:lnTo>
                  <a:pt x="1806859" y="1782115"/>
                </a:lnTo>
                <a:lnTo>
                  <a:pt x="1855155" y="1768305"/>
                </a:lnTo>
                <a:lnTo>
                  <a:pt x="1902424" y="1752841"/>
                </a:lnTo>
                <a:lnTo>
                  <a:pt x="1948609" y="1735768"/>
                </a:lnTo>
                <a:lnTo>
                  <a:pt x="1993657" y="1717129"/>
                </a:lnTo>
                <a:lnTo>
                  <a:pt x="2037512" y="1696968"/>
                </a:lnTo>
                <a:lnTo>
                  <a:pt x="2080119" y="1675330"/>
                </a:lnTo>
                <a:lnTo>
                  <a:pt x="2121423" y="1652257"/>
                </a:lnTo>
                <a:lnTo>
                  <a:pt x="2161369" y="1627795"/>
                </a:lnTo>
                <a:lnTo>
                  <a:pt x="2199902" y="1601986"/>
                </a:lnTo>
                <a:lnTo>
                  <a:pt x="2236967" y="1574875"/>
                </a:lnTo>
                <a:lnTo>
                  <a:pt x="2272509" y="1546506"/>
                </a:lnTo>
                <a:lnTo>
                  <a:pt x="2306474" y="1516923"/>
                </a:lnTo>
                <a:lnTo>
                  <a:pt x="2338805" y="1486169"/>
                </a:lnTo>
                <a:lnTo>
                  <a:pt x="2369449" y="1454289"/>
                </a:lnTo>
                <a:lnTo>
                  <a:pt x="2398349" y="1421326"/>
                </a:lnTo>
                <a:lnTo>
                  <a:pt x="2425452" y="1387324"/>
                </a:lnTo>
                <a:lnTo>
                  <a:pt x="2450701" y="1352328"/>
                </a:lnTo>
                <a:lnTo>
                  <a:pt x="2474043" y="1316380"/>
                </a:lnTo>
                <a:lnTo>
                  <a:pt x="2495421" y="1279526"/>
                </a:lnTo>
                <a:lnTo>
                  <a:pt x="2514782" y="1241809"/>
                </a:lnTo>
                <a:lnTo>
                  <a:pt x="2532070" y="1203273"/>
                </a:lnTo>
                <a:lnTo>
                  <a:pt x="2547229" y="1163961"/>
                </a:lnTo>
                <a:lnTo>
                  <a:pt x="2560206" y="1123918"/>
                </a:lnTo>
                <a:lnTo>
                  <a:pt x="2570944" y="1083188"/>
                </a:lnTo>
                <a:lnTo>
                  <a:pt x="2579390" y="1041815"/>
                </a:lnTo>
                <a:lnTo>
                  <a:pt x="2585488" y="999842"/>
                </a:lnTo>
                <a:lnTo>
                  <a:pt x="2589182" y="957313"/>
                </a:lnTo>
                <a:lnTo>
                  <a:pt x="2590419" y="914273"/>
                </a:lnTo>
                <a:lnTo>
                  <a:pt x="2589160" y="871222"/>
                </a:lnTo>
                <a:lnTo>
                  <a:pt x="2585444" y="828684"/>
                </a:lnTo>
                <a:lnTo>
                  <a:pt x="2579325" y="786703"/>
                </a:lnTo>
                <a:lnTo>
                  <a:pt x="2570858" y="745323"/>
                </a:lnTo>
                <a:lnTo>
                  <a:pt x="2560098" y="704587"/>
                </a:lnTo>
                <a:lnTo>
                  <a:pt x="2547100" y="664540"/>
                </a:lnTo>
                <a:lnTo>
                  <a:pt x="2531919" y="625226"/>
                </a:lnTo>
                <a:lnTo>
                  <a:pt x="2514611" y="586687"/>
                </a:lnTo>
                <a:lnTo>
                  <a:pt x="2495230" y="548969"/>
                </a:lnTo>
                <a:lnTo>
                  <a:pt x="2473831" y="512115"/>
                </a:lnTo>
                <a:lnTo>
                  <a:pt x="2450470" y="476169"/>
                </a:lnTo>
                <a:lnTo>
                  <a:pt x="2425201" y="441175"/>
                </a:lnTo>
                <a:lnTo>
                  <a:pt x="2398079" y="407176"/>
                </a:lnTo>
                <a:lnTo>
                  <a:pt x="2369160" y="374218"/>
                </a:lnTo>
                <a:lnTo>
                  <a:pt x="2338499" y="342343"/>
                </a:lnTo>
                <a:lnTo>
                  <a:pt x="2306150" y="311595"/>
                </a:lnTo>
                <a:lnTo>
                  <a:pt x="2272168" y="282019"/>
                </a:lnTo>
                <a:lnTo>
                  <a:pt x="2236610" y="253658"/>
                </a:lnTo>
                <a:lnTo>
                  <a:pt x="2199529" y="226556"/>
                </a:lnTo>
                <a:lnTo>
                  <a:pt x="2160981" y="200758"/>
                </a:lnTo>
                <a:lnTo>
                  <a:pt x="2121020" y="176306"/>
                </a:lnTo>
                <a:lnTo>
                  <a:pt x="2079703" y="153245"/>
                </a:lnTo>
                <a:lnTo>
                  <a:pt x="2037083" y="131619"/>
                </a:lnTo>
                <a:lnTo>
                  <a:pt x="1993216" y="111472"/>
                </a:lnTo>
                <a:lnTo>
                  <a:pt x="1948158" y="92847"/>
                </a:lnTo>
                <a:lnTo>
                  <a:pt x="1901962" y="75789"/>
                </a:lnTo>
                <a:lnTo>
                  <a:pt x="1854684" y="60341"/>
                </a:lnTo>
                <a:lnTo>
                  <a:pt x="1806379" y="46548"/>
                </a:lnTo>
                <a:lnTo>
                  <a:pt x="1757103" y="34452"/>
                </a:lnTo>
                <a:lnTo>
                  <a:pt x="1706909" y="24099"/>
                </a:lnTo>
                <a:lnTo>
                  <a:pt x="1655854" y="15531"/>
                </a:lnTo>
                <a:lnTo>
                  <a:pt x="1603992" y="8794"/>
                </a:lnTo>
                <a:lnTo>
                  <a:pt x="1551379" y="3930"/>
                </a:lnTo>
                <a:lnTo>
                  <a:pt x="1498068" y="984"/>
                </a:lnTo>
                <a:lnTo>
                  <a:pt x="144411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12" name="object 2"/>
          <p:cNvSpPr txBox="1">
            <a:spLocks noGrp="1"/>
          </p:cNvSpPr>
          <p:nvPr>
            <p:ph type="title"/>
          </p:nvPr>
        </p:nvSpPr>
        <p:spPr>
          <a:xfrm>
            <a:off x="942035" y="648106"/>
            <a:ext cx="5797550" cy="88614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5400">
              <a:spcBef>
                <a:spcPts val="190"/>
              </a:spcBef>
            </a:pPr>
            <a:r>
              <a:rPr spc="-20" dirty="0"/>
              <a:t>Checklist </a:t>
            </a:r>
            <a:r>
              <a:rPr spc="-10" dirty="0"/>
              <a:t>of</a:t>
            </a:r>
            <a:r>
              <a:rPr spc="40" dirty="0"/>
              <a:t> </a:t>
            </a:r>
            <a:r>
              <a:rPr spc="-20" dirty="0"/>
              <a:t>Criteria</a:t>
            </a:r>
          </a:p>
        </p:txBody>
      </p:sp>
      <p:sp>
        <p:nvSpPr>
          <p:cNvPr id="14" name="object 3"/>
          <p:cNvSpPr txBox="1"/>
          <p:nvPr/>
        </p:nvSpPr>
        <p:spPr>
          <a:xfrm>
            <a:off x="942034" y="1896111"/>
            <a:ext cx="12778740" cy="7036542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25400">
              <a:spcBef>
                <a:spcPts val="210"/>
              </a:spcBef>
            </a:pPr>
            <a:r>
              <a:rPr sz="2800" b="1" spc="-10" dirty="0">
                <a:solidFill>
                  <a:srgbClr val="5F5F5F"/>
                </a:solidFill>
                <a:cs typeface="Calibri"/>
              </a:rPr>
              <a:t>Every </a:t>
            </a:r>
            <a:r>
              <a:rPr sz="2800" b="1" dirty="0">
                <a:solidFill>
                  <a:srgbClr val="5F5F5F"/>
                </a:solidFill>
                <a:cs typeface="Calibri"/>
              </a:rPr>
              <a:t>node </a:t>
            </a:r>
            <a:r>
              <a:rPr sz="2800" b="1" spc="-10" dirty="0">
                <a:solidFill>
                  <a:srgbClr val="5F5F5F"/>
                </a:solidFill>
                <a:cs typeface="Calibri"/>
              </a:rPr>
              <a:t>confirms each </a:t>
            </a:r>
            <a:r>
              <a:rPr sz="2800" b="1" dirty="0">
                <a:solidFill>
                  <a:srgbClr val="5F5F5F"/>
                </a:solidFill>
                <a:cs typeface="Calibri"/>
              </a:rPr>
              <a:t>transaction against a long agenda</a:t>
            </a:r>
            <a:r>
              <a:rPr sz="2800" b="1" spc="-458" dirty="0">
                <a:solidFill>
                  <a:srgbClr val="5F5F5F"/>
                </a:solidFill>
                <a:cs typeface="Calibri"/>
              </a:rPr>
              <a:t> </a:t>
            </a:r>
            <a:r>
              <a:rPr sz="2800" b="1" dirty="0">
                <a:solidFill>
                  <a:srgbClr val="5F5F5F"/>
                </a:solidFill>
                <a:cs typeface="Calibri"/>
              </a:rPr>
              <a:t>of criteria:</a:t>
            </a:r>
            <a:endParaRPr sz="2800">
              <a:solidFill>
                <a:prstClr val="black"/>
              </a:solidFill>
              <a:cs typeface="Calibri"/>
            </a:endParaRPr>
          </a:p>
          <a:p>
            <a:pPr marL="885190" indent="-685800">
              <a:spcBef>
                <a:spcPts val="2370"/>
              </a:spcBef>
              <a:buClr>
                <a:srgbClr val="095A82"/>
              </a:buClr>
              <a:buFont typeface="Wingdings"/>
              <a:buChar char=""/>
              <a:tabLst>
                <a:tab pos="885190" algn="l"/>
                <a:tab pos="886460" algn="l"/>
              </a:tabLst>
            </a:pPr>
            <a:r>
              <a:rPr sz="2800" spc="-30" dirty="0">
                <a:solidFill>
                  <a:srgbClr val="5F5F5F"/>
                </a:solidFill>
                <a:cs typeface="Calibri"/>
              </a:rPr>
              <a:t>Transaction's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punctuation and information </a:t>
            </a:r>
            <a:r>
              <a:rPr sz="2800" spc="-20" dirty="0">
                <a:solidFill>
                  <a:srgbClr val="5F5F5F"/>
                </a:solidFill>
                <a:cs typeface="Calibri"/>
              </a:rPr>
              <a:t>structure must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be</a:t>
            </a:r>
            <a:r>
              <a:rPr sz="2800" spc="15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right</a:t>
            </a:r>
            <a:endParaRPr sz="2800">
              <a:solidFill>
                <a:prstClr val="black"/>
              </a:solidFill>
              <a:cs typeface="Calibri"/>
            </a:endParaRPr>
          </a:p>
          <a:p>
            <a:pPr marL="885190" indent="-685800">
              <a:spcBef>
                <a:spcPts val="1680"/>
              </a:spcBef>
              <a:buClr>
                <a:srgbClr val="095A82"/>
              </a:buClr>
              <a:buFont typeface="Wingdings"/>
              <a:buChar char=""/>
              <a:tabLst>
                <a:tab pos="885190" algn="l"/>
                <a:tab pos="886460" algn="l"/>
              </a:tabLst>
            </a:pPr>
            <a:r>
              <a:rPr sz="2800" spc="-10" dirty="0">
                <a:solidFill>
                  <a:srgbClr val="5F5F5F"/>
                </a:solidFill>
                <a:cs typeface="Calibri"/>
              </a:rPr>
              <a:t>Neither lists of inputs or outputs </a:t>
            </a:r>
            <a:r>
              <a:rPr sz="2800" spc="-20" dirty="0">
                <a:solidFill>
                  <a:srgbClr val="5F5F5F"/>
                </a:solidFill>
                <a:cs typeface="Calibri"/>
              </a:rPr>
              <a:t>are</a:t>
            </a:r>
            <a:r>
              <a:rPr sz="2800" spc="5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empty</a:t>
            </a:r>
            <a:endParaRPr sz="2800">
              <a:solidFill>
                <a:prstClr val="black"/>
              </a:solidFill>
              <a:cs typeface="Calibri"/>
            </a:endParaRPr>
          </a:p>
          <a:p>
            <a:pPr marL="885190" indent="-685800">
              <a:spcBef>
                <a:spcPts val="1680"/>
              </a:spcBef>
              <a:buClr>
                <a:srgbClr val="095A82"/>
              </a:buClr>
              <a:buFont typeface="Wingdings"/>
              <a:buChar char=""/>
              <a:tabLst>
                <a:tab pos="885190" algn="l"/>
                <a:tab pos="886460" algn="l"/>
              </a:tabLst>
            </a:pPr>
            <a:r>
              <a:rPr sz="2800" spc="-10" dirty="0">
                <a:solidFill>
                  <a:srgbClr val="5F5F5F"/>
                </a:solidFill>
                <a:cs typeface="Calibri"/>
              </a:rPr>
              <a:t>The transaction </a:t>
            </a:r>
            <a:r>
              <a:rPr sz="2800" spc="-30" dirty="0">
                <a:solidFill>
                  <a:srgbClr val="5F5F5F"/>
                </a:solidFill>
                <a:cs typeface="Calibri"/>
              </a:rPr>
              <a:t>size </a:t>
            </a:r>
            <a:r>
              <a:rPr sz="2800" dirty="0">
                <a:solidFill>
                  <a:srgbClr val="5F5F5F"/>
                </a:solidFill>
                <a:cs typeface="Calibri"/>
              </a:rPr>
              <a:t>in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bytes </a:t>
            </a:r>
            <a:r>
              <a:rPr sz="2800" dirty="0">
                <a:solidFill>
                  <a:srgbClr val="5F5F5F"/>
                </a:solidFill>
                <a:cs typeface="Calibri"/>
              </a:rPr>
              <a:t>is less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than</a:t>
            </a:r>
            <a:r>
              <a:rPr sz="2800" spc="6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MAX_BLOCK_SIZE</a:t>
            </a:r>
            <a:endParaRPr sz="2800">
              <a:solidFill>
                <a:prstClr val="black"/>
              </a:solidFill>
              <a:cs typeface="Calibri"/>
            </a:endParaRPr>
          </a:p>
          <a:p>
            <a:pPr marL="885190" indent="-685800">
              <a:spcBef>
                <a:spcPts val="1680"/>
              </a:spcBef>
              <a:buClr>
                <a:srgbClr val="095A82"/>
              </a:buClr>
              <a:buFont typeface="Wingdings"/>
              <a:buChar char=""/>
              <a:tabLst>
                <a:tab pos="885190" algn="l"/>
                <a:tab pos="886460" algn="l"/>
              </a:tabLst>
            </a:pPr>
            <a:r>
              <a:rPr sz="2800" spc="-20" dirty="0">
                <a:solidFill>
                  <a:srgbClr val="5F5F5F"/>
                </a:solidFill>
                <a:cs typeface="Calibri"/>
              </a:rPr>
              <a:t>Each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output value, and </a:t>
            </a:r>
            <a:r>
              <a:rPr sz="2800" dirty="0">
                <a:solidFill>
                  <a:srgbClr val="5F5F5F"/>
                </a:solidFill>
                <a:cs typeface="Calibri"/>
              </a:rPr>
              <a:t>also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the </a:t>
            </a:r>
            <a:r>
              <a:rPr sz="2800" spc="-20" dirty="0">
                <a:solidFill>
                  <a:srgbClr val="5F5F5F"/>
                </a:solidFill>
                <a:cs typeface="Calibri"/>
              </a:rPr>
              <a:t>aggregate,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must </a:t>
            </a:r>
            <a:r>
              <a:rPr sz="2800" dirty="0">
                <a:solidFill>
                  <a:srgbClr val="5F5F5F"/>
                </a:solidFill>
                <a:cs typeface="Calibri"/>
              </a:rPr>
              <a:t>be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inside the </a:t>
            </a:r>
            <a:r>
              <a:rPr sz="2800" spc="-20" dirty="0">
                <a:solidFill>
                  <a:srgbClr val="5F5F5F"/>
                </a:solidFill>
                <a:cs typeface="Calibri"/>
              </a:rPr>
              <a:t>permitted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scope</a:t>
            </a:r>
            <a:r>
              <a:rPr sz="2800" spc="31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of</a:t>
            </a:r>
            <a:endParaRPr sz="2800">
              <a:solidFill>
                <a:prstClr val="black"/>
              </a:solidFill>
              <a:cs typeface="Calibri"/>
            </a:endParaRPr>
          </a:p>
          <a:p>
            <a:pPr marL="885190">
              <a:spcBef>
                <a:spcPts val="1680"/>
              </a:spcBef>
            </a:pPr>
            <a:r>
              <a:rPr sz="2800" spc="-10" dirty="0">
                <a:solidFill>
                  <a:srgbClr val="5F5F5F"/>
                </a:solidFill>
                <a:cs typeface="Calibri"/>
              </a:rPr>
              <a:t>qualities (under 21m </a:t>
            </a:r>
            <a:r>
              <a:rPr sz="2800" spc="-20" dirty="0">
                <a:solidFill>
                  <a:srgbClr val="5F5F5F"/>
                </a:solidFill>
                <a:cs typeface="Calibri"/>
              </a:rPr>
              <a:t>coins, more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than</a:t>
            </a:r>
            <a:r>
              <a:rPr sz="2800" spc="9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dirty="0">
                <a:solidFill>
                  <a:srgbClr val="5F5F5F"/>
                </a:solidFill>
                <a:cs typeface="Calibri"/>
              </a:rPr>
              <a:t>0)</a:t>
            </a:r>
            <a:endParaRPr sz="2800">
              <a:solidFill>
                <a:prstClr val="black"/>
              </a:solidFill>
              <a:cs typeface="Calibri"/>
            </a:endParaRPr>
          </a:p>
          <a:p>
            <a:pPr marL="885190" indent="-685800">
              <a:spcBef>
                <a:spcPts val="1680"/>
              </a:spcBef>
              <a:buClr>
                <a:srgbClr val="095A82"/>
              </a:buClr>
              <a:buFont typeface="Wingdings"/>
              <a:buChar char=""/>
              <a:tabLst>
                <a:tab pos="885190" algn="l"/>
                <a:tab pos="886460" algn="l"/>
              </a:tabLst>
            </a:pPr>
            <a:r>
              <a:rPr sz="2800" dirty="0">
                <a:solidFill>
                  <a:srgbClr val="5F5F5F"/>
                </a:solidFill>
                <a:cs typeface="Calibri"/>
              </a:rPr>
              <a:t>A </a:t>
            </a:r>
            <a:r>
              <a:rPr sz="2800" spc="-20" dirty="0">
                <a:solidFill>
                  <a:srgbClr val="5F5F5F"/>
                </a:solidFill>
                <a:cs typeface="Calibri"/>
              </a:rPr>
              <a:t>matching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transaction </a:t>
            </a:r>
            <a:r>
              <a:rPr sz="2800" dirty="0">
                <a:solidFill>
                  <a:srgbClr val="5F5F5F"/>
                </a:solidFill>
                <a:cs typeface="Calibri"/>
              </a:rPr>
              <a:t>in the pool,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or </a:t>
            </a:r>
            <a:r>
              <a:rPr sz="2800" dirty="0">
                <a:solidFill>
                  <a:srgbClr val="5F5F5F"/>
                </a:solidFill>
                <a:cs typeface="Calibri"/>
              </a:rPr>
              <a:t>in a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block </a:t>
            </a:r>
            <a:r>
              <a:rPr sz="2800" dirty="0">
                <a:solidFill>
                  <a:srgbClr val="5F5F5F"/>
                </a:solidFill>
                <a:cs typeface="Calibri"/>
              </a:rPr>
              <a:t>in the main </a:t>
            </a:r>
            <a:r>
              <a:rPr sz="2800" spc="-20" dirty="0">
                <a:solidFill>
                  <a:srgbClr val="5F5F5F"/>
                </a:solidFill>
                <a:cs typeface="Calibri"/>
              </a:rPr>
              <a:t>branch,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must</a:t>
            </a:r>
            <a:r>
              <a:rPr sz="2800" spc="2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spc="-20" dirty="0">
                <a:solidFill>
                  <a:srgbClr val="5F5F5F"/>
                </a:solidFill>
                <a:cs typeface="Calibri"/>
              </a:rPr>
              <a:t>exist</a:t>
            </a:r>
            <a:endParaRPr sz="2800">
              <a:solidFill>
                <a:prstClr val="black"/>
              </a:solidFill>
              <a:cs typeface="Calibri"/>
            </a:endParaRPr>
          </a:p>
          <a:p>
            <a:pPr marL="885190" indent="-685800">
              <a:spcBef>
                <a:spcPts val="1680"/>
              </a:spcBef>
              <a:buClr>
                <a:srgbClr val="095A82"/>
              </a:buClr>
              <a:buFont typeface="Wingdings"/>
              <a:buChar char=""/>
              <a:tabLst>
                <a:tab pos="885190" algn="l"/>
                <a:tab pos="886460" algn="l"/>
              </a:tabLst>
            </a:pPr>
            <a:r>
              <a:rPr sz="2800" spc="-20" dirty="0">
                <a:solidFill>
                  <a:srgbClr val="5F5F5F"/>
                </a:solidFill>
                <a:cs typeface="Calibri"/>
              </a:rPr>
              <a:t>For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each input, </a:t>
            </a:r>
            <a:r>
              <a:rPr sz="2800" dirty="0">
                <a:solidFill>
                  <a:srgbClr val="5F5F5F"/>
                </a:solidFill>
                <a:cs typeface="Calibri"/>
              </a:rPr>
              <a:t>if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the </a:t>
            </a:r>
            <a:r>
              <a:rPr sz="2800" spc="-30" dirty="0">
                <a:solidFill>
                  <a:srgbClr val="5F5F5F"/>
                </a:solidFill>
                <a:cs typeface="Calibri"/>
              </a:rPr>
              <a:t>referenced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output </a:t>
            </a:r>
            <a:r>
              <a:rPr sz="2800" spc="-20" dirty="0">
                <a:solidFill>
                  <a:srgbClr val="5F5F5F"/>
                </a:solidFill>
                <a:cs typeface="Calibri"/>
              </a:rPr>
              <a:t>exists </a:t>
            </a:r>
            <a:r>
              <a:rPr sz="2800" dirty="0">
                <a:solidFill>
                  <a:srgbClr val="5F5F5F"/>
                </a:solidFill>
                <a:cs typeface="Calibri"/>
              </a:rPr>
              <a:t>in </a:t>
            </a:r>
            <a:r>
              <a:rPr sz="2800" spc="-20" dirty="0">
                <a:solidFill>
                  <a:srgbClr val="5F5F5F"/>
                </a:solidFill>
                <a:cs typeface="Calibri"/>
              </a:rPr>
              <a:t>any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other transaction </a:t>
            </a:r>
            <a:r>
              <a:rPr sz="2800" dirty="0">
                <a:solidFill>
                  <a:srgbClr val="5F5F5F"/>
                </a:solidFill>
                <a:cs typeface="Calibri"/>
              </a:rPr>
              <a:t>in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the</a:t>
            </a:r>
            <a:r>
              <a:rPr sz="2800" spc="408" dirty="0">
                <a:solidFill>
                  <a:srgbClr val="5F5F5F"/>
                </a:solidFill>
                <a:cs typeface="Calibri"/>
              </a:rPr>
              <a:t>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pool,</a:t>
            </a:r>
            <a:endParaRPr sz="2800">
              <a:solidFill>
                <a:prstClr val="black"/>
              </a:solidFill>
              <a:cs typeface="Calibri"/>
            </a:endParaRPr>
          </a:p>
          <a:p>
            <a:pPr marL="885190">
              <a:spcBef>
                <a:spcPts val="1688"/>
              </a:spcBef>
            </a:pPr>
            <a:r>
              <a:rPr sz="2800" spc="-10" dirty="0">
                <a:solidFill>
                  <a:srgbClr val="5F5F5F"/>
                </a:solidFill>
                <a:cs typeface="Calibri"/>
              </a:rPr>
              <a:t>the transaction </a:t>
            </a:r>
            <a:r>
              <a:rPr sz="2800" spc="-20" dirty="0">
                <a:solidFill>
                  <a:srgbClr val="5F5F5F"/>
                </a:solidFill>
                <a:cs typeface="Calibri"/>
              </a:rPr>
              <a:t>must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be</a:t>
            </a:r>
            <a:r>
              <a:rPr sz="2800" spc="3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rejected</a:t>
            </a:r>
            <a:endParaRPr sz="2800">
              <a:solidFill>
                <a:prstClr val="black"/>
              </a:solidFill>
              <a:cs typeface="Calibri"/>
            </a:endParaRPr>
          </a:p>
          <a:p>
            <a:pPr marL="885190" indent="-685800">
              <a:spcBef>
                <a:spcPts val="1680"/>
              </a:spcBef>
              <a:buClr>
                <a:srgbClr val="095A82"/>
              </a:buClr>
              <a:buFont typeface="Wingdings"/>
              <a:buChar char=""/>
              <a:tabLst>
                <a:tab pos="885190" algn="l"/>
                <a:tab pos="886460" algn="l"/>
              </a:tabLst>
            </a:pPr>
            <a:r>
              <a:rPr sz="2800" spc="-20" dirty="0">
                <a:solidFill>
                  <a:srgbClr val="5F5F5F"/>
                </a:solidFill>
                <a:cs typeface="Calibri"/>
              </a:rPr>
              <a:t>For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each input, the </a:t>
            </a:r>
            <a:r>
              <a:rPr sz="2800" spc="-20" dirty="0">
                <a:solidFill>
                  <a:srgbClr val="5F5F5F"/>
                </a:solidFill>
                <a:cs typeface="Calibri"/>
              </a:rPr>
              <a:t>referenced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output </a:t>
            </a:r>
            <a:r>
              <a:rPr sz="2800" spc="-20" dirty="0">
                <a:solidFill>
                  <a:srgbClr val="5F5F5F"/>
                </a:solidFill>
                <a:cs typeface="Calibri"/>
              </a:rPr>
              <a:t>must exist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and </a:t>
            </a:r>
            <a:r>
              <a:rPr sz="2800" spc="-20" dirty="0">
                <a:solidFill>
                  <a:srgbClr val="5F5F5F"/>
                </a:solidFill>
                <a:cs typeface="Calibri"/>
              </a:rPr>
              <a:t>cannot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already be</a:t>
            </a:r>
            <a:r>
              <a:rPr sz="2800" spc="28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spc="-20" dirty="0">
                <a:solidFill>
                  <a:srgbClr val="5F5F5F"/>
                </a:solidFill>
                <a:cs typeface="Calibri"/>
              </a:rPr>
              <a:t>spent</a:t>
            </a:r>
            <a:endParaRPr sz="2800">
              <a:solidFill>
                <a:prstClr val="black"/>
              </a:solidFill>
              <a:cs typeface="Calibri"/>
            </a:endParaRPr>
          </a:p>
          <a:p>
            <a:pPr marL="885190" indent="-685800">
              <a:spcBef>
                <a:spcPts val="1680"/>
              </a:spcBef>
              <a:buClr>
                <a:srgbClr val="095A82"/>
              </a:buClr>
              <a:buFont typeface="Wingdings"/>
              <a:buChar char=""/>
              <a:tabLst>
                <a:tab pos="885190" algn="l"/>
                <a:tab pos="886460" algn="l"/>
              </a:tabLst>
            </a:pPr>
            <a:r>
              <a:rPr sz="2800" spc="-10" dirty="0">
                <a:solidFill>
                  <a:srgbClr val="5F5F5F"/>
                </a:solidFill>
                <a:cs typeface="Calibri"/>
              </a:rPr>
              <a:t>Reject </a:t>
            </a:r>
            <a:r>
              <a:rPr sz="2800" dirty="0">
                <a:solidFill>
                  <a:srgbClr val="5F5F5F"/>
                </a:solidFill>
                <a:cs typeface="Calibri"/>
              </a:rPr>
              <a:t>if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the </a:t>
            </a:r>
            <a:r>
              <a:rPr sz="2800" dirty="0">
                <a:solidFill>
                  <a:srgbClr val="5F5F5F"/>
                </a:solidFill>
                <a:cs typeface="Calibri"/>
              </a:rPr>
              <a:t>sum of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input values </a:t>
            </a:r>
            <a:r>
              <a:rPr sz="2800" dirty="0">
                <a:solidFill>
                  <a:srgbClr val="5F5F5F"/>
                </a:solidFill>
                <a:cs typeface="Calibri"/>
              </a:rPr>
              <a:t>is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less than </a:t>
            </a:r>
            <a:r>
              <a:rPr sz="2800" dirty="0">
                <a:solidFill>
                  <a:srgbClr val="5F5F5F"/>
                </a:solidFill>
                <a:cs typeface="Calibri"/>
              </a:rPr>
              <a:t>sum of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output</a:t>
            </a:r>
            <a:r>
              <a:rPr sz="280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values</a:t>
            </a:r>
            <a:endParaRPr sz="2800">
              <a:solidFill>
                <a:prstClr val="black"/>
              </a:solidFill>
              <a:cs typeface="Calibri"/>
            </a:endParaRPr>
          </a:p>
        </p:txBody>
      </p:sp>
      <p:sp>
        <p:nvSpPr>
          <p:cNvPr id="15" name="object 4"/>
          <p:cNvSpPr/>
          <p:nvPr/>
        </p:nvSpPr>
        <p:spPr>
          <a:xfrm>
            <a:off x="13807439" y="3313176"/>
            <a:ext cx="3721606" cy="45262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18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6"/>
                </a:moveTo>
                <a:lnTo>
                  <a:pt x="16421099" y="28956"/>
                </a:lnTo>
                <a:lnTo>
                  <a:pt x="16421099" y="0"/>
                </a:lnTo>
                <a:lnTo>
                  <a:pt x="0" y="0"/>
                </a:lnTo>
                <a:lnTo>
                  <a:pt x="0" y="28956"/>
                </a:lnTo>
                <a:close/>
              </a:path>
            </a:pathLst>
          </a:custGeom>
          <a:solidFill>
            <a:srgbClr val="095A81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6"/>
                </a:moveTo>
                <a:lnTo>
                  <a:pt x="16421099" y="28956"/>
                </a:lnTo>
                <a:lnTo>
                  <a:pt x="16421099" y="0"/>
                </a:lnTo>
                <a:lnTo>
                  <a:pt x="0" y="0"/>
                </a:lnTo>
                <a:lnTo>
                  <a:pt x="0" y="28956"/>
                </a:lnTo>
                <a:close/>
              </a:path>
            </a:pathLst>
          </a:custGeom>
          <a:solidFill>
            <a:srgbClr val="05517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7136" y="3442716"/>
            <a:ext cx="1066799" cy="1272539"/>
          </a:xfrm>
          <a:prstGeom prst="rect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object 2"/>
          <p:cNvSpPr/>
          <p:nvPr/>
        </p:nvSpPr>
        <p:spPr>
          <a:xfrm>
            <a:off x="934210" y="1688593"/>
            <a:ext cx="16421100" cy="58418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11" name="object 4"/>
          <p:cNvSpPr/>
          <p:nvPr/>
        </p:nvSpPr>
        <p:spPr>
          <a:xfrm>
            <a:off x="934210" y="1688593"/>
            <a:ext cx="16421100" cy="58418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31" name="object 2"/>
          <p:cNvSpPr/>
          <p:nvPr/>
        </p:nvSpPr>
        <p:spPr>
          <a:xfrm>
            <a:off x="934974" y="1696211"/>
            <a:ext cx="16421100" cy="38100"/>
          </a:xfrm>
          <a:custGeom>
            <a:avLst/>
            <a:gdLst/>
            <a:ahLst/>
            <a:cxnLst/>
            <a:rect l="l" t="t" r="r" b="b"/>
            <a:pathLst>
              <a:path w="16421100" h="38100">
                <a:moveTo>
                  <a:pt x="0" y="38100"/>
                </a:moveTo>
                <a:lnTo>
                  <a:pt x="16421100" y="38100"/>
                </a:lnTo>
                <a:lnTo>
                  <a:pt x="16421100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2" name="object 3"/>
          <p:cNvSpPr/>
          <p:nvPr/>
        </p:nvSpPr>
        <p:spPr>
          <a:xfrm>
            <a:off x="1059180" y="9453365"/>
            <a:ext cx="2276856" cy="8336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3" name="object 5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5"/>
                </a:moveTo>
                <a:lnTo>
                  <a:pt x="16421100" y="28955"/>
                </a:lnTo>
                <a:lnTo>
                  <a:pt x="1642110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" name="object 4"/>
          <p:cNvSpPr/>
          <p:nvPr/>
        </p:nvSpPr>
        <p:spPr>
          <a:xfrm>
            <a:off x="7588756" y="3122676"/>
            <a:ext cx="5181600" cy="3657600"/>
          </a:xfrm>
          <a:custGeom>
            <a:avLst/>
            <a:gdLst/>
            <a:ahLst/>
            <a:cxnLst/>
            <a:rect l="l" t="t" r="r" b="b"/>
            <a:pathLst>
              <a:path w="2590800" h="1828800">
                <a:moveTo>
                  <a:pt x="1444117" y="0"/>
                </a:moveTo>
                <a:lnTo>
                  <a:pt x="1390165" y="1005"/>
                </a:lnTo>
                <a:lnTo>
                  <a:pt x="1336857" y="3972"/>
                </a:lnTo>
                <a:lnTo>
                  <a:pt x="1284246" y="8856"/>
                </a:lnTo>
                <a:lnTo>
                  <a:pt x="1232388" y="15613"/>
                </a:lnTo>
                <a:lnTo>
                  <a:pt x="1181338" y="24199"/>
                </a:lnTo>
                <a:lnTo>
                  <a:pt x="1131151" y="34571"/>
                </a:lnTo>
                <a:lnTo>
                  <a:pt x="1081882" y="46684"/>
                </a:lnTo>
                <a:lnTo>
                  <a:pt x="1033586" y="60494"/>
                </a:lnTo>
                <a:lnTo>
                  <a:pt x="986317" y="75958"/>
                </a:lnTo>
                <a:lnTo>
                  <a:pt x="940132" y="93031"/>
                </a:lnTo>
                <a:lnTo>
                  <a:pt x="895084" y="111670"/>
                </a:lnTo>
                <a:lnTo>
                  <a:pt x="851229" y="131831"/>
                </a:lnTo>
                <a:lnTo>
                  <a:pt x="808622" y="153469"/>
                </a:lnTo>
                <a:lnTo>
                  <a:pt x="767318" y="176542"/>
                </a:lnTo>
                <a:lnTo>
                  <a:pt x="727372" y="201004"/>
                </a:lnTo>
                <a:lnTo>
                  <a:pt x="688839" y="226813"/>
                </a:lnTo>
                <a:lnTo>
                  <a:pt x="651774" y="253924"/>
                </a:lnTo>
                <a:lnTo>
                  <a:pt x="616232" y="282293"/>
                </a:lnTo>
                <a:lnTo>
                  <a:pt x="582267" y="311876"/>
                </a:lnTo>
                <a:lnTo>
                  <a:pt x="549936" y="342630"/>
                </a:lnTo>
                <a:lnTo>
                  <a:pt x="519292" y="374510"/>
                </a:lnTo>
                <a:lnTo>
                  <a:pt x="490392" y="407473"/>
                </a:lnTo>
                <a:lnTo>
                  <a:pt x="463289" y="441475"/>
                </a:lnTo>
                <a:lnTo>
                  <a:pt x="438040" y="476471"/>
                </a:lnTo>
                <a:lnTo>
                  <a:pt x="414698" y="512419"/>
                </a:lnTo>
                <a:lnTo>
                  <a:pt x="393320" y="549273"/>
                </a:lnTo>
                <a:lnTo>
                  <a:pt x="373959" y="586990"/>
                </a:lnTo>
                <a:lnTo>
                  <a:pt x="356671" y="625526"/>
                </a:lnTo>
                <a:lnTo>
                  <a:pt x="341512" y="664838"/>
                </a:lnTo>
                <a:lnTo>
                  <a:pt x="328535" y="704881"/>
                </a:lnTo>
                <a:lnTo>
                  <a:pt x="317797" y="745611"/>
                </a:lnTo>
                <a:lnTo>
                  <a:pt x="309351" y="786984"/>
                </a:lnTo>
                <a:lnTo>
                  <a:pt x="303253" y="828957"/>
                </a:lnTo>
                <a:lnTo>
                  <a:pt x="299559" y="871486"/>
                </a:lnTo>
                <a:lnTo>
                  <a:pt x="298323" y="914526"/>
                </a:lnTo>
                <a:lnTo>
                  <a:pt x="0" y="1138682"/>
                </a:lnTo>
                <a:lnTo>
                  <a:pt x="381888" y="1257045"/>
                </a:lnTo>
                <a:lnTo>
                  <a:pt x="403160" y="1296397"/>
                </a:lnTo>
                <a:lnTo>
                  <a:pt x="426542" y="1334651"/>
                </a:lnTo>
                <a:lnTo>
                  <a:pt x="451967" y="1371772"/>
                </a:lnTo>
                <a:lnTo>
                  <a:pt x="479368" y="1407722"/>
                </a:lnTo>
                <a:lnTo>
                  <a:pt x="508676" y="1442466"/>
                </a:lnTo>
                <a:lnTo>
                  <a:pt x="539824" y="1475967"/>
                </a:lnTo>
                <a:lnTo>
                  <a:pt x="572744" y="1508188"/>
                </a:lnTo>
                <a:lnTo>
                  <a:pt x="607368" y="1539093"/>
                </a:lnTo>
                <a:lnTo>
                  <a:pt x="643628" y="1568647"/>
                </a:lnTo>
                <a:lnTo>
                  <a:pt x="681456" y="1596811"/>
                </a:lnTo>
                <a:lnTo>
                  <a:pt x="720784" y="1623550"/>
                </a:lnTo>
                <a:lnTo>
                  <a:pt x="761546" y="1648827"/>
                </a:lnTo>
                <a:lnTo>
                  <a:pt x="803671" y="1672605"/>
                </a:lnTo>
                <a:lnTo>
                  <a:pt x="847094" y="1694849"/>
                </a:lnTo>
                <a:lnTo>
                  <a:pt x="891746" y="1715522"/>
                </a:lnTo>
                <a:lnTo>
                  <a:pt x="937559" y="1734588"/>
                </a:lnTo>
                <a:lnTo>
                  <a:pt x="984465" y="1752009"/>
                </a:lnTo>
                <a:lnTo>
                  <a:pt x="1032396" y="1767750"/>
                </a:lnTo>
                <a:lnTo>
                  <a:pt x="1081286" y="1781773"/>
                </a:lnTo>
                <a:lnTo>
                  <a:pt x="1131065" y="1794043"/>
                </a:lnTo>
                <a:lnTo>
                  <a:pt x="1181666" y="1804524"/>
                </a:lnTo>
                <a:lnTo>
                  <a:pt x="1233084" y="1813186"/>
                </a:lnTo>
                <a:lnTo>
                  <a:pt x="1285062" y="1819968"/>
                </a:lnTo>
                <a:lnTo>
                  <a:pt x="1337722" y="1824860"/>
                </a:lnTo>
                <a:lnTo>
                  <a:pt x="1390932" y="1827816"/>
                </a:lnTo>
                <a:lnTo>
                  <a:pt x="1444625" y="1828800"/>
                </a:lnTo>
                <a:lnTo>
                  <a:pt x="1498576" y="1827794"/>
                </a:lnTo>
                <a:lnTo>
                  <a:pt x="1551884" y="1824827"/>
                </a:lnTo>
                <a:lnTo>
                  <a:pt x="1604495" y="1819943"/>
                </a:lnTo>
                <a:lnTo>
                  <a:pt x="1656402" y="1813177"/>
                </a:lnTo>
                <a:lnTo>
                  <a:pt x="1707403" y="1804600"/>
                </a:lnTo>
                <a:lnTo>
                  <a:pt x="1757590" y="1794228"/>
                </a:lnTo>
                <a:lnTo>
                  <a:pt x="1806859" y="1782115"/>
                </a:lnTo>
                <a:lnTo>
                  <a:pt x="1855155" y="1768305"/>
                </a:lnTo>
                <a:lnTo>
                  <a:pt x="1902424" y="1752841"/>
                </a:lnTo>
                <a:lnTo>
                  <a:pt x="1948609" y="1735768"/>
                </a:lnTo>
                <a:lnTo>
                  <a:pt x="1993657" y="1717129"/>
                </a:lnTo>
                <a:lnTo>
                  <a:pt x="2037512" y="1696968"/>
                </a:lnTo>
                <a:lnTo>
                  <a:pt x="2080119" y="1675330"/>
                </a:lnTo>
                <a:lnTo>
                  <a:pt x="2121423" y="1652257"/>
                </a:lnTo>
                <a:lnTo>
                  <a:pt x="2161369" y="1627795"/>
                </a:lnTo>
                <a:lnTo>
                  <a:pt x="2199902" y="1601986"/>
                </a:lnTo>
                <a:lnTo>
                  <a:pt x="2236967" y="1574875"/>
                </a:lnTo>
                <a:lnTo>
                  <a:pt x="2272509" y="1546506"/>
                </a:lnTo>
                <a:lnTo>
                  <a:pt x="2306474" y="1516923"/>
                </a:lnTo>
                <a:lnTo>
                  <a:pt x="2338805" y="1486169"/>
                </a:lnTo>
                <a:lnTo>
                  <a:pt x="2369449" y="1454289"/>
                </a:lnTo>
                <a:lnTo>
                  <a:pt x="2398349" y="1421326"/>
                </a:lnTo>
                <a:lnTo>
                  <a:pt x="2425452" y="1387324"/>
                </a:lnTo>
                <a:lnTo>
                  <a:pt x="2450701" y="1352328"/>
                </a:lnTo>
                <a:lnTo>
                  <a:pt x="2474043" y="1316380"/>
                </a:lnTo>
                <a:lnTo>
                  <a:pt x="2495421" y="1279526"/>
                </a:lnTo>
                <a:lnTo>
                  <a:pt x="2514782" y="1241809"/>
                </a:lnTo>
                <a:lnTo>
                  <a:pt x="2532070" y="1203273"/>
                </a:lnTo>
                <a:lnTo>
                  <a:pt x="2547229" y="1163961"/>
                </a:lnTo>
                <a:lnTo>
                  <a:pt x="2560206" y="1123918"/>
                </a:lnTo>
                <a:lnTo>
                  <a:pt x="2570944" y="1083188"/>
                </a:lnTo>
                <a:lnTo>
                  <a:pt x="2579390" y="1041815"/>
                </a:lnTo>
                <a:lnTo>
                  <a:pt x="2585488" y="999842"/>
                </a:lnTo>
                <a:lnTo>
                  <a:pt x="2589182" y="957313"/>
                </a:lnTo>
                <a:lnTo>
                  <a:pt x="2590419" y="914273"/>
                </a:lnTo>
                <a:lnTo>
                  <a:pt x="2589160" y="871222"/>
                </a:lnTo>
                <a:lnTo>
                  <a:pt x="2585444" y="828684"/>
                </a:lnTo>
                <a:lnTo>
                  <a:pt x="2579325" y="786703"/>
                </a:lnTo>
                <a:lnTo>
                  <a:pt x="2570858" y="745323"/>
                </a:lnTo>
                <a:lnTo>
                  <a:pt x="2560098" y="704587"/>
                </a:lnTo>
                <a:lnTo>
                  <a:pt x="2547100" y="664540"/>
                </a:lnTo>
                <a:lnTo>
                  <a:pt x="2531919" y="625226"/>
                </a:lnTo>
                <a:lnTo>
                  <a:pt x="2514611" y="586687"/>
                </a:lnTo>
                <a:lnTo>
                  <a:pt x="2495230" y="548969"/>
                </a:lnTo>
                <a:lnTo>
                  <a:pt x="2473831" y="512115"/>
                </a:lnTo>
                <a:lnTo>
                  <a:pt x="2450470" y="476169"/>
                </a:lnTo>
                <a:lnTo>
                  <a:pt x="2425201" y="441175"/>
                </a:lnTo>
                <a:lnTo>
                  <a:pt x="2398079" y="407176"/>
                </a:lnTo>
                <a:lnTo>
                  <a:pt x="2369160" y="374218"/>
                </a:lnTo>
                <a:lnTo>
                  <a:pt x="2338499" y="342343"/>
                </a:lnTo>
                <a:lnTo>
                  <a:pt x="2306150" y="311595"/>
                </a:lnTo>
                <a:lnTo>
                  <a:pt x="2272168" y="282019"/>
                </a:lnTo>
                <a:lnTo>
                  <a:pt x="2236610" y="253658"/>
                </a:lnTo>
                <a:lnTo>
                  <a:pt x="2199529" y="226556"/>
                </a:lnTo>
                <a:lnTo>
                  <a:pt x="2160981" y="200758"/>
                </a:lnTo>
                <a:lnTo>
                  <a:pt x="2121020" y="176306"/>
                </a:lnTo>
                <a:lnTo>
                  <a:pt x="2079703" y="153245"/>
                </a:lnTo>
                <a:lnTo>
                  <a:pt x="2037083" y="131619"/>
                </a:lnTo>
                <a:lnTo>
                  <a:pt x="1993216" y="111472"/>
                </a:lnTo>
                <a:lnTo>
                  <a:pt x="1948158" y="92847"/>
                </a:lnTo>
                <a:lnTo>
                  <a:pt x="1901962" y="75789"/>
                </a:lnTo>
                <a:lnTo>
                  <a:pt x="1854684" y="60341"/>
                </a:lnTo>
                <a:lnTo>
                  <a:pt x="1806379" y="46548"/>
                </a:lnTo>
                <a:lnTo>
                  <a:pt x="1757103" y="34452"/>
                </a:lnTo>
                <a:lnTo>
                  <a:pt x="1706909" y="24099"/>
                </a:lnTo>
                <a:lnTo>
                  <a:pt x="1655854" y="15531"/>
                </a:lnTo>
                <a:lnTo>
                  <a:pt x="1603992" y="8794"/>
                </a:lnTo>
                <a:lnTo>
                  <a:pt x="1551379" y="3930"/>
                </a:lnTo>
                <a:lnTo>
                  <a:pt x="1498068" y="984"/>
                </a:lnTo>
                <a:lnTo>
                  <a:pt x="144411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12" name="object 2"/>
          <p:cNvSpPr txBox="1">
            <a:spLocks noGrp="1"/>
          </p:cNvSpPr>
          <p:nvPr>
            <p:ph type="title"/>
          </p:nvPr>
        </p:nvSpPr>
        <p:spPr>
          <a:xfrm>
            <a:off x="942034" y="648106"/>
            <a:ext cx="10810240" cy="88614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5400">
              <a:spcBef>
                <a:spcPts val="190"/>
              </a:spcBef>
            </a:pPr>
            <a:r>
              <a:rPr spc="-20" dirty="0"/>
              <a:t>Aggregation </a:t>
            </a:r>
            <a:r>
              <a:rPr spc="-10" dirty="0"/>
              <a:t>of Verified</a:t>
            </a:r>
            <a:r>
              <a:rPr spc="130" dirty="0"/>
              <a:t> </a:t>
            </a:r>
            <a:r>
              <a:rPr spc="-20" dirty="0"/>
              <a:t>Transactions</a:t>
            </a:r>
          </a:p>
        </p:txBody>
      </p:sp>
      <p:sp>
        <p:nvSpPr>
          <p:cNvPr id="14" name="object 3"/>
          <p:cNvSpPr/>
          <p:nvPr/>
        </p:nvSpPr>
        <p:spPr>
          <a:xfrm>
            <a:off x="826008" y="2883406"/>
            <a:ext cx="16626840" cy="45110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15" name="object 4"/>
          <p:cNvSpPr/>
          <p:nvPr/>
        </p:nvSpPr>
        <p:spPr>
          <a:xfrm>
            <a:off x="932689" y="2913889"/>
            <a:ext cx="16422622" cy="430682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16" name="object 5"/>
          <p:cNvSpPr txBox="1"/>
          <p:nvPr/>
        </p:nvSpPr>
        <p:spPr>
          <a:xfrm>
            <a:off x="1216965" y="3909567"/>
            <a:ext cx="3107690" cy="1872307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 marR="10160" indent="2540" algn="ctr">
              <a:spcBef>
                <a:spcPts val="200"/>
              </a:spcBef>
            </a:pPr>
            <a:r>
              <a:rPr sz="2400" spc="-10" dirty="0">
                <a:solidFill>
                  <a:srgbClr val="A6A6A6"/>
                </a:solidFill>
                <a:cs typeface="Calibri"/>
              </a:rPr>
              <a:t>Autonomous check of  every transaction, </a:t>
            </a:r>
            <a:r>
              <a:rPr sz="2400" dirty="0">
                <a:solidFill>
                  <a:srgbClr val="A6A6A6"/>
                </a:solidFill>
                <a:cs typeface="Calibri"/>
              </a:rPr>
              <a:t>by  </a:t>
            </a:r>
            <a:r>
              <a:rPr sz="2400" spc="-10" dirty="0">
                <a:solidFill>
                  <a:srgbClr val="A6A6A6"/>
                </a:solidFill>
                <a:cs typeface="Calibri"/>
              </a:rPr>
              <a:t>each </a:t>
            </a:r>
            <a:r>
              <a:rPr sz="2400" dirty="0">
                <a:solidFill>
                  <a:srgbClr val="A6A6A6"/>
                </a:solidFill>
                <a:cs typeface="Calibri"/>
              </a:rPr>
              <a:t>full node, in </a:t>
            </a:r>
            <a:r>
              <a:rPr sz="2400" spc="-10" dirty="0">
                <a:solidFill>
                  <a:srgbClr val="A6A6A6"/>
                </a:solidFill>
                <a:cs typeface="Calibri"/>
              </a:rPr>
              <a:t>light</a:t>
            </a:r>
            <a:r>
              <a:rPr sz="2400" spc="-240" dirty="0">
                <a:solidFill>
                  <a:srgbClr val="A6A6A6"/>
                </a:solidFill>
                <a:cs typeface="Calibri"/>
              </a:rPr>
              <a:t> </a:t>
            </a:r>
            <a:r>
              <a:rPr sz="2400" spc="-10" dirty="0">
                <a:solidFill>
                  <a:srgbClr val="A6A6A6"/>
                </a:solidFill>
                <a:cs typeface="Calibri"/>
              </a:rPr>
              <a:t>of  </a:t>
            </a:r>
            <a:r>
              <a:rPr sz="2400" dirty="0">
                <a:solidFill>
                  <a:srgbClr val="A6A6A6"/>
                </a:solidFill>
                <a:cs typeface="Calibri"/>
              </a:rPr>
              <a:t>an </a:t>
            </a:r>
            <a:r>
              <a:rPr sz="2400" spc="-20" dirty="0">
                <a:solidFill>
                  <a:srgbClr val="A6A6A6"/>
                </a:solidFill>
                <a:cs typeface="Calibri"/>
              </a:rPr>
              <a:t>extensive </a:t>
            </a:r>
            <a:r>
              <a:rPr sz="2400" spc="-10" dirty="0">
                <a:solidFill>
                  <a:srgbClr val="A6A6A6"/>
                </a:solidFill>
                <a:cs typeface="Calibri"/>
              </a:rPr>
              <a:t>rundown</a:t>
            </a:r>
            <a:r>
              <a:rPr sz="2400" spc="-140" dirty="0">
                <a:solidFill>
                  <a:srgbClr val="A6A6A6"/>
                </a:solidFill>
                <a:cs typeface="Calibri"/>
              </a:rPr>
              <a:t> </a:t>
            </a:r>
            <a:r>
              <a:rPr sz="2400" spc="-10" dirty="0">
                <a:solidFill>
                  <a:srgbClr val="A6A6A6"/>
                </a:solidFill>
                <a:cs typeface="Calibri"/>
              </a:rPr>
              <a:t>of  criteria</a:t>
            </a:r>
            <a:endParaRPr sz="2400">
              <a:solidFill>
                <a:prstClr val="black"/>
              </a:solidFill>
              <a:cs typeface="Calibri"/>
            </a:endParaRPr>
          </a:p>
        </p:txBody>
      </p:sp>
      <p:sp>
        <p:nvSpPr>
          <p:cNvPr id="17" name="object 6"/>
          <p:cNvSpPr txBox="1"/>
          <p:nvPr/>
        </p:nvSpPr>
        <p:spPr>
          <a:xfrm>
            <a:off x="5414009" y="3909566"/>
            <a:ext cx="3281678" cy="2610971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 marR="10160" indent="1270" algn="ctr">
              <a:spcBef>
                <a:spcPts val="200"/>
              </a:spcBef>
            </a:pPr>
            <a:r>
              <a:rPr sz="2400" b="1" spc="-10" dirty="0">
                <a:solidFill>
                  <a:srgbClr val="0D80B8"/>
                </a:solidFill>
                <a:cs typeface="Calibri"/>
              </a:rPr>
              <a:t>Independent </a:t>
            </a:r>
            <a:r>
              <a:rPr sz="2400" b="1" spc="-20" dirty="0">
                <a:solidFill>
                  <a:srgbClr val="0D80B8"/>
                </a:solidFill>
                <a:cs typeface="Calibri"/>
              </a:rPr>
              <a:t>aggregation  </a:t>
            </a:r>
            <a:r>
              <a:rPr sz="2400" b="1" dirty="0">
                <a:solidFill>
                  <a:srgbClr val="0D80B8"/>
                </a:solidFill>
                <a:cs typeface="Calibri"/>
              </a:rPr>
              <a:t>of those </a:t>
            </a:r>
            <a:r>
              <a:rPr sz="2400" b="1" spc="-10" dirty="0">
                <a:solidFill>
                  <a:srgbClr val="0D80B8"/>
                </a:solidFill>
                <a:cs typeface="Calibri"/>
              </a:rPr>
              <a:t>transactions</a:t>
            </a:r>
            <a:r>
              <a:rPr sz="2400" b="1" spc="-200" dirty="0">
                <a:solidFill>
                  <a:srgbClr val="0D80B8"/>
                </a:solidFill>
                <a:cs typeface="Calibri"/>
              </a:rPr>
              <a:t> </a:t>
            </a:r>
            <a:r>
              <a:rPr sz="2400" b="1" spc="-10" dirty="0">
                <a:solidFill>
                  <a:srgbClr val="0D80B8"/>
                </a:solidFill>
                <a:cs typeface="Calibri"/>
              </a:rPr>
              <a:t>into  new blocks by mining  </a:t>
            </a:r>
            <a:r>
              <a:rPr sz="2400" b="1" dirty="0">
                <a:solidFill>
                  <a:srgbClr val="0D80B8"/>
                </a:solidFill>
                <a:cs typeface="Calibri"/>
              </a:rPr>
              <a:t>nodes </a:t>
            </a:r>
            <a:r>
              <a:rPr sz="2400" b="1" spc="-10" dirty="0">
                <a:solidFill>
                  <a:srgbClr val="0D80B8"/>
                </a:solidFill>
                <a:cs typeface="Calibri"/>
              </a:rPr>
              <a:t>combined </a:t>
            </a:r>
            <a:r>
              <a:rPr sz="2400" b="1" dirty="0">
                <a:solidFill>
                  <a:srgbClr val="0D80B8"/>
                </a:solidFill>
                <a:cs typeface="Calibri"/>
              </a:rPr>
              <a:t>with  </a:t>
            </a:r>
            <a:r>
              <a:rPr sz="2400" b="1" spc="-20" dirty="0">
                <a:solidFill>
                  <a:srgbClr val="0D80B8"/>
                </a:solidFill>
                <a:cs typeface="Calibri"/>
              </a:rPr>
              <a:t>exhibited </a:t>
            </a:r>
            <a:r>
              <a:rPr sz="2400" b="1" spc="-10" dirty="0">
                <a:solidFill>
                  <a:srgbClr val="0D80B8"/>
                </a:solidFill>
                <a:cs typeface="Calibri"/>
              </a:rPr>
              <a:t>calculation  through </a:t>
            </a:r>
            <a:r>
              <a:rPr sz="2400" b="1" dirty="0">
                <a:solidFill>
                  <a:srgbClr val="0D80B8"/>
                </a:solidFill>
                <a:cs typeface="Calibri"/>
              </a:rPr>
              <a:t>a proof-of-work  </a:t>
            </a:r>
            <a:r>
              <a:rPr sz="2400" b="1" spc="-10" dirty="0">
                <a:solidFill>
                  <a:srgbClr val="0D80B8"/>
                </a:solidFill>
                <a:cs typeface="Calibri"/>
              </a:rPr>
              <a:t>algorithm</a:t>
            </a:r>
            <a:endParaRPr sz="2400">
              <a:solidFill>
                <a:prstClr val="black"/>
              </a:solidFill>
              <a:cs typeface="Calibri"/>
            </a:endParaRPr>
          </a:p>
        </p:txBody>
      </p:sp>
      <p:sp>
        <p:nvSpPr>
          <p:cNvPr id="18" name="object 7"/>
          <p:cNvSpPr txBox="1"/>
          <p:nvPr/>
        </p:nvSpPr>
        <p:spPr>
          <a:xfrm>
            <a:off x="10060430" y="3908297"/>
            <a:ext cx="2453640" cy="2241639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 marR="10160" indent="3810" algn="ctr">
              <a:spcBef>
                <a:spcPts val="200"/>
              </a:spcBef>
            </a:pPr>
            <a:r>
              <a:rPr sz="2400" spc="-10" dirty="0">
                <a:solidFill>
                  <a:srgbClr val="A6A6A6"/>
                </a:solidFill>
                <a:cs typeface="Calibri"/>
              </a:rPr>
              <a:t>Independent  confirmation of</a:t>
            </a:r>
            <a:r>
              <a:rPr sz="2400" spc="-190" dirty="0">
                <a:solidFill>
                  <a:srgbClr val="A6A6A6"/>
                </a:solidFill>
                <a:cs typeface="Calibri"/>
              </a:rPr>
              <a:t> </a:t>
            </a:r>
            <a:r>
              <a:rPr sz="2400" dirty="0">
                <a:solidFill>
                  <a:srgbClr val="A6A6A6"/>
                </a:solidFill>
                <a:cs typeface="Calibri"/>
              </a:rPr>
              <a:t>the  new </a:t>
            </a:r>
            <a:r>
              <a:rPr sz="2400" spc="-10" dirty="0">
                <a:solidFill>
                  <a:srgbClr val="A6A6A6"/>
                </a:solidFill>
                <a:cs typeface="Calibri"/>
              </a:rPr>
              <a:t>blocks </a:t>
            </a:r>
            <a:r>
              <a:rPr sz="2400" dirty="0">
                <a:solidFill>
                  <a:srgbClr val="A6A6A6"/>
                </a:solidFill>
                <a:cs typeface="Calibri"/>
              </a:rPr>
              <a:t>by</a:t>
            </a:r>
            <a:r>
              <a:rPr sz="2400" spc="-160" dirty="0">
                <a:solidFill>
                  <a:srgbClr val="A6A6A6"/>
                </a:solidFill>
                <a:cs typeface="Calibri"/>
              </a:rPr>
              <a:t> </a:t>
            </a:r>
            <a:r>
              <a:rPr sz="2400" spc="-10" dirty="0">
                <a:solidFill>
                  <a:srgbClr val="A6A6A6"/>
                </a:solidFill>
                <a:cs typeface="Calibri"/>
              </a:rPr>
              <a:t>each  </a:t>
            </a:r>
            <a:r>
              <a:rPr sz="2400" dirty="0">
                <a:solidFill>
                  <a:srgbClr val="A6A6A6"/>
                </a:solidFill>
                <a:cs typeface="Calibri"/>
              </a:rPr>
              <a:t>node and </a:t>
            </a:r>
            <a:r>
              <a:rPr sz="2400" spc="-20" dirty="0">
                <a:solidFill>
                  <a:srgbClr val="A6A6A6"/>
                </a:solidFill>
                <a:cs typeface="Calibri"/>
              </a:rPr>
              <a:t>get  </a:t>
            </a:r>
            <a:r>
              <a:rPr sz="2400" spc="-10" dirty="0">
                <a:solidFill>
                  <a:srgbClr val="A6A6A6"/>
                </a:solidFill>
                <a:cs typeface="Calibri"/>
              </a:rPr>
              <a:t>together into </a:t>
            </a:r>
            <a:r>
              <a:rPr sz="2400" dirty="0">
                <a:solidFill>
                  <a:srgbClr val="A6A6A6"/>
                </a:solidFill>
                <a:cs typeface="Calibri"/>
              </a:rPr>
              <a:t>a  chain</a:t>
            </a:r>
            <a:endParaRPr sz="2400">
              <a:solidFill>
                <a:prstClr val="black"/>
              </a:solidFill>
              <a:cs typeface="Calibri"/>
            </a:endParaRPr>
          </a:p>
        </p:txBody>
      </p:sp>
      <p:sp>
        <p:nvSpPr>
          <p:cNvPr id="19" name="object 8"/>
          <p:cNvSpPr txBox="1"/>
          <p:nvPr/>
        </p:nvSpPr>
        <p:spPr>
          <a:xfrm>
            <a:off x="13825219" y="3905403"/>
            <a:ext cx="3460750" cy="1872307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4130" marR="10160" indent="1270" algn="ctr">
              <a:spcBef>
                <a:spcPts val="200"/>
              </a:spcBef>
            </a:pPr>
            <a:r>
              <a:rPr sz="2400" spc="-10" dirty="0">
                <a:solidFill>
                  <a:srgbClr val="A6A6A6"/>
                </a:solidFill>
                <a:cs typeface="Calibri"/>
              </a:rPr>
              <a:t>Independent selection, </a:t>
            </a:r>
            <a:r>
              <a:rPr sz="2400" dirty="0">
                <a:solidFill>
                  <a:srgbClr val="A6A6A6"/>
                </a:solidFill>
                <a:cs typeface="Calibri"/>
              </a:rPr>
              <a:t>by  </a:t>
            </a:r>
            <a:r>
              <a:rPr sz="2400" spc="-10" dirty="0">
                <a:solidFill>
                  <a:srgbClr val="A6A6A6"/>
                </a:solidFill>
                <a:cs typeface="Calibri"/>
              </a:rPr>
              <a:t>every </a:t>
            </a:r>
            <a:r>
              <a:rPr sz="2400" dirty="0">
                <a:solidFill>
                  <a:srgbClr val="A6A6A6"/>
                </a:solidFill>
                <a:cs typeface="Calibri"/>
              </a:rPr>
              <a:t>node, </a:t>
            </a:r>
            <a:r>
              <a:rPr sz="2400" spc="-10" dirty="0">
                <a:solidFill>
                  <a:srgbClr val="A6A6A6"/>
                </a:solidFill>
                <a:cs typeface="Calibri"/>
              </a:rPr>
              <a:t>of </a:t>
            </a:r>
            <a:r>
              <a:rPr sz="2400" dirty="0">
                <a:solidFill>
                  <a:srgbClr val="A6A6A6"/>
                </a:solidFill>
                <a:cs typeface="Calibri"/>
              </a:rPr>
              <a:t>the </a:t>
            </a:r>
            <a:r>
              <a:rPr sz="2400" spc="-10" dirty="0">
                <a:solidFill>
                  <a:srgbClr val="A6A6A6"/>
                </a:solidFill>
                <a:cs typeface="Calibri"/>
              </a:rPr>
              <a:t>chain  with </a:t>
            </a:r>
            <a:r>
              <a:rPr sz="2400" dirty="0">
                <a:solidFill>
                  <a:srgbClr val="A6A6A6"/>
                </a:solidFill>
                <a:cs typeface="Calibri"/>
              </a:rPr>
              <a:t>the </a:t>
            </a:r>
            <a:r>
              <a:rPr sz="2400" spc="-10" dirty="0">
                <a:solidFill>
                  <a:srgbClr val="A6A6A6"/>
                </a:solidFill>
                <a:cs typeface="Calibri"/>
              </a:rPr>
              <a:t>most cumulative  computation</a:t>
            </a:r>
            <a:r>
              <a:rPr sz="2400" spc="-220" dirty="0">
                <a:solidFill>
                  <a:srgbClr val="A6A6A6"/>
                </a:solidFill>
                <a:cs typeface="Calibri"/>
              </a:rPr>
              <a:t> </a:t>
            </a:r>
            <a:r>
              <a:rPr sz="2400" spc="-10" dirty="0">
                <a:solidFill>
                  <a:srgbClr val="A6A6A6"/>
                </a:solidFill>
                <a:cs typeface="Calibri"/>
              </a:rPr>
              <a:t>demonstrated  through proof of</a:t>
            </a:r>
            <a:r>
              <a:rPr sz="2400" spc="-130" dirty="0">
                <a:solidFill>
                  <a:srgbClr val="A6A6A6"/>
                </a:solidFill>
                <a:cs typeface="Calibri"/>
              </a:rPr>
              <a:t> </a:t>
            </a:r>
            <a:r>
              <a:rPr sz="2400" spc="-20" dirty="0">
                <a:solidFill>
                  <a:srgbClr val="A6A6A6"/>
                </a:solidFill>
                <a:cs typeface="Calibri"/>
              </a:rPr>
              <a:t>work</a:t>
            </a:r>
            <a:endParaRPr sz="2400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155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6"/>
                </a:moveTo>
                <a:lnTo>
                  <a:pt x="16421099" y="28956"/>
                </a:lnTo>
                <a:lnTo>
                  <a:pt x="16421099" y="0"/>
                </a:lnTo>
                <a:lnTo>
                  <a:pt x="0" y="0"/>
                </a:lnTo>
                <a:lnTo>
                  <a:pt x="0" y="28956"/>
                </a:lnTo>
                <a:close/>
              </a:path>
            </a:pathLst>
          </a:custGeom>
          <a:solidFill>
            <a:srgbClr val="095A81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6"/>
                </a:moveTo>
                <a:lnTo>
                  <a:pt x="16421099" y="28956"/>
                </a:lnTo>
                <a:lnTo>
                  <a:pt x="16421099" y="0"/>
                </a:lnTo>
                <a:lnTo>
                  <a:pt x="0" y="0"/>
                </a:lnTo>
                <a:lnTo>
                  <a:pt x="0" y="28956"/>
                </a:lnTo>
                <a:close/>
              </a:path>
            </a:pathLst>
          </a:custGeom>
          <a:solidFill>
            <a:srgbClr val="05517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7136" y="3442716"/>
            <a:ext cx="1066799" cy="1272539"/>
          </a:xfrm>
          <a:prstGeom prst="rect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object 2"/>
          <p:cNvSpPr/>
          <p:nvPr/>
        </p:nvSpPr>
        <p:spPr>
          <a:xfrm>
            <a:off x="934210" y="1688593"/>
            <a:ext cx="16421100" cy="58418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11" name="object 4"/>
          <p:cNvSpPr/>
          <p:nvPr/>
        </p:nvSpPr>
        <p:spPr>
          <a:xfrm>
            <a:off x="934210" y="1688593"/>
            <a:ext cx="16421100" cy="58418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31" name="object 2"/>
          <p:cNvSpPr/>
          <p:nvPr/>
        </p:nvSpPr>
        <p:spPr>
          <a:xfrm>
            <a:off x="934974" y="1696211"/>
            <a:ext cx="16421100" cy="38100"/>
          </a:xfrm>
          <a:custGeom>
            <a:avLst/>
            <a:gdLst/>
            <a:ahLst/>
            <a:cxnLst/>
            <a:rect l="l" t="t" r="r" b="b"/>
            <a:pathLst>
              <a:path w="16421100" h="38100">
                <a:moveTo>
                  <a:pt x="0" y="38100"/>
                </a:moveTo>
                <a:lnTo>
                  <a:pt x="16421100" y="38100"/>
                </a:lnTo>
                <a:lnTo>
                  <a:pt x="16421100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2" name="object 3"/>
          <p:cNvSpPr/>
          <p:nvPr/>
        </p:nvSpPr>
        <p:spPr>
          <a:xfrm>
            <a:off x="1059180" y="9453365"/>
            <a:ext cx="2276856" cy="8336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3" name="object 5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5"/>
                </a:moveTo>
                <a:lnTo>
                  <a:pt x="16421100" y="28955"/>
                </a:lnTo>
                <a:lnTo>
                  <a:pt x="1642110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" name="object 4"/>
          <p:cNvSpPr/>
          <p:nvPr/>
        </p:nvSpPr>
        <p:spPr>
          <a:xfrm>
            <a:off x="7588756" y="3122676"/>
            <a:ext cx="5181600" cy="3657600"/>
          </a:xfrm>
          <a:custGeom>
            <a:avLst/>
            <a:gdLst/>
            <a:ahLst/>
            <a:cxnLst/>
            <a:rect l="l" t="t" r="r" b="b"/>
            <a:pathLst>
              <a:path w="2590800" h="1828800">
                <a:moveTo>
                  <a:pt x="1444117" y="0"/>
                </a:moveTo>
                <a:lnTo>
                  <a:pt x="1390165" y="1005"/>
                </a:lnTo>
                <a:lnTo>
                  <a:pt x="1336857" y="3972"/>
                </a:lnTo>
                <a:lnTo>
                  <a:pt x="1284246" y="8856"/>
                </a:lnTo>
                <a:lnTo>
                  <a:pt x="1232388" y="15613"/>
                </a:lnTo>
                <a:lnTo>
                  <a:pt x="1181338" y="24199"/>
                </a:lnTo>
                <a:lnTo>
                  <a:pt x="1131151" y="34571"/>
                </a:lnTo>
                <a:lnTo>
                  <a:pt x="1081882" y="46684"/>
                </a:lnTo>
                <a:lnTo>
                  <a:pt x="1033586" y="60494"/>
                </a:lnTo>
                <a:lnTo>
                  <a:pt x="986317" y="75958"/>
                </a:lnTo>
                <a:lnTo>
                  <a:pt x="940132" y="93031"/>
                </a:lnTo>
                <a:lnTo>
                  <a:pt x="895084" y="111670"/>
                </a:lnTo>
                <a:lnTo>
                  <a:pt x="851229" y="131831"/>
                </a:lnTo>
                <a:lnTo>
                  <a:pt x="808622" y="153469"/>
                </a:lnTo>
                <a:lnTo>
                  <a:pt x="767318" y="176542"/>
                </a:lnTo>
                <a:lnTo>
                  <a:pt x="727372" y="201004"/>
                </a:lnTo>
                <a:lnTo>
                  <a:pt x="688839" y="226813"/>
                </a:lnTo>
                <a:lnTo>
                  <a:pt x="651774" y="253924"/>
                </a:lnTo>
                <a:lnTo>
                  <a:pt x="616232" y="282293"/>
                </a:lnTo>
                <a:lnTo>
                  <a:pt x="582267" y="311876"/>
                </a:lnTo>
                <a:lnTo>
                  <a:pt x="549936" y="342630"/>
                </a:lnTo>
                <a:lnTo>
                  <a:pt x="519292" y="374510"/>
                </a:lnTo>
                <a:lnTo>
                  <a:pt x="490392" y="407473"/>
                </a:lnTo>
                <a:lnTo>
                  <a:pt x="463289" y="441475"/>
                </a:lnTo>
                <a:lnTo>
                  <a:pt x="438040" y="476471"/>
                </a:lnTo>
                <a:lnTo>
                  <a:pt x="414698" y="512419"/>
                </a:lnTo>
                <a:lnTo>
                  <a:pt x="393320" y="549273"/>
                </a:lnTo>
                <a:lnTo>
                  <a:pt x="373959" y="586990"/>
                </a:lnTo>
                <a:lnTo>
                  <a:pt x="356671" y="625526"/>
                </a:lnTo>
                <a:lnTo>
                  <a:pt x="341512" y="664838"/>
                </a:lnTo>
                <a:lnTo>
                  <a:pt x="328535" y="704881"/>
                </a:lnTo>
                <a:lnTo>
                  <a:pt x="317797" y="745611"/>
                </a:lnTo>
                <a:lnTo>
                  <a:pt x="309351" y="786984"/>
                </a:lnTo>
                <a:lnTo>
                  <a:pt x="303253" y="828957"/>
                </a:lnTo>
                <a:lnTo>
                  <a:pt x="299559" y="871486"/>
                </a:lnTo>
                <a:lnTo>
                  <a:pt x="298323" y="914526"/>
                </a:lnTo>
                <a:lnTo>
                  <a:pt x="0" y="1138682"/>
                </a:lnTo>
                <a:lnTo>
                  <a:pt x="381888" y="1257045"/>
                </a:lnTo>
                <a:lnTo>
                  <a:pt x="403160" y="1296397"/>
                </a:lnTo>
                <a:lnTo>
                  <a:pt x="426542" y="1334651"/>
                </a:lnTo>
                <a:lnTo>
                  <a:pt x="451967" y="1371772"/>
                </a:lnTo>
                <a:lnTo>
                  <a:pt x="479368" y="1407722"/>
                </a:lnTo>
                <a:lnTo>
                  <a:pt x="508676" y="1442466"/>
                </a:lnTo>
                <a:lnTo>
                  <a:pt x="539824" y="1475967"/>
                </a:lnTo>
                <a:lnTo>
                  <a:pt x="572744" y="1508188"/>
                </a:lnTo>
                <a:lnTo>
                  <a:pt x="607368" y="1539093"/>
                </a:lnTo>
                <a:lnTo>
                  <a:pt x="643628" y="1568647"/>
                </a:lnTo>
                <a:lnTo>
                  <a:pt x="681456" y="1596811"/>
                </a:lnTo>
                <a:lnTo>
                  <a:pt x="720784" y="1623550"/>
                </a:lnTo>
                <a:lnTo>
                  <a:pt x="761546" y="1648827"/>
                </a:lnTo>
                <a:lnTo>
                  <a:pt x="803671" y="1672605"/>
                </a:lnTo>
                <a:lnTo>
                  <a:pt x="847094" y="1694849"/>
                </a:lnTo>
                <a:lnTo>
                  <a:pt x="891746" y="1715522"/>
                </a:lnTo>
                <a:lnTo>
                  <a:pt x="937559" y="1734588"/>
                </a:lnTo>
                <a:lnTo>
                  <a:pt x="984465" y="1752009"/>
                </a:lnTo>
                <a:lnTo>
                  <a:pt x="1032396" y="1767750"/>
                </a:lnTo>
                <a:lnTo>
                  <a:pt x="1081286" y="1781773"/>
                </a:lnTo>
                <a:lnTo>
                  <a:pt x="1131065" y="1794043"/>
                </a:lnTo>
                <a:lnTo>
                  <a:pt x="1181666" y="1804524"/>
                </a:lnTo>
                <a:lnTo>
                  <a:pt x="1233084" y="1813186"/>
                </a:lnTo>
                <a:lnTo>
                  <a:pt x="1285062" y="1819968"/>
                </a:lnTo>
                <a:lnTo>
                  <a:pt x="1337722" y="1824860"/>
                </a:lnTo>
                <a:lnTo>
                  <a:pt x="1390932" y="1827816"/>
                </a:lnTo>
                <a:lnTo>
                  <a:pt x="1444625" y="1828800"/>
                </a:lnTo>
                <a:lnTo>
                  <a:pt x="1498576" y="1827794"/>
                </a:lnTo>
                <a:lnTo>
                  <a:pt x="1551884" y="1824827"/>
                </a:lnTo>
                <a:lnTo>
                  <a:pt x="1604495" y="1819943"/>
                </a:lnTo>
                <a:lnTo>
                  <a:pt x="1656402" y="1813177"/>
                </a:lnTo>
                <a:lnTo>
                  <a:pt x="1707403" y="1804600"/>
                </a:lnTo>
                <a:lnTo>
                  <a:pt x="1757590" y="1794228"/>
                </a:lnTo>
                <a:lnTo>
                  <a:pt x="1806859" y="1782115"/>
                </a:lnTo>
                <a:lnTo>
                  <a:pt x="1855155" y="1768305"/>
                </a:lnTo>
                <a:lnTo>
                  <a:pt x="1902424" y="1752841"/>
                </a:lnTo>
                <a:lnTo>
                  <a:pt x="1948609" y="1735768"/>
                </a:lnTo>
                <a:lnTo>
                  <a:pt x="1993657" y="1717129"/>
                </a:lnTo>
                <a:lnTo>
                  <a:pt x="2037512" y="1696968"/>
                </a:lnTo>
                <a:lnTo>
                  <a:pt x="2080119" y="1675330"/>
                </a:lnTo>
                <a:lnTo>
                  <a:pt x="2121423" y="1652257"/>
                </a:lnTo>
                <a:lnTo>
                  <a:pt x="2161369" y="1627795"/>
                </a:lnTo>
                <a:lnTo>
                  <a:pt x="2199902" y="1601986"/>
                </a:lnTo>
                <a:lnTo>
                  <a:pt x="2236967" y="1574875"/>
                </a:lnTo>
                <a:lnTo>
                  <a:pt x="2272509" y="1546506"/>
                </a:lnTo>
                <a:lnTo>
                  <a:pt x="2306474" y="1516923"/>
                </a:lnTo>
                <a:lnTo>
                  <a:pt x="2338805" y="1486169"/>
                </a:lnTo>
                <a:lnTo>
                  <a:pt x="2369449" y="1454289"/>
                </a:lnTo>
                <a:lnTo>
                  <a:pt x="2398349" y="1421326"/>
                </a:lnTo>
                <a:lnTo>
                  <a:pt x="2425452" y="1387324"/>
                </a:lnTo>
                <a:lnTo>
                  <a:pt x="2450701" y="1352328"/>
                </a:lnTo>
                <a:lnTo>
                  <a:pt x="2474043" y="1316380"/>
                </a:lnTo>
                <a:lnTo>
                  <a:pt x="2495421" y="1279526"/>
                </a:lnTo>
                <a:lnTo>
                  <a:pt x="2514782" y="1241809"/>
                </a:lnTo>
                <a:lnTo>
                  <a:pt x="2532070" y="1203273"/>
                </a:lnTo>
                <a:lnTo>
                  <a:pt x="2547229" y="1163961"/>
                </a:lnTo>
                <a:lnTo>
                  <a:pt x="2560206" y="1123918"/>
                </a:lnTo>
                <a:lnTo>
                  <a:pt x="2570944" y="1083188"/>
                </a:lnTo>
                <a:lnTo>
                  <a:pt x="2579390" y="1041815"/>
                </a:lnTo>
                <a:lnTo>
                  <a:pt x="2585488" y="999842"/>
                </a:lnTo>
                <a:lnTo>
                  <a:pt x="2589182" y="957313"/>
                </a:lnTo>
                <a:lnTo>
                  <a:pt x="2590419" y="914273"/>
                </a:lnTo>
                <a:lnTo>
                  <a:pt x="2589160" y="871222"/>
                </a:lnTo>
                <a:lnTo>
                  <a:pt x="2585444" y="828684"/>
                </a:lnTo>
                <a:lnTo>
                  <a:pt x="2579325" y="786703"/>
                </a:lnTo>
                <a:lnTo>
                  <a:pt x="2570858" y="745323"/>
                </a:lnTo>
                <a:lnTo>
                  <a:pt x="2560098" y="704587"/>
                </a:lnTo>
                <a:lnTo>
                  <a:pt x="2547100" y="664540"/>
                </a:lnTo>
                <a:lnTo>
                  <a:pt x="2531919" y="625226"/>
                </a:lnTo>
                <a:lnTo>
                  <a:pt x="2514611" y="586687"/>
                </a:lnTo>
                <a:lnTo>
                  <a:pt x="2495230" y="548969"/>
                </a:lnTo>
                <a:lnTo>
                  <a:pt x="2473831" y="512115"/>
                </a:lnTo>
                <a:lnTo>
                  <a:pt x="2450470" y="476169"/>
                </a:lnTo>
                <a:lnTo>
                  <a:pt x="2425201" y="441175"/>
                </a:lnTo>
                <a:lnTo>
                  <a:pt x="2398079" y="407176"/>
                </a:lnTo>
                <a:lnTo>
                  <a:pt x="2369160" y="374218"/>
                </a:lnTo>
                <a:lnTo>
                  <a:pt x="2338499" y="342343"/>
                </a:lnTo>
                <a:lnTo>
                  <a:pt x="2306150" y="311595"/>
                </a:lnTo>
                <a:lnTo>
                  <a:pt x="2272168" y="282019"/>
                </a:lnTo>
                <a:lnTo>
                  <a:pt x="2236610" y="253658"/>
                </a:lnTo>
                <a:lnTo>
                  <a:pt x="2199529" y="226556"/>
                </a:lnTo>
                <a:lnTo>
                  <a:pt x="2160981" y="200758"/>
                </a:lnTo>
                <a:lnTo>
                  <a:pt x="2121020" y="176306"/>
                </a:lnTo>
                <a:lnTo>
                  <a:pt x="2079703" y="153245"/>
                </a:lnTo>
                <a:lnTo>
                  <a:pt x="2037083" y="131619"/>
                </a:lnTo>
                <a:lnTo>
                  <a:pt x="1993216" y="111472"/>
                </a:lnTo>
                <a:lnTo>
                  <a:pt x="1948158" y="92847"/>
                </a:lnTo>
                <a:lnTo>
                  <a:pt x="1901962" y="75789"/>
                </a:lnTo>
                <a:lnTo>
                  <a:pt x="1854684" y="60341"/>
                </a:lnTo>
                <a:lnTo>
                  <a:pt x="1806379" y="46548"/>
                </a:lnTo>
                <a:lnTo>
                  <a:pt x="1757103" y="34452"/>
                </a:lnTo>
                <a:lnTo>
                  <a:pt x="1706909" y="24099"/>
                </a:lnTo>
                <a:lnTo>
                  <a:pt x="1655854" y="15531"/>
                </a:lnTo>
                <a:lnTo>
                  <a:pt x="1603992" y="8794"/>
                </a:lnTo>
                <a:lnTo>
                  <a:pt x="1551379" y="3930"/>
                </a:lnTo>
                <a:lnTo>
                  <a:pt x="1498068" y="984"/>
                </a:lnTo>
                <a:lnTo>
                  <a:pt x="144411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12" name="object 2"/>
          <p:cNvSpPr txBox="1">
            <a:spLocks noGrp="1"/>
          </p:cNvSpPr>
          <p:nvPr>
            <p:ph type="title"/>
          </p:nvPr>
        </p:nvSpPr>
        <p:spPr>
          <a:xfrm>
            <a:off x="942034" y="648106"/>
            <a:ext cx="10881360" cy="88614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5400">
              <a:spcBef>
                <a:spcPts val="190"/>
              </a:spcBef>
            </a:pPr>
            <a:r>
              <a:rPr spc="-20" dirty="0"/>
              <a:t>Aggregating Transactions </a:t>
            </a:r>
            <a:r>
              <a:rPr spc="-10" dirty="0"/>
              <a:t>into</a:t>
            </a:r>
            <a:r>
              <a:rPr spc="228" dirty="0"/>
              <a:t> </a:t>
            </a:r>
            <a:r>
              <a:rPr spc="-10" dirty="0"/>
              <a:t>Blocks</a:t>
            </a:r>
          </a:p>
        </p:txBody>
      </p:sp>
      <p:sp>
        <p:nvSpPr>
          <p:cNvPr id="14" name="object 3"/>
          <p:cNvSpPr txBox="1"/>
          <p:nvPr/>
        </p:nvSpPr>
        <p:spPr>
          <a:xfrm>
            <a:off x="934110" y="1719438"/>
            <a:ext cx="8199120" cy="5375831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598170" marR="153670" indent="-572770">
              <a:lnSpc>
                <a:spcPct val="150100"/>
              </a:lnSpc>
              <a:spcBef>
                <a:spcPts val="200"/>
              </a:spcBef>
              <a:buClr>
                <a:srgbClr val="095A82"/>
              </a:buClr>
              <a:buFont typeface="Wingdings"/>
              <a:buChar char=""/>
              <a:tabLst>
                <a:tab pos="598170" algn="l"/>
                <a:tab pos="599440" algn="l"/>
              </a:tabLst>
            </a:pPr>
            <a:r>
              <a:rPr sz="2800" dirty="0">
                <a:solidFill>
                  <a:srgbClr val="5F5F5F"/>
                </a:solidFill>
                <a:cs typeface="Calibri"/>
              </a:rPr>
              <a:t>By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autonomously confirming </a:t>
            </a:r>
            <a:r>
              <a:rPr sz="2800" dirty="0">
                <a:solidFill>
                  <a:srgbClr val="5F5F5F"/>
                </a:solidFill>
                <a:cs typeface="Calibri"/>
              </a:rPr>
              <a:t>every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transaction </a:t>
            </a:r>
            <a:r>
              <a:rPr sz="2800" dirty="0">
                <a:solidFill>
                  <a:srgbClr val="5F5F5F"/>
                </a:solidFill>
                <a:cs typeface="Calibri"/>
              </a:rPr>
              <a:t>as it  is received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and </a:t>
            </a:r>
            <a:r>
              <a:rPr sz="2800" dirty="0">
                <a:solidFill>
                  <a:srgbClr val="5F5F5F"/>
                </a:solidFill>
                <a:cs typeface="Calibri"/>
              </a:rPr>
              <a:t>before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propagating </a:t>
            </a:r>
            <a:r>
              <a:rPr sz="2800" dirty="0">
                <a:solidFill>
                  <a:srgbClr val="5F5F5F"/>
                </a:solidFill>
                <a:cs typeface="Calibri"/>
              </a:rPr>
              <a:t>it,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each node  fabricates </a:t>
            </a:r>
            <a:r>
              <a:rPr sz="2800" dirty="0">
                <a:solidFill>
                  <a:srgbClr val="5F5F5F"/>
                </a:solidFill>
                <a:cs typeface="Calibri"/>
              </a:rPr>
              <a:t>a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pool of </a:t>
            </a:r>
            <a:r>
              <a:rPr sz="2800" dirty="0">
                <a:solidFill>
                  <a:srgbClr val="5F5F5F"/>
                </a:solidFill>
                <a:cs typeface="Calibri"/>
              </a:rPr>
              <a:t>valid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(however unconfirmed)  transactions </a:t>
            </a:r>
            <a:r>
              <a:rPr sz="2800" dirty="0">
                <a:solidFill>
                  <a:srgbClr val="5F5F5F"/>
                </a:solidFill>
                <a:cs typeface="Calibri"/>
              </a:rPr>
              <a:t>known as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the </a:t>
            </a:r>
            <a:r>
              <a:rPr sz="2800" b="1" dirty="0">
                <a:solidFill>
                  <a:srgbClr val="5F5F5F"/>
                </a:solidFill>
                <a:cs typeface="Calibri"/>
              </a:rPr>
              <a:t>transaction pool,  </a:t>
            </a:r>
            <a:r>
              <a:rPr sz="2800" b="1" spc="-10" dirty="0">
                <a:solidFill>
                  <a:srgbClr val="5F5F5F"/>
                </a:solidFill>
                <a:cs typeface="Calibri"/>
              </a:rPr>
              <a:t>memory </a:t>
            </a:r>
            <a:r>
              <a:rPr sz="2800" b="1" dirty="0">
                <a:solidFill>
                  <a:srgbClr val="5F5F5F"/>
                </a:solidFill>
                <a:cs typeface="Calibri"/>
              </a:rPr>
              <a:t>pool or</a:t>
            </a:r>
            <a:r>
              <a:rPr sz="2800" b="1" spc="-13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b="1" spc="-10" dirty="0">
                <a:solidFill>
                  <a:srgbClr val="5F5F5F"/>
                </a:solidFill>
                <a:cs typeface="Calibri"/>
              </a:rPr>
              <a:t>mempool</a:t>
            </a:r>
            <a:endParaRPr sz="2800">
              <a:solidFill>
                <a:prstClr val="black"/>
              </a:solidFill>
              <a:cs typeface="Calibri"/>
            </a:endParaRPr>
          </a:p>
          <a:p>
            <a:pPr marL="598170" marR="10160" indent="-572770">
              <a:lnSpc>
                <a:spcPct val="150100"/>
              </a:lnSpc>
              <a:spcBef>
                <a:spcPts val="1390"/>
              </a:spcBef>
              <a:buClr>
                <a:srgbClr val="095A82"/>
              </a:buClr>
              <a:buFont typeface="Wingdings"/>
              <a:buChar char=""/>
              <a:tabLst>
                <a:tab pos="598170" algn="l"/>
                <a:tab pos="599440" algn="l"/>
              </a:tabLst>
            </a:pPr>
            <a:r>
              <a:rPr sz="2800" spc="-10" dirty="0">
                <a:solidFill>
                  <a:srgbClr val="5F5F5F"/>
                </a:solidFill>
                <a:cs typeface="Calibri"/>
              </a:rPr>
              <a:t>Transaction reaches </a:t>
            </a:r>
            <a:r>
              <a:rPr sz="2800" b="1" dirty="0">
                <a:solidFill>
                  <a:srgbClr val="5F5F5F"/>
                </a:solidFill>
                <a:cs typeface="Calibri"/>
              </a:rPr>
              <a:t>Mining nodes </a:t>
            </a:r>
            <a:r>
              <a:rPr sz="2800" dirty="0">
                <a:solidFill>
                  <a:srgbClr val="5F5F5F"/>
                </a:solidFill>
                <a:cs typeface="Calibri"/>
              </a:rPr>
              <a:t>it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collects,  </a:t>
            </a:r>
            <a:r>
              <a:rPr sz="2800" dirty="0">
                <a:solidFill>
                  <a:srgbClr val="5F5F5F"/>
                </a:solidFill>
                <a:cs typeface="Calibri"/>
              </a:rPr>
              <a:t>validates,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and </a:t>
            </a:r>
            <a:r>
              <a:rPr sz="2800" dirty="0">
                <a:solidFill>
                  <a:srgbClr val="5F5F5F"/>
                </a:solidFill>
                <a:cs typeface="Calibri"/>
              </a:rPr>
              <a:t>relays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new transactions just </a:t>
            </a:r>
            <a:r>
              <a:rPr sz="2800" dirty="0">
                <a:solidFill>
                  <a:srgbClr val="5F5F5F"/>
                </a:solidFill>
                <a:cs typeface="Calibri"/>
              </a:rPr>
              <a:t>like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other  node</a:t>
            </a:r>
            <a:endParaRPr sz="2800">
              <a:solidFill>
                <a:prstClr val="black"/>
              </a:solidFill>
              <a:cs typeface="Calibri"/>
            </a:endParaRPr>
          </a:p>
        </p:txBody>
      </p:sp>
      <p:sp>
        <p:nvSpPr>
          <p:cNvPr id="15" name="object 4"/>
          <p:cNvSpPr txBox="1"/>
          <p:nvPr/>
        </p:nvSpPr>
        <p:spPr>
          <a:xfrm>
            <a:off x="934110" y="7196530"/>
            <a:ext cx="8077200" cy="13183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598170" marR="10160" indent="-572770">
              <a:lnSpc>
                <a:spcPct val="150100"/>
              </a:lnSpc>
              <a:spcBef>
                <a:spcPts val="200"/>
              </a:spcBef>
              <a:buClr>
                <a:srgbClr val="095A82"/>
              </a:buClr>
              <a:buFont typeface="Wingdings"/>
              <a:buChar char=""/>
              <a:tabLst>
                <a:tab pos="598170" algn="l"/>
                <a:tab pos="599440" algn="l"/>
              </a:tabLst>
            </a:pPr>
            <a:r>
              <a:rPr sz="2800" dirty="0">
                <a:solidFill>
                  <a:srgbClr val="5F5F5F"/>
                </a:solidFill>
                <a:cs typeface="Calibri"/>
              </a:rPr>
              <a:t>Unlike other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nodes, miner node </a:t>
            </a:r>
            <a:r>
              <a:rPr sz="2800" dirty="0">
                <a:solidFill>
                  <a:srgbClr val="5F5F5F"/>
                </a:solidFill>
                <a:cs typeface="Calibri"/>
              </a:rPr>
              <a:t>will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then </a:t>
            </a:r>
            <a:r>
              <a:rPr sz="2800" dirty="0">
                <a:solidFill>
                  <a:srgbClr val="5F5F5F"/>
                </a:solidFill>
                <a:cs typeface="Calibri"/>
              </a:rPr>
              <a:t>aggregate 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these transactions into </a:t>
            </a:r>
            <a:r>
              <a:rPr sz="2800" dirty="0">
                <a:solidFill>
                  <a:srgbClr val="5F5F5F"/>
                </a:solidFill>
                <a:cs typeface="Calibri"/>
              </a:rPr>
              <a:t>a </a:t>
            </a:r>
            <a:r>
              <a:rPr sz="2800" b="1" i="1" dirty="0">
                <a:solidFill>
                  <a:srgbClr val="5F5F5F"/>
                </a:solidFill>
                <a:cs typeface="Calibri"/>
              </a:rPr>
              <a:t>candidate</a:t>
            </a:r>
            <a:r>
              <a:rPr sz="2800" b="1" i="1" spc="-3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b="1" i="1" spc="-10" dirty="0">
                <a:solidFill>
                  <a:srgbClr val="5F5F5F"/>
                </a:solidFill>
                <a:cs typeface="Calibri"/>
              </a:rPr>
              <a:t>block</a:t>
            </a:r>
            <a:endParaRPr sz="2800">
              <a:solidFill>
                <a:prstClr val="black"/>
              </a:solidFill>
              <a:cs typeface="Calibri"/>
            </a:endParaRPr>
          </a:p>
        </p:txBody>
      </p:sp>
      <p:sp>
        <p:nvSpPr>
          <p:cNvPr id="16" name="object 5"/>
          <p:cNvSpPr/>
          <p:nvPr/>
        </p:nvSpPr>
        <p:spPr>
          <a:xfrm>
            <a:off x="9564623" y="1859278"/>
            <a:ext cx="8369806" cy="60015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17" name="object 6"/>
          <p:cNvSpPr txBox="1"/>
          <p:nvPr/>
        </p:nvSpPr>
        <p:spPr>
          <a:xfrm>
            <a:off x="10479784" y="7903666"/>
            <a:ext cx="5666740" cy="1273426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25400" marR="10160" algn="ctr">
              <a:spcBef>
                <a:spcPts val="210"/>
              </a:spcBef>
            </a:pPr>
            <a:r>
              <a:rPr sz="2700" b="1" dirty="0">
                <a:solidFill>
                  <a:srgbClr val="5F5F5F"/>
                </a:solidFill>
                <a:cs typeface="Calibri"/>
              </a:rPr>
              <a:t>In the </a:t>
            </a:r>
            <a:r>
              <a:rPr sz="2700" b="1" spc="-10" dirty="0">
                <a:solidFill>
                  <a:srgbClr val="5F5F5F"/>
                </a:solidFill>
                <a:cs typeface="Calibri"/>
              </a:rPr>
              <a:t>network </a:t>
            </a:r>
            <a:r>
              <a:rPr sz="2700" b="1" dirty="0">
                <a:solidFill>
                  <a:srgbClr val="5F5F5F"/>
                </a:solidFill>
                <a:cs typeface="Calibri"/>
              </a:rPr>
              <a:t>shown </a:t>
            </a:r>
            <a:r>
              <a:rPr sz="2700" b="1" spc="-10" dirty="0">
                <a:solidFill>
                  <a:srgbClr val="5F5F5F"/>
                </a:solidFill>
                <a:cs typeface="Calibri"/>
              </a:rPr>
              <a:t>above, </a:t>
            </a:r>
            <a:r>
              <a:rPr sz="2700" b="1" dirty="0">
                <a:solidFill>
                  <a:srgbClr val="5F5F5F"/>
                </a:solidFill>
                <a:cs typeface="Calibri"/>
              </a:rPr>
              <a:t>the</a:t>
            </a:r>
            <a:r>
              <a:rPr sz="2700" b="1" spc="-350" dirty="0">
                <a:solidFill>
                  <a:srgbClr val="5F5F5F"/>
                </a:solidFill>
                <a:cs typeface="Calibri"/>
              </a:rPr>
              <a:t> </a:t>
            </a:r>
            <a:r>
              <a:rPr sz="2700" b="1" dirty="0">
                <a:solidFill>
                  <a:srgbClr val="5F5F5F"/>
                </a:solidFill>
                <a:cs typeface="Calibri"/>
              </a:rPr>
              <a:t>miner  nodes (in </a:t>
            </a:r>
            <a:r>
              <a:rPr sz="2700" b="1" spc="-20" dirty="0">
                <a:solidFill>
                  <a:srgbClr val="5F5F5F"/>
                </a:solidFill>
                <a:cs typeface="Calibri"/>
              </a:rPr>
              <a:t>orange </a:t>
            </a:r>
            <a:r>
              <a:rPr sz="2700" b="1" spc="-10" dirty="0">
                <a:solidFill>
                  <a:srgbClr val="5F5F5F"/>
                </a:solidFill>
                <a:cs typeface="Calibri"/>
              </a:rPr>
              <a:t>colour) </a:t>
            </a:r>
            <a:r>
              <a:rPr sz="2700" b="1" spc="-20" dirty="0">
                <a:solidFill>
                  <a:srgbClr val="5F5F5F"/>
                </a:solidFill>
                <a:cs typeface="Calibri"/>
              </a:rPr>
              <a:t>aggregates</a:t>
            </a:r>
            <a:r>
              <a:rPr sz="2700" b="1" spc="-280" dirty="0">
                <a:solidFill>
                  <a:srgbClr val="5F5F5F"/>
                </a:solidFill>
                <a:cs typeface="Calibri"/>
              </a:rPr>
              <a:t> </a:t>
            </a:r>
            <a:r>
              <a:rPr sz="2700" b="1" dirty="0">
                <a:solidFill>
                  <a:srgbClr val="5F5F5F"/>
                </a:solidFill>
                <a:cs typeface="Calibri"/>
              </a:rPr>
              <a:t>the  </a:t>
            </a:r>
            <a:r>
              <a:rPr sz="2700" b="1" spc="-10" dirty="0">
                <a:solidFill>
                  <a:srgbClr val="5F5F5F"/>
                </a:solidFill>
                <a:cs typeface="Calibri"/>
              </a:rPr>
              <a:t>transactions </a:t>
            </a:r>
            <a:r>
              <a:rPr sz="2700" b="1" dirty="0">
                <a:solidFill>
                  <a:srgbClr val="5F5F5F"/>
                </a:solidFill>
                <a:cs typeface="Calibri"/>
              </a:rPr>
              <a:t>in a </a:t>
            </a:r>
            <a:r>
              <a:rPr sz="2700" b="1" spc="-10" dirty="0">
                <a:solidFill>
                  <a:srgbClr val="5F5F5F"/>
                </a:solidFill>
                <a:cs typeface="Calibri"/>
              </a:rPr>
              <a:t>candidate</a:t>
            </a:r>
            <a:r>
              <a:rPr sz="2700" b="1" spc="-240" dirty="0">
                <a:solidFill>
                  <a:srgbClr val="5F5F5F"/>
                </a:solidFill>
                <a:cs typeface="Calibri"/>
              </a:rPr>
              <a:t> </a:t>
            </a:r>
            <a:r>
              <a:rPr sz="2700" b="1" dirty="0">
                <a:solidFill>
                  <a:srgbClr val="5F5F5F"/>
                </a:solidFill>
                <a:cs typeface="Calibri"/>
              </a:rPr>
              <a:t>block</a:t>
            </a:r>
            <a:endParaRPr sz="2700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9657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6"/>
                </a:moveTo>
                <a:lnTo>
                  <a:pt x="16421099" y="28956"/>
                </a:lnTo>
                <a:lnTo>
                  <a:pt x="16421099" y="0"/>
                </a:lnTo>
                <a:lnTo>
                  <a:pt x="0" y="0"/>
                </a:lnTo>
                <a:lnTo>
                  <a:pt x="0" y="28956"/>
                </a:lnTo>
                <a:close/>
              </a:path>
            </a:pathLst>
          </a:custGeom>
          <a:solidFill>
            <a:srgbClr val="095A81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6"/>
                </a:moveTo>
                <a:lnTo>
                  <a:pt x="16421099" y="28956"/>
                </a:lnTo>
                <a:lnTo>
                  <a:pt x="16421099" y="0"/>
                </a:lnTo>
                <a:lnTo>
                  <a:pt x="0" y="0"/>
                </a:lnTo>
                <a:lnTo>
                  <a:pt x="0" y="28956"/>
                </a:lnTo>
                <a:close/>
              </a:path>
            </a:pathLst>
          </a:custGeom>
          <a:solidFill>
            <a:srgbClr val="05517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7136" y="3442716"/>
            <a:ext cx="1066799" cy="1272539"/>
          </a:xfrm>
          <a:prstGeom prst="rect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object 2"/>
          <p:cNvSpPr/>
          <p:nvPr/>
        </p:nvSpPr>
        <p:spPr>
          <a:xfrm>
            <a:off x="934210" y="1688593"/>
            <a:ext cx="16421100" cy="58418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11" name="object 4"/>
          <p:cNvSpPr/>
          <p:nvPr/>
        </p:nvSpPr>
        <p:spPr>
          <a:xfrm>
            <a:off x="934210" y="1688593"/>
            <a:ext cx="16421100" cy="58418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31" name="object 2"/>
          <p:cNvSpPr/>
          <p:nvPr/>
        </p:nvSpPr>
        <p:spPr>
          <a:xfrm>
            <a:off x="934974" y="1696211"/>
            <a:ext cx="16421100" cy="38100"/>
          </a:xfrm>
          <a:custGeom>
            <a:avLst/>
            <a:gdLst/>
            <a:ahLst/>
            <a:cxnLst/>
            <a:rect l="l" t="t" r="r" b="b"/>
            <a:pathLst>
              <a:path w="16421100" h="38100">
                <a:moveTo>
                  <a:pt x="0" y="38100"/>
                </a:moveTo>
                <a:lnTo>
                  <a:pt x="16421100" y="38100"/>
                </a:lnTo>
                <a:lnTo>
                  <a:pt x="16421100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2" name="object 3"/>
          <p:cNvSpPr/>
          <p:nvPr/>
        </p:nvSpPr>
        <p:spPr>
          <a:xfrm>
            <a:off x="1059180" y="9453365"/>
            <a:ext cx="2276856" cy="8336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3" name="object 5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5"/>
                </a:moveTo>
                <a:lnTo>
                  <a:pt x="16421100" y="28955"/>
                </a:lnTo>
                <a:lnTo>
                  <a:pt x="1642110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" name="object 4"/>
          <p:cNvSpPr/>
          <p:nvPr/>
        </p:nvSpPr>
        <p:spPr>
          <a:xfrm>
            <a:off x="7588756" y="3122676"/>
            <a:ext cx="5181600" cy="3657600"/>
          </a:xfrm>
          <a:custGeom>
            <a:avLst/>
            <a:gdLst/>
            <a:ahLst/>
            <a:cxnLst/>
            <a:rect l="l" t="t" r="r" b="b"/>
            <a:pathLst>
              <a:path w="2590800" h="1828800">
                <a:moveTo>
                  <a:pt x="1444117" y="0"/>
                </a:moveTo>
                <a:lnTo>
                  <a:pt x="1390165" y="1005"/>
                </a:lnTo>
                <a:lnTo>
                  <a:pt x="1336857" y="3972"/>
                </a:lnTo>
                <a:lnTo>
                  <a:pt x="1284246" y="8856"/>
                </a:lnTo>
                <a:lnTo>
                  <a:pt x="1232388" y="15613"/>
                </a:lnTo>
                <a:lnTo>
                  <a:pt x="1181338" y="24199"/>
                </a:lnTo>
                <a:lnTo>
                  <a:pt x="1131151" y="34571"/>
                </a:lnTo>
                <a:lnTo>
                  <a:pt x="1081882" y="46684"/>
                </a:lnTo>
                <a:lnTo>
                  <a:pt x="1033586" y="60494"/>
                </a:lnTo>
                <a:lnTo>
                  <a:pt x="986317" y="75958"/>
                </a:lnTo>
                <a:lnTo>
                  <a:pt x="940132" y="93031"/>
                </a:lnTo>
                <a:lnTo>
                  <a:pt x="895084" y="111670"/>
                </a:lnTo>
                <a:lnTo>
                  <a:pt x="851229" y="131831"/>
                </a:lnTo>
                <a:lnTo>
                  <a:pt x="808622" y="153469"/>
                </a:lnTo>
                <a:lnTo>
                  <a:pt x="767318" y="176542"/>
                </a:lnTo>
                <a:lnTo>
                  <a:pt x="727372" y="201004"/>
                </a:lnTo>
                <a:lnTo>
                  <a:pt x="688839" y="226813"/>
                </a:lnTo>
                <a:lnTo>
                  <a:pt x="651774" y="253924"/>
                </a:lnTo>
                <a:lnTo>
                  <a:pt x="616232" y="282293"/>
                </a:lnTo>
                <a:lnTo>
                  <a:pt x="582267" y="311876"/>
                </a:lnTo>
                <a:lnTo>
                  <a:pt x="549936" y="342630"/>
                </a:lnTo>
                <a:lnTo>
                  <a:pt x="519292" y="374510"/>
                </a:lnTo>
                <a:lnTo>
                  <a:pt x="490392" y="407473"/>
                </a:lnTo>
                <a:lnTo>
                  <a:pt x="463289" y="441475"/>
                </a:lnTo>
                <a:lnTo>
                  <a:pt x="438040" y="476471"/>
                </a:lnTo>
                <a:lnTo>
                  <a:pt x="414698" y="512419"/>
                </a:lnTo>
                <a:lnTo>
                  <a:pt x="393320" y="549273"/>
                </a:lnTo>
                <a:lnTo>
                  <a:pt x="373959" y="586990"/>
                </a:lnTo>
                <a:lnTo>
                  <a:pt x="356671" y="625526"/>
                </a:lnTo>
                <a:lnTo>
                  <a:pt x="341512" y="664838"/>
                </a:lnTo>
                <a:lnTo>
                  <a:pt x="328535" y="704881"/>
                </a:lnTo>
                <a:lnTo>
                  <a:pt x="317797" y="745611"/>
                </a:lnTo>
                <a:lnTo>
                  <a:pt x="309351" y="786984"/>
                </a:lnTo>
                <a:lnTo>
                  <a:pt x="303253" y="828957"/>
                </a:lnTo>
                <a:lnTo>
                  <a:pt x="299559" y="871486"/>
                </a:lnTo>
                <a:lnTo>
                  <a:pt x="298323" y="914526"/>
                </a:lnTo>
                <a:lnTo>
                  <a:pt x="0" y="1138682"/>
                </a:lnTo>
                <a:lnTo>
                  <a:pt x="381888" y="1257045"/>
                </a:lnTo>
                <a:lnTo>
                  <a:pt x="403160" y="1296397"/>
                </a:lnTo>
                <a:lnTo>
                  <a:pt x="426542" y="1334651"/>
                </a:lnTo>
                <a:lnTo>
                  <a:pt x="451967" y="1371772"/>
                </a:lnTo>
                <a:lnTo>
                  <a:pt x="479368" y="1407722"/>
                </a:lnTo>
                <a:lnTo>
                  <a:pt x="508676" y="1442466"/>
                </a:lnTo>
                <a:lnTo>
                  <a:pt x="539824" y="1475967"/>
                </a:lnTo>
                <a:lnTo>
                  <a:pt x="572744" y="1508188"/>
                </a:lnTo>
                <a:lnTo>
                  <a:pt x="607368" y="1539093"/>
                </a:lnTo>
                <a:lnTo>
                  <a:pt x="643628" y="1568647"/>
                </a:lnTo>
                <a:lnTo>
                  <a:pt x="681456" y="1596811"/>
                </a:lnTo>
                <a:lnTo>
                  <a:pt x="720784" y="1623550"/>
                </a:lnTo>
                <a:lnTo>
                  <a:pt x="761546" y="1648827"/>
                </a:lnTo>
                <a:lnTo>
                  <a:pt x="803671" y="1672605"/>
                </a:lnTo>
                <a:lnTo>
                  <a:pt x="847094" y="1694849"/>
                </a:lnTo>
                <a:lnTo>
                  <a:pt x="891746" y="1715522"/>
                </a:lnTo>
                <a:lnTo>
                  <a:pt x="937559" y="1734588"/>
                </a:lnTo>
                <a:lnTo>
                  <a:pt x="984465" y="1752009"/>
                </a:lnTo>
                <a:lnTo>
                  <a:pt x="1032396" y="1767750"/>
                </a:lnTo>
                <a:lnTo>
                  <a:pt x="1081286" y="1781773"/>
                </a:lnTo>
                <a:lnTo>
                  <a:pt x="1131065" y="1794043"/>
                </a:lnTo>
                <a:lnTo>
                  <a:pt x="1181666" y="1804524"/>
                </a:lnTo>
                <a:lnTo>
                  <a:pt x="1233084" y="1813186"/>
                </a:lnTo>
                <a:lnTo>
                  <a:pt x="1285062" y="1819968"/>
                </a:lnTo>
                <a:lnTo>
                  <a:pt x="1337722" y="1824860"/>
                </a:lnTo>
                <a:lnTo>
                  <a:pt x="1390932" y="1827816"/>
                </a:lnTo>
                <a:lnTo>
                  <a:pt x="1444625" y="1828800"/>
                </a:lnTo>
                <a:lnTo>
                  <a:pt x="1498576" y="1827794"/>
                </a:lnTo>
                <a:lnTo>
                  <a:pt x="1551884" y="1824827"/>
                </a:lnTo>
                <a:lnTo>
                  <a:pt x="1604495" y="1819943"/>
                </a:lnTo>
                <a:lnTo>
                  <a:pt x="1656402" y="1813177"/>
                </a:lnTo>
                <a:lnTo>
                  <a:pt x="1707403" y="1804600"/>
                </a:lnTo>
                <a:lnTo>
                  <a:pt x="1757590" y="1794228"/>
                </a:lnTo>
                <a:lnTo>
                  <a:pt x="1806859" y="1782115"/>
                </a:lnTo>
                <a:lnTo>
                  <a:pt x="1855155" y="1768305"/>
                </a:lnTo>
                <a:lnTo>
                  <a:pt x="1902424" y="1752841"/>
                </a:lnTo>
                <a:lnTo>
                  <a:pt x="1948609" y="1735768"/>
                </a:lnTo>
                <a:lnTo>
                  <a:pt x="1993657" y="1717129"/>
                </a:lnTo>
                <a:lnTo>
                  <a:pt x="2037512" y="1696968"/>
                </a:lnTo>
                <a:lnTo>
                  <a:pt x="2080119" y="1675330"/>
                </a:lnTo>
                <a:lnTo>
                  <a:pt x="2121423" y="1652257"/>
                </a:lnTo>
                <a:lnTo>
                  <a:pt x="2161369" y="1627795"/>
                </a:lnTo>
                <a:lnTo>
                  <a:pt x="2199902" y="1601986"/>
                </a:lnTo>
                <a:lnTo>
                  <a:pt x="2236967" y="1574875"/>
                </a:lnTo>
                <a:lnTo>
                  <a:pt x="2272509" y="1546506"/>
                </a:lnTo>
                <a:lnTo>
                  <a:pt x="2306474" y="1516923"/>
                </a:lnTo>
                <a:lnTo>
                  <a:pt x="2338805" y="1486169"/>
                </a:lnTo>
                <a:lnTo>
                  <a:pt x="2369449" y="1454289"/>
                </a:lnTo>
                <a:lnTo>
                  <a:pt x="2398349" y="1421326"/>
                </a:lnTo>
                <a:lnTo>
                  <a:pt x="2425452" y="1387324"/>
                </a:lnTo>
                <a:lnTo>
                  <a:pt x="2450701" y="1352328"/>
                </a:lnTo>
                <a:lnTo>
                  <a:pt x="2474043" y="1316380"/>
                </a:lnTo>
                <a:lnTo>
                  <a:pt x="2495421" y="1279526"/>
                </a:lnTo>
                <a:lnTo>
                  <a:pt x="2514782" y="1241809"/>
                </a:lnTo>
                <a:lnTo>
                  <a:pt x="2532070" y="1203273"/>
                </a:lnTo>
                <a:lnTo>
                  <a:pt x="2547229" y="1163961"/>
                </a:lnTo>
                <a:lnTo>
                  <a:pt x="2560206" y="1123918"/>
                </a:lnTo>
                <a:lnTo>
                  <a:pt x="2570944" y="1083188"/>
                </a:lnTo>
                <a:lnTo>
                  <a:pt x="2579390" y="1041815"/>
                </a:lnTo>
                <a:lnTo>
                  <a:pt x="2585488" y="999842"/>
                </a:lnTo>
                <a:lnTo>
                  <a:pt x="2589182" y="957313"/>
                </a:lnTo>
                <a:lnTo>
                  <a:pt x="2590419" y="914273"/>
                </a:lnTo>
                <a:lnTo>
                  <a:pt x="2589160" y="871222"/>
                </a:lnTo>
                <a:lnTo>
                  <a:pt x="2585444" y="828684"/>
                </a:lnTo>
                <a:lnTo>
                  <a:pt x="2579325" y="786703"/>
                </a:lnTo>
                <a:lnTo>
                  <a:pt x="2570858" y="745323"/>
                </a:lnTo>
                <a:lnTo>
                  <a:pt x="2560098" y="704587"/>
                </a:lnTo>
                <a:lnTo>
                  <a:pt x="2547100" y="664540"/>
                </a:lnTo>
                <a:lnTo>
                  <a:pt x="2531919" y="625226"/>
                </a:lnTo>
                <a:lnTo>
                  <a:pt x="2514611" y="586687"/>
                </a:lnTo>
                <a:lnTo>
                  <a:pt x="2495230" y="548969"/>
                </a:lnTo>
                <a:lnTo>
                  <a:pt x="2473831" y="512115"/>
                </a:lnTo>
                <a:lnTo>
                  <a:pt x="2450470" y="476169"/>
                </a:lnTo>
                <a:lnTo>
                  <a:pt x="2425201" y="441175"/>
                </a:lnTo>
                <a:lnTo>
                  <a:pt x="2398079" y="407176"/>
                </a:lnTo>
                <a:lnTo>
                  <a:pt x="2369160" y="374218"/>
                </a:lnTo>
                <a:lnTo>
                  <a:pt x="2338499" y="342343"/>
                </a:lnTo>
                <a:lnTo>
                  <a:pt x="2306150" y="311595"/>
                </a:lnTo>
                <a:lnTo>
                  <a:pt x="2272168" y="282019"/>
                </a:lnTo>
                <a:lnTo>
                  <a:pt x="2236610" y="253658"/>
                </a:lnTo>
                <a:lnTo>
                  <a:pt x="2199529" y="226556"/>
                </a:lnTo>
                <a:lnTo>
                  <a:pt x="2160981" y="200758"/>
                </a:lnTo>
                <a:lnTo>
                  <a:pt x="2121020" y="176306"/>
                </a:lnTo>
                <a:lnTo>
                  <a:pt x="2079703" y="153245"/>
                </a:lnTo>
                <a:lnTo>
                  <a:pt x="2037083" y="131619"/>
                </a:lnTo>
                <a:lnTo>
                  <a:pt x="1993216" y="111472"/>
                </a:lnTo>
                <a:lnTo>
                  <a:pt x="1948158" y="92847"/>
                </a:lnTo>
                <a:lnTo>
                  <a:pt x="1901962" y="75789"/>
                </a:lnTo>
                <a:lnTo>
                  <a:pt x="1854684" y="60341"/>
                </a:lnTo>
                <a:lnTo>
                  <a:pt x="1806379" y="46548"/>
                </a:lnTo>
                <a:lnTo>
                  <a:pt x="1757103" y="34452"/>
                </a:lnTo>
                <a:lnTo>
                  <a:pt x="1706909" y="24099"/>
                </a:lnTo>
                <a:lnTo>
                  <a:pt x="1655854" y="15531"/>
                </a:lnTo>
                <a:lnTo>
                  <a:pt x="1603992" y="8794"/>
                </a:lnTo>
                <a:lnTo>
                  <a:pt x="1551379" y="3930"/>
                </a:lnTo>
                <a:lnTo>
                  <a:pt x="1498068" y="984"/>
                </a:lnTo>
                <a:lnTo>
                  <a:pt x="144411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12" name="object 2"/>
          <p:cNvSpPr txBox="1">
            <a:spLocks noGrp="1"/>
          </p:cNvSpPr>
          <p:nvPr>
            <p:ph type="title"/>
          </p:nvPr>
        </p:nvSpPr>
        <p:spPr>
          <a:xfrm>
            <a:off x="942034" y="648106"/>
            <a:ext cx="10881360" cy="88614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5400">
              <a:spcBef>
                <a:spcPts val="190"/>
              </a:spcBef>
            </a:pPr>
            <a:r>
              <a:rPr spc="-20" dirty="0"/>
              <a:t>Aggregating Transactions </a:t>
            </a:r>
            <a:r>
              <a:rPr spc="-10" dirty="0"/>
              <a:t>into</a:t>
            </a:r>
            <a:r>
              <a:rPr spc="228" dirty="0"/>
              <a:t> </a:t>
            </a:r>
            <a:r>
              <a:rPr spc="-10" dirty="0"/>
              <a:t>Blocks</a:t>
            </a:r>
          </a:p>
        </p:txBody>
      </p:sp>
      <p:sp>
        <p:nvSpPr>
          <p:cNvPr id="14" name="object 3"/>
          <p:cNvSpPr/>
          <p:nvPr/>
        </p:nvSpPr>
        <p:spPr>
          <a:xfrm>
            <a:off x="6864095" y="3621279"/>
            <a:ext cx="615950" cy="207010"/>
          </a:xfrm>
          <a:custGeom>
            <a:avLst/>
            <a:gdLst/>
            <a:ahLst/>
            <a:cxnLst/>
            <a:rect l="l" t="t" r="r" b="b"/>
            <a:pathLst>
              <a:path w="307975" h="103505">
                <a:moveTo>
                  <a:pt x="282611" y="51688"/>
                </a:moveTo>
                <a:lnTo>
                  <a:pt x="212725" y="92456"/>
                </a:lnTo>
                <a:lnTo>
                  <a:pt x="211709" y="96266"/>
                </a:lnTo>
                <a:lnTo>
                  <a:pt x="215264" y="102362"/>
                </a:lnTo>
                <a:lnTo>
                  <a:pt x="219075" y="103378"/>
                </a:lnTo>
                <a:lnTo>
                  <a:pt x="296830" y="58038"/>
                </a:lnTo>
                <a:lnTo>
                  <a:pt x="295148" y="58038"/>
                </a:lnTo>
                <a:lnTo>
                  <a:pt x="295148" y="57150"/>
                </a:lnTo>
                <a:lnTo>
                  <a:pt x="291973" y="57150"/>
                </a:lnTo>
                <a:lnTo>
                  <a:pt x="282611" y="51688"/>
                </a:lnTo>
                <a:close/>
              </a:path>
              <a:path w="307975" h="103505">
                <a:moveTo>
                  <a:pt x="271725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271725" y="58038"/>
                </a:lnTo>
                <a:lnTo>
                  <a:pt x="282611" y="51688"/>
                </a:lnTo>
                <a:lnTo>
                  <a:pt x="271725" y="45338"/>
                </a:lnTo>
                <a:close/>
              </a:path>
              <a:path w="307975" h="103505">
                <a:moveTo>
                  <a:pt x="296830" y="45338"/>
                </a:moveTo>
                <a:lnTo>
                  <a:pt x="295148" y="45338"/>
                </a:lnTo>
                <a:lnTo>
                  <a:pt x="295148" y="58038"/>
                </a:lnTo>
                <a:lnTo>
                  <a:pt x="296830" y="58038"/>
                </a:lnTo>
                <a:lnTo>
                  <a:pt x="307721" y="51688"/>
                </a:lnTo>
                <a:lnTo>
                  <a:pt x="296830" y="45338"/>
                </a:lnTo>
                <a:close/>
              </a:path>
              <a:path w="307975" h="103505">
                <a:moveTo>
                  <a:pt x="291973" y="46227"/>
                </a:moveTo>
                <a:lnTo>
                  <a:pt x="282611" y="51688"/>
                </a:lnTo>
                <a:lnTo>
                  <a:pt x="291973" y="57150"/>
                </a:lnTo>
                <a:lnTo>
                  <a:pt x="291973" y="46227"/>
                </a:lnTo>
                <a:close/>
              </a:path>
              <a:path w="307975" h="103505">
                <a:moveTo>
                  <a:pt x="295148" y="46227"/>
                </a:moveTo>
                <a:lnTo>
                  <a:pt x="291973" y="46227"/>
                </a:lnTo>
                <a:lnTo>
                  <a:pt x="291973" y="57150"/>
                </a:lnTo>
                <a:lnTo>
                  <a:pt x="295148" y="57150"/>
                </a:lnTo>
                <a:lnTo>
                  <a:pt x="295148" y="46227"/>
                </a:lnTo>
                <a:close/>
              </a:path>
              <a:path w="307975" h="103505">
                <a:moveTo>
                  <a:pt x="219075" y="0"/>
                </a:moveTo>
                <a:lnTo>
                  <a:pt x="215264" y="1015"/>
                </a:lnTo>
                <a:lnTo>
                  <a:pt x="211709" y="7112"/>
                </a:lnTo>
                <a:lnTo>
                  <a:pt x="212725" y="10922"/>
                </a:lnTo>
                <a:lnTo>
                  <a:pt x="282611" y="51688"/>
                </a:lnTo>
                <a:lnTo>
                  <a:pt x="291973" y="46227"/>
                </a:lnTo>
                <a:lnTo>
                  <a:pt x="295148" y="46227"/>
                </a:lnTo>
                <a:lnTo>
                  <a:pt x="295148" y="45338"/>
                </a:lnTo>
                <a:lnTo>
                  <a:pt x="296830" y="45338"/>
                </a:lnTo>
                <a:lnTo>
                  <a:pt x="219075" y="0"/>
                </a:lnTo>
                <a:close/>
              </a:path>
            </a:pathLst>
          </a:custGeom>
          <a:solidFill>
            <a:srgbClr val="0D80B8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15" name="object 4"/>
          <p:cNvSpPr/>
          <p:nvPr/>
        </p:nvSpPr>
        <p:spPr>
          <a:xfrm>
            <a:off x="3849622" y="2767583"/>
            <a:ext cx="3197352" cy="20208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16" name="object 5"/>
          <p:cNvSpPr/>
          <p:nvPr/>
        </p:nvSpPr>
        <p:spPr>
          <a:xfrm>
            <a:off x="3925822" y="2947441"/>
            <a:ext cx="3090672" cy="169466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17" name="object 6"/>
          <p:cNvSpPr/>
          <p:nvPr/>
        </p:nvSpPr>
        <p:spPr>
          <a:xfrm>
            <a:off x="3927346" y="2845306"/>
            <a:ext cx="2941320" cy="1765300"/>
          </a:xfrm>
          <a:custGeom>
            <a:avLst/>
            <a:gdLst/>
            <a:ahLst/>
            <a:cxnLst/>
            <a:rect l="l" t="t" r="r" b="b"/>
            <a:pathLst>
              <a:path w="1470660" h="882650">
                <a:moveTo>
                  <a:pt x="0" y="882396"/>
                </a:moveTo>
                <a:lnTo>
                  <a:pt x="1470660" y="882396"/>
                </a:lnTo>
                <a:lnTo>
                  <a:pt x="1470660" y="0"/>
                </a:lnTo>
                <a:lnTo>
                  <a:pt x="0" y="0"/>
                </a:lnTo>
                <a:lnTo>
                  <a:pt x="0" y="882396"/>
                </a:lnTo>
                <a:close/>
              </a:path>
            </a:pathLst>
          </a:custGeom>
          <a:solidFill>
            <a:srgbClr val="0D80B8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18" name="object 7"/>
          <p:cNvSpPr/>
          <p:nvPr/>
        </p:nvSpPr>
        <p:spPr>
          <a:xfrm>
            <a:off x="3927346" y="2845306"/>
            <a:ext cx="2941320" cy="1765300"/>
          </a:xfrm>
          <a:custGeom>
            <a:avLst/>
            <a:gdLst/>
            <a:ahLst/>
            <a:cxnLst/>
            <a:rect l="l" t="t" r="r" b="b"/>
            <a:pathLst>
              <a:path w="1470660" h="882650">
                <a:moveTo>
                  <a:pt x="0" y="882396"/>
                </a:moveTo>
                <a:lnTo>
                  <a:pt x="1470660" y="882396"/>
                </a:lnTo>
                <a:lnTo>
                  <a:pt x="1470660" y="0"/>
                </a:lnTo>
                <a:lnTo>
                  <a:pt x="0" y="0"/>
                </a:lnTo>
                <a:lnTo>
                  <a:pt x="0" y="882396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19" name="object 8"/>
          <p:cNvSpPr txBox="1"/>
          <p:nvPr/>
        </p:nvSpPr>
        <p:spPr>
          <a:xfrm>
            <a:off x="3927346" y="3033521"/>
            <a:ext cx="2941320" cy="1322798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91770" marR="176530" indent="-1270" algn="ctr">
              <a:lnSpc>
                <a:spcPct val="91700"/>
              </a:lnSpc>
              <a:spcBef>
                <a:spcPts val="380"/>
              </a:spcBef>
            </a:pPr>
            <a:r>
              <a:rPr spc="-10" dirty="0">
                <a:solidFill>
                  <a:srgbClr val="FFFFFF"/>
                </a:solidFill>
                <a:cs typeface="Calibri"/>
              </a:rPr>
              <a:t>Andy’s node is listening </a:t>
            </a:r>
            <a:r>
              <a:rPr dirty="0">
                <a:solidFill>
                  <a:srgbClr val="FFFFFF"/>
                </a:solidFill>
                <a:cs typeface="Calibri"/>
              </a:rPr>
              <a:t>for  </a:t>
            </a:r>
            <a:r>
              <a:rPr spc="-10" dirty="0">
                <a:solidFill>
                  <a:srgbClr val="FFFFFF"/>
                </a:solidFill>
                <a:cs typeface="Calibri"/>
              </a:rPr>
              <a:t>transactions, trying </a:t>
            </a:r>
            <a:r>
              <a:rPr dirty="0">
                <a:solidFill>
                  <a:srgbClr val="FFFFFF"/>
                </a:solidFill>
                <a:cs typeface="Calibri"/>
              </a:rPr>
              <a:t>to</a:t>
            </a:r>
            <a:r>
              <a:rPr spc="-30" dirty="0">
                <a:solidFill>
                  <a:srgbClr val="FFFFFF"/>
                </a:solidFill>
                <a:cs typeface="Calibri"/>
              </a:rPr>
              <a:t> </a:t>
            </a:r>
            <a:r>
              <a:rPr spc="-10" dirty="0">
                <a:solidFill>
                  <a:srgbClr val="FFFFFF"/>
                </a:solidFill>
                <a:cs typeface="Calibri"/>
              </a:rPr>
              <a:t>mine  </a:t>
            </a:r>
            <a:r>
              <a:rPr dirty="0">
                <a:solidFill>
                  <a:srgbClr val="FFFFFF"/>
                </a:solidFill>
                <a:cs typeface="Calibri"/>
              </a:rPr>
              <a:t>a </a:t>
            </a:r>
            <a:r>
              <a:rPr spc="-10" dirty="0">
                <a:solidFill>
                  <a:srgbClr val="FFFFFF"/>
                </a:solidFill>
                <a:cs typeface="Calibri"/>
              </a:rPr>
              <a:t>new block and also  listening </a:t>
            </a:r>
            <a:r>
              <a:rPr dirty="0">
                <a:solidFill>
                  <a:srgbClr val="FFFFFF"/>
                </a:solidFill>
                <a:cs typeface="Calibri"/>
              </a:rPr>
              <a:t>for </a:t>
            </a:r>
            <a:r>
              <a:rPr spc="-10" dirty="0">
                <a:solidFill>
                  <a:srgbClr val="FFFFFF"/>
                </a:solidFill>
                <a:cs typeface="Calibri"/>
              </a:rPr>
              <a:t>blocks  discovered by other</a:t>
            </a:r>
            <a:r>
              <a:rPr spc="-40" dirty="0">
                <a:solidFill>
                  <a:srgbClr val="FFFFFF"/>
                </a:solidFill>
                <a:cs typeface="Calibri"/>
              </a:rPr>
              <a:t> </a:t>
            </a:r>
            <a:r>
              <a:rPr spc="-10" dirty="0">
                <a:solidFill>
                  <a:srgbClr val="FFFFFF"/>
                </a:solidFill>
                <a:cs typeface="Calibri"/>
              </a:rPr>
              <a:t>nodes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20" name="object 9"/>
          <p:cNvSpPr/>
          <p:nvPr/>
        </p:nvSpPr>
        <p:spPr>
          <a:xfrm>
            <a:off x="10482071" y="3621279"/>
            <a:ext cx="615950" cy="207010"/>
          </a:xfrm>
          <a:custGeom>
            <a:avLst/>
            <a:gdLst/>
            <a:ahLst/>
            <a:cxnLst/>
            <a:rect l="l" t="t" r="r" b="b"/>
            <a:pathLst>
              <a:path w="307975" h="103505">
                <a:moveTo>
                  <a:pt x="282611" y="51688"/>
                </a:moveTo>
                <a:lnTo>
                  <a:pt x="212725" y="92456"/>
                </a:lnTo>
                <a:lnTo>
                  <a:pt x="211709" y="96266"/>
                </a:lnTo>
                <a:lnTo>
                  <a:pt x="215264" y="102362"/>
                </a:lnTo>
                <a:lnTo>
                  <a:pt x="219075" y="103378"/>
                </a:lnTo>
                <a:lnTo>
                  <a:pt x="296830" y="58038"/>
                </a:lnTo>
                <a:lnTo>
                  <a:pt x="295148" y="58038"/>
                </a:lnTo>
                <a:lnTo>
                  <a:pt x="295148" y="57150"/>
                </a:lnTo>
                <a:lnTo>
                  <a:pt x="291973" y="57150"/>
                </a:lnTo>
                <a:lnTo>
                  <a:pt x="282611" y="51688"/>
                </a:lnTo>
                <a:close/>
              </a:path>
              <a:path w="307975" h="103505">
                <a:moveTo>
                  <a:pt x="271725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271725" y="58038"/>
                </a:lnTo>
                <a:lnTo>
                  <a:pt x="282611" y="51688"/>
                </a:lnTo>
                <a:lnTo>
                  <a:pt x="271725" y="45338"/>
                </a:lnTo>
                <a:close/>
              </a:path>
              <a:path w="307975" h="103505">
                <a:moveTo>
                  <a:pt x="296830" y="45338"/>
                </a:moveTo>
                <a:lnTo>
                  <a:pt x="295148" y="45338"/>
                </a:lnTo>
                <a:lnTo>
                  <a:pt x="295148" y="58038"/>
                </a:lnTo>
                <a:lnTo>
                  <a:pt x="296830" y="58038"/>
                </a:lnTo>
                <a:lnTo>
                  <a:pt x="307721" y="51688"/>
                </a:lnTo>
                <a:lnTo>
                  <a:pt x="296830" y="45338"/>
                </a:lnTo>
                <a:close/>
              </a:path>
              <a:path w="307975" h="103505">
                <a:moveTo>
                  <a:pt x="291973" y="46227"/>
                </a:moveTo>
                <a:lnTo>
                  <a:pt x="282611" y="51688"/>
                </a:lnTo>
                <a:lnTo>
                  <a:pt x="291973" y="57150"/>
                </a:lnTo>
                <a:lnTo>
                  <a:pt x="291973" y="46227"/>
                </a:lnTo>
                <a:close/>
              </a:path>
              <a:path w="307975" h="103505">
                <a:moveTo>
                  <a:pt x="295148" y="46227"/>
                </a:moveTo>
                <a:lnTo>
                  <a:pt x="291973" y="46227"/>
                </a:lnTo>
                <a:lnTo>
                  <a:pt x="291973" y="57150"/>
                </a:lnTo>
                <a:lnTo>
                  <a:pt x="295148" y="57150"/>
                </a:lnTo>
                <a:lnTo>
                  <a:pt x="295148" y="46227"/>
                </a:lnTo>
                <a:close/>
              </a:path>
              <a:path w="307975" h="103505">
                <a:moveTo>
                  <a:pt x="219075" y="0"/>
                </a:moveTo>
                <a:lnTo>
                  <a:pt x="215264" y="1015"/>
                </a:lnTo>
                <a:lnTo>
                  <a:pt x="211709" y="7112"/>
                </a:lnTo>
                <a:lnTo>
                  <a:pt x="212725" y="10922"/>
                </a:lnTo>
                <a:lnTo>
                  <a:pt x="282611" y="51688"/>
                </a:lnTo>
                <a:lnTo>
                  <a:pt x="291973" y="46227"/>
                </a:lnTo>
                <a:lnTo>
                  <a:pt x="295148" y="46227"/>
                </a:lnTo>
                <a:lnTo>
                  <a:pt x="295148" y="45338"/>
                </a:lnTo>
                <a:lnTo>
                  <a:pt x="296830" y="45338"/>
                </a:lnTo>
                <a:lnTo>
                  <a:pt x="219075" y="0"/>
                </a:lnTo>
                <a:close/>
              </a:path>
            </a:pathLst>
          </a:custGeom>
          <a:solidFill>
            <a:srgbClr val="F19C13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21" name="object 10"/>
          <p:cNvSpPr/>
          <p:nvPr/>
        </p:nvSpPr>
        <p:spPr>
          <a:xfrm>
            <a:off x="7412734" y="2788920"/>
            <a:ext cx="3200400" cy="20208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22" name="object 11"/>
          <p:cNvSpPr/>
          <p:nvPr/>
        </p:nvSpPr>
        <p:spPr>
          <a:xfrm>
            <a:off x="7427977" y="2843782"/>
            <a:ext cx="3218686" cy="19476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23" name="object 12"/>
          <p:cNvSpPr/>
          <p:nvPr/>
        </p:nvSpPr>
        <p:spPr>
          <a:xfrm>
            <a:off x="7545323" y="2845306"/>
            <a:ext cx="2945130" cy="1765300"/>
          </a:xfrm>
          <a:custGeom>
            <a:avLst/>
            <a:gdLst/>
            <a:ahLst/>
            <a:cxnLst/>
            <a:rect l="l" t="t" r="r" b="b"/>
            <a:pathLst>
              <a:path w="1472564" h="882650">
                <a:moveTo>
                  <a:pt x="0" y="882396"/>
                </a:moveTo>
                <a:lnTo>
                  <a:pt x="1472184" y="882396"/>
                </a:lnTo>
                <a:lnTo>
                  <a:pt x="1472184" y="0"/>
                </a:lnTo>
                <a:lnTo>
                  <a:pt x="0" y="0"/>
                </a:lnTo>
                <a:lnTo>
                  <a:pt x="0" y="882396"/>
                </a:lnTo>
                <a:close/>
              </a:path>
            </a:pathLst>
          </a:custGeom>
          <a:solidFill>
            <a:srgbClr val="F19C13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24" name="object 13"/>
          <p:cNvSpPr/>
          <p:nvPr/>
        </p:nvSpPr>
        <p:spPr>
          <a:xfrm>
            <a:off x="7545323" y="2845306"/>
            <a:ext cx="2945130" cy="1765300"/>
          </a:xfrm>
          <a:custGeom>
            <a:avLst/>
            <a:gdLst/>
            <a:ahLst/>
            <a:cxnLst/>
            <a:rect l="l" t="t" r="r" b="b"/>
            <a:pathLst>
              <a:path w="1472564" h="882650">
                <a:moveTo>
                  <a:pt x="0" y="882396"/>
                </a:moveTo>
                <a:lnTo>
                  <a:pt x="1472184" y="882396"/>
                </a:lnTo>
                <a:lnTo>
                  <a:pt x="1472184" y="0"/>
                </a:lnTo>
                <a:lnTo>
                  <a:pt x="0" y="0"/>
                </a:lnTo>
                <a:lnTo>
                  <a:pt x="0" y="882396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25" name="object 14"/>
          <p:cNvSpPr txBox="1"/>
          <p:nvPr/>
        </p:nvSpPr>
        <p:spPr>
          <a:xfrm>
            <a:off x="7545323" y="2908044"/>
            <a:ext cx="2945130" cy="1582613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8270" marR="115570" indent="72390" algn="just">
              <a:lnSpc>
                <a:spcPct val="91700"/>
              </a:lnSpc>
              <a:spcBef>
                <a:spcPts val="380"/>
              </a:spcBef>
            </a:pPr>
            <a:r>
              <a:rPr spc="-10" dirty="0">
                <a:solidFill>
                  <a:srgbClr val="FFFFFF"/>
                </a:solidFill>
                <a:cs typeface="Calibri"/>
              </a:rPr>
              <a:t>As Andy’s node is mining, it  receives block (say </a:t>
            </a:r>
            <a:r>
              <a:rPr dirty="0">
                <a:solidFill>
                  <a:srgbClr val="FFFFFF"/>
                </a:solidFill>
                <a:cs typeface="Calibri"/>
              </a:rPr>
              <a:t>273816)  </a:t>
            </a:r>
            <a:r>
              <a:rPr spc="-10" dirty="0">
                <a:solidFill>
                  <a:srgbClr val="FFFFFF"/>
                </a:solidFill>
                <a:cs typeface="Calibri"/>
              </a:rPr>
              <a:t>through the bitcoin network.</a:t>
            </a:r>
            <a:endParaRPr>
              <a:solidFill>
                <a:prstClr val="black"/>
              </a:solidFill>
              <a:cs typeface="Calibri"/>
            </a:endParaRPr>
          </a:p>
          <a:p>
            <a:pPr marL="411480" indent="-21590">
              <a:lnSpc>
                <a:spcPts val="1880"/>
              </a:lnSpc>
            </a:pPr>
            <a:r>
              <a:rPr spc="-10" dirty="0">
                <a:solidFill>
                  <a:srgbClr val="FFFFFF"/>
                </a:solidFill>
                <a:cs typeface="Calibri"/>
              </a:rPr>
              <a:t>The arrival </a:t>
            </a:r>
            <a:r>
              <a:rPr dirty="0">
                <a:solidFill>
                  <a:srgbClr val="FFFFFF"/>
                </a:solidFill>
                <a:cs typeface="Calibri"/>
              </a:rPr>
              <a:t>of </a:t>
            </a:r>
            <a:r>
              <a:rPr spc="-10" dirty="0">
                <a:solidFill>
                  <a:srgbClr val="FFFFFF"/>
                </a:solidFill>
                <a:cs typeface="Calibri"/>
              </a:rPr>
              <a:t>this</a:t>
            </a:r>
            <a:r>
              <a:rPr spc="-30" dirty="0">
                <a:solidFill>
                  <a:srgbClr val="FFFFFF"/>
                </a:solidFill>
                <a:cs typeface="Calibri"/>
              </a:rPr>
              <a:t> </a:t>
            </a:r>
            <a:r>
              <a:rPr spc="-10" dirty="0">
                <a:solidFill>
                  <a:srgbClr val="FFFFFF"/>
                </a:solidFill>
                <a:cs typeface="Calibri"/>
              </a:rPr>
              <a:t>block</a:t>
            </a:r>
            <a:endParaRPr>
              <a:solidFill>
                <a:prstClr val="black"/>
              </a:solidFill>
              <a:cs typeface="Calibri"/>
            </a:endParaRPr>
          </a:p>
          <a:p>
            <a:pPr marL="289560" marR="276860" indent="121920">
              <a:lnSpc>
                <a:spcPts val="1960"/>
              </a:lnSpc>
              <a:spcBef>
                <a:spcPts val="140"/>
              </a:spcBef>
            </a:pPr>
            <a:r>
              <a:rPr spc="-10" dirty="0">
                <a:solidFill>
                  <a:srgbClr val="FFFFFF"/>
                </a:solidFill>
                <a:cs typeface="Calibri"/>
              </a:rPr>
              <a:t>signifies the end </a:t>
            </a:r>
            <a:r>
              <a:rPr dirty="0">
                <a:solidFill>
                  <a:srgbClr val="FFFFFF"/>
                </a:solidFill>
                <a:cs typeface="Calibri"/>
              </a:rPr>
              <a:t>of </a:t>
            </a:r>
            <a:r>
              <a:rPr spc="-10" dirty="0">
                <a:solidFill>
                  <a:srgbClr val="FFFFFF"/>
                </a:solidFill>
                <a:cs typeface="Calibri"/>
              </a:rPr>
              <a:t>the  competition </a:t>
            </a:r>
            <a:r>
              <a:rPr dirty="0">
                <a:solidFill>
                  <a:srgbClr val="FFFFFF"/>
                </a:solidFill>
                <a:cs typeface="Calibri"/>
              </a:rPr>
              <a:t>for </a:t>
            </a:r>
            <a:r>
              <a:rPr spc="-10" dirty="0">
                <a:solidFill>
                  <a:srgbClr val="FFFFFF"/>
                </a:solidFill>
                <a:cs typeface="Calibri"/>
              </a:rPr>
              <a:t>the</a:t>
            </a:r>
            <a:r>
              <a:rPr spc="-80" dirty="0">
                <a:solidFill>
                  <a:srgbClr val="FFFFFF"/>
                </a:solidFill>
                <a:cs typeface="Calibri"/>
              </a:rPr>
              <a:t> </a:t>
            </a:r>
            <a:r>
              <a:rPr spc="-10" dirty="0">
                <a:solidFill>
                  <a:srgbClr val="FFFFFF"/>
                </a:solidFill>
                <a:cs typeface="Calibri"/>
              </a:rPr>
              <a:t>block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26" name="object 15"/>
          <p:cNvSpPr/>
          <p:nvPr/>
        </p:nvSpPr>
        <p:spPr>
          <a:xfrm>
            <a:off x="5294629" y="4605529"/>
            <a:ext cx="7354570" cy="615950"/>
          </a:xfrm>
          <a:custGeom>
            <a:avLst/>
            <a:gdLst/>
            <a:ahLst/>
            <a:cxnLst/>
            <a:rect l="l" t="t" r="r" b="b"/>
            <a:pathLst>
              <a:path w="3677285" h="307975">
                <a:moveTo>
                  <a:pt x="7112" y="211709"/>
                </a:moveTo>
                <a:lnTo>
                  <a:pt x="1016" y="215265"/>
                </a:lnTo>
                <a:lnTo>
                  <a:pt x="0" y="219075"/>
                </a:lnTo>
                <a:lnTo>
                  <a:pt x="51689" y="307721"/>
                </a:lnTo>
                <a:lnTo>
                  <a:pt x="59020" y="295148"/>
                </a:lnTo>
                <a:lnTo>
                  <a:pt x="45339" y="295148"/>
                </a:lnTo>
                <a:lnTo>
                  <a:pt x="45339" y="271725"/>
                </a:lnTo>
                <a:lnTo>
                  <a:pt x="10922" y="212725"/>
                </a:lnTo>
                <a:lnTo>
                  <a:pt x="7112" y="211709"/>
                </a:lnTo>
                <a:close/>
              </a:path>
              <a:path w="3677285" h="307975">
                <a:moveTo>
                  <a:pt x="45339" y="271725"/>
                </a:moveTo>
                <a:lnTo>
                  <a:pt x="45339" y="295148"/>
                </a:lnTo>
                <a:lnTo>
                  <a:pt x="58039" y="295148"/>
                </a:lnTo>
                <a:lnTo>
                  <a:pt x="58039" y="291973"/>
                </a:lnTo>
                <a:lnTo>
                  <a:pt x="46228" y="291973"/>
                </a:lnTo>
                <a:lnTo>
                  <a:pt x="51688" y="282611"/>
                </a:lnTo>
                <a:lnTo>
                  <a:pt x="45339" y="271725"/>
                </a:lnTo>
                <a:close/>
              </a:path>
              <a:path w="3677285" h="307975">
                <a:moveTo>
                  <a:pt x="96266" y="211709"/>
                </a:moveTo>
                <a:lnTo>
                  <a:pt x="92456" y="212725"/>
                </a:lnTo>
                <a:lnTo>
                  <a:pt x="58039" y="271725"/>
                </a:lnTo>
                <a:lnTo>
                  <a:pt x="58039" y="295148"/>
                </a:lnTo>
                <a:lnTo>
                  <a:pt x="59020" y="295148"/>
                </a:lnTo>
                <a:lnTo>
                  <a:pt x="103378" y="219075"/>
                </a:lnTo>
                <a:lnTo>
                  <a:pt x="102362" y="215265"/>
                </a:lnTo>
                <a:lnTo>
                  <a:pt x="96266" y="211709"/>
                </a:lnTo>
                <a:close/>
              </a:path>
              <a:path w="3677285" h="307975">
                <a:moveTo>
                  <a:pt x="51688" y="282611"/>
                </a:moveTo>
                <a:lnTo>
                  <a:pt x="46228" y="291973"/>
                </a:lnTo>
                <a:lnTo>
                  <a:pt x="57150" y="291973"/>
                </a:lnTo>
                <a:lnTo>
                  <a:pt x="51688" y="282611"/>
                </a:lnTo>
                <a:close/>
              </a:path>
              <a:path w="3677285" h="307975">
                <a:moveTo>
                  <a:pt x="58039" y="271725"/>
                </a:moveTo>
                <a:lnTo>
                  <a:pt x="51688" y="282611"/>
                </a:lnTo>
                <a:lnTo>
                  <a:pt x="57150" y="291973"/>
                </a:lnTo>
                <a:lnTo>
                  <a:pt x="58039" y="291973"/>
                </a:lnTo>
                <a:lnTo>
                  <a:pt x="58039" y="271725"/>
                </a:lnTo>
                <a:close/>
              </a:path>
              <a:path w="3677285" h="307975">
                <a:moveTo>
                  <a:pt x="3664077" y="164592"/>
                </a:moveTo>
                <a:lnTo>
                  <a:pt x="48133" y="164592"/>
                </a:lnTo>
                <a:lnTo>
                  <a:pt x="45339" y="167512"/>
                </a:lnTo>
                <a:lnTo>
                  <a:pt x="45339" y="271725"/>
                </a:lnTo>
                <a:lnTo>
                  <a:pt x="51688" y="282611"/>
                </a:lnTo>
                <a:lnTo>
                  <a:pt x="58038" y="271725"/>
                </a:lnTo>
                <a:lnTo>
                  <a:pt x="58039" y="177292"/>
                </a:lnTo>
                <a:lnTo>
                  <a:pt x="51689" y="177292"/>
                </a:lnTo>
                <a:lnTo>
                  <a:pt x="58039" y="170942"/>
                </a:lnTo>
                <a:lnTo>
                  <a:pt x="3664077" y="170942"/>
                </a:lnTo>
                <a:lnTo>
                  <a:pt x="3664077" y="164592"/>
                </a:lnTo>
                <a:close/>
              </a:path>
              <a:path w="3677285" h="307975">
                <a:moveTo>
                  <a:pt x="58039" y="170942"/>
                </a:moveTo>
                <a:lnTo>
                  <a:pt x="51689" y="177292"/>
                </a:lnTo>
                <a:lnTo>
                  <a:pt x="58039" y="177292"/>
                </a:lnTo>
                <a:lnTo>
                  <a:pt x="58039" y="170942"/>
                </a:lnTo>
                <a:close/>
              </a:path>
              <a:path w="3677285" h="307975">
                <a:moveTo>
                  <a:pt x="3676777" y="164592"/>
                </a:moveTo>
                <a:lnTo>
                  <a:pt x="3670427" y="164592"/>
                </a:lnTo>
                <a:lnTo>
                  <a:pt x="3664077" y="170942"/>
                </a:lnTo>
                <a:lnTo>
                  <a:pt x="58039" y="170942"/>
                </a:lnTo>
                <a:lnTo>
                  <a:pt x="58039" y="177292"/>
                </a:lnTo>
                <a:lnTo>
                  <a:pt x="3673856" y="177292"/>
                </a:lnTo>
                <a:lnTo>
                  <a:pt x="3676777" y="174498"/>
                </a:lnTo>
                <a:lnTo>
                  <a:pt x="3676777" y="164592"/>
                </a:lnTo>
                <a:close/>
              </a:path>
              <a:path w="3677285" h="307975">
                <a:moveTo>
                  <a:pt x="3676777" y="0"/>
                </a:moveTo>
                <a:lnTo>
                  <a:pt x="3664077" y="0"/>
                </a:lnTo>
                <a:lnTo>
                  <a:pt x="3664077" y="170942"/>
                </a:lnTo>
                <a:lnTo>
                  <a:pt x="3670427" y="164592"/>
                </a:lnTo>
                <a:lnTo>
                  <a:pt x="3676777" y="164592"/>
                </a:lnTo>
                <a:lnTo>
                  <a:pt x="3676777" y="0"/>
                </a:lnTo>
                <a:close/>
              </a:path>
            </a:pathLst>
          </a:custGeom>
          <a:solidFill>
            <a:srgbClr val="9CB955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27" name="object 16"/>
          <p:cNvSpPr/>
          <p:nvPr/>
        </p:nvSpPr>
        <p:spPr>
          <a:xfrm>
            <a:off x="11033758" y="2788920"/>
            <a:ext cx="3197352" cy="20208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28" name="object 17"/>
          <p:cNvSpPr/>
          <p:nvPr/>
        </p:nvSpPr>
        <p:spPr>
          <a:xfrm>
            <a:off x="11094719" y="2718790"/>
            <a:ext cx="3124198" cy="219763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29" name="object 18"/>
          <p:cNvSpPr/>
          <p:nvPr/>
        </p:nvSpPr>
        <p:spPr>
          <a:xfrm>
            <a:off x="11166346" y="2845306"/>
            <a:ext cx="2941320" cy="1765300"/>
          </a:xfrm>
          <a:custGeom>
            <a:avLst/>
            <a:gdLst/>
            <a:ahLst/>
            <a:cxnLst/>
            <a:rect l="l" t="t" r="r" b="b"/>
            <a:pathLst>
              <a:path w="1470659" h="882650">
                <a:moveTo>
                  <a:pt x="0" y="882396"/>
                </a:moveTo>
                <a:lnTo>
                  <a:pt x="1470659" y="882396"/>
                </a:lnTo>
                <a:lnTo>
                  <a:pt x="1470659" y="0"/>
                </a:lnTo>
                <a:lnTo>
                  <a:pt x="0" y="0"/>
                </a:lnTo>
                <a:lnTo>
                  <a:pt x="0" y="882396"/>
                </a:lnTo>
                <a:close/>
              </a:path>
            </a:pathLst>
          </a:custGeom>
          <a:solidFill>
            <a:srgbClr val="9CB955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30" name="object 19"/>
          <p:cNvSpPr/>
          <p:nvPr/>
        </p:nvSpPr>
        <p:spPr>
          <a:xfrm>
            <a:off x="11166346" y="2845306"/>
            <a:ext cx="2941320" cy="1765300"/>
          </a:xfrm>
          <a:custGeom>
            <a:avLst/>
            <a:gdLst/>
            <a:ahLst/>
            <a:cxnLst/>
            <a:rect l="l" t="t" r="r" b="b"/>
            <a:pathLst>
              <a:path w="1470659" h="882650">
                <a:moveTo>
                  <a:pt x="0" y="882396"/>
                </a:moveTo>
                <a:lnTo>
                  <a:pt x="1470659" y="882396"/>
                </a:lnTo>
                <a:lnTo>
                  <a:pt x="1470659" y="0"/>
                </a:lnTo>
                <a:lnTo>
                  <a:pt x="0" y="0"/>
                </a:lnTo>
                <a:lnTo>
                  <a:pt x="0" y="882396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34" name="object 20"/>
          <p:cNvSpPr txBox="1"/>
          <p:nvPr/>
        </p:nvSpPr>
        <p:spPr>
          <a:xfrm>
            <a:off x="11166346" y="2782316"/>
            <a:ext cx="2941320" cy="1836657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410208">
              <a:lnSpc>
                <a:spcPts val="2080"/>
              </a:lnSpc>
              <a:spcBef>
                <a:spcPts val="200"/>
              </a:spcBef>
            </a:pPr>
            <a:r>
              <a:rPr spc="-10" dirty="0">
                <a:solidFill>
                  <a:srgbClr val="FFFFFF"/>
                </a:solidFill>
                <a:cs typeface="Calibri"/>
              </a:rPr>
              <a:t>During the previous</a:t>
            </a:r>
            <a:r>
              <a:rPr spc="30" dirty="0">
                <a:solidFill>
                  <a:srgbClr val="FFFFFF"/>
                </a:solidFill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cs typeface="Calibri"/>
              </a:rPr>
              <a:t>10</a:t>
            </a:r>
            <a:endParaRPr>
              <a:solidFill>
                <a:prstClr val="black"/>
              </a:solidFill>
              <a:cs typeface="Calibri"/>
            </a:endParaRPr>
          </a:p>
          <a:p>
            <a:pPr marL="175260" marR="161290" indent="-1270" algn="ctr">
              <a:lnSpc>
                <a:spcPct val="91600"/>
              </a:lnSpc>
              <a:spcBef>
                <a:spcPts val="90"/>
              </a:spcBef>
            </a:pPr>
            <a:r>
              <a:rPr spc="-10" dirty="0">
                <a:solidFill>
                  <a:srgbClr val="FFFFFF"/>
                </a:solidFill>
                <a:cs typeface="Calibri"/>
              </a:rPr>
              <a:t>minutes, while Andy’s node  </a:t>
            </a:r>
            <a:r>
              <a:rPr dirty="0">
                <a:solidFill>
                  <a:srgbClr val="FFFFFF"/>
                </a:solidFill>
                <a:cs typeface="Calibri"/>
              </a:rPr>
              <a:t>was </a:t>
            </a:r>
            <a:r>
              <a:rPr spc="-10" dirty="0">
                <a:solidFill>
                  <a:srgbClr val="FFFFFF"/>
                </a:solidFill>
                <a:cs typeface="Calibri"/>
              </a:rPr>
              <a:t>searching </a:t>
            </a:r>
            <a:r>
              <a:rPr dirty="0">
                <a:solidFill>
                  <a:srgbClr val="FFFFFF"/>
                </a:solidFill>
                <a:cs typeface="Calibri"/>
              </a:rPr>
              <a:t>for a</a:t>
            </a:r>
            <a:r>
              <a:rPr spc="-120" dirty="0">
                <a:solidFill>
                  <a:srgbClr val="FFFFFF"/>
                </a:solidFill>
                <a:cs typeface="Calibri"/>
              </a:rPr>
              <a:t> </a:t>
            </a:r>
            <a:r>
              <a:rPr spc="-10" dirty="0">
                <a:solidFill>
                  <a:srgbClr val="FFFFFF"/>
                </a:solidFill>
                <a:cs typeface="Calibri"/>
              </a:rPr>
              <a:t>solution  </a:t>
            </a:r>
            <a:r>
              <a:rPr dirty="0">
                <a:solidFill>
                  <a:srgbClr val="FFFFFF"/>
                </a:solidFill>
                <a:cs typeface="Calibri"/>
              </a:rPr>
              <a:t>to </a:t>
            </a:r>
            <a:r>
              <a:rPr spc="-10" dirty="0">
                <a:solidFill>
                  <a:srgbClr val="FFFFFF"/>
                </a:solidFill>
                <a:cs typeface="Calibri"/>
              </a:rPr>
              <a:t>block (273816) </a:t>
            </a:r>
            <a:r>
              <a:rPr dirty="0">
                <a:solidFill>
                  <a:srgbClr val="FFFFFF"/>
                </a:solidFill>
                <a:cs typeface="Calibri"/>
              </a:rPr>
              <a:t>, it was  </a:t>
            </a:r>
            <a:r>
              <a:rPr spc="-10" dirty="0">
                <a:solidFill>
                  <a:srgbClr val="FFFFFF"/>
                </a:solidFill>
                <a:cs typeface="Calibri"/>
              </a:rPr>
              <a:t>also collecting transactions  in preparation </a:t>
            </a:r>
            <a:r>
              <a:rPr dirty="0">
                <a:solidFill>
                  <a:srgbClr val="FFFFFF"/>
                </a:solidFill>
                <a:cs typeface="Calibri"/>
              </a:rPr>
              <a:t>for </a:t>
            </a:r>
            <a:r>
              <a:rPr spc="-10" dirty="0">
                <a:solidFill>
                  <a:srgbClr val="FFFFFF"/>
                </a:solidFill>
                <a:cs typeface="Calibri"/>
              </a:rPr>
              <a:t>the next  block</a:t>
            </a:r>
            <a:r>
              <a:rPr spc="-20" dirty="0">
                <a:solidFill>
                  <a:srgbClr val="FFFFFF"/>
                </a:solidFill>
                <a:cs typeface="Calibri"/>
              </a:rPr>
              <a:t> </a:t>
            </a:r>
            <a:r>
              <a:rPr spc="-10" dirty="0">
                <a:solidFill>
                  <a:srgbClr val="FFFFFF"/>
                </a:solidFill>
                <a:cs typeface="Calibri"/>
              </a:rPr>
              <a:t>(273817)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35" name="object 21"/>
          <p:cNvSpPr/>
          <p:nvPr/>
        </p:nvSpPr>
        <p:spPr>
          <a:xfrm>
            <a:off x="6864095" y="6062727"/>
            <a:ext cx="615950" cy="207010"/>
          </a:xfrm>
          <a:custGeom>
            <a:avLst/>
            <a:gdLst/>
            <a:ahLst/>
            <a:cxnLst/>
            <a:rect l="l" t="t" r="r" b="b"/>
            <a:pathLst>
              <a:path w="307975" h="103505">
                <a:moveTo>
                  <a:pt x="282611" y="51689"/>
                </a:moveTo>
                <a:lnTo>
                  <a:pt x="212725" y="92456"/>
                </a:lnTo>
                <a:lnTo>
                  <a:pt x="211709" y="96266"/>
                </a:lnTo>
                <a:lnTo>
                  <a:pt x="215264" y="102362"/>
                </a:lnTo>
                <a:lnTo>
                  <a:pt x="219075" y="103378"/>
                </a:lnTo>
                <a:lnTo>
                  <a:pt x="296830" y="58038"/>
                </a:lnTo>
                <a:lnTo>
                  <a:pt x="295148" y="58038"/>
                </a:lnTo>
                <a:lnTo>
                  <a:pt x="295148" y="57150"/>
                </a:lnTo>
                <a:lnTo>
                  <a:pt x="291973" y="57150"/>
                </a:lnTo>
                <a:lnTo>
                  <a:pt x="282611" y="51689"/>
                </a:lnTo>
                <a:close/>
              </a:path>
              <a:path w="307975" h="103505">
                <a:moveTo>
                  <a:pt x="271725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271725" y="58038"/>
                </a:lnTo>
                <a:lnTo>
                  <a:pt x="282611" y="51689"/>
                </a:lnTo>
                <a:lnTo>
                  <a:pt x="271725" y="45338"/>
                </a:lnTo>
                <a:close/>
              </a:path>
              <a:path w="307975" h="103505">
                <a:moveTo>
                  <a:pt x="296830" y="45338"/>
                </a:moveTo>
                <a:lnTo>
                  <a:pt x="295148" y="45338"/>
                </a:lnTo>
                <a:lnTo>
                  <a:pt x="295148" y="58038"/>
                </a:lnTo>
                <a:lnTo>
                  <a:pt x="296830" y="58038"/>
                </a:lnTo>
                <a:lnTo>
                  <a:pt x="307720" y="51689"/>
                </a:lnTo>
                <a:lnTo>
                  <a:pt x="296830" y="45338"/>
                </a:lnTo>
                <a:close/>
              </a:path>
              <a:path w="307975" h="103505">
                <a:moveTo>
                  <a:pt x="291973" y="46228"/>
                </a:moveTo>
                <a:lnTo>
                  <a:pt x="282611" y="51689"/>
                </a:lnTo>
                <a:lnTo>
                  <a:pt x="291973" y="57150"/>
                </a:lnTo>
                <a:lnTo>
                  <a:pt x="291973" y="46228"/>
                </a:lnTo>
                <a:close/>
              </a:path>
              <a:path w="307975" h="103505">
                <a:moveTo>
                  <a:pt x="295148" y="46228"/>
                </a:moveTo>
                <a:lnTo>
                  <a:pt x="291973" y="46228"/>
                </a:lnTo>
                <a:lnTo>
                  <a:pt x="291973" y="57150"/>
                </a:lnTo>
                <a:lnTo>
                  <a:pt x="295148" y="57150"/>
                </a:lnTo>
                <a:lnTo>
                  <a:pt x="295148" y="46228"/>
                </a:lnTo>
                <a:close/>
              </a:path>
              <a:path w="307975" h="103505">
                <a:moveTo>
                  <a:pt x="219075" y="0"/>
                </a:moveTo>
                <a:lnTo>
                  <a:pt x="215264" y="1016"/>
                </a:lnTo>
                <a:lnTo>
                  <a:pt x="211709" y="7112"/>
                </a:lnTo>
                <a:lnTo>
                  <a:pt x="212725" y="10922"/>
                </a:lnTo>
                <a:lnTo>
                  <a:pt x="282611" y="51689"/>
                </a:lnTo>
                <a:lnTo>
                  <a:pt x="291973" y="46228"/>
                </a:lnTo>
                <a:lnTo>
                  <a:pt x="295148" y="46228"/>
                </a:lnTo>
                <a:lnTo>
                  <a:pt x="295148" y="45338"/>
                </a:lnTo>
                <a:lnTo>
                  <a:pt x="296830" y="45338"/>
                </a:lnTo>
                <a:lnTo>
                  <a:pt x="219075" y="0"/>
                </a:lnTo>
                <a:close/>
              </a:path>
            </a:pathLst>
          </a:custGeom>
          <a:solidFill>
            <a:srgbClr val="16A995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36" name="object 22"/>
          <p:cNvSpPr/>
          <p:nvPr/>
        </p:nvSpPr>
        <p:spPr>
          <a:xfrm>
            <a:off x="3849622" y="5209032"/>
            <a:ext cx="3197352" cy="20208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37" name="object 23"/>
          <p:cNvSpPr/>
          <p:nvPr/>
        </p:nvSpPr>
        <p:spPr>
          <a:xfrm>
            <a:off x="3901440" y="5641797"/>
            <a:ext cx="3142488" cy="119181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38" name="object 24"/>
          <p:cNvSpPr/>
          <p:nvPr/>
        </p:nvSpPr>
        <p:spPr>
          <a:xfrm>
            <a:off x="3927346" y="5286754"/>
            <a:ext cx="2941320" cy="1765300"/>
          </a:xfrm>
          <a:custGeom>
            <a:avLst/>
            <a:gdLst/>
            <a:ahLst/>
            <a:cxnLst/>
            <a:rect l="l" t="t" r="r" b="b"/>
            <a:pathLst>
              <a:path w="1470660" h="882650">
                <a:moveTo>
                  <a:pt x="0" y="882396"/>
                </a:moveTo>
                <a:lnTo>
                  <a:pt x="1470660" y="882396"/>
                </a:lnTo>
                <a:lnTo>
                  <a:pt x="1470660" y="0"/>
                </a:lnTo>
                <a:lnTo>
                  <a:pt x="0" y="0"/>
                </a:lnTo>
                <a:lnTo>
                  <a:pt x="0" y="882396"/>
                </a:lnTo>
                <a:close/>
              </a:path>
            </a:pathLst>
          </a:custGeom>
          <a:solidFill>
            <a:srgbClr val="16A995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39" name="object 25"/>
          <p:cNvSpPr/>
          <p:nvPr/>
        </p:nvSpPr>
        <p:spPr>
          <a:xfrm>
            <a:off x="3927346" y="5286754"/>
            <a:ext cx="2941320" cy="1765300"/>
          </a:xfrm>
          <a:custGeom>
            <a:avLst/>
            <a:gdLst/>
            <a:ahLst/>
            <a:cxnLst/>
            <a:rect l="l" t="t" r="r" b="b"/>
            <a:pathLst>
              <a:path w="1470660" h="882650">
                <a:moveTo>
                  <a:pt x="0" y="882396"/>
                </a:moveTo>
                <a:lnTo>
                  <a:pt x="1470660" y="882396"/>
                </a:lnTo>
                <a:lnTo>
                  <a:pt x="1470660" y="0"/>
                </a:lnTo>
                <a:lnTo>
                  <a:pt x="0" y="0"/>
                </a:lnTo>
                <a:lnTo>
                  <a:pt x="0" y="882396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40" name="object 26"/>
          <p:cNvSpPr txBox="1"/>
          <p:nvPr/>
        </p:nvSpPr>
        <p:spPr>
          <a:xfrm>
            <a:off x="3927346" y="5727446"/>
            <a:ext cx="2941320" cy="813171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66370" marR="152400" indent="-6350" algn="ctr">
              <a:lnSpc>
                <a:spcPct val="91700"/>
              </a:lnSpc>
              <a:spcBef>
                <a:spcPts val="380"/>
              </a:spcBef>
            </a:pPr>
            <a:r>
              <a:rPr dirty="0">
                <a:solidFill>
                  <a:srgbClr val="FFFFFF"/>
                </a:solidFill>
                <a:cs typeface="Calibri"/>
              </a:rPr>
              <a:t>By </a:t>
            </a:r>
            <a:r>
              <a:rPr spc="-10" dirty="0">
                <a:solidFill>
                  <a:srgbClr val="FFFFFF"/>
                </a:solidFill>
                <a:cs typeface="Calibri"/>
              </a:rPr>
              <a:t>now it has collected </a:t>
            </a:r>
            <a:r>
              <a:rPr dirty="0">
                <a:solidFill>
                  <a:srgbClr val="FFFFFF"/>
                </a:solidFill>
                <a:cs typeface="Calibri"/>
              </a:rPr>
              <a:t>a  </a:t>
            </a:r>
            <a:r>
              <a:rPr spc="-10" dirty="0">
                <a:solidFill>
                  <a:srgbClr val="FFFFFF"/>
                </a:solidFill>
                <a:cs typeface="Calibri"/>
              </a:rPr>
              <a:t>few hundred transactions</a:t>
            </a:r>
            <a:r>
              <a:rPr spc="-60" dirty="0">
                <a:solidFill>
                  <a:srgbClr val="FFFFFF"/>
                </a:solidFill>
                <a:cs typeface="Calibri"/>
              </a:rPr>
              <a:t> </a:t>
            </a:r>
            <a:r>
              <a:rPr spc="-10" dirty="0">
                <a:solidFill>
                  <a:srgbClr val="FFFFFF"/>
                </a:solidFill>
                <a:cs typeface="Calibri"/>
              </a:rPr>
              <a:t>in  the </a:t>
            </a:r>
            <a:r>
              <a:rPr dirty="0">
                <a:solidFill>
                  <a:srgbClr val="FFFFFF"/>
                </a:solidFill>
                <a:cs typeface="Calibri"/>
              </a:rPr>
              <a:t>memory</a:t>
            </a:r>
            <a:r>
              <a:rPr spc="-10" dirty="0">
                <a:solidFill>
                  <a:srgbClr val="FFFFFF"/>
                </a:solidFill>
                <a:cs typeface="Calibri"/>
              </a:rPr>
              <a:t> pool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41" name="object 27"/>
          <p:cNvSpPr/>
          <p:nvPr/>
        </p:nvSpPr>
        <p:spPr>
          <a:xfrm>
            <a:off x="10482071" y="6062727"/>
            <a:ext cx="615950" cy="207010"/>
          </a:xfrm>
          <a:custGeom>
            <a:avLst/>
            <a:gdLst/>
            <a:ahLst/>
            <a:cxnLst/>
            <a:rect l="l" t="t" r="r" b="b"/>
            <a:pathLst>
              <a:path w="307975" h="103505">
                <a:moveTo>
                  <a:pt x="282611" y="51689"/>
                </a:moveTo>
                <a:lnTo>
                  <a:pt x="212725" y="92456"/>
                </a:lnTo>
                <a:lnTo>
                  <a:pt x="211709" y="96266"/>
                </a:lnTo>
                <a:lnTo>
                  <a:pt x="215264" y="102362"/>
                </a:lnTo>
                <a:lnTo>
                  <a:pt x="219075" y="103378"/>
                </a:lnTo>
                <a:lnTo>
                  <a:pt x="296830" y="58038"/>
                </a:lnTo>
                <a:lnTo>
                  <a:pt x="295148" y="58038"/>
                </a:lnTo>
                <a:lnTo>
                  <a:pt x="295148" y="57150"/>
                </a:lnTo>
                <a:lnTo>
                  <a:pt x="291973" y="57150"/>
                </a:lnTo>
                <a:lnTo>
                  <a:pt x="282611" y="51689"/>
                </a:lnTo>
                <a:close/>
              </a:path>
              <a:path w="307975" h="103505">
                <a:moveTo>
                  <a:pt x="271725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271725" y="58038"/>
                </a:lnTo>
                <a:lnTo>
                  <a:pt x="282611" y="51689"/>
                </a:lnTo>
                <a:lnTo>
                  <a:pt x="271725" y="45338"/>
                </a:lnTo>
                <a:close/>
              </a:path>
              <a:path w="307975" h="103505">
                <a:moveTo>
                  <a:pt x="296830" y="45338"/>
                </a:moveTo>
                <a:lnTo>
                  <a:pt x="295148" y="45338"/>
                </a:lnTo>
                <a:lnTo>
                  <a:pt x="295148" y="58038"/>
                </a:lnTo>
                <a:lnTo>
                  <a:pt x="296830" y="58038"/>
                </a:lnTo>
                <a:lnTo>
                  <a:pt x="307720" y="51689"/>
                </a:lnTo>
                <a:lnTo>
                  <a:pt x="296830" y="45338"/>
                </a:lnTo>
                <a:close/>
              </a:path>
              <a:path w="307975" h="103505">
                <a:moveTo>
                  <a:pt x="291973" y="46228"/>
                </a:moveTo>
                <a:lnTo>
                  <a:pt x="282611" y="51689"/>
                </a:lnTo>
                <a:lnTo>
                  <a:pt x="291973" y="57150"/>
                </a:lnTo>
                <a:lnTo>
                  <a:pt x="291973" y="46228"/>
                </a:lnTo>
                <a:close/>
              </a:path>
              <a:path w="307975" h="103505">
                <a:moveTo>
                  <a:pt x="295148" y="46228"/>
                </a:moveTo>
                <a:lnTo>
                  <a:pt x="291973" y="46228"/>
                </a:lnTo>
                <a:lnTo>
                  <a:pt x="291973" y="57150"/>
                </a:lnTo>
                <a:lnTo>
                  <a:pt x="295148" y="57150"/>
                </a:lnTo>
                <a:lnTo>
                  <a:pt x="295148" y="46228"/>
                </a:lnTo>
                <a:close/>
              </a:path>
              <a:path w="307975" h="103505">
                <a:moveTo>
                  <a:pt x="219075" y="0"/>
                </a:moveTo>
                <a:lnTo>
                  <a:pt x="215264" y="1016"/>
                </a:lnTo>
                <a:lnTo>
                  <a:pt x="211709" y="7112"/>
                </a:lnTo>
                <a:lnTo>
                  <a:pt x="212725" y="10922"/>
                </a:lnTo>
                <a:lnTo>
                  <a:pt x="282611" y="51689"/>
                </a:lnTo>
                <a:lnTo>
                  <a:pt x="291973" y="46228"/>
                </a:lnTo>
                <a:lnTo>
                  <a:pt x="295148" y="46228"/>
                </a:lnTo>
                <a:lnTo>
                  <a:pt x="295148" y="45338"/>
                </a:lnTo>
                <a:lnTo>
                  <a:pt x="296830" y="45338"/>
                </a:lnTo>
                <a:lnTo>
                  <a:pt x="219075" y="0"/>
                </a:lnTo>
                <a:close/>
              </a:path>
            </a:pathLst>
          </a:custGeom>
          <a:solidFill>
            <a:srgbClr val="AFC3C7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42" name="object 28"/>
          <p:cNvSpPr/>
          <p:nvPr/>
        </p:nvSpPr>
        <p:spPr>
          <a:xfrm>
            <a:off x="7467600" y="5209032"/>
            <a:ext cx="3200400" cy="202082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43" name="object 29"/>
          <p:cNvSpPr/>
          <p:nvPr/>
        </p:nvSpPr>
        <p:spPr>
          <a:xfrm>
            <a:off x="7562088" y="5138902"/>
            <a:ext cx="3060192" cy="219763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44" name="object 30"/>
          <p:cNvSpPr/>
          <p:nvPr/>
        </p:nvSpPr>
        <p:spPr>
          <a:xfrm>
            <a:off x="7545323" y="5286754"/>
            <a:ext cx="2945130" cy="1765300"/>
          </a:xfrm>
          <a:custGeom>
            <a:avLst/>
            <a:gdLst/>
            <a:ahLst/>
            <a:cxnLst/>
            <a:rect l="l" t="t" r="r" b="b"/>
            <a:pathLst>
              <a:path w="1472564" h="882650">
                <a:moveTo>
                  <a:pt x="0" y="882396"/>
                </a:moveTo>
                <a:lnTo>
                  <a:pt x="1472184" y="882396"/>
                </a:lnTo>
                <a:lnTo>
                  <a:pt x="1472184" y="0"/>
                </a:lnTo>
                <a:lnTo>
                  <a:pt x="0" y="0"/>
                </a:lnTo>
                <a:lnTo>
                  <a:pt x="0" y="88239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45" name="object 31"/>
          <p:cNvSpPr/>
          <p:nvPr/>
        </p:nvSpPr>
        <p:spPr>
          <a:xfrm>
            <a:off x="7545323" y="5286754"/>
            <a:ext cx="2945130" cy="1765300"/>
          </a:xfrm>
          <a:custGeom>
            <a:avLst/>
            <a:gdLst/>
            <a:ahLst/>
            <a:cxnLst/>
            <a:rect l="l" t="t" r="r" b="b"/>
            <a:pathLst>
              <a:path w="1472564" h="882650">
                <a:moveTo>
                  <a:pt x="0" y="882396"/>
                </a:moveTo>
                <a:lnTo>
                  <a:pt x="1472184" y="882396"/>
                </a:lnTo>
                <a:lnTo>
                  <a:pt x="1472184" y="0"/>
                </a:lnTo>
                <a:lnTo>
                  <a:pt x="0" y="0"/>
                </a:lnTo>
                <a:lnTo>
                  <a:pt x="0" y="882396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46" name="object 32"/>
          <p:cNvSpPr txBox="1"/>
          <p:nvPr/>
        </p:nvSpPr>
        <p:spPr>
          <a:xfrm>
            <a:off x="7545323" y="5225035"/>
            <a:ext cx="2945130" cy="183242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08278" marR="195580" indent="-2540" algn="ctr">
              <a:lnSpc>
                <a:spcPct val="91700"/>
              </a:lnSpc>
              <a:spcBef>
                <a:spcPts val="380"/>
              </a:spcBef>
            </a:pPr>
            <a:r>
              <a:rPr spc="-10" dirty="0">
                <a:solidFill>
                  <a:srgbClr val="FFFFFF"/>
                </a:solidFill>
                <a:cs typeface="Calibri"/>
              </a:rPr>
              <a:t>Upon receiving block  </a:t>
            </a:r>
            <a:r>
              <a:rPr dirty="0">
                <a:solidFill>
                  <a:srgbClr val="FFFFFF"/>
                </a:solidFill>
                <a:cs typeface="Calibri"/>
              </a:rPr>
              <a:t>(273816) </a:t>
            </a:r>
            <a:r>
              <a:rPr spc="-10" dirty="0">
                <a:solidFill>
                  <a:srgbClr val="FFFFFF"/>
                </a:solidFill>
                <a:cs typeface="Calibri"/>
              </a:rPr>
              <a:t>and validating it,  Andy’s node will also</a:t>
            </a:r>
            <a:r>
              <a:rPr spc="-50" dirty="0">
                <a:solidFill>
                  <a:srgbClr val="FFFFFF"/>
                </a:solidFill>
                <a:cs typeface="Calibri"/>
              </a:rPr>
              <a:t> </a:t>
            </a:r>
            <a:r>
              <a:rPr spc="-10" dirty="0">
                <a:solidFill>
                  <a:srgbClr val="FFFFFF"/>
                </a:solidFill>
                <a:cs typeface="Calibri"/>
              </a:rPr>
              <a:t>check  </a:t>
            </a:r>
            <a:r>
              <a:rPr dirty="0">
                <a:solidFill>
                  <a:srgbClr val="FFFFFF"/>
                </a:solidFill>
                <a:cs typeface="Calibri"/>
              </a:rPr>
              <a:t>all </a:t>
            </a:r>
            <a:r>
              <a:rPr spc="-10" dirty="0">
                <a:solidFill>
                  <a:srgbClr val="FFFFFF"/>
                </a:solidFill>
                <a:cs typeface="Calibri"/>
              </a:rPr>
              <a:t>the transactions in the  </a:t>
            </a:r>
            <a:r>
              <a:rPr dirty="0">
                <a:solidFill>
                  <a:srgbClr val="FFFFFF"/>
                </a:solidFill>
                <a:cs typeface="Calibri"/>
              </a:rPr>
              <a:t>memory </a:t>
            </a:r>
            <a:r>
              <a:rPr spc="-10" dirty="0">
                <a:solidFill>
                  <a:srgbClr val="FFFFFF"/>
                </a:solidFill>
                <a:cs typeface="Calibri"/>
              </a:rPr>
              <a:t>pool and remove  any that were included in  block</a:t>
            </a:r>
            <a:r>
              <a:rPr spc="-20" dirty="0">
                <a:solidFill>
                  <a:srgbClr val="FFFFFF"/>
                </a:solidFill>
                <a:cs typeface="Calibri"/>
              </a:rPr>
              <a:t> </a:t>
            </a:r>
            <a:r>
              <a:rPr spc="-10" dirty="0">
                <a:solidFill>
                  <a:srgbClr val="FFFFFF"/>
                </a:solidFill>
                <a:cs typeface="Calibri"/>
              </a:rPr>
              <a:t>(273816)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47" name="object 33"/>
          <p:cNvSpPr/>
          <p:nvPr/>
        </p:nvSpPr>
        <p:spPr>
          <a:xfrm>
            <a:off x="5294629" y="7046977"/>
            <a:ext cx="7354570" cy="615950"/>
          </a:xfrm>
          <a:custGeom>
            <a:avLst/>
            <a:gdLst/>
            <a:ahLst/>
            <a:cxnLst/>
            <a:rect l="l" t="t" r="r" b="b"/>
            <a:pathLst>
              <a:path w="3677285" h="307975">
                <a:moveTo>
                  <a:pt x="7112" y="211709"/>
                </a:moveTo>
                <a:lnTo>
                  <a:pt x="1016" y="215265"/>
                </a:lnTo>
                <a:lnTo>
                  <a:pt x="0" y="219075"/>
                </a:lnTo>
                <a:lnTo>
                  <a:pt x="51689" y="307721"/>
                </a:lnTo>
                <a:lnTo>
                  <a:pt x="59020" y="295148"/>
                </a:lnTo>
                <a:lnTo>
                  <a:pt x="45339" y="295148"/>
                </a:lnTo>
                <a:lnTo>
                  <a:pt x="45339" y="271725"/>
                </a:lnTo>
                <a:lnTo>
                  <a:pt x="10922" y="212725"/>
                </a:lnTo>
                <a:lnTo>
                  <a:pt x="7112" y="211709"/>
                </a:lnTo>
                <a:close/>
              </a:path>
              <a:path w="3677285" h="307975">
                <a:moveTo>
                  <a:pt x="45339" y="271725"/>
                </a:moveTo>
                <a:lnTo>
                  <a:pt x="45339" y="295148"/>
                </a:lnTo>
                <a:lnTo>
                  <a:pt x="58039" y="295148"/>
                </a:lnTo>
                <a:lnTo>
                  <a:pt x="58039" y="291973"/>
                </a:lnTo>
                <a:lnTo>
                  <a:pt x="46228" y="291973"/>
                </a:lnTo>
                <a:lnTo>
                  <a:pt x="51688" y="282611"/>
                </a:lnTo>
                <a:lnTo>
                  <a:pt x="45339" y="271725"/>
                </a:lnTo>
                <a:close/>
              </a:path>
              <a:path w="3677285" h="307975">
                <a:moveTo>
                  <a:pt x="96266" y="211709"/>
                </a:moveTo>
                <a:lnTo>
                  <a:pt x="92456" y="212725"/>
                </a:lnTo>
                <a:lnTo>
                  <a:pt x="58039" y="271725"/>
                </a:lnTo>
                <a:lnTo>
                  <a:pt x="58039" y="295148"/>
                </a:lnTo>
                <a:lnTo>
                  <a:pt x="59020" y="295148"/>
                </a:lnTo>
                <a:lnTo>
                  <a:pt x="103378" y="219075"/>
                </a:lnTo>
                <a:lnTo>
                  <a:pt x="102362" y="215265"/>
                </a:lnTo>
                <a:lnTo>
                  <a:pt x="96266" y="211709"/>
                </a:lnTo>
                <a:close/>
              </a:path>
              <a:path w="3677285" h="307975">
                <a:moveTo>
                  <a:pt x="51688" y="282611"/>
                </a:moveTo>
                <a:lnTo>
                  <a:pt x="46228" y="291973"/>
                </a:lnTo>
                <a:lnTo>
                  <a:pt x="57150" y="291973"/>
                </a:lnTo>
                <a:lnTo>
                  <a:pt x="51688" y="282611"/>
                </a:lnTo>
                <a:close/>
              </a:path>
              <a:path w="3677285" h="307975">
                <a:moveTo>
                  <a:pt x="58039" y="271725"/>
                </a:moveTo>
                <a:lnTo>
                  <a:pt x="51688" y="282611"/>
                </a:lnTo>
                <a:lnTo>
                  <a:pt x="57150" y="291973"/>
                </a:lnTo>
                <a:lnTo>
                  <a:pt x="58039" y="291973"/>
                </a:lnTo>
                <a:lnTo>
                  <a:pt x="58039" y="271725"/>
                </a:lnTo>
                <a:close/>
              </a:path>
              <a:path w="3677285" h="307975">
                <a:moveTo>
                  <a:pt x="3664077" y="164592"/>
                </a:moveTo>
                <a:lnTo>
                  <a:pt x="48133" y="164592"/>
                </a:lnTo>
                <a:lnTo>
                  <a:pt x="45339" y="167512"/>
                </a:lnTo>
                <a:lnTo>
                  <a:pt x="45339" y="271725"/>
                </a:lnTo>
                <a:lnTo>
                  <a:pt x="51688" y="282611"/>
                </a:lnTo>
                <a:lnTo>
                  <a:pt x="58038" y="271725"/>
                </a:lnTo>
                <a:lnTo>
                  <a:pt x="58039" y="177292"/>
                </a:lnTo>
                <a:lnTo>
                  <a:pt x="51689" y="177292"/>
                </a:lnTo>
                <a:lnTo>
                  <a:pt x="58039" y="170942"/>
                </a:lnTo>
                <a:lnTo>
                  <a:pt x="3664077" y="170942"/>
                </a:lnTo>
                <a:lnTo>
                  <a:pt x="3664077" y="164592"/>
                </a:lnTo>
                <a:close/>
              </a:path>
              <a:path w="3677285" h="307975">
                <a:moveTo>
                  <a:pt x="58039" y="170942"/>
                </a:moveTo>
                <a:lnTo>
                  <a:pt x="51689" y="177292"/>
                </a:lnTo>
                <a:lnTo>
                  <a:pt x="58039" y="177292"/>
                </a:lnTo>
                <a:lnTo>
                  <a:pt x="58039" y="170942"/>
                </a:lnTo>
                <a:close/>
              </a:path>
              <a:path w="3677285" h="307975">
                <a:moveTo>
                  <a:pt x="3676777" y="164592"/>
                </a:moveTo>
                <a:lnTo>
                  <a:pt x="3670427" y="164592"/>
                </a:lnTo>
                <a:lnTo>
                  <a:pt x="3664077" y="170942"/>
                </a:lnTo>
                <a:lnTo>
                  <a:pt x="58039" y="170942"/>
                </a:lnTo>
                <a:lnTo>
                  <a:pt x="58039" y="177292"/>
                </a:lnTo>
                <a:lnTo>
                  <a:pt x="3673856" y="177292"/>
                </a:lnTo>
                <a:lnTo>
                  <a:pt x="3676777" y="174498"/>
                </a:lnTo>
                <a:lnTo>
                  <a:pt x="3676777" y="164592"/>
                </a:lnTo>
                <a:close/>
              </a:path>
              <a:path w="3677285" h="307975">
                <a:moveTo>
                  <a:pt x="3676777" y="0"/>
                </a:moveTo>
                <a:lnTo>
                  <a:pt x="3664077" y="0"/>
                </a:lnTo>
                <a:lnTo>
                  <a:pt x="3664077" y="170942"/>
                </a:lnTo>
                <a:lnTo>
                  <a:pt x="3670427" y="164592"/>
                </a:lnTo>
                <a:lnTo>
                  <a:pt x="3676777" y="164592"/>
                </a:lnTo>
                <a:lnTo>
                  <a:pt x="3676777" y="0"/>
                </a:lnTo>
                <a:close/>
              </a:path>
            </a:pathLst>
          </a:custGeom>
          <a:solidFill>
            <a:srgbClr val="0D80B8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48" name="object 34"/>
          <p:cNvSpPr/>
          <p:nvPr/>
        </p:nvSpPr>
        <p:spPr>
          <a:xfrm>
            <a:off x="11088622" y="5209032"/>
            <a:ext cx="3197352" cy="20208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49" name="object 35"/>
          <p:cNvSpPr/>
          <p:nvPr/>
        </p:nvSpPr>
        <p:spPr>
          <a:xfrm>
            <a:off x="11170919" y="5388889"/>
            <a:ext cx="3078478" cy="169771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50" name="object 36"/>
          <p:cNvSpPr/>
          <p:nvPr/>
        </p:nvSpPr>
        <p:spPr>
          <a:xfrm>
            <a:off x="11166346" y="5286754"/>
            <a:ext cx="2941320" cy="1765300"/>
          </a:xfrm>
          <a:custGeom>
            <a:avLst/>
            <a:gdLst/>
            <a:ahLst/>
            <a:cxnLst/>
            <a:rect l="l" t="t" r="r" b="b"/>
            <a:pathLst>
              <a:path w="1470659" h="882650">
                <a:moveTo>
                  <a:pt x="0" y="882396"/>
                </a:moveTo>
                <a:lnTo>
                  <a:pt x="1470659" y="882396"/>
                </a:lnTo>
                <a:lnTo>
                  <a:pt x="1470659" y="0"/>
                </a:lnTo>
                <a:lnTo>
                  <a:pt x="0" y="0"/>
                </a:lnTo>
                <a:lnTo>
                  <a:pt x="0" y="882396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51" name="object 37"/>
          <p:cNvSpPr/>
          <p:nvPr/>
        </p:nvSpPr>
        <p:spPr>
          <a:xfrm>
            <a:off x="11166346" y="5286754"/>
            <a:ext cx="2941320" cy="1765300"/>
          </a:xfrm>
          <a:custGeom>
            <a:avLst/>
            <a:gdLst/>
            <a:ahLst/>
            <a:cxnLst/>
            <a:rect l="l" t="t" r="r" b="b"/>
            <a:pathLst>
              <a:path w="1470659" h="882650">
                <a:moveTo>
                  <a:pt x="0" y="882396"/>
                </a:moveTo>
                <a:lnTo>
                  <a:pt x="1470659" y="882396"/>
                </a:lnTo>
                <a:lnTo>
                  <a:pt x="1470659" y="0"/>
                </a:lnTo>
                <a:lnTo>
                  <a:pt x="0" y="0"/>
                </a:lnTo>
                <a:lnTo>
                  <a:pt x="0" y="882396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52" name="object 38"/>
          <p:cNvSpPr txBox="1"/>
          <p:nvPr/>
        </p:nvSpPr>
        <p:spPr>
          <a:xfrm>
            <a:off x="11166346" y="5476241"/>
            <a:ext cx="2941320" cy="1322798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96850" marR="185420" indent="-3810" algn="ctr">
              <a:lnSpc>
                <a:spcPct val="91700"/>
              </a:lnSpc>
              <a:spcBef>
                <a:spcPts val="380"/>
              </a:spcBef>
            </a:pPr>
            <a:r>
              <a:rPr spc="-10" dirty="0">
                <a:solidFill>
                  <a:srgbClr val="FFFFFF"/>
                </a:solidFill>
                <a:cs typeface="Calibri"/>
              </a:rPr>
              <a:t>Whatever transactions  remain in the </a:t>
            </a:r>
            <a:r>
              <a:rPr dirty="0">
                <a:solidFill>
                  <a:srgbClr val="FFFFFF"/>
                </a:solidFill>
                <a:cs typeface="Calibri"/>
              </a:rPr>
              <a:t>memory</a:t>
            </a:r>
            <a:r>
              <a:rPr spc="-80" dirty="0">
                <a:solidFill>
                  <a:srgbClr val="FFFFFF"/>
                </a:solidFill>
                <a:cs typeface="Calibri"/>
              </a:rPr>
              <a:t> </a:t>
            </a:r>
            <a:r>
              <a:rPr spc="-10" dirty="0">
                <a:solidFill>
                  <a:srgbClr val="FFFFFF"/>
                </a:solidFill>
                <a:cs typeface="Calibri"/>
              </a:rPr>
              <a:t>pool  </a:t>
            </a:r>
            <a:r>
              <a:rPr dirty="0">
                <a:solidFill>
                  <a:srgbClr val="FFFFFF"/>
                </a:solidFill>
                <a:cs typeface="Calibri"/>
              </a:rPr>
              <a:t>are </a:t>
            </a:r>
            <a:r>
              <a:rPr spc="-10" dirty="0">
                <a:solidFill>
                  <a:srgbClr val="FFFFFF"/>
                </a:solidFill>
                <a:cs typeface="Calibri"/>
              </a:rPr>
              <a:t>unconfirmed and </a:t>
            </a:r>
            <a:r>
              <a:rPr dirty="0">
                <a:solidFill>
                  <a:srgbClr val="FFFFFF"/>
                </a:solidFill>
                <a:cs typeface="Calibri"/>
              </a:rPr>
              <a:t>are  </a:t>
            </a:r>
            <a:r>
              <a:rPr spc="-10" dirty="0">
                <a:solidFill>
                  <a:srgbClr val="FFFFFF"/>
                </a:solidFill>
                <a:cs typeface="Calibri"/>
              </a:rPr>
              <a:t>waiting </a:t>
            </a:r>
            <a:r>
              <a:rPr dirty="0">
                <a:solidFill>
                  <a:srgbClr val="FFFFFF"/>
                </a:solidFill>
                <a:cs typeface="Calibri"/>
              </a:rPr>
              <a:t>to </a:t>
            </a:r>
            <a:r>
              <a:rPr spc="-10" dirty="0">
                <a:solidFill>
                  <a:srgbClr val="FFFFFF"/>
                </a:solidFill>
                <a:cs typeface="Calibri"/>
              </a:rPr>
              <a:t>be recorded in </a:t>
            </a:r>
            <a:r>
              <a:rPr dirty="0">
                <a:solidFill>
                  <a:srgbClr val="FFFFFF"/>
                </a:solidFill>
                <a:cs typeface="Calibri"/>
              </a:rPr>
              <a:t>a  </a:t>
            </a:r>
            <a:r>
              <a:rPr spc="-10" dirty="0">
                <a:solidFill>
                  <a:srgbClr val="FFFFFF"/>
                </a:solidFill>
                <a:cs typeface="Calibri"/>
              </a:rPr>
              <a:t>new block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53" name="object 39"/>
          <p:cNvSpPr/>
          <p:nvPr/>
        </p:nvSpPr>
        <p:spPr>
          <a:xfrm>
            <a:off x="6864095" y="8504149"/>
            <a:ext cx="615950" cy="207010"/>
          </a:xfrm>
          <a:custGeom>
            <a:avLst/>
            <a:gdLst/>
            <a:ahLst/>
            <a:cxnLst/>
            <a:rect l="l" t="t" r="r" b="b"/>
            <a:pathLst>
              <a:path w="307975" h="103504">
                <a:moveTo>
                  <a:pt x="282565" y="51701"/>
                </a:moveTo>
                <a:lnTo>
                  <a:pt x="212725" y="92430"/>
                </a:lnTo>
                <a:lnTo>
                  <a:pt x="211709" y="96316"/>
                </a:lnTo>
                <a:lnTo>
                  <a:pt x="215264" y="102374"/>
                </a:lnTo>
                <a:lnTo>
                  <a:pt x="219075" y="103403"/>
                </a:lnTo>
                <a:lnTo>
                  <a:pt x="296833" y="58051"/>
                </a:lnTo>
                <a:lnTo>
                  <a:pt x="295148" y="58051"/>
                </a:lnTo>
                <a:lnTo>
                  <a:pt x="295148" y="57188"/>
                </a:lnTo>
                <a:lnTo>
                  <a:pt x="291973" y="57188"/>
                </a:lnTo>
                <a:lnTo>
                  <a:pt x="282565" y="51701"/>
                </a:lnTo>
                <a:close/>
              </a:path>
              <a:path w="307975" h="103504">
                <a:moveTo>
                  <a:pt x="271676" y="45351"/>
                </a:moveTo>
                <a:lnTo>
                  <a:pt x="0" y="45351"/>
                </a:lnTo>
                <a:lnTo>
                  <a:pt x="0" y="58051"/>
                </a:lnTo>
                <a:lnTo>
                  <a:pt x="271676" y="58051"/>
                </a:lnTo>
                <a:lnTo>
                  <a:pt x="282565" y="51701"/>
                </a:lnTo>
                <a:lnTo>
                  <a:pt x="271676" y="45351"/>
                </a:lnTo>
                <a:close/>
              </a:path>
              <a:path w="307975" h="103504">
                <a:moveTo>
                  <a:pt x="296836" y="45351"/>
                </a:moveTo>
                <a:lnTo>
                  <a:pt x="295148" y="45351"/>
                </a:lnTo>
                <a:lnTo>
                  <a:pt x="295148" y="58051"/>
                </a:lnTo>
                <a:lnTo>
                  <a:pt x="296833" y="58051"/>
                </a:lnTo>
                <a:lnTo>
                  <a:pt x="307721" y="51701"/>
                </a:lnTo>
                <a:lnTo>
                  <a:pt x="296836" y="45351"/>
                </a:lnTo>
                <a:close/>
              </a:path>
              <a:path w="307975" h="103504">
                <a:moveTo>
                  <a:pt x="291973" y="46215"/>
                </a:moveTo>
                <a:lnTo>
                  <a:pt x="282565" y="51701"/>
                </a:lnTo>
                <a:lnTo>
                  <a:pt x="291973" y="57188"/>
                </a:lnTo>
                <a:lnTo>
                  <a:pt x="291973" y="46215"/>
                </a:lnTo>
                <a:close/>
              </a:path>
              <a:path w="307975" h="103504">
                <a:moveTo>
                  <a:pt x="295148" y="46215"/>
                </a:moveTo>
                <a:lnTo>
                  <a:pt x="291973" y="46215"/>
                </a:lnTo>
                <a:lnTo>
                  <a:pt x="291973" y="57188"/>
                </a:lnTo>
                <a:lnTo>
                  <a:pt x="295148" y="57188"/>
                </a:lnTo>
                <a:lnTo>
                  <a:pt x="295148" y="46215"/>
                </a:lnTo>
                <a:close/>
              </a:path>
              <a:path w="307975" h="103504">
                <a:moveTo>
                  <a:pt x="219075" y="0"/>
                </a:moveTo>
                <a:lnTo>
                  <a:pt x="215264" y="1016"/>
                </a:lnTo>
                <a:lnTo>
                  <a:pt x="211709" y="7073"/>
                </a:lnTo>
                <a:lnTo>
                  <a:pt x="212725" y="10972"/>
                </a:lnTo>
                <a:lnTo>
                  <a:pt x="282565" y="51701"/>
                </a:lnTo>
                <a:lnTo>
                  <a:pt x="291973" y="46215"/>
                </a:lnTo>
                <a:lnTo>
                  <a:pt x="295148" y="46215"/>
                </a:lnTo>
                <a:lnTo>
                  <a:pt x="295148" y="45351"/>
                </a:lnTo>
                <a:lnTo>
                  <a:pt x="296836" y="45351"/>
                </a:lnTo>
                <a:lnTo>
                  <a:pt x="219075" y="0"/>
                </a:lnTo>
                <a:close/>
              </a:path>
            </a:pathLst>
          </a:custGeom>
          <a:solidFill>
            <a:srgbClr val="F19C13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54" name="object 40"/>
          <p:cNvSpPr/>
          <p:nvPr/>
        </p:nvSpPr>
        <p:spPr>
          <a:xfrm>
            <a:off x="3849622" y="7650480"/>
            <a:ext cx="3197352" cy="20208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55" name="object 41"/>
          <p:cNvSpPr/>
          <p:nvPr/>
        </p:nvSpPr>
        <p:spPr>
          <a:xfrm>
            <a:off x="3877055" y="7580376"/>
            <a:ext cx="3185158" cy="219763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56" name="object 42"/>
          <p:cNvSpPr/>
          <p:nvPr/>
        </p:nvSpPr>
        <p:spPr>
          <a:xfrm>
            <a:off x="3927346" y="7728204"/>
            <a:ext cx="2941320" cy="1765300"/>
          </a:xfrm>
          <a:custGeom>
            <a:avLst/>
            <a:gdLst/>
            <a:ahLst/>
            <a:cxnLst/>
            <a:rect l="l" t="t" r="r" b="b"/>
            <a:pathLst>
              <a:path w="1470660" h="882650">
                <a:moveTo>
                  <a:pt x="0" y="882396"/>
                </a:moveTo>
                <a:lnTo>
                  <a:pt x="1470660" y="882396"/>
                </a:lnTo>
                <a:lnTo>
                  <a:pt x="1470660" y="0"/>
                </a:lnTo>
                <a:lnTo>
                  <a:pt x="0" y="0"/>
                </a:lnTo>
                <a:lnTo>
                  <a:pt x="0" y="882396"/>
                </a:lnTo>
                <a:close/>
              </a:path>
            </a:pathLst>
          </a:custGeom>
          <a:solidFill>
            <a:srgbClr val="F19C13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57" name="object 43"/>
          <p:cNvSpPr/>
          <p:nvPr/>
        </p:nvSpPr>
        <p:spPr>
          <a:xfrm>
            <a:off x="3927346" y="7728204"/>
            <a:ext cx="2941320" cy="1765300"/>
          </a:xfrm>
          <a:custGeom>
            <a:avLst/>
            <a:gdLst/>
            <a:ahLst/>
            <a:cxnLst/>
            <a:rect l="l" t="t" r="r" b="b"/>
            <a:pathLst>
              <a:path w="1470660" h="882650">
                <a:moveTo>
                  <a:pt x="0" y="882396"/>
                </a:moveTo>
                <a:lnTo>
                  <a:pt x="1470660" y="882396"/>
                </a:lnTo>
                <a:lnTo>
                  <a:pt x="1470660" y="0"/>
                </a:lnTo>
                <a:lnTo>
                  <a:pt x="0" y="0"/>
                </a:lnTo>
                <a:lnTo>
                  <a:pt x="0" y="882396"/>
                </a:lnTo>
                <a:close/>
              </a:path>
            </a:pathLst>
          </a:custGeom>
          <a:ln w="2590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58" name="object 44"/>
          <p:cNvSpPr txBox="1"/>
          <p:nvPr/>
        </p:nvSpPr>
        <p:spPr>
          <a:xfrm>
            <a:off x="3927346" y="7667753"/>
            <a:ext cx="2941320" cy="183242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42240" marR="132080" indent="2540" algn="ctr">
              <a:lnSpc>
                <a:spcPct val="91700"/>
              </a:lnSpc>
              <a:spcBef>
                <a:spcPts val="380"/>
              </a:spcBef>
            </a:pPr>
            <a:r>
              <a:rPr spc="-10" dirty="0">
                <a:solidFill>
                  <a:srgbClr val="FFFFFF"/>
                </a:solidFill>
                <a:cs typeface="Calibri"/>
              </a:rPr>
              <a:t>Andy’s node immediately  constructs </a:t>
            </a:r>
            <a:r>
              <a:rPr dirty="0">
                <a:solidFill>
                  <a:srgbClr val="FFFFFF"/>
                </a:solidFill>
                <a:cs typeface="Calibri"/>
              </a:rPr>
              <a:t>a </a:t>
            </a:r>
            <a:r>
              <a:rPr spc="-10" dirty="0">
                <a:solidFill>
                  <a:srgbClr val="FFFFFF"/>
                </a:solidFill>
                <a:cs typeface="Calibri"/>
              </a:rPr>
              <a:t>candidate </a:t>
            </a:r>
            <a:r>
              <a:rPr dirty="0">
                <a:solidFill>
                  <a:srgbClr val="FFFFFF"/>
                </a:solidFill>
                <a:cs typeface="Calibri"/>
              </a:rPr>
              <a:t>for  </a:t>
            </a:r>
            <a:r>
              <a:rPr spc="-10" dirty="0">
                <a:solidFill>
                  <a:srgbClr val="FFFFFF"/>
                </a:solidFill>
                <a:cs typeface="Calibri"/>
              </a:rPr>
              <a:t>block (273817) </a:t>
            </a:r>
            <a:r>
              <a:rPr dirty="0">
                <a:solidFill>
                  <a:srgbClr val="FFFFFF"/>
                </a:solidFill>
                <a:cs typeface="Calibri"/>
              </a:rPr>
              <a:t>. </a:t>
            </a:r>
            <a:r>
              <a:rPr spc="-10" dirty="0">
                <a:solidFill>
                  <a:srgbClr val="FFFFFF"/>
                </a:solidFill>
                <a:cs typeface="Calibri"/>
              </a:rPr>
              <a:t>This block</a:t>
            </a:r>
            <a:r>
              <a:rPr spc="-80" dirty="0">
                <a:solidFill>
                  <a:srgbClr val="FFFFFF"/>
                </a:solidFill>
                <a:cs typeface="Calibri"/>
              </a:rPr>
              <a:t> </a:t>
            </a:r>
            <a:r>
              <a:rPr spc="-10" dirty="0">
                <a:solidFill>
                  <a:srgbClr val="FFFFFF"/>
                </a:solidFill>
                <a:cs typeface="Calibri"/>
              </a:rPr>
              <a:t>is  called </a:t>
            </a:r>
            <a:r>
              <a:rPr dirty="0">
                <a:solidFill>
                  <a:srgbClr val="FFFFFF"/>
                </a:solidFill>
                <a:cs typeface="Calibri"/>
              </a:rPr>
              <a:t>a </a:t>
            </a:r>
            <a:r>
              <a:rPr b="1" spc="-10" dirty="0">
                <a:solidFill>
                  <a:srgbClr val="FFFFFF"/>
                </a:solidFill>
                <a:cs typeface="Calibri"/>
              </a:rPr>
              <a:t>Candidate Block  </a:t>
            </a:r>
            <a:r>
              <a:rPr spc="-10" dirty="0">
                <a:solidFill>
                  <a:srgbClr val="FFFFFF"/>
                </a:solidFill>
                <a:cs typeface="Calibri"/>
              </a:rPr>
              <a:t>because it is not yet </a:t>
            </a:r>
            <a:r>
              <a:rPr dirty="0">
                <a:solidFill>
                  <a:srgbClr val="FFFFFF"/>
                </a:solidFill>
                <a:cs typeface="Calibri"/>
              </a:rPr>
              <a:t>a </a:t>
            </a:r>
            <a:r>
              <a:rPr spc="-10" dirty="0">
                <a:solidFill>
                  <a:srgbClr val="FFFFFF"/>
                </a:solidFill>
                <a:cs typeface="Calibri"/>
              </a:rPr>
              <a:t>valid  block, </a:t>
            </a:r>
            <a:r>
              <a:rPr dirty="0">
                <a:solidFill>
                  <a:srgbClr val="FFFFFF"/>
                </a:solidFill>
                <a:cs typeface="Calibri"/>
              </a:rPr>
              <a:t>as it </a:t>
            </a:r>
            <a:r>
              <a:rPr spc="-10" dirty="0">
                <a:solidFill>
                  <a:srgbClr val="FFFFFF"/>
                </a:solidFill>
                <a:cs typeface="Calibri"/>
              </a:rPr>
              <a:t>does not contain  </a:t>
            </a:r>
            <a:r>
              <a:rPr dirty="0">
                <a:solidFill>
                  <a:srgbClr val="FFFFFF"/>
                </a:solidFill>
                <a:cs typeface="Calibri"/>
              </a:rPr>
              <a:t>a </a:t>
            </a:r>
            <a:r>
              <a:rPr spc="-10" dirty="0">
                <a:solidFill>
                  <a:srgbClr val="FFFFFF"/>
                </a:solidFill>
                <a:cs typeface="Calibri"/>
              </a:rPr>
              <a:t>valid proof </a:t>
            </a:r>
            <a:r>
              <a:rPr dirty="0">
                <a:solidFill>
                  <a:srgbClr val="FFFFFF"/>
                </a:solidFill>
                <a:cs typeface="Calibri"/>
              </a:rPr>
              <a:t>of</a:t>
            </a:r>
            <a:r>
              <a:rPr spc="-80" dirty="0">
                <a:solidFill>
                  <a:srgbClr val="FFFFFF"/>
                </a:solidFill>
                <a:cs typeface="Calibri"/>
              </a:rPr>
              <a:t> </a:t>
            </a:r>
            <a:r>
              <a:rPr dirty="0">
                <a:solidFill>
                  <a:srgbClr val="FFFFFF"/>
                </a:solidFill>
                <a:cs typeface="Calibri"/>
              </a:rPr>
              <a:t>work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59" name="object 45"/>
          <p:cNvSpPr/>
          <p:nvPr/>
        </p:nvSpPr>
        <p:spPr>
          <a:xfrm>
            <a:off x="7467600" y="7650480"/>
            <a:ext cx="3200400" cy="202082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60" name="object 46"/>
          <p:cNvSpPr/>
          <p:nvPr/>
        </p:nvSpPr>
        <p:spPr>
          <a:xfrm>
            <a:off x="7501128" y="7958328"/>
            <a:ext cx="3182112" cy="144165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61" name="object 47"/>
          <p:cNvSpPr/>
          <p:nvPr/>
        </p:nvSpPr>
        <p:spPr>
          <a:xfrm>
            <a:off x="7545323" y="7728204"/>
            <a:ext cx="2945130" cy="1765300"/>
          </a:xfrm>
          <a:custGeom>
            <a:avLst/>
            <a:gdLst/>
            <a:ahLst/>
            <a:cxnLst/>
            <a:rect l="l" t="t" r="r" b="b"/>
            <a:pathLst>
              <a:path w="1472564" h="882650">
                <a:moveTo>
                  <a:pt x="0" y="882396"/>
                </a:moveTo>
                <a:lnTo>
                  <a:pt x="1472184" y="882396"/>
                </a:lnTo>
                <a:lnTo>
                  <a:pt x="1472184" y="0"/>
                </a:lnTo>
                <a:lnTo>
                  <a:pt x="0" y="0"/>
                </a:lnTo>
                <a:lnTo>
                  <a:pt x="0" y="882396"/>
                </a:lnTo>
                <a:close/>
              </a:path>
            </a:pathLst>
          </a:custGeom>
          <a:solidFill>
            <a:srgbClr val="9CB955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62" name="object 48"/>
          <p:cNvSpPr/>
          <p:nvPr/>
        </p:nvSpPr>
        <p:spPr>
          <a:xfrm>
            <a:off x="7545323" y="7728204"/>
            <a:ext cx="2945130" cy="1765300"/>
          </a:xfrm>
          <a:custGeom>
            <a:avLst/>
            <a:gdLst/>
            <a:ahLst/>
            <a:cxnLst/>
            <a:rect l="l" t="t" r="r" b="b"/>
            <a:pathLst>
              <a:path w="1472564" h="882650">
                <a:moveTo>
                  <a:pt x="0" y="882396"/>
                </a:moveTo>
                <a:lnTo>
                  <a:pt x="1472184" y="882396"/>
                </a:lnTo>
                <a:lnTo>
                  <a:pt x="1472184" y="0"/>
                </a:lnTo>
                <a:lnTo>
                  <a:pt x="0" y="0"/>
                </a:lnTo>
                <a:lnTo>
                  <a:pt x="0" y="882396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63" name="object 49"/>
          <p:cNvSpPr txBox="1"/>
          <p:nvPr/>
        </p:nvSpPr>
        <p:spPr>
          <a:xfrm>
            <a:off x="7545323" y="8044485"/>
            <a:ext cx="2945130" cy="106798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47320" marR="134620" indent="-1270" algn="ctr">
              <a:lnSpc>
                <a:spcPct val="91500"/>
              </a:lnSpc>
              <a:spcBef>
                <a:spcPts val="380"/>
              </a:spcBef>
            </a:pPr>
            <a:r>
              <a:rPr spc="-10" dirty="0">
                <a:solidFill>
                  <a:srgbClr val="FFFFFF"/>
                </a:solidFill>
                <a:cs typeface="Calibri"/>
              </a:rPr>
              <a:t>The block becomes valid  only </a:t>
            </a:r>
            <a:r>
              <a:rPr dirty="0">
                <a:solidFill>
                  <a:srgbClr val="FFFFFF"/>
                </a:solidFill>
                <a:cs typeface="Calibri"/>
              </a:rPr>
              <a:t>if </a:t>
            </a:r>
            <a:r>
              <a:rPr spc="-10" dirty="0">
                <a:solidFill>
                  <a:srgbClr val="FFFFFF"/>
                </a:solidFill>
                <a:cs typeface="Calibri"/>
              </a:rPr>
              <a:t>the miner succeeds in  finding </a:t>
            </a:r>
            <a:r>
              <a:rPr dirty="0">
                <a:solidFill>
                  <a:srgbClr val="FFFFFF"/>
                </a:solidFill>
                <a:cs typeface="Calibri"/>
              </a:rPr>
              <a:t>a </a:t>
            </a:r>
            <a:r>
              <a:rPr spc="-10" dirty="0">
                <a:solidFill>
                  <a:srgbClr val="FFFFFF"/>
                </a:solidFill>
                <a:cs typeface="Calibri"/>
              </a:rPr>
              <a:t>solution </a:t>
            </a:r>
            <a:r>
              <a:rPr dirty="0">
                <a:solidFill>
                  <a:srgbClr val="FFFFFF"/>
                </a:solidFill>
                <a:cs typeface="Calibri"/>
              </a:rPr>
              <a:t>to </a:t>
            </a:r>
            <a:r>
              <a:rPr spc="-10" dirty="0">
                <a:solidFill>
                  <a:srgbClr val="FFFFFF"/>
                </a:solidFill>
                <a:cs typeface="Calibri"/>
              </a:rPr>
              <a:t>the  </a:t>
            </a:r>
            <a:r>
              <a:rPr dirty="0">
                <a:solidFill>
                  <a:srgbClr val="FFFFFF"/>
                </a:solidFill>
                <a:cs typeface="Calibri"/>
              </a:rPr>
              <a:t>proof-of-work</a:t>
            </a:r>
            <a:r>
              <a:rPr spc="-100" dirty="0">
                <a:solidFill>
                  <a:srgbClr val="FFFFFF"/>
                </a:solidFill>
                <a:cs typeface="Calibri"/>
              </a:rPr>
              <a:t> </a:t>
            </a:r>
            <a:r>
              <a:rPr spc="-10" dirty="0">
                <a:solidFill>
                  <a:srgbClr val="FFFFFF"/>
                </a:solidFill>
                <a:cs typeface="Calibri"/>
              </a:rPr>
              <a:t>algorithm</a:t>
            </a:r>
            <a:endParaRPr>
              <a:solidFill>
                <a:prstClr val="black"/>
              </a:solidFill>
              <a:cs typeface="Calibri"/>
            </a:endParaRPr>
          </a:p>
        </p:txBody>
      </p:sp>
      <p:sp>
        <p:nvSpPr>
          <p:cNvPr id="64" name="object 50"/>
          <p:cNvSpPr/>
          <p:nvPr/>
        </p:nvSpPr>
        <p:spPr>
          <a:xfrm>
            <a:off x="14596870" y="2075689"/>
            <a:ext cx="2758440" cy="704697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65" name="object 51"/>
          <p:cNvSpPr txBox="1"/>
          <p:nvPr/>
        </p:nvSpPr>
        <p:spPr>
          <a:xfrm>
            <a:off x="942034" y="1724100"/>
            <a:ext cx="13929360" cy="1038746"/>
          </a:xfrm>
          <a:prstGeom prst="rect">
            <a:avLst/>
          </a:prstGeom>
        </p:spPr>
        <p:txBody>
          <a:bodyPr vert="horz" wrap="square" lIns="0" tIns="193040" rIns="0" bIns="0" rtlCol="0">
            <a:spAutoFit/>
          </a:bodyPr>
          <a:lstStyle/>
          <a:p>
            <a:pPr marL="25400">
              <a:spcBef>
                <a:spcPts val="1520"/>
              </a:spcBef>
            </a:pPr>
            <a:r>
              <a:rPr sz="2200" b="1" spc="-10" dirty="0">
                <a:solidFill>
                  <a:srgbClr val="5F5F5F"/>
                </a:solidFill>
                <a:cs typeface="Calibri"/>
              </a:rPr>
              <a:t>Example: </a:t>
            </a:r>
            <a:r>
              <a:rPr sz="2200" b="1" dirty="0">
                <a:solidFill>
                  <a:srgbClr val="5F5F5F"/>
                </a:solidFill>
                <a:cs typeface="Calibri"/>
              </a:rPr>
              <a:t>Let’s </a:t>
            </a:r>
            <a:r>
              <a:rPr sz="2200" b="1" spc="-10" dirty="0">
                <a:solidFill>
                  <a:srgbClr val="5F5F5F"/>
                </a:solidFill>
                <a:cs typeface="Calibri"/>
              </a:rPr>
              <a:t>say Andy </a:t>
            </a:r>
            <a:r>
              <a:rPr sz="2200" b="1" dirty="0">
                <a:solidFill>
                  <a:srgbClr val="5F5F5F"/>
                </a:solidFill>
                <a:cs typeface="Calibri"/>
              </a:rPr>
              <a:t>is a miner. (A mining </a:t>
            </a:r>
            <a:r>
              <a:rPr sz="2200" b="1" spc="-10" dirty="0">
                <a:solidFill>
                  <a:srgbClr val="5F5F5F"/>
                </a:solidFill>
                <a:cs typeface="Calibri"/>
              </a:rPr>
              <a:t>node maintains </a:t>
            </a:r>
            <a:r>
              <a:rPr sz="2200" b="1" dirty="0">
                <a:solidFill>
                  <a:srgbClr val="5F5F5F"/>
                </a:solidFill>
                <a:cs typeface="Calibri"/>
              </a:rPr>
              <a:t>a </a:t>
            </a:r>
            <a:r>
              <a:rPr sz="2200" b="1" spc="-10" dirty="0">
                <a:solidFill>
                  <a:srgbClr val="5F5F5F"/>
                </a:solidFill>
                <a:cs typeface="Calibri"/>
              </a:rPr>
              <a:t>local copy of </a:t>
            </a:r>
            <a:r>
              <a:rPr sz="2200" b="1" dirty="0">
                <a:solidFill>
                  <a:srgbClr val="5F5F5F"/>
                </a:solidFill>
                <a:cs typeface="Calibri"/>
              </a:rPr>
              <a:t>the </a:t>
            </a:r>
            <a:r>
              <a:rPr sz="2200" b="1" spc="-10" dirty="0">
                <a:solidFill>
                  <a:srgbClr val="5F5F5F"/>
                </a:solidFill>
                <a:cs typeface="Calibri"/>
              </a:rPr>
              <a:t>blockchain, </a:t>
            </a:r>
            <a:r>
              <a:rPr sz="2200" b="1" dirty="0">
                <a:solidFill>
                  <a:srgbClr val="5F5F5F"/>
                </a:solidFill>
                <a:cs typeface="Calibri"/>
              </a:rPr>
              <a:t>the list </a:t>
            </a:r>
            <a:r>
              <a:rPr sz="2200" b="1" spc="-10" dirty="0">
                <a:solidFill>
                  <a:srgbClr val="5F5F5F"/>
                </a:solidFill>
                <a:cs typeface="Calibri"/>
              </a:rPr>
              <a:t>of all </a:t>
            </a:r>
            <a:r>
              <a:rPr sz="2200" b="1" dirty="0">
                <a:solidFill>
                  <a:srgbClr val="5F5F5F"/>
                </a:solidFill>
                <a:cs typeface="Calibri"/>
              </a:rPr>
              <a:t>blocks</a:t>
            </a:r>
            <a:r>
              <a:rPr sz="2200" b="1" spc="-30" dirty="0">
                <a:solidFill>
                  <a:srgbClr val="5F5F5F"/>
                </a:solidFill>
                <a:cs typeface="Calibri"/>
              </a:rPr>
              <a:t> </a:t>
            </a:r>
            <a:r>
              <a:rPr sz="2200" b="1" dirty="0">
                <a:solidFill>
                  <a:srgbClr val="5F5F5F"/>
                </a:solidFill>
                <a:cs typeface="Calibri"/>
              </a:rPr>
              <a:t>created</a:t>
            </a:r>
            <a:endParaRPr sz="2200">
              <a:solidFill>
                <a:prstClr val="black"/>
              </a:solidFill>
              <a:cs typeface="Calibri"/>
            </a:endParaRPr>
          </a:p>
          <a:p>
            <a:pPr marL="25400">
              <a:spcBef>
                <a:spcPts val="1320"/>
              </a:spcBef>
            </a:pPr>
            <a:r>
              <a:rPr sz="2200" b="1" dirty="0">
                <a:solidFill>
                  <a:srgbClr val="5F5F5F"/>
                </a:solidFill>
                <a:cs typeface="Calibri"/>
              </a:rPr>
              <a:t>since the </a:t>
            </a:r>
            <a:r>
              <a:rPr sz="2200" b="1" spc="-10" dirty="0">
                <a:solidFill>
                  <a:srgbClr val="5F5F5F"/>
                </a:solidFill>
                <a:cs typeface="Calibri"/>
              </a:rPr>
              <a:t>beginning of </a:t>
            </a:r>
            <a:r>
              <a:rPr sz="2200" b="1" dirty="0">
                <a:solidFill>
                  <a:srgbClr val="5F5F5F"/>
                </a:solidFill>
                <a:cs typeface="Calibri"/>
              </a:rPr>
              <a:t>the bitcoin system in</a:t>
            </a:r>
            <a:r>
              <a:rPr sz="2200" b="1" spc="-150" dirty="0">
                <a:solidFill>
                  <a:srgbClr val="5F5F5F"/>
                </a:solidFill>
                <a:cs typeface="Calibri"/>
              </a:rPr>
              <a:t> </a:t>
            </a:r>
            <a:r>
              <a:rPr sz="2200" b="1" dirty="0">
                <a:solidFill>
                  <a:srgbClr val="5F5F5F"/>
                </a:solidFill>
                <a:cs typeface="Calibri"/>
              </a:rPr>
              <a:t>2009</a:t>
            </a:r>
            <a:endParaRPr sz="2200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540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27709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630401" y="0"/>
            <a:ext cx="2487930" cy="2192020"/>
          </a:xfrm>
          <a:custGeom>
            <a:avLst/>
            <a:gdLst/>
            <a:ahLst/>
            <a:cxnLst/>
            <a:rect l="l" t="t" r="r" b="b"/>
            <a:pathLst>
              <a:path w="1243965" h="1096010">
                <a:moveTo>
                  <a:pt x="0" y="1095755"/>
                </a:moveTo>
                <a:lnTo>
                  <a:pt x="1243583" y="1095755"/>
                </a:lnTo>
                <a:lnTo>
                  <a:pt x="1243583" y="0"/>
                </a:lnTo>
                <a:lnTo>
                  <a:pt x="0" y="0"/>
                </a:lnTo>
                <a:lnTo>
                  <a:pt x="0" y="10957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30400" y="2130550"/>
            <a:ext cx="1325880" cy="979168"/>
          </a:xfrm>
          <a:custGeom>
            <a:avLst/>
            <a:gdLst/>
            <a:ahLst/>
            <a:cxnLst/>
            <a:rect l="l" t="t" r="r" b="b"/>
            <a:pathLst>
              <a:path w="662940" h="489584">
                <a:moveTo>
                  <a:pt x="662940" y="0"/>
                </a:moveTo>
                <a:lnTo>
                  <a:pt x="0" y="0"/>
                </a:lnTo>
                <a:lnTo>
                  <a:pt x="0" y="489203"/>
                </a:lnTo>
                <a:lnTo>
                  <a:pt x="662940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788639" y="2130550"/>
            <a:ext cx="1329690" cy="979168"/>
          </a:xfrm>
          <a:custGeom>
            <a:avLst/>
            <a:gdLst/>
            <a:ahLst/>
            <a:cxnLst/>
            <a:rect l="l" t="t" r="r" b="b"/>
            <a:pathLst>
              <a:path w="664845" h="489584">
                <a:moveTo>
                  <a:pt x="664463" y="0"/>
                </a:moveTo>
                <a:lnTo>
                  <a:pt x="0" y="0"/>
                </a:lnTo>
                <a:lnTo>
                  <a:pt x="664463" y="489203"/>
                </a:lnTo>
                <a:lnTo>
                  <a:pt x="664463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57654" y="9451854"/>
            <a:ext cx="2276856" cy="835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24608554" y="19611338"/>
            <a:ext cx="11330938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60"/>
              </a:lnSpc>
            </a:pPr>
            <a:r>
              <a:rPr spc="10" dirty="0"/>
              <a:t>Copyright </a:t>
            </a:r>
            <a:r>
              <a:rPr spc="40" dirty="0"/>
              <a:t>© </a:t>
            </a:r>
            <a:r>
              <a:rPr spc="20" dirty="0"/>
              <a:t>2017, </a:t>
            </a:r>
            <a:r>
              <a:rPr spc="10" dirty="0"/>
              <a:t>edureka </a:t>
            </a:r>
            <a:r>
              <a:rPr spc="20" dirty="0"/>
              <a:t>and/or </a:t>
            </a:r>
            <a:r>
              <a:rPr spc="10" dirty="0"/>
              <a:t>its affiliates. All rights</a:t>
            </a:r>
            <a:r>
              <a:rPr spc="100" dirty="0"/>
              <a:t> </a:t>
            </a:r>
            <a:r>
              <a:rPr spc="10" dirty="0"/>
              <a:t>reserved.</a:t>
            </a:r>
          </a:p>
        </p:txBody>
      </p:sp>
      <p:sp>
        <p:nvSpPr>
          <p:cNvPr id="8" name="object 2"/>
          <p:cNvSpPr/>
          <p:nvPr/>
        </p:nvSpPr>
        <p:spPr>
          <a:xfrm>
            <a:off x="4453128" y="1856232"/>
            <a:ext cx="3169920" cy="73273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10" name="object 3"/>
          <p:cNvSpPr/>
          <p:nvPr/>
        </p:nvSpPr>
        <p:spPr>
          <a:xfrm>
            <a:off x="6904481" y="2165573"/>
            <a:ext cx="6932930" cy="3780790"/>
          </a:xfrm>
          <a:custGeom>
            <a:avLst/>
            <a:gdLst/>
            <a:ahLst/>
            <a:cxnLst/>
            <a:rect l="l" t="t" r="r" b="b"/>
            <a:pathLst>
              <a:path w="3466465" h="1890395">
                <a:moveTo>
                  <a:pt x="2135523" y="0"/>
                </a:moveTo>
                <a:lnTo>
                  <a:pt x="2080434" y="1252"/>
                </a:lnTo>
                <a:lnTo>
                  <a:pt x="2025909" y="4121"/>
                </a:lnTo>
                <a:lnTo>
                  <a:pt x="1971997" y="8575"/>
                </a:lnTo>
                <a:lnTo>
                  <a:pt x="1918744" y="14582"/>
                </a:lnTo>
                <a:lnTo>
                  <a:pt x="1866197" y="22111"/>
                </a:lnTo>
                <a:lnTo>
                  <a:pt x="1814403" y="31129"/>
                </a:lnTo>
                <a:lnTo>
                  <a:pt x="1763409" y="41605"/>
                </a:lnTo>
                <a:lnTo>
                  <a:pt x="1713262" y="53507"/>
                </a:lnTo>
                <a:lnTo>
                  <a:pt x="1664010" y="66803"/>
                </a:lnTo>
                <a:lnTo>
                  <a:pt x="1615699" y="81461"/>
                </a:lnTo>
                <a:lnTo>
                  <a:pt x="1568377" y="97450"/>
                </a:lnTo>
                <a:lnTo>
                  <a:pt x="1522090" y="114738"/>
                </a:lnTo>
                <a:lnTo>
                  <a:pt x="1476885" y="133293"/>
                </a:lnTo>
                <a:lnTo>
                  <a:pt x="1432810" y="153083"/>
                </a:lnTo>
                <a:lnTo>
                  <a:pt x="1389912" y="174076"/>
                </a:lnTo>
                <a:lnTo>
                  <a:pt x="1348237" y="196241"/>
                </a:lnTo>
                <a:lnTo>
                  <a:pt x="1307832" y="219546"/>
                </a:lnTo>
                <a:lnTo>
                  <a:pt x="1268746" y="243958"/>
                </a:lnTo>
                <a:lnTo>
                  <a:pt x="1231024" y="269448"/>
                </a:lnTo>
                <a:lnTo>
                  <a:pt x="1194714" y="295981"/>
                </a:lnTo>
                <a:lnTo>
                  <a:pt x="1159862" y="323527"/>
                </a:lnTo>
                <a:lnTo>
                  <a:pt x="1126517" y="352054"/>
                </a:lnTo>
                <a:lnTo>
                  <a:pt x="1094724" y="381530"/>
                </a:lnTo>
                <a:lnTo>
                  <a:pt x="1064531" y="411923"/>
                </a:lnTo>
                <a:lnTo>
                  <a:pt x="1035986" y="443202"/>
                </a:lnTo>
                <a:lnTo>
                  <a:pt x="1009134" y="475335"/>
                </a:lnTo>
                <a:lnTo>
                  <a:pt x="984023" y="508289"/>
                </a:lnTo>
                <a:lnTo>
                  <a:pt x="960700" y="542033"/>
                </a:lnTo>
                <a:lnTo>
                  <a:pt x="939213" y="576536"/>
                </a:lnTo>
                <a:lnTo>
                  <a:pt x="919607" y="611765"/>
                </a:lnTo>
                <a:lnTo>
                  <a:pt x="901931" y="647689"/>
                </a:lnTo>
                <a:lnTo>
                  <a:pt x="886231" y="684276"/>
                </a:lnTo>
                <a:lnTo>
                  <a:pt x="872555" y="721494"/>
                </a:lnTo>
                <a:lnTo>
                  <a:pt x="860948" y="759312"/>
                </a:lnTo>
                <a:lnTo>
                  <a:pt x="851460" y="797697"/>
                </a:lnTo>
                <a:lnTo>
                  <a:pt x="844135" y="836617"/>
                </a:lnTo>
                <a:lnTo>
                  <a:pt x="839022" y="876042"/>
                </a:lnTo>
                <a:lnTo>
                  <a:pt x="836168" y="915939"/>
                </a:lnTo>
                <a:lnTo>
                  <a:pt x="0" y="1196228"/>
                </a:lnTo>
                <a:lnTo>
                  <a:pt x="916813" y="1271793"/>
                </a:lnTo>
                <a:lnTo>
                  <a:pt x="937008" y="1308760"/>
                </a:lnTo>
                <a:lnTo>
                  <a:pt x="959196" y="1344863"/>
                </a:lnTo>
                <a:lnTo>
                  <a:pt x="983320" y="1380074"/>
                </a:lnTo>
                <a:lnTo>
                  <a:pt x="1009403" y="1414454"/>
                </a:lnTo>
                <a:lnTo>
                  <a:pt x="1037159" y="1447702"/>
                </a:lnTo>
                <a:lnTo>
                  <a:pt x="1066765" y="1480063"/>
                </a:lnTo>
                <a:lnTo>
                  <a:pt x="1098087" y="1511419"/>
                </a:lnTo>
                <a:lnTo>
                  <a:pt x="1131071" y="1541740"/>
                </a:lnTo>
                <a:lnTo>
                  <a:pt x="1165663" y="1570998"/>
                </a:lnTo>
                <a:lnTo>
                  <a:pt x="1201807" y="1599165"/>
                </a:lnTo>
                <a:lnTo>
                  <a:pt x="1239448" y="1626213"/>
                </a:lnTo>
                <a:lnTo>
                  <a:pt x="1278531" y="1652113"/>
                </a:lnTo>
                <a:lnTo>
                  <a:pt x="1319001" y="1676838"/>
                </a:lnTo>
                <a:lnTo>
                  <a:pt x="1360804" y="1700358"/>
                </a:lnTo>
                <a:lnTo>
                  <a:pt x="1403884" y="1722645"/>
                </a:lnTo>
                <a:lnTo>
                  <a:pt x="1448187" y="1743671"/>
                </a:lnTo>
                <a:lnTo>
                  <a:pt x="1493657" y="1763409"/>
                </a:lnTo>
                <a:lnTo>
                  <a:pt x="1540240" y="1781828"/>
                </a:lnTo>
                <a:lnTo>
                  <a:pt x="1587880" y="1798902"/>
                </a:lnTo>
                <a:lnTo>
                  <a:pt x="1636523" y="1814602"/>
                </a:lnTo>
                <a:lnTo>
                  <a:pt x="1686114" y="1828899"/>
                </a:lnTo>
                <a:lnTo>
                  <a:pt x="1736597" y="1841766"/>
                </a:lnTo>
                <a:lnTo>
                  <a:pt x="1787918" y="1853173"/>
                </a:lnTo>
                <a:lnTo>
                  <a:pt x="1840022" y="1863094"/>
                </a:lnTo>
                <a:lnTo>
                  <a:pt x="1892853" y="1871498"/>
                </a:lnTo>
                <a:lnTo>
                  <a:pt x="1946358" y="1878359"/>
                </a:lnTo>
                <a:lnTo>
                  <a:pt x="2000480" y="1883647"/>
                </a:lnTo>
                <a:lnTo>
                  <a:pt x="2055165" y="1887335"/>
                </a:lnTo>
                <a:lnTo>
                  <a:pt x="2110359" y="1889394"/>
                </a:lnTo>
                <a:lnTo>
                  <a:pt x="2165966" y="1889790"/>
                </a:lnTo>
                <a:lnTo>
                  <a:pt x="2221055" y="1888537"/>
                </a:lnTo>
                <a:lnTo>
                  <a:pt x="2275580" y="1885668"/>
                </a:lnTo>
                <a:lnTo>
                  <a:pt x="2329492" y="1881214"/>
                </a:lnTo>
                <a:lnTo>
                  <a:pt x="2382745" y="1875207"/>
                </a:lnTo>
                <a:lnTo>
                  <a:pt x="2435292" y="1867678"/>
                </a:lnTo>
                <a:lnTo>
                  <a:pt x="2487086" y="1858660"/>
                </a:lnTo>
                <a:lnTo>
                  <a:pt x="2538080" y="1848184"/>
                </a:lnTo>
                <a:lnTo>
                  <a:pt x="2588227" y="1836282"/>
                </a:lnTo>
                <a:lnTo>
                  <a:pt x="2637479" y="1822986"/>
                </a:lnTo>
                <a:lnTo>
                  <a:pt x="2685790" y="1808328"/>
                </a:lnTo>
                <a:lnTo>
                  <a:pt x="2733112" y="1792339"/>
                </a:lnTo>
                <a:lnTo>
                  <a:pt x="2779399" y="1775051"/>
                </a:lnTo>
                <a:lnTo>
                  <a:pt x="2824604" y="1756496"/>
                </a:lnTo>
                <a:lnTo>
                  <a:pt x="2868679" y="1736707"/>
                </a:lnTo>
                <a:lnTo>
                  <a:pt x="2911577" y="1715713"/>
                </a:lnTo>
                <a:lnTo>
                  <a:pt x="2953252" y="1693548"/>
                </a:lnTo>
                <a:lnTo>
                  <a:pt x="2993657" y="1670243"/>
                </a:lnTo>
                <a:lnTo>
                  <a:pt x="3032743" y="1645831"/>
                </a:lnTo>
                <a:lnTo>
                  <a:pt x="3070465" y="1620342"/>
                </a:lnTo>
                <a:lnTo>
                  <a:pt x="3106775" y="1593808"/>
                </a:lnTo>
                <a:lnTo>
                  <a:pt x="3141627" y="1566262"/>
                </a:lnTo>
                <a:lnTo>
                  <a:pt x="3174972" y="1537735"/>
                </a:lnTo>
                <a:lnTo>
                  <a:pt x="3206765" y="1508259"/>
                </a:lnTo>
                <a:lnTo>
                  <a:pt x="3236958" y="1477866"/>
                </a:lnTo>
                <a:lnTo>
                  <a:pt x="3265503" y="1446587"/>
                </a:lnTo>
                <a:lnTo>
                  <a:pt x="3292425" y="1414362"/>
                </a:lnTo>
                <a:lnTo>
                  <a:pt x="3317466" y="1381500"/>
                </a:lnTo>
                <a:lnTo>
                  <a:pt x="3340789" y="1347756"/>
                </a:lnTo>
                <a:lnTo>
                  <a:pt x="3362276" y="1313253"/>
                </a:lnTo>
                <a:lnTo>
                  <a:pt x="3381882" y="1278024"/>
                </a:lnTo>
                <a:lnTo>
                  <a:pt x="3399558" y="1242100"/>
                </a:lnTo>
                <a:lnTo>
                  <a:pt x="3415258" y="1205513"/>
                </a:lnTo>
                <a:lnTo>
                  <a:pt x="3428934" y="1168295"/>
                </a:lnTo>
                <a:lnTo>
                  <a:pt x="3440541" y="1130477"/>
                </a:lnTo>
                <a:lnTo>
                  <a:pt x="3450029" y="1092093"/>
                </a:lnTo>
                <a:lnTo>
                  <a:pt x="3457354" y="1053172"/>
                </a:lnTo>
                <a:lnTo>
                  <a:pt x="3462467" y="1013747"/>
                </a:lnTo>
                <a:lnTo>
                  <a:pt x="3465322" y="973851"/>
                </a:lnTo>
                <a:lnTo>
                  <a:pt x="3465879" y="933903"/>
                </a:lnTo>
                <a:lnTo>
                  <a:pt x="3464142" y="894328"/>
                </a:lnTo>
                <a:lnTo>
                  <a:pt x="3460155" y="855160"/>
                </a:lnTo>
                <a:lnTo>
                  <a:pt x="3453962" y="816431"/>
                </a:lnTo>
                <a:lnTo>
                  <a:pt x="3445607" y="778176"/>
                </a:lnTo>
                <a:lnTo>
                  <a:pt x="3435135" y="740428"/>
                </a:lnTo>
                <a:lnTo>
                  <a:pt x="3422590" y="703222"/>
                </a:lnTo>
                <a:lnTo>
                  <a:pt x="3408015" y="666591"/>
                </a:lnTo>
                <a:lnTo>
                  <a:pt x="3391456" y="630568"/>
                </a:lnTo>
                <a:lnTo>
                  <a:pt x="3372957" y="595188"/>
                </a:lnTo>
                <a:lnTo>
                  <a:pt x="3352560" y="560484"/>
                </a:lnTo>
                <a:lnTo>
                  <a:pt x="3330312" y="526490"/>
                </a:lnTo>
                <a:lnTo>
                  <a:pt x="3306256" y="493240"/>
                </a:lnTo>
                <a:lnTo>
                  <a:pt x="3280437" y="460768"/>
                </a:lnTo>
                <a:lnTo>
                  <a:pt x="3252898" y="429106"/>
                </a:lnTo>
                <a:lnTo>
                  <a:pt x="3223683" y="398290"/>
                </a:lnTo>
                <a:lnTo>
                  <a:pt x="3192838" y="368353"/>
                </a:lnTo>
                <a:lnTo>
                  <a:pt x="3160406" y="339328"/>
                </a:lnTo>
                <a:lnTo>
                  <a:pt x="3126432" y="311249"/>
                </a:lnTo>
                <a:lnTo>
                  <a:pt x="3090959" y="284151"/>
                </a:lnTo>
                <a:lnTo>
                  <a:pt x="3054033" y="258066"/>
                </a:lnTo>
                <a:lnTo>
                  <a:pt x="3015696" y="233029"/>
                </a:lnTo>
                <a:lnTo>
                  <a:pt x="2975994" y="209074"/>
                </a:lnTo>
                <a:lnTo>
                  <a:pt x="2934970" y="186233"/>
                </a:lnTo>
                <a:lnTo>
                  <a:pt x="2892670" y="164542"/>
                </a:lnTo>
                <a:lnTo>
                  <a:pt x="2849136" y="144033"/>
                </a:lnTo>
                <a:lnTo>
                  <a:pt x="2804414" y="124740"/>
                </a:lnTo>
                <a:lnTo>
                  <a:pt x="2758548" y="106697"/>
                </a:lnTo>
                <a:lnTo>
                  <a:pt x="2711581" y="89939"/>
                </a:lnTo>
                <a:lnTo>
                  <a:pt x="2663558" y="74498"/>
                </a:lnTo>
                <a:lnTo>
                  <a:pt x="2614523" y="60409"/>
                </a:lnTo>
                <a:lnTo>
                  <a:pt x="2564521" y="47704"/>
                </a:lnTo>
                <a:lnTo>
                  <a:pt x="2513596" y="36419"/>
                </a:lnTo>
                <a:lnTo>
                  <a:pt x="2461791" y="26586"/>
                </a:lnTo>
                <a:lnTo>
                  <a:pt x="2409152" y="18240"/>
                </a:lnTo>
                <a:lnTo>
                  <a:pt x="2355722" y="11414"/>
                </a:lnTo>
                <a:lnTo>
                  <a:pt x="2301545" y="6142"/>
                </a:lnTo>
                <a:lnTo>
                  <a:pt x="2246667" y="2458"/>
                </a:lnTo>
                <a:lnTo>
                  <a:pt x="2191131" y="396"/>
                </a:lnTo>
                <a:lnTo>
                  <a:pt x="213552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11" name="object 4"/>
          <p:cNvSpPr/>
          <p:nvPr/>
        </p:nvSpPr>
        <p:spPr>
          <a:xfrm>
            <a:off x="6904481" y="2165573"/>
            <a:ext cx="6932930" cy="3780790"/>
          </a:xfrm>
          <a:custGeom>
            <a:avLst/>
            <a:gdLst/>
            <a:ahLst/>
            <a:cxnLst/>
            <a:rect l="l" t="t" r="r" b="b"/>
            <a:pathLst>
              <a:path w="3466465" h="1890395">
                <a:moveTo>
                  <a:pt x="0" y="1196228"/>
                </a:moveTo>
                <a:lnTo>
                  <a:pt x="836168" y="915939"/>
                </a:lnTo>
                <a:lnTo>
                  <a:pt x="839022" y="876042"/>
                </a:lnTo>
                <a:lnTo>
                  <a:pt x="844135" y="836617"/>
                </a:lnTo>
                <a:lnTo>
                  <a:pt x="851460" y="797697"/>
                </a:lnTo>
                <a:lnTo>
                  <a:pt x="860948" y="759312"/>
                </a:lnTo>
                <a:lnTo>
                  <a:pt x="872555" y="721494"/>
                </a:lnTo>
                <a:lnTo>
                  <a:pt x="886231" y="684276"/>
                </a:lnTo>
                <a:lnTo>
                  <a:pt x="901931" y="647689"/>
                </a:lnTo>
                <a:lnTo>
                  <a:pt x="919607" y="611765"/>
                </a:lnTo>
                <a:lnTo>
                  <a:pt x="939213" y="576536"/>
                </a:lnTo>
                <a:lnTo>
                  <a:pt x="960700" y="542033"/>
                </a:lnTo>
                <a:lnTo>
                  <a:pt x="984023" y="508289"/>
                </a:lnTo>
                <a:lnTo>
                  <a:pt x="1009134" y="475335"/>
                </a:lnTo>
                <a:lnTo>
                  <a:pt x="1035986" y="443202"/>
                </a:lnTo>
                <a:lnTo>
                  <a:pt x="1064531" y="411923"/>
                </a:lnTo>
                <a:lnTo>
                  <a:pt x="1094724" y="381530"/>
                </a:lnTo>
                <a:lnTo>
                  <a:pt x="1126517" y="352054"/>
                </a:lnTo>
                <a:lnTo>
                  <a:pt x="1159862" y="323527"/>
                </a:lnTo>
                <a:lnTo>
                  <a:pt x="1194714" y="295981"/>
                </a:lnTo>
                <a:lnTo>
                  <a:pt x="1231024" y="269448"/>
                </a:lnTo>
                <a:lnTo>
                  <a:pt x="1268746" y="243958"/>
                </a:lnTo>
                <a:lnTo>
                  <a:pt x="1307832" y="219546"/>
                </a:lnTo>
                <a:lnTo>
                  <a:pt x="1348237" y="196241"/>
                </a:lnTo>
                <a:lnTo>
                  <a:pt x="1389912" y="174076"/>
                </a:lnTo>
                <a:lnTo>
                  <a:pt x="1432810" y="153083"/>
                </a:lnTo>
                <a:lnTo>
                  <a:pt x="1476885" y="133293"/>
                </a:lnTo>
                <a:lnTo>
                  <a:pt x="1522090" y="114738"/>
                </a:lnTo>
                <a:lnTo>
                  <a:pt x="1568377" y="97450"/>
                </a:lnTo>
                <a:lnTo>
                  <a:pt x="1615699" y="81461"/>
                </a:lnTo>
                <a:lnTo>
                  <a:pt x="1664010" y="66803"/>
                </a:lnTo>
                <a:lnTo>
                  <a:pt x="1713262" y="53507"/>
                </a:lnTo>
                <a:lnTo>
                  <a:pt x="1763409" y="41605"/>
                </a:lnTo>
                <a:lnTo>
                  <a:pt x="1814403" y="31129"/>
                </a:lnTo>
                <a:lnTo>
                  <a:pt x="1866197" y="22111"/>
                </a:lnTo>
                <a:lnTo>
                  <a:pt x="1918744" y="14582"/>
                </a:lnTo>
                <a:lnTo>
                  <a:pt x="1971997" y="8575"/>
                </a:lnTo>
                <a:lnTo>
                  <a:pt x="2025909" y="4121"/>
                </a:lnTo>
                <a:lnTo>
                  <a:pt x="2080434" y="1252"/>
                </a:lnTo>
                <a:lnTo>
                  <a:pt x="2135523" y="0"/>
                </a:lnTo>
                <a:lnTo>
                  <a:pt x="2191131" y="396"/>
                </a:lnTo>
                <a:lnTo>
                  <a:pt x="2246667" y="2458"/>
                </a:lnTo>
                <a:lnTo>
                  <a:pt x="2301545" y="6142"/>
                </a:lnTo>
                <a:lnTo>
                  <a:pt x="2355722" y="11414"/>
                </a:lnTo>
                <a:lnTo>
                  <a:pt x="2409152" y="18240"/>
                </a:lnTo>
                <a:lnTo>
                  <a:pt x="2461791" y="26586"/>
                </a:lnTo>
                <a:lnTo>
                  <a:pt x="2513596" y="36419"/>
                </a:lnTo>
                <a:lnTo>
                  <a:pt x="2564521" y="47704"/>
                </a:lnTo>
                <a:lnTo>
                  <a:pt x="2614523" y="60409"/>
                </a:lnTo>
                <a:lnTo>
                  <a:pt x="2663558" y="74498"/>
                </a:lnTo>
                <a:lnTo>
                  <a:pt x="2711581" y="89939"/>
                </a:lnTo>
                <a:lnTo>
                  <a:pt x="2758548" y="106697"/>
                </a:lnTo>
                <a:lnTo>
                  <a:pt x="2804414" y="124740"/>
                </a:lnTo>
                <a:lnTo>
                  <a:pt x="2849136" y="144033"/>
                </a:lnTo>
                <a:lnTo>
                  <a:pt x="2892670" y="164542"/>
                </a:lnTo>
                <a:lnTo>
                  <a:pt x="2934970" y="186233"/>
                </a:lnTo>
                <a:lnTo>
                  <a:pt x="2975994" y="209074"/>
                </a:lnTo>
                <a:lnTo>
                  <a:pt x="3015696" y="233029"/>
                </a:lnTo>
                <a:lnTo>
                  <a:pt x="3054033" y="258066"/>
                </a:lnTo>
                <a:lnTo>
                  <a:pt x="3090959" y="284151"/>
                </a:lnTo>
                <a:lnTo>
                  <a:pt x="3126432" y="311249"/>
                </a:lnTo>
                <a:lnTo>
                  <a:pt x="3160406" y="339328"/>
                </a:lnTo>
                <a:lnTo>
                  <a:pt x="3192838" y="368353"/>
                </a:lnTo>
                <a:lnTo>
                  <a:pt x="3223683" y="398290"/>
                </a:lnTo>
                <a:lnTo>
                  <a:pt x="3252898" y="429106"/>
                </a:lnTo>
                <a:lnTo>
                  <a:pt x="3280437" y="460768"/>
                </a:lnTo>
                <a:lnTo>
                  <a:pt x="3306256" y="493240"/>
                </a:lnTo>
                <a:lnTo>
                  <a:pt x="3330312" y="526490"/>
                </a:lnTo>
                <a:lnTo>
                  <a:pt x="3352560" y="560484"/>
                </a:lnTo>
                <a:lnTo>
                  <a:pt x="3372957" y="595188"/>
                </a:lnTo>
                <a:lnTo>
                  <a:pt x="3391456" y="630568"/>
                </a:lnTo>
                <a:lnTo>
                  <a:pt x="3408015" y="666591"/>
                </a:lnTo>
                <a:lnTo>
                  <a:pt x="3422590" y="703222"/>
                </a:lnTo>
                <a:lnTo>
                  <a:pt x="3435135" y="740428"/>
                </a:lnTo>
                <a:lnTo>
                  <a:pt x="3445607" y="778176"/>
                </a:lnTo>
                <a:lnTo>
                  <a:pt x="3453962" y="816431"/>
                </a:lnTo>
                <a:lnTo>
                  <a:pt x="3460155" y="855160"/>
                </a:lnTo>
                <a:lnTo>
                  <a:pt x="3464142" y="894328"/>
                </a:lnTo>
                <a:lnTo>
                  <a:pt x="3465879" y="933903"/>
                </a:lnTo>
                <a:lnTo>
                  <a:pt x="3465322" y="973851"/>
                </a:lnTo>
                <a:lnTo>
                  <a:pt x="3462467" y="1013747"/>
                </a:lnTo>
                <a:lnTo>
                  <a:pt x="3457354" y="1053172"/>
                </a:lnTo>
                <a:lnTo>
                  <a:pt x="3450029" y="1092093"/>
                </a:lnTo>
                <a:lnTo>
                  <a:pt x="3440541" y="1130477"/>
                </a:lnTo>
                <a:lnTo>
                  <a:pt x="3428934" y="1168295"/>
                </a:lnTo>
                <a:lnTo>
                  <a:pt x="3415258" y="1205513"/>
                </a:lnTo>
                <a:lnTo>
                  <a:pt x="3399558" y="1242100"/>
                </a:lnTo>
                <a:lnTo>
                  <a:pt x="3381882" y="1278024"/>
                </a:lnTo>
                <a:lnTo>
                  <a:pt x="3362276" y="1313253"/>
                </a:lnTo>
                <a:lnTo>
                  <a:pt x="3340789" y="1347756"/>
                </a:lnTo>
                <a:lnTo>
                  <a:pt x="3317466" y="1381500"/>
                </a:lnTo>
                <a:lnTo>
                  <a:pt x="3292355" y="1414454"/>
                </a:lnTo>
                <a:lnTo>
                  <a:pt x="3265503" y="1446587"/>
                </a:lnTo>
                <a:lnTo>
                  <a:pt x="3236958" y="1477866"/>
                </a:lnTo>
                <a:lnTo>
                  <a:pt x="3206765" y="1508259"/>
                </a:lnTo>
                <a:lnTo>
                  <a:pt x="3174972" y="1537735"/>
                </a:lnTo>
                <a:lnTo>
                  <a:pt x="3141627" y="1566262"/>
                </a:lnTo>
                <a:lnTo>
                  <a:pt x="3106775" y="1593808"/>
                </a:lnTo>
                <a:lnTo>
                  <a:pt x="3070465" y="1620342"/>
                </a:lnTo>
                <a:lnTo>
                  <a:pt x="3032743" y="1645831"/>
                </a:lnTo>
                <a:lnTo>
                  <a:pt x="2993657" y="1670243"/>
                </a:lnTo>
                <a:lnTo>
                  <a:pt x="2953252" y="1693548"/>
                </a:lnTo>
                <a:lnTo>
                  <a:pt x="2911577" y="1715713"/>
                </a:lnTo>
                <a:lnTo>
                  <a:pt x="2868679" y="1736707"/>
                </a:lnTo>
                <a:lnTo>
                  <a:pt x="2824604" y="1756496"/>
                </a:lnTo>
                <a:lnTo>
                  <a:pt x="2779399" y="1775051"/>
                </a:lnTo>
                <a:lnTo>
                  <a:pt x="2733112" y="1792339"/>
                </a:lnTo>
                <a:lnTo>
                  <a:pt x="2685790" y="1808328"/>
                </a:lnTo>
                <a:lnTo>
                  <a:pt x="2637479" y="1822986"/>
                </a:lnTo>
                <a:lnTo>
                  <a:pt x="2588227" y="1836282"/>
                </a:lnTo>
                <a:lnTo>
                  <a:pt x="2538080" y="1848184"/>
                </a:lnTo>
                <a:lnTo>
                  <a:pt x="2487086" y="1858660"/>
                </a:lnTo>
                <a:lnTo>
                  <a:pt x="2435292" y="1867678"/>
                </a:lnTo>
                <a:lnTo>
                  <a:pt x="2382745" y="1875207"/>
                </a:lnTo>
                <a:lnTo>
                  <a:pt x="2329492" y="1881214"/>
                </a:lnTo>
                <a:lnTo>
                  <a:pt x="2275580" y="1885668"/>
                </a:lnTo>
                <a:lnTo>
                  <a:pt x="2221055" y="1888537"/>
                </a:lnTo>
                <a:lnTo>
                  <a:pt x="2165966" y="1889790"/>
                </a:lnTo>
                <a:lnTo>
                  <a:pt x="2110359" y="1889394"/>
                </a:lnTo>
                <a:lnTo>
                  <a:pt x="2055165" y="1887335"/>
                </a:lnTo>
                <a:lnTo>
                  <a:pt x="2000480" y="1883647"/>
                </a:lnTo>
                <a:lnTo>
                  <a:pt x="1946358" y="1878359"/>
                </a:lnTo>
                <a:lnTo>
                  <a:pt x="1892853" y="1871498"/>
                </a:lnTo>
                <a:lnTo>
                  <a:pt x="1840022" y="1863094"/>
                </a:lnTo>
                <a:lnTo>
                  <a:pt x="1787918" y="1853173"/>
                </a:lnTo>
                <a:lnTo>
                  <a:pt x="1736597" y="1841766"/>
                </a:lnTo>
                <a:lnTo>
                  <a:pt x="1686114" y="1828899"/>
                </a:lnTo>
                <a:lnTo>
                  <a:pt x="1636523" y="1814602"/>
                </a:lnTo>
                <a:lnTo>
                  <a:pt x="1587880" y="1798902"/>
                </a:lnTo>
                <a:lnTo>
                  <a:pt x="1540240" y="1781828"/>
                </a:lnTo>
                <a:lnTo>
                  <a:pt x="1493657" y="1763409"/>
                </a:lnTo>
                <a:lnTo>
                  <a:pt x="1448187" y="1743671"/>
                </a:lnTo>
                <a:lnTo>
                  <a:pt x="1403884" y="1722645"/>
                </a:lnTo>
                <a:lnTo>
                  <a:pt x="1360804" y="1700358"/>
                </a:lnTo>
                <a:lnTo>
                  <a:pt x="1319001" y="1676838"/>
                </a:lnTo>
                <a:lnTo>
                  <a:pt x="1278531" y="1652113"/>
                </a:lnTo>
                <a:lnTo>
                  <a:pt x="1239448" y="1626213"/>
                </a:lnTo>
                <a:lnTo>
                  <a:pt x="1201807" y="1599165"/>
                </a:lnTo>
                <a:lnTo>
                  <a:pt x="1165663" y="1570998"/>
                </a:lnTo>
                <a:lnTo>
                  <a:pt x="1131071" y="1541740"/>
                </a:lnTo>
                <a:lnTo>
                  <a:pt x="1098087" y="1511419"/>
                </a:lnTo>
                <a:lnTo>
                  <a:pt x="1066765" y="1480063"/>
                </a:lnTo>
                <a:lnTo>
                  <a:pt x="1037159" y="1447702"/>
                </a:lnTo>
                <a:lnTo>
                  <a:pt x="1009326" y="1414362"/>
                </a:lnTo>
                <a:lnTo>
                  <a:pt x="983320" y="1380074"/>
                </a:lnTo>
                <a:lnTo>
                  <a:pt x="959196" y="1344863"/>
                </a:lnTo>
                <a:lnTo>
                  <a:pt x="937008" y="1308760"/>
                </a:lnTo>
                <a:lnTo>
                  <a:pt x="916813" y="1271793"/>
                </a:lnTo>
                <a:lnTo>
                  <a:pt x="0" y="1196228"/>
                </a:lnTo>
                <a:close/>
              </a:path>
            </a:pathLst>
          </a:custGeom>
          <a:ln w="28955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12" name="object 5"/>
          <p:cNvSpPr txBox="1"/>
          <p:nvPr/>
        </p:nvSpPr>
        <p:spPr>
          <a:xfrm>
            <a:off x="9603231" y="2731262"/>
            <a:ext cx="3206750" cy="2612254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24130" marR="10160" indent="1270" algn="ctr">
              <a:spcBef>
                <a:spcPts val="210"/>
              </a:spcBef>
            </a:pPr>
            <a:r>
              <a:rPr sz="2800" b="1" dirty="0">
                <a:solidFill>
                  <a:srgbClr val="5F5F5F"/>
                </a:solidFill>
                <a:latin typeface="Comic Sans MS"/>
                <a:cs typeface="Comic Sans MS"/>
              </a:rPr>
              <a:t>Now </a:t>
            </a:r>
            <a:r>
              <a:rPr sz="2800" b="1" spc="-10" dirty="0">
                <a:solidFill>
                  <a:srgbClr val="5F5F5F"/>
                </a:solidFill>
                <a:latin typeface="Comic Sans MS"/>
                <a:cs typeface="Comic Sans MS"/>
              </a:rPr>
              <a:t>After  collecting </a:t>
            </a:r>
            <a:r>
              <a:rPr sz="2800" b="1" dirty="0">
                <a:solidFill>
                  <a:srgbClr val="5F5F5F"/>
                </a:solidFill>
                <a:latin typeface="Comic Sans MS"/>
                <a:cs typeface="Comic Sans MS"/>
              </a:rPr>
              <a:t>all </a:t>
            </a:r>
            <a:r>
              <a:rPr sz="2800" b="1" spc="-10" dirty="0">
                <a:solidFill>
                  <a:srgbClr val="5F5F5F"/>
                </a:solidFill>
                <a:latin typeface="Comic Sans MS"/>
                <a:cs typeface="Comic Sans MS"/>
              </a:rPr>
              <a:t>the  transactions </a:t>
            </a:r>
            <a:r>
              <a:rPr sz="2800" b="1" dirty="0">
                <a:solidFill>
                  <a:srgbClr val="5F5F5F"/>
                </a:solidFill>
                <a:latin typeface="Comic Sans MS"/>
                <a:cs typeface="Comic Sans MS"/>
              </a:rPr>
              <a:t>in a  block, </a:t>
            </a:r>
            <a:r>
              <a:rPr sz="2800" b="1" spc="-10" dirty="0">
                <a:solidFill>
                  <a:srgbClr val="5F5F5F"/>
                </a:solidFill>
                <a:latin typeface="Comic Sans MS"/>
                <a:cs typeface="Comic Sans MS"/>
              </a:rPr>
              <a:t>Andy</a:t>
            </a:r>
            <a:r>
              <a:rPr sz="2800" b="1" spc="-140" dirty="0">
                <a:solidFill>
                  <a:srgbClr val="5F5F5F"/>
                </a:solidFill>
                <a:latin typeface="Comic Sans MS"/>
                <a:cs typeface="Comic Sans MS"/>
              </a:rPr>
              <a:t> </a:t>
            </a:r>
            <a:r>
              <a:rPr sz="2800" b="1" spc="-10" dirty="0">
                <a:solidFill>
                  <a:srgbClr val="5F5F5F"/>
                </a:solidFill>
                <a:latin typeface="Comic Sans MS"/>
                <a:cs typeface="Comic Sans MS"/>
              </a:rPr>
              <a:t>needs  to construct the  </a:t>
            </a:r>
            <a:r>
              <a:rPr sz="2800" b="1" dirty="0">
                <a:solidFill>
                  <a:srgbClr val="5F5F5F"/>
                </a:solidFill>
                <a:latin typeface="Comic Sans MS"/>
                <a:cs typeface="Comic Sans MS"/>
              </a:rPr>
              <a:t>block</a:t>
            </a:r>
            <a:r>
              <a:rPr sz="2800" b="1" spc="-70" dirty="0">
                <a:solidFill>
                  <a:srgbClr val="5F5F5F"/>
                </a:solidFill>
                <a:latin typeface="Comic Sans MS"/>
                <a:cs typeface="Comic Sans MS"/>
              </a:rPr>
              <a:t> </a:t>
            </a:r>
            <a:r>
              <a:rPr sz="2800" b="1" dirty="0">
                <a:solidFill>
                  <a:srgbClr val="5F5F5F"/>
                </a:solidFill>
                <a:latin typeface="Comic Sans MS"/>
                <a:cs typeface="Comic Sans MS"/>
              </a:rPr>
              <a:t>header</a:t>
            </a:r>
            <a:endParaRPr sz="2800">
              <a:solidFill>
                <a:prstClr val="black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78467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6"/>
                </a:moveTo>
                <a:lnTo>
                  <a:pt x="16421099" y="28956"/>
                </a:lnTo>
                <a:lnTo>
                  <a:pt x="16421099" y="0"/>
                </a:lnTo>
                <a:lnTo>
                  <a:pt x="0" y="0"/>
                </a:lnTo>
                <a:lnTo>
                  <a:pt x="0" y="28956"/>
                </a:lnTo>
                <a:close/>
              </a:path>
            </a:pathLst>
          </a:custGeom>
          <a:solidFill>
            <a:srgbClr val="095A81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6"/>
                </a:moveTo>
                <a:lnTo>
                  <a:pt x="16421099" y="28956"/>
                </a:lnTo>
                <a:lnTo>
                  <a:pt x="16421099" y="0"/>
                </a:lnTo>
                <a:lnTo>
                  <a:pt x="0" y="0"/>
                </a:lnTo>
                <a:lnTo>
                  <a:pt x="0" y="28956"/>
                </a:lnTo>
                <a:close/>
              </a:path>
            </a:pathLst>
          </a:custGeom>
          <a:solidFill>
            <a:srgbClr val="05517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7136" y="3442716"/>
            <a:ext cx="1066799" cy="1272539"/>
          </a:xfrm>
          <a:prstGeom prst="rect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object 2"/>
          <p:cNvSpPr/>
          <p:nvPr/>
        </p:nvSpPr>
        <p:spPr>
          <a:xfrm>
            <a:off x="934210" y="1688593"/>
            <a:ext cx="16421100" cy="58418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11" name="object 4"/>
          <p:cNvSpPr/>
          <p:nvPr/>
        </p:nvSpPr>
        <p:spPr>
          <a:xfrm>
            <a:off x="934210" y="1688593"/>
            <a:ext cx="16421100" cy="58418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31" name="object 2"/>
          <p:cNvSpPr/>
          <p:nvPr/>
        </p:nvSpPr>
        <p:spPr>
          <a:xfrm>
            <a:off x="934974" y="1696211"/>
            <a:ext cx="16421100" cy="38100"/>
          </a:xfrm>
          <a:custGeom>
            <a:avLst/>
            <a:gdLst/>
            <a:ahLst/>
            <a:cxnLst/>
            <a:rect l="l" t="t" r="r" b="b"/>
            <a:pathLst>
              <a:path w="16421100" h="38100">
                <a:moveTo>
                  <a:pt x="0" y="38100"/>
                </a:moveTo>
                <a:lnTo>
                  <a:pt x="16421100" y="38100"/>
                </a:lnTo>
                <a:lnTo>
                  <a:pt x="16421100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2" name="object 3"/>
          <p:cNvSpPr/>
          <p:nvPr/>
        </p:nvSpPr>
        <p:spPr>
          <a:xfrm>
            <a:off x="1059180" y="9453365"/>
            <a:ext cx="2276856" cy="8336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3" name="object 5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5"/>
                </a:moveTo>
                <a:lnTo>
                  <a:pt x="16421100" y="28955"/>
                </a:lnTo>
                <a:lnTo>
                  <a:pt x="1642110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" name="object 4"/>
          <p:cNvSpPr/>
          <p:nvPr/>
        </p:nvSpPr>
        <p:spPr>
          <a:xfrm>
            <a:off x="7588756" y="3122676"/>
            <a:ext cx="5181600" cy="3657600"/>
          </a:xfrm>
          <a:custGeom>
            <a:avLst/>
            <a:gdLst/>
            <a:ahLst/>
            <a:cxnLst/>
            <a:rect l="l" t="t" r="r" b="b"/>
            <a:pathLst>
              <a:path w="2590800" h="1828800">
                <a:moveTo>
                  <a:pt x="1444117" y="0"/>
                </a:moveTo>
                <a:lnTo>
                  <a:pt x="1390165" y="1005"/>
                </a:lnTo>
                <a:lnTo>
                  <a:pt x="1336857" y="3972"/>
                </a:lnTo>
                <a:lnTo>
                  <a:pt x="1284246" y="8856"/>
                </a:lnTo>
                <a:lnTo>
                  <a:pt x="1232388" y="15613"/>
                </a:lnTo>
                <a:lnTo>
                  <a:pt x="1181338" y="24199"/>
                </a:lnTo>
                <a:lnTo>
                  <a:pt x="1131151" y="34571"/>
                </a:lnTo>
                <a:lnTo>
                  <a:pt x="1081882" y="46684"/>
                </a:lnTo>
                <a:lnTo>
                  <a:pt x="1033586" y="60494"/>
                </a:lnTo>
                <a:lnTo>
                  <a:pt x="986317" y="75958"/>
                </a:lnTo>
                <a:lnTo>
                  <a:pt x="940132" y="93031"/>
                </a:lnTo>
                <a:lnTo>
                  <a:pt x="895084" y="111670"/>
                </a:lnTo>
                <a:lnTo>
                  <a:pt x="851229" y="131831"/>
                </a:lnTo>
                <a:lnTo>
                  <a:pt x="808622" y="153469"/>
                </a:lnTo>
                <a:lnTo>
                  <a:pt x="767318" y="176542"/>
                </a:lnTo>
                <a:lnTo>
                  <a:pt x="727372" y="201004"/>
                </a:lnTo>
                <a:lnTo>
                  <a:pt x="688839" y="226813"/>
                </a:lnTo>
                <a:lnTo>
                  <a:pt x="651774" y="253924"/>
                </a:lnTo>
                <a:lnTo>
                  <a:pt x="616232" y="282293"/>
                </a:lnTo>
                <a:lnTo>
                  <a:pt x="582267" y="311876"/>
                </a:lnTo>
                <a:lnTo>
                  <a:pt x="549936" y="342630"/>
                </a:lnTo>
                <a:lnTo>
                  <a:pt x="519292" y="374510"/>
                </a:lnTo>
                <a:lnTo>
                  <a:pt x="490392" y="407473"/>
                </a:lnTo>
                <a:lnTo>
                  <a:pt x="463289" y="441475"/>
                </a:lnTo>
                <a:lnTo>
                  <a:pt x="438040" y="476471"/>
                </a:lnTo>
                <a:lnTo>
                  <a:pt x="414698" y="512419"/>
                </a:lnTo>
                <a:lnTo>
                  <a:pt x="393320" y="549273"/>
                </a:lnTo>
                <a:lnTo>
                  <a:pt x="373959" y="586990"/>
                </a:lnTo>
                <a:lnTo>
                  <a:pt x="356671" y="625526"/>
                </a:lnTo>
                <a:lnTo>
                  <a:pt x="341512" y="664838"/>
                </a:lnTo>
                <a:lnTo>
                  <a:pt x="328535" y="704881"/>
                </a:lnTo>
                <a:lnTo>
                  <a:pt x="317797" y="745611"/>
                </a:lnTo>
                <a:lnTo>
                  <a:pt x="309351" y="786984"/>
                </a:lnTo>
                <a:lnTo>
                  <a:pt x="303253" y="828957"/>
                </a:lnTo>
                <a:lnTo>
                  <a:pt x="299559" y="871486"/>
                </a:lnTo>
                <a:lnTo>
                  <a:pt x="298323" y="914526"/>
                </a:lnTo>
                <a:lnTo>
                  <a:pt x="0" y="1138682"/>
                </a:lnTo>
                <a:lnTo>
                  <a:pt x="381888" y="1257045"/>
                </a:lnTo>
                <a:lnTo>
                  <a:pt x="403160" y="1296397"/>
                </a:lnTo>
                <a:lnTo>
                  <a:pt x="426542" y="1334651"/>
                </a:lnTo>
                <a:lnTo>
                  <a:pt x="451967" y="1371772"/>
                </a:lnTo>
                <a:lnTo>
                  <a:pt x="479368" y="1407722"/>
                </a:lnTo>
                <a:lnTo>
                  <a:pt x="508676" y="1442466"/>
                </a:lnTo>
                <a:lnTo>
                  <a:pt x="539824" y="1475967"/>
                </a:lnTo>
                <a:lnTo>
                  <a:pt x="572744" y="1508188"/>
                </a:lnTo>
                <a:lnTo>
                  <a:pt x="607368" y="1539093"/>
                </a:lnTo>
                <a:lnTo>
                  <a:pt x="643628" y="1568647"/>
                </a:lnTo>
                <a:lnTo>
                  <a:pt x="681456" y="1596811"/>
                </a:lnTo>
                <a:lnTo>
                  <a:pt x="720784" y="1623550"/>
                </a:lnTo>
                <a:lnTo>
                  <a:pt x="761546" y="1648827"/>
                </a:lnTo>
                <a:lnTo>
                  <a:pt x="803671" y="1672605"/>
                </a:lnTo>
                <a:lnTo>
                  <a:pt x="847094" y="1694849"/>
                </a:lnTo>
                <a:lnTo>
                  <a:pt x="891746" y="1715522"/>
                </a:lnTo>
                <a:lnTo>
                  <a:pt x="937559" y="1734588"/>
                </a:lnTo>
                <a:lnTo>
                  <a:pt x="984465" y="1752009"/>
                </a:lnTo>
                <a:lnTo>
                  <a:pt x="1032396" y="1767750"/>
                </a:lnTo>
                <a:lnTo>
                  <a:pt x="1081286" y="1781773"/>
                </a:lnTo>
                <a:lnTo>
                  <a:pt x="1131065" y="1794043"/>
                </a:lnTo>
                <a:lnTo>
                  <a:pt x="1181666" y="1804524"/>
                </a:lnTo>
                <a:lnTo>
                  <a:pt x="1233084" y="1813186"/>
                </a:lnTo>
                <a:lnTo>
                  <a:pt x="1285062" y="1819968"/>
                </a:lnTo>
                <a:lnTo>
                  <a:pt x="1337722" y="1824860"/>
                </a:lnTo>
                <a:lnTo>
                  <a:pt x="1390932" y="1827816"/>
                </a:lnTo>
                <a:lnTo>
                  <a:pt x="1444625" y="1828800"/>
                </a:lnTo>
                <a:lnTo>
                  <a:pt x="1498576" y="1827794"/>
                </a:lnTo>
                <a:lnTo>
                  <a:pt x="1551884" y="1824827"/>
                </a:lnTo>
                <a:lnTo>
                  <a:pt x="1604495" y="1819943"/>
                </a:lnTo>
                <a:lnTo>
                  <a:pt x="1656402" y="1813177"/>
                </a:lnTo>
                <a:lnTo>
                  <a:pt x="1707403" y="1804600"/>
                </a:lnTo>
                <a:lnTo>
                  <a:pt x="1757590" y="1794228"/>
                </a:lnTo>
                <a:lnTo>
                  <a:pt x="1806859" y="1782115"/>
                </a:lnTo>
                <a:lnTo>
                  <a:pt x="1855155" y="1768305"/>
                </a:lnTo>
                <a:lnTo>
                  <a:pt x="1902424" y="1752841"/>
                </a:lnTo>
                <a:lnTo>
                  <a:pt x="1948609" y="1735768"/>
                </a:lnTo>
                <a:lnTo>
                  <a:pt x="1993657" y="1717129"/>
                </a:lnTo>
                <a:lnTo>
                  <a:pt x="2037512" y="1696968"/>
                </a:lnTo>
                <a:lnTo>
                  <a:pt x="2080119" y="1675330"/>
                </a:lnTo>
                <a:lnTo>
                  <a:pt x="2121423" y="1652257"/>
                </a:lnTo>
                <a:lnTo>
                  <a:pt x="2161369" y="1627795"/>
                </a:lnTo>
                <a:lnTo>
                  <a:pt x="2199902" y="1601986"/>
                </a:lnTo>
                <a:lnTo>
                  <a:pt x="2236967" y="1574875"/>
                </a:lnTo>
                <a:lnTo>
                  <a:pt x="2272509" y="1546506"/>
                </a:lnTo>
                <a:lnTo>
                  <a:pt x="2306474" y="1516923"/>
                </a:lnTo>
                <a:lnTo>
                  <a:pt x="2338805" y="1486169"/>
                </a:lnTo>
                <a:lnTo>
                  <a:pt x="2369449" y="1454289"/>
                </a:lnTo>
                <a:lnTo>
                  <a:pt x="2398349" y="1421326"/>
                </a:lnTo>
                <a:lnTo>
                  <a:pt x="2425452" y="1387324"/>
                </a:lnTo>
                <a:lnTo>
                  <a:pt x="2450701" y="1352328"/>
                </a:lnTo>
                <a:lnTo>
                  <a:pt x="2474043" y="1316380"/>
                </a:lnTo>
                <a:lnTo>
                  <a:pt x="2495421" y="1279526"/>
                </a:lnTo>
                <a:lnTo>
                  <a:pt x="2514782" y="1241809"/>
                </a:lnTo>
                <a:lnTo>
                  <a:pt x="2532070" y="1203273"/>
                </a:lnTo>
                <a:lnTo>
                  <a:pt x="2547229" y="1163961"/>
                </a:lnTo>
                <a:lnTo>
                  <a:pt x="2560206" y="1123918"/>
                </a:lnTo>
                <a:lnTo>
                  <a:pt x="2570944" y="1083188"/>
                </a:lnTo>
                <a:lnTo>
                  <a:pt x="2579390" y="1041815"/>
                </a:lnTo>
                <a:lnTo>
                  <a:pt x="2585488" y="999842"/>
                </a:lnTo>
                <a:lnTo>
                  <a:pt x="2589182" y="957313"/>
                </a:lnTo>
                <a:lnTo>
                  <a:pt x="2590419" y="914273"/>
                </a:lnTo>
                <a:lnTo>
                  <a:pt x="2589160" y="871222"/>
                </a:lnTo>
                <a:lnTo>
                  <a:pt x="2585444" y="828684"/>
                </a:lnTo>
                <a:lnTo>
                  <a:pt x="2579325" y="786703"/>
                </a:lnTo>
                <a:lnTo>
                  <a:pt x="2570858" y="745323"/>
                </a:lnTo>
                <a:lnTo>
                  <a:pt x="2560098" y="704587"/>
                </a:lnTo>
                <a:lnTo>
                  <a:pt x="2547100" y="664540"/>
                </a:lnTo>
                <a:lnTo>
                  <a:pt x="2531919" y="625226"/>
                </a:lnTo>
                <a:lnTo>
                  <a:pt x="2514611" y="586687"/>
                </a:lnTo>
                <a:lnTo>
                  <a:pt x="2495230" y="548969"/>
                </a:lnTo>
                <a:lnTo>
                  <a:pt x="2473831" y="512115"/>
                </a:lnTo>
                <a:lnTo>
                  <a:pt x="2450470" y="476169"/>
                </a:lnTo>
                <a:lnTo>
                  <a:pt x="2425201" y="441175"/>
                </a:lnTo>
                <a:lnTo>
                  <a:pt x="2398079" y="407176"/>
                </a:lnTo>
                <a:lnTo>
                  <a:pt x="2369160" y="374218"/>
                </a:lnTo>
                <a:lnTo>
                  <a:pt x="2338499" y="342343"/>
                </a:lnTo>
                <a:lnTo>
                  <a:pt x="2306150" y="311595"/>
                </a:lnTo>
                <a:lnTo>
                  <a:pt x="2272168" y="282019"/>
                </a:lnTo>
                <a:lnTo>
                  <a:pt x="2236610" y="253658"/>
                </a:lnTo>
                <a:lnTo>
                  <a:pt x="2199529" y="226556"/>
                </a:lnTo>
                <a:lnTo>
                  <a:pt x="2160981" y="200758"/>
                </a:lnTo>
                <a:lnTo>
                  <a:pt x="2121020" y="176306"/>
                </a:lnTo>
                <a:lnTo>
                  <a:pt x="2079703" y="153245"/>
                </a:lnTo>
                <a:lnTo>
                  <a:pt x="2037083" y="131619"/>
                </a:lnTo>
                <a:lnTo>
                  <a:pt x="1993216" y="111472"/>
                </a:lnTo>
                <a:lnTo>
                  <a:pt x="1948158" y="92847"/>
                </a:lnTo>
                <a:lnTo>
                  <a:pt x="1901962" y="75789"/>
                </a:lnTo>
                <a:lnTo>
                  <a:pt x="1854684" y="60341"/>
                </a:lnTo>
                <a:lnTo>
                  <a:pt x="1806379" y="46548"/>
                </a:lnTo>
                <a:lnTo>
                  <a:pt x="1757103" y="34452"/>
                </a:lnTo>
                <a:lnTo>
                  <a:pt x="1706909" y="24099"/>
                </a:lnTo>
                <a:lnTo>
                  <a:pt x="1655854" y="15531"/>
                </a:lnTo>
                <a:lnTo>
                  <a:pt x="1603992" y="8794"/>
                </a:lnTo>
                <a:lnTo>
                  <a:pt x="1551379" y="3930"/>
                </a:lnTo>
                <a:lnTo>
                  <a:pt x="1498068" y="984"/>
                </a:lnTo>
                <a:lnTo>
                  <a:pt x="144411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12" name="object 2"/>
          <p:cNvSpPr txBox="1">
            <a:spLocks noGrp="1"/>
          </p:cNvSpPr>
          <p:nvPr>
            <p:ph type="title"/>
          </p:nvPr>
        </p:nvSpPr>
        <p:spPr>
          <a:xfrm>
            <a:off x="942035" y="648106"/>
            <a:ext cx="8378190" cy="88614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5400">
              <a:spcBef>
                <a:spcPts val="190"/>
              </a:spcBef>
            </a:pPr>
            <a:r>
              <a:rPr spc="-10" dirty="0"/>
              <a:t>Constructing a Block</a:t>
            </a:r>
            <a:r>
              <a:rPr spc="10" dirty="0"/>
              <a:t> </a:t>
            </a:r>
            <a:r>
              <a:rPr spc="-10" dirty="0"/>
              <a:t>Header</a:t>
            </a:r>
          </a:p>
        </p:txBody>
      </p:sp>
      <p:sp>
        <p:nvSpPr>
          <p:cNvPr id="14" name="object 3"/>
          <p:cNvSpPr txBox="1"/>
          <p:nvPr/>
        </p:nvSpPr>
        <p:spPr>
          <a:xfrm>
            <a:off x="1028598" y="1896111"/>
            <a:ext cx="13793468" cy="457818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25400">
              <a:spcBef>
                <a:spcPts val="210"/>
              </a:spcBef>
            </a:pPr>
            <a:r>
              <a:rPr sz="2800" b="1" spc="-10" dirty="0">
                <a:solidFill>
                  <a:srgbClr val="5F5F5F"/>
                </a:solidFill>
                <a:cs typeface="Calibri"/>
              </a:rPr>
              <a:t>To</a:t>
            </a:r>
            <a:r>
              <a:rPr sz="2800" b="1" spc="-3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b="1" dirty="0">
                <a:solidFill>
                  <a:srgbClr val="5F5F5F"/>
                </a:solidFill>
                <a:cs typeface="Calibri"/>
              </a:rPr>
              <a:t>construct</a:t>
            </a:r>
            <a:r>
              <a:rPr sz="2800" b="1" spc="-6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b="1" dirty="0">
                <a:solidFill>
                  <a:srgbClr val="5F5F5F"/>
                </a:solidFill>
                <a:cs typeface="Calibri"/>
              </a:rPr>
              <a:t>the</a:t>
            </a:r>
            <a:r>
              <a:rPr sz="2800" b="1" spc="-3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b="1" dirty="0">
                <a:solidFill>
                  <a:srgbClr val="5F5F5F"/>
                </a:solidFill>
                <a:cs typeface="Calibri"/>
              </a:rPr>
              <a:t>block</a:t>
            </a:r>
            <a:r>
              <a:rPr sz="2800" b="1" spc="-2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b="1" dirty="0">
                <a:solidFill>
                  <a:srgbClr val="5F5F5F"/>
                </a:solidFill>
                <a:cs typeface="Calibri"/>
              </a:rPr>
              <a:t>header,</a:t>
            </a:r>
            <a:r>
              <a:rPr sz="2800" b="1" spc="-9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b="1" dirty="0">
                <a:solidFill>
                  <a:srgbClr val="5F5F5F"/>
                </a:solidFill>
                <a:cs typeface="Calibri"/>
              </a:rPr>
              <a:t>the</a:t>
            </a:r>
            <a:r>
              <a:rPr sz="2800" b="1" spc="-4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b="1" spc="-10" dirty="0">
                <a:solidFill>
                  <a:srgbClr val="5F5F5F"/>
                </a:solidFill>
                <a:cs typeface="Calibri"/>
              </a:rPr>
              <a:t>mining</a:t>
            </a:r>
            <a:r>
              <a:rPr sz="2800" b="1" spc="-2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b="1" dirty="0">
                <a:solidFill>
                  <a:srgbClr val="5F5F5F"/>
                </a:solidFill>
                <a:cs typeface="Calibri"/>
              </a:rPr>
              <a:t>node</a:t>
            </a:r>
            <a:r>
              <a:rPr sz="2800" b="1" spc="-5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b="1" dirty="0">
                <a:solidFill>
                  <a:srgbClr val="5F5F5F"/>
                </a:solidFill>
                <a:cs typeface="Calibri"/>
              </a:rPr>
              <a:t>needs</a:t>
            </a:r>
            <a:r>
              <a:rPr sz="2800" b="1" spc="-8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b="1" dirty="0">
                <a:solidFill>
                  <a:srgbClr val="5F5F5F"/>
                </a:solidFill>
                <a:cs typeface="Calibri"/>
              </a:rPr>
              <a:t>to</a:t>
            </a:r>
            <a:r>
              <a:rPr sz="2800" b="1" spc="-2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b="1" spc="-10" dirty="0">
                <a:solidFill>
                  <a:srgbClr val="5F5F5F"/>
                </a:solidFill>
                <a:cs typeface="Calibri"/>
              </a:rPr>
              <a:t>fill</a:t>
            </a:r>
            <a:r>
              <a:rPr sz="2800" b="1" spc="1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b="1" dirty="0">
                <a:solidFill>
                  <a:srgbClr val="5F5F5F"/>
                </a:solidFill>
                <a:cs typeface="Calibri"/>
              </a:rPr>
              <a:t>in six</a:t>
            </a:r>
            <a:r>
              <a:rPr sz="2800" b="1" spc="-2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b="1" dirty="0">
                <a:solidFill>
                  <a:srgbClr val="5F5F5F"/>
                </a:solidFill>
                <a:cs typeface="Calibri"/>
              </a:rPr>
              <a:t>fields,</a:t>
            </a:r>
            <a:r>
              <a:rPr sz="2800" b="1" spc="-3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b="1" dirty="0">
                <a:solidFill>
                  <a:srgbClr val="5F5F5F"/>
                </a:solidFill>
                <a:cs typeface="Calibri"/>
              </a:rPr>
              <a:t>as</a:t>
            </a:r>
            <a:r>
              <a:rPr sz="2800" b="1" spc="-2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b="1" dirty="0">
                <a:solidFill>
                  <a:srgbClr val="5F5F5F"/>
                </a:solidFill>
                <a:cs typeface="Calibri"/>
              </a:rPr>
              <a:t>listed</a:t>
            </a:r>
            <a:r>
              <a:rPr sz="2800" b="1" spc="-2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b="1" dirty="0">
                <a:solidFill>
                  <a:srgbClr val="5F5F5F"/>
                </a:solidFill>
                <a:cs typeface="Calibri"/>
              </a:rPr>
              <a:t>in</a:t>
            </a:r>
            <a:r>
              <a:rPr sz="2800" b="1" spc="-1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b="1" dirty="0">
                <a:solidFill>
                  <a:srgbClr val="5F5F5F"/>
                </a:solidFill>
                <a:cs typeface="Calibri"/>
              </a:rPr>
              <a:t>the</a:t>
            </a:r>
            <a:r>
              <a:rPr sz="2800" b="1" spc="-4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b="1" dirty="0">
                <a:solidFill>
                  <a:srgbClr val="5F5F5F"/>
                </a:solidFill>
                <a:cs typeface="Calibri"/>
              </a:rPr>
              <a:t>table:</a:t>
            </a:r>
            <a:endParaRPr sz="2800">
              <a:solidFill>
                <a:prstClr val="black"/>
              </a:solidFill>
              <a:cs typeface="Calibri"/>
            </a:endParaRPr>
          </a:p>
        </p:txBody>
      </p:sp>
      <p:graphicFrame>
        <p:nvGraphicFramePr>
          <p:cNvPr id="15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165372"/>
              </p:ext>
            </p:extLst>
          </p:nvPr>
        </p:nvGraphicFramePr>
        <p:xfrm>
          <a:off x="920751" y="2724405"/>
          <a:ext cx="16419830" cy="63702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50920"/>
                <a:gridCol w="3816350"/>
                <a:gridCol w="9052560"/>
              </a:tblGrid>
              <a:tr h="7416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Size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D80B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Field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D80B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D80B8"/>
                    </a:solidFill>
                  </a:tcPr>
                </a:tc>
              </a:tr>
              <a:tr h="103632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4</a:t>
                      </a:r>
                      <a:r>
                        <a:rPr sz="2800" spc="-2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bytes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7E6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spc="-1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Version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7E6"/>
                    </a:solidFill>
                  </a:tcPr>
                </a:tc>
                <a:tc>
                  <a:txBody>
                    <a:bodyPr/>
                    <a:lstStyle/>
                    <a:p>
                      <a:pPr marL="1532255" marR="104775" indent="-14116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spc="-6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To </a:t>
                      </a:r>
                      <a:r>
                        <a:rPr sz="28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construct </a:t>
                      </a:r>
                      <a:r>
                        <a:rPr sz="28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28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block </a:t>
                      </a:r>
                      <a:r>
                        <a:rPr sz="2800" spc="-2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header, </a:t>
                      </a:r>
                      <a:r>
                        <a:rPr sz="28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the mining </a:t>
                      </a:r>
                      <a:r>
                        <a:rPr sz="28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node needs </a:t>
                      </a:r>
                      <a:r>
                        <a:rPr sz="28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to </a:t>
                      </a:r>
                      <a:r>
                        <a:rPr sz="28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fill  </a:t>
                      </a:r>
                      <a:r>
                        <a:rPr sz="28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in six </a:t>
                      </a:r>
                      <a:r>
                        <a:rPr sz="28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fields, </a:t>
                      </a:r>
                      <a:r>
                        <a:rPr sz="28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as</a:t>
                      </a:r>
                      <a:r>
                        <a:rPr sz="2800" spc="-1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listed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7E6"/>
                    </a:solidFill>
                  </a:tcPr>
                </a:tc>
              </a:tr>
              <a:tr h="1036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32</a:t>
                      </a:r>
                      <a:r>
                        <a:rPr sz="2800" spc="-1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bytes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Previous </a:t>
                      </a:r>
                      <a:r>
                        <a:rPr sz="28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Block</a:t>
                      </a:r>
                      <a:r>
                        <a:rPr sz="28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hash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 </a:t>
                      </a:r>
                      <a:r>
                        <a:rPr sz="28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reference to </a:t>
                      </a:r>
                      <a:r>
                        <a:rPr sz="28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28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hash </a:t>
                      </a:r>
                      <a:r>
                        <a:rPr sz="28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of the </a:t>
                      </a:r>
                      <a:r>
                        <a:rPr sz="28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previous </a:t>
                      </a:r>
                      <a:r>
                        <a:rPr sz="28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(parent) </a:t>
                      </a:r>
                      <a:r>
                        <a:rPr sz="28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block </a:t>
                      </a:r>
                      <a:r>
                        <a:rPr sz="28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2800" spc="7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28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chain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CF3"/>
                    </a:solidFill>
                  </a:tcPr>
                </a:tc>
              </a:tr>
              <a:tr h="1036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32</a:t>
                      </a:r>
                      <a:r>
                        <a:rPr sz="2800" spc="-1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bytes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7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Merkle</a:t>
                      </a:r>
                      <a:r>
                        <a:rPr sz="28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Root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7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 </a:t>
                      </a:r>
                      <a:r>
                        <a:rPr sz="28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hash </a:t>
                      </a:r>
                      <a:r>
                        <a:rPr sz="28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of </a:t>
                      </a:r>
                      <a:r>
                        <a:rPr sz="28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the root of the </a:t>
                      </a:r>
                      <a:r>
                        <a:rPr sz="28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merkle </a:t>
                      </a:r>
                      <a:r>
                        <a:rPr sz="28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tree of this</a:t>
                      </a:r>
                      <a:r>
                        <a:rPr sz="28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1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block’s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8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transactions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7E6"/>
                    </a:solidFill>
                  </a:tcPr>
                </a:tc>
              </a:tr>
              <a:tr h="103631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4</a:t>
                      </a:r>
                      <a:r>
                        <a:rPr sz="2800" spc="-2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bytes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Timestamp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28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approximate </a:t>
                      </a:r>
                      <a:r>
                        <a:rPr sz="28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creation time </a:t>
                      </a:r>
                      <a:r>
                        <a:rPr sz="28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of </a:t>
                      </a:r>
                      <a:r>
                        <a:rPr sz="28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this block </a:t>
                      </a:r>
                      <a:r>
                        <a:rPr sz="28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(seconds</a:t>
                      </a:r>
                      <a:r>
                        <a:rPr sz="2800" spc="6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from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Unix</a:t>
                      </a:r>
                      <a:r>
                        <a:rPr sz="2800" spc="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Epoch)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CF3"/>
                    </a:solidFill>
                  </a:tcPr>
                </a:tc>
              </a:tr>
              <a:tr h="74165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4</a:t>
                      </a:r>
                      <a:r>
                        <a:rPr sz="2800" spc="-2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bytes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7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Difficulty</a:t>
                      </a:r>
                      <a:r>
                        <a:rPr sz="2800" spc="-1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3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Target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7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The proof-of-work algorithm difficulty </a:t>
                      </a:r>
                      <a:r>
                        <a:rPr sz="28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target for </a:t>
                      </a:r>
                      <a:r>
                        <a:rPr sz="28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this</a:t>
                      </a:r>
                      <a:r>
                        <a:rPr sz="2800" spc="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block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7E6"/>
                    </a:solidFill>
                  </a:tcPr>
                </a:tc>
              </a:tr>
              <a:tr h="74168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4</a:t>
                      </a:r>
                      <a:r>
                        <a:rPr sz="2800" spc="-2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bytes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Nonce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CF3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 </a:t>
                      </a:r>
                      <a:r>
                        <a:rPr sz="28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counter </a:t>
                      </a:r>
                      <a:r>
                        <a:rPr sz="28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used </a:t>
                      </a:r>
                      <a:r>
                        <a:rPr sz="28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for </a:t>
                      </a:r>
                      <a:r>
                        <a:rPr sz="28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the proof-of-work</a:t>
                      </a:r>
                      <a:r>
                        <a:rPr sz="2800" spc="-3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algorithm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CF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975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4210" y="1688593"/>
            <a:ext cx="16421100" cy="58418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4210" y="1688593"/>
            <a:ext cx="16421100" cy="58418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728959" y="4035552"/>
            <a:ext cx="6379462" cy="4233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42034" y="648106"/>
            <a:ext cx="6220765" cy="88614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5400">
              <a:spcBef>
                <a:spcPts val="190"/>
              </a:spcBef>
            </a:pPr>
            <a:r>
              <a:rPr lang="en-IN" sz="5600" spc="-20" dirty="0" smtClean="0">
                <a:solidFill>
                  <a:srgbClr val="095A82"/>
                </a:solidFill>
              </a:rPr>
              <a:t>Course </a:t>
            </a:r>
            <a:r>
              <a:rPr sz="5600" spc="-20" dirty="0" smtClean="0">
                <a:solidFill>
                  <a:srgbClr val="095A82"/>
                </a:solidFill>
              </a:rPr>
              <a:t>Obje</a:t>
            </a:r>
            <a:r>
              <a:rPr sz="5600" dirty="0" smtClean="0">
                <a:solidFill>
                  <a:srgbClr val="095A82"/>
                </a:solidFill>
              </a:rPr>
              <a:t>c</a:t>
            </a:r>
            <a:r>
              <a:rPr sz="5600" spc="-10" dirty="0" smtClean="0">
                <a:solidFill>
                  <a:srgbClr val="095A82"/>
                </a:solidFill>
              </a:rPr>
              <a:t>tiv</a:t>
            </a:r>
            <a:r>
              <a:rPr sz="5600" spc="-40" dirty="0" smtClean="0">
                <a:solidFill>
                  <a:srgbClr val="095A82"/>
                </a:solidFill>
              </a:rPr>
              <a:t>e</a:t>
            </a:r>
            <a:r>
              <a:rPr sz="5600" spc="-10" dirty="0" smtClean="0">
                <a:solidFill>
                  <a:srgbClr val="095A82"/>
                </a:solidFill>
              </a:rPr>
              <a:t>s</a:t>
            </a:r>
            <a:endParaRPr sz="5600" dirty="0"/>
          </a:p>
        </p:txBody>
      </p:sp>
      <p:sp>
        <p:nvSpPr>
          <p:cNvPr id="7" name="object 7"/>
          <p:cNvSpPr txBox="1"/>
          <p:nvPr/>
        </p:nvSpPr>
        <p:spPr>
          <a:xfrm>
            <a:off x="942034" y="1867914"/>
            <a:ext cx="10855960" cy="5161669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25400">
              <a:spcBef>
                <a:spcPts val="210"/>
              </a:spcBef>
              <a:buClr>
                <a:srgbClr val="095A82"/>
              </a:buClr>
              <a:tabLst>
                <a:tab pos="598170" algn="l"/>
                <a:tab pos="599440" algn="l"/>
              </a:tabLst>
            </a:pPr>
            <a:r>
              <a:rPr sz="2800" spc="-10" dirty="0">
                <a:latin typeface="Arial Rounded MT Bold" panose="020F0704030504030204" pitchFamily="34" charset="0"/>
                <a:cs typeface="Calibri"/>
              </a:rPr>
              <a:t>After completing this module, you should be able to:</a:t>
            </a:r>
          </a:p>
          <a:p>
            <a:pPr>
              <a:spcBef>
                <a:spcPts val="80"/>
              </a:spcBef>
            </a:pPr>
            <a:endParaRPr sz="28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598170" indent="-572770">
              <a:lnSpc>
                <a:spcPct val="100000"/>
              </a:lnSpc>
              <a:buClr>
                <a:srgbClr val="095A82"/>
              </a:buClr>
              <a:buFont typeface="Wingdings"/>
              <a:buChar char=""/>
              <a:tabLst>
                <a:tab pos="598170" algn="l"/>
                <a:tab pos="599440" algn="l"/>
              </a:tabLst>
            </a:pPr>
            <a:r>
              <a:rPr lang="en-IN" sz="2800" spc="-10" dirty="0" smtClean="0">
                <a:latin typeface="Arial Rounded MT Bold" panose="020F0704030504030204" pitchFamily="34" charset="0"/>
                <a:cs typeface="Calibri"/>
              </a:rPr>
              <a:t>Deduce </a:t>
            </a:r>
            <a:r>
              <a:rPr lang="en-IN" sz="2800" spc="-10" dirty="0">
                <a:latin typeface="Arial Rounded MT Bold" panose="020F0704030504030204" pitchFamily="34" charset="0"/>
                <a:cs typeface="Calibri"/>
              </a:rPr>
              <a:t>the purpose of mining</a:t>
            </a:r>
          </a:p>
          <a:p>
            <a:pPr marL="598170" indent="-572770">
              <a:lnSpc>
                <a:spcPct val="100000"/>
              </a:lnSpc>
              <a:spcBef>
                <a:spcPts val="40"/>
              </a:spcBef>
              <a:buClr>
                <a:srgbClr val="095A82"/>
              </a:buClr>
              <a:buFont typeface="Wingdings"/>
              <a:buChar char=""/>
              <a:tabLst>
                <a:tab pos="598170" algn="l"/>
                <a:tab pos="599440" algn="l"/>
              </a:tabLst>
            </a:pPr>
            <a:endParaRPr lang="en-IN" sz="2800" spc="-10" dirty="0">
              <a:latin typeface="Arial Rounded MT Bold" panose="020F0704030504030204" pitchFamily="34" charset="0"/>
              <a:cs typeface="Calibri"/>
            </a:endParaRPr>
          </a:p>
          <a:p>
            <a:pPr marL="598170" indent="-572770">
              <a:lnSpc>
                <a:spcPct val="100000"/>
              </a:lnSpc>
              <a:buClr>
                <a:srgbClr val="095A82"/>
              </a:buClr>
              <a:buFont typeface="Wingdings"/>
              <a:buChar char=""/>
              <a:tabLst>
                <a:tab pos="598170" algn="l"/>
                <a:tab pos="599440" algn="l"/>
              </a:tabLst>
            </a:pPr>
            <a:r>
              <a:rPr lang="en-IN" sz="2800" spc="-10" dirty="0">
                <a:latin typeface="Arial Rounded MT Bold" panose="020F0704030504030204" pitchFamily="34" charset="0"/>
                <a:cs typeface="Calibri"/>
              </a:rPr>
              <a:t>Comprehend bitcoin mining</a:t>
            </a:r>
          </a:p>
          <a:p>
            <a:pPr marL="598170" indent="-572770">
              <a:lnSpc>
                <a:spcPct val="100000"/>
              </a:lnSpc>
              <a:spcBef>
                <a:spcPts val="55"/>
              </a:spcBef>
              <a:buClr>
                <a:srgbClr val="095A82"/>
              </a:buClr>
              <a:buFont typeface="Wingdings"/>
              <a:buChar char=""/>
              <a:tabLst>
                <a:tab pos="598170" algn="l"/>
                <a:tab pos="599440" algn="l"/>
              </a:tabLst>
            </a:pPr>
            <a:endParaRPr lang="en-IN" sz="2800" spc="-10" dirty="0">
              <a:latin typeface="Arial Rounded MT Bold" panose="020F0704030504030204" pitchFamily="34" charset="0"/>
              <a:cs typeface="Calibri"/>
            </a:endParaRPr>
          </a:p>
          <a:p>
            <a:pPr marL="598170" indent="-572770">
              <a:lnSpc>
                <a:spcPct val="100000"/>
              </a:lnSpc>
              <a:buClr>
                <a:srgbClr val="095A82"/>
              </a:buClr>
              <a:buFont typeface="Wingdings"/>
              <a:buChar char=""/>
              <a:tabLst>
                <a:tab pos="598170" algn="l"/>
                <a:tab pos="599440" algn="l"/>
              </a:tabLst>
            </a:pPr>
            <a:r>
              <a:rPr lang="en-IN" sz="2800" spc="-10" dirty="0">
                <a:latin typeface="Arial Rounded MT Bold" panose="020F0704030504030204" pitchFamily="34" charset="0"/>
                <a:cs typeface="Calibri"/>
              </a:rPr>
              <a:t>Perceive the importance of mining pools</a:t>
            </a:r>
          </a:p>
          <a:p>
            <a:pPr marL="598170" indent="-572770">
              <a:lnSpc>
                <a:spcPct val="100000"/>
              </a:lnSpc>
              <a:spcBef>
                <a:spcPts val="45"/>
              </a:spcBef>
              <a:buClr>
                <a:srgbClr val="095A82"/>
              </a:buClr>
              <a:buFont typeface="Wingdings"/>
              <a:buChar char=""/>
              <a:tabLst>
                <a:tab pos="598170" algn="l"/>
                <a:tab pos="599440" algn="l"/>
              </a:tabLst>
            </a:pPr>
            <a:endParaRPr lang="en-IN" sz="2800" spc="-10" dirty="0">
              <a:latin typeface="Arial Rounded MT Bold" panose="020F0704030504030204" pitchFamily="34" charset="0"/>
              <a:cs typeface="Calibri"/>
            </a:endParaRPr>
          </a:p>
          <a:p>
            <a:pPr marL="598170" indent="-572770">
              <a:lnSpc>
                <a:spcPct val="100000"/>
              </a:lnSpc>
              <a:buClr>
                <a:srgbClr val="095A82"/>
              </a:buClr>
              <a:buFont typeface="Wingdings"/>
              <a:buChar char=""/>
              <a:tabLst>
                <a:tab pos="598170" algn="l"/>
                <a:tab pos="599440" algn="l"/>
              </a:tabLst>
            </a:pPr>
            <a:r>
              <a:rPr lang="en-IN" sz="2800" spc="-10" dirty="0">
                <a:latin typeface="Arial Rounded MT Bold" panose="020F0704030504030204" pitchFamily="34" charset="0"/>
                <a:cs typeface="Calibri"/>
              </a:rPr>
              <a:t>Infer bitcoin security</a:t>
            </a:r>
          </a:p>
          <a:p>
            <a:pPr marL="598170" indent="-572770">
              <a:buClr>
                <a:srgbClr val="095A82"/>
              </a:buClr>
              <a:buFont typeface="Wingdings"/>
              <a:buChar char=""/>
              <a:tabLst>
                <a:tab pos="598170" algn="l"/>
                <a:tab pos="599440" algn="l"/>
              </a:tabLst>
            </a:pPr>
            <a:endParaRPr lang="en-IN" sz="2800" spc="-10" dirty="0">
              <a:latin typeface="Arial Rounded MT Bold" panose="020F0704030504030204" pitchFamily="34" charset="0"/>
              <a:cs typeface="Calibri"/>
            </a:endParaRPr>
          </a:p>
          <a:p>
            <a:pPr>
              <a:spcBef>
                <a:spcPts val="20"/>
              </a:spcBef>
              <a:buClr>
                <a:srgbClr val="095A82"/>
              </a:buClr>
              <a:buFont typeface="Wingdings"/>
              <a:buChar char=""/>
            </a:pPr>
            <a:endParaRPr sz="2800" dirty="0" smtClean="0">
              <a:latin typeface="Arial Rounded MT Bold" panose="020F0704030504030204" pitchFamily="34" charset="0"/>
              <a:cs typeface="Times New Roman"/>
            </a:endParaRPr>
          </a:p>
          <a:p>
            <a:pPr marL="598170" indent="-572770">
              <a:buClr>
                <a:srgbClr val="095A82"/>
              </a:buClr>
              <a:buFont typeface="Wingdings"/>
              <a:buChar char=""/>
              <a:tabLst>
                <a:tab pos="598170" algn="l"/>
                <a:tab pos="599440" algn="l"/>
              </a:tabLst>
            </a:pPr>
            <a:endParaRPr sz="2400" dirty="0">
              <a:latin typeface="Arial Rounded MT Bold" panose="020F0704030504030204" pitchFamily="34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635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27709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630401" y="0"/>
            <a:ext cx="2487930" cy="2192020"/>
          </a:xfrm>
          <a:custGeom>
            <a:avLst/>
            <a:gdLst/>
            <a:ahLst/>
            <a:cxnLst/>
            <a:rect l="l" t="t" r="r" b="b"/>
            <a:pathLst>
              <a:path w="1243965" h="1096010">
                <a:moveTo>
                  <a:pt x="0" y="1095755"/>
                </a:moveTo>
                <a:lnTo>
                  <a:pt x="1243583" y="1095755"/>
                </a:lnTo>
                <a:lnTo>
                  <a:pt x="1243583" y="0"/>
                </a:lnTo>
                <a:lnTo>
                  <a:pt x="0" y="0"/>
                </a:lnTo>
                <a:lnTo>
                  <a:pt x="0" y="10957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30400" y="2130550"/>
            <a:ext cx="1325880" cy="979168"/>
          </a:xfrm>
          <a:custGeom>
            <a:avLst/>
            <a:gdLst/>
            <a:ahLst/>
            <a:cxnLst/>
            <a:rect l="l" t="t" r="r" b="b"/>
            <a:pathLst>
              <a:path w="662940" h="489584">
                <a:moveTo>
                  <a:pt x="662940" y="0"/>
                </a:moveTo>
                <a:lnTo>
                  <a:pt x="0" y="0"/>
                </a:lnTo>
                <a:lnTo>
                  <a:pt x="0" y="489203"/>
                </a:lnTo>
                <a:lnTo>
                  <a:pt x="662940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788639" y="2130550"/>
            <a:ext cx="1329690" cy="979168"/>
          </a:xfrm>
          <a:custGeom>
            <a:avLst/>
            <a:gdLst/>
            <a:ahLst/>
            <a:cxnLst/>
            <a:rect l="l" t="t" r="r" b="b"/>
            <a:pathLst>
              <a:path w="664845" h="489584">
                <a:moveTo>
                  <a:pt x="664463" y="0"/>
                </a:moveTo>
                <a:lnTo>
                  <a:pt x="0" y="0"/>
                </a:lnTo>
                <a:lnTo>
                  <a:pt x="664463" y="489203"/>
                </a:lnTo>
                <a:lnTo>
                  <a:pt x="664463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57654" y="9451854"/>
            <a:ext cx="2276856" cy="835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24608554" y="19611338"/>
            <a:ext cx="11330938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60"/>
              </a:lnSpc>
            </a:pPr>
            <a:r>
              <a:rPr spc="10" dirty="0"/>
              <a:t>Copyright </a:t>
            </a:r>
            <a:r>
              <a:rPr spc="40" dirty="0"/>
              <a:t>© </a:t>
            </a:r>
            <a:r>
              <a:rPr spc="20" dirty="0"/>
              <a:t>2017, </a:t>
            </a:r>
            <a:r>
              <a:rPr spc="10" dirty="0"/>
              <a:t>edureka </a:t>
            </a:r>
            <a:r>
              <a:rPr spc="20" dirty="0"/>
              <a:t>and/or </a:t>
            </a:r>
            <a:r>
              <a:rPr spc="10" dirty="0"/>
              <a:t>its affiliates. All rights</a:t>
            </a:r>
            <a:r>
              <a:rPr spc="100" dirty="0"/>
              <a:t> </a:t>
            </a:r>
            <a:r>
              <a:rPr spc="10" dirty="0"/>
              <a:t>reserved.</a:t>
            </a:r>
          </a:p>
        </p:txBody>
      </p:sp>
      <p:sp>
        <p:nvSpPr>
          <p:cNvPr id="8" name="object 2"/>
          <p:cNvSpPr/>
          <p:nvPr/>
        </p:nvSpPr>
        <p:spPr>
          <a:xfrm>
            <a:off x="4453128" y="1856232"/>
            <a:ext cx="3169920" cy="73273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10" name="object 3"/>
          <p:cNvSpPr/>
          <p:nvPr/>
        </p:nvSpPr>
        <p:spPr>
          <a:xfrm>
            <a:off x="6904481" y="2165573"/>
            <a:ext cx="6932930" cy="3780790"/>
          </a:xfrm>
          <a:custGeom>
            <a:avLst/>
            <a:gdLst/>
            <a:ahLst/>
            <a:cxnLst/>
            <a:rect l="l" t="t" r="r" b="b"/>
            <a:pathLst>
              <a:path w="3466465" h="1890395">
                <a:moveTo>
                  <a:pt x="2135523" y="0"/>
                </a:moveTo>
                <a:lnTo>
                  <a:pt x="2080434" y="1252"/>
                </a:lnTo>
                <a:lnTo>
                  <a:pt x="2025909" y="4121"/>
                </a:lnTo>
                <a:lnTo>
                  <a:pt x="1971997" y="8575"/>
                </a:lnTo>
                <a:lnTo>
                  <a:pt x="1918744" y="14582"/>
                </a:lnTo>
                <a:lnTo>
                  <a:pt x="1866197" y="22111"/>
                </a:lnTo>
                <a:lnTo>
                  <a:pt x="1814403" y="31129"/>
                </a:lnTo>
                <a:lnTo>
                  <a:pt x="1763409" y="41605"/>
                </a:lnTo>
                <a:lnTo>
                  <a:pt x="1713262" y="53507"/>
                </a:lnTo>
                <a:lnTo>
                  <a:pt x="1664010" y="66803"/>
                </a:lnTo>
                <a:lnTo>
                  <a:pt x="1615699" y="81461"/>
                </a:lnTo>
                <a:lnTo>
                  <a:pt x="1568377" y="97450"/>
                </a:lnTo>
                <a:lnTo>
                  <a:pt x="1522090" y="114738"/>
                </a:lnTo>
                <a:lnTo>
                  <a:pt x="1476885" y="133293"/>
                </a:lnTo>
                <a:lnTo>
                  <a:pt x="1432810" y="153083"/>
                </a:lnTo>
                <a:lnTo>
                  <a:pt x="1389912" y="174076"/>
                </a:lnTo>
                <a:lnTo>
                  <a:pt x="1348237" y="196241"/>
                </a:lnTo>
                <a:lnTo>
                  <a:pt x="1307832" y="219546"/>
                </a:lnTo>
                <a:lnTo>
                  <a:pt x="1268746" y="243958"/>
                </a:lnTo>
                <a:lnTo>
                  <a:pt x="1231024" y="269448"/>
                </a:lnTo>
                <a:lnTo>
                  <a:pt x="1194714" y="295981"/>
                </a:lnTo>
                <a:lnTo>
                  <a:pt x="1159862" y="323527"/>
                </a:lnTo>
                <a:lnTo>
                  <a:pt x="1126517" y="352054"/>
                </a:lnTo>
                <a:lnTo>
                  <a:pt x="1094724" y="381530"/>
                </a:lnTo>
                <a:lnTo>
                  <a:pt x="1064531" y="411923"/>
                </a:lnTo>
                <a:lnTo>
                  <a:pt x="1035986" y="443202"/>
                </a:lnTo>
                <a:lnTo>
                  <a:pt x="1009134" y="475335"/>
                </a:lnTo>
                <a:lnTo>
                  <a:pt x="984023" y="508289"/>
                </a:lnTo>
                <a:lnTo>
                  <a:pt x="960700" y="542033"/>
                </a:lnTo>
                <a:lnTo>
                  <a:pt x="939213" y="576536"/>
                </a:lnTo>
                <a:lnTo>
                  <a:pt x="919607" y="611765"/>
                </a:lnTo>
                <a:lnTo>
                  <a:pt x="901931" y="647689"/>
                </a:lnTo>
                <a:lnTo>
                  <a:pt x="886231" y="684276"/>
                </a:lnTo>
                <a:lnTo>
                  <a:pt x="872555" y="721494"/>
                </a:lnTo>
                <a:lnTo>
                  <a:pt x="860948" y="759312"/>
                </a:lnTo>
                <a:lnTo>
                  <a:pt x="851460" y="797697"/>
                </a:lnTo>
                <a:lnTo>
                  <a:pt x="844135" y="836617"/>
                </a:lnTo>
                <a:lnTo>
                  <a:pt x="839022" y="876042"/>
                </a:lnTo>
                <a:lnTo>
                  <a:pt x="836168" y="915939"/>
                </a:lnTo>
                <a:lnTo>
                  <a:pt x="0" y="1196228"/>
                </a:lnTo>
                <a:lnTo>
                  <a:pt x="916813" y="1271793"/>
                </a:lnTo>
                <a:lnTo>
                  <a:pt x="937008" y="1308760"/>
                </a:lnTo>
                <a:lnTo>
                  <a:pt x="959196" y="1344863"/>
                </a:lnTo>
                <a:lnTo>
                  <a:pt x="983320" y="1380074"/>
                </a:lnTo>
                <a:lnTo>
                  <a:pt x="1009403" y="1414454"/>
                </a:lnTo>
                <a:lnTo>
                  <a:pt x="1037159" y="1447702"/>
                </a:lnTo>
                <a:lnTo>
                  <a:pt x="1066765" y="1480063"/>
                </a:lnTo>
                <a:lnTo>
                  <a:pt x="1098087" y="1511419"/>
                </a:lnTo>
                <a:lnTo>
                  <a:pt x="1131071" y="1541740"/>
                </a:lnTo>
                <a:lnTo>
                  <a:pt x="1165663" y="1570998"/>
                </a:lnTo>
                <a:lnTo>
                  <a:pt x="1201807" y="1599165"/>
                </a:lnTo>
                <a:lnTo>
                  <a:pt x="1239448" y="1626213"/>
                </a:lnTo>
                <a:lnTo>
                  <a:pt x="1278531" y="1652113"/>
                </a:lnTo>
                <a:lnTo>
                  <a:pt x="1319001" y="1676838"/>
                </a:lnTo>
                <a:lnTo>
                  <a:pt x="1360804" y="1700358"/>
                </a:lnTo>
                <a:lnTo>
                  <a:pt x="1403884" y="1722645"/>
                </a:lnTo>
                <a:lnTo>
                  <a:pt x="1448187" y="1743671"/>
                </a:lnTo>
                <a:lnTo>
                  <a:pt x="1493657" y="1763409"/>
                </a:lnTo>
                <a:lnTo>
                  <a:pt x="1540240" y="1781828"/>
                </a:lnTo>
                <a:lnTo>
                  <a:pt x="1587880" y="1798902"/>
                </a:lnTo>
                <a:lnTo>
                  <a:pt x="1636523" y="1814602"/>
                </a:lnTo>
                <a:lnTo>
                  <a:pt x="1686114" y="1828899"/>
                </a:lnTo>
                <a:lnTo>
                  <a:pt x="1736597" y="1841766"/>
                </a:lnTo>
                <a:lnTo>
                  <a:pt x="1787918" y="1853173"/>
                </a:lnTo>
                <a:lnTo>
                  <a:pt x="1840022" y="1863094"/>
                </a:lnTo>
                <a:lnTo>
                  <a:pt x="1892853" y="1871498"/>
                </a:lnTo>
                <a:lnTo>
                  <a:pt x="1946358" y="1878359"/>
                </a:lnTo>
                <a:lnTo>
                  <a:pt x="2000480" y="1883647"/>
                </a:lnTo>
                <a:lnTo>
                  <a:pt x="2055165" y="1887335"/>
                </a:lnTo>
                <a:lnTo>
                  <a:pt x="2110359" y="1889394"/>
                </a:lnTo>
                <a:lnTo>
                  <a:pt x="2165966" y="1889790"/>
                </a:lnTo>
                <a:lnTo>
                  <a:pt x="2221055" y="1888537"/>
                </a:lnTo>
                <a:lnTo>
                  <a:pt x="2275580" y="1885668"/>
                </a:lnTo>
                <a:lnTo>
                  <a:pt x="2329492" y="1881214"/>
                </a:lnTo>
                <a:lnTo>
                  <a:pt x="2382745" y="1875207"/>
                </a:lnTo>
                <a:lnTo>
                  <a:pt x="2435292" y="1867678"/>
                </a:lnTo>
                <a:lnTo>
                  <a:pt x="2487086" y="1858660"/>
                </a:lnTo>
                <a:lnTo>
                  <a:pt x="2538080" y="1848184"/>
                </a:lnTo>
                <a:lnTo>
                  <a:pt x="2588227" y="1836282"/>
                </a:lnTo>
                <a:lnTo>
                  <a:pt x="2637479" y="1822986"/>
                </a:lnTo>
                <a:lnTo>
                  <a:pt x="2685790" y="1808328"/>
                </a:lnTo>
                <a:lnTo>
                  <a:pt x="2733112" y="1792339"/>
                </a:lnTo>
                <a:lnTo>
                  <a:pt x="2779399" y="1775051"/>
                </a:lnTo>
                <a:lnTo>
                  <a:pt x="2824604" y="1756496"/>
                </a:lnTo>
                <a:lnTo>
                  <a:pt x="2868679" y="1736707"/>
                </a:lnTo>
                <a:lnTo>
                  <a:pt x="2911577" y="1715713"/>
                </a:lnTo>
                <a:lnTo>
                  <a:pt x="2953252" y="1693548"/>
                </a:lnTo>
                <a:lnTo>
                  <a:pt x="2993657" y="1670243"/>
                </a:lnTo>
                <a:lnTo>
                  <a:pt x="3032743" y="1645831"/>
                </a:lnTo>
                <a:lnTo>
                  <a:pt x="3070465" y="1620342"/>
                </a:lnTo>
                <a:lnTo>
                  <a:pt x="3106775" y="1593808"/>
                </a:lnTo>
                <a:lnTo>
                  <a:pt x="3141627" y="1566262"/>
                </a:lnTo>
                <a:lnTo>
                  <a:pt x="3174972" y="1537735"/>
                </a:lnTo>
                <a:lnTo>
                  <a:pt x="3206765" y="1508259"/>
                </a:lnTo>
                <a:lnTo>
                  <a:pt x="3236958" y="1477866"/>
                </a:lnTo>
                <a:lnTo>
                  <a:pt x="3265503" y="1446587"/>
                </a:lnTo>
                <a:lnTo>
                  <a:pt x="3292425" y="1414362"/>
                </a:lnTo>
                <a:lnTo>
                  <a:pt x="3317466" y="1381500"/>
                </a:lnTo>
                <a:lnTo>
                  <a:pt x="3340789" y="1347756"/>
                </a:lnTo>
                <a:lnTo>
                  <a:pt x="3362276" y="1313253"/>
                </a:lnTo>
                <a:lnTo>
                  <a:pt x="3381882" y="1278024"/>
                </a:lnTo>
                <a:lnTo>
                  <a:pt x="3399558" y="1242100"/>
                </a:lnTo>
                <a:lnTo>
                  <a:pt x="3415258" y="1205513"/>
                </a:lnTo>
                <a:lnTo>
                  <a:pt x="3428934" y="1168295"/>
                </a:lnTo>
                <a:lnTo>
                  <a:pt x="3440541" y="1130477"/>
                </a:lnTo>
                <a:lnTo>
                  <a:pt x="3450029" y="1092093"/>
                </a:lnTo>
                <a:lnTo>
                  <a:pt x="3457354" y="1053172"/>
                </a:lnTo>
                <a:lnTo>
                  <a:pt x="3462467" y="1013747"/>
                </a:lnTo>
                <a:lnTo>
                  <a:pt x="3465322" y="973851"/>
                </a:lnTo>
                <a:lnTo>
                  <a:pt x="3465879" y="933903"/>
                </a:lnTo>
                <a:lnTo>
                  <a:pt x="3464142" y="894328"/>
                </a:lnTo>
                <a:lnTo>
                  <a:pt x="3460155" y="855160"/>
                </a:lnTo>
                <a:lnTo>
                  <a:pt x="3453962" y="816431"/>
                </a:lnTo>
                <a:lnTo>
                  <a:pt x="3445607" y="778176"/>
                </a:lnTo>
                <a:lnTo>
                  <a:pt x="3435135" y="740428"/>
                </a:lnTo>
                <a:lnTo>
                  <a:pt x="3422590" y="703222"/>
                </a:lnTo>
                <a:lnTo>
                  <a:pt x="3408015" y="666591"/>
                </a:lnTo>
                <a:lnTo>
                  <a:pt x="3391456" y="630568"/>
                </a:lnTo>
                <a:lnTo>
                  <a:pt x="3372957" y="595188"/>
                </a:lnTo>
                <a:lnTo>
                  <a:pt x="3352560" y="560484"/>
                </a:lnTo>
                <a:lnTo>
                  <a:pt x="3330312" y="526490"/>
                </a:lnTo>
                <a:lnTo>
                  <a:pt x="3306256" y="493240"/>
                </a:lnTo>
                <a:lnTo>
                  <a:pt x="3280437" y="460768"/>
                </a:lnTo>
                <a:lnTo>
                  <a:pt x="3252898" y="429106"/>
                </a:lnTo>
                <a:lnTo>
                  <a:pt x="3223683" y="398290"/>
                </a:lnTo>
                <a:lnTo>
                  <a:pt x="3192838" y="368353"/>
                </a:lnTo>
                <a:lnTo>
                  <a:pt x="3160406" y="339328"/>
                </a:lnTo>
                <a:lnTo>
                  <a:pt x="3126432" y="311249"/>
                </a:lnTo>
                <a:lnTo>
                  <a:pt x="3090959" y="284151"/>
                </a:lnTo>
                <a:lnTo>
                  <a:pt x="3054033" y="258066"/>
                </a:lnTo>
                <a:lnTo>
                  <a:pt x="3015696" y="233029"/>
                </a:lnTo>
                <a:lnTo>
                  <a:pt x="2975994" y="209074"/>
                </a:lnTo>
                <a:lnTo>
                  <a:pt x="2934970" y="186233"/>
                </a:lnTo>
                <a:lnTo>
                  <a:pt x="2892670" y="164542"/>
                </a:lnTo>
                <a:lnTo>
                  <a:pt x="2849136" y="144033"/>
                </a:lnTo>
                <a:lnTo>
                  <a:pt x="2804414" y="124740"/>
                </a:lnTo>
                <a:lnTo>
                  <a:pt x="2758548" y="106697"/>
                </a:lnTo>
                <a:lnTo>
                  <a:pt x="2711581" y="89939"/>
                </a:lnTo>
                <a:lnTo>
                  <a:pt x="2663558" y="74498"/>
                </a:lnTo>
                <a:lnTo>
                  <a:pt x="2614523" y="60409"/>
                </a:lnTo>
                <a:lnTo>
                  <a:pt x="2564521" y="47704"/>
                </a:lnTo>
                <a:lnTo>
                  <a:pt x="2513596" y="36419"/>
                </a:lnTo>
                <a:lnTo>
                  <a:pt x="2461791" y="26586"/>
                </a:lnTo>
                <a:lnTo>
                  <a:pt x="2409152" y="18240"/>
                </a:lnTo>
                <a:lnTo>
                  <a:pt x="2355722" y="11414"/>
                </a:lnTo>
                <a:lnTo>
                  <a:pt x="2301545" y="6142"/>
                </a:lnTo>
                <a:lnTo>
                  <a:pt x="2246667" y="2458"/>
                </a:lnTo>
                <a:lnTo>
                  <a:pt x="2191131" y="396"/>
                </a:lnTo>
                <a:lnTo>
                  <a:pt x="213552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11" name="object 4"/>
          <p:cNvSpPr/>
          <p:nvPr/>
        </p:nvSpPr>
        <p:spPr>
          <a:xfrm>
            <a:off x="6904481" y="2165573"/>
            <a:ext cx="6932930" cy="3780790"/>
          </a:xfrm>
          <a:custGeom>
            <a:avLst/>
            <a:gdLst/>
            <a:ahLst/>
            <a:cxnLst/>
            <a:rect l="l" t="t" r="r" b="b"/>
            <a:pathLst>
              <a:path w="3466465" h="1890395">
                <a:moveTo>
                  <a:pt x="0" y="1196228"/>
                </a:moveTo>
                <a:lnTo>
                  <a:pt x="836168" y="915939"/>
                </a:lnTo>
                <a:lnTo>
                  <a:pt x="839022" y="876042"/>
                </a:lnTo>
                <a:lnTo>
                  <a:pt x="844135" y="836617"/>
                </a:lnTo>
                <a:lnTo>
                  <a:pt x="851460" y="797697"/>
                </a:lnTo>
                <a:lnTo>
                  <a:pt x="860948" y="759312"/>
                </a:lnTo>
                <a:lnTo>
                  <a:pt x="872555" y="721494"/>
                </a:lnTo>
                <a:lnTo>
                  <a:pt x="886231" y="684276"/>
                </a:lnTo>
                <a:lnTo>
                  <a:pt x="901931" y="647689"/>
                </a:lnTo>
                <a:lnTo>
                  <a:pt x="919607" y="611765"/>
                </a:lnTo>
                <a:lnTo>
                  <a:pt x="939213" y="576536"/>
                </a:lnTo>
                <a:lnTo>
                  <a:pt x="960700" y="542033"/>
                </a:lnTo>
                <a:lnTo>
                  <a:pt x="984023" y="508289"/>
                </a:lnTo>
                <a:lnTo>
                  <a:pt x="1009134" y="475335"/>
                </a:lnTo>
                <a:lnTo>
                  <a:pt x="1035986" y="443202"/>
                </a:lnTo>
                <a:lnTo>
                  <a:pt x="1064531" y="411923"/>
                </a:lnTo>
                <a:lnTo>
                  <a:pt x="1094724" y="381530"/>
                </a:lnTo>
                <a:lnTo>
                  <a:pt x="1126517" y="352054"/>
                </a:lnTo>
                <a:lnTo>
                  <a:pt x="1159862" y="323527"/>
                </a:lnTo>
                <a:lnTo>
                  <a:pt x="1194714" y="295981"/>
                </a:lnTo>
                <a:lnTo>
                  <a:pt x="1231024" y="269448"/>
                </a:lnTo>
                <a:lnTo>
                  <a:pt x="1268746" y="243958"/>
                </a:lnTo>
                <a:lnTo>
                  <a:pt x="1307832" y="219546"/>
                </a:lnTo>
                <a:lnTo>
                  <a:pt x="1348237" y="196241"/>
                </a:lnTo>
                <a:lnTo>
                  <a:pt x="1389912" y="174076"/>
                </a:lnTo>
                <a:lnTo>
                  <a:pt x="1432810" y="153083"/>
                </a:lnTo>
                <a:lnTo>
                  <a:pt x="1476885" y="133293"/>
                </a:lnTo>
                <a:lnTo>
                  <a:pt x="1522090" y="114738"/>
                </a:lnTo>
                <a:lnTo>
                  <a:pt x="1568377" y="97450"/>
                </a:lnTo>
                <a:lnTo>
                  <a:pt x="1615699" y="81461"/>
                </a:lnTo>
                <a:lnTo>
                  <a:pt x="1664010" y="66803"/>
                </a:lnTo>
                <a:lnTo>
                  <a:pt x="1713262" y="53507"/>
                </a:lnTo>
                <a:lnTo>
                  <a:pt x="1763409" y="41605"/>
                </a:lnTo>
                <a:lnTo>
                  <a:pt x="1814403" y="31129"/>
                </a:lnTo>
                <a:lnTo>
                  <a:pt x="1866197" y="22111"/>
                </a:lnTo>
                <a:lnTo>
                  <a:pt x="1918744" y="14582"/>
                </a:lnTo>
                <a:lnTo>
                  <a:pt x="1971997" y="8575"/>
                </a:lnTo>
                <a:lnTo>
                  <a:pt x="2025909" y="4121"/>
                </a:lnTo>
                <a:lnTo>
                  <a:pt x="2080434" y="1252"/>
                </a:lnTo>
                <a:lnTo>
                  <a:pt x="2135523" y="0"/>
                </a:lnTo>
                <a:lnTo>
                  <a:pt x="2191131" y="396"/>
                </a:lnTo>
                <a:lnTo>
                  <a:pt x="2246667" y="2458"/>
                </a:lnTo>
                <a:lnTo>
                  <a:pt x="2301545" y="6142"/>
                </a:lnTo>
                <a:lnTo>
                  <a:pt x="2355722" y="11414"/>
                </a:lnTo>
                <a:lnTo>
                  <a:pt x="2409152" y="18240"/>
                </a:lnTo>
                <a:lnTo>
                  <a:pt x="2461791" y="26586"/>
                </a:lnTo>
                <a:lnTo>
                  <a:pt x="2513596" y="36419"/>
                </a:lnTo>
                <a:lnTo>
                  <a:pt x="2564521" y="47704"/>
                </a:lnTo>
                <a:lnTo>
                  <a:pt x="2614523" y="60409"/>
                </a:lnTo>
                <a:lnTo>
                  <a:pt x="2663558" y="74498"/>
                </a:lnTo>
                <a:lnTo>
                  <a:pt x="2711581" y="89939"/>
                </a:lnTo>
                <a:lnTo>
                  <a:pt x="2758548" y="106697"/>
                </a:lnTo>
                <a:lnTo>
                  <a:pt x="2804414" y="124740"/>
                </a:lnTo>
                <a:lnTo>
                  <a:pt x="2849136" y="144033"/>
                </a:lnTo>
                <a:lnTo>
                  <a:pt x="2892670" y="164542"/>
                </a:lnTo>
                <a:lnTo>
                  <a:pt x="2934970" y="186233"/>
                </a:lnTo>
                <a:lnTo>
                  <a:pt x="2975994" y="209074"/>
                </a:lnTo>
                <a:lnTo>
                  <a:pt x="3015696" y="233029"/>
                </a:lnTo>
                <a:lnTo>
                  <a:pt x="3054033" y="258066"/>
                </a:lnTo>
                <a:lnTo>
                  <a:pt x="3090959" y="284151"/>
                </a:lnTo>
                <a:lnTo>
                  <a:pt x="3126432" y="311249"/>
                </a:lnTo>
                <a:lnTo>
                  <a:pt x="3160406" y="339328"/>
                </a:lnTo>
                <a:lnTo>
                  <a:pt x="3192838" y="368353"/>
                </a:lnTo>
                <a:lnTo>
                  <a:pt x="3223683" y="398290"/>
                </a:lnTo>
                <a:lnTo>
                  <a:pt x="3252898" y="429106"/>
                </a:lnTo>
                <a:lnTo>
                  <a:pt x="3280437" y="460768"/>
                </a:lnTo>
                <a:lnTo>
                  <a:pt x="3306256" y="493240"/>
                </a:lnTo>
                <a:lnTo>
                  <a:pt x="3330312" y="526490"/>
                </a:lnTo>
                <a:lnTo>
                  <a:pt x="3352560" y="560484"/>
                </a:lnTo>
                <a:lnTo>
                  <a:pt x="3372957" y="595188"/>
                </a:lnTo>
                <a:lnTo>
                  <a:pt x="3391456" y="630568"/>
                </a:lnTo>
                <a:lnTo>
                  <a:pt x="3408015" y="666591"/>
                </a:lnTo>
                <a:lnTo>
                  <a:pt x="3422590" y="703222"/>
                </a:lnTo>
                <a:lnTo>
                  <a:pt x="3435135" y="740428"/>
                </a:lnTo>
                <a:lnTo>
                  <a:pt x="3445607" y="778176"/>
                </a:lnTo>
                <a:lnTo>
                  <a:pt x="3453962" y="816431"/>
                </a:lnTo>
                <a:lnTo>
                  <a:pt x="3460155" y="855160"/>
                </a:lnTo>
                <a:lnTo>
                  <a:pt x="3464142" y="894328"/>
                </a:lnTo>
                <a:lnTo>
                  <a:pt x="3465879" y="933903"/>
                </a:lnTo>
                <a:lnTo>
                  <a:pt x="3465322" y="973851"/>
                </a:lnTo>
                <a:lnTo>
                  <a:pt x="3462467" y="1013747"/>
                </a:lnTo>
                <a:lnTo>
                  <a:pt x="3457354" y="1053172"/>
                </a:lnTo>
                <a:lnTo>
                  <a:pt x="3450029" y="1092093"/>
                </a:lnTo>
                <a:lnTo>
                  <a:pt x="3440541" y="1130477"/>
                </a:lnTo>
                <a:lnTo>
                  <a:pt x="3428934" y="1168295"/>
                </a:lnTo>
                <a:lnTo>
                  <a:pt x="3415258" y="1205513"/>
                </a:lnTo>
                <a:lnTo>
                  <a:pt x="3399558" y="1242100"/>
                </a:lnTo>
                <a:lnTo>
                  <a:pt x="3381882" y="1278024"/>
                </a:lnTo>
                <a:lnTo>
                  <a:pt x="3362276" y="1313253"/>
                </a:lnTo>
                <a:lnTo>
                  <a:pt x="3340789" y="1347756"/>
                </a:lnTo>
                <a:lnTo>
                  <a:pt x="3317466" y="1381500"/>
                </a:lnTo>
                <a:lnTo>
                  <a:pt x="3292355" y="1414454"/>
                </a:lnTo>
                <a:lnTo>
                  <a:pt x="3265503" y="1446587"/>
                </a:lnTo>
                <a:lnTo>
                  <a:pt x="3236958" y="1477866"/>
                </a:lnTo>
                <a:lnTo>
                  <a:pt x="3206765" y="1508259"/>
                </a:lnTo>
                <a:lnTo>
                  <a:pt x="3174972" y="1537735"/>
                </a:lnTo>
                <a:lnTo>
                  <a:pt x="3141627" y="1566262"/>
                </a:lnTo>
                <a:lnTo>
                  <a:pt x="3106775" y="1593808"/>
                </a:lnTo>
                <a:lnTo>
                  <a:pt x="3070465" y="1620342"/>
                </a:lnTo>
                <a:lnTo>
                  <a:pt x="3032743" y="1645831"/>
                </a:lnTo>
                <a:lnTo>
                  <a:pt x="2993657" y="1670243"/>
                </a:lnTo>
                <a:lnTo>
                  <a:pt x="2953252" y="1693548"/>
                </a:lnTo>
                <a:lnTo>
                  <a:pt x="2911577" y="1715713"/>
                </a:lnTo>
                <a:lnTo>
                  <a:pt x="2868679" y="1736707"/>
                </a:lnTo>
                <a:lnTo>
                  <a:pt x="2824604" y="1756496"/>
                </a:lnTo>
                <a:lnTo>
                  <a:pt x="2779399" y="1775051"/>
                </a:lnTo>
                <a:lnTo>
                  <a:pt x="2733112" y="1792339"/>
                </a:lnTo>
                <a:lnTo>
                  <a:pt x="2685790" y="1808328"/>
                </a:lnTo>
                <a:lnTo>
                  <a:pt x="2637479" y="1822986"/>
                </a:lnTo>
                <a:lnTo>
                  <a:pt x="2588227" y="1836282"/>
                </a:lnTo>
                <a:lnTo>
                  <a:pt x="2538080" y="1848184"/>
                </a:lnTo>
                <a:lnTo>
                  <a:pt x="2487086" y="1858660"/>
                </a:lnTo>
                <a:lnTo>
                  <a:pt x="2435292" y="1867678"/>
                </a:lnTo>
                <a:lnTo>
                  <a:pt x="2382745" y="1875207"/>
                </a:lnTo>
                <a:lnTo>
                  <a:pt x="2329492" y="1881214"/>
                </a:lnTo>
                <a:lnTo>
                  <a:pt x="2275580" y="1885668"/>
                </a:lnTo>
                <a:lnTo>
                  <a:pt x="2221055" y="1888537"/>
                </a:lnTo>
                <a:lnTo>
                  <a:pt x="2165966" y="1889790"/>
                </a:lnTo>
                <a:lnTo>
                  <a:pt x="2110359" y="1889394"/>
                </a:lnTo>
                <a:lnTo>
                  <a:pt x="2055165" y="1887335"/>
                </a:lnTo>
                <a:lnTo>
                  <a:pt x="2000480" y="1883647"/>
                </a:lnTo>
                <a:lnTo>
                  <a:pt x="1946358" y="1878359"/>
                </a:lnTo>
                <a:lnTo>
                  <a:pt x="1892853" y="1871498"/>
                </a:lnTo>
                <a:lnTo>
                  <a:pt x="1840022" y="1863094"/>
                </a:lnTo>
                <a:lnTo>
                  <a:pt x="1787918" y="1853173"/>
                </a:lnTo>
                <a:lnTo>
                  <a:pt x="1736597" y="1841766"/>
                </a:lnTo>
                <a:lnTo>
                  <a:pt x="1686114" y="1828899"/>
                </a:lnTo>
                <a:lnTo>
                  <a:pt x="1636523" y="1814602"/>
                </a:lnTo>
                <a:lnTo>
                  <a:pt x="1587880" y="1798902"/>
                </a:lnTo>
                <a:lnTo>
                  <a:pt x="1540240" y="1781828"/>
                </a:lnTo>
                <a:lnTo>
                  <a:pt x="1493657" y="1763409"/>
                </a:lnTo>
                <a:lnTo>
                  <a:pt x="1448187" y="1743671"/>
                </a:lnTo>
                <a:lnTo>
                  <a:pt x="1403884" y="1722645"/>
                </a:lnTo>
                <a:lnTo>
                  <a:pt x="1360804" y="1700358"/>
                </a:lnTo>
                <a:lnTo>
                  <a:pt x="1319001" y="1676838"/>
                </a:lnTo>
                <a:lnTo>
                  <a:pt x="1278531" y="1652113"/>
                </a:lnTo>
                <a:lnTo>
                  <a:pt x="1239448" y="1626213"/>
                </a:lnTo>
                <a:lnTo>
                  <a:pt x="1201807" y="1599165"/>
                </a:lnTo>
                <a:lnTo>
                  <a:pt x="1165663" y="1570998"/>
                </a:lnTo>
                <a:lnTo>
                  <a:pt x="1131071" y="1541740"/>
                </a:lnTo>
                <a:lnTo>
                  <a:pt x="1098087" y="1511419"/>
                </a:lnTo>
                <a:lnTo>
                  <a:pt x="1066765" y="1480063"/>
                </a:lnTo>
                <a:lnTo>
                  <a:pt x="1037159" y="1447702"/>
                </a:lnTo>
                <a:lnTo>
                  <a:pt x="1009326" y="1414362"/>
                </a:lnTo>
                <a:lnTo>
                  <a:pt x="983320" y="1380074"/>
                </a:lnTo>
                <a:lnTo>
                  <a:pt x="959196" y="1344863"/>
                </a:lnTo>
                <a:lnTo>
                  <a:pt x="937008" y="1308760"/>
                </a:lnTo>
                <a:lnTo>
                  <a:pt x="916813" y="1271793"/>
                </a:lnTo>
                <a:lnTo>
                  <a:pt x="0" y="1196228"/>
                </a:lnTo>
                <a:close/>
              </a:path>
            </a:pathLst>
          </a:custGeom>
          <a:ln w="28955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12" name="object 5"/>
          <p:cNvSpPr txBox="1"/>
          <p:nvPr/>
        </p:nvSpPr>
        <p:spPr>
          <a:xfrm>
            <a:off x="9557511" y="2731262"/>
            <a:ext cx="3298190" cy="2612254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25400" marR="10160" indent="-3810" algn="ctr">
              <a:spcBef>
                <a:spcPts val="210"/>
              </a:spcBef>
            </a:pPr>
            <a:r>
              <a:rPr sz="2800" b="1" spc="-10" dirty="0">
                <a:solidFill>
                  <a:srgbClr val="5F5F5F"/>
                </a:solidFill>
                <a:latin typeface="Comic Sans MS"/>
                <a:cs typeface="Comic Sans MS"/>
              </a:rPr>
              <a:t>Once Andy’s node  </a:t>
            </a:r>
            <a:r>
              <a:rPr sz="2800" b="1" dirty="0">
                <a:solidFill>
                  <a:srgbClr val="5F5F5F"/>
                </a:solidFill>
                <a:latin typeface="Comic Sans MS"/>
                <a:cs typeface="Comic Sans MS"/>
              </a:rPr>
              <a:t>has all the </a:t>
            </a:r>
            <a:r>
              <a:rPr sz="2800" b="1" spc="-10" dirty="0">
                <a:solidFill>
                  <a:srgbClr val="5F5F5F"/>
                </a:solidFill>
                <a:latin typeface="Comic Sans MS"/>
                <a:cs typeface="Comic Sans MS"/>
              </a:rPr>
              <a:t>fields  filled </a:t>
            </a:r>
            <a:r>
              <a:rPr sz="2800" b="1" dirty="0">
                <a:solidFill>
                  <a:srgbClr val="5F5F5F"/>
                </a:solidFill>
                <a:latin typeface="Comic Sans MS"/>
                <a:cs typeface="Comic Sans MS"/>
              </a:rPr>
              <a:t>in the block  header, </a:t>
            </a:r>
            <a:r>
              <a:rPr sz="2800" b="1" spc="-10" dirty="0">
                <a:solidFill>
                  <a:srgbClr val="5F5F5F"/>
                </a:solidFill>
                <a:latin typeface="Comic Sans MS"/>
                <a:cs typeface="Comic Sans MS"/>
              </a:rPr>
              <a:t>Andy  </a:t>
            </a:r>
            <a:r>
              <a:rPr sz="2800" b="1" dirty="0">
                <a:solidFill>
                  <a:srgbClr val="5F5F5F"/>
                </a:solidFill>
                <a:latin typeface="Comic Sans MS"/>
                <a:cs typeface="Comic Sans MS"/>
              </a:rPr>
              <a:t>started Mining</a:t>
            </a:r>
            <a:r>
              <a:rPr sz="2800" b="1" spc="-160" dirty="0">
                <a:solidFill>
                  <a:srgbClr val="5F5F5F"/>
                </a:solidFill>
                <a:latin typeface="Comic Sans MS"/>
                <a:cs typeface="Comic Sans MS"/>
              </a:rPr>
              <a:t> </a:t>
            </a:r>
            <a:r>
              <a:rPr sz="2800" b="1" spc="-10" dirty="0">
                <a:solidFill>
                  <a:srgbClr val="5F5F5F"/>
                </a:solidFill>
                <a:latin typeface="Comic Sans MS"/>
                <a:cs typeface="Comic Sans MS"/>
              </a:rPr>
              <a:t>the  </a:t>
            </a:r>
            <a:r>
              <a:rPr sz="2800" b="1" dirty="0">
                <a:solidFill>
                  <a:srgbClr val="5F5F5F"/>
                </a:solidFill>
                <a:latin typeface="Comic Sans MS"/>
                <a:cs typeface="Comic Sans MS"/>
              </a:rPr>
              <a:t>block</a:t>
            </a:r>
            <a:endParaRPr sz="2800">
              <a:solidFill>
                <a:prstClr val="black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68175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6"/>
                </a:moveTo>
                <a:lnTo>
                  <a:pt x="16421099" y="28956"/>
                </a:lnTo>
                <a:lnTo>
                  <a:pt x="16421099" y="0"/>
                </a:lnTo>
                <a:lnTo>
                  <a:pt x="0" y="0"/>
                </a:lnTo>
                <a:lnTo>
                  <a:pt x="0" y="28956"/>
                </a:lnTo>
                <a:close/>
              </a:path>
            </a:pathLst>
          </a:custGeom>
          <a:solidFill>
            <a:srgbClr val="095A81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6"/>
                </a:moveTo>
                <a:lnTo>
                  <a:pt x="16421099" y="28956"/>
                </a:lnTo>
                <a:lnTo>
                  <a:pt x="16421099" y="0"/>
                </a:lnTo>
                <a:lnTo>
                  <a:pt x="0" y="0"/>
                </a:lnTo>
                <a:lnTo>
                  <a:pt x="0" y="28956"/>
                </a:lnTo>
                <a:close/>
              </a:path>
            </a:pathLst>
          </a:custGeom>
          <a:solidFill>
            <a:srgbClr val="05517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7136" y="3442716"/>
            <a:ext cx="1066799" cy="1272539"/>
          </a:xfrm>
          <a:prstGeom prst="rect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object 2"/>
          <p:cNvSpPr/>
          <p:nvPr/>
        </p:nvSpPr>
        <p:spPr>
          <a:xfrm>
            <a:off x="934210" y="1688593"/>
            <a:ext cx="16421100" cy="58418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11" name="object 4"/>
          <p:cNvSpPr/>
          <p:nvPr/>
        </p:nvSpPr>
        <p:spPr>
          <a:xfrm>
            <a:off x="934210" y="1688593"/>
            <a:ext cx="16421100" cy="58418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31" name="object 2"/>
          <p:cNvSpPr/>
          <p:nvPr/>
        </p:nvSpPr>
        <p:spPr>
          <a:xfrm>
            <a:off x="934974" y="1696211"/>
            <a:ext cx="16421100" cy="38100"/>
          </a:xfrm>
          <a:custGeom>
            <a:avLst/>
            <a:gdLst/>
            <a:ahLst/>
            <a:cxnLst/>
            <a:rect l="l" t="t" r="r" b="b"/>
            <a:pathLst>
              <a:path w="16421100" h="38100">
                <a:moveTo>
                  <a:pt x="0" y="38100"/>
                </a:moveTo>
                <a:lnTo>
                  <a:pt x="16421100" y="38100"/>
                </a:lnTo>
                <a:lnTo>
                  <a:pt x="16421100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2" name="object 3"/>
          <p:cNvSpPr/>
          <p:nvPr/>
        </p:nvSpPr>
        <p:spPr>
          <a:xfrm>
            <a:off x="1059180" y="9453365"/>
            <a:ext cx="2276856" cy="8336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3" name="object 5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5"/>
                </a:moveTo>
                <a:lnTo>
                  <a:pt x="16421100" y="28955"/>
                </a:lnTo>
                <a:lnTo>
                  <a:pt x="1642110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" name="object 4"/>
          <p:cNvSpPr/>
          <p:nvPr/>
        </p:nvSpPr>
        <p:spPr>
          <a:xfrm>
            <a:off x="7588756" y="3122676"/>
            <a:ext cx="5181600" cy="3657600"/>
          </a:xfrm>
          <a:custGeom>
            <a:avLst/>
            <a:gdLst/>
            <a:ahLst/>
            <a:cxnLst/>
            <a:rect l="l" t="t" r="r" b="b"/>
            <a:pathLst>
              <a:path w="2590800" h="1828800">
                <a:moveTo>
                  <a:pt x="1444117" y="0"/>
                </a:moveTo>
                <a:lnTo>
                  <a:pt x="1390165" y="1005"/>
                </a:lnTo>
                <a:lnTo>
                  <a:pt x="1336857" y="3972"/>
                </a:lnTo>
                <a:lnTo>
                  <a:pt x="1284246" y="8856"/>
                </a:lnTo>
                <a:lnTo>
                  <a:pt x="1232388" y="15613"/>
                </a:lnTo>
                <a:lnTo>
                  <a:pt x="1181338" y="24199"/>
                </a:lnTo>
                <a:lnTo>
                  <a:pt x="1131151" y="34571"/>
                </a:lnTo>
                <a:lnTo>
                  <a:pt x="1081882" y="46684"/>
                </a:lnTo>
                <a:lnTo>
                  <a:pt x="1033586" y="60494"/>
                </a:lnTo>
                <a:lnTo>
                  <a:pt x="986317" y="75958"/>
                </a:lnTo>
                <a:lnTo>
                  <a:pt x="940132" y="93031"/>
                </a:lnTo>
                <a:lnTo>
                  <a:pt x="895084" y="111670"/>
                </a:lnTo>
                <a:lnTo>
                  <a:pt x="851229" y="131831"/>
                </a:lnTo>
                <a:lnTo>
                  <a:pt x="808622" y="153469"/>
                </a:lnTo>
                <a:lnTo>
                  <a:pt x="767318" y="176542"/>
                </a:lnTo>
                <a:lnTo>
                  <a:pt x="727372" y="201004"/>
                </a:lnTo>
                <a:lnTo>
                  <a:pt x="688839" y="226813"/>
                </a:lnTo>
                <a:lnTo>
                  <a:pt x="651774" y="253924"/>
                </a:lnTo>
                <a:lnTo>
                  <a:pt x="616232" y="282293"/>
                </a:lnTo>
                <a:lnTo>
                  <a:pt x="582267" y="311876"/>
                </a:lnTo>
                <a:lnTo>
                  <a:pt x="549936" y="342630"/>
                </a:lnTo>
                <a:lnTo>
                  <a:pt x="519292" y="374510"/>
                </a:lnTo>
                <a:lnTo>
                  <a:pt x="490392" y="407473"/>
                </a:lnTo>
                <a:lnTo>
                  <a:pt x="463289" y="441475"/>
                </a:lnTo>
                <a:lnTo>
                  <a:pt x="438040" y="476471"/>
                </a:lnTo>
                <a:lnTo>
                  <a:pt x="414698" y="512419"/>
                </a:lnTo>
                <a:lnTo>
                  <a:pt x="393320" y="549273"/>
                </a:lnTo>
                <a:lnTo>
                  <a:pt x="373959" y="586990"/>
                </a:lnTo>
                <a:lnTo>
                  <a:pt x="356671" y="625526"/>
                </a:lnTo>
                <a:lnTo>
                  <a:pt x="341512" y="664838"/>
                </a:lnTo>
                <a:lnTo>
                  <a:pt x="328535" y="704881"/>
                </a:lnTo>
                <a:lnTo>
                  <a:pt x="317797" y="745611"/>
                </a:lnTo>
                <a:lnTo>
                  <a:pt x="309351" y="786984"/>
                </a:lnTo>
                <a:lnTo>
                  <a:pt x="303253" y="828957"/>
                </a:lnTo>
                <a:lnTo>
                  <a:pt x="299559" y="871486"/>
                </a:lnTo>
                <a:lnTo>
                  <a:pt x="298323" y="914526"/>
                </a:lnTo>
                <a:lnTo>
                  <a:pt x="0" y="1138682"/>
                </a:lnTo>
                <a:lnTo>
                  <a:pt x="381888" y="1257045"/>
                </a:lnTo>
                <a:lnTo>
                  <a:pt x="403160" y="1296397"/>
                </a:lnTo>
                <a:lnTo>
                  <a:pt x="426542" y="1334651"/>
                </a:lnTo>
                <a:lnTo>
                  <a:pt x="451967" y="1371772"/>
                </a:lnTo>
                <a:lnTo>
                  <a:pt x="479368" y="1407722"/>
                </a:lnTo>
                <a:lnTo>
                  <a:pt x="508676" y="1442466"/>
                </a:lnTo>
                <a:lnTo>
                  <a:pt x="539824" y="1475967"/>
                </a:lnTo>
                <a:lnTo>
                  <a:pt x="572744" y="1508188"/>
                </a:lnTo>
                <a:lnTo>
                  <a:pt x="607368" y="1539093"/>
                </a:lnTo>
                <a:lnTo>
                  <a:pt x="643628" y="1568647"/>
                </a:lnTo>
                <a:lnTo>
                  <a:pt x="681456" y="1596811"/>
                </a:lnTo>
                <a:lnTo>
                  <a:pt x="720784" y="1623550"/>
                </a:lnTo>
                <a:lnTo>
                  <a:pt x="761546" y="1648827"/>
                </a:lnTo>
                <a:lnTo>
                  <a:pt x="803671" y="1672605"/>
                </a:lnTo>
                <a:lnTo>
                  <a:pt x="847094" y="1694849"/>
                </a:lnTo>
                <a:lnTo>
                  <a:pt x="891746" y="1715522"/>
                </a:lnTo>
                <a:lnTo>
                  <a:pt x="937559" y="1734588"/>
                </a:lnTo>
                <a:lnTo>
                  <a:pt x="984465" y="1752009"/>
                </a:lnTo>
                <a:lnTo>
                  <a:pt x="1032396" y="1767750"/>
                </a:lnTo>
                <a:lnTo>
                  <a:pt x="1081286" y="1781773"/>
                </a:lnTo>
                <a:lnTo>
                  <a:pt x="1131065" y="1794043"/>
                </a:lnTo>
                <a:lnTo>
                  <a:pt x="1181666" y="1804524"/>
                </a:lnTo>
                <a:lnTo>
                  <a:pt x="1233084" y="1813186"/>
                </a:lnTo>
                <a:lnTo>
                  <a:pt x="1285062" y="1819968"/>
                </a:lnTo>
                <a:lnTo>
                  <a:pt x="1337722" y="1824860"/>
                </a:lnTo>
                <a:lnTo>
                  <a:pt x="1390932" y="1827816"/>
                </a:lnTo>
                <a:lnTo>
                  <a:pt x="1444625" y="1828800"/>
                </a:lnTo>
                <a:lnTo>
                  <a:pt x="1498576" y="1827794"/>
                </a:lnTo>
                <a:lnTo>
                  <a:pt x="1551884" y="1824827"/>
                </a:lnTo>
                <a:lnTo>
                  <a:pt x="1604495" y="1819943"/>
                </a:lnTo>
                <a:lnTo>
                  <a:pt x="1656402" y="1813177"/>
                </a:lnTo>
                <a:lnTo>
                  <a:pt x="1707403" y="1804600"/>
                </a:lnTo>
                <a:lnTo>
                  <a:pt x="1757590" y="1794228"/>
                </a:lnTo>
                <a:lnTo>
                  <a:pt x="1806859" y="1782115"/>
                </a:lnTo>
                <a:lnTo>
                  <a:pt x="1855155" y="1768305"/>
                </a:lnTo>
                <a:lnTo>
                  <a:pt x="1902424" y="1752841"/>
                </a:lnTo>
                <a:lnTo>
                  <a:pt x="1948609" y="1735768"/>
                </a:lnTo>
                <a:lnTo>
                  <a:pt x="1993657" y="1717129"/>
                </a:lnTo>
                <a:lnTo>
                  <a:pt x="2037512" y="1696968"/>
                </a:lnTo>
                <a:lnTo>
                  <a:pt x="2080119" y="1675330"/>
                </a:lnTo>
                <a:lnTo>
                  <a:pt x="2121423" y="1652257"/>
                </a:lnTo>
                <a:lnTo>
                  <a:pt x="2161369" y="1627795"/>
                </a:lnTo>
                <a:lnTo>
                  <a:pt x="2199902" y="1601986"/>
                </a:lnTo>
                <a:lnTo>
                  <a:pt x="2236967" y="1574875"/>
                </a:lnTo>
                <a:lnTo>
                  <a:pt x="2272509" y="1546506"/>
                </a:lnTo>
                <a:lnTo>
                  <a:pt x="2306474" y="1516923"/>
                </a:lnTo>
                <a:lnTo>
                  <a:pt x="2338805" y="1486169"/>
                </a:lnTo>
                <a:lnTo>
                  <a:pt x="2369449" y="1454289"/>
                </a:lnTo>
                <a:lnTo>
                  <a:pt x="2398349" y="1421326"/>
                </a:lnTo>
                <a:lnTo>
                  <a:pt x="2425452" y="1387324"/>
                </a:lnTo>
                <a:lnTo>
                  <a:pt x="2450701" y="1352328"/>
                </a:lnTo>
                <a:lnTo>
                  <a:pt x="2474043" y="1316380"/>
                </a:lnTo>
                <a:lnTo>
                  <a:pt x="2495421" y="1279526"/>
                </a:lnTo>
                <a:lnTo>
                  <a:pt x="2514782" y="1241809"/>
                </a:lnTo>
                <a:lnTo>
                  <a:pt x="2532070" y="1203273"/>
                </a:lnTo>
                <a:lnTo>
                  <a:pt x="2547229" y="1163961"/>
                </a:lnTo>
                <a:lnTo>
                  <a:pt x="2560206" y="1123918"/>
                </a:lnTo>
                <a:lnTo>
                  <a:pt x="2570944" y="1083188"/>
                </a:lnTo>
                <a:lnTo>
                  <a:pt x="2579390" y="1041815"/>
                </a:lnTo>
                <a:lnTo>
                  <a:pt x="2585488" y="999842"/>
                </a:lnTo>
                <a:lnTo>
                  <a:pt x="2589182" y="957313"/>
                </a:lnTo>
                <a:lnTo>
                  <a:pt x="2590419" y="914273"/>
                </a:lnTo>
                <a:lnTo>
                  <a:pt x="2589160" y="871222"/>
                </a:lnTo>
                <a:lnTo>
                  <a:pt x="2585444" y="828684"/>
                </a:lnTo>
                <a:lnTo>
                  <a:pt x="2579325" y="786703"/>
                </a:lnTo>
                <a:lnTo>
                  <a:pt x="2570858" y="745323"/>
                </a:lnTo>
                <a:lnTo>
                  <a:pt x="2560098" y="704587"/>
                </a:lnTo>
                <a:lnTo>
                  <a:pt x="2547100" y="664540"/>
                </a:lnTo>
                <a:lnTo>
                  <a:pt x="2531919" y="625226"/>
                </a:lnTo>
                <a:lnTo>
                  <a:pt x="2514611" y="586687"/>
                </a:lnTo>
                <a:lnTo>
                  <a:pt x="2495230" y="548969"/>
                </a:lnTo>
                <a:lnTo>
                  <a:pt x="2473831" y="512115"/>
                </a:lnTo>
                <a:lnTo>
                  <a:pt x="2450470" y="476169"/>
                </a:lnTo>
                <a:lnTo>
                  <a:pt x="2425201" y="441175"/>
                </a:lnTo>
                <a:lnTo>
                  <a:pt x="2398079" y="407176"/>
                </a:lnTo>
                <a:lnTo>
                  <a:pt x="2369160" y="374218"/>
                </a:lnTo>
                <a:lnTo>
                  <a:pt x="2338499" y="342343"/>
                </a:lnTo>
                <a:lnTo>
                  <a:pt x="2306150" y="311595"/>
                </a:lnTo>
                <a:lnTo>
                  <a:pt x="2272168" y="282019"/>
                </a:lnTo>
                <a:lnTo>
                  <a:pt x="2236610" y="253658"/>
                </a:lnTo>
                <a:lnTo>
                  <a:pt x="2199529" y="226556"/>
                </a:lnTo>
                <a:lnTo>
                  <a:pt x="2160981" y="200758"/>
                </a:lnTo>
                <a:lnTo>
                  <a:pt x="2121020" y="176306"/>
                </a:lnTo>
                <a:lnTo>
                  <a:pt x="2079703" y="153245"/>
                </a:lnTo>
                <a:lnTo>
                  <a:pt x="2037083" y="131619"/>
                </a:lnTo>
                <a:lnTo>
                  <a:pt x="1993216" y="111472"/>
                </a:lnTo>
                <a:lnTo>
                  <a:pt x="1948158" y="92847"/>
                </a:lnTo>
                <a:lnTo>
                  <a:pt x="1901962" y="75789"/>
                </a:lnTo>
                <a:lnTo>
                  <a:pt x="1854684" y="60341"/>
                </a:lnTo>
                <a:lnTo>
                  <a:pt x="1806379" y="46548"/>
                </a:lnTo>
                <a:lnTo>
                  <a:pt x="1757103" y="34452"/>
                </a:lnTo>
                <a:lnTo>
                  <a:pt x="1706909" y="24099"/>
                </a:lnTo>
                <a:lnTo>
                  <a:pt x="1655854" y="15531"/>
                </a:lnTo>
                <a:lnTo>
                  <a:pt x="1603992" y="8794"/>
                </a:lnTo>
                <a:lnTo>
                  <a:pt x="1551379" y="3930"/>
                </a:lnTo>
                <a:lnTo>
                  <a:pt x="1498068" y="984"/>
                </a:lnTo>
                <a:lnTo>
                  <a:pt x="144411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12" name="object 2"/>
          <p:cNvSpPr txBox="1">
            <a:spLocks noGrp="1"/>
          </p:cNvSpPr>
          <p:nvPr>
            <p:ph type="title"/>
          </p:nvPr>
        </p:nvSpPr>
        <p:spPr>
          <a:xfrm>
            <a:off x="942035" y="648106"/>
            <a:ext cx="2119630" cy="88614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5400">
              <a:spcBef>
                <a:spcPts val="190"/>
              </a:spcBef>
            </a:pPr>
            <a:r>
              <a:rPr spc="-20" dirty="0"/>
              <a:t>Min</a:t>
            </a:r>
            <a:r>
              <a:rPr spc="-30" dirty="0"/>
              <a:t>i</a:t>
            </a:r>
            <a:r>
              <a:rPr spc="-10" dirty="0"/>
              <a:t>ng</a:t>
            </a:r>
          </a:p>
        </p:txBody>
      </p:sp>
      <p:sp>
        <p:nvSpPr>
          <p:cNvPr id="14" name="object 3"/>
          <p:cNvSpPr/>
          <p:nvPr/>
        </p:nvSpPr>
        <p:spPr>
          <a:xfrm>
            <a:off x="934211" y="2607564"/>
            <a:ext cx="1831338" cy="3657600"/>
          </a:xfrm>
          <a:custGeom>
            <a:avLst/>
            <a:gdLst/>
            <a:ahLst/>
            <a:cxnLst/>
            <a:rect l="l" t="t" r="r" b="b"/>
            <a:pathLst>
              <a:path w="915669" h="1828800">
                <a:moveTo>
                  <a:pt x="915162" y="0"/>
                </a:moveTo>
                <a:lnTo>
                  <a:pt x="866558" y="1267"/>
                </a:lnTo>
                <a:lnTo>
                  <a:pt x="818615" y="5028"/>
                </a:lnTo>
                <a:lnTo>
                  <a:pt x="771396" y="11219"/>
                </a:lnTo>
                <a:lnTo>
                  <a:pt x="724964" y="19776"/>
                </a:lnTo>
                <a:lnTo>
                  <a:pt x="679383" y="30637"/>
                </a:lnTo>
                <a:lnTo>
                  <a:pt x="634716" y="43738"/>
                </a:lnTo>
                <a:lnTo>
                  <a:pt x="591026" y="59016"/>
                </a:lnTo>
                <a:lnTo>
                  <a:pt x="548376" y="76408"/>
                </a:lnTo>
                <a:lnTo>
                  <a:pt x="506829" y="95851"/>
                </a:lnTo>
                <a:lnTo>
                  <a:pt x="466449" y="117281"/>
                </a:lnTo>
                <a:lnTo>
                  <a:pt x="427300" y="140635"/>
                </a:lnTo>
                <a:lnTo>
                  <a:pt x="389443" y="165849"/>
                </a:lnTo>
                <a:lnTo>
                  <a:pt x="352943" y="192862"/>
                </a:lnTo>
                <a:lnTo>
                  <a:pt x="317863" y="221609"/>
                </a:lnTo>
                <a:lnTo>
                  <a:pt x="284265" y="252027"/>
                </a:lnTo>
                <a:lnTo>
                  <a:pt x="252214" y="284053"/>
                </a:lnTo>
                <a:lnTo>
                  <a:pt x="221773" y="317623"/>
                </a:lnTo>
                <a:lnTo>
                  <a:pt x="193004" y="352675"/>
                </a:lnTo>
                <a:lnTo>
                  <a:pt x="165971" y="389146"/>
                </a:lnTo>
                <a:lnTo>
                  <a:pt x="140737" y="426971"/>
                </a:lnTo>
                <a:lnTo>
                  <a:pt x="117365" y="466088"/>
                </a:lnTo>
                <a:lnTo>
                  <a:pt x="95920" y="506434"/>
                </a:lnTo>
                <a:lnTo>
                  <a:pt x="76463" y="547945"/>
                </a:lnTo>
                <a:lnTo>
                  <a:pt x="59058" y="590559"/>
                </a:lnTo>
                <a:lnTo>
                  <a:pt x="43769" y="634211"/>
                </a:lnTo>
                <a:lnTo>
                  <a:pt x="30659" y="678839"/>
                </a:lnTo>
                <a:lnTo>
                  <a:pt x="19790" y="724379"/>
                </a:lnTo>
                <a:lnTo>
                  <a:pt x="11226" y="770768"/>
                </a:lnTo>
                <a:lnTo>
                  <a:pt x="5031" y="817944"/>
                </a:lnTo>
                <a:lnTo>
                  <a:pt x="1268" y="865842"/>
                </a:lnTo>
                <a:lnTo>
                  <a:pt x="0" y="914399"/>
                </a:lnTo>
                <a:lnTo>
                  <a:pt x="1268" y="962957"/>
                </a:lnTo>
                <a:lnTo>
                  <a:pt x="5031" y="1010855"/>
                </a:lnTo>
                <a:lnTo>
                  <a:pt x="11226" y="1058031"/>
                </a:lnTo>
                <a:lnTo>
                  <a:pt x="19790" y="1104420"/>
                </a:lnTo>
                <a:lnTo>
                  <a:pt x="30659" y="1149960"/>
                </a:lnTo>
                <a:lnTo>
                  <a:pt x="43769" y="1194588"/>
                </a:lnTo>
                <a:lnTo>
                  <a:pt x="59058" y="1238240"/>
                </a:lnTo>
                <a:lnTo>
                  <a:pt x="76463" y="1280854"/>
                </a:lnTo>
                <a:lnTo>
                  <a:pt x="95920" y="1322365"/>
                </a:lnTo>
                <a:lnTo>
                  <a:pt x="117365" y="1362711"/>
                </a:lnTo>
                <a:lnTo>
                  <a:pt x="140737" y="1401828"/>
                </a:lnTo>
                <a:lnTo>
                  <a:pt x="165971" y="1439653"/>
                </a:lnTo>
                <a:lnTo>
                  <a:pt x="193004" y="1476124"/>
                </a:lnTo>
                <a:lnTo>
                  <a:pt x="221773" y="1511176"/>
                </a:lnTo>
                <a:lnTo>
                  <a:pt x="252214" y="1544746"/>
                </a:lnTo>
                <a:lnTo>
                  <a:pt x="284265" y="1576772"/>
                </a:lnTo>
                <a:lnTo>
                  <a:pt x="317863" y="1607190"/>
                </a:lnTo>
                <a:lnTo>
                  <a:pt x="352943" y="1635937"/>
                </a:lnTo>
                <a:lnTo>
                  <a:pt x="389443" y="1662950"/>
                </a:lnTo>
                <a:lnTo>
                  <a:pt x="427300" y="1688164"/>
                </a:lnTo>
                <a:lnTo>
                  <a:pt x="466449" y="1711518"/>
                </a:lnTo>
                <a:lnTo>
                  <a:pt x="506829" y="1732948"/>
                </a:lnTo>
                <a:lnTo>
                  <a:pt x="548376" y="1752391"/>
                </a:lnTo>
                <a:lnTo>
                  <a:pt x="591026" y="1769783"/>
                </a:lnTo>
                <a:lnTo>
                  <a:pt x="634716" y="1785061"/>
                </a:lnTo>
                <a:lnTo>
                  <a:pt x="679383" y="1798162"/>
                </a:lnTo>
                <a:lnTo>
                  <a:pt x="724964" y="1809023"/>
                </a:lnTo>
                <a:lnTo>
                  <a:pt x="771396" y="1817580"/>
                </a:lnTo>
                <a:lnTo>
                  <a:pt x="818615" y="1823771"/>
                </a:lnTo>
                <a:lnTo>
                  <a:pt x="866558" y="1827532"/>
                </a:lnTo>
                <a:lnTo>
                  <a:pt x="915162" y="1828799"/>
                </a:lnTo>
                <a:lnTo>
                  <a:pt x="915162" y="0"/>
                </a:lnTo>
                <a:close/>
              </a:path>
            </a:pathLst>
          </a:custGeom>
          <a:solidFill>
            <a:srgbClr val="0D80B8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15" name="object 4"/>
          <p:cNvSpPr/>
          <p:nvPr/>
        </p:nvSpPr>
        <p:spPr>
          <a:xfrm>
            <a:off x="934211" y="2607564"/>
            <a:ext cx="1831338" cy="3657600"/>
          </a:xfrm>
          <a:custGeom>
            <a:avLst/>
            <a:gdLst/>
            <a:ahLst/>
            <a:cxnLst/>
            <a:rect l="l" t="t" r="r" b="b"/>
            <a:pathLst>
              <a:path w="915669" h="1828800">
                <a:moveTo>
                  <a:pt x="915162" y="1828799"/>
                </a:moveTo>
                <a:lnTo>
                  <a:pt x="866558" y="1827532"/>
                </a:lnTo>
                <a:lnTo>
                  <a:pt x="818615" y="1823771"/>
                </a:lnTo>
                <a:lnTo>
                  <a:pt x="771396" y="1817580"/>
                </a:lnTo>
                <a:lnTo>
                  <a:pt x="724964" y="1809023"/>
                </a:lnTo>
                <a:lnTo>
                  <a:pt x="679383" y="1798162"/>
                </a:lnTo>
                <a:lnTo>
                  <a:pt x="634716" y="1785061"/>
                </a:lnTo>
                <a:lnTo>
                  <a:pt x="591026" y="1769783"/>
                </a:lnTo>
                <a:lnTo>
                  <a:pt x="548376" y="1752391"/>
                </a:lnTo>
                <a:lnTo>
                  <a:pt x="506829" y="1732948"/>
                </a:lnTo>
                <a:lnTo>
                  <a:pt x="466449" y="1711518"/>
                </a:lnTo>
                <a:lnTo>
                  <a:pt x="427300" y="1688164"/>
                </a:lnTo>
                <a:lnTo>
                  <a:pt x="389443" y="1662950"/>
                </a:lnTo>
                <a:lnTo>
                  <a:pt x="352943" y="1635937"/>
                </a:lnTo>
                <a:lnTo>
                  <a:pt x="317863" y="1607190"/>
                </a:lnTo>
                <a:lnTo>
                  <a:pt x="284265" y="1576772"/>
                </a:lnTo>
                <a:lnTo>
                  <a:pt x="252214" y="1544746"/>
                </a:lnTo>
                <a:lnTo>
                  <a:pt x="221773" y="1511176"/>
                </a:lnTo>
                <a:lnTo>
                  <a:pt x="193004" y="1476124"/>
                </a:lnTo>
                <a:lnTo>
                  <a:pt x="165971" y="1439653"/>
                </a:lnTo>
                <a:lnTo>
                  <a:pt x="140737" y="1401828"/>
                </a:lnTo>
                <a:lnTo>
                  <a:pt x="117365" y="1362711"/>
                </a:lnTo>
                <a:lnTo>
                  <a:pt x="95920" y="1322365"/>
                </a:lnTo>
                <a:lnTo>
                  <a:pt x="76463" y="1280854"/>
                </a:lnTo>
                <a:lnTo>
                  <a:pt x="59058" y="1238240"/>
                </a:lnTo>
                <a:lnTo>
                  <a:pt x="43769" y="1194588"/>
                </a:lnTo>
                <a:lnTo>
                  <a:pt x="30659" y="1149960"/>
                </a:lnTo>
                <a:lnTo>
                  <a:pt x="19790" y="1104420"/>
                </a:lnTo>
                <a:lnTo>
                  <a:pt x="11226" y="1058031"/>
                </a:lnTo>
                <a:lnTo>
                  <a:pt x="5031" y="1010855"/>
                </a:lnTo>
                <a:lnTo>
                  <a:pt x="1268" y="962957"/>
                </a:lnTo>
                <a:lnTo>
                  <a:pt x="0" y="914399"/>
                </a:lnTo>
                <a:lnTo>
                  <a:pt x="1268" y="865842"/>
                </a:lnTo>
                <a:lnTo>
                  <a:pt x="5031" y="817944"/>
                </a:lnTo>
                <a:lnTo>
                  <a:pt x="11226" y="770768"/>
                </a:lnTo>
                <a:lnTo>
                  <a:pt x="19790" y="724379"/>
                </a:lnTo>
                <a:lnTo>
                  <a:pt x="30659" y="678839"/>
                </a:lnTo>
                <a:lnTo>
                  <a:pt x="43769" y="634211"/>
                </a:lnTo>
                <a:lnTo>
                  <a:pt x="59058" y="590559"/>
                </a:lnTo>
                <a:lnTo>
                  <a:pt x="76463" y="547945"/>
                </a:lnTo>
                <a:lnTo>
                  <a:pt x="95920" y="506434"/>
                </a:lnTo>
                <a:lnTo>
                  <a:pt x="117365" y="466088"/>
                </a:lnTo>
                <a:lnTo>
                  <a:pt x="140737" y="426971"/>
                </a:lnTo>
                <a:lnTo>
                  <a:pt x="165971" y="389146"/>
                </a:lnTo>
                <a:lnTo>
                  <a:pt x="193004" y="352675"/>
                </a:lnTo>
                <a:lnTo>
                  <a:pt x="221773" y="317623"/>
                </a:lnTo>
                <a:lnTo>
                  <a:pt x="252214" y="284053"/>
                </a:lnTo>
                <a:lnTo>
                  <a:pt x="284265" y="252027"/>
                </a:lnTo>
                <a:lnTo>
                  <a:pt x="317863" y="221609"/>
                </a:lnTo>
                <a:lnTo>
                  <a:pt x="352943" y="192862"/>
                </a:lnTo>
                <a:lnTo>
                  <a:pt x="389443" y="165849"/>
                </a:lnTo>
                <a:lnTo>
                  <a:pt x="427300" y="140635"/>
                </a:lnTo>
                <a:lnTo>
                  <a:pt x="466449" y="117281"/>
                </a:lnTo>
                <a:lnTo>
                  <a:pt x="506829" y="95851"/>
                </a:lnTo>
                <a:lnTo>
                  <a:pt x="548376" y="76408"/>
                </a:lnTo>
                <a:lnTo>
                  <a:pt x="591026" y="59016"/>
                </a:lnTo>
                <a:lnTo>
                  <a:pt x="634716" y="43738"/>
                </a:lnTo>
                <a:lnTo>
                  <a:pt x="679383" y="30637"/>
                </a:lnTo>
                <a:lnTo>
                  <a:pt x="724964" y="19776"/>
                </a:lnTo>
                <a:lnTo>
                  <a:pt x="771396" y="11219"/>
                </a:lnTo>
                <a:lnTo>
                  <a:pt x="818615" y="5028"/>
                </a:lnTo>
                <a:lnTo>
                  <a:pt x="866558" y="1267"/>
                </a:lnTo>
                <a:lnTo>
                  <a:pt x="915162" y="0"/>
                </a:lnTo>
                <a:lnTo>
                  <a:pt x="915162" y="914399"/>
                </a:lnTo>
                <a:lnTo>
                  <a:pt x="915162" y="1828799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16" name="object 5"/>
          <p:cNvSpPr/>
          <p:nvPr/>
        </p:nvSpPr>
        <p:spPr>
          <a:xfrm>
            <a:off x="2763010" y="2607564"/>
            <a:ext cx="14594840" cy="1097280"/>
          </a:xfrm>
          <a:custGeom>
            <a:avLst/>
            <a:gdLst/>
            <a:ahLst/>
            <a:cxnLst/>
            <a:rect l="l" t="t" r="r" b="b"/>
            <a:pathLst>
              <a:path w="7297420" h="548639">
                <a:moveTo>
                  <a:pt x="0" y="548640"/>
                </a:moveTo>
                <a:lnTo>
                  <a:pt x="7296911" y="548640"/>
                </a:lnTo>
                <a:lnTo>
                  <a:pt x="7296911" y="0"/>
                </a:lnTo>
                <a:lnTo>
                  <a:pt x="0" y="0"/>
                </a:lnTo>
                <a:lnTo>
                  <a:pt x="0" y="54864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17" name="object 6"/>
          <p:cNvSpPr/>
          <p:nvPr/>
        </p:nvSpPr>
        <p:spPr>
          <a:xfrm>
            <a:off x="2763010" y="6082284"/>
            <a:ext cx="14594840" cy="182880"/>
          </a:xfrm>
          <a:custGeom>
            <a:avLst/>
            <a:gdLst/>
            <a:ahLst/>
            <a:cxnLst/>
            <a:rect l="l" t="t" r="r" b="b"/>
            <a:pathLst>
              <a:path w="7297420" h="91439">
                <a:moveTo>
                  <a:pt x="0" y="91439"/>
                </a:moveTo>
                <a:lnTo>
                  <a:pt x="7296911" y="91439"/>
                </a:lnTo>
                <a:lnTo>
                  <a:pt x="7296911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18" name="object 7"/>
          <p:cNvSpPr/>
          <p:nvPr/>
        </p:nvSpPr>
        <p:spPr>
          <a:xfrm>
            <a:off x="1574290" y="3704844"/>
            <a:ext cx="1191260" cy="2377440"/>
          </a:xfrm>
          <a:custGeom>
            <a:avLst/>
            <a:gdLst/>
            <a:ahLst/>
            <a:cxnLst/>
            <a:rect l="l" t="t" r="r" b="b"/>
            <a:pathLst>
              <a:path w="595630" h="1188720">
                <a:moveTo>
                  <a:pt x="595122" y="0"/>
                </a:moveTo>
                <a:lnTo>
                  <a:pt x="546312" y="1970"/>
                </a:lnTo>
                <a:lnTo>
                  <a:pt x="498590" y="7778"/>
                </a:lnTo>
                <a:lnTo>
                  <a:pt x="452107" y="17271"/>
                </a:lnTo>
                <a:lnTo>
                  <a:pt x="407017" y="30297"/>
                </a:lnTo>
                <a:lnTo>
                  <a:pt x="363473" y="46702"/>
                </a:lnTo>
                <a:lnTo>
                  <a:pt x="321629" y="66334"/>
                </a:lnTo>
                <a:lnTo>
                  <a:pt x="281637" y="89039"/>
                </a:lnTo>
                <a:lnTo>
                  <a:pt x="243651" y="114665"/>
                </a:lnTo>
                <a:lnTo>
                  <a:pt x="207823" y="143060"/>
                </a:lnTo>
                <a:lnTo>
                  <a:pt x="174307" y="174069"/>
                </a:lnTo>
                <a:lnTo>
                  <a:pt x="143256" y="207540"/>
                </a:lnTo>
                <a:lnTo>
                  <a:pt x="114824" y="243321"/>
                </a:lnTo>
                <a:lnTo>
                  <a:pt x="89163" y="281259"/>
                </a:lnTo>
                <a:lnTo>
                  <a:pt x="66426" y="321200"/>
                </a:lnTo>
                <a:lnTo>
                  <a:pt x="46767" y="362991"/>
                </a:lnTo>
                <a:lnTo>
                  <a:pt x="30339" y="406481"/>
                </a:lnTo>
                <a:lnTo>
                  <a:pt x="17295" y="451515"/>
                </a:lnTo>
                <a:lnTo>
                  <a:pt x="7789" y="497942"/>
                </a:lnTo>
                <a:lnTo>
                  <a:pt x="1972" y="545607"/>
                </a:lnTo>
                <a:lnTo>
                  <a:pt x="0" y="594359"/>
                </a:lnTo>
                <a:lnTo>
                  <a:pt x="1972" y="643112"/>
                </a:lnTo>
                <a:lnTo>
                  <a:pt x="7789" y="690777"/>
                </a:lnTo>
                <a:lnTo>
                  <a:pt x="17295" y="737204"/>
                </a:lnTo>
                <a:lnTo>
                  <a:pt x="30339" y="782238"/>
                </a:lnTo>
                <a:lnTo>
                  <a:pt x="46767" y="825728"/>
                </a:lnTo>
                <a:lnTo>
                  <a:pt x="66426" y="867519"/>
                </a:lnTo>
                <a:lnTo>
                  <a:pt x="89163" y="907460"/>
                </a:lnTo>
                <a:lnTo>
                  <a:pt x="114824" y="945398"/>
                </a:lnTo>
                <a:lnTo>
                  <a:pt x="143256" y="981179"/>
                </a:lnTo>
                <a:lnTo>
                  <a:pt x="174307" y="1014650"/>
                </a:lnTo>
                <a:lnTo>
                  <a:pt x="207823" y="1045659"/>
                </a:lnTo>
                <a:lnTo>
                  <a:pt x="243651" y="1074054"/>
                </a:lnTo>
                <a:lnTo>
                  <a:pt x="281637" y="1099680"/>
                </a:lnTo>
                <a:lnTo>
                  <a:pt x="321629" y="1122385"/>
                </a:lnTo>
                <a:lnTo>
                  <a:pt x="363473" y="1142017"/>
                </a:lnTo>
                <a:lnTo>
                  <a:pt x="407017" y="1158422"/>
                </a:lnTo>
                <a:lnTo>
                  <a:pt x="452107" y="1171448"/>
                </a:lnTo>
                <a:lnTo>
                  <a:pt x="498590" y="1180941"/>
                </a:lnTo>
                <a:lnTo>
                  <a:pt x="546312" y="1186749"/>
                </a:lnTo>
                <a:lnTo>
                  <a:pt x="595122" y="1188720"/>
                </a:lnTo>
                <a:lnTo>
                  <a:pt x="595122" y="0"/>
                </a:lnTo>
                <a:close/>
              </a:path>
            </a:pathLst>
          </a:custGeom>
          <a:solidFill>
            <a:srgbClr val="F19C13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19" name="object 8"/>
          <p:cNvSpPr/>
          <p:nvPr/>
        </p:nvSpPr>
        <p:spPr>
          <a:xfrm>
            <a:off x="1574290" y="3704844"/>
            <a:ext cx="1191260" cy="2377440"/>
          </a:xfrm>
          <a:custGeom>
            <a:avLst/>
            <a:gdLst/>
            <a:ahLst/>
            <a:cxnLst/>
            <a:rect l="l" t="t" r="r" b="b"/>
            <a:pathLst>
              <a:path w="595630" h="1188720">
                <a:moveTo>
                  <a:pt x="595122" y="1188720"/>
                </a:moveTo>
                <a:lnTo>
                  <a:pt x="546312" y="1186749"/>
                </a:lnTo>
                <a:lnTo>
                  <a:pt x="498590" y="1180941"/>
                </a:lnTo>
                <a:lnTo>
                  <a:pt x="452107" y="1171448"/>
                </a:lnTo>
                <a:lnTo>
                  <a:pt x="407017" y="1158422"/>
                </a:lnTo>
                <a:lnTo>
                  <a:pt x="363473" y="1142017"/>
                </a:lnTo>
                <a:lnTo>
                  <a:pt x="321629" y="1122385"/>
                </a:lnTo>
                <a:lnTo>
                  <a:pt x="281637" y="1099680"/>
                </a:lnTo>
                <a:lnTo>
                  <a:pt x="243651" y="1074054"/>
                </a:lnTo>
                <a:lnTo>
                  <a:pt x="207823" y="1045659"/>
                </a:lnTo>
                <a:lnTo>
                  <a:pt x="174307" y="1014650"/>
                </a:lnTo>
                <a:lnTo>
                  <a:pt x="143256" y="981179"/>
                </a:lnTo>
                <a:lnTo>
                  <a:pt x="114824" y="945398"/>
                </a:lnTo>
                <a:lnTo>
                  <a:pt x="89163" y="907460"/>
                </a:lnTo>
                <a:lnTo>
                  <a:pt x="66426" y="867519"/>
                </a:lnTo>
                <a:lnTo>
                  <a:pt x="46767" y="825728"/>
                </a:lnTo>
                <a:lnTo>
                  <a:pt x="30339" y="782238"/>
                </a:lnTo>
                <a:lnTo>
                  <a:pt x="17295" y="737204"/>
                </a:lnTo>
                <a:lnTo>
                  <a:pt x="7789" y="690777"/>
                </a:lnTo>
                <a:lnTo>
                  <a:pt x="1972" y="643112"/>
                </a:lnTo>
                <a:lnTo>
                  <a:pt x="0" y="594359"/>
                </a:lnTo>
                <a:lnTo>
                  <a:pt x="1972" y="545607"/>
                </a:lnTo>
                <a:lnTo>
                  <a:pt x="7789" y="497942"/>
                </a:lnTo>
                <a:lnTo>
                  <a:pt x="17295" y="451515"/>
                </a:lnTo>
                <a:lnTo>
                  <a:pt x="30339" y="406481"/>
                </a:lnTo>
                <a:lnTo>
                  <a:pt x="46767" y="362991"/>
                </a:lnTo>
                <a:lnTo>
                  <a:pt x="66426" y="321200"/>
                </a:lnTo>
                <a:lnTo>
                  <a:pt x="89163" y="281259"/>
                </a:lnTo>
                <a:lnTo>
                  <a:pt x="114824" y="243321"/>
                </a:lnTo>
                <a:lnTo>
                  <a:pt x="143256" y="207540"/>
                </a:lnTo>
                <a:lnTo>
                  <a:pt x="174307" y="174069"/>
                </a:lnTo>
                <a:lnTo>
                  <a:pt x="207823" y="143060"/>
                </a:lnTo>
                <a:lnTo>
                  <a:pt x="243651" y="114665"/>
                </a:lnTo>
                <a:lnTo>
                  <a:pt x="281637" y="89039"/>
                </a:lnTo>
                <a:lnTo>
                  <a:pt x="321629" y="66334"/>
                </a:lnTo>
                <a:lnTo>
                  <a:pt x="363473" y="46702"/>
                </a:lnTo>
                <a:lnTo>
                  <a:pt x="407017" y="30297"/>
                </a:lnTo>
                <a:lnTo>
                  <a:pt x="452107" y="17271"/>
                </a:lnTo>
                <a:lnTo>
                  <a:pt x="498590" y="7778"/>
                </a:lnTo>
                <a:lnTo>
                  <a:pt x="546312" y="1970"/>
                </a:lnTo>
                <a:lnTo>
                  <a:pt x="595122" y="0"/>
                </a:lnTo>
                <a:lnTo>
                  <a:pt x="595122" y="594359"/>
                </a:lnTo>
                <a:lnTo>
                  <a:pt x="595122" y="118872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20" name="object 9"/>
          <p:cNvSpPr/>
          <p:nvPr/>
        </p:nvSpPr>
        <p:spPr>
          <a:xfrm>
            <a:off x="2763010" y="3704844"/>
            <a:ext cx="14594840" cy="1097280"/>
          </a:xfrm>
          <a:custGeom>
            <a:avLst/>
            <a:gdLst/>
            <a:ahLst/>
            <a:cxnLst/>
            <a:rect l="l" t="t" r="r" b="b"/>
            <a:pathLst>
              <a:path w="7297420" h="548639">
                <a:moveTo>
                  <a:pt x="0" y="548639"/>
                </a:moveTo>
                <a:lnTo>
                  <a:pt x="7296911" y="548639"/>
                </a:lnTo>
                <a:lnTo>
                  <a:pt x="7296911" y="0"/>
                </a:lnTo>
                <a:lnTo>
                  <a:pt x="0" y="0"/>
                </a:lnTo>
                <a:lnTo>
                  <a:pt x="0" y="548639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21" name="object 10"/>
          <p:cNvSpPr/>
          <p:nvPr/>
        </p:nvSpPr>
        <p:spPr>
          <a:xfrm>
            <a:off x="2763010" y="5899402"/>
            <a:ext cx="14594840" cy="182880"/>
          </a:xfrm>
          <a:custGeom>
            <a:avLst/>
            <a:gdLst/>
            <a:ahLst/>
            <a:cxnLst/>
            <a:rect l="l" t="t" r="r" b="b"/>
            <a:pathLst>
              <a:path w="7297420" h="91439">
                <a:moveTo>
                  <a:pt x="0" y="91440"/>
                </a:moveTo>
                <a:lnTo>
                  <a:pt x="7296911" y="91440"/>
                </a:lnTo>
                <a:lnTo>
                  <a:pt x="7296911" y="0"/>
                </a:lnTo>
                <a:lnTo>
                  <a:pt x="0" y="0"/>
                </a:lnTo>
                <a:lnTo>
                  <a:pt x="0" y="9144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22" name="object 11"/>
          <p:cNvSpPr/>
          <p:nvPr/>
        </p:nvSpPr>
        <p:spPr>
          <a:xfrm>
            <a:off x="2214372" y="4802122"/>
            <a:ext cx="551180" cy="1097280"/>
          </a:xfrm>
          <a:custGeom>
            <a:avLst/>
            <a:gdLst/>
            <a:ahLst/>
            <a:cxnLst/>
            <a:rect l="l" t="t" r="r" b="b"/>
            <a:pathLst>
              <a:path w="275590" h="548639">
                <a:moveTo>
                  <a:pt x="275081" y="0"/>
                </a:moveTo>
                <a:lnTo>
                  <a:pt x="225637" y="4419"/>
                </a:lnTo>
                <a:lnTo>
                  <a:pt x="179099" y="17161"/>
                </a:lnTo>
                <a:lnTo>
                  <a:pt x="136245" y="37450"/>
                </a:lnTo>
                <a:lnTo>
                  <a:pt x="97852" y="64513"/>
                </a:lnTo>
                <a:lnTo>
                  <a:pt x="64697" y="97575"/>
                </a:lnTo>
                <a:lnTo>
                  <a:pt x="37558" y="135861"/>
                </a:lnTo>
                <a:lnTo>
                  <a:pt x="17210" y="178597"/>
                </a:lnTo>
                <a:lnTo>
                  <a:pt x="4432" y="225008"/>
                </a:lnTo>
                <a:lnTo>
                  <a:pt x="0" y="274319"/>
                </a:lnTo>
                <a:lnTo>
                  <a:pt x="4432" y="323631"/>
                </a:lnTo>
                <a:lnTo>
                  <a:pt x="17210" y="370042"/>
                </a:lnTo>
                <a:lnTo>
                  <a:pt x="37558" y="412778"/>
                </a:lnTo>
                <a:lnTo>
                  <a:pt x="64697" y="451064"/>
                </a:lnTo>
                <a:lnTo>
                  <a:pt x="97852" y="484126"/>
                </a:lnTo>
                <a:lnTo>
                  <a:pt x="136245" y="511189"/>
                </a:lnTo>
                <a:lnTo>
                  <a:pt x="179099" y="531478"/>
                </a:lnTo>
                <a:lnTo>
                  <a:pt x="225637" y="544220"/>
                </a:lnTo>
                <a:lnTo>
                  <a:pt x="275081" y="548639"/>
                </a:lnTo>
                <a:lnTo>
                  <a:pt x="275081" y="0"/>
                </a:lnTo>
                <a:close/>
              </a:path>
            </a:pathLst>
          </a:custGeom>
          <a:solidFill>
            <a:srgbClr val="9CB955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23" name="object 12"/>
          <p:cNvSpPr/>
          <p:nvPr/>
        </p:nvSpPr>
        <p:spPr>
          <a:xfrm>
            <a:off x="2214372" y="4802122"/>
            <a:ext cx="551180" cy="1097280"/>
          </a:xfrm>
          <a:custGeom>
            <a:avLst/>
            <a:gdLst/>
            <a:ahLst/>
            <a:cxnLst/>
            <a:rect l="l" t="t" r="r" b="b"/>
            <a:pathLst>
              <a:path w="275590" h="548639">
                <a:moveTo>
                  <a:pt x="275081" y="548639"/>
                </a:moveTo>
                <a:lnTo>
                  <a:pt x="225637" y="544220"/>
                </a:lnTo>
                <a:lnTo>
                  <a:pt x="179099" y="531478"/>
                </a:lnTo>
                <a:lnTo>
                  <a:pt x="136245" y="511189"/>
                </a:lnTo>
                <a:lnTo>
                  <a:pt x="97852" y="484126"/>
                </a:lnTo>
                <a:lnTo>
                  <a:pt x="64697" y="451064"/>
                </a:lnTo>
                <a:lnTo>
                  <a:pt x="37558" y="412778"/>
                </a:lnTo>
                <a:lnTo>
                  <a:pt x="17210" y="370042"/>
                </a:lnTo>
                <a:lnTo>
                  <a:pt x="4432" y="323631"/>
                </a:lnTo>
                <a:lnTo>
                  <a:pt x="0" y="274319"/>
                </a:lnTo>
                <a:lnTo>
                  <a:pt x="4432" y="225008"/>
                </a:lnTo>
                <a:lnTo>
                  <a:pt x="17210" y="178597"/>
                </a:lnTo>
                <a:lnTo>
                  <a:pt x="37558" y="135861"/>
                </a:lnTo>
                <a:lnTo>
                  <a:pt x="64697" y="97575"/>
                </a:lnTo>
                <a:lnTo>
                  <a:pt x="97852" y="64513"/>
                </a:lnTo>
                <a:lnTo>
                  <a:pt x="136245" y="37450"/>
                </a:lnTo>
                <a:lnTo>
                  <a:pt x="179099" y="17161"/>
                </a:lnTo>
                <a:lnTo>
                  <a:pt x="225637" y="4419"/>
                </a:lnTo>
                <a:lnTo>
                  <a:pt x="275081" y="0"/>
                </a:lnTo>
                <a:lnTo>
                  <a:pt x="275081" y="274319"/>
                </a:lnTo>
                <a:lnTo>
                  <a:pt x="275081" y="548639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24" name="object 13"/>
          <p:cNvSpPr/>
          <p:nvPr/>
        </p:nvSpPr>
        <p:spPr>
          <a:xfrm>
            <a:off x="2763010" y="4802122"/>
            <a:ext cx="14594840" cy="1097280"/>
          </a:xfrm>
          <a:custGeom>
            <a:avLst/>
            <a:gdLst/>
            <a:ahLst/>
            <a:cxnLst/>
            <a:rect l="l" t="t" r="r" b="b"/>
            <a:pathLst>
              <a:path w="7297420" h="548639">
                <a:moveTo>
                  <a:pt x="0" y="548639"/>
                </a:moveTo>
                <a:lnTo>
                  <a:pt x="7296911" y="548639"/>
                </a:lnTo>
                <a:lnTo>
                  <a:pt x="7296911" y="0"/>
                </a:lnTo>
                <a:lnTo>
                  <a:pt x="0" y="0"/>
                </a:lnTo>
                <a:lnTo>
                  <a:pt x="0" y="548639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graphicFrame>
        <p:nvGraphicFramePr>
          <p:cNvPr id="25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891082"/>
              </p:ext>
            </p:extLst>
          </p:nvPr>
        </p:nvGraphicFramePr>
        <p:xfrm>
          <a:off x="2737105" y="2581655"/>
          <a:ext cx="14593568" cy="36575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93568"/>
              </a:tblGrid>
              <a:tr h="1097280">
                <a:tc>
                  <a:txBody>
                    <a:bodyPr/>
                    <a:lstStyle/>
                    <a:p>
                      <a:pPr marL="3276600" marR="144145" indent="-3129915">
                        <a:lnSpc>
                          <a:spcPts val="1639"/>
                        </a:lnSpc>
                        <a:spcBef>
                          <a:spcPts val="445"/>
                        </a:spcBef>
                      </a:pPr>
                      <a:r>
                        <a:rPr sz="30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With all the </a:t>
                      </a:r>
                      <a:r>
                        <a:rPr sz="30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other fields filled, </a:t>
                      </a:r>
                      <a:r>
                        <a:rPr sz="30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the block header is </a:t>
                      </a:r>
                      <a:r>
                        <a:rPr sz="30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now </a:t>
                      </a:r>
                      <a:r>
                        <a:rPr sz="30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complete </a:t>
                      </a:r>
                      <a:r>
                        <a:rPr sz="30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and the </a:t>
                      </a:r>
                      <a:r>
                        <a:rPr sz="30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process </a:t>
                      </a:r>
                      <a:r>
                        <a:rPr sz="30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of </a:t>
                      </a:r>
                      <a:r>
                        <a:rPr sz="30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mining  </a:t>
                      </a:r>
                      <a:r>
                        <a:rPr sz="30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can begin</a:t>
                      </a:r>
                      <a:endParaRPr sz="3000">
                        <a:latin typeface="Calibri"/>
                        <a:cs typeface="Calibri"/>
                      </a:endParaRPr>
                    </a:p>
                  </a:txBody>
                  <a:tcPr marL="0" marR="0" marT="113030" marB="0">
                    <a:lnL w="28575">
                      <a:solidFill>
                        <a:srgbClr val="0D80B8"/>
                      </a:solidFill>
                      <a:prstDash val="solid"/>
                    </a:lnL>
                    <a:lnR w="28575">
                      <a:solidFill>
                        <a:srgbClr val="0D80B8"/>
                      </a:solidFill>
                      <a:prstDash val="solid"/>
                    </a:lnR>
                    <a:lnT w="28575">
                      <a:solidFill>
                        <a:srgbClr val="0D80B8"/>
                      </a:solidFill>
                      <a:prstDash val="solid"/>
                    </a:lnT>
                    <a:lnB w="28575">
                      <a:solidFill>
                        <a:srgbClr val="F19C13"/>
                      </a:solidFill>
                      <a:prstDash val="solid"/>
                    </a:lnB>
                  </a:tcPr>
                </a:tc>
              </a:tr>
              <a:tr h="1097278">
                <a:tc>
                  <a:txBody>
                    <a:bodyPr/>
                    <a:lstStyle/>
                    <a:p>
                      <a:pPr algn="ctr">
                        <a:lnSpc>
                          <a:spcPts val="1720"/>
                        </a:lnSpc>
                        <a:spcBef>
                          <a:spcPts val="260"/>
                        </a:spcBef>
                      </a:pPr>
                      <a:r>
                        <a:rPr sz="30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30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goal </a:t>
                      </a:r>
                      <a:r>
                        <a:rPr sz="30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is </a:t>
                      </a:r>
                      <a:r>
                        <a:rPr sz="30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now </a:t>
                      </a:r>
                      <a:r>
                        <a:rPr sz="30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to </a:t>
                      </a:r>
                      <a:r>
                        <a:rPr sz="30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find </a:t>
                      </a:r>
                      <a:r>
                        <a:rPr sz="30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 </a:t>
                      </a:r>
                      <a:r>
                        <a:rPr sz="30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value </a:t>
                      </a:r>
                      <a:r>
                        <a:rPr sz="3000" spc="-1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for </a:t>
                      </a:r>
                      <a:r>
                        <a:rPr sz="30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3000" b="1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nonce </a:t>
                      </a:r>
                      <a:r>
                        <a:rPr sz="30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that results </a:t>
                      </a:r>
                      <a:r>
                        <a:rPr sz="30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in a </a:t>
                      </a:r>
                      <a:r>
                        <a:rPr sz="30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block </a:t>
                      </a:r>
                      <a:r>
                        <a:rPr sz="30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header hash </a:t>
                      </a:r>
                      <a:r>
                        <a:rPr sz="30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that </a:t>
                      </a:r>
                      <a:r>
                        <a:rPr sz="30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3000" spc="1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0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less</a:t>
                      </a:r>
                      <a:endParaRPr sz="30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ts val="1720"/>
                        </a:lnSpc>
                      </a:pPr>
                      <a:r>
                        <a:rPr sz="30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than the </a:t>
                      </a:r>
                      <a:r>
                        <a:rPr sz="30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difficulty</a:t>
                      </a:r>
                      <a:r>
                        <a:rPr sz="3000" spc="-4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000" spc="-1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target</a:t>
                      </a:r>
                      <a:endParaRPr sz="3000">
                        <a:latin typeface="Calibri"/>
                        <a:cs typeface="Calibri"/>
                      </a:endParaRPr>
                    </a:p>
                  </a:txBody>
                  <a:tcPr marL="0" marR="0" marT="66040" marB="0">
                    <a:lnL w="28575">
                      <a:solidFill>
                        <a:srgbClr val="F19C13"/>
                      </a:solidFill>
                      <a:prstDash val="solid"/>
                    </a:lnL>
                    <a:lnR w="28575">
                      <a:solidFill>
                        <a:srgbClr val="F19C13"/>
                      </a:solidFill>
                      <a:prstDash val="solid"/>
                    </a:lnR>
                    <a:lnT w="28575">
                      <a:solidFill>
                        <a:srgbClr val="F19C13"/>
                      </a:solidFill>
                      <a:prstDash val="solid"/>
                    </a:lnT>
                    <a:lnB w="28575">
                      <a:solidFill>
                        <a:srgbClr val="9CB955"/>
                      </a:solidFill>
                      <a:prstDash val="solid"/>
                    </a:lnB>
                  </a:tcPr>
                </a:tc>
              </a:tr>
              <a:tr h="1097278">
                <a:tc>
                  <a:txBody>
                    <a:bodyPr/>
                    <a:lstStyle/>
                    <a:p>
                      <a:pPr algn="ctr">
                        <a:lnSpc>
                          <a:spcPts val="1725"/>
                        </a:lnSpc>
                        <a:spcBef>
                          <a:spcPts val="260"/>
                        </a:spcBef>
                      </a:pPr>
                      <a:r>
                        <a:rPr sz="30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30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mining </a:t>
                      </a:r>
                      <a:r>
                        <a:rPr sz="30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node will need </a:t>
                      </a:r>
                      <a:r>
                        <a:rPr sz="30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to test </a:t>
                      </a:r>
                      <a:r>
                        <a:rPr sz="30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billions </a:t>
                      </a:r>
                      <a:r>
                        <a:rPr sz="30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or trillions of nonce values </a:t>
                      </a:r>
                      <a:r>
                        <a:rPr sz="3000" spc="-1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before </a:t>
                      </a:r>
                      <a:r>
                        <a:rPr sz="30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a </a:t>
                      </a:r>
                      <a:r>
                        <a:rPr sz="30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nonce </a:t>
                      </a:r>
                      <a:r>
                        <a:rPr sz="30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3000" spc="-1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found</a:t>
                      </a:r>
                      <a:endParaRPr sz="30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ts val="1725"/>
                        </a:lnSpc>
                      </a:pPr>
                      <a:r>
                        <a:rPr sz="30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that satisfies </a:t>
                      </a:r>
                      <a:r>
                        <a:rPr sz="3000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3000" spc="-3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3000" spc="-5" dirty="0">
                          <a:solidFill>
                            <a:srgbClr val="5F5F5F"/>
                          </a:solidFill>
                          <a:latin typeface="Calibri"/>
                          <a:cs typeface="Calibri"/>
                        </a:rPr>
                        <a:t>requirement</a:t>
                      </a:r>
                      <a:endParaRPr sz="3000">
                        <a:latin typeface="Calibri"/>
                        <a:cs typeface="Calibri"/>
                      </a:endParaRPr>
                    </a:p>
                  </a:txBody>
                  <a:tcPr marL="0" marR="0" marT="66040" marB="0">
                    <a:lnL w="28575">
                      <a:solidFill>
                        <a:srgbClr val="9CB955"/>
                      </a:solidFill>
                      <a:prstDash val="solid"/>
                    </a:lnL>
                    <a:lnR w="28575">
                      <a:solidFill>
                        <a:srgbClr val="9CB955"/>
                      </a:solidFill>
                      <a:prstDash val="solid"/>
                    </a:lnR>
                    <a:lnT w="28575">
                      <a:solidFill>
                        <a:srgbClr val="9CB955"/>
                      </a:solidFill>
                      <a:prstDash val="solid"/>
                    </a:lnT>
                    <a:lnB w="28575">
                      <a:solidFill>
                        <a:srgbClr val="9CB955"/>
                      </a:solidFill>
                      <a:prstDash val="solid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19C13"/>
                      </a:solidFill>
                      <a:prstDash val="solid"/>
                    </a:lnL>
                    <a:lnR w="28575">
                      <a:solidFill>
                        <a:srgbClr val="F19C13"/>
                      </a:solidFill>
                      <a:prstDash val="solid"/>
                    </a:lnR>
                    <a:lnT w="28575">
                      <a:solidFill>
                        <a:srgbClr val="9CB955"/>
                      </a:solidFill>
                      <a:prstDash val="solid"/>
                    </a:lnT>
                    <a:lnB w="28575">
                      <a:solidFill>
                        <a:srgbClr val="F19C13"/>
                      </a:solidFill>
                      <a:prstDash val="solid"/>
                    </a:lnB>
                  </a:tcPr>
                </a:tc>
              </a:tr>
              <a:tr h="1828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D80B8"/>
                      </a:solidFill>
                      <a:prstDash val="solid"/>
                    </a:lnL>
                    <a:lnR w="28575">
                      <a:solidFill>
                        <a:srgbClr val="0D80B8"/>
                      </a:solidFill>
                      <a:prstDash val="solid"/>
                    </a:lnR>
                    <a:lnT w="28575">
                      <a:solidFill>
                        <a:srgbClr val="F19C13"/>
                      </a:solidFill>
                      <a:prstDash val="solid"/>
                    </a:lnT>
                    <a:lnB w="28575">
                      <a:solidFill>
                        <a:srgbClr val="0D80B8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6" name="object 15"/>
          <p:cNvSpPr txBox="1"/>
          <p:nvPr/>
        </p:nvSpPr>
        <p:spPr>
          <a:xfrm>
            <a:off x="2142947" y="6959344"/>
            <a:ext cx="14001750" cy="13183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 marR="10160" indent="-1270" algn="ctr">
              <a:spcBef>
                <a:spcPts val="200"/>
              </a:spcBef>
            </a:pPr>
            <a:r>
              <a:rPr sz="2800" b="1" dirty="0">
                <a:solidFill>
                  <a:srgbClr val="5F5F5F"/>
                </a:solidFill>
                <a:cs typeface="Calibri"/>
              </a:rPr>
              <a:t>Now </a:t>
            </a:r>
            <a:r>
              <a:rPr sz="2800" b="1" spc="-10" dirty="0">
                <a:solidFill>
                  <a:srgbClr val="5F5F5F"/>
                </a:solidFill>
                <a:cs typeface="Calibri"/>
              </a:rPr>
              <a:t>that </a:t>
            </a:r>
            <a:r>
              <a:rPr sz="2800" b="1" dirty="0">
                <a:solidFill>
                  <a:srgbClr val="5F5F5F"/>
                </a:solidFill>
                <a:cs typeface="Calibri"/>
              </a:rPr>
              <a:t>a </a:t>
            </a:r>
            <a:r>
              <a:rPr sz="2800" b="1" spc="-10" dirty="0">
                <a:solidFill>
                  <a:srgbClr val="5F5F5F"/>
                </a:solidFill>
                <a:cs typeface="Calibri"/>
              </a:rPr>
              <a:t>candidate </a:t>
            </a:r>
            <a:r>
              <a:rPr sz="2800" b="1" dirty="0">
                <a:solidFill>
                  <a:srgbClr val="5F5F5F"/>
                </a:solidFill>
                <a:cs typeface="Calibri"/>
              </a:rPr>
              <a:t>block has been </a:t>
            </a:r>
            <a:r>
              <a:rPr sz="2800" b="1" spc="-10" dirty="0">
                <a:solidFill>
                  <a:srgbClr val="5F5F5F"/>
                </a:solidFill>
                <a:cs typeface="Calibri"/>
              </a:rPr>
              <a:t>constructed by </a:t>
            </a:r>
            <a:r>
              <a:rPr sz="2800" b="1" spc="-20" dirty="0">
                <a:solidFill>
                  <a:srgbClr val="5F5F5F"/>
                </a:solidFill>
                <a:cs typeface="Calibri"/>
              </a:rPr>
              <a:t>Andy’s </a:t>
            </a:r>
            <a:r>
              <a:rPr sz="2800" b="1" dirty="0">
                <a:solidFill>
                  <a:srgbClr val="5F5F5F"/>
                </a:solidFill>
                <a:cs typeface="Calibri"/>
              </a:rPr>
              <a:t>node, it is time </a:t>
            </a:r>
            <a:r>
              <a:rPr sz="2800" b="1" spc="-20" dirty="0">
                <a:solidFill>
                  <a:srgbClr val="5F5F5F"/>
                </a:solidFill>
                <a:cs typeface="Calibri"/>
              </a:rPr>
              <a:t>for Andy’s  </a:t>
            </a:r>
            <a:r>
              <a:rPr sz="2800" b="1" spc="-10" dirty="0">
                <a:solidFill>
                  <a:srgbClr val="5F5F5F"/>
                </a:solidFill>
                <a:cs typeface="Calibri"/>
              </a:rPr>
              <a:t>hardware</a:t>
            </a:r>
            <a:r>
              <a:rPr sz="2800" b="1" spc="-9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b="1" spc="-10" dirty="0">
                <a:solidFill>
                  <a:srgbClr val="5F5F5F"/>
                </a:solidFill>
                <a:cs typeface="Calibri"/>
              </a:rPr>
              <a:t>mining</a:t>
            </a:r>
            <a:r>
              <a:rPr sz="2800" b="1" spc="-3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b="1" dirty="0">
                <a:solidFill>
                  <a:srgbClr val="5F5F5F"/>
                </a:solidFill>
                <a:cs typeface="Calibri"/>
              </a:rPr>
              <a:t>rig</a:t>
            </a:r>
            <a:r>
              <a:rPr sz="2800" b="1" spc="-10" dirty="0">
                <a:solidFill>
                  <a:srgbClr val="5F5F5F"/>
                </a:solidFill>
                <a:cs typeface="Calibri"/>
              </a:rPr>
              <a:t> to</a:t>
            </a:r>
            <a:r>
              <a:rPr sz="2800" b="1" spc="-3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b="1" dirty="0">
                <a:solidFill>
                  <a:srgbClr val="5F5F5F"/>
                </a:solidFill>
                <a:cs typeface="Calibri"/>
              </a:rPr>
              <a:t>"mine"</a:t>
            </a:r>
            <a:r>
              <a:rPr sz="2800" b="1" spc="-3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b="1" dirty="0">
                <a:solidFill>
                  <a:srgbClr val="5F5F5F"/>
                </a:solidFill>
                <a:cs typeface="Calibri"/>
              </a:rPr>
              <a:t>the</a:t>
            </a:r>
            <a:r>
              <a:rPr sz="2800" b="1" spc="-3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b="1" dirty="0">
                <a:solidFill>
                  <a:srgbClr val="5F5F5F"/>
                </a:solidFill>
                <a:cs typeface="Calibri"/>
              </a:rPr>
              <a:t>block,</a:t>
            </a:r>
            <a:r>
              <a:rPr sz="2800" b="1" spc="-3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b="1" spc="-10" dirty="0">
                <a:solidFill>
                  <a:srgbClr val="5F5F5F"/>
                </a:solidFill>
                <a:cs typeface="Calibri"/>
              </a:rPr>
              <a:t>to</a:t>
            </a:r>
            <a:r>
              <a:rPr sz="2800" b="1" spc="-3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b="1" spc="-10" dirty="0">
                <a:solidFill>
                  <a:srgbClr val="5F5F5F"/>
                </a:solidFill>
                <a:cs typeface="Calibri"/>
              </a:rPr>
              <a:t>find</a:t>
            </a:r>
            <a:r>
              <a:rPr sz="2800" b="1" spc="-2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b="1" dirty="0">
                <a:solidFill>
                  <a:srgbClr val="5F5F5F"/>
                </a:solidFill>
                <a:cs typeface="Calibri"/>
              </a:rPr>
              <a:t>a</a:t>
            </a:r>
            <a:r>
              <a:rPr sz="2800" b="1" spc="-2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b="1" dirty="0">
                <a:solidFill>
                  <a:srgbClr val="5F5F5F"/>
                </a:solidFill>
                <a:cs typeface="Calibri"/>
              </a:rPr>
              <a:t>solution</a:t>
            </a:r>
            <a:r>
              <a:rPr sz="2800" b="1" spc="-5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b="1" spc="-10" dirty="0">
                <a:solidFill>
                  <a:srgbClr val="5F5F5F"/>
                </a:solidFill>
                <a:cs typeface="Calibri"/>
              </a:rPr>
              <a:t>to</a:t>
            </a:r>
            <a:r>
              <a:rPr sz="2800" b="1" spc="-3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b="1" dirty="0">
                <a:solidFill>
                  <a:srgbClr val="5F5F5F"/>
                </a:solidFill>
                <a:cs typeface="Calibri"/>
              </a:rPr>
              <a:t>the</a:t>
            </a:r>
            <a:r>
              <a:rPr sz="2800" b="1" spc="-3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b="1" spc="-10" dirty="0">
                <a:solidFill>
                  <a:srgbClr val="5F5F5F"/>
                </a:solidFill>
                <a:cs typeface="Calibri"/>
              </a:rPr>
              <a:t>proof-of-work</a:t>
            </a:r>
            <a:r>
              <a:rPr sz="2800" b="1" spc="-6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b="1" dirty="0">
                <a:solidFill>
                  <a:srgbClr val="5F5F5F"/>
                </a:solidFill>
                <a:cs typeface="Calibri"/>
              </a:rPr>
              <a:t>algorithm</a:t>
            </a:r>
            <a:r>
              <a:rPr sz="2800" b="1" spc="-6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b="1" spc="-10" dirty="0">
                <a:solidFill>
                  <a:srgbClr val="5F5F5F"/>
                </a:solidFill>
                <a:cs typeface="Calibri"/>
              </a:rPr>
              <a:t>that  </a:t>
            </a:r>
            <a:r>
              <a:rPr sz="2800" b="1" spc="-20" dirty="0">
                <a:solidFill>
                  <a:srgbClr val="5F5F5F"/>
                </a:solidFill>
                <a:cs typeface="Calibri"/>
              </a:rPr>
              <a:t>makes </a:t>
            </a:r>
            <a:r>
              <a:rPr sz="2800" b="1" dirty="0">
                <a:solidFill>
                  <a:srgbClr val="5F5F5F"/>
                </a:solidFill>
                <a:cs typeface="Calibri"/>
              </a:rPr>
              <a:t>the block</a:t>
            </a:r>
            <a:r>
              <a:rPr sz="2800" b="1" spc="-11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b="1" spc="-10" dirty="0">
                <a:solidFill>
                  <a:srgbClr val="5F5F5F"/>
                </a:solidFill>
                <a:cs typeface="Calibri"/>
              </a:rPr>
              <a:t>valid</a:t>
            </a:r>
            <a:endParaRPr sz="2800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5138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27709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630401" y="0"/>
            <a:ext cx="2487930" cy="2192020"/>
          </a:xfrm>
          <a:custGeom>
            <a:avLst/>
            <a:gdLst/>
            <a:ahLst/>
            <a:cxnLst/>
            <a:rect l="l" t="t" r="r" b="b"/>
            <a:pathLst>
              <a:path w="1243965" h="1096010">
                <a:moveTo>
                  <a:pt x="0" y="1095755"/>
                </a:moveTo>
                <a:lnTo>
                  <a:pt x="1243583" y="1095755"/>
                </a:lnTo>
                <a:lnTo>
                  <a:pt x="1243583" y="0"/>
                </a:lnTo>
                <a:lnTo>
                  <a:pt x="0" y="0"/>
                </a:lnTo>
                <a:lnTo>
                  <a:pt x="0" y="10957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30400" y="2130550"/>
            <a:ext cx="1325880" cy="979168"/>
          </a:xfrm>
          <a:custGeom>
            <a:avLst/>
            <a:gdLst/>
            <a:ahLst/>
            <a:cxnLst/>
            <a:rect l="l" t="t" r="r" b="b"/>
            <a:pathLst>
              <a:path w="662940" h="489584">
                <a:moveTo>
                  <a:pt x="662940" y="0"/>
                </a:moveTo>
                <a:lnTo>
                  <a:pt x="0" y="0"/>
                </a:lnTo>
                <a:lnTo>
                  <a:pt x="0" y="489203"/>
                </a:lnTo>
                <a:lnTo>
                  <a:pt x="662940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788639" y="2130550"/>
            <a:ext cx="1329690" cy="979168"/>
          </a:xfrm>
          <a:custGeom>
            <a:avLst/>
            <a:gdLst/>
            <a:ahLst/>
            <a:cxnLst/>
            <a:rect l="l" t="t" r="r" b="b"/>
            <a:pathLst>
              <a:path w="664845" h="489584">
                <a:moveTo>
                  <a:pt x="664463" y="0"/>
                </a:moveTo>
                <a:lnTo>
                  <a:pt x="0" y="0"/>
                </a:lnTo>
                <a:lnTo>
                  <a:pt x="664463" y="489203"/>
                </a:lnTo>
                <a:lnTo>
                  <a:pt x="664463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57654" y="9451854"/>
            <a:ext cx="2276856" cy="835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24608554" y="19611338"/>
            <a:ext cx="11330938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60"/>
              </a:lnSpc>
            </a:pPr>
            <a:r>
              <a:rPr spc="10" dirty="0"/>
              <a:t>Copyright </a:t>
            </a:r>
            <a:r>
              <a:rPr spc="40" dirty="0"/>
              <a:t>© </a:t>
            </a:r>
            <a:r>
              <a:rPr spc="20" dirty="0"/>
              <a:t>2017, </a:t>
            </a:r>
            <a:r>
              <a:rPr spc="10" dirty="0"/>
              <a:t>edureka </a:t>
            </a:r>
            <a:r>
              <a:rPr spc="20" dirty="0"/>
              <a:t>and/or </a:t>
            </a:r>
            <a:r>
              <a:rPr spc="10" dirty="0"/>
              <a:t>its affiliates. All rights</a:t>
            </a:r>
            <a:r>
              <a:rPr spc="100" dirty="0"/>
              <a:t> </a:t>
            </a:r>
            <a:r>
              <a:rPr spc="10" dirty="0"/>
              <a:t>reserved.</a:t>
            </a:r>
          </a:p>
        </p:txBody>
      </p:sp>
      <p:sp>
        <p:nvSpPr>
          <p:cNvPr id="8" name="object 2"/>
          <p:cNvSpPr/>
          <p:nvPr/>
        </p:nvSpPr>
        <p:spPr>
          <a:xfrm>
            <a:off x="3944110" y="1856232"/>
            <a:ext cx="3172968" cy="73273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10" name="object 3"/>
          <p:cNvSpPr/>
          <p:nvPr/>
        </p:nvSpPr>
        <p:spPr>
          <a:xfrm>
            <a:off x="6275579" y="2165202"/>
            <a:ext cx="8467090" cy="5461000"/>
          </a:xfrm>
          <a:custGeom>
            <a:avLst/>
            <a:gdLst/>
            <a:ahLst/>
            <a:cxnLst/>
            <a:rect l="l" t="t" r="r" b="b"/>
            <a:pathLst>
              <a:path w="4233545" h="2730500">
                <a:moveTo>
                  <a:pt x="2546663" y="0"/>
                </a:moveTo>
                <a:lnTo>
                  <a:pt x="2496884" y="1028"/>
                </a:lnTo>
                <a:lnTo>
                  <a:pt x="2447349" y="3271"/>
                </a:lnTo>
                <a:lnTo>
                  <a:pt x="2398085" y="6714"/>
                </a:lnTo>
                <a:lnTo>
                  <a:pt x="2349121" y="11343"/>
                </a:lnTo>
                <a:lnTo>
                  <a:pt x="2300484" y="17144"/>
                </a:lnTo>
                <a:lnTo>
                  <a:pt x="2252201" y="24103"/>
                </a:lnTo>
                <a:lnTo>
                  <a:pt x="2204302" y="32206"/>
                </a:lnTo>
                <a:lnTo>
                  <a:pt x="2156812" y="41440"/>
                </a:lnTo>
                <a:lnTo>
                  <a:pt x="2109761" y="51789"/>
                </a:lnTo>
                <a:lnTo>
                  <a:pt x="2063176" y="63241"/>
                </a:lnTo>
                <a:lnTo>
                  <a:pt x="2017085" y="75780"/>
                </a:lnTo>
                <a:lnTo>
                  <a:pt x="1971515" y="89394"/>
                </a:lnTo>
                <a:lnTo>
                  <a:pt x="1926494" y="104068"/>
                </a:lnTo>
                <a:lnTo>
                  <a:pt x="1882051" y="119788"/>
                </a:lnTo>
                <a:lnTo>
                  <a:pt x="1838212" y="136540"/>
                </a:lnTo>
                <a:lnTo>
                  <a:pt x="1795006" y="154310"/>
                </a:lnTo>
                <a:lnTo>
                  <a:pt x="1752460" y="173085"/>
                </a:lnTo>
                <a:lnTo>
                  <a:pt x="1710603" y="192849"/>
                </a:lnTo>
                <a:lnTo>
                  <a:pt x="1669461" y="213590"/>
                </a:lnTo>
                <a:lnTo>
                  <a:pt x="1629064" y="235292"/>
                </a:lnTo>
                <a:lnTo>
                  <a:pt x="1589437" y="257943"/>
                </a:lnTo>
                <a:lnTo>
                  <a:pt x="1550611" y="281528"/>
                </a:lnTo>
                <a:lnTo>
                  <a:pt x="1512611" y="306033"/>
                </a:lnTo>
                <a:lnTo>
                  <a:pt x="1475466" y="331444"/>
                </a:lnTo>
                <a:lnTo>
                  <a:pt x="1439203" y="357748"/>
                </a:lnTo>
                <a:lnTo>
                  <a:pt x="1403852" y="384929"/>
                </a:lnTo>
                <a:lnTo>
                  <a:pt x="1369438" y="412974"/>
                </a:lnTo>
                <a:lnTo>
                  <a:pt x="1335990" y="441870"/>
                </a:lnTo>
                <a:lnTo>
                  <a:pt x="1303536" y="471602"/>
                </a:lnTo>
                <a:lnTo>
                  <a:pt x="1272103" y="502156"/>
                </a:lnTo>
                <a:lnTo>
                  <a:pt x="1241720" y="533518"/>
                </a:lnTo>
                <a:lnTo>
                  <a:pt x="1212414" y="565674"/>
                </a:lnTo>
                <a:lnTo>
                  <a:pt x="1184213" y="598610"/>
                </a:lnTo>
                <a:lnTo>
                  <a:pt x="1157144" y="632313"/>
                </a:lnTo>
                <a:lnTo>
                  <a:pt x="1131236" y="666767"/>
                </a:lnTo>
                <a:lnTo>
                  <a:pt x="1106516" y="701960"/>
                </a:lnTo>
                <a:lnTo>
                  <a:pt x="1083011" y="737877"/>
                </a:lnTo>
                <a:lnTo>
                  <a:pt x="1060751" y="774504"/>
                </a:lnTo>
                <a:lnTo>
                  <a:pt x="1039762" y="811827"/>
                </a:lnTo>
                <a:lnTo>
                  <a:pt x="1020072" y="849832"/>
                </a:lnTo>
                <a:lnTo>
                  <a:pt x="1001710" y="888506"/>
                </a:lnTo>
                <a:lnTo>
                  <a:pt x="984702" y="927833"/>
                </a:lnTo>
                <a:lnTo>
                  <a:pt x="969077" y="967801"/>
                </a:lnTo>
                <a:lnTo>
                  <a:pt x="954862" y="1008395"/>
                </a:lnTo>
                <a:lnTo>
                  <a:pt x="942086" y="1049601"/>
                </a:lnTo>
                <a:lnTo>
                  <a:pt x="0" y="1278582"/>
                </a:lnTo>
                <a:lnTo>
                  <a:pt x="915924" y="1570047"/>
                </a:lnTo>
                <a:lnTo>
                  <a:pt x="925080" y="1614408"/>
                </a:lnTo>
                <a:lnTo>
                  <a:pt x="935951" y="1658281"/>
                </a:lnTo>
                <a:lnTo>
                  <a:pt x="948510" y="1701639"/>
                </a:lnTo>
                <a:lnTo>
                  <a:pt x="962729" y="1744459"/>
                </a:lnTo>
                <a:lnTo>
                  <a:pt x="978578" y="1786715"/>
                </a:lnTo>
                <a:lnTo>
                  <a:pt x="996032" y="1828383"/>
                </a:lnTo>
                <a:lnTo>
                  <a:pt x="1015060" y="1869437"/>
                </a:lnTo>
                <a:lnTo>
                  <a:pt x="1035636" y="1909853"/>
                </a:lnTo>
                <a:lnTo>
                  <a:pt x="1057732" y="1949607"/>
                </a:lnTo>
                <a:lnTo>
                  <a:pt x="1081318" y="1988673"/>
                </a:lnTo>
                <a:lnTo>
                  <a:pt x="1106369" y="2027026"/>
                </a:lnTo>
                <a:lnTo>
                  <a:pt x="1132855" y="2064642"/>
                </a:lnTo>
                <a:lnTo>
                  <a:pt x="1160748" y="2101495"/>
                </a:lnTo>
                <a:lnTo>
                  <a:pt x="1190021" y="2137562"/>
                </a:lnTo>
                <a:lnTo>
                  <a:pt x="1220646" y="2172816"/>
                </a:lnTo>
                <a:lnTo>
                  <a:pt x="1252594" y="2207234"/>
                </a:lnTo>
                <a:lnTo>
                  <a:pt x="1285838" y="2240790"/>
                </a:lnTo>
                <a:lnTo>
                  <a:pt x="1320349" y="2273460"/>
                </a:lnTo>
                <a:lnTo>
                  <a:pt x="1356100" y="2305218"/>
                </a:lnTo>
                <a:lnTo>
                  <a:pt x="1393063" y="2336040"/>
                </a:lnTo>
                <a:lnTo>
                  <a:pt x="1431209" y="2365902"/>
                </a:lnTo>
                <a:lnTo>
                  <a:pt x="1470511" y="2394777"/>
                </a:lnTo>
                <a:lnTo>
                  <a:pt x="1510941" y="2422642"/>
                </a:lnTo>
                <a:lnTo>
                  <a:pt x="1552471" y="2449472"/>
                </a:lnTo>
                <a:lnTo>
                  <a:pt x="1595072" y="2475241"/>
                </a:lnTo>
                <a:lnTo>
                  <a:pt x="1638717" y="2499925"/>
                </a:lnTo>
                <a:lnTo>
                  <a:pt x="1683378" y="2523499"/>
                </a:lnTo>
                <a:lnTo>
                  <a:pt x="1729027" y="2545938"/>
                </a:lnTo>
                <a:lnTo>
                  <a:pt x="1775636" y="2567218"/>
                </a:lnTo>
                <a:lnTo>
                  <a:pt x="1823176" y="2587313"/>
                </a:lnTo>
                <a:lnTo>
                  <a:pt x="1871620" y="2606199"/>
                </a:lnTo>
                <a:lnTo>
                  <a:pt x="1920940" y="2623850"/>
                </a:lnTo>
                <a:lnTo>
                  <a:pt x="1971109" y="2640243"/>
                </a:lnTo>
                <a:lnTo>
                  <a:pt x="2022097" y="2655352"/>
                </a:lnTo>
                <a:lnTo>
                  <a:pt x="2073877" y="2669152"/>
                </a:lnTo>
                <a:lnTo>
                  <a:pt x="2126421" y="2681619"/>
                </a:lnTo>
                <a:lnTo>
                  <a:pt x="2179701" y="2692727"/>
                </a:lnTo>
                <a:lnTo>
                  <a:pt x="2230429" y="2701918"/>
                </a:lnTo>
                <a:lnTo>
                  <a:pt x="2281137" y="2709782"/>
                </a:lnTo>
                <a:lnTo>
                  <a:pt x="2331795" y="2716334"/>
                </a:lnTo>
                <a:lnTo>
                  <a:pt x="2382376" y="2721588"/>
                </a:lnTo>
                <a:lnTo>
                  <a:pt x="2432852" y="2725558"/>
                </a:lnTo>
                <a:lnTo>
                  <a:pt x="2483196" y="2728257"/>
                </a:lnTo>
                <a:lnTo>
                  <a:pt x="2533379" y="2729700"/>
                </a:lnTo>
                <a:lnTo>
                  <a:pt x="2583374" y="2729901"/>
                </a:lnTo>
                <a:lnTo>
                  <a:pt x="2633153" y="2728874"/>
                </a:lnTo>
                <a:lnTo>
                  <a:pt x="2682688" y="2726632"/>
                </a:lnTo>
                <a:lnTo>
                  <a:pt x="2731952" y="2723190"/>
                </a:lnTo>
                <a:lnTo>
                  <a:pt x="2780916" y="2718562"/>
                </a:lnTo>
                <a:lnTo>
                  <a:pt x="2829553" y="2712761"/>
                </a:lnTo>
                <a:lnTo>
                  <a:pt x="2877836" y="2705803"/>
                </a:lnTo>
                <a:lnTo>
                  <a:pt x="2925735" y="2697700"/>
                </a:lnTo>
                <a:lnTo>
                  <a:pt x="2973225" y="2688467"/>
                </a:lnTo>
                <a:lnTo>
                  <a:pt x="3020276" y="2678117"/>
                </a:lnTo>
                <a:lnTo>
                  <a:pt x="3066861" y="2666666"/>
                </a:lnTo>
                <a:lnTo>
                  <a:pt x="3112952" y="2654126"/>
                </a:lnTo>
                <a:lnTo>
                  <a:pt x="3158522" y="2640512"/>
                </a:lnTo>
                <a:lnTo>
                  <a:pt x="3203543" y="2625838"/>
                </a:lnTo>
                <a:lnTo>
                  <a:pt x="3247986" y="2610117"/>
                </a:lnTo>
                <a:lnTo>
                  <a:pt x="3291825" y="2593365"/>
                </a:lnTo>
                <a:lnTo>
                  <a:pt x="3335031" y="2575594"/>
                </a:lnTo>
                <a:lnTo>
                  <a:pt x="3377577" y="2556819"/>
                </a:lnTo>
                <a:lnTo>
                  <a:pt x="3419434" y="2537054"/>
                </a:lnTo>
                <a:lnTo>
                  <a:pt x="3460576" y="2516313"/>
                </a:lnTo>
                <a:lnTo>
                  <a:pt x="3500973" y="2494609"/>
                </a:lnTo>
                <a:lnTo>
                  <a:pt x="3540600" y="2471958"/>
                </a:lnTo>
                <a:lnTo>
                  <a:pt x="3579426" y="2448372"/>
                </a:lnTo>
                <a:lnTo>
                  <a:pt x="3617426" y="2423866"/>
                </a:lnTo>
                <a:lnTo>
                  <a:pt x="3654571" y="2398454"/>
                </a:lnTo>
                <a:lnTo>
                  <a:pt x="3690834" y="2372150"/>
                </a:lnTo>
                <a:lnTo>
                  <a:pt x="3726185" y="2344968"/>
                </a:lnTo>
                <a:lnTo>
                  <a:pt x="3760599" y="2316921"/>
                </a:lnTo>
                <a:lnTo>
                  <a:pt x="3794047" y="2288024"/>
                </a:lnTo>
                <a:lnTo>
                  <a:pt x="3826501" y="2258292"/>
                </a:lnTo>
                <a:lnTo>
                  <a:pt x="3857934" y="2227737"/>
                </a:lnTo>
                <a:lnTo>
                  <a:pt x="3888317" y="2196374"/>
                </a:lnTo>
                <a:lnTo>
                  <a:pt x="3917623" y="2164217"/>
                </a:lnTo>
                <a:lnTo>
                  <a:pt x="3945824" y="2131280"/>
                </a:lnTo>
                <a:lnTo>
                  <a:pt x="3972893" y="2097576"/>
                </a:lnTo>
                <a:lnTo>
                  <a:pt x="3998801" y="2063121"/>
                </a:lnTo>
                <a:lnTo>
                  <a:pt x="4023521" y="2027928"/>
                </a:lnTo>
                <a:lnTo>
                  <a:pt x="4047026" y="1992010"/>
                </a:lnTo>
                <a:lnTo>
                  <a:pt x="4069286" y="1955382"/>
                </a:lnTo>
                <a:lnTo>
                  <a:pt x="4090275" y="1918059"/>
                </a:lnTo>
                <a:lnTo>
                  <a:pt x="4109965" y="1880053"/>
                </a:lnTo>
                <a:lnTo>
                  <a:pt x="4128327" y="1841379"/>
                </a:lnTo>
                <a:lnTo>
                  <a:pt x="4145335" y="1802051"/>
                </a:lnTo>
                <a:lnTo>
                  <a:pt x="4160960" y="1762083"/>
                </a:lnTo>
                <a:lnTo>
                  <a:pt x="4175175" y="1721489"/>
                </a:lnTo>
                <a:lnTo>
                  <a:pt x="4187952" y="1680283"/>
                </a:lnTo>
                <a:lnTo>
                  <a:pt x="4199591" y="1637142"/>
                </a:lnTo>
                <a:lnTo>
                  <a:pt x="4209480" y="1594022"/>
                </a:lnTo>
                <a:lnTo>
                  <a:pt x="4217639" y="1550947"/>
                </a:lnTo>
                <a:lnTo>
                  <a:pt x="4224086" y="1507944"/>
                </a:lnTo>
                <a:lnTo>
                  <a:pt x="4228840" y="1465039"/>
                </a:lnTo>
                <a:lnTo>
                  <a:pt x="4231921" y="1422255"/>
                </a:lnTo>
                <a:lnTo>
                  <a:pt x="4233349" y="1379620"/>
                </a:lnTo>
                <a:lnTo>
                  <a:pt x="4233142" y="1337158"/>
                </a:lnTo>
                <a:lnTo>
                  <a:pt x="4231319" y="1294895"/>
                </a:lnTo>
                <a:lnTo>
                  <a:pt x="4227900" y="1252856"/>
                </a:lnTo>
                <a:lnTo>
                  <a:pt x="4222903" y="1211068"/>
                </a:lnTo>
                <a:lnTo>
                  <a:pt x="4216349" y="1169555"/>
                </a:lnTo>
                <a:lnTo>
                  <a:pt x="4208256" y="1128343"/>
                </a:lnTo>
                <a:lnTo>
                  <a:pt x="4198644" y="1087457"/>
                </a:lnTo>
                <a:lnTo>
                  <a:pt x="4187531" y="1046923"/>
                </a:lnTo>
                <a:lnTo>
                  <a:pt x="4174937" y="1006767"/>
                </a:lnTo>
                <a:lnTo>
                  <a:pt x="4160882" y="967013"/>
                </a:lnTo>
                <a:lnTo>
                  <a:pt x="4145383" y="927688"/>
                </a:lnTo>
                <a:lnTo>
                  <a:pt x="4128462" y="888817"/>
                </a:lnTo>
                <a:lnTo>
                  <a:pt x="4110136" y="850425"/>
                </a:lnTo>
                <a:lnTo>
                  <a:pt x="4090425" y="812539"/>
                </a:lnTo>
                <a:lnTo>
                  <a:pt x="4069348" y="775182"/>
                </a:lnTo>
                <a:lnTo>
                  <a:pt x="4046925" y="738382"/>
                </a:lnTo>
                <a:lnTo>
                  <a:pt x="4023174" y="702162"/>
                </a:lnTo>
                <a:lnTo>
                  <a:pt x="3998115" y="666550"/>
                </a:lnTo>
                <a:lnTo>
                  <a:pt x="3971767" y="631570"/>
                </a:lnTo>
                <a:lnTo>
                  <a:pt x="3944149" y="597248"/>
                </a:lnTo>
                <a:lnTo>
                  <a:pt x="3915281" y="563609"/>
                </a:lnTo>
                <a:lnTo>
                  <a:pt x="3885181" y="530679"/>
                </a:lnTo>
                <a:lnTo>
                  <a:pt x="3853869" y="498484"/>
                </a:lnTo>
                <a:lnTo>
                  <a:pt x="3821365" y="467048"/>
                </a:lnTo>
                <a:lnTo>
                  <a:pt x="3787686" y="436398"/>
                </a:lnTo>
                <a:lnTo>
                  <a:pt x="3752853" y="406558"/>
                </a:lnTo>
                <a:lnTo>
                  <a:pt x="3716885" y="377555"/>
                </a:lnTo>
                <a:lnTo>
                  <a:pt x="3679801" y="349413"/>
                </a:lnTo>
                <a:lnTo>
                  <a:pt x="3641619" y="322159"/>
                </a:lnTo>
                <a:lnTo>
                  <a:pt x="3602360" y="295817"/>
                </a:lnTo>
                <a:lnTo>
                  <a:pt x="3562043" y="270414"/>
                </a:lnTo>
                <a:lnTo>
                  <a:pt x="3520686" y="245975"/>
                </a:lnTo>
                <a:lnTo>
                  <a:pt x="3478310" y="222525"/>
                </a:lnTo>
                <a:lnTo>
                  <a:pt x="3434932" y="200090"/>
                </a:lnTo>
                <a:lnTo>
                  <a:pt x="3390573" y="178694"/>
                </a:lnTo>
                <a:lnTo>
                  <a:pt x="3345251" y="158365"/>
                </a:lnTo>
                <a:lnTo>
                  <a:pt x="3298987" y="139127"/>
                </a:lnTo>
                <a:lnTo>
                  <a:pt x="3251798" y="121006"/>
                </a:lnTo>
                <a:lnTo>
                  <a:pt x="3203704" y="104027"/>
                </a:lnTo>
                <a:lnTo>
                  <a:pt x="3154725" y="88215"/>
                </a:lnTo>
                <a:lnTo>
                  <a:pt x="3104879" y="73597"/>
                </a:lnTo>
                <a:lnTo>
                  <a:pt x="3054187" y="60198"/>
                </a:lnTo>
                <a:lnTo>
                  <a:pt x="3002666" y="48043"/>
                </a:lnTo>
                <a:lnTo>
                  <a:pt x="2950337" y="37157"/>
                </a:lnTo>
                <a:lnTo>
                  <a:pt x="2899608" y="27969"/>
                </a:lnTo>
                <a:lnTo>
                  <a:pt x="2848900" y="20107"/>
                </a:lnTo>
                <a:lnTo>
                  <a:pt x="2798242" y="13557"/>
                </a:lnTo>
                <a:lnTo>
                  <a:pt x="2747661" y="8306"/>
                </a:lnTo>
                <a:lnTo>
                  <a:pt x="2697185" y="4338"/>
                </a:lnTo>
                <a:lnTo>
                  <a:pt x="2646841" y="1640"/>
                </a:lnTo>
                <a:lnTo>
                  <a:pt x="2596658" y="199"/>
                </a:lnTo>
                <a:lnTo>
                  <a:pt x="25466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11" name="object 4"/>
          <p:cNvSpPr/>
          <p:nvPr/>
        </p:nvSpPr>
        <p:spPr>
          <a:xfrm>
            <a:off x="6275579" y="2165202"/>
            <a:ext cx="8467090" cy="5461000"/>
          </a:xfrm>
          <a:custGeom>
            <a:avLst/>
            <a:gdLst/>
            <a:ahLst/>
            <a:cxnLst/>
            <a:rect l="l" t="t" r="r" b="b"/>
            <a:pathLst>
              <a:path w="4233545" h="2730500">
                <a:moveTo>
                  <a:pt x="0" y="1278582"/>
                </a:moveTo>
                <a:lnTo>
                  <a:pt x="942086" y="1049601"/>
                </a:lnTo>
                <a:lnTo>
                  <a:pt x="954862" y="1008395"/>
                </a:lnTo>
                <a:lnTo>
                  <a:pt x="969077" y="967801"/>
                </a:lnTo>
                <a:lnTo>
                  <a:pt x="984702" y="927833"/>
                </a:lnTo>
                <a:lnTo>
                  <a:pt x="1001710" y="888506"/>
                </a:lnTo>
                <a:lnTo>
                  <a:pt x="1020072" y="849832"/>
                </a:lnTo>
                <a:lnTo>
                  <a:pt x="1039762" y="811827"/>
                </a:lnTo>
                <a:lnTo>
                  <a:pt x="1060751" y="774504"/>
                </a:lnTo>
                <a:lnTo>
                  <a:pt x="1083011" y="737877"/>
                </a:lnTo>
                <a:lnTo>
                  <a:pt x="1106516" y="701960"/>
                </a:lnTo>
                <a:lnTo>
                  <a:pt x="1131236" y="666767"/>
                </a:lnTo>
                <a:lnTo>
                  <a:pt x="1157144" y="632313"/>
                </a:lnTo>
                <a:lnTo>
                  <a:pt x="1184213" y="598610"/>
                </a:lnTo>
                <a:lnTo>
                  <a:pt x="1212414" y="565674"/>
                </a:lnTo>
                <a:lnTo>
                  <a:pt x="1241720" y="533518"/>
                </a:lnTo>
                <a:lnTo>
                  <a:pt x="1272103" y="502156"/>
                </a:lnTo>
                <a:lnTo>
                  <a:pt x="1303536" y="471602"/>
                </a:lnTo>
                <a:lnTo>
                  <a:pt x="1335990" y="441870"/>
                </a:lnTo>
                <a:lnTo>
                  <a:pt x="1369438" y="412974"/>
                </a:lnTo>
                <a:lnTo>
                  <a:pt x="1403852" y="384929"/>
                </a:lnTo>
                <a:lnTo>
                  <a:pt x="1439203" y="357748"/>
                </a:lnTo>
                <a:lnTo>
                  <a:pt x="1475466" y="331444"/>
                </a:lnTo>
                <a:lnTo>
                  <a:pt x="1512611" y="306033"/>
                </a:lnTo>
                <a:lnTo>
                  <a:pt x="1550611" y="281528"/>
                </a:lnTo>
                <a:lnTo>
                  <a:pt x="1589437" y="257943"/>
                </a:lnTo>
                <a:lnTo>
                  <a:pt x="1629064" y="235292"/>
                </a:lnTo>
                <a:lnTo>
                  <a:pt x="1669461" y="213590"/>
                </a:lnTo>
                <a:lnTo>
                  <a:pt x="1710603" y="192849"/>
                </a:lnTo>
                <a:lnTo>
                  <a:pt x="1752460" y="173085"/>
                </a:lnTo>
                <a:lnTo>
                  <a:pt x="1795006" y="154310"/>
                </a:lnTo>
                <a:lnTo>
                  <a:pt x="1838212" y="136540"/>
                </a:lnTo>
                <a:lnTo>
                  <a:pt x="1882051" y="119788"/>
                </a:lnTo>
                <a:lnTo>
                  <a:pt x="1926494" y="104068"/>
                </a:lnTo>
                <a:lnTo>
                  <a:pt x="1971515" y="89394"/>
                </a:lnTo>
                <a:lnTo>
                  <a:pt x="2017085" y="75780"/>
                </a:lnTo>
                <a:lnTo>
                  <a:pt x="2063176" y="63241"/>
                </a:lnTo>
                <a:lnTo>
                  <a:pt x="2109761" y="51789"/>
                </a:lnTo>
                <a:lnTo>
                  <a:pt x="2156812" y="41440"/>
                </a:lnTo>
                <a:lnTo>
                  <a:pt x="2204302" y="32206"/>
                </a:lnTo>
                <a:lnTo>
                  <a:pt x="2252201" y="24103"/>
                </a:lnTo>
                <a:lnTo>
                  <a:pt x="2300484" y="17144"/>
                </a:lnTo>
                <a:lnTo>
                  <a:pt x="2349121" y="11343"/>
                </a:lnTo>
                <a:lnTo>
                  <a:pt x="2398085" y="6714"/>
                </a:lnTo>
                <a:lnTo>
                  <a:pt x="2447349" y="3271"/>
                </a:lnTo>
                <a:lnTo>
                  <a:pt x="2496884" y="1028"/>
                </a:lnTo>
                <a:lnTo>
                  <a:pt x="2546663" y="0"/>
                </a:lnTo>
                <a:lnTo>
                  <a:pt x="2596658" y="199"/>
                </a:lnTo>
                <a:lnTo>
                  <a:pt x="2646841" y="1640"/>
                </a:lnTo>
                <a:lnTo>
                  <a:pt x="2697185" y="4338"/>
                </a:lnTo>
                <a:lnTo>
                  <a:pt x="2747661" y="8306"/>
                </a:lnTo>
                <a:lnTo>
                  <a:pt x="2798242" y="13557"/>
                </a:lnTo>
                <a:lnTo>
                  <a:pt x="2848900" y="20107"/>
                </a:lnTo>
                <a:lnTo>
                  <a:pt x="2899608" y="27969"/>
                </a:lnTo>
                <a:lnTo>
                  <a:pt x="2950337" y="37157"/>
                </a:lnTo>
                <a:lnTo>
                  <a:pt x="3002666" y="48043"/>
                </a:lnTo>
                <a:lnTo>
                  <a:pt x="3054187" y="60198"/>
                </a:lnTo>
                <a:lnTo>
                  <a:pt x="3104879" y="73597"/>
                </a:lnTo>
                <a:lnTo>
                  <a:pt x="3154725" y="88215"/>
                </a:lnTo>
                <a:lnTo>
                  <a:pt x="3203704" y="104027"/>
                </a:lnTo>
                <a:lnTo>
                  <a:pt x="3251798" y="121006"/>
                </a:lnTo>
                <a:lnTo>
                  <a:pt x="3298987" y="139127"/>
                </a:lnTo>
                <a:lnTo>
                  <a:pt x="3345251" y="158365"/>
                </a:lnTo>
                <a:lnTo>
                  <a:pt x="3390573" y="178694"/>
                </a:lnTo>
                <a:lnTo>
                  <a:pt x="3434932" y="200090"/>
                </a:lnTo>
                <a:lnTo>
                  <a:pt x="3478310" y="222525"/>
                </a:lnTo>
                <a:lnTo>
                  <a:pt x="3520686" y="245975"/>
                </a:lnTo>
                <a:lnTo>
                  <a:pt x="3562043" y="270414"/>
                </a:lnTo>
                <a:lnTo>
                  <a:pt x="3602360" y="295817"/>
                </a:lnTo>
                <a:lnTo>
                  <a:pt x="3641619" y="322159"/>
                </a:lnTo>
                <a:lnTo>
                  <a:pt x="3679801" y="349413"/>
                </a:lnTo>
                <a:lnTo>
                  <a:pt x="3716885" y="377555"/>
                </a:lnTo>
                <a:lnTo>
                  <a:pt x="3752853" y="406558"/>
                </a:lnTo>
                <a:lnTo>
                  <a:pt x="3787686" y="436398"/>
                </a:lnTo>
                <a:lnTo>
                  <a:pt x="3821365" y="467048"/>
                </a:lnTo>
                <a:lnTo>
                  <a:pt x="3853869" y="498484"/>
                </a:lnTo>
                <a:lnTo>
                  <a:pt x="3885181" y="530679"/>
                </a:lnTo>
                <a:lnTo>
                  <a:pt x="3915281" y="563609"/>
                </a:lnTo>
                <a:lnTo>
                  <a:pt x="3944149" y="597248"/>
                </a:lnTo>
                <a:lnTo>
                  <a:pt x="3971767" y="631570"/>
                </a:lnTo>
                <a:lnTo>
                  <a:pt x="3998115" y="666550"/>
                </a:lnTo>
                <a:lnTo>
                  <a:pt x="4023174" y="702162"/>
                </a:lnTo>
                <a:lnTo>
                  <a:pt x="4046925" y="738382"/>
                </a:lnTo>
                <a:lnTo>
                  <a:pt x="4069348" y="775182"/>
                </a:lnTo>
                <a:lnTo>
                  <a:pt x="4090425" y="812539"/>
                </a:lnTo>
                <a:lnTo>
                  <a:pt x="4110136" y="850425"/>
                </a:lnTo>
                <a:lnTo>
                  <a:pt x="4128462" y="888817"/>
                </a:lnTo>
                <a:lnTo>
                  <a:pt x="4145383" y="927688"/>
                </a:lnTo>
                <a:lnTo>
                  <a:pt x="4160882" y="967013"/>
                </a:lnTo>
                <a:lnTo>
                  <a:pt x="4174937" y="1006767"/>
                </a:lnTo>
                <a:lnTo>
                  <a:pt x="4187531" y="1046923"/>
                </a:lnTo>
                <a:lnTo>
                  <a:pt x="4198644" y="1087457"/>
                </a:lnTo>
                <a:lnTo>
                  <a:pt x="4208256" y="1128343"/>
                </a:lnTo>
                <a:lnTo>
                  <a:pt x="4216349" y="1169555"/>
                </a:lnTo>
                <a:lnTo>
                  <a:pt x="4222903" y="1211068"/>
                </a:lnTo>
                <a:lnTo>
                  <a:pt x="4227900" y="1252856"/>
                </a:lnTo>
                <a:lnTo>
                  <a:pt x="4231319" y="1294895"/>
                </a:lnTo>
                <a:lnTo>
                  <a:pt x="4233142" y="1337158"/>
                </a:lnTo>
                <a:lnTo>
                  <a:pt x="4233349" y="1379620"/>
                </a:lnTo>
                <a:lnTo>
                  <a:pt x="4231921" y="1422255"/>
                </a:lnTo>
                <a:lnTo>
                  <a:pt x="4228840" y="1465039"/>
                </a:lnTo>
                <a:lnTo>
                  <a:pt x="4224086" y="1507944"/>
                </a:lnTo>
                <a:lnTo>
                  <a:pt x="4217639" y="1550947"/>
                </a:lnTo>
                <a:lnTo>
                  <a:pt x="4209480" y="1594022"/>
                </a:lnTo>
                <a:lnTo>
                  <a:pt x="4199591" y="1637142"/>
                </a:lnTo>
                <a:lnTo>
                  <a:pt x="4187952" y="1680283"/>
                </a:lnTo>
                <a:lnTo>
                  <a:pt x="4175175" y="1721489"/>
                </a:lnTo>
                <a:lnTo>
                  <a:pt x="4160960" y="1762083"/>
                </a:lnTo>
                <a:lnTo>
                  <a:pt x="4145335" y="1802051"/>
                </a:lnTo>
                <a:lnTo>
                  <a:pt x="4128327" y="1841379"/>
                </a:lnTo>
                <a:lnTo>
                  <a:pt x="4109965" y="1880053"/>
                </a:lnTo>
                <a:lnTo>
                  <a:pt x="4090275" y="1918059"/>
                </a:lnTo>
                <a:lnTo>
                  <a:pt x="4069286" y="1955382"/>
                </a:lnTo>
                <a:lnTo>
                  <a:pt x="4047026" y="1992010"/>
                </a:lnTo>
                <a:lnTo>
                  <a:pt x="4023521" y="2027928"/>
                </a:lnTo>
                <a:lnTo>
                  <a:pt x="3998801" y="2063121"/>
                </a:lnTo>
                <a:lnTo>
                  <a:pt x="3972893" y="2097576"/>
                </a:lnTo>
                <a:lnTo>
                  <a:pt x="3945824" y="2131280"/>
                </a:lnTo>
                <a:lnTo>
                  <a:pt x="3917623" y="2164217"/>
                </a:lnTo>
                <a:lnTo>
                  <a:pt x="3888317" y="2196374"/>
                </a:lnTo>
                <a:lnTo>
                  <a:pt x="3857934" y="2227737"/>
                </a:lnTo>
                <a:lnTo>
                  <a:pt x="3826501" y="2258292"/>
                </a:lnTo>
                <a:lnTo>
                  <a:pt x="3794047" y="2288024"/>
                </a:lnTo>
                <a:lnTo>
                  <a:pt x="3760599" y="2316921"/>
                </a:lnTo>
                <a:lnTo>
                  <a:pt x="3726185" y="2344968"/>
                </a:lnTo>
                <a:lnTo>
                  <a:pt x="3690834" y="2372150"/>
                </a:lnTo>
                <a:lnTo>
                  <a:pt x="3654571" y="2398454"/>
                </a:lnTo>
                <a:lnTo>
                  <a:pt x="3617426" y="2423866"/>
                </a:lnTo>
                <a:lnTo>
                  <a:pt x="3579426" y="2448372"/>
                </a:lnTo>
                <a:lnTo>
                  <a:pt x="3540600" y="2471958"/>
                </a:lnTo>
                <a:lnTo>
                  <a:pt x="3500973" y="2494609"/>
                </a:lnTo>
                <a:lnTo>
                  <a:pt x="3460576" y="2516313"/>
                </a:lnTo>
                <a:lnTo>
                  <a:pt x="3419434" y="2537054"/>
                </a:lnTo>
                <a:lnTo>
                  <a:pt x="3377577" y="2556819"/>
                </a:lnTo>
                <a:lnTo>
                  <a:pt x="3335031" y="2575594"/>
                </a:lnTo>
                <a:lnTo>
                  <a:pt x="3291825" y="2593365"/>
                </a:lnTo>
                <a:lnTo>
                  <a:pt x="3247986" y="2610117"/>
                </a:lnTo>
                <a:lnTo>
                  <a:pt x="3203543" y="2625838"/>
                </a:lnTo>
                <a:lnTo>
                  <a:pt x="3158522" y="2640512"/>
                </a:lnTo>
                <a:lnTo>
                  <a:pt x="3112952" y="2654126"/>
                </a:lnTo>
                <a:lnTo>
                  <a:pt x="3066861" y="2666666"/>
                </a:lnTo>
                <a:lnTo>
                  <a:pt x="3020276" y="2678117"/>
                </a:lnTo>
                <a:lnTo>
                  <a:pt x="2973225" y="2688467"/>
                </a:lnTo>
                <a:lnTo>
                  <a:pt x="2925735" y="2697700"/>
                </a:lnTo>
                <a:lnTo>
                  <a:pt x="2877836" y="2705803"/>
                </a:lnTo>
                <a:lnTo>
                  <a:pt x="2829553" y="2712761"/>
                </a:lnTo>
                <a:lnTo>
                  <a:pt x="2780916" y="2718562"/>
                </a:lnTo>
                <a:lnTo>
                  <a:pt x="2731952" y="2723190"/>
                </a:lnTo>
                <a:lnTo>
                  <a:pt x="2682688" y="2726632"/>
                </a:lnTo>
                <a:lnTo>
                  <a:pt x="2633153" y="2728874"/>
                </a:lnTo>
                <a:lnTo>
                  <a:pt x="2583374" y="2729901"/>
                </a:lnTo>
                <a:lnTo>
                  <a:pt x="2533379" y="2729700"/>
                </a:lnTo>
                <a:lnTo>
                  <a:pt x="2483196" y="2728257"/>
                </a:lnTo>
                <a:lnTo>
                  <a:pt x="2432852" y="2725558"/>
                </a:lnTo>
                <a:lnTo>
                  <a:pt x="2382376" y="2721588"/>
                </a:lnTo>
                <a:lnTo>
                  <a:pt x="2331795" y="2716334"/>
                </a:lnTo>
                <a:lnTo>
                  <a:pt x="2281137" y="2709782"/>
                </a:lnTo>
                <a:lnTo>
                  <a:pt x="2230429" y="2701918"/>
                </a:lnTo>
                <a:lnTo>
                  <a:pt x="2179701" y="2692727"/>
                </a:lnTo>
                <a:lnTo>
                  <a:pt x="2126421" y="2681619"/>
                </a:lnTo>
                <a:lnTo>
                  <a:pt x="2073877" y="2669152"/>
                </a:lnTo>
                <a:lnTo>
                  <a:pt x="2022097" y="2655352"/>
                </a:lnTo>
                <a:lnTo>
                  <a:pt x="1971109" y="2640243"/>
                </a:lnTo>
                <a:lnTo>
                  <a:pt x="1920940" y="2623850"/>
                </a:lnTo>
                <a:lnTo>
                  <a:pt x="1871620" y="2606199"/>
                </a:lnTo>
                <a:lnTo>
                  <a:pt x="1823176" y="2587313"/>
                </a:lnTo>
                <a:lnTo>
                  <a:pt x="1775636" y="2567218"/>
                </a:lnTo>
                <a:lnTo>
                  <a:pt x="1729027" y="2545938"/>
                </a:lnTo>
                <a:lnTo>
                  <a:pt x="1683378" y="2523499"/>
                </a:lnTo>
                <a:lnTo>
                  <a:pt x="1638717" y="2499925"/>
                </a:lnTo>
                <a:lnTo>
                  <a:pt x="1595072" y="2475241"/>
                </a:lnTo>
                <a:lnTo>
                  <a:pt x="1552471" y="2449472"/>
                </a:lnTo>
                <a:lnTo>
                  <a:pt x="1510941" y="2422642"/>
                </a:lnTo>
                <a:lnTo>
                  <a:pt x="1470511" y="2394777"/>
                </a:lnTo>
                <a:lnTo>
                  <a:pt x="1431209" y="2365902"/>
                </a:lnTo>
                <a:lnTo>
                  <a:pt x="1393063" y="2336040"/>
                </a:lnTo>
                <a:lnTo>
                  <a:pt x="1356100" y="2305218"/>
                </a:lnTo>
                <a:lnTo>
                  <a:pt x="1320349" y="2273460"/>
                </a:lnTo>
                <a:lnTo>
                  <a:pt x="1285838" y="2240790"/>
                </a:lnTo>
                <a:lnTo>
                  <a:pt x="1252594" y="2207234"/>
                </a:lnTo>
                <a:lnTo>
                  <a:pt x="1220646" y="2172816"/>
                </a:lnTo>
                <a:lnTo>
                  <a:pt x="1190021" y="2137562"/>
                </a:lnTo>
                <a:lnTo>
                  <a:pt x="1160748" y="2101495"/>
                </a:lnTo>
                <a:lnTo>
                  <a:pt x="1132855" y="2064642"/>
                </a:lnTo>
                <a:lnTo>
                  <a:pt x="1106369" y="2027026"/>
                </a:lnTo>
                <a:lnTo>
                  <a:pt x="1081318" y="1988673"/>
                </a:lnTo>
                <a:lnTo>
                  <a:pt x="1057732" y="1949607"/>
                </a:lnTo>
                <a:lnTo>
                  <a:pt x="1035636" y="1909853"/>
                </a:lnTo>
                <a:lnTo>
                  <a:pt x="1015060" y="1869437"/>
                </a:lnTo>
                <a:lnTo>
                  <a:pt x="996032" y="1828383"/>
                </a:lnTo>
                <a:lnTo>
                  <a:pt x="978578" y="1786715"/>
                </a:lnTo>
                <a:lnTo>
                  <a:pt x="962729" y="1744459"/>
                </a:lnTo>
                <a:lnTo>
                  <a:pt x="948510" y="1701639"/>
                </a:lnTo>
                <a:lnTo>
                  <a:pt x="935951" y="1658281"/>
                </a:lnTo>
                <a:lnTo>
                  <a:pt x="925080" y="1614408"/>
                </a:lnTo>
                <a:lnTo>
                  <a:pt x="915924" y="1570047"/>
                </a:lnTo>
                <a:lnTo>
                  <a:pt x="0" y="1278582"/>
                </a:lnTo>
                <a:close/>
              </a:path>
            </a:pathLst>
          </a:custGeom>
          <a:ln w="28956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12" name="object 5"/>
          <p:cNvSpPr txBox="1"/>
          <p:nvPr/>
        </p:nvSpPr>
        <p:spPr>
          <a:xfrm>
            <a:off x="9236202" y="3144518"/>
            <a:ext cx="4333240" cy="3474028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232410" marR="209550" indent="-2540" algn="ctr">
              <a:spcBef>
                <a:spcPts val="210"/>
              </a:spcBef>
            </a:pPr>
            <a:r>
              <a:rPr sz="2800" b="1" dirty="0">
                <a:solidFill>
                  <a:srgbClr val="5F5F5F"/>
                </a:solidFill>
                <a:latin typeface="Comic Sans MS"/>
                <a:cs typeface="Comic Sans MS"/>
              </a:rPr>
              <a:t>Now, </a:t>
            </a:r>
            <a:r>
              <a:rPr sz="2800" b="1" spc="-10" dirty="0">
                <a:solidFill>
                  <a:srgbClr val="5F5F5F"/>
                </a:solidFill>
                <a:latin typeface="Comic Sans MS"/>
                <a:cs typeface="Comic Sans MS"/>
              </a:rPr>
              <a:t>to </a:t>
            </a:r>
            <a:r>
              <a:rPr sz="2800" b="1" dirty="0">
                <a:solidFill>
                  <a:srgbClr val="5F5F5F"/>
                </a:solidFill>
                <a:latin typeface="Comic Sans MS"/>
                <a:cs typeface="Comic Sans MS"/>
              </a:rPr>
              <a:t>validate </a:t>
            </a:r>
            <a:r>
              <a:rPr sz="2800" b="1" spc="-10" dirty="0">
                <a:solidFill>
                  <a:srgbClr val="5F5F5F"/>
                </a:solidFill>
                <a:latin typeface="Comic Sans MS"/>
                <a:cs typeface="Comic Sans MS"/>
              </a:rPr>
              <a:t>the  </a:t>
            </a:r>
            <a:r>
              <a:rPr sz="2800" b="1" dirty="0">
                <a:solidFill>
                  <a:srgbClr val="5F5F5F"/>
                </a:solidFill>
                <a:latin typeface="Comic Sans MS"/>
                <a:cs typeface="Comic Sans MS"/>
              </a:rPr>
              <a:t>block according to</a:t>
            </a:r>
            <a:r>
              <a:rPr sz="2800" b="1" spc="-170" dirty="0">
                <a:solidFill>
                  <a:srgbClr val="5F5F5F"/>
                </a:solidFill>
                <a:latin typeface="Comic Sans MS"/>
                <a:cs typeface="Comic Sans MS"/>
              </a:rPr>
              <a:t> </a:t>
            </a:r>
            <a:r>
              <a:rPr sz="2800" b="1" spc="-10" dirty="0">
                <a:solidFill>
                  <a:srgbClr val="5F5F5F"/>
                </a:solidFill>
                <a:latin typeface="Comic Sans MS"/>
                <a:cs typeface="Comic Sans MS"/>
              </a:rPr>
              <a:t>the  proof-of-work</a:t>
            </a:r>
            <a:endParaRPr sz="2800">
              <a:solidFill>
                <a:prstClr val="black"/>
              </a:solidFill>
              <a:latin typeface="Comic Sans MS"/>
              <a:cs typeface="Comic Sans MS"/>
            </a:endParaRPr>
          </a:p>
          <a:p>
            <a:pPr marL="25400" marR="10160" indent="2540" algn="ctr"/>
            <a:r>
              <a:rPr sz="2800" b="1" dirty="0">
                <a:solidFill>
                  <a:srgbClr val="5F5F5F"/>
                </a:solidFill>
                <a:latin typeface="Comic Sans MS"/>
                <a:cs typeface="Comic Sans MS"/>
              </a:rPr>
              <a:t>algorithm, </a:t>
            </a:r>
            <a:r>
              <a:rPr sz="2800" b="1" spc="-10" dirty="0">
                <a:solidFill>
                  <a:srgbClr val="5F5F5F"/>
                </a:solidFill>
                <a:latin typeface="Comic Sans MS"/>
                <a:cs typeface="Comic Sans MS"/>
              </a:rPr>
              <a:t>Andy’s mining  </a:t>
            </a:r>
            <a:r>
              <a:rPr sz="2800" b="1" dirty="0">
                <a:solidFill>
                  <a:srgbClr val="5F5F5F"/>
                </a:solidFill>
                <a:latin typeface="Comic Sans MS"/>
                <a:cs typeface="Comic Sans MS"/>
              </a:rPr>
              <a:t>node has </a:t>
            </a:r>
            <a:r>
              <a:rPr sz="2800" b="1" spc="-10" dirty="0">
                <a:solidFill>
                  <a:srgbClr val="5F5F5F"/>
                </a:solidFill>
                <a:latin typeface="Comic Sans MS"/>
                <a:cs typeface="Comic Sans MS"/>
              </a:rPr>
              <a:t>to reach the  difficulty target. Let’s  </a:t>
            </a:r>
            <a:r>
              <a:rPr sz="2800" b="1" dirty="0">
                <a:solidFill>
                  <a:srgbClr val="5F5F5F"/>
                </a:solidFill>
                <a:latin typeface="Comic Sans MS"/>
                <a:cs typeface="Comic Sans MS"/>
              </a:rPr>
              <a:t>see </a:t>
            </a:r>
            <a:r>
              <a:rPr sz="2800" b="1" spc="10" dirty="0">
                <a:solidFill>
                  <a:srgbClr val="5F5F5F"/>
                </a:solidFill>
                <a:latin typeface="Comic Sans MS"/>
                <a:cs typeface="Comic Sans MS"/>
              </a:rPr>
              <a:t>how </a:t>
            </a:r>
            <a:r>
              <a:rPr sz="2800" b="1" dirty="0">
                <a:solidFill>
                  <a:srgbClr val="5F5F5F"/>
                </a:solidFill>
                <a:latin typeface="Comic Sans MS"/>
                <a:cs typeface="Comic Sans MS"/>
              </a:rPr>
              <a:t>the </a:t>
            </a:r>
            <a:r>
              <a:rPr sz="2800" b="1" spc="-10" dirty="0">
                <a:solidFill>
                  <a:srgbClr val="5F5F5F"/>
                </a:solidFill>
                <a:latin typeface="Comic Sans MS"/>
                <a:cs typeface="Comic Sans MS"/>
              </a:rPr>
              <a:t>difficulty</a:t>
            </a:r>
            <a:r>
              <a:rPr sz="2800" b="1" spc="-120" dirty="0">
                <a:solidFill>
                  <a:srgbClr val="5F5F5F"/>
                </a:solidFill>
                <a:latin typeface="Comic Sans MS"/>
                <a:cs typeface="Comic Sans MS"/>
              </a:rPr>
              <a:t> </a:t>
            </a:r>
            <a:r>
              <a:rPr sz="2800" b="1" spc="-10" dirty="0">
                <a:solidFill>
                  <a:srgbClr val="5F5F5F"/>
                </a:solidFill>
                <a:latin typeface="Comic Sans MS"/>
                <a:cs typeface="Comic Sans MS"/>
              </a:rPr>
              <a:t>is  represented</a:t>
            </a:r>
            <a:endParaRPr sz="2800">
              <a:solidFill>
                <a:prstClr val="black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169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6"/>
                </a:moveTo>
                <a:lnTo>
                  <a:pt x="16421099" y="28956"/>
                </a:lnTo>
                <a:lnTo>
                  <a:pt x="16421099" y="0"/>
                </a:lnTo>
                <a:lnTo>
                  <a:pt x="0" y="0"/>
                </a:lnTo>
                <a:lnTo>
                  <a:pt x="0" y="28956"/>
                </a:lnTo>
                <a:close/>
              </a:path>
            </a:pathLst>
          </a:custGeom>
          <a:solidFill>
            <a:srgbClr val="095A81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6"/>
                </a:moveTo>
                <a:lnTo>
                  <a:pt x="16421099" y="28956"/>
                </a:lnTo>
                <a:lnTo>
                  <a:pt x="16421099" y="0"/>
                </a:lnTo>
                <a:lnTo>
                  <a:pt x="0" y="0"/>
                </a:lnTo>
                <a:lnTo>
                  <a:pt x="0" y="28956"/>
                </a:lnTo>
                <a:close/>
              </a:path>
            </a:pathLst>
          </a:custGeom>
          <a:solidFill>
            <a:srgbClr val="05517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7136" y="3442716"/>
            <a:ext cx="1066799" cy="1272539"/>
          </a:xfrm>
          <a:prstGeom prst="rect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object 2"/>
          <p:cNvSpPr/>
          <p:nvPr/>
        </p:nvSpPr>
        <p:spPr>
          <a:xfrm>
            <a:off x="934210" y="1688593"/>
            <a:ext cx="16421100" cy="58418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11" name="object 4"/>
          <p:cNvSpPr/>
          <p:nvPr/>
        </p:nvSpPr>
        <p:spPr>
          <a:xfrm>
            <a:off x="934210" y="1688593"/>
            <a:ext cx="16421100" cy="58418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31" name="object 2"/>
          <p:cNvSpPr/>
          <p:nvPr/>
        </p:nvSpPr>
        <p:spPr>
          <a:xfrm>
            <a:off x="934974" y="1696211"/>
            <a:ext cx="16421100" cy="38100"/>
          </a:xfrm>
          <a:custGeom>
            <a:avLst/>
            <a:gdLst/>
            <a:ahLst/>
            <a:cxnLst/>
            <a:rect l="l" t="t" r="r" b="b"/>
            <a:pathLst>
              <a:path w="16421100" h="38100">
                <a:moveTo>
                  <a:pt x="0" y="38100"/>
                </a:moveTo>
                <a:lnTo>
                  <a:pt x="16421100" y="38100"/>
                </a:lnTo>
                <a:lnTo>
                  <a:pt x="16421100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2" name="object 3"/>
          <p:cNvSpPr/>
          <p:nvPr/>
        </p:nvSpPr>
        <p:spPr>
          <a:xfrm>
            <a:off x="1059180" y="9453365"/>
            <a:ext cx="2276856" cy="8336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3" name="object 5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5"/>
                </a:moveTo>
                <a:lnTo>
                  <a:pt x="16421100" y="28955"/>
                </a:lnTo>
                <a:lnTo>
                  <a:pt x="1642110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" name="object 4"/>
          <p:cNvSpPr/>
          <p:nvPr/>
        </p:nvSpPr>
        <p:spPr>
          <a:xfrm>
            <a:off x="7588756" y="3122676"/>
            <a:ext cx="5181600" cy="3657600"/>
          </a:xfrm>
          <a:custGeom>
            <a:avLst/>
            <a:gdLst/>
            <a:ahLst/>
            <a:cxnLst/>
            <a:rect l="l" t="t" r="r" b="b"/>
            <a:pathLst>
              <a:path w="2590800" h="1828800">
                <a:moveTo>
                  <a:pt x="1444117" y="0"/>
                </a:moveTo>
                <a:lnTo>
                  <a:pt x="1390165" y="1005"/>
                </a:lnTo>
                <a:lnTo>
                  <a:pt x="1336857" y="3972"/>
                </a:lnTo>
                <a:lnTo>
                  <a:pt x="1284246" y="8856"/>
                </a:lnTo>
                <a:lnTo>
                  <a:pt x="1232388" y="15613"/>
                </a:lnTo>
                <a:lnTo>
                  <a:pt x="1181338" y="24199"/>
                </a:lnTo>
                <a:lnTo>
                  <a:pt x="1131151" y="34571"/>
                </a:lnTo>
                <a:lnTo>
                  <a:pt x="1081882" y="46684"/>
                </a:lnTo>
                <a:lnTo>
                  <a:pt x="1033586" y="60494"/>
                </a:lnTo>
                <a:lnTo>
                  <a:pt x="986317" y="75958"/>
                </a:lnTo>
                <a:lnTo>
                  <a:pt x="940132" y="93031"/>
                </a:lnTo>
                <a:lnTo>
                  <a:pt x="895084" y="111670"/>
                </a:lnTo>
                <a:lnTo>
                  <a:pt x="851229" y="131831"/>
                </a:lnTo>
                <a:lnTo>
                  <a:pt x="808622" y="153469"/>
                </a:lnTo>
                <a:lnTo>
                  <a:pt x="767318" y="176542"/>
                </a:lnTo>
                <a:lnTo>
                  <a:pt x="727372" y="201004"/>
                </a:lnTo>
                <a:lnTo>
                  <a:pt x="688839" y="226813"/>
                </a:lnTo>
                <a:lnTo>
                  <a:pt x="651774" y="253924"/>
                </a:lnTo>
                <a:lnTo>
                  <a:pt x="616232" y="282293"/>
                </a:lnTo>
                <a:lnTo>
                  <a:pt x="582267" y="311876"/>
                </a:lnTo>
                <a:lnTo>
                  <a:pt x="549936" y="342630"/>
                </a:lnTo>
                <a:lnTo>
                  <a:pt x="519292" y="374510"/>
                </a:lnTo>
                <a:lnTo>
                  <a:pt x="490392" y="407473"/>
                </a:lnTo>
                <a:lnTo>
                  <a:pt x="463289" y="441475"/>
                </a:lnTo>
                <a:lnTo>
                  <a:pt x="438040" y="476471"/>
                </a:lnTo>
                <a:lnTo>
                  <a:pt x="414698" y="512419"/>
                </a:lnTo>
                <a:lnTo>
                  <a:pt x="393320" y="549273"/>
                </a:lnTo>
                <a:lnTo>
                  <a:pt x="373959" y="586990"/>
                </a:lnTo>
                <a:lnTo>
                  <a:pt x="356671" y="625526"/>
                </a:lnTo>
                <a:lnTo>
                  <a:pt x="341512" y="664838"/>
                </a:lnTo>
                <a:lnTo>
                  <a:pt x="328535" y="704881"/>
                </a:lnTo>
                <a:lnTo>
                  <a:pt x="317797" y="745611"/>
                </a:lnTo>
                <a:lnTo>
                  <a:pt x="309351" y="786984"/>
                </a:lnTo>
                <a:lnTo>
                  <a:pt x="303253" y="828957"/>
                </a:lnTo>
                <a:lnTo>
                  <a:pt x="299559" y="871486"/>
                </a:lnTo>
                <a:lnTo>
                  <a:pt x="298323" y="914526"/>
                </a:lnTo>
                <a:lnTo>
                  <a:pt x="0" y="1138682"/>
                </a:lnTo>
                <a:lnTo>
                  <a:pt x="381888" y="1257045"/>
                </a:lnTo>
                <a:lnTo>
                  <a:pt x="403160" y="1296397"/>
                </a:lnTo>
                <a:lnTo>
                  <a:pt x="426542" y="1334651"/>
                </a:lnTo>
                <a:lnTo>
                  <a:pt x="451967" y="1371772"/>
                </a:lnTo>
                <a:lnTo>
                  <a:pt x="479368" y="1407722"/>
                </a:lnTo>
                <a:lnTo>
                  <a:pt x="508676" y="1442466"/>
                </a:lnTo>
                <a:lnTo>
                  <a:pt x="539824" y="1475967"/>
                </a:lnTo>
                <a:lnTo>
                  <a:pt x="572744" y="1508188"/>
                </a:lnTo>
                <a:lnTo>
                  <a:pt x="607368" y="1539093"/>
                </a:lnTo>
                <a:lnTo>
                  <a:pt x="643628" y="1568647"/>
                </a:lnTo>
                <a:lnTo>
                  <a:pt x="681456" y="1596811"/>
                </a:lnTo>
                <a:lnTo>
                  <a:pt x="720784" y="1623550"/>
                </a:lnTo>
                <a:lnTo>
                  <a:pt x="761546" y="1648827"/>
                </a:lnTo>
                <a:lnTo>
                  <a:pt x="803671" y="1672605"/>
                </a:lnTo>
                <a:lnTo>
                  <a:pt x="847094" y="1694849"/>
                </a:lnTo>
                <a:lnTo>
                  <a:pt x="891746" y="1715522"/>
                </a:lnTo>
                <a:lnTo>
                  <a:pt x="937559" y="1734588"/>
                </a:lnTo>
                <a:lnTo>
                  <a:pt x="984465" y="1752009"/>
                </a:lnTo>
                <a:lnTo>
                  <a:pt x="1032396" y="1767750"/>
                </a:lnTo>
                <a:lnTo>
                  <a:pt x="1081286" y="1781773"/>
                </a:lnTo>
                <a:lnTo>
                  <a:pt x="1131065" y="1794043"/>
                </a:lnTo>
                <a:lnTo>
                  <a:pt x="1181666" y="1804524"/>
                </a:lnTo>
                <a:lnTo>
                  <a:pt x="1233084" y="1813186"/>
                </a:lnTo>
                <a:lnTo>
                  <a:pt x="1285062" y="1819968"/>
                </a:lnTo>
                <a:lnTo>
                  <a:pt x="1337722" y="1824860"/>
                </a:lnTo>
                <a:lnTo>
                  <a:pt x="1390932" y="1827816"/>
                </a:lnTo>
                <a:lnTo>
                  <a:pt x="1444625" y="1828800"/>
                </a:lnTo>
                <a:lnTo>
                  <a:pt x="1498576" y="1827794"/>
                </a:lnTo>
                <a:lnTo>
                  <a:pt x="1551884" y="1824827"/>
                </a:lnTo>
                <a:lnTo>
                  <a:pt x="1604495" y="1819943"/>
                </a:lnTo>
                <a:lnTo>
                  <a:pt x="1656402" y="1813177"/>
                </a:lnTo>
                <a:lnTo>
                  <a:pt x="1707403" y="1804600"/>
                </a:lnTo>
                <a:lnTo>
                  <a:pt x="1757590" y="1794228"/>
                </a:lnTo>
                <a:lnTo>
                  <a:pt x="1806859" y="1782115"/>
                </a:lnTo>
                <a:lnTo>
                  <a:pt x="1855155" y="1768305"/>
                </a:lnTo>
                <a:lnTo>
                  <a:pt x="1902424" y="1752841"/>
                </a:lnTo>
                <a:lnTo>
                  <a:pt x="1948609" y="1735768"/>
                </a:lnTo>
                <a:lnTo>
                  <a:pt x="1993657" y="1717129"/>
                </a:lnTo>
                <a:lnTo>
                  <a:pt x="2037512" y="1696968"/>
                </a:lnTo>
                <a:lnTo>
                  <a:pt x="2080119" y="1675330"/>
                </a:lnTo>
                <a:lnTo>
                  <a:pt x="2121423" y="1652257"/>
                </a:lnTo>
                <a:lnTo>
                  <a:pt x="2161369" y="1627795"/>
                </a:lnTo>
                <a:lnTo>
                  <a:pt x="2199902" y="1601986"/>
                </a:lnTo>
                <a:lnTo>
                  <a:pt x="2236967" y="1574875"/>
                </a:lnTo>
                <a:lnTo>
                  <a:pt x="2272509" y="1546506"/>
                </a:lnTo>
                <a:lnTo>
                  <a:pt x="2306474" y="1516923"/>
                </a:lnTo>
                <a:lnTo>
                  <a:pt x="2338805" y="1486169"/>
                </a:lnTo>
                <a:lnTo>
                  <a:pt x="2369449" y="1454289"/>
                </a:lnTo>
                <a:lnTo>
                  <a:pt x="2398349" y="1421326"/>
                </a:lnTo>
                <a:lnTo>
                  <a:pt x="2425452" y="1387324"/>
                </a:lnTo>
                <a:lnTo>
                  <a:pt x="2450701" y="1352328"/>
                </a:lnTo>
                <a:lnTo>
                  <a:pt x="2474043" y="1316380"/>
                </a:lnTo>
                <a:lnTo>
                  <a:pt x="2495421" y="1279526"/>
                </a:lnTo>
                <a:lnTo>
                  <a:pt x="2514782" y="1241809"/>
                </a:lnTo>
                <a:lnTo>
                  <a:pt x="2532070" y="1203273"/>
                </a:lnTo>
                <a:lnTo>
                  <a:pt x="2547229" y="1163961"/>
                </a:lnTo>
                <a:lnTo>
                  <a:pt x="2560206" y="1123918"/>
                </a:lnTo>
                <a:lnTo>
                  <a:pt x="2570944" y="1083188"/>
                </a:lnTo>
                <a:lnTo>
                  <a:pt x="2579390" y="1041815"/>
                </a:lnTo>
                <a:lnTo>
                  <a:pt x="2585488" y="999842"/>
                </a:lnTo>
                <a:lnTo>
                  <a:pt x="2589182" y="957313"/>
                </a:lnTo>
                <a:lnTo>
                  <a:pt x="2590419" y="914273"/>
                </a:lnTo>
                <a:lnTo>
                  <a:pt x="2589160" y="871222"/>
                </a:lnTo>
                <a:lnTo>
                  <a:pt x="2585444" y="828684"/>
                </a:lnTo>
                <a:lnTo>
                  <a:pt x="2579325" y="786703"/>
                </a:lnTo>
                <a:lnTo>
                  <a:pt x="2570858" y="745323"/>
                </a:lnTo>
                <a:lnTo>
                  <a:pt x="2560098" y="704587"/>
                </a:lnTo>
                <a:lnTo>
                  <a:pt x="2547100" y="664540"/>
                </a:lnTo>
                <a:lnTo>
                  <a:pt x="2531919" y="625226"/>
                </a:lnTo>
                <a:lnTo>
                  <a:pt x="2514611" y="586687"/>
                </a:lnTo>
                <a:lnTo>
                  <a:pt x="2495230" y="548969"/>
                </a:lnTo>
                <a:lnTo>
                  <a:pt x="2473831" y="512115"/>
                </a:lnTo>
                <a:lnTo>
                  <a:pt x="2450470" y="476169"/>
                </a:lnTo>
                <a:lnTo>
                  <a:pt x="2425201" y="441175"/>
                </a:lnTo>
                <a:lnTo>
                  <a:pt x="2398079" y="407176"/>
                </a:lnTo>
                <a:lnTo>
                  <a:pt x="2369160" y="374218"/>
                </a:lnTo>
                <a:lnTo>
                  <a:pt x="2338499" y="342343"/>
                </a:lnTo>
                <a:lnTo>
                  <a:pt x="2306150" y="311595"/>
                </a:lnTo>
                <a:lnTo>
                  <a:pt x="2272168" y="282019"/>
                </a:lnTo>
                <a:lnTo>
                  <a:pt x="2236610" y="253658"/>
                </a:lnTo>
                <a:lnTo>
                  <a:pt x="2199529" y="226556"/>
                </a:lnTo>
                <a:lnTo>
                  <a:pt x="2160981" y="200758"/>
                </a:lnTo>
                <a:lnTo>
                  <a:pt x="2121020" y="176306"/>
                </a:lnTo>
                <a:lnTo>
                  <a:pt x="2079703" y="153245"/>
                </a:lnTo>
                <a:lnTo>
                  <a:pt x="2037083" y="131619"/>
                </a:lnTo>
                <a:lnTo>
                  <a:pt x="1993216" y="111472"/>
                </a:lnTo>
                <a:lnTo>
                  <a:pt x="1948158" y="92847"/>
                </a:lnTo>
                <a:lnTo>
                  <a:pt x="1901962" y="75789"/>
                </a:lnTo>
                <a:lnTo>
                  <a:pt x="1854684" y="60341"/>
                </a:lnTo>
                <a:lnTo>
                  <a:pt x="1806379" y="46548"/>
                </a:lnTo>
                <a:lnTo>
                  <a:pt x="1757103" y="34452"/>
                </a:lnTo>
                <a:lnTo>
                  <a:pt x="1706909" y="24099"/>
                </a:lnTo>
                <a:lnTo>
                  <a:pt x="1655854" y="15531"/>
                </a:lnTo>
                <a:lnTo>
                  <a:pt x="1603992" y="8794"/>
                </a:lnTo>
                <a:lnTo>
                  <a:pt x="1551379" y="3930"/>
                </a:lnTo>
                <a:lnTo>
                  <a:pt x="1498068" y="984"/>
                </a:lnTo>
                <a:lnTo>
                  <a:pt x="144411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12" name="object 2"/>
          <p:cNvSpPr txBox="1">
            <a:spLocks noGrp="1"/>
          </p:cNvSpPr>
          <p:nvPr>
            <p:ph type="title"/>
          </p:nvPr>
        </p:nvSpPr>
        <p:spPr>
          <a:xfrm>
            <a:off x="942034" y="648106"/>
            <a:ext cx="7437120" cy="88614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5400">
              <a:spcBef>
                <a:spcPts val="190"/>
              </a:spcBef>
            </a:pPr>
            <a:r>
              <a:rPr spc="-20" dirty="0"/>
              <a:t>Difficulty</a:t>
            </a:r>
            <a:r>
              <a:rPr spc="20" dirty="0"/>
              <a:t> </a:t>
            </a:r>
            <a:r>
              <a:rPr spc="-20" dirty="0"/>
              <a:t>Representation</a:t>
            </a:r>
          </a:p>
        </p:txBody>
      </p:sp>
      <p:sp>
        <p:nvSpPr>
          <p:cNvPr id="14" name="object 3"/>
          <p:cNvSpPr txBox="1"/>
          <p:nvPr/>
        </p:nvSpPr>
        <p:spPr>
          <a:xfrm>
            <a:off x="942034" y="1653488"/>
            <a:ext cx="15674340" cy="3498394"/>
          </a:xfrm>
          <a:prstGeom prst="rect">
            <a:avLst/>
          </a:prstGeom>
        </p:spPr>
        <p:txBody>
          <a:bodyPr vert="horz" wrap="square" lIns="0" tIns="269240" rIns="0" bIns="0" rtlCol="0">
            <a:spAutoFit/>
          </a:bodyPr>
          <a:lstStyle/>
          <a:p>
            <a:pPr marL="598170" indent="-572770">
              <a:spcBef>
                <a:spcPts val="2120"/>
              </a:spcBef>
              <a:buClr>
                <a:srgbClr val="095A82"/>
              </a:buClr>
              <a:buFont typeface="Wingdings"/>
              <a:buChar char=""/>
              <a:tabLst>
                <a:tab pos="598170" algn="l"/>
                <a:tab pos="599440" algn="l"/>
              </a:tabLst>
            </a:pPr>
            <a:r>
              <a:rPr sz="2800" spc="-10" dirty="0">
                <a:solidFill>
                  <a:srgbClr val="5F5F5F"/>
                </a:solidFill>
                <a:cs typeface="Calibri"/>
              </a:rPr>
              <a:t>The block contains the difficulty </a:t>
            </a:r>
            <a:r>
              <a:rPr sz="2800" dirty="0">
                <a:solidFill>
                  <a:srgbClr val="5F5F5F"/>
                </a:solidFill>
                <a:cs typeface="Calibri"/>
              </a:rPr>
              <a:t>target, in a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notation called “difficulty bits" or just</a:t>
            </a:r>
            <a:r>
              <a:rPr sz="2800" spc="20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"bits“</a:t>
            </a:r>
            <a:endParaRPr sz="2800">
              <a:solidFill>
                <a:prstClr val="black"/>
              </a:solidFill>
              <a:cs typeface="Calibri"/>
            </a:endParaRPr>
          </a:p>
          <a:p>
            <a:pPr marL="598170" marR="10160" indent="-572770">
              <a:spcBef>
                <a:spcPts val="1920"/>
              </a:spcBef>
              <a:buClr>
                <a:srgbClr val="095A82"/>
              </a:buClr>
              <a:buFont typeface="Wingdings"/>
              <a:buChar char=""/>
              <a:tabLst>
                <a:tab pos="598170" algn="l"/>
                <a:tab pos="599440" algn="l"/>
              </a:tabLst>
            </a:pPr>
            <a:r>
              <a:rPr sz="2800" spc="-10" dirty="0">
                <a:solidFill>
                  <a:srgbClr val="5F5F5F"/>
                </a:solidFill>
                <a:cs typeface="Calibri"/>
              </a:rPr>
              <a:t>Let’s say </a:t>
            </a:r>
            <a:r>
              <a:rPr sz="2800" dirty="0">
                <a:solidFill>
                  <a:srgbClr val="5F5F5F"/>
                </a:solidFill>
                <a:cs typeface="Calibri"/>
              </a:rPr>
              <a:t>a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block has 0x1903a30c </a:t>
            </a:r>
            <a:r>
              <a:rPr sz="2800" dirty="0">
                <a:solidFill>
                  <a:srgbClr val="5F5F5F"/>
                </a:solidFill>
                <a:cs typeface="Calibri"/>
              </a:rPr>
              <a:t>as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the difficulty bits. This notation </a:t>
            </a:r>
            <a:r>
              <a:rPr sz="2800" dirty="0">
                <a:solidFill>
                  <a:srgbClr val="5F5F5F"/>
                </a:solidFill>
                <a:cs typeface="Calibri"/>
              </a:rPr>
              <a:t>expresses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the difficulty </a:t>
            </a:r>
            <a:r>
              <a:rPr sz="2800" dirty="0">
                <a:solidFill>
                  <a:srgbClr val="5F5F5F"/>
                </a:solidFill>
                <a:cs typeface="Calibri"/>
              </a:rPr>
              <a:t>target as a 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coefficient/exponent </a:t>
            </a:r>
            <a:r>
              <a:rPr sz="2800" dirty="0">
                <a:solidFill>
                  <a:srgbClr val="5F5F5F"/>
                </a:solidFill>
                <a:cs typeface="Calibri"/>
              </a:rPr>
              <a:t>format, with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the </a:t>
            </a:r>
            <a:r>
              <a:rPr sz="2800" dirty="0">
                <a:solidFill>
                  <a:srgbClr val="5F5F5F"/>
                </a:solidFill>
                <a:cs typeface="Calibri"/>
              </a:rPr>
              <a:t>first two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hexadecimal digits </a:t>
            </a:r>
            <a:r>
              <a:rPr sz="2800" dirty="0">
                <a:solidFill>
                  <a:srgbClr val="5F5F5F"/>
                </a:solidFill>
                <a:cs typeface="Calibri"/>
              </a:rPr>
              <a:t>for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the exponent and the next six hex  digits </a:t>
            </a:r>
            <a:r>
              <a:rPr sz="2800" dirty="0">
                <a:solidFill>
                  <a:srgbClr val="5F5F5F"/>
                </a:solidFill>
                <a:cs typeface="Calibri"/>
              </a:rPr>
              <a:t>as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the</a:t>
            </a:r>
            <a:r>
              <a:rPr sz="2800" spc="4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coefficient</a:t>
            </a:r>
            <a:endParaRPr sz="2800">
              <a:solidFill>
                <a:prstClr val="black"/>
              </a:solidFill>
              <a:cs typeface="Calibri"/>
            </a:endParaRPr>
          </a:p>
          <a:p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>
              <a:spcBef>
                <a:spcPts val="50"/>
              </a:spcBef>
            </a:pPr>
            <a:endParaRPr sz="25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5400"/>
            <a:r>
              <a:rPr sz="2800" b="1" spc="-10" dirty="0">
                <a:solidFill>
                  <a:srgbClr val="5F5F5F"/>
                </a:solidFill>
                <a:cs typeface="Calibri"/>
              </a:rPr>
              <a:t>The</a:t>
            </a:r>
            <a:r>
              <a:rPr sz="2800" b="1" spc="-6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b="1" spc="-10" dirty="0">
                <a:solidFill>
                  <a:srgbClr val="5F5F5F"/>
                </a:solidFill>
                <a:cs typeface="Calibri"/>
              </a:rPr>
              <a:t>formula</a:t>
            </a:r>
            <a:r>
              <a:rPr sz="2800" b="1" spc="-6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b="1" dirty="0">
                <a:solidFill>
                  <a:srgbClr val="5F5F5F"/>
                </a:solidFill>
                <a:cs typeface="Calibri"/>
              </a:rPr>
              <a:t>to</a:t>
            </a:r>
            <a:r>
              <a:rPr sz="2800" b="1" spc="-3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b="1" dirty="0">
                <a:solidFill>
                  <a:srgbClr val="5F5F5F"/>
                </a:solidFill>
                <a:cs typeface="Calibri"/>
              </a:rPr>
              <a:t>calculate</a:t>
            </a:r>
            <a:r>
              <a:rPr sz="2800" b="1" spc="-8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b="1" dirty="0">
                <a:solidFill>
                  <a:srgbClr val="5F5F5F"/>
                </a:solidFill>
                <a:cs typeface="Calibri"/>
              </a:rPr>
              <a:t>the</a:t>
            </a:r>
            <a:r>
              <a:rPr sz="2800" b="1" spc="-3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b="1" dirty="0">
                <a:solidFill>
                  <a:srgbClr val="5F5F5F"/>
                </a:solidFill>
                <a:cs typeface="Calibri"/>
              </a:rPr>
              <a:t>difficulty</a:t>
            </a:r>
            <a:r>
              <a:rPr sz="2800" b="1" spc="-7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b="1" dirty="0">
                <a:solidFill>
                  <a:srgbClr val="5F5F5F"/>
                </a:solidFill>
                <a:cs typeface="Calibri"/>
              </a:rPr>
              <a:t>target</a:t>
            </a:r>
            <a:r>
              <a:rPr sz="2800" b="1" spc="-5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b="1" dirty="0">
                <a:solidFill>
                  <a:srgbClr val="5F5F5F"/>
                </a:solidFill>
                <a:cs typeface="Calibri"/>
              </a:rPr>
              <a:t>from</a:t>
            </a:r>
            <a:r>
              <a:rPr sz="2800" b="1" spc="-6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b="1" dirty="0">
                <a:solidFill>
                  <a:srgbClr val="5F5F5F"/>
                </a:solidFill>
                <a:cs typeface="Calibri"/>
              </a:rPr>
              <a:t>this</a:t>
            </a:r>
            <a:r>
              <a:rPr sz="2800" b="1" spc="-3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b="1" spc="-10" dirty="0">
                <a:solidFill>
                  <a:srgbClr val="5F5F5F"/>
                </a:solidFill>
                <a:cs typeface="Calibri"/>
              </a:rPr>
              <a:t>representation</a:t>
            </a:r>
            <a:r>
              <a:rPr sz="2800" b="1" spc="-10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b="1" dirty="0">
                <a:solidFill>
                  <a:srgbClr val="5F5F5F"/>
                </a:solidFill>
                <a:cs typeface="Calibri"/>
              </a:rPr>
              <a:t>is:</a:t>
            </a:r>
            <a:endParaRPr sz="2800">
              <a:solidFill>
                <a:prstClr val="black"/>
              </a:solidFill>
              <a:cs typeface="Calibri"/>
            </a:endParaRPr>
          </a:p>
        </p:txBody>
      </p:sp>
      <p:sp>
        <p:nvSpPr>
          <p:cNvPr id="15" name="object 4"/>
          <p:cNvSpPr txBox="1"/>
          <p:nvPr/>
        </p:nvSpPr>
        <p:spPr>
          <a:xfrm>
            <a:off x="5294376" y="5379721"/>
            <a:ext cx="7700008" cy="560410"/>
          </a:xfrm>
          <a:prstGeom prst="rect">
            <a:avLst/>
          </a:prstGeom>
          <a:solidFill>
            <a:srgbClr val="7E7E7E"/>
          </a:solidFill>
        </p:spPr>
        <p:txBody>
          <a:bodyPr vert="horz" wrap="square" lIns="0" tIns="67310" rIns="0" bIns="0" rtlCol="0">
            <a:spAutoFit/>
          </a:bodyPr>
          <a:lstStyle/>
          <a:p>
            <a:pPr marL="181610">
              <a:spcBef>
                <a:spcPts val="530"/>
              </a:spcBef>
            </a:pPr>
            <a:r>
              <a:rPr sz="3200" b="1" spc="-30" dirty="0">
                <a:solidFill>
                  <a:srgbClr val="FFFFFF"/>
                </a:solidFill>
                <a:cs typeface="Calibri"/>
              </a:rPr>
              <a:t>target </a:t>
            </a:r>
            <a:r>
              <a:rPr sz="3200" b="1" spc="-10" dirty="0">
                <a:solidFill>
                  <a:srgbClr val="FFFFFF"/>
                </a:solidFill>
                <a:cs typeface="Calibri"/>
              </a:rPr>
              <a:t>= </a:t>
            </a:r>
            <a:r>
              <a:rPr sz="3200" b="1" spc="-20" dirty="0">
                <a:solidFill>
                  <a:srgbClr val="FFFFFF"/>
                </a:solidFill>
                <a:cs typeface="Calibri"/>
              </a:rPr>
              <a:t>coefficient </a:t>
            </a:r>
            <a:r>
              <a:rPr sz="3200" b="1" spc="-10" dirty="0">
                <a:solidFill>
                  <a:srgbClr val="FFFFFF"/>
                </a:solidFill>
                <a:cs typeface="Calibri"/>
              </a:rPr>
              <a:t>* </a:t>
            </a:r>
            <a:r>
              <a:rPr sz="3200" b="1" spc="-20" dirty="0">
                <a:solidFill>
                  <a:srgbClr val="FFFFFF"/>
                </a:solidFill>
                <a:cs typeface="Calibri"/>
              </a:rPr>
              <a:t>2^(8 </a:t>
            </a:r>
            <a:r>
              <a:rPr sz="3200" b="1" spc="-10" dirty="0">
                <a:solidFill>
                  <a:srgbClr val="FFFFFF"/>
                </a:solidFill>
                <a:cs typeface="Calibri"/>
              </a:rPr>
              <a:t>* </a:t>
            </a:r>
            <a:r>
              <a:rPr sz="3200" b="1" spc="-30" dirty="0">
                <a:solidFill>
                  <a:srgbClr val="FFFFFF"/>
                </a:solidFill>
                <a:cs typeface="Calibri"/>
              </a:rPr>
              <a:t>(exponent </a:t>
            </a:r>
            <a:r>
              <a:rPr sz="3200" b="1" spc="-10" dirty="0">
                <a:solidFill>
                  <a:srgbClr val="FFFFFF"/>
                </a:solidFill>
                <a:cs typeface="Calibri"/>
              </a:rPr>
              <a:t>–</a:t>
            </a:r>
            <a:r>
              <a:rPr sz="3200" b="1" spc="320" dirty="0">
                <a:solidFill>
                  <a:srgbClr val="FFFFFF"/>
                </a:solidFill>
                <a:cs typeface="Calibri"/>
              </a:rPr>
              <a:t> </a:t>
            </a:r>
            <a:r>
              <a:rPr sz="3200" b="1" spc="-20" dirty="0">
                <a:solidFill>
                  <a:srgbClr val="FFFFFF"/>
                </a:solidFill>
                <a:cs typeface="Calibri"/>
              </a:rPr>
              <a:t>3))</a:t>
            </a:r>
            <a:endParaRPr sz="3200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84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6"/>
                </a:moveTo>
                <a:lnTo>
                  <a:pt x="16421099" y="28956"/>
                </a:lnTo>
                <a:lnTo>
                  <a:pt x="16421099" y="0"/>
                </a:lnTo>
                <a:lnTo>
                  <a:pt x="0" y="0"/>
                </a:lnTo>
                <a:lnTo>
                  <a:pt x="0" y="28956"/>
                </a:lnTo>
                <a:close/>
              </a:path>
            </a:pathLst>
          </a:custGeom>
          <a:solidFill>
            <a:srgbClr val="095A81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6"/>
                </a:moveTo>
                <a:lnTo>
                  <a:pt x="16421099" y="28956"/>
                </a:lnTo>
                <a:lnTo>
                  <a:pt x="16421099" y="0"/>
                </a:lnTo>
                <a:lnTo>
                  <a:pt x="0" y="0"/>
                </a:lnTo>
                <a:lnTo>
                  <a:pt x="0" y="28956"/>
                </a:lnTo>
                <a:close/>
              </a:path>
            </a:pathLst>
          </a:custGeom>
          <a:solidFill>
            <a:srgbClr val="05517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7136" y="3442716"/>
            <a:ext cx="1066799" cy="1272539"/>
          </a:xfrm>
          <a:prstGeom prst="rect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object 2"/>
          <p:cNvSpPr/>
          <p:nvPr/>
        </p:nvSpPr>
        <p:spPr>
          <a:xfrm>
            <a:off x="934210" y="1688593"/>
            <a:ext cx="16421100" cy="58418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11" name="object 4"/>
          <p:cNvSpPr/>
          <p:nvPr/>
        </p:nvSpPr>
        <p:spPr>
          <a:xfrm>
            <a:off x="934210" y="1688593"/>
            <a:ext cx="16421100" cy="58418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31" name="object 2"/>
          <p:cNvSpPr/>
          <p:nvPr/>
        </p:nvSpPr>
        <p:spPr>
          <a:xfrm>
            <a:off x="934974" y="1696211"/>
            <a:ext cx="16421100" cy="38100"/>
          </a:xfrm>
          <a:custGeom>
            <a:avLst/>
            <a:gdLst/>
            <a:ahLst/>
            <a:cxnLst/>
            <a:rect l="l" t="t" r="r" b="b"/>
            <a:pathLst>
              <a:path w="16421100" h="38100">
                <a:moveTo>
                  <a:pt x="0" y="38100"/>
                </a:moveTo>
                <a:lnTo>
                  <a:pt x="16421100" y="38100"/>
                </a:lnTo>
                <a:lnTo>
                  <a:pt x="16421100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2" name="object 3"/>
          <p:cNvSpPr/>
          <p:nvPr/>
        </p:nvSpPr>
        <p:spPr>
          <a:xfrm>
            <a:off x="1059180" y="9453365"/>
            <a:ext cx="2276856" cy="8336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3" name="object 5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5"/>
                </a:moveTo>
                <a:lnTo>
                  <a:pt x="16421100" y="28955"/>
                </a:lnTo>
                <a:lnTo>
                  <a:pt x="1642110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" name="object 4"/>
          <p:cNvSpPr/>
          <p:nvPr/>
        </p:nvSpPr>
        <p:spPr>
          <a:xfrm>
            <a:off x="7588756" y="3122676"/>
            <a:ext cx="5181600" cy="3657600"/>
          </a:xfrm>
          <a:custGeom>
            <a:avLst/>
            <a:gdLst/>
            <a:ahLst/>
            <a:cxnLst/>
            <a:rect l="l" t="t" r="r" b="b"/>
            <a:pathLst>
              <a:path w="2590800" h="1828800">
                <a:moveTo>
                  <a:pt x="1444117" y="0"/>
                </a:moveTo>
                <a:lnTo>
                  <a:pt x="1390165" y="1005"/>
                </a:lnTo>
                <a:lnTo>
                  <a:pt x="1336857" y="3972"/>
                </a:lnTo>
                <a:lnTo>
                  <a:pt x="1284246" y="8856"/>
                </a:lnTo>
                <a:lnTo>
                  <a:pt x="1232388" y="15613"/>
                </a:lnTo>
                <a:lnTo>
                  <a:pt x="1181338" y="24199"/>
                </a:lnTo>
                <a:lnTo>
                  <a:pt x="1131151" y="34571"/>
                </a:lnTo>
                <a:lnTo>
                  <a:pt x="1081882" y="46684"/>
                </a:lnTo>
                <a:lnTo>
                  <a:pt x="1033586" y="60494"/>
                </a:lnTo>
                <a:lnTo>
                  <a:pt x="986317" y="75958"/>
                </a:lnTo>
                <a:lnTo>
                  <a:pt x="940132" y="93031"/>
                </a:lnTo>
                <a:lnTo>
                  <a:pt x="895084" y="111670"/>
                </a:lnTo>
                <a:lnTo>
                  <a:pt x="851229" y="131831"/>
                </a:lnTo>
                <a:lnTo>
                  <a:pt x="808622" y="153469"/>
                </a:lnTo>
                <a:lnTo>
                  <a:pt x="767318" y="176542"/>
                </a:lnTo>
                <a:lnTo>
                  <a:pt x="727372" y="201004"/>
                </a:lnTo>
                <a:lnTo>
                  <a:pt x="688839" y="226813"/>
                </a:lnTo>
                <a:lnTo>
                  <a:pt x="651774" y="253924"/>
                </a:lnTo>
                <a:lnTo>
                  <a:pt x="616232" y="282293"/>
                </a:lnTo>
                <a:lnTo>
                  <a:pt x="582267" y="311876"/>
                </a:lnTo>
                <a:lnTo>
                  <a:pt x="549936" y="342630"/>
                </a:lnTo>
                <a:lnTo>
                  <a:pt x="519292" y="374510"/>
                </a:lnTo>
                <a:lnTo>
                  <a:pt x="490392" y="407473"/>
                </a:lnTo>
                <a:lnTo>
                  <a:pt x="463289" y="441475"/>
                </a:lnTo>
                <a:lnTo>
                  <a:pt x="438040" y="476471"/>
                </a:lnTo>
                <a:lnTo>
                  <a:pt x="414698" y="512419"/>
                </a:lnTo>
                <a:lnTo>
                  <a:pt x="393320" y="549273"/>
                </a:lnTo>
                <a:lnTo>
                  <a:pt x="373959" y="586990"/>
                </a:lnTo>
                <a:lnTo>
                  <a:pt x="356671" y="625526"/>
                </a:lnTo>
                <a:lnTo>
                  <a:pt x="341512" y="664838"/>
                </a:lnTo>
                <a:lnTo>
                  <a:pt x="328535" y="704881"/>
                </a:lnTo>
                <a:lnTo>
                  <a:pt x="317797" y="745611"/>
                </a:lnTo>
                <a:lnTo>
                  <a:pt x="309351" y="786984"/>
                </a:lnTo>
                <a:lnTo>
                  <a:pt x="303253" y="828957"/>
                </a:lnTo>
                <a:lnTo>
                  <a:pt x="299559" y="871486"/>
                </a:lnTo>
                <a:lnTo>
                  <a:pt x="298323" y="914526"/>
                </a:lnTo>
                <a:lnTo>
                  <a:pt x="0" y="1138682"/>
                </a:lnTo>
                <a:lnTo>
                  <a:pt x="381888" y="1257045"/>
                </a:lnTo>
                <a:lnTo>
                  <a:pt x="403160" y="1296397"/>
                </a:lnTo>
                <a:lnTo>
                  <a:pt x="426542" y="1334651"/>
                </a:lnTo>
                <a:lnTo>
                  <a:pt x="451967" y="1371772"/>
                </a:lnTo>
                <a:lnTo>
                  <a:pt x="479368" y="1407722"/>
                </a:lnTo>
                <a:lnTo>
                  <a:pt x="508676" y="1442466"/>
                </a:lnTo>
                <a:lnTo>
                  <a:pt x="539824" y="1475967"/>
                </a:lnTo>
                <a:lnTo>
                  <a:pt x="572744" y="1508188"/>
                </a:lnTo>
                <a:lnTo>
                  <a:pt x="607368" y="1539093"/>
                </a:lnTo>
                <a:lnTo>
                  <a:pt x="643628" y="1568647"/>
                </a:lnTo>
                <a:lnTo>
                  <a:pt x="681456" y="1596811"/>
                </a:lnTo>
                <a:lnTo>
                  <a:pt x="720784" y="1623550"/>
                </a:lnTo>
                <a:lnTo>
                  <a:pt x="761546" y="1648827"/>
                </a:lnTo>
                <a:lnTo>
                  <a:pt x="803671" y="1672605"/>
                </a:lnTo>
                <a:lnTo>
                  <a:pt x="847094" y="1694849"/>
                </a:lnTo>
                <a:lnTo>
                  <a:pt x="891746" y="1715522"/>
                </a:lnTo>
                <a:lnTo>
                  <a:pt x="937559" y="1734588"/>
                </a:lnTo>
                <a:lnTo>
                  <a:pt x="984465" y="1752009"/>
                </a:lnTo>
                <a:lnTo>
                  <a:pt x="1032396" y="1767750"/>
                </a:lnTo>
                <a:lnTo>
                  <a:pt x="1081286" y="1781773"/>
                </a:lnTo>
                <a:lnTo>
                  <a:pt x="1131065" y="1794043"/>
                </a:lnTo>
                <a:lnTo>
                  <a:pt x="1181666" y="1804524"/>
                </a:lnTo>
                <a:lnTo>
                  <a:pt x="1233084" y="1813186"/>
                </a:lnTo>
                <a:lnTo>
                  <a:pt x="1285062" y="1819968"/>
                </a:lnTo>
                <a:lnTo>
                  <a:pt x="1337722" y="1824860"/>
                </a:lnTo>
                <a:lnTo>
                  <a:pt x="1390932" y="1827816"/>
                </a:lnTo>
                <a:lnTo>
                  <a:pt x="1444625" y="1828800"/>
                </a:lnTo>
                <a:lnTo>
                  <a:pt x="1498576" y="1827794"/>
                </a:lnTo>
                <a:lnTo>
                  <a:pt x="1551884" y="1824827"/>
                </a:lnTo>
                <a:lnTo>
                  <a:pt x="1604495" y="1819943"/>
                </a:lnTo>
                <a:lnTo>
                  <a:pt x="1656402" y="1813177"/>
                </a:lnTo>
                <a:lnTo>
                  <a:pt x="1707403" y="1804600"/>
                </a:lnTo>
                <a:lnTo>
                  <a:pt x="1757590" y="1794228"/>
                </a:lnTo>
                <a:lnTo>
                  <a:pt x="1806859" y="1782115"/>
                </a:lnTo>
                <a:lnTo>
                  <a:pt x="1855155" y="1768305"/>
                </a:lnTo>
                <a:lnTo>
                  <a:pt x="1902424" y="1752841"/>
                </a:lnTo>
                <a:lnTo>
                  <a:pt x="1948609" y="1735768"/>
                </a:lnTo>
                <a:lnTo>
                  <a:pt x="1993657" y="1717129"/>
                </a:lnTo>
                <a:lnTo>
                  <a:pt x="2037512" y="1696968"/>
                </a:lnTo>
                <a:lnTo>
                  <a:pt x="2080119" y="1675330"/>
                </a:lnTo>
                <a:lnTo>
                  <a:pt x="2121423" y="1652257"/>
                </a:lnTo>
                <a:lnTo>
                  <a:pt x="2161369" y="1627795"/>
                </a:lnTo>
                <a:lnTo>
                  <a:pt x="2199902" y="1601986"/>
                </a:lnTo>
                <a:lnTo>
                  <a:pt x="2236967" y="1574875"/>
                </a:lnTo>
                <a:lnTo>
                  <a:pt x="2272509" y="1546506"/>
                </a:lnTo>
                <a:lnTo>
                  <a:pt x="2306474" y="1516923"/>
                </a:lnTo>
                <a:lnTo>
                  <a:pt x="2338805" y="1486169"/>
                </a:lnTo>
                <a:lnTo>
                  <a:pt x="2369449" y="1454289"/>
                </a:lnTo>
                <a:lnTo>
                  <a:pt x="2398349" y="1421326"/>
                </a:lnTo>
                <a:lnTo>
                  <a:pt x="2425452" y="1387324"/>
                </a:lnTo>
                <a:lnTo>
                  <a:pt x="2450701" y="1352328"/>
                </a:lnTo>
                <a:lnTo>
                  <a:pt x="2474043" y="1316380"/>
                </a:lnTo>
                <a:lnTo>
                  <a:pt x="2495421" y="1279526"/>
                </a:lnTo>
                <a:lnTo>
                  <a:pt x="2514782" y="1241809"/>
                </a:lnTo>
                <a:lnTo>
                  <a:pt x="2532070" y="1203273"/>
                </a:lnTo>
                <a:lnTo>
                  <a:pt x="2547229" y="1163961"/>
                </a:lnTo>
                <a:lnTo>
                  <a:pt x="2560206" y="1123918"/>
                </a:lnTo>
                <a:lnTo>
                  <a:pt x="2570944" y="1083188"/>
                </a:lnTo>
                <a:lnTo>
                  <a:pt x="2579390" y="1041815"/>
                </a:lnTo>
                <a:lnTo>
                  <a:pt x="2585488" y="999842"/>
                </a:lnTo>
                <a:lnTo>
                  <a:pt x="2589182" y="957313"/>
                </a:lnTo>
                <a:lnTo>
                  <a:pt x="2590419" y="914273"/>
                </a:lnTo>
                <a:lnTo>
                  <a:pt x="2589160" y="871222"/>
                </a:lnTo>
                <a:lnTo>
                  <a:pt x="2585444" y="828684"/>
                </a:lnTo>
                <a:lnTo>
                  <a:pt x="2579325" y="786703"/>
                </a:lnTo>
                <a:lnTo>
                  <a:pt x="2570858" y="745323"/>
                </a:lnTo>
                <a:lnTo>
                  <a:pt x="2560098" y="704587"/>
                </a:lnTo>
                <a:lnTo>
                  <a:pt x="2547100" y="664540"/>
                </a:lnTo>
                <a:lnTo>
                  <a:pt x="2531919" y="625226"/>
                </a:lnTo>
                <a:lnTo>
                  <a:pt x="2514611" y="586687"/>
                </a:lnTo>
                <a:lnTo>
                  <a:pt x="2495230" y="548969"/>
                </a:lnTo>
                <a:lnTo>
                  <a:pt x="2473831" y="512115"/>
                </a:lnTo>
                <a:lnTo>
                  <a:pt x="2450470" y="476169"/>
                </a:lnTo>
                <a:lnTo>
                  <a:pt x="2425201" y="441175"/>
                </a:lnTo>
                <a:lnTo>
                  <a:pt x="2398079" y="407176"/>
                </a:lnTo>
                <a:lnTo>
                  <a:pt x="2369160" y="374218"/>
                </a:lnTo>
                <a:lnTo>
                  <a:pt x="2338499" y="342343"/>
                </a:lnTo>
                <a:lnTo>
                  <a:pt x="2306150" y="311595"/>
                </a:lnTo>
                <a:lnTo>
                  <a:pt x="2272168" y="282019"/>
                </a:lnTo>
                <a:lnTo>
                  <a:pt x="2236610" y="253658"/>
                </a:lnTo>
                <a:lnTo>
                  <a:pt x="2199529" y="226556"/>
                </a:lnTo>
                <a:lnTo>
                  <a:pt x="2160981" y="200758"/>
                </a:lnTo>
                <a:lnTo>
                  <a:pt x="2121020" y="176306"/>
                </a:lnTo>
                <a:lnTo>
                  <a:pt x="2079703" y="153245"/>
                </a:lnTo>
                <a:lnTo>
                  <a:pt x="2037083" y="131619"/>
                </a:lnTo>
                <a:lnTo>
                  <a:pt x="1993216" y="111472"/>
                </a:lnTo>
                <a:lnTo>
                  <a:pt x="1948158" y="92847"/>
                </a:lnTo>
                <a:lnTo>
                  <a:pt x="1901962" y="75789"/>
                </a:lnTo>
                <a:lnTo>
                  <a:pt x="1854684" y="60341"/>
                </a:lnTo>
                <a:lnTo>
                  <a:pt x="1806379" y="46548"/>
                </a:lnTo>
                <a:lnTo>
                  <a:pt x="1757103" y="34452"/>
                </a:lnTo>
                <a:lnTo>
                  <a:pt x="1706909" y="24099"/>
                </a:lnTo>
                <a:lnTo>
                  <a:pt x="1655854" y="15531"/>
                </a:lnTo>
                <a:lnTo>
                  <a:pt x="1603992" y="8794"/>
                </a:lnTo>
                <a:lnTo>
                  <a:pt x="1551379" y="3930"/>
                </a:lnTo>
                <a:lnTo>
                  <a:pt x="1498068" y="984"/>
                </a:lnTo>
                <a:lnTo>
                  <a:pt x="144411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12" name="object 2"/>
          <p:cNvSpPr txBox="1">
            <a:spLocks noGrp="1"/>
          </p:cNvSpPr>
          <p:nvPr>
            <p:ph type="title"/>
          </p:nvPr>
        </p:nvSpPr>
        <p:spPr>
          <a:xfrm>
            <a:off x="942035" y="648106"/>
            <a:ext cx="5535930" cy="88614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5400">
              <a:spcBef>
                <a:spcPts val="190"/>
              </a:spcBef>
            </a:pPr>
            <a:r>
              <a:rPr spc="-20" dirty="0"/>
              <a:t>Difficulty</a:t>
            </a:r>
            <a:r>
              <a:rPr spc="-50" dirty="0"/>
              <a:t> </a:t>
            </a:r>
            <a:r>
              <a:rPr spc="-10" dirty="0"/>
              <a:t>Equation</a:t>
            </a:r>
          </a:p>
        </p:txBody>
      </p:sp>
      <p:sp>
        <p:nvSpPr>
          <p:cNvPr id="14" name="object 3"/>
          <p:cNvSpPr txBox="1"/>
          <p:nvPr/>
        </p:nvSpPr>
        <p:spPr>
          <a:xfrm>
            <a:off x="942035" y="1896110"/>
            <a:ext cx="16087090" cy="508985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598170" indent="-572770">
              <a:spcBef>
                <a:spcPts val="210"/>
              </a:spcBef>
              <a:buClr>
                <a:srgbClr val="095A82"/>
              </a:buClr>
              <a:buFont typeface="Wingdings"/>
              <a:buChar char=""/>
              <a:tabLst>
                <a:tab pos="598170" algn="l"/>
                <a:tab pos="599440" algn="l"/>
              </a:tabLst>
            </a:pPr>
            <a:r>
              <a:rPr sz="2800" spc="-10" dirty="0">
                <a:solidFill>
                  <a:srgbClr val="5F5F5F"/>
                </a:solidFill>
                <a:cs typeface="Calibri"/>
              </a:rPr>
              <a:t>Difficulty retargeting occurs automatically and on </a:t>
            </a:r>
            <a:r>
              <a:rPr sz="2800" dirty="0">
                <a:solidFill>
                  <a:srgbClr val="5F5F5F"/>
                </a:solidFill>
                <a:cs typeface="Calibri"/>
              </a:rPr>
              <a:t>every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full node</a:t>
            </a:r>
            <a:r>
              <a:rPr sz="2800" spc="12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independently</a:t>
            </a:r>
            <a:endParaRPr sz="2800">
              <a:solidFill>
                <a:prstClr val="black"/>
              </a:solidFill>
              <a:cs typeface="Calibri"/>
            </a:endParaRPr>
          </a:p>
          <a:p>
            <a:pPr>
              <a:spcBef>
                <a:spcPts val="80"/>
              </a:spcBef>
              <a:buClr>
                <a:srgbClr val="095A82"/>
              </a:buClr>
              <a:buFont typeface="Wingdings"/>
              <a:buChar char=""/>
            </a:pPr>
            <a:endParaRPr sz="26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598170" indent="-572770">
              <a:buClr>
                <a:srgbClr val="095A82"/>
              </a:buClr>
              <a:buFont typeface="Wingdings"/>
              <a:buChar char=""/>
              <a:tabLst>
                <a:tab pos="598170" algn="l"/>
                <a:tab pos="599440" algn="l"/>
              </a:tabLst>
            </a:pPr>
            <a:r>
              <a:rPr sz="2800" spc="-10" dirty="0">
                <a:solidFill>
                  <a:srgbClr val="5F5F5F"/>
                </a:solidFill>
                <a:cs typeface="Calibri"/>
              </a:rPr>
              <a:t>Every 2,016 blocks, </a:t>
            </a:r>
            <a:r>
              <a:rPr sz="2800" dirty="0">
                <a:solidFill>
                  <a:srgbClr val="5F5F5F"/>
                </a:solidFill>
                <a:cs typeface="Calibri"/>
              </a:rPr>
              <a:t>all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nodes </a:t>
            </a:r>
            <a:r>
              <a:rPr sz="2800" dirty="0">
                <a:solidFill>
                  <a:srgbClr val="5F5F5F"/>
                </a:solidFill>
                <a:cs typeface="Calibri"/>
              </a:rPr>
              <a:t>retarget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the </a:t>
            </a:r>
            <a:r>
              <a:rPr sz="2800" dirty="0">
                <a:solidFill>
                  <a:srgbClr val="5F5F5F"/>
                </a:solidFill>
                <a:cs typeface="Calibri"/>
              </a:rPr>
              <a:t>proof-of-work</a:t>
            </a:r>
            <a:r>
              <a:rPr sz="2800" spc="-4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difficulty</a:t>
            </a:r>
            <a:endParaRPr sz="2800">
              <a:solidFill>
                <a:prstClr val="black"/>
              </a:solidFill>
              <a:cs typeface="Calibri"/>
            </a:endParaRPr>
          </a:p>
          <a:p>
            <a:pPr marL="598170" marR="1107440" indent="-572770">
              <a:lnSpc>
                <a:spcPct val="150000"/>
              </a:lnSpc>
              <a:spcBef>
                <a:spcPts val="1390"/>
              </a:spcBef>
              <a:buClr>
                <a:srgbClr val="095A82"/>
              </a:buClr>
              <a:buFont typeface="Wingdings"/>
              <a:buChar char=""/>
              <a:tabLst>
                <a:tab pos="598170" algn="l"/>
                <a:tab pos="599440" algn="l"/>
              </a:tabLst>
            </a:pPr>
            <a:r>
              <a:rPr sz="2800" spc="-10" dirty="0">
                <a:solidFill>
                  <a:srgbClr val="5F5F5F"/>
                </a:solidFill>
                <a:cs typeface="Calibri"/>
              </a:rPr>
              <a:t>The </a:t>
            </a:r>
            <a:r>
              <a:rPr sz="2800" dirty="0">
                <a:solidFill>
                  <a:srgbClr val="5F5F5F"/>
                </a:solidFill>
                <a:cs typeface="Calibri"/>
              </a:rPr>
              <a:t>condition for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retargeting difficulty </a:t>
            </a:r>
            <a:r>
              <a:rPr sz="2800" dirty="0">
                <a:solidFill>
                  <a:srgbClr val="5F5F5F"/>
                </a:solidFill>
                <a:cs typeface="Calibri"/>
              </a:rPr>
              <a:t>measures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the time </a:t>
            </a:r>
            <a:r>
              <a:rPr sz="2800" dirty="0">
                <a:solidFill>
                  <a:srgbClr val="5F5F5F"/>
                </a:solidFill>
                <a:cs typeface="Calibri"/>
              </a:rPr>
              <a:t>it took to locate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the </a:t>
            </a:r>
            <a:r>
              <a:rPr sz="2800" dirty="0">
                <a:solidFill>
                  <a:srgbClr val="5F5F5F"/>
                </a:solidFill>
                <a:cs typeface="Calibri"/>
              </a:rPr>
              <a:t>last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2,016 blocks and  compares that </a:t>
            </a:r>
            <a:r>
              <a:rPr sz="2800" dirty="0">
                <a:solidFill>
                  <a:srgbClr val="5F5F5F"/>
                </a:solidFill>
                <a:cs typeface="Calibri"/>
              </a:rPr>
              <a:t>to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the normal time of 20,160</a:t>
            </a:r>
            <a:r>
              <a:rPr sz="2800" spc="5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minutes</a:t>
            </a:r>
            <a:endParaRPr sz="2800">
              <a:solidFill>
                <a:prstClr val="black"/>
              </a:solidFill>
              <a:cs typeface="Calibri"/>
            </a:endParaRPr>
          </a:p>
          <a:p>
            <a:pPr marL="598170" marR="10160" indent="-572770">
              <a:lnSpc>
                <a:spcPct val="150200"/>
              </a:lnSpc>
              <a:spcBef>
                <a:spcPts val="1410"/>
              </a:spcBef>
              <a:buClr>
                <a:srgbClr val="095A82"/>
              </a:buClr>
              <a:buFont typeface="Wingdings"/>
              <a:buChar char=""/>
              <a:tabLst>
                <a:tab pos="598170" algn="l"/>
                <a:tab pos="599440" algn="l"/>
              </a:tabLst>
            </a:pPr>
            <a:r>
              <a:rPr sz="2800" spc="-10" dirty="0">
                <a:solidFill>
                  <a:srgbClr val="5F5F5F"/>
                </a:solidFill>
                <a:cs typeface="Calibri"/>
              </a:rPr>
              <a:t>The proportion between the </a:t>
            </a:r>
            <a:r>
              <a:rPr sz="2800" dirty="0">
                <a:solidFill>
                  <a:srgbClr val="5F5F5F"/>
                </a:solidFill>
                <a:cs typeface="Calibri"/>
              </a:rPr>
              <a:t>real timespan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and coveted </a:t>
            </a:r>
            <a:r>
              <a:rPr sz="2800" dirty="0">
                <a:solidFill>
                  <a:srgbClr val="5F5F5F"/>
                </a:solidFill>
                <a:cs typeface="Calibri"/>
              </a:rPr>
              <a:t>timespan is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figured and </a:t>
            </a:r>
            <a:r>
              <a:rPr sz="2800" dirty="0">
                <a:solidFill>
                  <a:srgbClr val="5F5F5F"/>
                </a:solidFill>
                <a:cs typeface="Calibri"/>
              </a:rPr>
              <a:t>a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comparing change (up or  down) </a:t>
            </a:r>
            <a:r>
              <a:rPr sz="2800" dirty="0">
                <a:solidFill>
                  <a:srgbClr val="5F5F5F"/>
                </a:solidFill>
                <a:cs typeface="Calibri"/>
              </a:rPr>
              <a:t>is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made </a:t>
            </a:r>
            <a:r>
              <a:rPr sz="2800" dirty="0">
                <a:solidFill>
                  <a:srgbClr val="5F5F5F"/>
                </a:solidFill>
                <a:cs typeface="Calibri"/>
              </a:rPr>
              <a:t>to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the</a:t>
            </a:r>
            <a:r>
              <a:rPr sz="2800" spc="-3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difficulty</a:t>
            </a:r>
            <a:endParaRPr sz="2800">
              <a:solidFill>
                <a:prstClr val="black"/>
              </a:solidFill>
              <a:cs typeface="Calibri"/>
            </a:endParaRPr>
          </a:p>
          <a:p>
            <a:pPr>
              <a:spcBef>
                <a:spcPts val="80"/>
              </a:spcBef>
            </a:pPr>
            <a:endParaRPr sz="26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5400"/>
            <a:r>
              <a:rPr sz="2800" b="1" dirty="0">
                <a:solidFill>
                  <a:srgbClr val="5F5F5F"/>
                </a:solidFill>
                <a:cs typeface="Calibri"/>
              </a:rPr>
              <a:t>The equation </a:t>
            </a:r>
            <a:r>
              <a:rPr sz="2800" b="1" spc="-10" dirty="0">
                <a:solidFill>
                  <a:srgbClr val="5F5F5F"/>
                </a:solidFill>
                <a:cs typeface="Calibri"/>
              </a:rPr>
              <a:t>can </a:t>
            </a:r>
            <a:r>
              <a:rPr sz="2800" b="1" dirty="0">
                <a:solidFill>
                  <a:srgbClr val="5F5F5F"/>
                </a:solidFill>
                <a:cs typeface="Calibri"/>
              </a:rPr>
              <a:t>be summarized</a:t>
            </a:r>
            <a:r>
              <a:rPr sz="2800" b="1" spc="-30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b="1" dirty="0">
                <a:solidFill>
                  <a:srgbClr val="5F5F5F"/>
                </a:solidFill>
                <a:cs typeface="Calibri"/>
              </a:rPr>
              <a:t>as:</a:t>
            </a:r>
            <a:endParaRPr sz="2800">
              <a:solidFill>
                <a:prstClr val="black"/>
              </a:solidFill>
              <a:cs typeface="Calibri"/>
            </a:endParaRPr>
          </a:p>
        </p:txBody>
      </p:sp>
      <p:sp>
        <p:nvSpPr>
          <p:cNvPr id="15" name="object 4"/>
          <p:cNvSpPr txBox="1"/>
          <p:nvPr/>
        </p:nvSpPr>
        <p:spPr>
          <a:xfrm>
            <a:off x="2057400" y="7495031"/>
            <a:ext cx="14173200" cy="560410"/>
          </a:xfrm>
          <a:prstGeom prst="rect">
            <a:avLst/>
          </a:prstGeom>
          <a:solidFill>
            <a:srgbClr val="7E7E7E"/>
          </a:solidFill>
        </p:spPr>
        <p:txBody>
          <a:bodyPr vert="horz" wrap="square" lIns="0" tIns="67310" rIns="0" bIns="0" rtlCol="0">
            <a:spAutoFit/>
          </a:bodyPr>
          <a:lstStyle/>
          <a:p>
            <a:pPr marL="182880">
              <a:spcBef>
                <a:spcPts val="530"/>
              </a:spcBef>
            </a:pPr>
            <a:r>
              <a:rPr sz="3200" b="1" spc="-10" dirty="0">
                <a:solidFill>
                  <a:srgbClr val="FFFFFF"/>
                </a:solidFill>
                <a:cs typeface="Calibri"/>
              </a:rPr>
              <a:t>New </a:t>
            </a:r>
            <a:r>
              <a:rPr sz="3200" b="1" spc="-20" dirty="0">
                <a:solidFill>
                  <a:srgbClr val="FFFFFF"/>
                </a:solidFill>
                <a:cs typeface="Calibri"/>
              </a:rPr>
              <a:t>Difficulty </a:t>
            </a:r>
            <a:r>
              <a:rPr sz="3200" b="1" spc="-10" dirty="0">
                <a:solidFill>
                  <a:srgbClr val="FFFFFF"/>
                </a:solidFill>
                <a:cs typeface="Calibri"/>
              </a:rPr>
              <a:t>= Old Difficulty * (Actual Time of </a:t>
            </a:r>
            <a:r>
              <a:rPr sz="3200" b="1" spc="-20" dirty="0">
                <a:solidFill>
                  <a:srgbClr val="FFFFFF"/>
                </a:solidFill>
                <a:cs typeface="Calibri"/>
              </a:rPr>
              <a:t>Last 2016 </a:t>
            </a:r>
            <a:r>
              <a:rPr sz="3200" b="1" spc="-10" dirty="0">
                <a:solidFill>
                  <a:srgbClr val="FFFFFF"/>
                </a:solidFill>
                <a:cs typeface="Calibri"/>
              </a:rPr>
              <a:t>Blocks / </a:t>
            </a:r>
            <a:r>
              <a:rPr sz="3200" b="1" spc="-20" dirty="0">
                <a:solidFill>
                  <a:srgbClr val="FFFFFF"/>
                </a:solidFill>
                <a:cs typeface="Calibri"/>
              </a:rPr>
              <a:t>20160</a:t>
            </a:r>
            <a:r>
              <a:rPr sz="3200" b="1" spc="400" dirty="0">
                <a:solidFill>
                  <a:srgbClr val="FFFFFF"/>
                </a:solidFill>
                <a:cs typeface="Calibri"/>
              </a:rPr>
              <a:t> </a:t>
            </a:r>
            <a:r>
              <a:rPr sz="3200" b="1" spc="-30" dirty="0">
                <a:solidFill>
                  <a:srgbClr val="FFFFFF"/>
                </a:solidFill>
                <a:cs typeface="Calibri"/>
              </a:rPr>
              <a:t>minutes)</a:t>
            </a:r>
            <a:endParaRPr sz="3200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3784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27709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630401" y="0"/>
            <a:ext cx="2487930" cy="2192020"/>
          </a:xfrm>
          <a:custGeom>
            <a:avLst/>
            <a:gdLst/>
            <a:ahLst/>
            <a:cxnLst/>
            <a:rect l="l" t="t" r="r" b="b"/>
            <a:pathLst>
              <a:path w="1243965" h="1096010">
                <a:moveTo>
                  <a:pt x="0" y="1095755"/>
                </a:moveTo>
                <a:lnTo>
                  <a:pt x="1243583" y="1095755"/>
                </a:lnTo>
                <a:lnTo>
                  <a:pt x="1243583" y="0"/>
                </a:lnTo>
                <a:lnTo>
                  <a:pt x="0" y="0"/>
                </a:lnTo>
                <a:lnTo>
                  <a:pt x="0" y="10957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30400" y="2130550"/>
            <a:ext cx="1325880" cy="979168"/>
          </a:xfrm>
          <a:custGeom>
            <a:avLst/>
            <a:gdLst/>
            <a:ahLst/>
            <a:cxnLst/>
            <a:rect l="l" t="t" r="r" b="b"/>
            <a:pathLst>
              <a:path w="662940" h="489584">
                <a:moveTo>
                  <a:pt x="662940" y="0"/>
                </a:moveTo>
                <a:lnTo>
                  <a:pt x="0" y="0"/>
                </a:lnTo>
                <a:lnTo>
                  <a:pt x="0" y="489203"/>
                </a:lnTo>
                <a:lnTo>
                  <a:pt x="662940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788639" y="2130550"/>
            <a:ext cx="1329690" cy="979168"/>
          </a:xfrm>
          <a:custGeom>
            <a:avLst/>
            <a:gdLst/>
            <a:ahLst/>
            <a:cxnLst/>
            <a:rect l="l" t="t" r="r" b="b"/>
            <a:pathLst>
              <a:path w="664845" h="489584">
                <a:moveTo>
                  <a:pt x="664463" y="0"/>
                </a:moveTo>
                <a:lnTo>
                  <a:pt x="0" y="0"/>
                </a:lnTo>
                <a:lnTo>
                  <a:pt x="664463" y="489203"/>
                </a:lnTo>
                <a:lnTo>
                  <a:pt x="664463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57654" y="9451854"/>
            <a:ext cx="2276856" cy="835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24608554" y="19611338"/>
            <a:ext cx="11330938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60"/>
              </a:lnSpc>
            </a:pPr>
            <a:r>
              <a:rPr spc="10" dirty="0"/>
              <a:t>Copyright </a:t>
            </a:r>
            <a:r>
              <a:rPr spc="40" dirty="0"/>
              <a:t>© </a:t>
            </a:r>
            <a:r>
              <a:rPr spc="20" dirty="0"/>
              <a:t>2017, </a:t>
            </a:r>
            <a:r>
              <a:rPr spc="10" dirty="0"/>
              <a:t>edureka </a:t>
            </a:r>
            <a:r>
              <a:rPr spc="20" dirty="0"/>
              <a:t>and/or </a:t>
            </a:r>
            <a:r>
              <a:rPr spc="10" dirty="0"/>
              <a:t>its affiliates. All rights</a:t>
            </a:r>
            <a:r>
              <a:rPr spc="100" dirty="0"/>
              <a:t> </a:t>
            </a:r>
            <a:r>
              <a:rPr spc="10" dirty="0"/>
              <a:t>reserved.</a:t>
            </a:r>
          </a:p>
        </p:txBody>
      </p:sp>
      <p:sp>
        <p:nvSpPr>
          <p:cNvPr id="8" name="object 2"/>
          <p:cNvSpPr/>
          <p:nvPr/>
        </p:nvSpPr>
        <p:spPr>
          <a:xfrm>
            <a:off x="4361688" y="1856232"/>
            <a:ext cx="3172968" cy="73273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10" name="object 3"/>
          <p:cNvSpPr/>
          <p:nvPr/>
        </p:nvSpPr>
        <p:spPr>
          <a:xfrm>
            <a:off x="6737094" y="2165701"/>
            <a:ext cx="7190740" cy="4072890"/>
          </a:xfrm>
          <a:custGeom>
            <a:avLst/>
            <a:gdLst/>
            <a:ahLst/>
            <a:cxnLst/>
            <a:rect l="l" t="t" r="r" b="b"/>
            <a:pathLst>
              <a:path w="3595370" h="2036445">
                <a:moveTo>
                  <a:pt x="2212898" y="0"/>
                </a:moveTo>
                <a:lnTo>
                  <a:pt x="2159100" y="1408"/>
                </a:lnTo>
                <a:lnTo>
                  <a:pt x="2105800" y="4380"/>
                </a:lnTo>
                <a:lnTo>
                  <a:pt x="2053040" y="8885"/>
                </a:lnTo>
                <a:lnTo>
                  <a:pt x="2000864" y="14897"/>
                </a:lnTo>
                <a:lnTo>
                  <a:pt x="1949315" y="22385"/>
                </a:lnTo>
                <a:lnTo>
                  <a:pt x="1898437" y="31323"/>
                </a:lnTo>
                <a:lnTo>
                  <a:pt x="1848271" y="41681"/>
                </a:lnTo>
                <a:lnTo>
                  <a:pt x="1798862" y="53431"/>
                </a:lnTo>
                <a:lnTo>
                  <a:pt x="1750253" y="66545"/>
                </a:lnTo>
                <a:lnTo>
                  <a:pt x="1702487" y="80994"/>
                </a:lnTo>
                <a:lnTo>
                  <a:pt x="1655606" y="96751"/>
                </a:lnTo>
                <a:lnTo>
                  <a:pt x="1609654" y="113785"/>
                </a:lnTo>
                <a:lnTo>
                  <a:pt x="1564675" y="132070"/>
                </a:lnTo>
                <a:lnTo>
                  <a:pt x="1520711" y="151577"/>
                </a:lnTo>
                <a:lnTo>
                  <a:pt x="1477806" y="172276"/>
                </a:lnTo>
                <a:lnTo>
                  <a:pt x="1436002" y="194141"/>
                </a:lnTo>
                <a:lnTo>
                  <a:pt x="1395343" y="217142"/>
                </a:lnTo>
                <a:lnTo>
                  <a:pt x="1355872" y="241252"/>
                </a:lnTo>
                <a:lnTo>
                  <a:pt x="1317632" y="266440"/>
                </a:lnTo>
                <a:lnTo>
                  <a:pt x="1280666" y="292681"/>
                </a:lnTo>
                <a:lnTo>
                  <a:pt x="1245018" y="319944"/>
                </a:lnTo>
                <a:lnTo>
                  <a:pt x="1210730" y="348201"/>
                </a:lnTo>
                <a:lnTo>
                  <a:pt x="1177846" y="377425"/>
                </a:lnTo>
                <a:lnTo>
                  <a:pt x="1146409" y="407586"/>
                </a:lnTo>
                <a:lnTo>
                  <a:pt x="1116462" y="438657"/>
                </a:lnTo>
                <a:lnTo>
                  <a:pt x="1088049" y="470609"/>
                </a:lnTo>
                <a:lnTo>
                  <a:pt x="1061211" y="503412"/>
                </a:lnTo>
                <a:lnTo>
                  <a:pt x="1035993" y="537040"/>
                </a:lnTo>
                <a:lnTo>
                  <a:pt x="1012438" y="571464"/>
                </a:lnTo>
                <a:lnTo>
                  <a:pt x="990588" y="606655"/>
                </a:lnTo>
                <a:lnTo>
                  <a:pt x="970488" y="642585"/>
                </a:lnTo>
                <a:lnTo>
                  <a:pt x="952179" y="679225"/>
                </a:lnTo>
                <a:lnTo>
                  <a:pt x="935706" y="716547"/>
                </a:lnTo>
                <a:lnTo>
                  <a:pt x="921111" y="754523"/>
                </a:lnTo>
                <a:lnTo>
                  <a:pt x="908438" y="793124"/>
                </a:lnTo>
                <a:lnTo>
                  <a:pt x="897729" y="832322"/>
                </a:lnTo>
                <a:lnTo>
                  <a:pt x="889029" y="872089"/>
                </a:lnTo>
                <a:lnTo>
                  <a:pt x="882379" y="912395"/>
                </a:lnTo>
                <a:lnTo>
                  <a:pt x="877824" y="953213"/>
                </a:lnTo>
                <a:lnTo>
                  <a:pt x="0" y="1233756"/>
                </a:lnTo>
                <a:lnTo>
                  <a:pt x="944244" y="1338404"/>
                </a:lnTo>
                <a:lnTo>
                  <a:pt x="962693" y="1377399"/>
                </a:lnTo>
                <a:lnTo>
                  <a:pt x="983104" y="1415573"/>
                </a:lnTo>
                <a:lnTo>
                  <a:pt x="1005429" y="1452898"/>
                </a:lnTo>
                <a:lnTo>
                  <a:pt x="1029617" y="1489344"/>
                </a:lnTo>
                <a:lnTo>
                  <a:pt x="1055618" y="1524883"/>
                </a:lnTo>
                <a:lnTo>
                  <a:pt x="1083383" y="1559487"/>
                </a:lnTo>
                <a:lnTo>
                  <a:pt x="1112860" y="1593125"/>
                </a:lnTo>
                <a:lnTo>
                  <a:pt x="1144001" y="1625769"/>
                </a:lnTo>
                <a:lnTo>
                  <a:pt x="1176755" y="1657390"/>
                </a:lnTo>
                <a:lnTo>
                  <a:pt x="1211071" y="1687960"/>
                </a:lnTo>
                <a:lnTo>
                  <a:pt x="1246901" y="1717449"/>
                </a:lnTo>
                <a:lnTo>
                  <a:pt x="1284194" y="1745828"/>
                </a:lnTo>
                <a:lnTo>
                  <a:pt x="1322900" y="1773069"/>
                </a:lnTo>
                <a:lnTo>
                  <a:pt x="1362968" y="1799143"/>
                </a:lnTo>
                <a:lnTo>
                  <a:pt x="1404350" y="1824020"/>
                </a:lnTo>
                <a:lnTo>
                  <a:pt x="1446994" y="1847673"/>
                </a:lnTo>
                <a:lnTo>
                  <a:pt x="1490851" y="1870071"/>
                </a:lnTo>
                <a:lnTo>
                  <a:pt x="1535870" y="1891186"/>
                </a:lnTo>
                <a:lnTo>
                  <a:pt x="1582003" y="1910990"/>
                </a:lnTo>
                <a:lnTo>
                  <a:pt x="1629198" y="1929453"/>
                </a:lnTo>
                <a:lnTo>
                  <a:pt x="1677405" y="1946546"/>
                </a:lnTo>
                <a:lnTo>
                  <a:pt x="1726576" y="1962240"/>
                </a:lnTo>
                <a:lnTo>
                  <a:pt x="1776658" y="1976508"/>
                </a:lnTo>
                <a:lnTo>
                  <a:pt x="1827604" y="1989319"/>
                </a:lnTo>
                <a:lnTo>
                  <a:pt x="1879361" y="2000644"/>
                </a:lnTo>
                <a:lnTo>
                  <a:pt x="1931882" y="2010456"/>
                </a:lnTo>
                <a:lnTo>
                  <a:pt x="1985114" y="2018724"/>
                </a:lnTo>
                <a:lnTo>
                  <a:pt x="2039009" y="2025421"/>
                </a:lnTo>
                <a:lnTo>
                  <a:pt x="2093516" y="2030517"/>
                </a:lnTo>
                <a:lnTo>
                  <a:pt x="2148586" y="2033983"/>
                </a:lnTo>
                <a:lnTo>
                  <a:pt x="2203249" y="2035784"/>
                </a:lnTo>
                <a:lnTo>
                  <a:pt x="2257501" y="2035966"/>
                </a:lnTo>
                <a:lnTo>
                  <a:pt x="2311299" y="2034557"/>
                </a:lnTo>
                <a:lnTo>
                  <a:pt x="2364599" y="2031586"/>
                </a:lnTo>
                <a:lnTo>
                  <a:pt x="2417359" y="2027080"/>
                </a:lnTo>
                <a:lnTo>
                  <a:pt x="2469535" y="2021069"/>
                </a:lnTo>
                <a:lnTo>
                  <a:pt x="2521084" y="2013581"/>
                </a:lnTo>
                <a:lnTo>
                  <a:pt x="2571962" y="2004643"/>
                </a:lnTo>
                <a:lnTo>
                  <a:pt x="2622128" y="1994285"/>
                </a:lnTo>
                <a:lnTo>
                  <a:pt x="2671537" y="1982535"/>
                </a:lnTo>
                <a:lnTo>
                  <a:pt x="2720146" y="1969421"/>
                </a:lnTo>
                <a:lnTo>
                  <a:pt x="2767912" y="1954971"/>
                </a:lnTo>
                <a:lnTo>
                  <a:pt x="2814793" y="1939215"/>
                </a:lnTo>
                <a:lnTo>
                  <a:pt x="2860745" y="1922181"/>
                </a:lnTo>
                <a:lnTo>
                  <a:pt x="2905724" y="1903896"/>
                </a:lnTo>
                <a:lnTo>
                  <a:pt x="2949688" y="1884389"/>
                </a:lnTo>
                <a:lnTo>
                  <a:pt x="2992593" y="1863689"/>
                </a:lnTo>
                <a:lnTo>
                  <a:pt x="3034397" y="1841825"/>
                </a:lnTo>
                <a:lnTo>
                  <a:pt x="3075056" y="1818824"/>
                </a:lnTo>
                <a:lnTo>
                  <a:pt x="3114527" y="1794714"/>
                </a:lnTo>
                <a:lnTo>
                  <a:pt x="3152767" y="1769525"/>
                </a:lnTo>
                <a:lnTo>
                  <a:pt x="3189733" y="1743285"/>
                </a:lnTo>
                <a:lnTo>
                  <a:pt x="3225381" y="1716022"/>
                </a:lnTo>
                <a:lnTo>
                  <a:pt x="3259669" y="1687764"/>
                </a:lnTo>
                <a:lnTo>
                  <a:pt x="3292553" y="1658541"/>
                </a:lnTo>
                <a:lnTo>
                  <a:pt x="3323990" y="1628379"/>
                </a:lnTo>
                <a:lnTo>
                  <a:pt x="3353937" y="1597309"/>
                </a:lnTo>
                <a:lnTo>
                  <a:pt x="3382350" y="1565357"/>
                </a:lnTo>
                <a:lnTo>
                  <a:pt x="3409188" y="1532553"/>
                </a:lnTo>
                <a:lnTo>
                  <a:pt x="3434406" y="1498925"/>
                </a:lnTo>
                <a:lnTo>
                  <a:pt x="3457961" y="1464502"/>
                </a:lnTo>
                <a:lnTo>
                  <a:pt x="3479811" y="1429311"/>
                </a:lnTo>
                <a:lnTo>
                  <a:pt x="3499911" y="1393381"/>
                </a:lnTo>
                <a:lnTo>
                  <a:pt x="3518220" y="1356741"/>
                </a:lnTo>
                <a:lnTo>
                  <a:pt x="3534693" y="1319419"/>
                </a:lnTo>
                <a:lnTo>
                  <a:pt x="3549288" y="1281443"/>
                </a:lnTo>
                <a:lnTo>
                  <a:pt x="3561961" y="1242842"/>
                </a:lnTo>
                <a:lnTo>
                  <a:pt x="3572670" y="1203644"/>
                </a:lnTo>
                <a:lnTo>
                  <a:pt x="3581370" y="1163877"/>
                </a:lnTo>
                <a:lnTo>
                  <a:pt x="3588020" y="1123571"/>
                </a:lnTo>
                <a:lnTo>
                  <a:pt x="3592576" y="1082753"/>
                </a:lnTo>
                <a:lnTo>
                  <a:pt x="3594984" y="1041841"/>
                </a:lnTo>
                <a:lnTo>
                  <a:pt x="3595229" y="1001237"/>
                </a:lnTo>
                <a:lnTo>
                  <a:pt x="3593349" y="960973"/>
                </a:lnTo>
                <a:lnTo>
                  <a:pt x="3589380" y="921082"/>
                </a:lnTo>
                <a:lnTo>
                  <a:pt x="3583362" y="881595"/>
                </a:lnTo>
                <a:lnTo>
                  <a:pt x="3575332" y="842546"/>
                </a:lnTo>
                <a:lnTo>
                  <a:pt x="3565328" y="803965"/>
                </a:lnTo>
                <a:lnTo>
                  <a:pt x="3553388" y="765887"/>
                </a:lnTo>
                <a:lnTo>
                  <a:pt x="3539550" y="728342"/>
                </a:lnTo>
                <a:lnTo>
                  <a:pt x="3523852" y="691363"/>
                </a:lnTo>
                <a:lnTo>
                  <a:pt x="3506333" y="654983"/>
                </a:lnTo>
                <a:lnTo>
                  <a:pt x="3487029" y="619234"/>
                </a:lnTo>
                <a:lnTo>
                  <a:pt x="3465979" y="584147"/>
                </a:lnTo>
                <a:lnTo>
                  <a:pt x="3443221" y="549756"/>
                </a:lnTo>
                <a:lnTo>
                  <a:pt x="3418792" y="516092"/>
                </a:lnTo>
                <a:lnTo>
                  <a:pt x="3392732" y="483189"/>
                </a:lnTo>
                <a:lnTo>
                  <a:pt x="3365077" y="451077"/>
                </a:lnTo>
                <a:lnTo>
                  <a:pt x="3335866" y="419790"/>
                </a:lnTo>
                <a:lnTo>
                  <a:pt x="3305137" y="389360"/>
                </a:lnTo>
                <a:lnTo>
                  <a:pt x="3272928" y="359818"/>
                </a:lnTo>
                <a:lnTo>
                  <a:pt x="3239276" y="331198"/>
                </a:lnTo>
                <a:lnTo>
                  <a:pt x="3204219" y="303532"/>
                </a:lnTo>
                <a:lnTo>
                  <a:pt x="3167797" y="276851"/>
                </a:lnTo>
                <a:lnTo>
                  <a:pt x="3130046" y="251188"/>
                </a:lnTo>
                <a:lnTo>
                  <a:pt x="3091004" y="226576"/>
                </a:lnTo>
                <a:lnTo>
                  <a:pt x="3050710" y="203047"/>
                </a:lnTo>
                <a:lnTo>
                  <a:pt x="3009201" y="180632"/>
                </a:lnTo>
                <a:lnTo>
                  <a:pt x="2966516" y="159365"/>
                </a:lnTo>
                <a:lnTo>
                  <a:pt x="2922692" y="139277"/>
                </a:lnTo>
                <a:lnTo>
                  <a:pt x="2877768" y="120402"/>
                </a:lnTo>
                <a:lnTo>
                  <a:pt x="2831780" y="102770"/>
                </a:lnTo>
                <a:lnTo>
                  <a:pt x="2784768" y="86415"/>
                </a:lnTo>
                <a:lnTo>
                  <a:pt x="2736770" y="71368"/>
                </a:lnTo>
                <a:lnTo>
                  <a:pt x="2687822" y="57663"/>
                </a:lnTo>
                <a:lnTo>
                  <a:pt x="2637964" y="45330"/>
                </a:lnTo>
                <a:lnTo>
                  <a:pt x="2587233" y="34404"/>
                </a:lnTo>
                <a:lnTo>
                  <a:pt x="2535667" y="24915"/>
                </a:lnTo>
                <a:lnTo>
                  <a:pt x="2483304" y="16896"/>
                </a:lnTo>
                <a:lnTo>
                  <a:pt x="2430182" y="10379"/>
                </a:lnTo>
                <a:lnTo>
                  <a:pt x="2376339" y="5398"/>
                </a:lnTo>
                <a:lnTo>
                  <a:pt x="2321814" y="1983"/>
                </a:lnTo>
                <a:lnTo>
                  <a:pt x="2267150" y="182"/>
                </a:lnTo>
                <a:lnTo>
                  <a:pt x="22128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11" name="object 4"/>
          <p:cNvSpPr/>
          <p:nvPr/>
        </p:nvSpPr>
        <p:spPr>
          <a:xfrm>
            <a:off x="6737094" y="2165701"/>
            <a:ext cx="7190740" cy="4072890"/>
          </a:xfrm>
          <a:custGeom>
            <a:avLst/>
            <a:gdLst/>
            <a:ahLst/>
            <a:cxnLst/>
            <a:rect l="l" t="t" r="r" b="b"/>
            <a:pathLst>
              <a:path w="3595370" h="2036445">
                <a:moveTo>
                  <a:pt x="0" y="1233756"/>
                </a:moveTo>
                <a:lnTo>
                  <a:pt x="877824" y="953213"/>
                </a:lnTo>
                <a:lnTo>
                  <a:pt x="882379" y="912395"/>
                </a:lnTo>
                <a:lnTo>
                  <a:pt x="889029" y="872089"/>
                </a:lnTo>
                <a:lnTo>
                  <a:pt x="897729" y="832322"/>
                </a:lnTo>
                <a:lnTo>
                  <a:pt x="908438" y="793124"/>
                </a:lnTo>
                <a:lnTo>
                  <a:pt x="921111" y="754523"/>
                </a:lnTo>
                <a:lnTo>
                  <a:pt x="935706" y="716547"/>
                </a:lnTo>
                <a:lnTo>
                  <a:pt x="952179" y="679225"/>
                </a:lnTo>
                <a:lnTo>
                  <a:pt x="970488" y="642585"/>
                </a:lnTo>
                <a:lnTo>
                  <a:pt x="990588" y="606655"/>
                </a:lnTo>
                <a:lnTo>
                  <a:pt x="1012438" y="571464"/>
                </a:lnTo>
                <a:lnTo>
                  <a:pt x="1035993" y="537040"/>
                </a:lnTo>
                <a:lnTo>
                  <a:pt x="1061211" y="503412"/>
                </a:lnTo>
                <a:lnTo>
                  <a:pt x="1088049" y="470609"/>
                </a:lnTo>
                <a:lnTo>
                  <a:pt x="1116462" y="438657"/>
                </a:lnTo>
                <a:lnTo>
                  <a:pt x="1146409" y="407586"/>
                </a:lnTo>
                <a:lnTo>
                  <a:pt x="1177846" y="377425"/>
                </a:lnTo>
                <a:lnTo>
                  <a:pt x="1210730" y="348201"/>
                </a:lnTo>
                <a:lnTo>
                  <a:pt x="1245018" y="319944"/>
                </a:lnTo>
                <a:lnTo>
                  <a:pt x="1280666" y="292681"/>
                </a:lnTo>
                <a:lnTo>
                  <a:pt x="1317632" y="266440"/>
                </a:lnTo>
                <a:lnTo>
                  <a:pt x="1355872" y="241252"/>
                </a:lnTo>
                <a:lnTo>
                  <a:pt x="1395343" y="217142"/>
                </a:lnTo>
                <a:lnTo>
                  <a:pt x="1436002" y="194141"/>
                </a:lnTo>
                <a:lnTo>
                  <a:pt x="1477806" y="172276"/>
                </a:lnTo>
                <a:lnTo>
                  <a:pt x="1520711" y="151577"/>
                </a:lnTo>
                <a:lnTo>
                  <a:pt x="1564675" y="132070"/>
                </a:lnTo>
                <a:lnTo>
                  <a:pt x="1609654" y="113785"/>
                </a:lnTo>
                <a:lnTo>
                  <a:pt x="1655606" y="96751"/>
                </a:lnTo>
                <a:lnTo>
                  <a:pt x="1702487" y="80994"/>
                </a:lnTo>
                <a:lnTo>
                  <a:pt x="1750253" y="66545"/>
                </a:lnTo>
                <a:lnTo>
                  <a:pt x="1798862" y="53431"/>
                </a:lnTo>
                <a:lnTo>
                  <a:pt x="1848271" y="41681"/>
                </a:lnTo>
                <a:lnTo>
                  <a:pt x="1898437" y="31323"/>
                </a:lnTo>
                <a:lnTo>
                  <a:pt x="1949315" y="22385"/>
                </a:lnTo>
                <a:lnTo>
                  <a:pt x="2000864" y="14897"/>
                </a:lnTo>
                <a:lnTo>
                  <a:pt x="2053040" y="8885"/>
                </a:lnTo>
                <a:lnTo>
                  <a:pt x="2105800" y="4380"/>
                </a:lnTo>
                <a:lnTo>
                  <a:pt x="2159100" y="1408"/>
                </a:lnTo>
                <a:lnTo>
                  <a:pt x="2212898" y="0"/>
                </a:lnTo>
                <a:lnTo>
                  <a:pt x="2267150" y="182"/>
                </a:lnTo>
                <a:lnTo>
                  <a:pt x="2321814" y="1983"/>
                </a:lnTo>
                <a:lnTo>
                  <a:pt x="2376339" y="5398"/>
                </a:lnTo>
                <a:lnTo>
                  <a:pt x="2430182" y="10379"/>
                </a:lnTo>
                <a:lnTo>
                  <a:pt x="2483304" y="16896"/>
                </a:lnTo>
                <a:lnTo>
                  <a:pt x="2535667" y="24915"/>
                </a:lnTo>
                <a:lnTo>
                  <a:pt x="2587233" y="34404"/>
                </a:lnTo>
                <a:lnTo>
                  <a:pt x="2637964" y="45330"/>
                </a:lnTo>
                <a:lnTo>
                  <a:pt x="2687822" y="57663"/>
                </a:lnTo>
                <a:lnTo>
                  <a:pt x="2736770" y="71368"/>
                </a:lnTo>
                <a:lnTo>
                  <a:pt x="2784768" y="86415"/>
                </a:lnTo>
                <a:lnTo>
                  <a:pt x="2831780" y="102770"/>
                </a:lnTo>
                <a:lnTo>
                  <a:pt x="2877768" y="120402"/>
                </a:lnTo>
                <a:lnTo>
                  <a:pt x="2922692" y="139277"/>
                </a:lnTo>
                <a:lnTo>
                  <a:pt x="2966516" y="159365"/>
                </a:lnTo>
                <a:lnTo>
                  <a:pt x="3009201" y="180632"/>
                </a:lnTo>
                <a:lnTo>
                  <a:pt x="3050710" y="203047"/>
                </a:lnTo>
                <a:lnTo>
                  <a:pt x="3091004" y="226576"/>
                </a:lnTo>
                <a:lnTo>
                  <a:pt x="3130046" y="251188"/>
                </a:lnTo>
                <a:lnTo>
                  <a:pt x="3167797" y="276851"/>
                </a:lnTo>
                <a:lnTo>
                  <a:pt x="3204219" y="303532"/>
                </a:lnTo>
                <a:lnTo>
                  <a:pt x="3239276" y="331198"/>
                </a:lnTo>
                <a:lnTo>
                  <a:pt x="3272928" y="359818"/>
                </a:lnTo>
                <a:lnTo>
                  <a:pt x="3305137" y="389360"/>
                </a:lnTo>
                <a:lnTo>
                  <a:pt x="3335866" y="419790"/>
                </a:lnTo>
                <a:lnTo>
                  <a:pt x="3365077" y="451077"/>
                </a:lnTo>
                <a:lnTo>
                  <a:pt x="3392732" y="483189"/>
                </a:lnTo>
                <a:lnTo>
                  <a:pt x="3418792" y="516092"/>
                </a:lnTo>
                <a:lnTo>
                  <a:pt x="3443221" y="549756"/>
                </a:lnTo>
                <a:lnTo>
                  <a:pt x="3465979" y="584147"/>
                </a:lnTo>
                <a:lnTo>
                  <a:pt x="3487029" y="619234"/>
                </a:lnTo>
                <a:lnTo>
                  <a:pt x="3506333" y="654983"/>
                </a:lnTo>
                <a:lnTo>
                  <a:pt x="3523852" y="691363"/>
                </a:lnTo>
                <a:lnTo>
                  <a:pt x="3539550" y="728342"/>
                </a:lnTo>
                <a:lnTo>
                  <a:pt x="3553388" y="765887"/>
                </a:lnTo>
                <a:lnTo>
                  <a:pt x="3565328" y="803965"/>
                </a:lnTo>
                <a:lnTo>
                  <a:pt x="3575332" y="842546"/>
                </a:lnTo>
                <a:lnTo>
                  <a:pt x="3583362" y="881595"/>
                </a:lnTo>
                <a:lnTo>
                  <a:pt x="3589380" y="921082"/>
                </a:lnTo>
                <a:lnTo>
                  <a:pt x="3593349" y="960973"/>
                </a:lnTo>
                <a:lnTo>
                  <a:pt x="3595229" y="1001237"/>
                </a:lnTo>
                <a:lnTo>
                  <a:pt x="3594984" y="1041841"/>
                </a:lnTo>
                <a:lnTo>
                  <a:pt x="3592576" y="1082753"/>
                </a:lnTo>
                <a:lnTo>
                  <a:pt x="3588020" y="1123571"/>
                </a:lnTo>
                <a:lnTo>
                  <a:pt x="3581370" y="1163877"/>
                </a:lnTo>
                <a:lnTo>
                  <a:pt x="3572670" y="1203644"/>
                </a:lnTo>
                <a:lnTo>
                  <a:pt x="3561961" y="1242842"/>
                </a:lnTo>
                <a:lnTo>
                  <a:pt x="3549288" y="1281443"/>
                </a:lnTo>
                <a:lnTo>
                  <a:pt x="3534693" y="1319419"/>
                </a:lnTo>
                <a:lnTo>
                  <a:pt x="3518220" y="1356741"/>
                </a:lnTo>
                <a:lnTo>
                  <a:pt x="3499911" y="1393381"/>
                </a:lnTo>
                <a:lnTo>
                  <a:pt x="3479811" y="1429311"/>
                </a:lnTo>
                <a:lnTo>
                  <a:pt x="3457961" y="1464502"/>
                </a:lnTo>
                <a:lnTo>
                  <a:pt x="3434406" y="1498925"/>
                </a:lnTo>
                <a:lnTo>
                  <a:pt x="3409188" y="1532553"/>
                </a:lnTo>
                <a:lnTo>
                  <a:pt x="3382350" y="1565357"/>
                </a:lnTo>
                <a:lnTo>
                  <a:pt x="3353937" y="1597309"/>
                </a:lnTo>
                <a:lnTo>
                  <a:pt x="3323990" y="1628379"/>
                </a:lnTo>
                <a:lnTo>
                  <a:pt x="3292553" y="1658541"/>
                </a:lnTo>
                <a:lnTo>
                  <a:pt x="3259669" y="1687764"/>
                </a:lnTo>
                <a:lnTo>
                  <a:pt x="3225381" y="1716022"/>
                </a:lnTo>
                <a:lnTo>
                  <a:pt x="3189733" y="1743285"/>
                </a:lnTo>
                <a:lnTo>
                  <a:pt x="3152767" y="1769525"/>
                </a:lnTo>
                <a:lnTo>
                  <a:pt x="3114527" y="1794714"/>
                </a:lnTo>
                <a:lnTo>
                  <a:pt x="3075056" y="1818824"/>
                </a:lnTo>
                <a:lnTo>
                  <a:pt x="3034397" y="1841825"/>
                </a:lnTo>
                <a:lnTo>
                  <a:pt x="2992593" y="1863689"/>
                </a:lnTo>
                <a:lnTo>
                  <a:pt x="2949688" y="1884389"/>
                </a:lnTo>
                <a:lnTo>
                  <a:pt x="2905724" y="1903896"/>
                </a:lnTo>
                <a:lnTo>
                  <a:pt x="2860745" y="1922181"/>
                </a:lnTo>
                <a:lnTo>
                  <a:pt x="2814793" y="1939215"/>
                </a:lnTo>
                <a:lnTo>
                  <a:pt x="2767912" y="1954971"/>
                </a:lnTo>
                <a:lnTo>
                  <a:pt x="2720146" y="1969421"/>
                </a:lnTo>
                <a:lnTo>
                  <a:pt x="2671537" y="1982535"/>
                </a:lnTo>
                <a:lnTo>
                  <a:pt x="2622128" y="1994285"/>
                </a:lnTo>
                <a:lnTo>
                  <a:pt x="2571962" y="2004643"/>
                </a:lnTo>
                <a:lnTo>
                  <a:pt x="2521084" y="2013581"/>
                </a:lnTo>
                <a:lnTo>
                  <a:pt x="2469535" y="2021069"/>
                </a:lnTo>
                <a:lnTo>
                  <a:pt x="2417359" y="2027080"/>
                </a:lnTo>
                <a:lnTo>
                  <a:pt x="2364599" y="2031586"/>
                </a:lnTo>
                <a:lnTo>
                  <a:pt x="2311299" y="2034557"/>
                </a:lnTo>
                <a:lnTo>
                  <a:pt x="2257501" y="2035966"/>
                </a:lnTo>
                <a:lnTo>
                  <a:pt x="2203249" y="2035784"/>
                </a:lnTo>
                <a:lnTo>
                  <a:pt x="2148586" y="2033983"/>
                </a:lnTo>
                <a:lnTo>
                  <a:pt x="2093516" y="2030517"/>
                </a:lnTo>
                <a:lnTo>
                  <a:pt x="2039009" y="2025421"/>
                </a:lnTo>
                <a:lnTo>
                  <a:pt x="1985114" y="2018724"/>
                </a:lnTo>
                <a:lnTo>
                  <a:pt x="1931882" y="2010456"/>
                </a:lnTo>
                <a:lnTo>
                  <a:pt x="1879361" y="2000644"/>
                </a:lnTo>
                <a:lnTo>
                  <a:pt x="1827604" y="1989319"/>
                </a:lnTo>
                <a:lnTo>
                  <a:pt x="1776658" y="1976508"/>
                </a:lnTo>
                <a:lnTo>
                  <a:pt x="1726576" y="1962240"/>
                </a:lnTo>
                <a:lnTo>
                  <a:pt x="1677405" y="1946546"/>
                </a:lnTo>
                <a:lnTo>
                  <a:pt x="1629198" y="1929453"/>
                </a:lnTo>
                <a:lnTo>
                  <a:pt x="1582003" y="1910990"/>
                </a:lnTo>
                <a:lnTo>
                  <a:pt x="1535870" y="1891186"/>
                </a:lnTo>
                <a:lnTo>
                  <a:pt x="1490851" y="1870071"/>
                </a:lnTo>
                <a:lnTo>
                  <a:pt x="1446994" y="1847673"/>
                </a:lnTo>
                <a:lnTo>
                  <a:pt x="1404350" y="1824020"/>
                </a:lnTo>
                <a:lnTo>
                  <a:pt x="1362968" y="1799143"/>
                </a:lnTo>
                <a:lnTo>
                  <a:pt x="1322900" y="1773069"/>
                </a:lnTo>
                <a:lnTo>
                  <a:pt x="1284194" y="1745828"/>
                </a:lnTo>
                <a:lnTo>
                  <a:pt x="1246901" y="1717449"/>
                </a:lnTo>
                <a:lnTo>
                  <a:pt x="1211071" y="1687960"/>
                </a:lnTo>
                <a:lnTo>
                  <a:pt x="1176755" y="1657390"/>
                </a:lnTo>
                <a:lnTo>
                  <a:pt x="1144001" y="1625769"/>
                </a:lnTo>
                <a:lnTo>
                  <a:pt x="1112860" y="1593125"/>
                </a:lnTo>
                <a:lnTo>
                  <a:pt x="1083383" y="1559487"/>
                </a:lnTo>
                <a:lnTo>
                  <a:pt x="1055618" y="1524883"/>
                </a:lnTo>
                <a:lnTo>
                  <a:pt x="1029617" y="1489344"/>
                </a:lnTo>
                <a:lnTo>
                  <a:pt x="1005429" y="1452898"/>
                </a:lnTo>
                <a:lnTo>
                  <a:pt x="983104" y="1415573"/>
                </a:lnTo>
                <a:lnTo>
                  <a:pt x="962693" y="1377399"/>
                </a:lnTo>
                <a:lnTo>
                  <a:pt x="944244" y="1338404"/>
                </a:lnTo>
                <a:lnTo>
                  <a:pt x="0" y="1233756"/>
                </a:lnTo>
                <a:close/>
              </a:path>
            </a:pathLst>
          </a:custGeom>
          <a:ln w="28956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12" name="object 5"/>
          <p:cNvSpPr txBox="1"/>
          <p:nvPr/>
        </p:nvSpPr>
        <p:spPr>
          <a:xfrm>
            <a:off x="9458707" y="2877564"/>
            <a:ext cx="3496310" cy="2612254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24130" marR="10160" indent="1270" algn="ctr">
              <a:spcBef>
                <a:spcPts val="210"/>
              </a:spcBef>
            </a:pPr>
            <a:r>
              <a:rPr sz="2800" b="1" dirty="0">
                <a:solidFill>
                  <a:srgbClr val="5F5F5F"/>
                </a:solidFill>
                <a:latin typeface="Comic Sans MS"/>
                <a:cs typeface="Comic Sans MS"/>
              </a:rPr>
              <a:t>We have </a:t>
            </a:r>
            <a:r>
              <a:rPr sz="2800" b="1" spc="-10" dirty="0">
                <a:solidFill>
                  <a:srgbClr val="5F5F5F"/>
                </a:solidFill>
                <a:latin typeface="Comic Sans MS"/>
                <a:cs typeface="Comic Sans MS"/>
              </a:rPr>
              <a:t>seen that  Andy’s </a:t>
            </a:r>
            <a:r>
              <a:rPr sz="2800" b="1" dirty="0">
                <a:solidFill>
                  <a:srgbClr val="5F5F5F"/>
                </a:solidFill>
                <a:latin typeface="Comic Sans MS"/>
                <a:cs typeface="Comic Sans MS"/>
              </a:rPr>
              <a:t>mining node  has </a:t>
            </a:r>
            <a:r>
              <a:rPr sz="2800" b="1" spc="-10" dirty="0">
                <a:solidFill>
                  <a:srgbClr val="5F5F5F"/>
                </a:solidFill>
                <a:latin typeface="Comic Sans MS"/>
                <a:cs typeface="Comic Sans MS"/>
              </a:rPr>
              <a:t>worked </a:t>
            </a:r>
            <a:r>
              <a:rPr sz="2800" b="1" dirty="0">
                <a:solidFill>
                  <a:srgbClr val="5F5F5F"/>
                </a:solidFill>
                <a:latin typeface="Comic Sans MS"/>
                <a:cs typeface="Comic Sans MS"/>
              </a:rPr>
              <a:t>hard </a:t>
            </a:r>
            <a:r>
              <a:rPr sz="2800" b="1" spc="-10" dirty="0">
                <a:solidFill>
                  <a:srgbClr val="5F5F5F"/>
                </a:solidFill>
                <a:latin typeface="Comic Sans MS"/>
                <a:cs typeface="Comic Sans MS"/>
              </a:rPr>
              <a:t>to  reach the difficulty  target. Let’s </a:t>
            </a:r>
            <a:r>
              <a:rPr sz="2800" b="1" dirty="0">
                <a:solidFill>
                  <a:srgbClr val="5F5F5F"/>
                </a:solidFill>
                <a:latin typeface="Comic Sans MS"/>
                <a:cs typeface="Comic Sans MS"/>
              </a:rPr>
              <a:t>see  </a:t>
            </a:r>
            <a:r>
              <a:rPr sz="2800" b="1" spc="-10" dirty="0">
                <a:solidFill>
                  <a:srgbClr val="5F5F5F"/>
                </a:solidFill>
                <a:latin typeface="Comic Sans MS"/>
                <a:cs typeface="Comic Sans MS"/>
              </a:rPr>
              <a:t>what </a:t>
            </a:r>
            <a:r>
              <a:rPr sz="2800" b="1" dirty="0">
                <a:solidFill>
                  <a:srgbClr val="5F5F5F"/>
                </a:solidFill>
                <a:latin typeface="Comic Sans MS"/>
                <a:cs typeface="Comic Sans MS"/>
              </a:rPr>
              <a:t>happens</a:t>
            </a:r>
            <a:r>
              <a:rPr sz="2800" b="1" spc="-140" dirty="0">
                <a:solidFill>
                  <a:srgbClr val="5F5F5F"/>
                </a:solidFill>
                <a:latin typeface="Comic Sans MS"/>
                <a:cs typeface="Comic Sans MS"/>
              </a:rPr>
              <a:t> </a:t>
            </a:r>
            <a:r>
              <a:rPr sz="2800" b="1" spc="-10" dirty="0">
                <a:solidFill>
                  <a:srgbClr val="5F5F5F"/>
                </a:solidFill>
                <a:latin typeface="Comic Sans MS"/>
                <a:cs typeface="Comic Sans MS"/>
              </a:rPr>
              <a:t>next</a:t>
            </a:r>
            <a:endParaRPr sz="2800">
              <a:solidFill>
                <a:prstClr val="black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48392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6"/>
                </a:moveTo>
                <a:lnTo>
                  <a:pt x="16421099" y="28956"/>
                </a:lnTo>
                <a:lnTo>
                  <a:pt x="16421099" y="0"/>
                </a:lnTo>
                <a:lnTo>
                  <a:pt x="0" y="0"/>
                </a:lnTo>
                <a:lnTo>
                  <a:pt x="0" y="28956"/>
                </a:lnTo>
                <a:close/>
              </a:path>
            </a:pathLst>
          </a:custGeom>
          <a:solidFill>
            <a:srgbClr val="095A81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6"/>
                </a:moveTo>
                <a:lnTo>
                  <a:pt x="16421099" y="28956"/>
                </a:lnTo>
                <a:lnTo>
                  <a:pt x="16421099" y="0"/>
                </a:lnTo>
                <a:lnTo>
                  <a:pt x="0" y="0"/>
                </a:lnTo>
                <a:lnTo>
                  <a:pt x="0" y="28956"/>
                </a:lnTo>
                <a:close/>
              </a:path>
            </a:pathLst>
          </a:custGeom>
          <a:solidFill>
            <a:srgbClr val="05517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7136" y="3442716"/>
            <a:ext cx="1066799" cy="1272539"/>
          </a:xfrm>
          <a:prstGeom prst="rect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object 2"/>
          <p:cNvSpPr/>
          <p:nvPr/>
        </p:nvSpPr>
        <p:spPr>
          <a:xfrm>
            <a:off x="934210" y="1688593"/>
            <a:ext cx="16421100" cy="58418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11" name="object 4"/>
          <p:cNvSpPr/>
          <p:nvPr/>
        </p:nvSpPr>
        <p:spPr>
          <a:xfrm>
            <a:off x="934210" y="1688593"/>
            <a:ext cx="16421100" cy="58418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31" name="object 2"/>
          <p:cNvSpPr/>
          <p:nvPr/>
        </p:nvSpPr>
        <p:spPr>
          <a:xfrm>
            <a:off x="934974" y="1696211"/>
            <a:ext cx="16421100" cy="38100"/>
          </a:xfrm>
          <a:custGeom>
            <a:avLst/>
            <a:gdLst/>
            <a:ahLst/>
            <a:cxnLst/>
            <a:rect l="l" t="t" r="r" b="b"/>
            <a:pathLst>
              <a:path w="16421100" h="38100">
                <a:moveTo>
                  <a:pt x="0" y="38100"/>
                </a:moveTo>
                <a:lnTo>
                  <a:pt x="16421100" y="38100"/>
                </a:lnTo>
                <a:lnTo>
                  <a:pt x="16421100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2" name="object 3"/>
          <p:cNvSpPr/>
          <p:nvPr/>
        </p:nvSpPr>
        <p:spPr>
          <a:xfrm>
            <a:off x="1059180" y="9453365"/>
            <a:ext cx="2276856" cy="8336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3" name="object 5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5"/>
                </a:moveTo>
                <a:lnTo>
                  <a:pt x="16421100" y="28955"/>
                </a:lnTo>
                <a:lnTo>
                  <a:pt x="1642110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" name="object 4"/>
          <p:cNvSpPr/>
          <p:nvPr/>
        </p:nvSpPr>
        <p:spPr>
          <a:xfrm>
            <a:off x="7588756" y="3122676"/>
            <a:ext cx="5181600" cy="3657600"/>
          </a:xfrm>
          <a:custGeom>
            <a:avLst/>
            <a:gdLst/>
            <a:ahLst/>
            <a:cxnLst/>
            <a:rect l="l" t="t" r="r" b="b"/>
            <a:pathLst>
              <a:path w="2590800" h="1828800">
                <a:moveTo>
                  <a:pt x="1444117" y="0"/>
                </a:moveTo>
                <a:lnTo>
                  <a:pt x="1390165" y="1005"/>
                </a:lnTo>
                <a:lnTo>
                  <a:pt x="1336857" y="3972"/>
                </a:lnTo>
                <a:lnTo>
                  <a:pt x="1284246" y="8856"/>
                </a:lnTo>
                <a:lnTo>
                  <a:pt x="1232388" y="15613"/>
                </a:lnTo>
                <a:lnTo>
                  <a:pt x="1181338" y="24199"/>
                </a:lnTo>
                <a:lnTo>
                  <a:pt x="1131151" y="34571"/>
                </a:lnTo>
                <a:lnTo>
                  <a:pt x="1081882" y="46684"/>
                </a:lnTo>
                <a:lnTo>
                  <a:pt x="1033586" y="60494"/>
                </a:lnTo>
                <a:lnTo>
                  <a:pt x="986317" y="75958"/>
                </a:lnTo>
                <a:lnTo>
                  <a:pt x="940132" y="93031"/>
                </a:lnTo>
                <a:lnTo>
                  <a:pt x="895084" y="111670"/>
                </a:lnTo>
                <a:lnTo>
                  <a:pt x="851229" y="131831"/>
                </a:lnTo>
                <a:lnTo>
                  <a:pt x="808622" y="153469"/>
                </a:lnTo>
                <a:lnTo>
                  <a:pt x="767318" y="176542"/>
                </a:lnTo>
                <a:lnTo>
                  <a:pt x="727372" y="201004"/>
                </a:lnTo>
                <a:lnTo>
                  <a:pt x="688839" y="226813"/>
                </a:lnTo>
                <a:lnTo>
                  <a:pt x="651774" y="253924"/>
                </a:lnTo>
                <a:lnTo>
                  <a:pt x="616232" y="282293"/>
                </a:lnTo>
                <a:lnTo>
                  <a:pt x="582267" y="311876"/>
                </a:lnTo>
                <a:lnTo>
                  <a:pt x="549936" y="342630"/>
                </a:lnTo>
                <a:lnTo>
                  <a:pt x="519292" y="374510"/>
                </a:lnTo>
                <a:lnTo>
                  <a:pt x="490392" y="407473"/>
                </a:lnTo>
                <a:lnTo>
                  <a:pt x="463289" y="441475"/>
                </a:lnTo>
                <a:lnTo>
                  <a:pt x="438040" y="476471"/>
                </a:lnTo>
                <a:lnTo>
                  <a:pt x="414698" y="512419"/>
                </a:lnTo>
                <a:lnTo>
                  <a:pt x="393320" y="549273"/>
                </a:lnTo>
                <a:lnTo>
                  <a:pt x="373959" y="586990"/>
                </a:lnTo>
                <a:lnTo>
                  <a:pt x="356671" y="625526"/>
                </a:lnTo>
                <a:lnTo>
                  <a:pt x="341512" y="664838"/>
                </a:lnTo>
                <a:lnTo>
                  <a:pt x="328535" y="704881"/>
                </a:lnTo>
                <a:lnTo>
                  <a:pt x="317797" y="745611"/>
                </a:lnTo>
                <a:lnTo>
                  <a:pt x="309351" y="786984"/>
                </a:lnTo>
                <a:lnTo>
                  <a:pt x="303253" y="828957"/>
                </a:lnTo>
                <a:lnTo>
                  <a:pt x="299559" y="871486"/>
                </a:lnTo>
                <a:lnTo>
                  <a:pt x="298323" y="914526"/>
                </a:lnTo>
                <a:lnTo>
                  <a:pt x="0" y="1138682"/>
                </a:lnTo>
                <a:lnTo>
                  <a:pt x="381888" y="1257045"/>
                </a:lnTo>
                <a:lnTo>
                  <a:pt x="403160" y="1296397"/>
                </a:lnTo>
                <a:lnTo>
                  <a:pt x="426542" y="1334651"/>
                </a:lnTo>
                <a:lnTo>
                  <a:pt x="451967" y="1371772"/>
                </a:lnTo>
                <a:lnTo>
                  <a:pt x="479368" y="1407722"/>
                </a:lnTo>
                <a:lnTo>
                  <a:pt x="508676" y="1442466"/>
                </a:lnTo>
                <a:lnTo>
                  <a:pt x="539824" y="1475967"/>
                </a:lnTo>
                <a:lnTo>
                  <a:pt x="572744" y="1508188"/>
                </a:lnTo>
                <a:lnTo>
                  <a:pt x="607368" y="1539093"/>
                </a:lnTo>
                <a:lnTo>
                  <a:pt x="643628" y="1568647"/>
                </a:lnTo>
                <a:lnTo>
                  <a:pt x="681456" y="1596811"/>
                </a:lnTo>
                <a:lnTo>
                  <a:pt x="720784" y="1623550"/>
                </a:lnTo>
                <a:lnTo>
                  <a:pt x="761546" y="1648827"/>
                </a:lnTo>
                <a:lnTo>
                  <a:pt x="803671" y="1672605"/>
                </a:lnTo>
                <a:lnTo>
                  <a:pt x="847094" y="1694849"/>
                </a:lnTo>
                <a:lnTo>
                  <a:pt x="891746" y="1715522"/>
                </a:lnTo>
                <a:lnTo>
                  <a:pt x="937559" y="1734588"/>
                </a:lnTo>
                <a:lnTo>
                  <a:pt x="984465" y="1752009"/>
                </a:lnTo>
                <a:lnTo>
                  <a:pt x="1032396" y="1767750"/>
                </a:lnTo>
                <a:lnTo>
                  <a:pt x="1081286" y="1781773"/>
                </a:lnTo>
                <a:lnTo>
                  <a:pt x="1131065" y="1794043"/>
                </a:lnTo>
                <a:lnTo>
                  <a:pt x="1181666" y="1804524"/>
                </a:lnTo>
                <a:lnTo>
                  <a:pt x="1233084" y="1813186"/>
                </a:lnTo>
                <a:lnTo>
                  <a:pt x="1285062" y="1819968"/>
                </a:lnTo>
                <a:lnTo>
                  <a:pt x="1337722" y="1824860"/>
                </a:lnTo>
                <a:lnTo>
                  <a:pt x="1390932" y="1827816"/>
                </a:lnTo>
                <a:lnTo>
                  <a:pt x="1444625" y="1828800"/>
                </a:lnTo>
                <a:lnTo>
                  <a:pt x="1498576" y="1827794"/>
                </a:lnTo>
                <a:lnTo>
                  <a:pt x="1551884" y="1824827"/>
                </a:lnTo>
                <a:lnTo>
                  <a:pt x="1604495" y="1819943"/>
                </a:lnTo>
                <a:lnTo>
                  <a:pt x="1656402" y="1813177"/>
                </a:lnTo>
                <a:lnTo>
                  <a:pt x="1707403" y="1804600"/>
                </a:lnTo>
                <a:lnTo>
                  <a:pt x="1757590" y="1794228"/>
                </a:lnTo>
                <a:lnTo>
                  <a:pt x="1806859" y="1782115"/>
                </a:lnTo>
                <a:lnTo>
                  <a:pt x="1855155" y="1768305"/>
                </a:lnTo>
                <a:lnTo>
                  <a:pt x="1902424" y="1752841"/>
                </a:lnTo>
                <a:lnTo>
                  <a:pt x="1948609" y="1735768"/>
                </a:lnTo>
                <a:lnTo>
                  <a:pt x="1993657" y="1717129"/>
                </a:lnTo>
                <a:lnTo>
                  <a:pt x="2037512" y="1696968"/>
                </a:lnTo>
                <a:lnTo>
                  <a:pt x="2080119" y="1675330"/>
                </a:lnTo>
                <a:lnTo>
                  <a:pt x="2121423" y="1652257"/>
                </a:lnTo>
                <a:lnTo>
                  <a:pt x="2161369" y="1627795"/>
                </a:lnTo>
                <a:lnTo>
                  <a:pt x="2199902" y="1601986"/>
                </a:lnTo>
                <a:lnTo>
                  <a:pt x="2236967" y="1574875"/>
                </a:lnTo>
                <a:lnTo>
                  <a:pt x="2272509" y="1546506"/>
                </a:lnTo>
                <a:lnTo>
                  <a:pt x="2306474" y="1516923"/>
                </a:lnTo>
                <a:lnTo>
                  <a:pt x="2338805" y="1486169"/>
                </a:lnTo>
                <a:lnTo>
                  <a:pt x="2369449" y="1454289"/>
                </a:lnTo>
                <a:lnTo>
                  <a:pt x="2398349" y="1421326"/>
                </a:lnTo>
                <a:lnTo>
                  <a:pt x="2425452" y="1387324"/>
                </a:lnTo>
                <a:lnTo>
                  <a:pt x="2450701" y="1352328"/>
                </a:lnTo>
                <a:lnTo>
                  <a:pt x="2474043" y="1316380"/>
                </a:lnTo>
                <a:lnTo>
                  <a:pt x="2495421" y="1279526"/>
                </a:lnTo>
                <a:lnTo>
                  <a:pt x="2514782" y="1241809"/>
                </a:lnTo>
                <a:lnTo>
                  <a:pt x="2532070" y="1203273"/>
                </a:lnTo>
                <a:lnTo>
                  <a:pt x="2547229" y="1163961"/>
                </a:lnTo>
                <a:lnTo>
                  <a:pt x="2560206" y="1123918"/>
                </a:lnTo>
                <a:lnTo>
                  <a:pt x="2570944" y="1083188"/>
                </a:lnTo>
                <a:lnTo>
                  <a:pt x="2579390" y="1041815"/>
                </a:lnTo>
                <a:lnTo>
                  <a:pt x="2585488" y="999842"/>
                </a:lnTo>
                <a:lnTo>
                  <a:pt x="2589182" y="957313"/>
                </a:lnTo>
                <a:lnTo>
                  <a:pt x="2590419" y="914273"/>
                </a:lnTo>
                <a:lnTo>
                  <a:pt x="2589160" y="871222"/>
                </a:lnTo>
                <a:lnTo>
                  <a:pt x="2585444" y="828684"/>
                </a:lnTo>
                <a:lnTo>
                  <a:pt x="2579325" y="786703"/>
                </a:lnTo>
                <a:lnTo>
                  <a:pt x="2570858" y="745323"/>
                </a:lnTo>
                <a:lnTo>
                  <a:pt x="2560098" y="704587"/>
                </a:lnTo>
                <a:lnTo>
                  <a:pt x="2547100" y="664540"/>
                </a:lnTo>
                <a:lnTo>
                  <a:pt x="2531919" y="625226"/>
                </a:lnTo>
                <a:lnTo>
                  <a:pt x="2514611" y="586687"/>
                </a:lnTo>
                <a:lnTo>
                  <a:pt x="2495230" y="548969"/>
                </a:lnTo>
                <a:lnTo>
                  <a:pt x="2473831" y="512115"/>
                </a:lnTo>
                <a:lnTo>
                  <a:pt x="2450470" y="476169"/>
                </a:lnTo>
                <a:lnTo>
                  <a:pt x="2425201" y="441175"/>
                </a:lnTo>
                <a:lnTo>
                  <a:pt x="2398079" y="407176"/>
                </a:lnTo>
                <a:lnTo>
                  <a:pt x="2369160" y="374218"/>
                </a:lnTo>
                <a:lnTo>
                  <a:pt x="2338499" y="342343"/>
                </a:lnTo>
                <a:lnTo>
                  <a:pt x="2306150" y="311595"/>
                </a:lnTo>
                <a:lnTo>
                  <a:pt x="2272168" y="282019"/>
                </a:lnTo>
                <a:lnTo>
                  <a:pt x="2236610" y="253658"/>
                </a:lnTo>
                <a:lnTo>
                  <a:pt x="2199529" y="226556"/>
                </a:lnTo>
                <a:lnTo>
                  <a:pt x="2160981" y="200758"/>
                </a:lnTo>
                <a:lnTo>
                  <a:pt x="2121020" y="176306"/>
                </a:lnTo>
                <a:lnTo>
                  <a:pt x="2079703" y="153245"/>
                </a:lnTo>
                <a:lnTo>
                  <a:pt x="2037083" y="131619"/>
                </a:lnTo>
                <a:lnTo>
                  <a:pt x="1993216" y="111472"/>
                </a:lnTo>
                <a:lnTo>
                  <a:pt x="1948158" y="92847"/>
                </a:lnTo>
                <a:lnTo>
                  <a:pt x="1901962" y="75789"/>
                </a:lnTo>
                <a:lnTo>
                  <a:pt x="1854684" y="60341"/>
                </a:lnTo>
                <a:lnTo>
                  <a:pt x="1806379" y="46548"/>
                </a:lnTo>
                <a:lnTo>
                  <a:pt x="1757103" y="34452"/>
                </a:lnTo>
                <a:lnTo>
                  <a:pt x="1706909" y="24099"/>
                </a:lnTo>
                <a:lnTo>
                  <a:pt x="1655854" y="15531"/>
                </a:lnTo>
                <a:lnTo>
                  <a:pt x="1603992" y="8794"/>
                </a:lnTo>
                <a:lnTo>
                  <a:pt x="1551379" y="3930"/>
                </a:lnTo>
                <a:lnTo>
                  <a:pt x="1498068" y="984"/>
                </a:lnTo>
                <a:lnTo>
                  <a:pt x="144411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12" name="object 2"/>
          <p:cNvSpPr txBox="1">
            <a:spLocks noGrp="1"/>
          </p:cNvSpPr>
          <p:nvPr>
            <p:ph type="title"/>
          </p:nvPr>
        </p:nvSpPr>
        <p:spPr>
          <a:xfrm>
            <a:off x="942034" y="648106"/>
            <a:ext cx="8722360" cy="88614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5400">
              <a:spcBef>
                <a:spcPts val="190"/>
              </a:spcBef>
            </a:pPr>
            <a:r>
              <a:rPr spc="-10" dirty="0"/>
              <a:t>Successfully Mining the</a:t>
            </a:r>
            <a:r>
              <a:rPr spc="30" dirty="0"/>
              <a:t> </a:t>
            </a:r>
            <a:r>
              <a:rPr spc="-10" dirty="0"/>
              <a:t>Block</a:t>
            </a:r>
          </a:p>
        </p:txBody>
      </p:sp>
      <p:sp>
        <p:nvSpPr>
          <p:cNvPr id="14" name="object 3"/>
          <p:cNvSpPr txBox="1"/>
          <p:nvPr/>
        </p:nvSpPr>
        <p:spPr>
          <a:xfrm>
            <a:off x="942034" y="1653489"/>
            <a:ext cx="16311880" cy="4680769"/>
          </a:xfrm>
          <a:prstGeom prst="rect">
            <a:avLst/>
          </a:prstGeom>
        </p:spPr>
        <p:txBody>
          <a:bodyPr vert="horz" wrap="square" lIns="0" tIns="269240" rIns="0" bIns="0" rtlCol="0">
            <a:spAutoFit/>
          </a:bodyPr>
          <a:lstStyle/>
          <a:p>
            <a:pPr marL="598170" indent="-572770">
              <a:spcBef>
                <a:spcPts val="2120"/>
              </a:spcBef>
              <a:buClr>
                <a:srgbClr val="095A82"/>
              </a:buClr>
              <a:buFont typeface="Wingdings"/>
              <a:buChar char=""/>
              <a:tabLst>
                <a:tab pos="598170" algn="l"/>
                <a:tab pos="599440" algn="l"/>
              </a:tabLst>
            </a:pPr>
            <a:r>
              <a:rPr sz="2800" dirty="0">
                <a:solidFill>
                  <a:srgbClr val="5F5F5F"/>
                </a:solidFill>
                <a:cs typeface="Calibri"/>
              </a:rPr>
              <a:t>As we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saw </a:t>
            </a:r>
            <a:r>
              <a:rPr sz="2800" dirty="0">
                <a:solidFill>
                  <a:srgbClr val="5F5F5F"/>
                </a:solidFill>
                <a:cs typeface="Calibri"/>
              </a:rPr>
              <a:t>earlier, Andy’s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node has constructed </a:t>
            </a:r>
            <a:r>
              <a:rPr sz="2800" dirty="0">
                <a:solidFill>
                  <a:srgbClr val="5F5F5F"/>
                </a:solidFill>
                <a:cs typeface="Calibri"/>
              </a:rPr>
              <a:t>a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candidate block and prepared </a:t>
            </a:r>
            <a:r>
              <a:rPr sz="2800" dirty="0">
                <a:solidFill>
                  <a:srgbClr val="5F5F5F"/>
                </a:solidFill>
                <a:cs typeface="Calibri"/>
              </a:rPr>
              <a:t>it for</a:t>
            </a:r>
            <a:r>
              <a:rPr sz="2800" spc="6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mining</a:t>
            </a:r>
            <a:endParaRPr sz="2800">
              <a:solidFill>
                <a:prstClr val="black"/>
              </a:solidFill>
              <a:cs typeface="Calibri"/>
            </a:endParaRPr>
          </a:p>
          <a:p>
            <a:pPr marL="598170" indent="-572770">
              <a:spcBef>
                <a:spcPts val="1920"/>
              </a:spcBef>
              <a:buClr>
                <a:srgbClr val="095A82"/>
              </a:buClr>
              <a:buFont typeface="Wingdings"/>
              <a:buChar char=""/>
              <a:tabLst>
                <a:tab pos="598170" algn="l"/>
                <a:tab pos="599440" algn="l"/>
              </a:tabLst>
            </a:pPr>
            <a:r>
              <a:rPr sz="2800" spc="-10" dirty="0">
                <a:solidFill>
                  <a:srgbClr val="5F5F5F"/>
                </a:solidFill>
                <a:cs typeface="Calibri"/>
              </a:rPr>
              <a:t>Andy has several </a:t>
            </a:r>
            <a:r>
              <a:rPr sz="2800" dirty="0">
                <a:solidFill>
                  <a:srgbClr val="5F5F5F"/>
                </a:solidFill>
                <a:cs typeface="Calibri"/>
              </a:rPr>
              <a:t>hardware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mining </a:t>
            </a:r>
            <a:r>
              <a:rPr sz="2800" dirty="0">
                <a:solidFill>
                  <a:srgbClr val="5F5F5F"/>
                </a:solidFill>
                <a:cs typeface="Calibri"/>
              </a:rPr>
              <a:t>rigs,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each running the </a:t>
            </a:r>
            <a:r>
              <a:rPr sz="2800" dirty="0">
                <a:solidFill>
                  <a:srgbClr val="5F5F5F"/>
                </a:solidFill>
                <a:cs typeface="Calibri"/>
              </a:rPr>
              <a:t>SHA256 algorithm in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parallel </a:t>
            </a:r>
            <a:r>
              <a:rPr sz="2800" dirty="0">
                <a:solidFill>
                  <a:srgbClr val="5F5F5F"/>
                </a:solidFill>
                <a:cs typeface="Calibri"/>
              </a:rPr>
              <a:t>at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incredible</a:t>
            </a:r>
            <a:r>
              <a:rPr sz="2800" spc="28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speeds</a:t>
            </a:r>
            <a:endParaRPr sz="2800">
              <a:solidFill>
                <a:prstClr val="black"/>
              </a:solidFill>
              <a:cs typeface="Calibri"/>
            </a:endParaRPr>
          </a:p>
          <a:p>
            <a:pPr marL="598170" indent="-572770">
              <a:spcBef>
                <a:spcPts val="1390"/>
              </a:spcBef>
              <a:buClr>
                <a:srgbClr val="095A82"/>
              </a:buClr>
              <a:buFont typeface="Wingdings"/>
              <a:buChar char=""/>
              <a:tabLst>
                <a:tab pos="598170" algn="l"/>
                <a:tab pos="599440" algn="l"/>
              </a:tabLst>
            </a:pPr>
            <a:r>
              <a:rPr sz="2800" spc="-10" dirty="0">
                <a:solidFill>
                  <a:srgbClr val="5F5F5F"/>
                </a:solidFill>
                <a:cs typeface="Calibri"/>
              </a:rPr>
              <a:t>The mining node running </a:t>
            </a:r>
            <a:r>
              <a:rPr sz="2800" dirty="0">
                <a:solidFill>
                  <a:srgbClr val="5F5F5F"/>
                </a:solidFill>
                <a:cs typeface="Calibri"/>
              </a:rPr>
              <a:t>on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Andy’s desktop transmits the </a:t>
            </a:r>
            <a:r>
              <a:rPr sz="2800" dirty="0">
                <a:solidFill>
                  <a:srgbClr val="5F5F5F"/>
                </a:solidFill>
                <a:cs typeface="Calibri"/>
              </a:rPr>
              <a:t>block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header </a:t>
            </a:r>
            <a:r>
              <a:rPr sz="2800" dirty="0">
                <a:solidFill>
                  <a:srgbClr val="5F5F5F"/>
                </a:solidFill>
                <a:cs typeface="Calibri"/>
              </a:rPr>
              <a:t>to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his mining </a:t>
            </a:r>
            <a:r>
              <a:rPr sz="2800" dirty="0">
                <a:solidFill>
                  <a:srgbClr val="5F5F5F"/>
                </a:solidFill>
                <a:cs typeface="Calibri"/>
              </a:rPr>
              <a:t>hardware, which</a:t>
            </a:r>
            <a:r>
              <a:rPr sz="2800" spc="43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starts</a:t>
            </a:r>
            <a:endParaRPr sz="2800">
              <a:solidFill>
                <a:prstClr val="black"/>
              </a:solidFill>
              <a:cs typeface="Calibri"/>
            </a:endParaRPr>
          </a:p>
          <a:p>
            <a:pPr marL="598170"/>
            <a:r>
              <a:rPr sz="2800" spc="-10" dirty="0">
                <a:solidFill>
                  <a:srgbClr val="5F5F5F"/>
                </a:solidFill>
                <a:cs typeface="Calibri"/>
              </a:rPr>
              <a:t>testing </a:t>
            </a:r>
            <a:r>
              <a:rPr sz="2800" dirty="0">
                <a:solidFill>
                  <a:srgbClr val="5F5F5F"/>
                </a:solidFill>
                <a:cs typeface="Calibri"/>
              </a:rPr>
              <a:t>trillions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of nonces per</a:t>
            </a:r>
            <a:r>
              <a:rPr sz="2800" spc="-6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second</a:t>
            </a:r>
            <a:endParaRPr sz="2800">
              <a:solidFill>
                <a:prstClr val="black"/>
              </a:solidFill>
              <a:cs typeface="Calibri"/>
            </a:endParaRPr>
          </a:p>
          <a:p>
            <a:pPr marL="598170" marR="386080" indent="-572770">
              <a:spcBef>
                <a:spcPts val="1390"/>
              </a:spcBef>
              <a:buClr>
                <a:srgbClr val="095A82"/>
              </a:buClr>
              <a:buFont typeface="Wingdings"/>
              <a:buChar char=""/>
              <a:tabLst>
                <a:tab pos="598170" algn="l"/>
                <a:tab pos="599440" algn="l"/>
              </a:tabLst>
            </a:pPr>
            <a:r>
              <a:rPr sz="2800" dirty="0">
                <a:solidFill>
                  <a:srgbClr val="5F5F5F"/>
                </a:solidFill>
                <a:cs typeface="Calibri"/>
              </a:rPr>
              <a:t>Almost 11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minutes </a:t>
            </a:r>
            <a:r>
              <a:rPr sz="2800" dirty="0">
                <a:solidFill>
                  <a:srgbClr val="5F5F5F"/>
                </a:solidFill>
                <a:cs typeface="Calibri"/>
              </a:rPr>
              <a:t>after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starting </a:t>
            </a:r>
            <a:r>
              <a:rPr sz="2800" dirty="0">
                <a:solidFill>
                  <a:srgbClr val="5F5F5F"/>
                </a:solidFill>
                <a:cs typeface="Calibri"/>
              </a:rPr>
              <a:t>to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mine block, one of the hardware </a:t>
            </a:r>
            <a:r>
              <a:rPr sz="2800" dirty="0">
                <a:solidFill>
                  <a:srgbClr val="5F5F5F"/>
                </a:solidFill>
                <a:cs typeface="Calibri"/>
              </a:rPr>
              <a:t>mining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machines finds </a:t>
            </a:r>
            <a:r>
              <a:rPr sz="2800" dirty="0">
                <a:solidFill>
                  <a:srgbClr val="5F5F5F"/>
                </a:solidFill>
                <a:cs typeface="Calibri"/>
              </a:rPr>
              <a:t>a solution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and  sends </a:t>
            </a:r>
            <a:r>
              <a:rPr sz="2800" dirty="0">
                <a:solidFill>
                  <a:srgbClr val="5F5F5F"/>
                </a:solidFill>
                <a:cs typeface="Calibri"/>
              </a:rPr>
              <a:t>it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back </a:t>
            </a:r>
            <a:r>
              <a:rPr sz="2800" dirty="0">
                <a:solidFill>
                  <a:srgbClr val="5F5F5F"/>
                </a:solidFill>
                <a:cs typeface="Calibri"/>
              </a:rPr>
              <a:t>to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the </a:t>
            </a:r>
            <a:r>
              <a:rPr sz="2800" dirty="0">
                <a:solidFill>
                  <a:srgbClr val="5F5F5F"/>
                </a:solidFill>
                <a:cs typeface="Calibri"/>
              </a:rPr>
              <a:t>mining</a:t>
            </a:r>
            <a:r>
              <a:rPr sz="2800" spc="3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node</a:t>
            </a:r>
            <a:endParaRPr sz="2800">
              <a:solidFill>
                <a:prstClr val="black"/>
              </a:solidFill>
              <a:cs typeface="Calibri"/>
            </a:endParaRPr>
          </a:p>
          <a:p>
            <a:pPr marL="598170" indent="-572770">
              <a:spcBef>
                <a:spcPts val="1420"/>
              </a:spcBef>
              <a:buClr>
                <a:srgbClr val="095A82"/>
              </a:buClr>
              <a:buFont typeface="Wingdings"/>
              <a:buChar char=""/>
              <a:tabLst>
                <a:tab pos="598170" algn="l"/>
                <a:tab pos="599440" algn="l"/>
              </a:tabLst>
            </a:pPr>
            <a:r>
              <a:rPr sz="2800" spc="-10" dirty="0">
                <a:solidFill>
                  <a:srgbClr val="5F5F5F"/>
                </a:solidFill>
                <a:cs typeface="Calibri"/>
              </a:rPr>
              <a:t>Immediately, Andy’s mining node transmits the </a:t>
            </a:r>
            <a:r>
              <a:rPr sz="2800" dirty="0">
                <a:solidFill>
                  <a:srgbClr val="5F5F5F"/>
                </a:solidFill>
                <a:cs typeface="Calibri"/>
              </a:rPr>
              <a:t>block to all its</a:t>
            </a:r>
            <a:r>
              <a:rPr sz="2800" spc="9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peers</a:t>
            </a:r>
            <a:endParaRPr sz="2800">
              <a:solidFill>
                <a:prstClr val="black"/>
              </a:solidFill>
              <a:cs typeface="Calibri"/>
            </a:endParaRPr>
          </a:p>
          <a:p>
            <a:pPr marL="598170" indent="-572770">
              <a:spcBef>
                <a:spcPts val="1400"/>
              </a:spcBef>
              <a:buClr>
                <a:srgbClr val="095A82"/>
              </a:buClr>
              <a:buFont typeface="Wingdings"/>
              <a:buChar char=""/>
              <a:tabLst>
                <a:tab pos="598170" algn="l"/>
                <a:tab pos="599440" algn="l"/>
              </a:tabLst>
            </a:pPr>
            <a:r>
              <a:rPr sz="2800" spc="-10" dirty="0">
                <a:solidFill>
                  <a:srgbClr val="5F5F5F"/>
                </a:solidFill>
                <a:cs typeface="Calibri"/>
              </a:rPr>
              <a:t>They </a:t>
            </a:r>
            <a:r>
              <a:rPr sz="2800" dirty="0">
                <a:solidFill>
                  <a:srgbClr val="5F5F5F"/>
                </a:solidFill>
                <a:cs typeface="Calibri"/>
              </a:rPr>
              <a:t>receive, validate,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and then propagate </a:t>
            </a:r>
            <a:r>
              <a:rPr sz="2800" dirty="0">
                <a:solidFill>
                  <a:srgbClr val="5F5F5F"/>
                </a:solidFill>
                <a:cs typeface="Calibri"/>
              </a:rPr>
              <a:t>the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new block. </a:t>
            </a:r>
            <a:r>
              <a:rPr sz="2800" dirty="0">
                <a:solidFill>
                  <a:srgbClr val="5F5F5F"/>
                </a:solidFill>
                <a:cs typeface="Calibri"/>
              </a:rPr>
              <a:t>As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the block </a:t>
            </a:r>
            <a:r>
              <a:rPr sz="2800" dirty="0">
                <a:solidFill>
                  <a:srgbClr val="5F5F5F"/>
                </a:solidFill>
                <a:cs typeface="Calibri"/>
              </a:rPr>
              <a:t>ripples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out </a:t>
            </a:r>
            <a:r>
              <a:rPr sz="2800" dirty="0">
                <a:solidFill>
                  <a:srgbClr val="5F5F5F"/>
                </a:solidFill>
                <a:cs typeface="Calibri"/>
              </a:rPr>
              <a:t>across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the</a:t>
            </a:r>
            <a:r>
              <a:rPr sz="2800" spc="16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dirty="0">
                <a:solidFill>
                  <a:srgbClr val="5F5F5F"/>
                </a:solidFill>
                <a:cs typeface="Calibri"/>
              </a:rPr>
              <a:t>network</a:t>
            </a:r>
            <a:endParaRPr sz="2800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931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6"/>
                </a:moveTo>
                <a:lnTo>
                  <a:pt x="16421099" y="28956"/>
                </a:lnTo>
                <a:lnTo>
                  <a:pt x="16421099" y="0"/>
                </a:lnTo>
                <a:lnTo>
                  <a:pt x="0" y="0"/>
                </a:lnTo>
                <a:lnTo>
                  <a:pt x="0" y="28956"/>
                </a:lnTo>
                <a:close/>
              </a:path>
            </a:pathLst>
          </a:custGeom>
          <a:solidFill>
            <a:srgbClr val="095A81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6"/>
                </a:moveTo>
                <a:lnTo>
                  <a:pt x="16421099" y="28956"/>
                </a:lnTo>
                <a:lnTo>
                  <a:pt x="16421099" y="0"/>
                </a:lnTo>
                <a:lnTo>
                  <a:pt x="0" y="0"/>
                </a:lnTo>
                <a:lnTo>
                  <a:pt x="0" y="28956"/>
                </a:lnTo>
                <a:close/>
              </a:path>
            </a:pathLst>
          </a:custGeom>
          <a:solidFill>
            <a:srgbClr val="05517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7136" y="3442716"/>
            <a:ext cx="1066799" cy="1272539"/>
          </a:xfrm>
          <a:prstGeom prst="rect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object 2"/>
          <p:cNvSpPr/>
          <p:nvPr/>
        </p:nvSpPr>
        <p:spPr>
          <a:xfrm>
            <a:off x="934210" y="1688593"/>
            <a:ext cx="16421100" cy="58418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11" name="object 4"/>
          <p:cNvSpPr/>
          <p:nvPr/>
        </p:nvSpPr>
        <p:spPr>
          <a:xfrm>
            <a:off x="934210" y="1688593"/>
            <a:ext cx="16421100" cy="58418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31" name="object 2"/>
          <p:cNvSpPr/>
          <p:nvPr/>
        </p:nvSpPr>
        <p:spPr>
          <a:xfrm>
            <a:off x="934974" y="1696211"/>
            <a:ext cx="16421100" cy="38100"/>
          </a:xfrm>
          <a:custGeom>
            <a:avLst/>
            <a:gdLst/>
            <a:ahLst/>
            <a:cxnLst/>
            <a:rect l="l" t="t" r="r" b="b"/>
            <a:pathLst>
              <a:path w="16421100" h="38100">
                <a:moveTo>
                  <a:pt x="0" y="38100"/>
                </a:moveTo>
                <a:lnTo>
                  <a:pt x="16421100" y="38100"/>
                </a:lnTo>
                <a:lnTo>
                  <a:pt x="16421100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2" name="object 3"/>
          <p:cNvSpPr/>
          <p:nvPr/>
        </p:nvSpPr>
        <p:spPr>
          <a:xfrm>
            <a:off x="1059180" y="9453365"/>
            <a:ext cx="2276856" cy="8336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3" name="object 5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5"/>
                </a:moveTo>
                <a:lnTo>
                  <a:pt x="16421100" y="28955"/>
                </a:lnTo>
                <a:lnTo>
                  <a:pt x="1642110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" name="object 4"/>
          <p:cNvSpPr/>
          <p:nvPr/>
        </p:nvSpPr>
        <p:spPr>
          <a:xfrm>
            <a:off x="7588756" y="3122676"/>
            <a:ext cx="5181600" cy="3657600"/>
          </a:xfrm>
          <a:custGeom>
            <a:avLst/>
            <a:gdLst/>
            <a:ahLst/>
            <a:cxnLst/>
            <a:rect l="l" t="t" r="r" b="b"/>
            <a:pathLst>
              <a:path w="2590800" h="1828800">
                <a:moveTo>
                  <a:pt x="1444117" y="0"/>
                </a:moveTo>
                <a:lnTo>
                  <a:pt x="1390165" y="1005"/>
                </a:lnTo>
                <a:lnTo>
                  <a:pt x="1336857" y="3972"/>
                </a:lnTo>
                <a:lnTo>
                  <a:pt x="1284246" y="8856"/>
                </a:lnTo>
                <a:lnTo>
                  <a:pt x="1232388" y="15613"/>
                </a:lnTo>
                <a:lnTo>
                  <a:pt x="1181338" y="24199"/>
                </a:lnTo>
                <a:lnTo>
                  <a:pt x="1131151" y="34571"/>
                </a:lnTo>
                <a:lnTo>
                  <a:pt x="1081882" y="46684"/>
                </a:lnTo>
                <a:lnTo>
                  <a:pt x="1033586" y="60494"/>
                </a:lnTo>
                <a:lnTo>
                  <a:pt x="986317" y="75958"/>
                </a:lnTo>
                <a:lnTo>
                  <a:pt x="940132" y="93031"/>
                </a:lnTo>
                <a:lnTo>
                  <a:pt x="895084" y="111670"/>
                </a:lnTo>
                <a:lnTo>
                  <a:pt x="851229" y="131831"/>
                </a:lnTo>
                <a:lnTo>
                  <a:pt x="808622" y="153469"/>
                </a:lnTo>
                <a:lnTo>
                  <a:pt x="767318" y="176542"/>
                </a:lnTo>
                <a:lnTo>
                  <a:pt x="727372" y="201004"/>
                </a:lnTo>
                <a:lnTo>
                  <a:pt x="688839" y="226813"/>
                </a:lnTo>
                <a:lnTo>
                  <a:pt x="651774" y="253924"/>
                </a:lnTo>
                <a:lnTo>
                  <a:pt x="616232" y="282293"/>
                </a:lnTo>
                <a:lnTo>
                  <a:pt x="582267" y="311876"/>
                </a:lnTo>
                <a:lnTo>
                  <a:pt x="549936" y="342630"/>
                </a:lnTo>
                <a:lnTo>
                  <a:pt x="519292" y="374510"/>
                </a:lnTo>
                <a:lnTo>
                  <a:pt x="490392" y="407473"/>
                </a:lnTo>
                <a:lnTo>
                  <a:pt x="463289" y="441475"/>
                </a:lnTo>
                <a:lnTo>
                  <a:pt x="438040" y="476471"/>
                </a:lnTo>
                <a:lnTo>
                  <a:pt x="414698" y="512419"/>
                </a:lnTo>
                <a:lnTo>
                  <a:pt x="393320" y="549273"/>
                </a:lnTo>
                <a:lnTo>
                  <a:pt x="373959" y="586990"/>
                </a:lnTo>
                <a:lnTo>
                  <a:pt x="356671" y="625526"/>
                </a:lnTo>
                <a:lnTo>
                  <a:pt x="341512" y="664838"/>
                </a:lnTo>
                <a:lnTo>
                  <a:pt x="328535" y="704881"/>
                </a:lnTo>
                <a:lnTo>
                  <a:pt x="317797" y="745611"/>
                </a:lnTo>
                <a:lnTo>
                  <a:pt x="309351" y="786984"/>
                </a:lnTo>
                <a:lnTo>
                  <a:pt x="303253" y="828957"/>
                </a:lnTo>
                <a:lnTo>
                  <a:pt x="299559" y="871486"/>
                </a:lnTo>
                <a:lnTo>
                  <a:pt x="298323" y="914526"/>
                </a:lnTo>
                <a:lnTo>
                  <a:pt x="0" y="1138682"/>
                </a:lnTo>
                <a:lnTo>
                  <a:pt x="381888" y="1257045"/>
                </a:lnTo>
                <a:lnTo>
                  <a:pt x="403160" y="1296397"/>
                </a:lnTo>
                <a:lnTo>
                  <a:pt x="426542" y="1334651"/>
                </a:lnTo>
                <a:lnTo>
                  <a:pt x="451967" y="1371772"/>
                </a:lnTo>
                <a:lnTo>
                  <a:pt x="479368" y="1407722"/>
                </a:lnTo>
                <a:lnTo>
                  <a:pt x="508676" y="1442466"/>
                </a:lnTo>
                <a:lnTo>
                  <a:pt x="539824" y="1475967"/>
                </a:lnTo>
                <a:lnTo>
                  <a:pt x="572744" y="1508188"/>
                </a:lnTo>
                <a:lnTo>
                  <a:pt x="607368" y="1539093"/>
                </a:lnTo>
                <a:lnTo>
                  <a:pt x="643628" y="1568647"/>
                </a:lnTo>
                <a:lnTo>
                  <a:pt x="681456" y="1596811"/>
                </a:lnTo>
                <a:lnTo>
                  <a:pt x="720784" y="1623550"/>
                </a:lnTo>
                <a:lnTo>
                  <a:pt x="761546" y="1648827"/>
                </a:lnTo>
                <a:lnTo>
                  <a:pt x="803671" y="1672605"/>
                </a:lnTo>
                <a:lnTo>
                  <a:pt x="847094" y="1694849"/>
                </a:lnTo>
                <a:lnTo>
                  <a:pt x="891746" y="1715522"/>
                </a:lnTo>
                <a:lnTo>
                  <a:pt x="937559" y="1734588"/>
                </a:lnTo>
                <a:lnTo>
                  <a:pt x="984465" y="1752009"/>
                </a:lnTo>
                <a:lnTo>
                  <a:pt x="1032396" y="1767750"/>
                </a:lnTo>
                <a:lnTo>
                  <a:pt x="1081286" y="1781773"/>
                </a:lnTo>
                <a:lnTo>
                  <a:pt x="1131065" y="1794043"/>
                </a:lnTo>
                <a:lnTo>
                  <a:pt x="1181666" y="1804524"/>
                </a:lnTo>
                <a:lnTo>
                  <a:pt x="1233084" y="1813186"/>
                </a:lnTo>
                <a:lnTo>
                  <a:pt x="1285062" y="1819968"/>
                </a:lnTo>
                <a:lnTo>
                  <a:pt x="1337722" y="1824860"/>
                </a:lnTo>
                <a:lnTo>
                  <a:pt x="1390932" y="1827816"/>
                </a:lnTo>
                <a:lnTo>
                  <a:pt x="1444625" y="1828800"/>
                </a:lnTo>
                <a:lnTo>
                  <a:pt x="1498576" y="1827794"/>
                </a:lnTo>
                <a:lnTo>
                  <a:pt x="1551884" y="1824827"/>
                </a:lnTo>
                <a:lnTo>
                  <a:pt x="1604495" y="1819943"/>
                </a:lnTo>
                <a:lnTo>
                  <a:pt x="1656402" y="1813177"/>
                </a:lnTo>
                <a:lnTo>
                  <a:pt x="1707403" y="1804600"/>
                </a:lnTo>
                <a:lnTo>
                  <a:pt x="1757590" y="1794228"/>
                </a:lnTo>
                <a:lnTo>
                  <a:pt x="1806859" y="1782115"/>
                </a:lnTo>
                <a:lnTo>
                  <a:pt x="1855155" y="1768305"/>
                </a:lnTo>
                <a:lnTo>
                  <a:pt x="1902424" y="1752841"/>
                </a:lnTo>
                <a:lnTo>
                  <a:pt x="1948609" y="1735768"/>
                </a:lnTo>
                <a:lnTo>
                  <a:pt x="1993657" y="1717129"/>
                </a:lnTo>
                <a:lnTo>
                  <a:pt x="2037512" y="1696968"/>
                </a:lnTo>
                <a:lnTo>
                  <a:pt x="2080119" y="1675330"/>
                </a:lnTo>
                <a:lnTo>
                  <a:pt x="2121423" y="1652257"/>
                </a:lnTo>
                <a:lnTo>
                  <a:pt x="2161369" y="1627795"/>
                </a:lnTo>
                <a:lnTo>
                  <a:pt x="2199902" y="1601986"/>
                </a:lnTo>
                <a:lnTo>
                  <a:pt x="2236967" y="1574875"/>
                </a:lnTo>
                <a:lnTo>
                  <a:pt x="2272509" y="1546506"/>
                </a:lnTo>
                <a:lnTo>
                  <a:pt x="2306474" y="1516923"/>
                </a:lnTo>
                <a:lnTo>
                  <a:pt x="2338805" y="1486169"/>
                </a:lnTo>
                <a:lnTo>
                  <a:pt x="2369449" y="1454289"/>
                </a:lnTo>
                <a:lnTo>
                  <a:pt x="2398349" y="1421326"/>
                </a:lnTo>
                <a:lnTo>
                  <a:pt x="2425452" y="1387324"/>
                </a:lnTo>
                <a:lnTo>
                  <a:pt x="2450701" y="1352328"/>
                </a:lnTo>
                <a:lnTo>
                  <a:pt x="2474043" y="1316380"/>
                </a:lnTo>
                <a:lnTo>
                  <a:pt x="2495421" y="1279526"/>
                </a:lnTo>
                <a:lnTo>
                  <a:pt x="2514782" y="1241809"/>
                </a:lnTo>
                <a:lnTo>
                  <a:pt x="2532070" y="1203273"/>
                </a:lnTo>
                <a:lnTo>
                  <a:pt x="2547229" y="1163961"/>
                </a:lnTo>
                <a:lnTo>
                  <a:pt x="2560206" y="1123918"/>
                </a:lnTo>
                <a:lnTo>
                  <a:pt x="2570944" y="1083188"/>
                </a:lnTo>
                <a:lnTo>
                  <a:pt x="2579390" y="1041815"/>
                </a:lnTo>
                <a:lnTo>
                  <a:pt x="2585488" y="999842"/>
                </a:lnTo>
                <a:lnTo>
                  <a:pt x="2589182" y="957313"/>
                </a:lnTo>
                <a:lnTo>
                  <a:pt x="2590419" y="914273"/>
                </a:lnTo>
                <a:lnTo>
                  <a:pt x="2589160" y="871222"/>
                </a:lnTo>
                <a:lnTo>
                  <a:pt x="2585444" y="828684"/>
                </a:lnTo>
                <a:lnTo>
                  <a:pt x="2579325" y="786703"/>
                </a:lnTo>
                <a:lnTo>
                  <a:pt x="2570858" y="745323"/>
                </a:lnTo>
                <a:lnTo>
                  <a:pt x="2560098" y="704587"/>
                </a:lnTo>
                <a:lnTo>
                  <a:pt x="2547100" y="664540"/>
                </a:lnTo>
                <a:lnTo>
                  <a:pt x="2531919" y="625226"/>
                </a:lnTo>
                <a:lnTo>
                  <a:pt x="2514611" y="586687"/>
                </a:lnTo>
                <a:lnTo>
                  <a:pt x="2495230" y="548969"/>
                </a:lnTo>
                <a:lnTo>
                  <a:pt x="2473831" y="512115"/>
                </a:lnTo>
                <a:lnTo>
                  <a:pt x="2450470" y="476169"/>
                </a:lnTo>
                <a:lnTo>
                  <a:pt x="2425201" y="441175"/>
                </a:lnTo>
                <a:lnTo>
                  <a:pt x="2398079" y="407176"/>
                </a:lnTo>
                <a:lnTo>
                  <a:pt x="2369160" y="374218"/>
                </a:lnTo>
                <a:lnTo>
                  <a:pt x="2338499" y="342343"/>
                </a:lnTo>
                <a:lnTo>
                  <a:pt x="2306150" y="311595"/>
                </a:lnTo>
                <a:lnTo>
                  <a:pt x="2272168" y="282019"/>
                </a:lnTo>
                <a:lnTo>
                  <a:pt x="2236610" y="253658"/>
                </a:lnTo>
                <a:lnTo>
                  <a:pt x="2199529" y="226556"/>
                </a:lnTo>
                <a:lnTo>
                  <a:pt x="2160981" y="200758"/>
                </a:lnTo>
                <a:lnTo>
                  <a:pt x="2121020" y="176306"/>
                </a:lnTo>
                <a:lnTo>
                  <a:pt x="2079703" y="153245"/>
                </a:lnTo>
                <a:lnTo>
                  <a:pt x="2037083" y="131619"/>
                </a:lnTo>
                <a:lnTo>
                  <a:pt x="1993216" y="111472"/>
                </a:lnTo>
                <a:lnTo>
                  <a:pt x="1948158" y="92847"/>
                </a:lnTo>
                <a:lnTo>
                  <a:pt x="1901962" y="75789"/>
                </a:lnTo>
                <a:lnTo>
                  <a:pt x="1854684" y="60341"/>
                </a:lnTo>
                <a:lnTo>
                  <a:pt x="1806379" y="46548"/>
                </a:lnTo>
                <a:lnTo>
                  <a:pt x="1757103" y="34452"/>
                </a:lnTo>
                <a:lnTo>
                  <a:pt x="1706909" y="24099"/>
                </a:lnTo>
                <a:lnTo>
                  <a:pt x="1655854" y="15531"/>
                </a:lnTo>
                <a:lnTo>
                  <a:pt x="1603992" y="8794"/>
                </a:lnTo>
                <a:lnTo>
                  <a:pt x="1551379" y="3930"/>
                </a:lnTo>
                <a:lnTo>
                  <a:pt x="1498068" y="984"/>
                </a:lnTo>
                <a:lnTo>
                  <a:pt x="144411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12" name="object 2"/>
          <p:cNvSpPr txBox="1">
            <a:spLocks noGrp="1"/>
          </p:cNvSpPr>
          <p:nvPr>
            <p:ph type="title"/>
          </p:nvPr>
        </p:nvSpPr>
        <p:spPr>
          <a:xfrm>
            <a:off x="942035" y="648106"/>
            <a:ext cx="12000230" cy="88614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5400">
              <a:spcBef>
                <a:spcPts val="190"/>
              </a:spcBef>
            </a:pPr>
            <a:r>
              <a:rPr spc="-20" dirty="0"/>
              <a:t>Independent </a:t>
            </a:r>
            <a:r>
              <a:rPr spc="-10" dirty="0"/>
              <a:t>Confirmation of each</a:t>
            </a:r>
            <a:r>
              <a:rPr spc="180" dirty="0"/>
              <a:t> </a:t>
            </a:r>
            <a:r>
              <a:rPr spc="-10" dirty="0"/>
              <a:t>Block</a:t>
            </a:r>
          </a:p>
        </p:txBody>
      </p:sp>
      <p:sp>
        <p:nvSpPr>
          <p:cNvPr id="14" name="object 3"/>
          <p:cNvSpPr/>
          <p:nvPr/>
        </p:nvSpPr>
        <p:spPr>
          <a:xfrm>
            <a:off x="850390" y="2846833"/>
            <a:ext cx="16703040" cy="45110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15" name="object 4"/>
          <p:cNvSpPr/>
          <p:nvPr/>
        </p:nvSpPr>
        <p:spPr>
          <a:xfrm>
            <a:off x="957073" y="2877310"/>
            <a:ext cx="16498822" cy="43068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16" name="object 5"/>
          <p:cNvSpPr txBox="1"/>
          <p:nvPr/>
        </p:nvSpPr>
        <p:spPr>
          <a:xfrm>
            <a:off x="1288896" y="3866389"/>
            <a:ext cx="3108960" cy="1872307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 marR="10160" indent="1270" algn="ctr">
              <a:spcBef>
                <a:spcPts val="200"/>
              </a:spcBef>
            </a:pPr>
            <a:r>
              <a:rPr sz="2400" spc="-10" dirty="0">
                <a:solidFill>
                  <a:srgbClr val="A6A6A6"/>
                </a:solidFill>
                <a:cs typeface="Calibri"/>
              </a:rPr>
              <a:t>Autonomous check of  every transaction, </a:t>
            </a:r>
            <a:r>
              <a:rPr sz="2400" dirty="0">
                <a:solidFill>
                  <a:srgbClr val="A6A6A6"/>
                </a:solidFill>
                <a:cs typeface="Calibri"/>
              </a:rPr>
              <a:t>by  </a:t>
            </a:r>
            <a:r>
              <a:rPr sz="2400" spc="-10" dirty="0">
                <a:solidFill>
                  <a:srgbClr val="A6A6A6"/>
                </a:solidFill>
                <a:cs typeface="Calibri"/>
              </a:rPr>
              <a:t>each </a:t>
            </a:r>
            <a:r>
              <a:rPr sz="2400" dirty="0">
                <a:solidFill>
                  <a:srgbClr val="A6A6A6"/>
                </a:solidFill>
                <a:cs typeface="Calibri"/>
              </a:rPr>
              <a:t>full node, in </a:t>
            </a:r>
            <a:r>
              <a:rPr sz="2400" spc="-10" dirty="0">
                <a:solidFill>
                  <a:srgbClr val="A6A6A6"/>
                </a:solidFill>
                <a:cs typeface="Calibri"/>
              </a:rPr>
              <a:t>light</a:t>
            </a:r>
            <a:r>
              <a:rPr sz="2400" spc="-240" dirty="0">
                <a:solidFill>
                  <a:srgbClr val="A6A6A6"/>
                </a:solidFill>
                <a:cs typeface="Calibri"/>
              </a:rPr>
              <a:t> </a:t>
            </a:r>
            <a:r>
              <a:rPr sz="2400" spc="-10" dirty="0">
                <a:solidFill>
                  <a:srgbClr val="A6A6A6"/>
                </a:solidFill>
                <a:cs typeface="Calibri"/>
              </a:rPr>
              <a:t>of  </a:t>
            </a:r>
            <a:r>
              <a:rPr sz="2400" dirty="0">
                <a:solidFill>
                  <a:srgbClr val="A6A6A6"/>
                </a:solidFill>
                <a:cs typeface="Calibri"/>
              </a:rPr>
              <a:t>an </a:t>
            </a:r>
            <a:r>
              <a:rPr sz="2400" spc="-20" dirty="0">
                <a:solidFill>
                  <a:srgbClr val="A6A6A6"/>
                </a:solidFill>
                <a:cs typeface="Calibri"/>
              </a:rPr>
              <a:t>extensive </a:t>
            </a:r>
            <a:r>
              <a:rPr sz="2400" spc="-10" dirty="0">
                <a:solidFill>
                  <a:srgbClr val="A6A6A6"/>
                </a:solidFill>
                <a:cs typeface="Calibri"/>
              </a:rPr>
              <a:t>rundown</a:t>
            </a:r>
            <a:r>
              <a:rPr sz="2400" spc="-120" dirty="0">
                <a:solidFill>
                  <a:srgbClr val="A6A6A6"/>
                </a:solidFill>
                <a:cs typeface="Calibri"/>
              </a:rPr>
              <a:t> </a:t>
            </a:r>
            <a:r>
              <a:rPr sz="2400" spc="-10" dirty="0">
                <a:solidFill>
                  <a:srgbClr val="A6A6A6"/>
                </a:solidFill>
                <a:cs typeface="Calibri"/>
              </a:rPr>
              <a:t>of  criteria</a:t>
            </a:r>
            <a:endParaRPr sz="2400">
              <a:solidFill>
                <a:prstClr val="black"/>
              </a:solidFill>
              <a:cs typeface="Calibri"/>
            </a:endParaRPr>
          </a:p>
        </p:txBody>
      </p:sp>
      <p:sp>
        <p:nvSpPr>
          <p:cNvPr id="17" name="object 6"/>
          <p:cNvSpPr txBox="1"/>
          <p:nvPr/>
        </p:nvSpPr>
        <p:spPr>
          <a:xfrm>
            <a:off x="5387847" y="3865626"/>
            <a:ext cx="3211830" cy="2610971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4130" marR="10160" indent="2540" algn="ctr">
              <a:spcBef>
                <a:spcPts val="200"/>
              </a:spcBef>
            </a:pPr>
            <a:r>
              <a:rPr sz="2400" spc="-10" dirty="0">
                <a:solidFill>
                  <a:srgbClr val="A6A6A6"/>
                </a:solidFill>
                <a:cs typeface="Calibri"/>
              </a:rPr>
              <a:t>Independent aggregation  of those transactions</a:t>
            </a:r>
            <a:r>
              <a:rPr sz="2400" spc="-140" dirty="0">
                <a:solidFill>
                  <a:srgbClr val="A6A6A6"/>
                </a:solidFill>
                <a:cs typeface="Calibri"/>
              </a:rPr>
              <a:t> </a:t>
            </a:r>
            <a:r>
              <a:rPr sz="2400" spc="-10" dirty="0">
                <a:solidFill>
                  <a:srgbClr val="A6A6A6"/>
                </a:solidFill>
                <a:cs typeface="Calibri"/>
              </a:rPr>
              <a:t>into  </a:t>
            </a:r>
            <a:r>
              <a:rPr sz="2400" dirty="0">
                <a:solidFill>
                  <a:srgbClr val="A6A6A6"/>
                </a:solidFill>
                <a:cs typeface="Calibri"/>
              </a:rPr>
              <a:t>new </a:t>
            </a:r>
            <a:r>
              <a:rPr sz="2400" spc="-10" dirty="0">
                <a:solidFill>
                  <a:srgbClr val="A6A6A6"/>
                </a:solidFill>
                <a:cs typeface="Calibri"/>
              </a:rPr>
              <a:t>blocks </a:t>
            </a:r>
            <a:r>
              <a:rPr sz="2400" dirty="0">
                <a:solidFill>
                  <a:srgbClr val="A6A6A6"/>
                </a:solidFill>
                <a:cs typeface="Calibri"/>
              </a:rPr>
              <a:t>by mining  nodes </a:t>
            </a:r>
            <a:r>
              <a:rPr sz="2400" spc="-10" dirty="0">
                <a:solidFill>
                  <a:srgbClr val="A6A6A6"/>
                </a:solidFill>
                <a:cs typeface="Calibri"/>
              </a:rPr>
              <a:t>combined with  exhibited calculation  through </a:t>
            </a:r>
            <a:r>
              <a:rPr sz="2400" dirty="0">
                <a:solidFill>
                  <a:srgbClr val="A6A6A6"/>
                </a:solidFill>
                <a:cs typeface="Calibri"/>
              </a:rPr>
              <a:t>a </a:t>
            </a:r>
            <a:r>
              <a:rPr sz="2400" spc="-10" dirty="0">
                <a:solidFill>
                  <a:srgbClr val="A6A6A6"/>
                </a:solidFill>
                <a:cs typeface="Calibri"/>
              </a:rPr>
              <a:t>proof-of-work  algorithm</a:t>
            </a:r>
            <a:endParaRPr sz="2400">
              <a:solidFill>
                <a:prstClr val="black"/>
              </a:solidFill>
              <a:cs typeface="Calibri"/>
            </a:endParaRPr>
          </a:p>
        </p:txBody>
      </p:sp>
      <p:sp>
        <p:nvSpPr>
          <p:cNvPr id="18" name="object 7"/>
          <p:cNvSpPr txBox="1"/>
          <p:nvPr/>
        </p:nvSpPr>
        <p:spPr>
          <a:xfrm>
            <a:off x="10191495" y="3862579"/>
            <a:ext cx="2373630" cy="2241639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 marR="10160" indent="1270" algn="ctr">
              <a:spcBef>
                <a:spcPts val="200"/>
              </a:spcBef>
            </a:pPr>
            <a:r>
              <a:rPr sz="2400" b="1" spc="-10" dirty="0">
                <a:solidFill>
                  <a:srgbClr val="9CB955"/>
                </a:solidFill>
                <a:cs typeface="Calibri"/>
              </a:rPr>
              <a:t>Independent  confirmation </a:t>
            </a:r>
            <a:r>
              <a:rPr sz="2400" b="1" dirty="0">
                <a:solidFill>
                  <a:srgbClr val="9CB955"/>
                </a:solidFill>
                <a:cs typeface="Calibri"/>
              </a:rPr>
              <a:t>of  the </a:t>
            </a:r>
            <a:r>
              <a:rPr sz="2400" b="1" spc="-10" dirty="0">
                <a:solidFill>
                  <a:srgbClr val="9CB955"/>
                </a:solidFill>
                <a:cs typeface="Calibri"/>
              </a:rPr>
              <a:t>new blocks by  each </a:t>
            </a:r>
            <a:r>
              <a:rPr sz="2400" b="1" dirty="0">
                <a:solidFill>
                  <a:srgbClr val="9CB955"/>
                </a:solidFill>
                <a:cs typeface="Calibri"/>
              </a:rPr>
              <a:t>node </a:t>
            </a:r>
            <a:r>
              <a:rPr sz="2400" b="1" spc="-10" dirty="0">
                <a:solidFill>
                  <a:srgbClr val="9CB955"/>
                </a:solidFill>
                <a:cs typeface="Calibri"/>
              </a:rPr>
              <a:t>and</a:t>
            </a:r>
            <a:r>
              <a:rPr sz="2400" b="1" spc="-130" dirty="0">
                <a:solidFill>
                  <a:srgbClr val="9CB955"/>
                </a:solidFill>
                <a:cs typeface="Calibri"/>
              </a:rPr>
              <a:t> </a:t>
            </a:r>
            <a:r>
              <a:rPr sz="2400" b="1" spc="-30" dirty="0">
                <a:solidFill>
                  <a:srgbClr val="9CB955"/>
                </a:solidFill>
                <a:cs typeface="Calibri"/>
              </a:rPr>
              <a:t>get  </a:t>
            </a:r>
            <a:r>
              <a:rPr sz="2400" b="1" spc="-10" dirty="0">
                <a:solidFill>
                  <a:srgbClr val="9CB955"/>
                </a:solidFill>
                <a:cs typeface="Calibri"/>
              </a:rPr>
              <a:t>together into </a:t>
            </a:r>
            <a:r>
              <a:rPr sz="2400" b="1" dirty="0">
                <a:solidFill>
                  <a:srgbClr val="9CB955"/>
                </a:solidFill>
                <a:cs typeface="Calibri"/>
              </a:rPr>
              <a:t>a  </a:t>
            </a:r>
            <a:r>
              <a:rPr sz="2400" b="1" spc="-10" dirty="0">
                <a:solidFill>
                  <a:srgbClr val="9CB955"/>
                </a:solidFill>
                <a:cs typeface="Calibri"/>
              </a:rPr>
              <a:t>chain</a:t>
            </a:r>
            <a:endParaRPr sz="2400">
              <a:solidFill>
                <a:prstClr val="black"/>
              </a:solidFill>
              <a:cs typeface="Calibri"/>
            </a:endParaRPr>
          </a:p>
        </p:txBody>
      </p:sp>
      <p:sp>
        <p:nvSpPr>
          <p:cNvPr id="19" name="object 8"/>
          <p:cNvSpPr txBox="1"/>
          <p:nvPr/>
        </p:nvSpPr>
        <p:spPr>
          <a:xfrm>
            <a:off x="13945362" y="3839971"/>
            <a:ext cx="3266440" cy="2241639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 marR="10160" algn="ctr">
              <a:spcBef>
                <a:spcPts val="200"/>
              </a:spcBef>
            </a:pPr>
            <a:r>
              <a:rPr sz="2400" spc="-10" dirty="0">
                <a:solidFill>
                  <a:srgbClr val="A6A6A6"/>
                </a:solidFill>
                <a:cs typeface="Calibri"/>
              </a:rPr>
              <a:t>Independent selection,</a:t>
            </a:r>
            <a:r>
              <a:rPr sz="2400" spc="-140" dirty="0">
                <a:solidFill>
                  <a:srgbClr val="A6A6A6"/>
                </a:solidFill>
                <a:cs typeface="Calibri"/>
              </a:rPr>
              <a:t> </a:t>
            </a:r>
            <a:r>
              <a:rPr sz="2400" dirty="0">
                <a:solidFill>
                  <a:srgbClr val="A6A6A6"/>
                </a:solidFill>
                <a:cs typeface="Calibri"/>
              </a:rPr>
              <a:t>by  </a:t>
            </a:r>
            <a:r>
              <a:rPr sz="2400" spc="-10" dirty="0">
                <a:solidFill>
                  <a:srgbClr val="A6A6A6"/>
                </a:solidFill>
                <a:cs typeface="Calibri"/>
              </a:rPr>
              <a:t>every </a:t>
            </a:r>
            <a:r>
              <a:rPr sz="2400" dirty="0">
                <a:solidFill>
                  <a:srgbClr val="A6A6A6"/>
                </a:solidFill>
                <a:cs typeface="Calibri"/>
              </a:rPr>
              <a:t>node, </a:t>
            </a:r>
            <a:r>
              <a:rPr sz="2400" spc="-10" dirty="0">
                <a:solidFill>
                  <a:srgbClr val="A6A6A6"/>
                </a:solidFill>
                <a:cs typeface="Calibri"/>
              </a:rPr>
              <a:t>of </a:t>
            </a:r>
            <a:r>
              <a:rPr sz="2400" dirty="0">
                <a:solidFill>
                  <a:srgbClr val="A6A6A6"/>
                </a:solidFill>
                <a:cs typeface="Calibri"/>
              </a:rPr>
              <a:t>the </a:t>
            </a:r>
            <a:r>
              <a:rPr sz="2400" spc="-10" dirty="0">
                <a:solidFill>
                  <a:srgbClr val="A6A6A6"/>
                </a:solidFill>
                <a:cs typeface="Calibri"/>
              </a:rPr>
              <a:t>chain  with </a:t>
            </a:r>
            <a:r>
              <a:rPr sz="2400" dirty="0">
                <a:solidFill>
                  <a:srgbClr val="A6A6A6"/>
                </a:solidFill>
                <a:cs typeface="Calibri"/>
              </a:rPr>
              <a:t>the </a:t>
            </a:r>
            <a:r>
              <a:rPr sz="2400" spc="-10" dirty="0">
                <a:solidFill>
                  <a:srgbClr val="A6A6A6"/>
                </a:solidFill>
                <a:cs typeface="Calibri"/>
              </a:rPr>
              <a:t>most cumulative  computation  demonstrated through  proof </a:t>
            </a:r>
            <a:r>
              <a:rPr sz="2400" dirty="0">
                <a:solidFill>
                  <a:srgbClr val="A6A6A6"/>
                </a:solidFill>
                <a:cs typeface="Calibri"/>
              </a:rPr>
              <a:t>of</a:t>
            </a:r>
            <a:r>
              <a:rPr sz="2400" spc="-60" dirty="0">
                <a:solidFill>
                  <a:srgbClr val="A6A6A6"/>
                </a:solidFill>
                <a:cs typeface="Calibri"/>
              </a:rPr>
              <a:t> </a:t>
            </a:r>
            <a:r>
              <a:rPr sz="2400" spc="-10" dirty="0">
                <a:solidFill>
                  <a:srgbClr val="A6A6A6"/>
                </a:solidFill>
                <a:cs typeface="Calibri"/>
              </a:rPr>
              <a:t>work</a:t>
            </a:r>
            <a:endParaRPr sz="2400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828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6"/>
                </a:moveTo>
                <a:lnTo>
                  <a:pt x="16421099" y="28956"/>
                </a:lnTo>
                <a:lnTo>
                  <a:pt x="16421099" y="0"/>
                </a:lnTo>
                <a:lnTo>
                  <a:pt x="0" y="0"/>
                </a:lnTo>
                <a:lnTo>
                  <a:pt x="0" y="28956"/>
                </a:lnTo>
                <a:close/>
              </a:path>
            </a:pathLst>
          </a:custGeom>
          <a:solidFill>
            <a:srgbClr val="095A81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6"/>
                </a:moveTo>
                <a:lnTo>
                  <a:pt x="16421099" y="28956"/>
                </a:lnTo>
                <a:lnTo>
                  <a:pt x="16421099" y="0"/>
                </a:lnTo>
                <a:lnTo>
                  <a:pt x="0" y="0"/>
                </a:lnTo>
                <a:lnTo>
                  <a:pt x="0" y="28956"/>
                </a:lnTo>
                <a:close/>
              </a:path>
            </a:pathLst>
          </a:custGeom>
          <a:solidFill>
            <a:srgbClr val="05517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7136" y="3442716"/>
            <a:ext cx="1066799" cy="1272539"/>
          </a:xfrm>
          <a:prstGeom prst="rect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object 2"/>
          <p:cNvSpPr/>
          <p:nvPr/>
        </p:nvSpPr>
        <p:spPr>
          <a:xfrm>
            <a:off x="934210" y="1688593"/>
            <a:ext cx="16421100" cy="58418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11" name="object 4"/>
          <p:cNvSpPr/>
          <p:nvPr/>
        </p:nvSpPr>
        <p:spPr>
          <a:xfrm>
            <a:off x="934210" y="1688593"/>
            <a:ext cx="16421100" cy="58418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31" name="object 2"/>
          <p:cNvSpPr/>
          <p:nvPr/>
        </p:nvSpPr>
        <p:spPr>
          <a:xfrm>
            <a:off x="934974" y="1696211"/>
            <a:ext cx="16421100" cy="38100"/>
          </a:xfrm>
          <a:custGeom>
            <a:avLst/>
            <a:gdLst/>
            <a:ahLst/>
            <a:cxnLst/>
            <a:rect l="l" t="t" r="r" b="b"/>
            <a:pathLst>
              <a:path w="16421100" h="38100">
                <a:moveTo>
                  <a:pt x="0" y="38100"/>
                </a:moveTo>
                <a:lnTo>
                  <a:pt x="16421100" y="38100"/>
                </a:lnTo>
                <a:lnTo>
                  <a:pt x="16421100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2" name="object 3"/>
          <p:cNvSpPr/>
          <p:nvPr/>
        </p:nvSpPr>
        <p:spPr>
          <a:xfrm>
            <a:off x="1059180" y="9453365"/>
            <a:ext cx="2276856" cy="8336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3" name="object 5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5"/>
                </a:moveTo>
                <a:lnTo>
                  <a:pt x="16421100" y="28955"/>
                </a:lnTo>
                <a:lnTo>
                  <a:pt x="1642110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" name="object 4"/>
          <p:cNvSpPr/>
          <p:nvPr/>
        </p:nvSpPr>
        <p:spPr>
          <a:xfrm>
            <a:off x="7588756" y="3122676"/>
            <a:ext cx="5181600" cy="3657600"/>
          </a:xfrm>
          <a:custGeom>
            <a:avLst/>
            <a:gdLst/>
            <a:ahLst/>
            <a:cxnLst/>
            <a:rect l="l" t="t" r="r" b="b"/>
            <a:pathLst>
              <a:path w="2590800" h="1828800">
                <a:moveTo>
                  <a:pt x="1444117" y="0"/>
                </a:moveTo>
                <a:lnTo>
                  <a:pt x="1390165" y="1005"/>
                </a:lnTo>
                <a:lnTo>
                  <a:pt x="1336857" y="3972"/>
                </a:lnTo>
                <a:lnTo>
                  <a:pt x="1284246" y="8856"/>
                </a:lnTo>
                <a:lnTo>
                  <a:pt x="1232388" y="15613"/>
                </a:lnTo>
                <a:lnTo>
                  <a:pt x="1181338" y="24199"/>
                </a:lnTo>
                <a:lnTo>
                  <a:pt x="1131151" y="34571"/>
                </a:lnTo>
                <a:lnTo>
                  <a:pt x="1081882" y="46684"/>
                </a:lnTo>
                <a:lnTo>
                  <a:pt x="1033586" y="60494"/>
                </a:lnTo>
                <a:lnTo>
                  <a:pt x="986317" y="75958"/>
                </a:lnTo>
                <a:lnTo>
                  <a:pt x="940132" y="93031"/>
                </a:lnTo>
                <a:lnTo>
                  <a:pt x="895084" y="111670"/>
                </a:lnTo>
                <a:lnTo>
                  <a:pt x="851229" y="131831"/>
                </a:lnTo>
                <a:lnTo>
                  <a:pt x="808622" y="153469"/>
                </a:lnTo>
                <a:lnTo>
                  <a:pt x="767318" y="176542"/>
                </a:lnTo>
                <a:lnTo>
                  <a:pt x="727372" y="201004"/>
                </a:lnTo>
                <a:lnTo>
                  <a:pt x="688839" y="226813"/>
                </a:lnTo>
                <a:lnTo>
                  <a:pt x="651774" y="253924"/>
                </a:lnTo>
                <a:lnTo>
                  <a:pt x="616232" y="282293"/>
                </a:lnTo>
                <a:lnTo>
                  <a:pt x="582267" y="311876"/>
                </a:lnTo>
                <a:lnTo>
                  <a:pt x="549936" y="342630"/>
                </a:lnTo>
                <a:lnTo>
                  <a:pt x="519292" y="374510"/>
                </a:lnTo>
                <a:lnTo>
                  <a:pt x="490392" y="407473"/>
                </a:lnTo>
                <a:lnTo>
                  <a:pt x="463289" y="441475"/>
                </a:lnTo>
                <a:lnTo>
                  <a:pt x="438040" y="476471"/>
                </a:lnTo>
                <a:lnTo>
                  <a:pt x="414698" y="512419"/>
                </a:lnTo>
                <a:lnTo>
                  <a:pt x="393320" y="549273"/>
                </a:lnTo>
                <a:lnTo>
                  <a:pt x="373959" y="586990"/>
                </a:lnTo>
                <a:lnTo>
                  <a:pt x="356671" y="625526"/>
                </a:lnTo>
                <a:lnTo>
                  <a:pt x="341512" y="664838"/>
                </a:lnTo>
                <a:lnTo>
                  <a:pt x="328535" y="704881"/>
                </a:lnTo>
                <a:lnTo>
                  <a:pt x="317797" y="745611"/>
                </a:lnTo>
                <a:lnTo>
                  <a:pt x="309351" y="786984"/>
                </a:lnTo>
                <a:lnTo>
                  <a:pt x="303253" y="828957"/>
                </a:lnTo>
                <a:lnTo>
                  <a:pt x="299559" y="871486"/>
                </a:lnTo>
                <a:lnTo>
                  <a:pt x="298323" y="914526"/>
                </a:lnTo>
                <a:lnTo>
                  <a:pt x="0" y="1138682"/>
                </a:lnTo>
                <a:lnTo>
                  <a:pt x="381888" y="1257045"/>
                </a:lnTo>
                <a:lnTo>
                  <a:pt x="403160" y="1296397"/>
                </a:lnTo>
                <a:lnTo>
                  <a:pt x="426542" y="1334651"/>
                </a:lnTo>
                <a:lnTo>
                  <a:pt x="451967" y="1371772"/>
                </a:lnTo>
                <a:lnTo>
                  <a:pt x="479368" y="1407722"/>
                </a:lnTo>
                <a:lnTo>
                  <a:pt x="508676" y="1442466"/>
                </a:lnTo>
                <a:lnTo>
                  <a:pt x="539824" y="1475967"/>
                </a:lnTo>
                <a:lnTo>
                  <a:pt x="572744" y="1508188"/>
                </a:lnTo>
                <a:lnTo>
                  <a:pt x="607368" y="1539093"/>
                </a:lnTo>
                <a:lnTo>
                  <a:pt x="643628" y="1568647"/>
                </a:lnTo>
                <a:lnTo>
                  <a:pt x="681456" y="1596811"/>
                </a:lnTo>
                <a:lnTo>
                  <a:pt x="720784" y="1623550"/>
                </a:lnTo>
                <a:lnTo>
                  <a:pt x="761546" y="1648827"/>
                </a:lnTo>
                <a:lnTo>
                  <a:pt x="803671" y="1672605"/>
                </a:lnTo>
                <a:lnTo>
                  <a:pt x="847094" y="1694849"/>
                </a:lnTo>
                <a:lnTo>
                  <a:pt x="891746" y="1715522"/>
                </a:lnTo>
                <a:lnTo>
                  <a:pt x="937559" y="1734588"/>
                </a:lnTo>
                <a:lnTo>
                  <a:pt x="984465" y="1752009"/>
                </a:lnTo>
                <a:lnTo>
                  <a:pt x="1032396" y="1767750"/>
                </a:lnTo>
                <a:lnTo>
                  <a:pt x="1081286" y="1781773"/>
                </a:lnTo>
                <a:lnTo>
                  <a:pt x="1131065" y="1794043"/>
                </a:lnTo>
                <a:lnTo>
                  <a:pt x="1181666" y="1804524"/>
                </a:lnTo>
                <a:lnTo>
                  <a:pt x="1233084" y="1813186"/>
                </a:lnTo>
                <a:lnTo>
                  <a:pt x="1285062" y="1819968"/>
                </a:lnTo>
                <a:lnTo>
                  <a:pt x="1337722" y="1824860"/>
                </a:lnTo>
                <a:lnTo>
                  <a:pt x="1390932" y="1827816"/>
                </a:lnTo>
                <a:lnTo>
                  <a:pt x="1444625" y="1828800"/>
                </a:lnTo>
                <a:lnTo>
                  <a:pt x="1498576" y="1827794"/>
                </a:lnTo>
                <a:lnTo>
                  <a:pt x="1551884" y="1824827"/>
                </a:lnTo>
                <a:lnTo>
                  <a:pt x="1604495" y="1819943"/>
                </a:lnTo>
                <a:lnTo>
                  <a:pt x="1656402" y="1813177"/>
                </a:lnTo>
                <a:lnTo>
                  <a:pt x="1707403" y="1804600"/>
                </a:lnTo>
                <a:lnTo>
                  <a:pt x="1757590" y="1794228"/>
                </a:lnTo>
                <a:lnTo>
                  <a:pt x="1806859" y="1782115"/>
                </a:lnTo>
                <a:lnTo>
                  <a:pt x="1855155" y="1768305"/>
                </a:lnTo>
                <a:lnTo>
                  <a:pt x="1902424" y="1752841"/>
                </a:lnTo>
                <a:lnTo>
                  <a:pt x="1948609" y="1735768"/>
                </a:lnTo>
                <a:lnTo>
                  <a:pt x="1993657" y="1717129"/>
                </a:lnTo>
                <a:lnTo>
                  <a:pt x="2037512" y="1696968"/>
                </a:lnTo>
                <a:lnTo>
                  <a:pt x="2080119" y="1675330"/>
                </a:lnTo>
                <a:lnTo>
                  <a:pt x="2121423" y="1652257"/>
                </a:lnTo>
                <a:lnTo>
                  <a:pt x="2161369" y="1627795"/>
                </a:lnTo>
                <a:lnTo>
                  <a:pt x="2199902" y="1601986"/>
                </a:lnTo>
                <a:lnTo>
                  <a:pt x="2236967" y="1574875"/>
                </a:lnTo>
                <a:lnTo>
                  <a:pt x="2272509" y="1546506"/>
                </a:lnTo>
                <a:lnTo>
                  <a:pt x="2306474" y="1516923"/>
                </a:lnTo>
                <a:lnTo>
                  <a:pt x="2338805" y="1486169"/>
                </a:lnTo>
                <a:lnTo>
                  <a:pt x="2369449" y="1454289"/>
                </a:lnTo>
                <a:lnTo>
                  <a:pt x="2398349" y="1421326"/>
                </a:lnTo>
                <a:lnTo>
                  <a:pt x="2425452" y="1387324"/>
                </a:lnTo>
                <a:lnTo>
                  <a:pt x="2450701" y="1352328"/>
                </a:lnTo>
                <a:lnTo>
                  <a:pt x="2474043" y="1316380"/>
                </a:lnTo>
                <a:lnTo>
                  <a:pt x="2495421" y="1279526"/>
                </a:lnTo>
                <a:lnTo>
                  <a:pt x="2514782" y="1241809"/>
                </a:lnTo>
                <a:lnTo>
                  <a:pt x="2532070" y="1203273"/>
                </a:lnTo>
                <a:lnTo>
                  <a:pt x="2547229" y="1163961"/>
                </a:lnTo>
                <a:lnTo>
                  <a:pt x="2560206" y="1123918"/>
                </a:lnTo>
                <a:lnTo>
                  <a:pt x="2570944" y="1083188"/>
                </a:lnTo>
                <a:lnTo>
                  <a:pt x="2579390" y="1041815"/>
                </a:lnTo>
                <a:lnTo>
                  <a:pt x="2585488" y="999842"/>
                </a:lnTo>
                <a:lnTo>
                  <a:pt x="2589182" y="957313"/>
                </a:lnTo>
                <a:lnTo>
                  <a:pt x="2590419" y="914273"/>
                </a:lnTo>
                <a:lnTo>
                  <a:pt x="2589160" y="871222"/>
                </a:lnTo>
                <a:lnTo>
                  <a:pt x="2585444" y="828684"/>
                </a:lnTo>
                <a:lnTo>
                  <a:pt x="2579325" y="786703"/>
                </a:lnTo>
                <a:lnTo>
                  <a:pt x="2570858" y="745323"/>
                </a:lnTo>
                <a:lnTo>
                  <a:pt x="2560098" y="704587"/>
                </a:lnTo>
                <a:lnTo>
                  <a:pt x="2547100" y="664540"/>
                </a:lnTo>
                <a:lnTo>
                  <a:pt x="2531919" y="625226"/>
                </a:lnTo>
                <a:lnTo>
                  <a:pt x="2514611" y="586687"/>
                </a:lnTo>
                <a:lnTo>
                  <a:pt x="2495230" y="548969"/>
                </a:lnTo>
                <a:lnTo>
                  <a:pt x="2473831" y="512115"/>
                </a:lnTo>
                <a:lnTo>
                  <a:pt x="2450470" y="476169"/>
                </a:lnTo>
                <a:lnTo>
                  <a:pt x="2425201" y="441175"/>
                </a:lnTo>
                <a:lnTo>
                  <a:pt x="2398079" y="407176"/>
                </a:lnTo>
                <a:lnTo>
                  <a:pt x="2369160" y="374218"/>
                </a:lnTo>
                <a:lnTo>
                  <a:pt x="2338499" y="342343"/>
                </a:lnTo>
                <a:lnTo>
                  <a:pt x="2306150" y="311595"/>
                </a:lnTo>
                <a:lnTo>
                  <a:pt x="2272168" y="282019"/>
                </a:lnTo>
                <a:lnTo>
                  <a:pt x="2236610" y="253658"/>
                </a:lnTo>
                <a:lnTo>
                  <a:pt x="2199529" y="226556"/>
                </a:lnTo>
                <a:lnTo>
                  <a:pt x="2160981" y="200758"/>
                </a:lnTo>
                <a:lnTo>
                  <a:pt x="2121020" y="176306"/>
                </a:lnTo>
                <a:lnTo>
                  <a:pt x="2079703" y="153245"/>
                </a:lnTo>
                <a:lnTo>
                  <a:pt x="2037083" y="131619"/>
                </a:lnTo>
                <a:lnTo>
                  <a:pt x="1993216" y="111472"/>
                </a:lnTo>
                <a:lnTo>
                  <a:pt x="1948158" y="92847"/>
                </a:lnTo>
                <a:lnTo>
                  <a:pt x="1901962" y="75789"/>
                </a:lnTo>
                <a:lnTo>
                  <a:pt x="1854684" y="60341"/>
                </a:lnTo>
                <a:lnTo>
                  <a:pt x="1806379" y="46548"/>
                </a:lnTo>
                <a:lnTo>
                  <a:pt x="1757103" y="34452"/>
                </a:lnTo>
                <a:lnTo>
                  <a:pt x="1706909" y="24099"/>
                </a:lnTo>
                <a:lnTo>
                  <a:pt x="1655854" y="15531"/>
                </a:lnTo>
                <a:lnTo>
                  <a:pt x="1603992" y="8794"/>
                </a:lnTo>
                <a:lnTo>
                  <a:pt x="1551379" y="3930"/>
                </a:lnTo>
                <a:lnTo>
                  <a:pt x="1498068" y="984"/>
                </a:lnTo>
                <a:lnTo>
                  <a:pt x="144411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12" name="object 2"/>
          <p:cNvSpPr txBox="1">
            <a:spLocks noGrp="1"/>
          </p:cNvSpPr>
          <p:nvPr>
            <p:ph type="title"/>
          </p:nvPr>
        </p:nvSpPr>
        <p:spPr>
          <a:xfrm>
            <a:off x="942034" y="648106"/>
            <a:ext cx="7471408" cy="88614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5400">
              <a:spcBef>
                <a:spcPts val="190"/>
              </a:spcBef>
            </a:pPr>
            <a:r>
              <a:rPr spc="-10" dirty="0"/>
              <a:t>Validating the </a:t>
            </a:r>
            <a:r>
              <a:rPr spc="-20" dirty="0"/>
              <a:t>New</a:t>
            </a:r>
            <a:r>
              <a:rPr spc="30" dirty="0"/>
              <a:t> </a:t>
            </a:r>
            <a:r>
              <a:rPr spc="-10" dirty="0"/>
              <a:t>Block</a:t>
            </a:r>
          </a:p>
        </p:txBody>
      </p:sp>
      <p:sp>
        <p:nvSpPr>
          <p:cNvPr id="14" name="object 3"/>
          <p:cNvSpPr txBox="1"/>
          <p:nvPr/>
        </p:nvSpPr>
        <p:spPr>
          <a:xfrm>
            <a:off x="942034" y="1757121"/>
            <a:ext cx="16269968" cy="6935232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598170" indent="-572770">
              <a:spcBef>
                <a:spcPts val="1300"/>
              </a:spcBef>
              <a:buClr>
                <a:srgbClr val="095A82"/>
              </a:buClr>
              <a:buFont typeface="Wingdings"/>
              <a:buChar char=""/>
              <a:tabLst>
                <a:tab pos="598170" algn="l"/>
                <a:tab pos="599440" algn="l"/>
              </a:tabLst>
            </a:pPr>
            <a:r>
              <a:rPr sz="2800" spc="-10" dirty="0">
                <a:solidFill>
                  <a:srgbClr val="5F5F5F"/>
                </a:solidFill>
                <a:cs typeface="Calibri"/>
              </a:rPr>
              <a:t>In bitcoin’s consensus mechanism, each new block </a:t>
            </a:r>
            <a:r>
              <a:rPr sz="2800" dirty="0">
                <a:solidFill>
                  <a:srgbClr val="5F5F5F"/>
                </a:solidFill>
                <a:cs typeface="Calibri"/>
              </a:rPr>
              <a:t>is validated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independently by </a:t>
            </a:r>
            <a:r>
              <a:rPr sz="2800" dirty="0">
                <a:solidFill>
                  <a:srgbClr val="5F5F5F"/>
                </a:solidFill>
                <a:cs typeface="Calibri"/>
              </a:rPr>
              <a:t>every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node </a:t>
            </a:r>
            <a:r>
              <a:rPr sz="2800" dirty="0">
                <a:solidFill>
                  <a:srgbClr val="5F5F5F"/>
                </a:solidFill>
                <a:cs typeface="Calibri"/>
              </a:rPr>
              <a:t>on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the</a:t>
            </a:r>
            <a:r>
              <a:rPr sz="2800" spc="35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dirty="0">
                <a:solidFill>
                  <a:srgbClr val="5F5F5F"/>
                </a:solidFill>
                <a:cs typeface="Calibri"/>
              </a:rPr>
              <a:t>network</a:t>
            </a:r>
            <a:endParaRPr sz="2800">
              <a:solidFill>
                <a:prstClr val="black"/>
              </a:solidFill>
              <a:cs typeface="Calibri"/>
            </a:endParaRPr>
          </a:p>
          <a:p>
            <a:pPr marL="1945638" lvl="1" indent="-548640">
              <a:spcBef>
                <a:spcPts val="1100"/>
              </a:spcBef>
              <a:buClr>
                <a:srgbClr val="095A82"/>
              </a:buClr>
              <a:buFont typeface="Arial"/>
              <a:buChar char="•"/>
              <a:tabLst>
                <a:tab pos="1945638" algn="l"/>
                <a:tab pos="1946910" algn="l"/>
              </a:tabLst>
            </a:pPr>
            <a:r>
              <a:rPr sz="2800" spc="-10" dirty="0">
                <a:solidFill>
                  <a:srgbClr val="5F5F5F"/>
                </a:solidFill>
                <a:cs typeface="Calibri"/>
              </a:rPr>
              <a:t>This ensures that only </a:t>
            </a:r>
            <a:r>
              <a:rPr sz="2800" dirty="0">
                <a:solidFill>
                  <a:srgbClr val="5F5F5F"/>
                </a:solidFill>
                <a:cs typeface="Calibri"/>
              </a:rPr>
              <a:t>valid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blocks </a:t>
            </a:r>
            <a:r>
              <a:rPr sz="2800" dirty="0">
                <a:solidFill>
                  <a:srgbClr val="5F5F5F"/>
                </a:solidFill>
                <a:cs typeface="Calibri"/>
              </a:rPr>
              <a:t>are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propagated on the</a:t>
            </a:r>
            <a:r>
              <a:rPr sz="2800" spc="7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dirty="0">
                <a:solidFill>
                  <a:srgbClr val="5F5F5F"/>
                </a:solidFill>
                <a:cs typeface="Calibri"/>
              </a:rPr>
              <a:t>network</a:t>
            </a:r>
            <a:endParaRPr sz="2800">
              <a:solidFill>
                <a:prstClr val="black"/>
              </a:solidFill>
              <a:cs typeface="Calibri"/>
            </a:endParaRPr>
          </a:p>
          <a:p>
            <a:pPr marL="598170" indent="-572770">
              <a:spcBef>
                <a:spcPts val="2570"/>
              </a:spcBef>
              <a:buClr>
                <a:srgbClr val="095A82"/>
              </a:buClr>
              <a:buFont typeface="Wingdings"/>
              <a:buChar char=""/>
              <a:tabLst>
                <a:tab pos="598170" algn="l"/>
                <a:tab pos="599440" algn="l"/>
              </a:tabLst>
            </a:pPr>
            <a:r>
              <a:rPr sz="2800" dirty="0">
                <a:solidFill>
                  <a:srgbClr val="5F5F5F"/>
                </a:solidFill>
                <a:cs typeface="Calibri"/>
              </a:rPr>
              <a:t>Nodes validates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the </a:t>
            </a:r>
            <a:r>
              <a:rPr sz="2800" dirty="0">
                <a:solidFill>
                  <a:srgbClr val="5F5F5F"/>
                </a:solidFill>
                <a:cs typeface="Calibri"/>
              </a:rPr>
              <a:t>block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by checking </a:t>
            </a:r>
            <a:r>
              <a:rPr sz="2800" dirty="0">
                <a:solidFill>
                  <a:srgbClr val="5F5F5F"/>
                </a:solidFill>
                <a:cs typeface="Calibri"/>
              </a:rPr>
              <a:t>it against a long list of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criteria </a:t>
            </a:r>
            <a:r>
              <a:rPr sz="2800" dirty="0">
                <a:solidFill>
                  <a:srgbClr val="5F5F5F"/>
                </a:solidFill>
                <a:cs typeface="Calibri"/>
              </a:rPr>
              <a:t>that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must </a:t>
            </a:r>
            <a:r>
              <a:rPr sz="2800" dirty="0">
                <a:solidFill>
                  <a:srgbClr val="5F5F5F"/>
                </a:solidFill>
                <a:cs typeface="Calibri"/>
              </a:rPr>
              <a:t>all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be</a:t>
            </a:r>
            <a:r>
              <a:rPr sz="2800" spc="5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met</a:t>
            </a:r>
            <a:endParaRPr sz="2800">
              <a:solidFill>
                <a:prstClr val="black"/>
              </a:solidFill>
              <a:cs typeface="Calibri"/>
            </a:endParaRPr>
          </a:p>
          <a:p>
            <a:pPr>
              <a:spcBef>
                <a:spcPts val="90"/>
              </a:spcBef>
            </a:pPr>
            <a:endParaRPr sz="26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5400"/>
            <a:r>
              <a:rPr sz="2800" b="1" spc="-10" dirty="0">
                <a:solidFill>
                  <a:srgbClr val="5F5F5F"/>
                </a:solidFill>
                <a:cs typeface="Calibri"/>
              </a:rPr>
              <a:t>The </a:t>
            </a:r>
            <a:r>
              <a:rPr sz="2800" b="1" dirty="0">
                <a:solidFill>
                  <a:srgbClr val="5F5F5F"/>
                </a:solidFill>
                <a:cs typeface="Calibri"/>
              </a:rPr>
              <a:t>list</a:t>
            </a:r>
            <a:r>
              <a:rPr sz="2800" b="1" spc="-6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b="1" dirty="0">
                <a:solidFill>
                  <a:srgbClr val="5F5F5F"/>
                </a:solidFill>
                <a:cs typeface="Calibri"/>
              </a:rPr>
              <a:t>includes:</a:t>
            </a:r>
            <a:endParaRPr sz="2800">
              <a:solidFill>
                <a:prstClr val="black"/>
              </a:solidFill>
              <a:cs typeface="Calibri"/>
            </a:endParaRPr>
          </a:p>
          <a:p>
            <a:pPr marL="598170" indent="-572770">
              <a:spcBef>
                <a:spcPts val="1920"/>
              </a:spcBef>
              <a:buClr>
                <a:srgbClr val="095A82"/>
              </a:buClr>
              <a:buFont typeface="Wingdings"/>
              <a:buChar char=""/>
              <a:tabLst>
                <a:tab pos="598170" algn="l"/>
                <a:tab pos="599440" algn="l"/>
              </a:tabLst>
            </a:pPr>
            <a:r>
              <a:rPr sz="2800" spc="-10" dirty="0">
                <a:solidFill>
                  <a:srgbClr val="5F5F5F"/>
                </a:solidFill>
                <a:cs typeface="Calibri"/>
              </a:rPr>
              <a:t>The block structure </a:t>
            </a:r>
            <a:r>
              <a:rPr sz="2800" dirty="0">
                <a:solidFill>
                  <a:srgbClr val="5F5F5F"/>
                </a:solidFill>
                <a:cs typeface="Calibri"/>
              </a:rPr>
              <a:t>is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syntactically</a:t>
            </a:r>
            <a:r>
              <a:rPr sz="2800" spc="5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dirty="0">
                <a:solidFill>
                  <a:srgbClr val="5F5F5F"/>
                </a:solidFill>
                <a:cs typeface="Calibri"/>
              </a:rPr>
              <a:t>valid</a:t>
            </a:r>
            <a:endParaRPr sz="2800">
              <a:solidFill>
                <a:prstClr val="black"/>
              </a:solidFill>
              <a:cs typeface="Calibri"/>
            </a:endParaRPr>
          </a:p>
          <a:p>
            <a:pPr marL="598170" indent="-572770">
              <a:spcBef>
                <a:spcPts val="1410"/>
              </a:spcBef>
              <a:buClr>
                <a:srgbClr val="095A82"/>
              </a:buClr>
              <a:buFont typeface="Wingdings"/>
              <a:buChar char=""/>
              <a:tabLst>
                <a:tab pos="598170" algn="l"/>
                <a:tab pos="599440" algn="l"/>
              </a:tabLst>
            </a:pPr>
            <a:r>
              <a:rPr sz="2800" spc="-10" dirty="0">
                <a:solidFill>
                  <a:srgbClr val="5F5F5F"/>
                </a:solidFill>
                <a:cs typeface="Calibri"/>
              </a:rPr>
              <a:t>The </a:t>
            </a:r>
            <a:r>
              <a:rPr sz="2800" dirty="0">
                <a:solidFill>
                  <a:srgbClr val="5F5F5F"/>
                </a:solidFill>
                <a:cs typeface="Calibri"/>
              </a:rPr>
              <a:t>block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header </a:t>
            </a:r>
            <a:r>
              <a:rPr sz="2800" dirty="0">
                <a:solidFill>
                  <a:srgbClr val="5F5F5F"/>
                </a:solidFill>
                <a:cs typeface="Calibri"/>
              </a:rPr>
              <a:t>hash is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less than the </a:t>
            </a:r>
            <a:r>
              <a:rPr sz="2800" dirty="0">
                <a:solidFill>
                  <a:srgbClr val="5F5F5F"/>
                </a:solidFill>
                <a:cs typeface="Calibri"/>
              </a:rPr>
              <a:t>target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difficulty (enforces the</a:t>
            </a:r>
            <a:r>
              <a:rPr sz="2800" spc="13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dirty="0">
                <a:solidFill>
                  <a:srgbClr val="5F5F5F"/>
                </a:solidFill>
                <a:cs typeface="Calibri"/>
              </a:rPr>
              <a:t>proof-of-work)</a:t>
            </a:r>
            <a:endParaRPr sz="2800">
              <a:solidFill>
                <a:prstClr val="black"/>
              </a:solidFill>
              <a:cs typeface="Calibri"/>
            </a:endParaRPr>
          </a:p>
          <a:p>
            <a:pPr marL="598170" indent="-572770">
              <a:spcBef>
                <a:spcPts val="1400"/>
              </a:spcBef>
              <a:buClr>
                <a:srgbClr val="095A82"/>
              </a:buClr>
              <a:buFont typeface="Wingdings"/>
              <a:buChar char=""/>
              <a:tabLst>
                <a:tab pos="598170" algn="l"/>
                <a:tab pos="599440" algn="l"/>
              </a:tabLst>
            </a:pPr>
            <a:r>
              <a:rPr sz="2800" spc="-10" dirty="0">
                <a:solidFill>
                  <a:srgbClr val="5F5F5F"/>
                </a:solidFill>
                <a:cs typeface="Calibri"/>
              </a:rPr>
              <a:t>The block timestamp </a:t>
            </a:r>
            <a:r>
              <a:rPr sz="2800" dirty="0">
                <a:solidFill>
                  <a:srgbClr val="5F5F5F"/>
                </a:solidFill>
                <a:cs typeface="Calibri"/>
              </a:rPr>
              <a:t>is less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than </a:t>
            </a:r>
            <a:r>
              <a:rPr sz="2800" dirty="0">
                <a:solidFill>
                  <a:srgbClr val="5F5F5F"/>
                </a:solidFill>
                <a:cs typeface="Calibri"/>
              </a:rPr>
              <a:t>two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hours </a:t>
            </a:r>
            <a:r>
              <a:rPr sz="2800" dirty="0">
                <a:solidFill>
                  <a:srgbClr val="5F5F5F"/>
                </a:solidFill>
                <a:cs typeface="Calibri"/>
              </a:rPr>
              <a:t>in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the future (allowing </a:t>
            </a:r>
            <a:r>
              <a:rPr sz="2800" dirty="0">
                <a:solidFill>
                  <a:srgbClr val="5F5F5F"/>
                </a:solidFill>
                <a:cs typeface="Calibri"/>
              </a:rPr>
              <a:t>for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time</a:t>
            </a:r>
            <a:r>
              <a:rPr sz="2800" spc="8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errors)</a:t>
            </a:r>
            <a:endParaRPr sz="2800">
              <a:solidFill>
                <a:prstClr val="black"/>
              </a:solidFill>
              <a:cs typeface="Calibri"/>
            </a:endParaRPr>
          </a:p>
          <a:p>
            <a:pPr marL="598170" indent="-572770">
              <a:spcBef>
                <a:spcPts val="1390"/>
              </a:spcBef>
              <a:buClr>
                <a:srgbClr val="095A82"/>
              </a:buClr>
              <a:buFont typeface="Wingdings"/>
              <a:buChar char=""/>
              <a:tabLst>
                <a:tab pos="598170" algn="l"/>
                <a:tab pos="599440" algn="l"/>
              </a:tabLst>
            </a:pPr>
            <a:r>
              <a:rPr sz="2800" spc="-10" dirty="0">
                <a:solidFill>
                  <a:srgbClr val="5F5F5F"/>
                </a:solidFill>
                <a:cs typeface="Calibri"/>
              </a:rPr>
              <a:t>The block size </a:t>
            </a:r>
            <a:r>
              <a:rPr sz="2800" dirty="0">
                <a:solidFill>
                  <a:srgbClr val="5F5F5F"/>
                </a:solidFill>
                <a:cs typeface="Calibri"/>
              </a:rPr>
              <a:t>is within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acceptable</a:t>
            </a:r>
            <a:r>
              <a:rPr sz="2800" spc="1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dirty="0">
                <a:solidFill>
                  <a:srgbClr val="5F5F5F"/>
                </a:solidFill>
                <a:cs typeface="Calibri"/>
              </a:rPr>
              <a:t>limits</a:t>
            </a:r>
            <a:endParaRPr sz="2800">
              <a:solidFill>
                <a:prstClr val="black"/>
              </a:solidFill>
              <a:cs typeface="Calibri"/>
            </a:endParaRPr>
          </a:p>
          <a:p>
            <a:pPr marL="598170" indent="-572770">
              <a:spcBef>
                <a:spcPts val="1420"/>
              </a:spcBef>
              <a:buClr>
                <a:srgbClr val="095A82"/>
              </a:buClr>
              <a:buFont typeface="Wingdings"/>
              <a:buChar char=""/>
              <a:tabLst>
                <a:tab pos="598170" algn="l"/>
                <a:tab pos="599440" algn="l"/>
              </a:tabLst>
            </a:pPr>
            <a:r>
              <a:rPr sz="2800" spc="-10" dirty="0">
                <a:solidFill>
                  <a:srgbClr val="5F5F5F"/>
                </a:solidFill>
                <a:cs typeface="Calibri"/>
              </a:rPr>
              <a:t>The first transaction (and only the first) </a:t>
            </a:r>
            <a:r>
              <a:rPr sz="2800" dirty="0">
                <a:solidFill>
                  <a:srgbClr val="5F5F5F"/>
                </a:solidFill>
                <a:cs typeface="Calibri"/>
              </a:rPr>
              <a:t>is a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coinbase </a:t>
            </a:r>
            <a:r>
              <a:rPr sz="2800" dirty="0">
                <a:solidFill>
                  <a:srgbClr val="5F5F5F"/>
                </a:solidFill>
                <a:cs typeface="Calibri"/>
              </a:rPr>
              <a:t>generation</a:t>
            </a:r>
            <a:r>
              <a:rPr sz="2800" spc="5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transaction</a:t>
            </a:r>
            <a:endParaRPr sz="2800">
              <a:solidFill>
                <a:prstClr val="black"/>
              </a:solidFill>
              <a:cs typeface="Calibri"/>
            </a:endParaRPr>
          </a:p>
          <a:p>
            <a:pPr marL="598170" marR="1334770" indent="-572770">
              <a:spcBef>
                <a:spcPts val="1400"/>
              </a:spcBef>
              <a:buClr>
                <a:srgbClr val="095A82"/>
              </a:buClr>
              <a:buFont typeface="Wingdings"/>
              <a:buChar char=""/>
              <a:tabLst>
                <a:tab pos="598170" algn="l"/>
                <a:tab pos="599440" algn="l"/>
              </a:tabLst>
            </a:pPr>
            <a:r>
              <a:rPr sz="2800" dirty="0">
                <a:solidFill>
                  <a:srgbClr val="5F5F5F"/>
                </a:solidFill>
                <a:cs typeface="Calibri"/>
              </a:rPr>
              <a:t>All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transactions </a:t>
            </a:r>
            <a:r>
              <a:rPr sz="2800" dirty="0">
                <a:solidFill>
                  <a:srgbClr val="5F5F5F"/>
                </a:solidFill>
                <a:cs typeface="Calibri"/>
              </a:rPr>
              <a:t>within the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block </a:t>
            </a:r>
            <a:r>
              <a:rPr sz="2800" dirty="0">
                <a:solidFill>
                  <a:srgbClr val="5F5F5F"/>
                </a:solidFill>
                <a:cs typeface="Calibri"/>
              </a:rPr>
              <a:t>are valid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using the transaction checklist discussed </a:t>
            </a:r>
            <a:r>
              <a:rPr sz="2800" dirty="0">
                <a:solidFill>
                  <a:srgbClr val="5F5F5F"/>
                </a:solidFill>
                <a:cs typeface="Calibri"/>
              </a:rPr>
              <a:t>in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“Independent  </a:t>
            </a:r>
            <a:r>
              <a:rPr sz="2800" dirty="0">
                <a:solidFill>
                  <a:srgbClr val="5F5F5F"/>
                </a:solidFill>
                <a:cs typeface="Calibri"/>
              </a:rPr>
              <a:t>Verification of</a:t>
            </a:r>
            <a:r>
              <a:rPr sz="2800" spc="-4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Transactions”</a:t>
            </a:r>
            <a:endParaRPr sz="2800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839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6"/>
                </a:moveTo>
                <a:lnTo>
                  <a:pt x="16421099" y="28956"/>
                </a:lnTo>
                <a:lnTo>
                  <a:pt x="16421099" y="0"/>
                </a:lnTo>
                <a:lnTo>
                  <a:pt x="0" y="0"/>
                </a:lnTo>
                <a:lnTo>
                  <a:pt x="0" y="28956"/>
                </a:lnTo>
                <a:close/>
              </a:path>
            </a:pathLst>
          </a:custGeom>
          <a:solidFill>
            <a:srgbClr val="095A81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6"/>
                </a:moveTo>
                <a:lnTo>
                  <a:pt x="16421099" y="28956"/>
                </a:lnTo>
                <a:lnTo>
                  <a:pt x="16421099" y="0"/>
                </a:lnTo>
                <a:lnTo>
                  <a:pt x="0" y="0"/>
                </a:lnTo>
                <a:lnTo>
                  <a:pt x="0" y="28956"/>
                </a:lnTo>
                <a:close/>
              </a:path>
            </a:pathLst>
          </a:custGeom>
          <a:solidFill>
            <a:srgbClr val="05517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7136" y="3442716"/>
            <a:ext cx="1066799" cy="1272539"/>
          </a:xfrm>
          <a:prstGeom prst="rect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object 2"/>
          <p:cNvSpPr/>
          <p:nvPr/>
        </p:nvSpPr>
        <p:spPr>
          <a:xfrm>
            <a:off x="934210" y="1688593"/>
            <a:ext cx="16421100" cy="58418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11" name="object 4"/>
          <p:cNvSpPr/>
          <p:nvPr/>
        </p:nvSpPr>
        <p:spPr>
          <a:xfrm>
            <a:off x="934210" y="1688593"/>
            <a:ext cx="16421100" cy="58418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31" name="object 2"/>
          <p:cNvSpPr/>
          <p:nvPr/>
        </p:nvSpPr>
        <p:spPr>
          <a:xfrm>
            <a:off x="934974" y="1696211"/>
            <a:ext cx="16421100" cy="38100"/>
          </a:xfrm>
          <a:custGeom>
            <a:avLst/>
            <a:gdLst/>
            <a:ahLst/>
            <a:cxnLst/>
            <a:rect l="l" t="t" r="r" b="b"/>
            <a:pathLst>
              <a:path w="16421100" h="38100">
                <a:moveTo>
                  <a:pt x="0" y="38100"/>
                </a:moveTo>
                <a:lnTo>
                  <a:pt x="16421100" y="38100"/>
                </a:lnTo>
                <a:lnTo>
                  <a:pt x="16421100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2" name="object 3"/>
          <p:cNvSpPr/>
          <p:nvPr/>
        </p:nvSpPr>
        <p:spPr>
          <a:xfrm>
            <a:off x="1059180" y="9453365"/>
            <a:ext cx="2276856" cy="8336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3" name="object 5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5"/>
                </a:moveTo>
                <a:lnTo>
                  <a:pt x="16421100" y="28955"/>
                </a:lnTo>
                <a:lnTo>
                  <a:pt x="1642110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" name="object 4"/>
          <p:cNvSpPr/>
          <p:nvPr/>
        </p:nvSpPr>
        <p:spPr>
          <a:xfrm>
            <a:off x="7588756" y="3122676"/>
            <a:ext cx="5181600" cy="3657600"/>
          </a:xfrm>
          <a:custGeom>
            <a:avLst/>
            <a:gdLst/>
            <a:ahLst/>
            <a:cxnLst/>
            <a:rect l="l" t="t" r="r" b="b"/>
            <a:pathLst>
              <a:path w="2590800" h="1828800">
                <a:moveTo>
                  <a:pt x="1444117" y="0"/>
                </a:moveTo>
                <a:lnTo>
                  <a:pt x="1390165" y="1005"/>
                </a:lnTo>
                <a:lnTo>
                  <a:pt x="1336857" y="3972"/>
                </a:lnTo>
                <a:lnTo>
                  <a:pt x="1284246" y="8856"/>
                </a:lnTo>
                <a:lnTo>
                  <a:pt x="1232388" y="15613"/>
                </a:lnTo>
                <a:lnTo>
                  <a:pt x="1181338" y="24199"/>
                </a:lnTo>
                <a:lnTo>
                  <a:pt x="1131151" y="34571"/>
                </a:lnTo>
                <a:lnTo>
                  <a:pt x="1081882" y="46684"/>
                </a:lnTo>
                <a:lnTo>
                  <a:pt x="1033586" y="60494"/>
                </a:lnTo>
                <a:lnTo>
                  <a:pt x="986317" y="75958"/>
                </a:lnTo>
                <a:lnTo>
                  <a:pt x="940132" y="93031"/>
                </a:lnTo>
                <a:lnTo>
                  <a:pt x="895084" y="111670"/>
                </a:lnTo>
                <a:lnTo>
                  <a:pt x="851229" y="131831"/>
                </a:lnTo>
                <a:lnTo>
                  <a:pt x="808622" y="153469"/>
                </a:lnTo>
                <a:lnTo>
                  <a:pt x="767318" y="176542"/>
                </a:lnTo>
                <a:lnTo>
                  <a:pt x="727372" y="201004"/>
                </a:lnTo>
                <a:lnTo>
                  <a:pt x="688839" y="226813"/>
                </a:lnTo>
                <a:lnTo>
                  <a:pt x="651774" y="253924"/>
                </a:lnTo>
                <a:lnTo>
                  <a:pt x="616232" y="282293"/>
                </a:lnTo>
                <a:lnTo>
                  <a:pt x="582267" y="311876"/>
                </a:lnTo>
                <a:lnTo>
                  <a:pt x="549936" y="342630"/>
                </a:lnTo>
                <a:lnTo>
                  <a:pt x="519292" y="374510"/>
                </a:lnTo>
                <a:lnTo>
                  <a:pt x="490392" y="407473"/>
                </a:lnTo>
                <a:lnTo>
                  <a:pt x="463289" y="441475"/>
                </a:lnTo>
                <a:lnTo>
                  <a:pt x="438040" y="476471"/>
                </a:lnTo>
                <a:lnTo>
                  <a:pt x="414698" y="512419"/>
                </a:lnTo>
                <a:lnTo>
                  <a:pt x="393320" y="549273"/>
                </a:lnTo>
                <a:lnTo>
                  <a:pt x="373959" y="586990"/>
                </a:lnTo>
                <a:lnTo>
                  <a:pt x="356671" y="625526"/>
                </a:lnTo>
                <a:lnTo>
                  <a:pt x="341512" y="664838"/>
                </a:lnTo>
                <a:lnTo>
                  <a:pt x="328535" y="704881"/>
                </a:lnTo>
                <a:lnTo>
                  <a:pt x="317797" y="745611"/>
                </a:lnTo>
                <a:lnTo>
                  <a:pt x="309351" y="786984"/>
                </a:lnTo>
                <a:lnTo>
                  <a:pt x="303253" y="828957"/>
                </a:lnTo>
                <a:lnTo>
                  <a:pt x="299559" y="871486"/>
                </a:lnTo>
                <a:lnTo>
                  <a:pt x="298323" y="914526"/>
                </a:lnTo>
                <a:lnTo>
                  <a:pt x="0" y="1138682"/>
                </a:lnTo>
                <a:lnTo>
                  <a:pt x="381888" y="1257045"/>
                </a:lnTo>
                <a:lnTo>
                  <a:pt x="403160" y="1296397"/>
                </a:lnTo>
                <a:lnTo>
                  <a:pt x="426542" y="1334651"/>
                </a:lnTo>
                <a:lnTo>
                  <a:pt x="451967" y="1371772"/>
                </a:lnTo>
                <a:lnTo>
                  <a:pt x="479368" y="1407722"/>
                </a:lnTo>
                <a:lnTo>
                  <a:pt x="508676" y="1442466"/>
                </a:lnTo>
                <a:lnTo>
                  <a:pt x="539824" y="1475967"/>
                </a:lnTo>
                <a:lnTo>
                  <a:pt x="572744" y="1508188"/>
                </a:lnTo>
                <a:lnTo>
                  <a:pt x="607368" y="1539093"/>
                </a:lnTo>
                <a:lnTo>
                  <a:pt x="643628" y="1568647"/>
                </a:lnTo>
                <a:lnTo>
                  <a:pt x="681456" y="1596811"/>
                </a:lnTo>
                <a:lnTo>
                  <a:pt x="720784" y="1623550"/>
                </a:lnTo>
                <a:lnTo>
                  <a:pt x="761546" y="1648827"/>
                </a:lnTo>
                <a:lnTo>
                  <a:pt x="803671" y="1672605"/>
                </a:lnTo>
                <a:lnTo>
                  <a:pt x="847094" y="1694849"/>
                </a:lnTo>
                <a:lnTo>
                  <a:pt x="891746" y="1715522"/>
                </a:lnTo>
                <a:lnTo>
                  <a:pt x="937559" y="1734588"/>
                </a:lnTo>
                <a:lnTo>
                  <a:pt x="984465" y="1752009"/>
                </a:lnTo>
                <a:lnTo>
                  <a:pt x="1032396" y="1767750"/>
                </a:lnTo>
                <a:lnTo>
                  <a:pt x="1081286" y="1781773"/>
                </a:lnTo>
                <a:lnTo>
                  <a:pt x="1131065" y="1794043"/>
                </a:lnTo>
                <a:lnTo>
                  <a:pt x="1181666" y="1804524"/>
                </a:lnTo>
                <a:lnTo>
                  <a:pt x="1233084" y="1813186"/>
                </a:lnTo>
                <a:lnTo>
                  <a:pt x="1285062" y="1819968"/>
                </a:lnTo>
                <a:lnTo>
                  <a:pt x="1337722" y="1824860"/>
                </a:lnTo>
                <a:lnTo>
                  <a:pt x="1390932" y="1827816"/>
                </a:lnTo>
                <a:lnTo>
                  <a:pt x="1444625" y="1828800"/>
                </a:lnTo>
                <a:lnTo>
                  <a:pt x="1498576" y="1827794"/>
                </a:lnTo>
                <a:lnTo>
                  <a:pt x="1551884" y="1824827"/>
                </a:lnTo>
                <a:lnTo>
                  <a:pt x="1604495" y="1819943"/>
                </a:lnTo>
                <a:lnTo>
                  <a:pt x="1656402" y="1813177"/>
                </a:lnTo>
                <a:lnTo>
                  <a:pt x="1707403" y="1804600"/>
                </a:lnTo>
                <a:lnTo>
                  <a:pt x="1757590" y="1794228"/>
                </a:lnTo>
                <a:lnTo>
                  <a:pt x="1806859" y="1782115"/>
                </a:lnTo>
                <a:lnTo>
                  <a:pt x="1855155" y="1768305"/>
                </a:lnTo>
                <a:lnTo>
                  <a:pt x="1902424" y="1752841"/>
                </a:lnTo>
                <a:lnTo>
                  <a:pt x="1948609" y="1735768"/>
                </a:lnTo>
                <a:lnTo>
                  <a:pt x="1993657" y="1717129"/>
                </a:lnTo>
                <a:lnTo>
                  <a:pt x="2037512" y="1696968"/>
                </a:lnTo>
                <a:lnTo>
                  <a:pt x="2080119" y="1675330"/>
                </a:lnTo>
                <a:lnTo>
                  <a:pt x="2121423" y="1652257"/>
                </a:lnTo>
                <a:lnTo>
                  <a:pt x="2161369" y="1627795"/>
                </a:lnTo>
                <a:lnTo>
                  <a:pt x="2199902" y="1601986"/>
                </a:lnTo>
                <a:lnTo>
                  <a:pt x="2236967" y="1574875"/>
                </a:lnTo>
                <a:lnTo>
                  <a:pt x="2272509" y="1546506"/>
                </a:lnTo>
                <a:lnTo>
                  <a:pt x="2306474" y="1516923"/>
                </a:lnTo>
                <a:lnTo>
                  <a:pt x="2338805" y="1486169"/>
                </a:lnTo>
                <a:lnTo>
                  <a:pt x="2369449" y="1454289"/>
                </a:lnTo>
                <a:lnTo>
                  <a:pt x="2398349" y="1421326"/>
                </a:lnTo>
                <a:lnTo>
                  <a:pt x="2425452" y="1387324"/>
                </a:lnTo>
                <a:lnTo>
                  <a:pt x="2450701" y="1352328"/>
                </a:lnTo>
                <a:lnTo>
                  <a:pt x="2474043" y="1316380"/>
                </a:lnTo>
                <a:lnTo>
                  <a:pt x="2495421" y="1279526"/>
                </a:lnTo>
                <a:lnTo>
                  <a:pt x="2514782" y="1241809"/>
                </a:lnTo>
                <a:lnTo>
                  <a:pt x="2532070" y="1203273"/>
                </a:lnTo>
                <a:lnTo>
                  <a:pt x="2547229" y="1163961"/>
                </a:lnTo>
                <a:lnTo>
                  <a:pt x="2560206" y="1123918"/>
                </a:lnTo>
                <a:lnTo>
                  <a:pt x="2570944" y="1083188"/>
                </a:lnTo>
                <a:lnTo>
                  <a:pt x="2579390" y="1041815"/>
                </a:lnTo>
                <a:lnTo>
                  <a:pt x="2585488" y="999842"/>
                </a:lnTo>
                <a:lnTo>
                  <a:pt x="2589182" y="957313"/>
                </a:lnTo>
                <a:lnTo>
                  <a:pt x="2590419" y="914273"/>
                </a:lnTo>
                <a:lnTo>
                  <a:pt x="2589160" y="871222"/>
                </a:lnTo>
                <a:lnTo>
                  <a:pt x="2585444" y="828684"/>
                </a:lnTo>
                <a:lnTo>
                  <a:pt x="2579325" y="786703"/>
                </a:lnTo>
                <a:lnTo>
                  <a:pt x="2570858" y="745323"/>
                </a:lnTo>
                <a:lnTo>
                  <a:pt x="2560098" y="704587"/>
                </a:lnTo>
                <a:lnTo>
                  <a:pt x="2547100" y="664540"/>
                </a:lnTo>
                <a:lnTo>
                  <a:pt x="2531919" y="625226"/>
                </a:lnTo>
                <a:lnTo>
                  <a:pt x="2514611" y="586687"/>
                </a:lnTo>
                <a:lnTo>
                  <a:pt x="2495230" y="548969"/>
                </a:lnTo>
                <a:lnTo>
                  <a:pt x="2473831" y="512115"/>
                </a:lnTo>
                <a:lnTo>
                  <a:pt x="2450470" y="476169"/>
                </a:lnTo>
                <a:lnTo>
                  <a:pt x="2425201" y="441175"/>
                </a:lnTo>
                <a:lnTo>
                  <a:pt x="2398079" y="407176"/>
                </a:lnTo>
                <a:lnTo>
                  <a:pt x="2369160" y="374218"/>
                </a:lnTo>
                <a:lnTo>
                  <a:pt x="2338499" y="342343"/>
                </a:lnTo>
                <a:lnTo>
                  <a:pt x="2306150" y="311595"/>
                </a:lnTo>
                <a:lnTo>
                  <a:pt x="2272168" y="282019"/>
                </a:lnTo>
                <a:lnTo>
                  <a:pt x="2236610" y="253658"/>
                </a:lnTo>
                <a:lnTo>
                  <a:pt x="2199529" y="226556"/>
                </a:lnTo>
                <a:lnTo>
                  <a:pt x="2160981" y="200758"/>
                </a:lnTo>
                <a:lnTo>
                  <a:pt x="2121020" y="176306"/>
                </a:lnTo>
                <a:lnTo>
                  <a:pt x="2079703" y="153245"/>
                </a:lnTo>
                <a:lnTo>
                  <a:pt x="2037083" y="131619"/>
                </a:lnTo>
                <a:lnTo>
                  <a:pt x="1993216" y="111472"/>
                </a:lnTo>
                <a:lnTo>
                  <a:pt x="1948158" y="92847"/>
                </a:lnTo>
                <a:lnTo>
                  <a:pt x="1901962" y="75789"/>
                </a:lnTo>
                <a:lnTo>
                  <a:pt x="1854684" y="60341"/>
                </a:lnTo>
                <a:lnTo>
                  <a:pt x="1806379" y="46548"/>
                </a:lnTo>
                <a:lnTo>
                  <a:pt x="1757103" y="34452"/>
                </a:lnTo>
                <a:lnTo>
                  <a:pt x="1706909" y="24099"/>
                </a:lnTo>
                <a:lnTo>
                  <a:pt x="1655854" y="15531"/>
                </a:lnTo>
                <a:lnTo>
                  <a:pt x="1603992" y="8794"/>
                </a:lnTo>
                <a:lnTo>
                  <a:pt x="1551379" y="3930"/>
                </a:lnTo>
                <a:lnTo>
                  <a:pt x="1498068" y="984"/>
                </a:lnTo>
                <a:lnTo>
                  <a:pt x="144411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12" name="object 2"/>
          <p:cNvSpPr txBox="1">
            <a:spLocks noGrp="1"/>
          </p:cNvSpPr>
          <p:nvPr>
            <p:ph type="title"/>
          </p:nvPr>
        </p:nvSpPr>
        <p:spPr>
          <a:xfrm>
            <a:off x="942034" y="648106"/>
            <a:ext cx="14973300" cy="88614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5400">
              <a:spcBef>
                <a:spcPts val="190"/>
              </a:spcBef>
            </a:pPr>
            <a:r>
              <a:rPr spc="-20" dirty="0"/>
              <a:t>Independent Aggregation </a:t>
            </a:r>
            <a:r>
              <a:rPr spc="-10" dirty="0"/>
              <a:t>of the Block in the</a:t>
            </a:r>
            <a:r>
              <a:rPr spc="420" dirty="0"/>
              <a:t> </a:t>
            </a:r>
            <a:r>
              <a:rPr spc="-20" dirty="0"/>
              <a:t>Chain</a:t>
            </a:r>
          </a:p>
        </p:txBody>
      </p:sp>
      <p:sp>
        <p:nvSpPr>
          <p:cNvPr id="14" name="object 3"/>
          <p:cNvSpPr/>
          <p:nvPr/>
        </p:nvSpPr>
        <p:spPr>
          <a:xfrm>
            <a:off x="826008" y="2941320"/>
            <a:ext cx="16626840" cy="45110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15" name="object 4"/>
          <p:cNvSpPr/>
          <p:nvPr/>
        </p:nvSpPr>
        <p:spPr>
          <a:xfrm>
            <a:off x="932689" y="2971800"/>
            <a:ext cx="16422622" cy="43068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16" name="object 5"/>
          <p:cNvSpPr txBox="1"/>
          <p:nvPr/>
        </p:nvSpPr>
        <p:spPr>
          <a:xfrm>
            <a:off x="1266953" y="3955289"/>
            <a:ext cx="3107690" cy="1872307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4130" marR="10160" indent="2540" algn="ctr">
              <a:spcBef>
                <a:spcPts val="200"/>
              </a:spcBef>
            </a:pPr>
            <a:r>
              <a:rPr sz="2400" spc="-10" dirty="0">
                <a:solidFill>
                  <a:srgbClr val="A6A6A6"/>
                </a:solidFill>
                <a:cs typeface="Calibri"/>
              </a:rPr>
              <a:t>Autonomous check of  every transaction, </a:t>
            </a:r>
            <a:r>
              <a:rPr sz="2400" dirty="0">
                <a:solidFill>
                  <a:srgbClr val="A6A6A6"/>
                </a:solidFill>
                <a:cs typeface="Calibri"/>
              </a:rPr>
              <a:t>by  </a:t>
            </a:r>
            <a:r>
              <a:rPr sz="2400" spc="-10" dirty="0">
                <a:solidFill>
                  <a:srgbClr val="A6A6A6"/>
                </a:solidFill>
                <a:cs typeface="Calibri"/>
              </a:rPr>
              <a:t>each </a:t>
            </a:r>
            <a:r>
              <a:rPr sz="2400" dirty="0">
                <a:solidFill>
                  <a:srgbClr val="A6A6A6"/>
                </a:solidFill>
                <a:cs typeface="Calibri"/>
              </a:rPr>
              <a:t>full node, in </a:t>
            </a:r>
            <a:r>
              <a:rPr sz="2400" spc="-10" dirty="0">
                <a:solidFill>
                  <a:srgbClr val="A6A6A6"/>
                </a:solidFill>
                <a:cs typeface="Calibri"/>
              </a:rPr>
              <a:t>light</a:t>
            </a:r>
            <a:r>
              <a:rPr sz="2400" spc="-240" dirty="0">
                <a:solidFill>
                  <a:srgbClr val="A6A6A6"/>
                </a:solidFill>
                <a:cs typeface="Calibri"/>
              </a:rPr>
              <a:t> </a:t>
            </a:r>
            <a:r>
              <a:rPr sz="2400" spc="-10" dirty="0">
                <a:solidFill>
                  <a:srgbClr val="A6A6A6"/>
                </a:solidFill>
                <a:cs typeface="Calibri"/>
              </a:rPr>
              <a:t>of  </a:t>
            </a:r>
            <a:r>
              <a:rPr sz="2400" dirty="0">
                <a:solidFill>
                  <a:srgbClr val="A6A6A6"/>
                </a:solidFill>
                <a:cs typeface="Calibri"/>
              </a:rPr>
              <a:t>an </a:t>
            </a:r>
            <a:r>
              <a:rPr sz="2400" spc="-20" dirty="0">
                <a:solidFill>
                  <a:srgbClr val="A6A6A6"/>
                </a:solidFill>
                <a:cs typeface="Calibri"/>
              </a:rPr>
              <a:t>extensive </a:t>
            </a:r>
            <a:r>
              <a:rPr sz="2400" spc="-10" dirty="0">
                <a:solidFill>
                  <a:srgbClr val="A6A6A6"/>
                </a:solidFill>
                <a:cs typeface="Calibri"/>
              </a:rPr>
              <a:t>rundown</a:t>
            </a:r>
            <a:r>
              <a:rPr sz="2400" spc="-140" dirty="0">
                <a:solidFill>
                  <a:srgbClr val="A6A6A6"/>
                </a:solidFill>
                <a:cs typeface="Calibri"/>
              </a:rPr>
              <a:t> </a:t>
            </a:r>
            <a:r>
              <a:rPr sz="2400" spc="-10" dirty="0">
                <a:solidFill>
                  <a:srgbClr val="A6A6A6"/>
                </a:solidFill>
                <a:cs typeface="Calibri"/>
              </a:rPr>
              <a:t>of  criteria</a:t>
            </a:r>
            <a:endParaRPr sz="2400">
              <a:solidFill>
                <a:prstClr val="black"/>
              </a:solidFill>
              <a:cs typeface="Calibri"/>
            </a:endParaRPr>
          </a:p>
        </p:txBody>
      </p:sp>
      <p:sp>
        <p:nvSpPr>
          <p:cNvPr id="17" name="object 6"/>
          <p:cNvSpPr txBox="1"/>
          <p:nvPr/>
        </p:nvSpPr>
        <p:spPr>
          <a:xfrm>
            <a:off x="5476747" y="3932682"/>
            <a:ext cx="3211830" cy="2610971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4130" marR="10160" indent="2540" algn="ctr">
              <a:spcBef>
                <a:spcPts val="200"/>
              </a:spcBef>
            </a:pPr>
            <a:r>
              <a:rPr sz="2400" spc="-10" dirty="0">
                <a:solidFill>
                  <a:srgbClr val="A6A6A6"/>
                </a:solidFill>
                <a:cs typeface="Calibri"/>
              </a:rPr>
              <a:t>Independent aggregation  of those transactions</a:t>
            </a:r>
            <a:r>
              <a:rPr sz="2400" spc="-140" dirty="0">
                <a:solidFill>
                  <a:srgbClr val="A6A6A6"/>
                </a:solidFill>
                <a:cs typeface="Calibri"/>
              </a:rPr>
              <a:t> </a:t>
            </a:r>
            <a:r>
              <a:rPr sz="2400" spc="-10" dirty="0">
                <a:solidFill>
                  <a:srgbClr val="A6A6A6"/>
                </a:solidFill>
                <a:cs typeface="Calibri"/>
              </a:rPr>
              <a:t>into  </a:t>
            </a:r>
            <a:r>
              <a:rPr sz="2400" dirty="0">
                <a:solidFill>
                  <a:srgbClr val="A6A6A6"/>
                </a:solidFill>
                <a:cs typeface="Calibri"/>
              </a:rPr>
              <a:t>new </a:t>
            </a:r>
            <a:r>
              <a:rPr sz="2400" spc="-10" dirty="0">
                <a:solidFill>
                  <a:srgbClr val="A6A6A6"/>
                </a:solidFill>
                <a:cs typeface="Calibri"/>
              </a:rPr>
              <a:t>blocks </a:t>
            </a:r>
            <a:r>
              <a:rPr sz="2400" dirty="0">
                <a:solidFill>
                  <a:srgbClr val="A6A6A6"/>
                </a:solidFill>
                <a:cs typeface="Calibri"/>
              </a:rPr>
              <a:t>by mining  nodes </a:t>
            </a:r>
            <a:r>
              <a:rPr sz="2400" spc="-10" dirty="0">
                <a:solidFill>
                  <a:srgbClr val="A6A6A6"/>
                </a:solidFill>
                <a:cs typeface="Calibri"/>
              </a:rPr>
              <a:t>combined with  exhibited calculation  through </a:t>
            </a:r>
            <a:r>
              <a:rPr sz="2400" dirty="0">
                <a:solidFill>
                  <a:srgbClr val="A6A6A6"/>
                </a:solidFill>
                <a:cs typeface="Calibri"/>
              </a:rPr>
              <a:t>a </a:t>
            </a:r>
            <a:r>
              <a:rPr sz="2400" spc="-10" dirty="0">
                <a:solidFill>
                  <a:srgbClr val="A6A6A6"/>
                </a:solidFill>
                <a:cs typeface="Calibri"/>
              </a:rPr>
              <a:t>proof-of-work  algorithm</a:t>
            </a:r>
            <a:endParaRPr sz="2400">
              <a:solidFill>
                <a:prstClr val="black"/>
              </a:solidFill>
              <a:cs typeface="Calibri"/>
            </a:endParaRPr>
          </a:p>
        </p:txBody>
      </p:sp>
      <p:sp>
        <p:nvSpPr>
          <p:cNvPr id="18" name="object 7"/>
          <p:cNvSpPr txBox="1"/>
          <p:nvPr/>
        </p:nvSpPr>
        <p:spPr>
          <a:xfrm>
            <a:off x="10018268" y="3951733"/>
            <a:ext cx="2453640" cy="2241639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 marR="10160" indent="3810" algn="ctr">
              <a:spcBef>
                <a:spcPts val="200"/>
              </a:spcBef>
            </a:pPr>
            <a:r>
              <a:rPr sz="2400" spc="-10" dirty="0">
                <a:solidFill>
                  <a:srgbClr val="A6A6A6"/>
                </a:solidFill>
                <a:cs typeface="Calibri"/>
              </a:rPr>
              <a:t>Independent  confirmation of</a:t>
            </a:r>
            <a:r>
              <a:rPr sz="2400" spc="-190" dirty="0">
                <a:solidFill>
                  <a:srgbClr val="A6A6A6"/>
                </a:solidFill>
                <a:cs typeface="Calibri"/>
              </a:rPr>
              <a:t> </a:t>
            </a:r>
            <a:r>
              <a:rPr sz="2400" dirty="0">
                <a:solidFill>
                  <a:srgbClr val="A6A6A6"/>
                </a:solidFill>
                <a:cs typeface="Calibri"/>
              </a:rPr>
              <a:t>the  new </a:t>
            </a:r>
            <a:r>
              <a:rPr sz="2400" spc="-10" dirty="0">
                <a:solidFill>
                  <a:srgbClr val="A6A6A6"/>
                </a:solidFill>
                <a:cs typeface="Calibri"/>
              </a:rPr>
              <a:t>blocks </a:t>
            </a:r>
            <a:r>
              <a:rPr sz="2400" dirty="0">
                <a:solidFill>
                  <a:srgbClr val="A6A6A6"/>
                </a:solidFill>
                <a:cs typeface="Calibri"/>
              </a:rPr>
              <a:t>by</a:t>
            </a:r>
            <a:r>
              <a:rPr sz="2400" spc="-160" dirty="0">
                <a:solidFill>
                  <a:srgbClr val="A6A6A6"/>
                </a:solidFill>
                <a:cs typeface="Calibri"/>
              </a:rPr>
              <a:t> </a:t>
            </a:r>
            <a:r>
              <a:rPr sz="2400" spc="-10" dirty="0">
                <a:solidFill>
                  <a:srgbClr val="A6A6A6"/>
                </a:solidFill>
                <a:cs typeface="Calibri"/>
              </a:rPr>
              <a:t>each  </a:t>
            </a:r>
            <a:r>
              <a:rPr sz="2400" dirty="0">
                <a:solidFill>
                  <a:srgbClr val="A6A6A6"/>
                </a:solidFill>
                <a:cs typeface="Calibri"/>
              </a:rPr>
              <a:t>node and </a:t>
            </a:r>
            <a:r>
              <a:rPr sz="2400" spc="-20" dirty="0">
                <a:solidFill>
                  <a:srgbClr val="A6A6A6"/>
                </a:solidFill>
                <a:cs typeface="Calibri"/>
              </a:rPr>
              <a:t>get  </a:t>
            </a:r>
            <a:r>
              <a:rPr sz="2400" spc="-10" dirty="0">
                <a:solidFill>
                  <a:srgbClr val="A6A6A6"/>
                </a:solidFill>
                <a:cs typeface="Calibri"/>
              </a:rPr>
              <a:t>together into </a:t>
            </a:r>
            <a:r>
              <a:rPr sz="2400" dirty="0">
                <a:solidFill>
                  <a:srgbClr val="A6A6A6"/>
                </a:solidFill>
                <a:cs typeface="Calibri"/>
              </a:rPr>
              <a:t>a  </a:t>
            </a:r>
            <a:r>
              <a:rPr sz="2400" spc="-10" dirty="0">
                <a:solidFill>
                  <a:srgbClr val="A6A6A6"/>
                </a:solidFill>
                <a:cs typeface="Calibri"/>
              </a:rPr>
              <a:t>chain</a:t>
            </a:r>
            <a:endParaRPr sz="2400">
              <a:solidFill>
                <a:prstClr val="black"/>
              </a:solidFill>
              <a:cs typeface="Calibri"/>
            </a:endParaRPr>
          </a:p>
        </p:txBody>
      </p:sp>
      <p:sp>
        <p:nvSpPr>
          <p:cNvPr id="19" name="object 8"/>
          <p:cNvSpPr txBox="1"/>
          <p:nvPr/>
        </p:nvSpPr>
        <p:spPr>
          <a:xfrm>
            <a:off x="13852653" y="3951733"/>
            <a:ext cx="3345178" cy="2241639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 marR="10160" algn="ctr">
              <a:spcBef>
                <a:spcPts val="200"/>
              </a:spcBef>
            </a:pPr>
            <a:r>
              <a:rPr sz="2400" b="1" spc="-10" dirty="0">
                <a:solidFill>
                  <a:srgbClr val="50BCF3"/>
                </a:solidFill>
                <a:cs typeface="Calibri"/>
              </a:rPr>
              <a:t>Independent </a:t>
            </a:r>
            <a:r>
              <a:rPr sz="2400" b="1" dirty="0">
                <a:solidFill>
                  <a:srgbClr val="50BCF3"/>
                </a:solidFill>
                <a:cs typeface="Calibri"/>
              </a:rPr>
              <a:t>selection,</a:t>
            </a:r>
            <a:r>
              <a:rPr sz="2400" b="1" spc="-120" dirty="0">
                <a:solidFill>
                  <a:srgbClr val="50BCF3"/>
                </a:solidFill>
                <a:cs typeface="Calibri"/>
              </a:rPr>
              <a:t> </a:t>
            </a:r>
            <a:r>
              <a:rPr sz="2400" b="1" spc="-10" dirty="0">
                <a:solidFill>
                  <a:srgbClr val="50BCF3"/>
                </a:solidFill>
                <a:cs typeface="Calibri"/>
              </a:rPr>
              <a:t>by  </a:t>
            </a:r>
            <a:r>
              <a:rPr sz="2400" b="1" spc="-20" dirty="0">
                <a:solidFill>
                  <a:srgbClr val="50BCF3"/>
                </a:solidFill>
                <a:cs typeface="Calibri"/>
              </a:rPr>
              <a:t>every </a:t>
            </a:r>
            <a:r>
              <a:rPr sz="2400" b="1" dirty="0">
                <a:solidFill>
                  <a:srgbClr val="50BCF3"/>
                </a:solidFill>
                <a:cs typeface="Calibri"/>
              </a:rPr>
              <a:t>node, of the </a:t>
            </a:r>
            <a:r>
              <a:rPr sz="2400" b="1" spc="-10" dirty="0">
                <a:solidFill>
                  <a:srgbClr val="50BCF3"/>
                </a:solidFill>
                <a:cs typeface="Calibri"/>
              </a:rPr>
              <a:t>chain  </a:t>
            </a:r>
            <a:r>
              <a:rPr sz="2400" b="1" dirty="0">
                <a:solidFill>
                  <a:srgbClr val="50BCF3"/>
                </a:solidFill>
                <a:cs typeface="Calibri"/>
              </a:rPr>
              <a:t>with the </a:t>
            </a:r>
            <a:r>
              <a:rPr sz="2400" b="1" spc="-10" dirty="0">
                <a:solidFill>
                  <a:srgbClr val="50BCF3"/>
                </a:solidFill>
                <a:cs typeface="Calibri"/>
              </a:rPr>
              <a:t>most cumulative  computation  </a:t>
            </a:r>
            <a:r>
              <a:rPr sz="2400" b="1" spc="-20" dirty="0">
                <a:solidFill>
                  <a:srgbClr val="50BCF3"/>
                </a:solidFill>
                <a:cs typeface="Calibri"/>
              </a:rPr>
              <a:t>demonstrated </a:t>
            </a:r>
            <a:r>
              <a:rPr sz="2400" b="1" spc="-10" dirty="0">
                <a:solidFill>
                  <a:srgbClr val="50BCF3"/>
                </a:solidFill>
                <a:cs typeface="Calibri"/>
              </a:rPr>
              <a:t>through  proof </a:t>
            </a:r>
            <a:r>
              <a:rPr sz="2400" b="1" dirty="0">
                <a:solidFill>
                  <a:srgbClr val="50BCF3"/>
                </a:solidFill>
                <a:cs typeface="Calibri"/>
              </a:rPr>
              <a:t>of</a:t>
            </a:r>
            <a:r>
              <a:rPr sz="2400" b="1" spc="-40" dirty="0">
                <a:solidFill>
                  <a:srgbClr val="50BCF3"/>
                </a:solidFill>
                <a:cs typeface="Calibri"/>
              </a:rPr>
              <a:t> </a:t>
            </a:r>
            <a:r>
              <a:rPr sz="2400" b="1" spc="-10" dirty="0">
                <a:solidFill>
                  <a:srgbClr val="50BCF3"/>
                </a:solidFill>
                <a:cs typeface="Calibri"/>
              </a:rPr>
              <a:t>work</a:t>
            </a:r>
            <a:endParaRPr sz="2400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0870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6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995391" y="248412"/>
            <a:ext cx="292735" cy="9352915"/>
          </a:xfrm>
          <a:custGeom>
            <a:avLst/>
            <a:gdLst/>
            <a:ahLst/>
            <a:cxnLst/>
            <a:rect l="l" t="t" r="r" b="b"/>
            <a:pathLst>
              <a:path w="292734" h="9352915">
                <a:moveTo>
                  <a:pt x="0" y="9352787"/>
                </a:moveTo>
                <a:lnTo>
                  <a:pt x="292607" y="9352787"/>
                </a:lnTo>
                <a:lnTo>
                  <a:pt x="292607" y="0"/>
                </a:lnTo>
                <a:lnTo>
                  <a:pt x="0" y="0"/>
                </a:lnTo>
                <a:lnTo>
                  <a:pt x="0" y="9352787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48412"/>
            <a:ext cx="292735" cy="9352915"/>
          </a:xfrm>
          <a:custGeom>
            <a:avLst/>
            <a:gdLst/>
            <a:ahLst/>
            <a:cxnLst/>
            <a:rect l="l" t="t" r="r" b="b"/>
            <a:pathLst>
              <a:path w="292735" h="9352915">
                <a:moveTo>
                  <a:pt x="0" y="9352787"/>
                </a:moveTo>
                <a:lnTo>
                  <a:pt x="292607" y="9352787"/>
                </a:lnTo>
                <a:lnTo>
                  <a:pt x="292607" y="0"/>
                </a:lnTo>
                <a:lnTo>
                  <a:pt x="0" y="0"/>
                </a:lnTo>
                <a:lnTo>
                  <a:pt x="0" y="9352787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36035" y="9601200"/>
            <a:ext cx="14952344" cy="685800"/>
          </a:xfrm>
          <a:custGeom>
            <a:avLst/>
            <a:gdLst/>
            <a:ahLst/>
            <a:cxnLst/>
            <a:rect l="l" t="t" r="r" b="b"/>
            <a:pathLst>
              <a:path w="14952344" h="685800">
                <a:moveTo>
                  <a:pt x="0" y="685799"/>
                </a:moveTo>
                <a:lnTo>
                  <a:pt x="14951963" y="685799"/>
                </a:lnTo>
                <a:lnTo>
                  <a:pt x="14951963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9601200"/>
            <a:ext cx="1061085" cy="685800"/>
          </a:xfrm>
          <a:custGeom>
            <a:avLst/>
            <a:gdLst/>
            <a:ahLst/>
            <a:cxnLst/>
            <a:rect l="l" t="t" r="r" b="b"/>
            <a:pathLst>
              <a:path w="1061085" h="685800">
                <a:moveTo>
                  <a:pt x="0" y="685799"/>
                </a:moveTo>
                <a:lnTo>
                  <a:pt x="1060703" y="685799"/>
                </a:lnTo>
                <a:lnTo>
                  <a:pt x="1060703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8288000" cy="248920"/>
          </a:xfrm>
          <a:custGeom>
            <a:avLst/>
            <a:gdLst/>
            <a:ahLst/>
            <a:cxnLst/>
            <a:rect l="l" t="t" r="r" b="b"/>
            <a:pathLst>
              <a:path w="18288000" h="248920">
                <a:moveTo>
                  <a:pt x="0" y="248412"/>
                </a:moveTo>
                <a:lnTo>
                  <a:pt x="18287999" y="248412"/>
                </a:lnTo>
                <a:lnTo>
                  <a:pt x="18287999" y="0"/>
                </a:lnTo>
                <a:lnTo>
                  <a:pt x="0" y="0"/>
                </a:lnTo>
                <a:lnTo>
                  <a:pt x="0" y="248412"/>
                </a:lnTo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60703" y="9454895"/>
            <a:ext cx="2275840" cy="832485"/>
          </a:xfrm>
          <a:custGeom>
            <a:avLst/>
            <a:gdLst/>
            <a:ahLst/>
            <a:cxnLst/>
            <a:rect l="l" t="t" r="r" b="b"/>
            <a:pathLst>
              <a:path w="2275840" h="832484">
                <a:moveTo>
                  <a:pt x="0" y="832103"/>
                </a:moveTo>
                <a:lnTo>
                  <a:pt x="2275331" y="832103"/>
                </a:lnTo>
                <a:lnTo>
                  <a:pt x="2275331" y="0"/>
                </a:lnTo>
                <a:lnTo>
                  <a:pt x="0" y="0"/>
                </a:lnTo>
                <a:lnTo>
                  <a:pt x="0" y="832103"/>
                </a:lnTo>
                <a:close/>
              </a:path>
            </a:pathLst>
          </a:custGeom>
          <a:solidFill>
            <a:srgbClr val="095A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59180" y="9453365"/>
            <a:ext cx="2276094" cy="8313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4973" y="1715262"/>
            <a:ext cx="16421100" cy="0"/>
          </a:xfrm>
          <a:custGeom>
            <a:avLst/>
            <a:gdLst/>
            <a:ahLst/>
            <a:cxnLst/>
            <a:rect l="l" t="t" r="r" b="b"/>
            <a:pathLst>
              <a:path w="16421100">
                <a:moveTo>
                  <a:pt x="0" y="0"/>
                </a:moveTo>
                <a:lnTo>
                  <a:pt x="16421099" y="0"/>
                </a:lnTo>
              </a:path>
            </a:pathLst>
          </a:custGeom>
          <a:ln w="28955">
            <a:solidFill>
              <a:srgbClr val="095A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057400" y="4450354"/>
            <a:ext cx="14858999" cy="10156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6600" b="1" spc="-5" dirty="0" smtClean="0">
                <a:solidFill>
                  <a:srgbClr val="FFFFFF"/>
                </a:solidFill>
                <a:latin typeface="Trebuchet MS" panose="020B0603020202020204" pitchFamily="34" charset="0"/>
                <a:cs typeface="Calibri"/>
              </a:rPr>
              <a:t>Bitcoin Mining</a:t>
            </a:r>
            <a:endParaRPr sz="6600" dirty="0">
              <a:latin typeface="Trebuchet MS" panose="020B0603020202020204" pitchFamily="34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863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6"/>
                </a:moveTo>
                <a:lnTo>
                  <a:pt x="16421099" y="28956"/>
                </a:lnTo>
                <a:lnTo>
                  <a:pt x="16421099" y="0"/>
                </a:lnTo>
                <a:lnTo>
                  <a:pt x="0" y="0"/>
                </a:lnTo>
                <a:lnTo>
                  <a:pt x="0" y="28956"/>
                </a:lnTo>
                <a:close/>
              </a:path>
            </a:pathLst>
          </a:custGeom>
          <a:solidFill>
            <a:srgbClr val="095A81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6"/>
                </a:moveTo>
                <a:lnTo>
                  <a:pt x="16421099" y="28956"/>
                </a:lnTo>
                <a:lnTo>
                  <a:pt x="16421099" y="0"/>
                </a:lnTo>
                <a:lnTo>
                  <a:pt x="0" y="0"/>
                </a:lnTo>
                <a:lnTo>
                  <a:pt x="0" y="28956"/>
                </a:lnTo>
                <a:close/>
              </a:path>
            </a:pathLst>
          </a:custGeom>
          <a:solidFill>
            <a:srgbClr val="05517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7136" y="3442716"/>
            <a:ext cx="1066799" cy="1272539"/>
          </a:xfrm>
          <a:prstGeom prst="rect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object 2"/>
          <p:cNvSpPr/>
          <p:nvPr/>
        </p:nvSpPr>
        <p:spPr>
          <a:xfrm>
            <a:off x="934210" y="1688593"/>
            <a:ext cx="16421100" cy="58418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11" name="object 4"/>
          <p:cNvSpPr/>
          <p:nvPr/>
        </p:nvSpPr>
        <p:spPr>
          <a:xfrm>
            <a:off x="934210" y="1688593"/>
            <a:ext cx="16421100" cy="58418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31" name="object 2"/>
          <p:cNvSpPr/>
          <p:nvPr/>
        </p:nvSpPr>
        <p:spPr>
          <a:xfrm>
            <a:off x="934974" y="1696211"/>
            <a:ext cx="16421100" cy="38100"/>
          </a:xfrm>
          <a:custGeom>
            <a:avLst/>
            <a:gdLst/>
            <a:ahLst/>
            <a:cxnLst/>
            <a:rect l="l" t="t" r="r" b="b"/>
            <a:pathLst>
              <a:path w="16421100" h="38100">
                <a:moveTo>
                  <a:pt x="0" y="38100"/>
                </a:moveTo>
                <a:lnTo>
                  <a:pt x="16421100" y="38100"/>
                </a:lnTo>
                <a:lnTo>
                  <a:pt x="16421100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2" name="object 3"/>
          <p:cNvSpPr/>
          <p:nvPr/>
        </p:nvSpPr>
        <p:spPr>
          <a:xfrm>
            <a:off x="1059180" y="9453365"/>
            <a:ext cx="2276856" cy="8336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3" name="object 5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5"/>
                </a:moveTo>
                <a:lnTo>
                  <a:pt x="16421100" y="28955"/>
                </a:lnTo>
                <a:lnTo>
                  <a:pt x="1642110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" name="object 4"/>
          <p:cNvSpPr/>
          <p:nvPr/>
        </p:nvSpPr>
        <p:spPr>
          <a:xfrm>
            <a:off x="7588756" y="3122676"/>
            <a:ext cx="5181600" cy="3657600"/>
          </a:xfrm>
          <a:custGeom>
            <a:avLst/>
            <a:gdLst/>
            <a:ahLst/>
            <a:cxnLst/>
            <a:rect l="l" t="t" r="r" b="b"/>
            <a:pathLst>
              <a:path w="2590800" h="1828800">
                <a:moveTo>
                  <a:pt x="1444117" y="0"/>
                </a:moveTo>
                <a:lnTo>
                  <a:pt x="1390165" y="1005"/>
                </a:lnTo>
                <a:lnTo>
                  <a:pt x="1336857" y="3972"/>
                </a:lnTo>
                <a:lnTo>
                  <a:pt x="1284246" y="8856"/>
                </a:lnTo>
                <a:lnTo>
                  <a:pt x="1232388" y="15613"/>
                </a:lnTo>
                <a:lnTo>
                  <a:pt x="1181338" y="24199"/>
                </a:lnTo>
                <a:lnTo>
                  <a:pt x="1131151" y="34571"/>
                </a:lnTo>
                <a:lnTo>
                  <a:pt x="1081882" y="46684"/>
                </a:lnTo>
                <a:lnTo>
                  <a:pt x="1033586" y="60494"/>
                </a:lnTo>
                <a:lnTo>
                  <a:pt x="986317" y="75958"/>
                </a:lnTo>
                <a:lnTo>
                  <a:pt x="940132" y="93031"/>
                </a:lnTo>
                <a:lnTo>
                  <a:pt x="895084" y="111670"/>
                </a:lnTo>
                <a:lnTo>
                  <a:pt x="851229" y="131831"/>
                </a:lnTo>
                <a:lnTo>
                  <a:pt x="808622" y="153469"/>
                </a:lnTo>
                <a:lnTo>
                  <a:pt x="767318" y="176542"/>
                </a:lnTo>
                <a:lnTo>
                  <a:pt x="727372" y="201004"/>
                </a:lnTo>
                <a:lnTo>
                  <a:pt x="688839" y="226813"/>
                </a:lnTo>
                <a:lnTo>
                  <a:pt x="651774" y="253924"/>
                </a:lnTo>
                <a:lnTo>
                  <a:pt x="616232" y="282293"/>
                </a:lnTo>
                <a:lnTo>
                  <a:pt x="582267" y="311876"/>
                </a:lnTo>
                <a:lnTo>
                  <a:pt x="549936" y="342630"/>
                </a:lnTo>
                <a:lnTo>
                  <a:pt x="519292" y="374510"/>
                </a:lnTo>
                <a:lnTo>
                  <a:pt x="490392" y="407473"/>
                </a:lnTo>
                <a:lnTo>
                  <a:pt x="463289" y="441475"/>
                </a:lnTo>
                <a:lnTo>
                  <a:pt x="438040" y="476471"/>
                </a:lnTo>
                <a:lnTo>
                  <a:pt x="414698" y="512419"/>
                </a:lnTo>
                <a:lnTo>
                  <a:pt x="393320" y="549273"/>
                </a:lnTo>
                <a:lnTo>
                  <a:pt x="373959" y="586990"/>
                </a:lnTo>
                <a:lnTo>
                  <a:pt x="356671" y="625526"/>
                </a:lnTo>
                <a:lnTo>
                  <a:pt x="341512" y="664838"/>
                </a:lnTo>
                <a:lnTo>
                  <a:pt x="328535" y="704881"/>
                </a:lnTo>
                <a:lnTo>
                  <a:pt x="317797" y="745611"/>
                </a:lnTo>
                <a:lnTo>
                  <a:pt x="309351" y="786984"/>
                </a:lnTo>
                <a:lnTo>
                  <a:pt x="303253" y="828957"/>
                </a:lnTo>
                <a:lnTo>
                  <a:pt x="299559" y="871486"/>
                </a:lnTo>
                <a:lnTo>
                  <a:pt x="298323" y="914526"/>
                </a:lnTo>
                <a:lnTo>
                  <a:pt x="0" y="1138682"/>
                </a:lnTo>
                <a:lnTo>
                  <a:pt x="381888" y="1257045"/>
                </a:lnTo>
                <a:lnTo>
                  <a:pt x="403160" y="1296397"/>
                </a:lnTo>
                <a:lnTo>
                  <a:pt x="426542" y="1334651"/>
                </a:lnTo>
                <a:lnTo>
                  <a:pt x="451967" y="1371772"/>
                </a:lnTo>
                <a:lnTo>
                  <a:pt x="479368" y="1407722"/>
                </a:lnTo>
                <a:lnTo>
                  <a:pt x="508676" y="1442466"/>
                </a:lnTo>
                <a:lnTo>
                  <a:pt x="539824" y="1475967"/>
                </a:lnTo>
                <a:lnTo>
                  <a:pt x="572744" y="1508188"/>
                </a:lnTo>
                <a:lnTo>
                  <a:pt x="607368" y="1539093"/>
                </a:lnTo>
                <a:lnTo>
                  <a:pt x="643628" y="1568647"/>
                </a:lnTo>
                <a:lnTo>
                  <a:pt x="681456" y="1596811"/>
                </a:lnTo>
                <a:lnTo>
                  <a:pt x="720784" y="1623550"/>
                </a:lnTo>
                <a:lnTo>
                  <a:pt x="761546" y="1648827"/>
                </a:lnTo>
                <a:lnTo>
                  <a:pt x="803671" y="1672605"/>
                </a:lnTo>
                <a:lnTo>
                  <a:pt x="847094" y="1694849"/>
                </a:lnTo>
                <a:lnTo>
                  <a:pt x="891746" y="1715522"/>
                </a:lnTo>
                <a:lnTo>
                  <a:pt x="937559" y="1734588"/>
                </a:lnTo>
                <a:lnTo>
                  <a:pt x="984465" y="1752009"/>
                </a:lnTo>
                <a:lnTo>
                  <a:pt x="1032396" y="1767750"/>
                </a:lnTo>
                <a:lnTo>
                  <a:pt x="1081286" y="1781773"/>
                </a:lnTo>
                <a:lnTo>
                  <a:pt x="1131065" y="1794043"/>
                </a:lnTo>
                <a:lnTo>
                  <a:pt x="1181666" y="1804524"/>
                </a:lnTo>
                <a:lnTo>
                  <a:pt x="1233084" y="1813186"/>
                </a:lnTo>
                <a:lnTo>
                  <a:pt x="1285062" y="1819968"/>
                </a:lnTo>
                <a:lnTo>
                  <a:pt x="1337722" y="1824860"/>
                </a:lnTo>
                <a:lnTo>
                  <a:pt x="1390932" y="1827816"/>
                </a:lnTo>
                <a:lnTo>
                  <a:pt x="1444625" y="1828800"/>
                </a:lnTo>
                <a:lnTo>
                  <a:pt x="1498576" y="1827794"/>
                </a:lnTo>
                <a:lnTo>
                  <a:pt x="1551884" y="1824827"/>
                </a:lnTo>
                <a:lnTo>
                  <a:pt x="1604495" y="1819943"/>
                </a:lnTo>
                <a:lnTo>
                  <a:pt x="1656402" y="1813177"/>
                </a:lnTo>
                <a:lnTo>
                  <a:pt x="1707403" y="1804600"/>
                </a:lnTo>
                <a:lnTo>
                  <a:pt x="1757590" y="1794228"/>
                </a:lnTo>
                <a:lnTo>
                  <a:pt x="1806859" y="1782115"/>
                </a:lnTo>
                <a:lnTo>
                  <a:pt x="1855155" y="1768305"/>
                </a:lnTo>
                <a:lnTo>
                  <a:pt x="1902424" y="1752841"/>
                </a:lnTo>
                <a:lnTo>
                  <a:pt x="1948609" y="1735768"/>
                </a:lnTo>
                <a:lnTo>
                  <a:pt x="1993657" y="1717129"/>
                </a:lnTo>
                <a:lnTo>
                  <a:pt x="2037512" y="1696968"/>
                </a:lnTo>
                <a:lnTo>
                  <a:pt x="2080119" y="1675330"/>
                </a:lnTo>
                <a:lnTo>
                  <a:pt x="2121423" y="1652257"/>
                </a:lnTo>
                <a:lnTo>
                  <a:pt x="2161369" y="1627795"/>
                </a:lnTo>
                <a:lnTo>
                  <a:pt x="2199902" y="1601986"/>
                </a:lnTo>
                <a:lnTo>
                  <a:pt x="2236967" y="1574875"/>
                </a:lnTo>
                <a:lnTo>
                  <a:pt x="2272509" y="1546506"/>
                </a:lnTo>
                <a:lnTo>
                  <a:pt x="2306474" y="1516923"/>
                </a:lnTo>
                <a:lnTo>
                  <a:pt x="2338805" y="1486169"/>
                </a:lnTo>
                <a:lnTo>
                  <a:pt x="2369449" y="1454289"/>
                </a:lnTo>
                <a:lnTo>
                  <a:pt x="2398349" y="1421326"/>
                </a:lnTo>
                <a:lnTo>
                  <a:pt x="2425452" y="1387324"/>
                </a:lnTo>
                <a:lnTo>
                  <a:pt x="2450701" y="1352328"/>
                </a:lnTo>
                <a:lnTo>
                  <a:pt x="2474043" y="1316380"/>
                </a:lnTo>
                <a:lnTo>
                  <a:pt x="2495421" y="1279526"/>
                </a:lnTo>
                <a:lnTo>
                  <a:pt x="2514782" y="1241809"/>
                </a:lnTo>
                <a:lnTo>
                  <a:pt x="2532070" y="1203273"/>
                </a:lnTo>
                <a:lnTo>
                  <a:pt x="2547229" y="1163961"/>
                </a:lnTo>
                <a:lnTo>
                  <a:pt x="2560206" y="1123918"/>
                </a:lnTo>
                <a:lnTo>
                  <a:pt x="2570944" y="1083188"/>
                </a:lnTo>
                <a:lnTo>
                  <a:pt x="2579390" y="1041815"/>
                </a:lnTo>
                <a:lnTo>
                  <a:pt x="2585488" y="999842"/>
                </a:lnTo>
                <a:lnTo>
                  <a:pt x="2589182" y="957313"/>
                </a:lnTo>
                <a:lnTo>
                  <a:pt x="2590419" y="914273"/>
                </a:lnTo>
                <a:lnTo>
                  <a:pt x="2589160" y="871222"/>
                </a:lnTo>
                <a:lnTo>
                  <a:pt x="2585444" y="828684"/>
                </a:lnTo>
                <a:lnTo>
                  <a:pt x="2579325" y="786703"/>
                </a:lnTo>
                <a:lnTo>
                  <a:pt x="2570858" y="745323"/>
                </a:lnTo>
                <a:lnTo>
                  <a:pt x="2560098" y="704587"/>
                </a:lnTo>
                <a:lnTo>
                  <a:pt x="2547100" y="664540"/>
                </a:lnTo>
                <a:lnTo>
                  <a:pt x="2531919" y="625226"/>
                </a:lnTo>
                <a:lnTo>
                  <a:pt x="2514611" y="586687"/>
                </a:lnTo>
                <a:lnTo>
                  <a:pt x="2495230" y="548969"/>
                </a:lnTo>
                <a:lnTo>
                  <a:pt x="2473831" y="512115"/>
                </a:lnTo>
                <a:lnTo>
                  <a:pt x="2450470" y="476169"/>
                </a:lnTo>
                <a:lnTo>
                  <a:pt x="2425201" y="441175"/>
                </a:lnTo>
                <a:lnTo>
                  <a:pt x="2398079" y="407176"/>
                </a:lnTo>
                <a:lnTo>
                  <a:pt x="2369160" y="374218"/>
                </a:lnTo>
                <a:lnTo>
                  <a:pt x="2338499" y="342343"/>
                </a:lnTo>
                <a:lnTo>
                  <a:pt x="2306150" y="311595"/>
                </a:lnTo>
                <a:lnTo>
                  <a:pt x="2272168" y="282019"/>
                </a:lnTo>
                <a:lnTo>
                  <a:pt x="2236610" y="253658"/>
                </a:lnTo>
                <a:lnTo>
                  <a:pt x="2199529" y="226556"/>
                </a:lnTo>
                <a:lnTo>
                  <a:pt x="2160981" y="200758"/>
                </a:lnTo>
                <a:lnTo>
                  <a:pt x="2121020" y="176306"/>
                </a:lnTo>
                <a:lnTo>
                  <a:pt x="2079703" y="153245"/>
                </a:lnTo>
                <a:lnTo>
                  <a:pt x="2037083" y="131619"/>
                </a:lnTo>
                <a:lnTo>
                  <a:pt x="1993216" y="111472"/>
                </a:lnTo>
                <a:lnTo>
                  <a:pt x="1948158" y="92847"/>
                </a:lnTo>
                <a:lnTo>
                  <a:pt x="1901962" y="75789"/>
                </a:lnTo>
                <a:lnTo>
                  <a:pt x="1854684" y="60341"/>
                </a:lnTo>
                <a:lnTo>
                  <a:pt x="1806379" y="46548"/>
                </a:lnTo>
                <a:lnTo>
                  <a:pt x="1757103" y="34452"/>
                </a:lnTo>
                <a:lnTo>
                  <a:pt x="1706909" y="24099"/>
                </a:lnTo>
                <a:lnTo>
                  <a:pt x="1655854" y="15531"/>
                </a:lnTo>
                <a:lnTo>
                  <a:pt x="1603992" y="8794"/>
                </a:lnTo>
                <a:lnTo>
                  <a:pt x="1551379" y="3930"/>
                </a:lnTo>
                <a:lnTo>
                  <a:pt x="1498068" y="984"/>
                </a:lnTo>
                <a:lnTo>
                  <a:pt x="144411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12" name="object 2"/>
          <p:cNvSpPr txBox="1">
            <a:spLocks noGrp="1"/>
          </p:cNvSpPr>
          <p:nvPr>
            <p:ph type="title"/>
          </p:nvPr>
        </p:nvSpPr>
        <p:spPr>
          <a:xfrm>
            <a:off x="942034" y="648106"/>
            <a:ext cx="12458700" cy="88614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5400">
              <a:spcBef>
                <a:spcPts val="190"/>
              </a:spcBef>
            </a:pPr>
            <a:r>
              <a:rPr spc="-10" dirty="0"/>
              <a:t>Assembling and Selecting Chains of</a:t>
            </a:r>
            <a:r>
              <a:rPr spc="100" dirty="0"/>
              <a:t> </a:t>
            </a:r>
            <a:r>
              <a:rPr spc="-10" dirty="0"/>
              <a:t>Blocks</a:t>
            </a:r>
          </a:p>
        </p:txBody>
      </p:sp>
      <p:sp>
        <p:nvSpPr>
          <p:cNvPr id="14" name="object 3"/>
          <p:cNvSpPr txBox="1"/>
          <p:nvPr/>
        </p:nvSpPr>
        <p:spPr>
          <a:xfrm>
            <a:off x="942035" y="1678381"/>
            <a:ext cx="7405370" cy="52578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598170" marR="10160" indent="-572770">
              <a:lnSpc>
                <a:spcPct val="150000"/>
              </a:lnSpc>
              <a:spcBef>
                <a:spcPts val="200"/>
              </a:spcBef>
              <a:buClr>
                <a:srgbClr val="095A82"/>
              </a:buClr>
              <a:buFont typeface="Wingdings"/>
              <a:buChar char=""/>
              <a:tabLst>
                <a:tab pos="598170" algn="l"/>
                <a:tab pos="599440" algn="l"/>
              </a:tabLst>
            </a:pPr>
            <a:r>
              <a:rPr sz="2800" spc="-20" dirty="0">
                <a:solidFill>
                  <a:srgbClr val="5F5F5F"/>
                </a:solidFill>
                <a:cs typeface="Calibri"/>
              </a:rPr>
              <a:t>Once </a:t>
            </a:r>
            <a:r>
              <a:rPr sz="2800" dirty="0">
                <a:solidFill>
                  <a:srgbClr val="5F5F5F"/>
                </a:solidFill>
                <a:cs typeface="Calibri"/>
              </a:rPr>
              <a:t>a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node has </a:t>
            </a:r>
            <a:r>
              <a:rPr sz="2800" dirty="0">
                <a:solidFill>
                  <a:srgbClr val="5F5F5F"/>
                </a:solidFill>
                <a:cs typeface="Calibri"/>
              </a:rPr>
              <a:t>validated a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new block, </a:t>
            </a:r>
            <a:r>
              <a:rPr sz="2800" dirty="0">
                <a:solidFill>
                  <a:srgbClr val="5F5F5F"/>
                </a:solidFill>
                <a:cs typeface="Calibri"/>
              </a:rPr>
              <a:t>it will 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then attempt </a:t>
            </a:r>
            <a:r>
              <a:rPr sz="2800" dirty="0">
                <a:solidFill>
                  <a:srgbClr val="5F5F5F"/>
                </a:solidFill>
                <a:cs typeface="Calibri"/>
              </a:rPr>
              <a:t>to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assemble </a:t>
            </a:r>
            <a:r>
              <a:rPr sz="2800" dirty="0">
                <a:solidFill>
                  <a:srgbClr val="5F5F5F"/>
                </a:solidFill>
                <a:cs typeface="Calibri"/>
              </a:rPr>
              <a:t>a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chain by  connecting the block </a:t>
            </a:r>
            <a:r>
              <a:rPr sz="2800" dirty="0">
                <a:solidFill>
                  <a:srgbClr val="5F5F5F"/>
                </a:solidFill>
                <a:cs typeface="Calibri"/>
              </a:rPr>
              <a:t>to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the </a:t>
            </a:r>
            <a:r>
              <a:rPr sz="2800" dirty="0">
                <a:solidFill>
                  <a:srgbClr val="5F5F5F"/>
                </a:solidFill>
                <a:cs typeface="Calibri"/>
              </a:rPr>
              <a:t>existing</a:t>
            </a:r>
            <a:r>
              <a:rPr sz="2800" spc="7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blockchain</a:t>
            </a:r>
            <a:endParaRPr sz="2800">
              <a:solidFill>
                <a:prstClr val="black"/>
              </a:solidFill>
              <a:cs typeface="Calibri"/>
            </a:endParaRPr>
          </a:p>
          <a:p>
            <a:pPr>
              <a:spcBef>
                <a:spcPts val="80"/>
              </a:spcBef>
              <a:buClr>
                <a:srgbClr val="095A82"/>
              </a:buClr>
              <a:buFont typeface="Wingdings"/>
              <a:buChar char=""/>
            </a:pPr>
            <a:endParaRPr sz="26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598170" indent="-572770">
              <a:buClr>
                <a:srgbClr val="095A82"/>
              </a:buClr>
              <a:buFont typeface="Wingdings"/>
              <a:buChar char=""/>
              <a:tabLst>
                <a:tab pos="598170" algn="l"/>
                <a:tab pos="599440" algn="l"/>
              </a:tabLst>
            </a:pPr>
            <a:r>
              <a:rPr sz="2800" spc="-10" dirty="0">
                <a:solidFill>
                  <a:srgbClr val="5F5F5F"/>
                </a:solidFill>
                <a:cs typeface="Calibri"/>
              </a:rPr>
              <a:t>Nodes maintain three sets of</a:t>
            </a:r>
            <a:r>
              <a:rPr sz="2800" spc="2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blocks:</a:t>
            </a:r>
            <a:endParaRPr sz="2800">
              <a:solidFill>
                <a:prstClr val="black"/>
              </a:solidFill>
              <a:cs typeface="Calibri"/>
            </a:endParaRPr>
          </a:p>
          <a:p>
            <a:pPr marL="1945638" lvl="1" indent="-548640">
              <a:spcBef>
                <a:spcPts val="1130"/>
              </a:spcBef>
              <a:buClr>
                <a:srgbClr val="095A82"/>
              </a:buClr>
              <a:buFont typeface="Arial"/>
              <a:buChar char="–"/>
              <a:tabLst>
                <a:tab pos="1945638" algn="l"/>
                <a:tab pos="1946910" algn="l"/>
              </a:tabLst>
            </a:pPr>
            <a:r>
              <a:rPr sz="2800" spc="-10" dirty="0">
                <a:solidFill>
                  <a:srgbClr val="5F5F5F"/>
                </a:solidFill>
                <a:cs typeface="Calibri"/>
              </a:rPr>
              <a:t>Connected </a:t>
            </a:r>
            <a:r>
              <a:rPr sz="2800" dirty="0">
                <a:solidFill>
                  <a:srgbClr val="5F5F5F"/>
                </a:solidFill>
                <a:cs typeface="Calibri"/>
              </a:rPr>
              <a:t>to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the </a:t>
            </a:r>
            <a:r>
              <a:rPr sz="2800" dirty="0">
                <a:solidFill>
                  <a:srgbClr val="5F5F5F"/>
                </a:solidFill>
                <a:cs typeface="Calibri"/>
              </a:rPr>
              <a:t>main</a:t>
            </a:r>
            <a:r>
              <a:rPr sz="2800" spc="1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blockchain</a:t>
            </a:r>
            <a:endParaRPr sz="2800">
              <a:solidFill>
                <a:prstClr val="black"/>
              </a:solidFill>
              <a:cs typeface="Calibri"/>
            </a:endParaRPr>
          </a:p>
          <a:p>
            <a:pPr marL="1945638" lvl="1" indent="-548640">
              <a:spcBef>
                <a:spcPts val="600"/>
              </a:spcBef>
              <a:buClr>
                <a:srgbClr val="095A82"/>
              </a:buClr>
              <a:buFont typeface="Arial"/>
              <a:buChar char="–"/>
              <a:tabLst>
                <a:tab pos="1945638" algn="l"/>
                <a:tab pos="1946910" algn="l"/>
              </a:tabLst>
            </a:pPr>
            <a:r>
              <a:rPr sz="2800" dirty="0">
                <a:solidFill>
                  <a:srgbClr val="5F5F5F"/>
                </a:solidFill>
                <a:cs typeface="Calibri"/>
              </a:rPr>
              <a:t>Forms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branches </a:t>
            </a:r>
            <a:r>
              <a:rPr sz="2800" dirty="0">
                <a:solidFill>
                  <a:srgbClr val="5F5F5F"/>
                </a:solidFill>
                <a:cs typeface="Calibri"/>
              </a:rPr>
              <a:t>off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the</a:t>
            </a:r>
            <a:r>
              <a:rPr sz="2800" spc="-9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dirty="0">
                <a:solidFill>
                  <a:srgbClr val="5F5F5F"/>
                </a:solidFill>
                <a:cs typeface="Calibri"/>
              </a:rPr>
              <a:t>main</a:t>
            </a:r>
            <a:endParaRPr sz="2800">
              <a:solidFill>
                <a:prstClr val="black"/>
              </a:solidFill>
              <a:cs typeface="Calibri"/>
            </a:endParaRPr>
          </a:p>
          <a:p>
            <a:pPr marL="1945638"/>
            <a:r>
              <a:rPr sz="2800" spc="-10" dirty="0">
                <a:solidFill>
                  <a:srgbClr val="5F5F5F"/>
                </a:solidFill>
                <a:cs typeface="Calibri"/>
              </a:rPr>
              <a:t>blockchain</a:t>
            </a:r>
            <a:r>
              <a:rPr sz="2800" spc="-2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and,</a:t>
            </a:r>
            <a:endParaRPr sz="2800">
              <a:solidFill>
                <a:prstClr val="black"/>
              </a:solidFill>
              <a:cs typeface="Calibri"/>
            </a:endParaRPr>
          </a:p>
          <a:p>
            <a:pPr marL="1945638" marR="10160" lvl="1" indent="-548640">
              <a:spcBef>
                <a:spcPts val="610"/>
              </a:spcBef>
              <a:buClr>
                <a:srgbClr val="095A82"/>
              </a:buClr>
              <a:buFont typeface="Arial"/>
              <a:buChar char="–"/>
              <a:tabLst>
                <a:tab pos="1945638" algn="l"/>
                <a:tab pos="1946910" algn="l"/>
              </a:tabLst>
            </a:pPr>
            <a:r>
              <a:rPr sz="2800" spc="-10" dirty="0">
                <a:solidFill>
                  <a:srgbClr val="5F5F5F"/>
                </a:solidFill>
                <a:cs typeface="Calibri"/>
              </a:rPr>
              <a:t>Which do not have </a:t>
            </a:r>
            <a:r>
              <a:rPr sz="2800" dirty="0">
                <a:solidFill>
                  <a:srgbClr val="5F5F5F"/>
                </a:solidFill>
                <a:cs typeface="Calibri"/>
              </a:rPr>
              <a:t>a known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parent </a:t>
            </a:r>
            <a:r>
              <a:rPr sz="2800" dirty="0">
                <a:solidFill>
                  <a:srgbClr val="5F5F5F"/>
                </a:solidFill>
                <a:cs typeface="Calibri"/>
              </a:rPr>
              <a:t>in 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the </a:t>
            </a:r>
            <a:r>
              <a:rPr sz="2800" dirty="0">
                <a:solidFill>
                  <a:srgbClr val="5F5F5F"/>
                </a:solidFill>
                <a:cs typeface="Calibri"/>
              </a:rPr>
              <a:t>known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chains</a:t>
            </a:r>
            <a:r>
              <a:rPr sz="2800" spc="-3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(orphans)</a:t>
            </a:r>
            <a:endParaRPr sz="2800">
              <a:solidFill>
                <a:prstClr val="black"/>
              </a:solidFill>
              <a:cs typeface="Calibri"/>
            </a:endParaRPr>
          </a:p>
        </p:txBody>
      </p:sp>
      <p:sp>
        <p:nvSpPr>
          <p:cNvPr id="15" name="object 4"/>
          <p:cNvSpPr/>
          <p:nvPr/>
        </p:nvSpPr>
        <p:spPr>
          <a:xfrm>
            <a:off x="9799319" y="1920239"/>
            <a:ext cx="6876286" cy="592835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16" name="object 5"/>
          <p:cNvSpPr txBox="1"/>
          <p:nvPr/>
        </p:nvSpPr>
        <p:spPr>
          <a:xfrm>
            <a:off x="9081517" y="7892084"/>
            <a:ext cx="7824470" cy="1273426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25400" marR="10160" algn="ctr">
              <a:spcBef>
                <a:spcPts val="210"/>
              </a:spcBef>
            </a:pPr>
            <a:r>
              <a:rPr sz="2700" b="1" dirty="0">
                <a:solidFill>
                  <a:srgbClr val="5F5F5F"/>
                </a:solidFill>
                <a:cs typeface="Calibri"/>
              </a:rPr>
              <a:t>In the </a:t>
            </a:r>
            <a:r>
              <a:rPr sz="2700" b="1" spc="-10" dirty="0">
                <a:solidFill>
                  <a:srgbClr val="5F5F5F"/>
                </a:solidFill>
                <a:cs typeface="Calibri"/>
              </a:rPr>
              <a:t>network </a:t>
            </a:r>
            <a:r>
              <a:rPr sz="2700" b="1" dirty="0">
                <a:solidFill>
                  <a:srgbClr val="5F5F5F"/>
                </a:solidFill>
                <a:cs typeface="Calibri"/>
              </a:rPr>
              <a:t>shown </a:t>
            </a:r>
            <a:r>
              <a:rPr sz="2700" b="1" spc="-10" dirty="0">
                <a:solidFill>
                  <a:srgbClr val="5F5F5F"/>
                </a:solidFill>
                <a:cs typeface="Calibri"/>
              </a:rPr>
              <a:t>above, </a:t>
            </a:r>
            <a:r>
              <a:rPr sz="2700" b="1" dirty="0">
                <a:solidFill>
                  <a:srgbClr val="5F5F5F"/>
                </a:solidFill>
                <a:cs typeface="Calibri"/>
              </a:rPr>
              <a:t>once the node (in</a:t>
            </a:r>
            <a:r>
              <a:rPr sz="2700" b="1" spc="-380" dirty="0">
                <a:solidFill>
                  <a:srgbClr val="5F5F5F"/>
                </a:solidFill>
                <a:cs typeface="Calibri"/>
              </a:rPr>
              <a:t> </a:t>
            </a:r>
            <a:r>
              <a:rPr sz="2700" b="1" spc="-20" dirty="0">
                <a:solidFill>
                  <a:srgbClr val="5F5F5F"/>
                </a:solidFill>
                <a:cs typeface="Calibri"/>
              </a:rPr>
              <a:t>orange  </a:t>
            </a:r>
            <a:r>
              <a:rPr sz="2700" b="1" spc="-10" dirty="0">
                <a:solidFill>
                  <a:srgbClr val="5F5F5F"/>
                </a:solidFill>
                <a:cs typeface="Calibri"/>
              </a:rPr>
              <a:t>colour) validates </a:t>
            </a:r>
            <a:r>
              <a:rPr sz="2700" b="1" dirty="0">
                <a:solidFill>
                  <a:srgbClr val="5F5F5F"/>
                </a:solidFill>
                <a:cs typeface="Calibri"/>
              </a:rPr>
              <a:t>the block, it assembles the </a:t>
            </a:r>
            <a:r>
              <a:rPr sz="2700" b="1" spc="-10" dirty="0">
                <a:solidFill>
                  <a:srgbClr val="5F5F5F"/>
                </a:solidFill>
                <a:cs typeface="Calibri"/>
              </a:rPr>
              <a:t>chain by  </a:t>
            </a:r>
            <a:r>
              <a:rPr sz="2700" b="1" dirty="0">
                <a:solidFill>
                  <a:srgbClr val="5F5F5F"/>
                </a:solidFill>
                <a:cs typeface="Calibri"/>
              </a:rPr>
              <a:t>connecting the block in the </a:t>
            </a:r>
            <a:r>
              <a:rPr sz="2700" b="1" spc="-10" dirty="0">
                <a:solidFill>
                  <a:srgbClr val="5F5F5F"/>
                </a:solidFill>
                <a:cs typeface="Calibri"/>
              </a:rPr>
              <a:t>existing</a:t>
            </a:r>
            <a:r>
              <a:rPr sz="2700" b="1" spc="-330" dirty="0">
                <a:solidFill>
                  <a:srgbClr val="5F5F5F"/>
                </a:solidFill>
                <a:cs typeface="Calibri"/>
              </a:rPr>
              <a:t> </a:t>
            </a:r>
            <a:r>
              <a:rPr sz="2700" b="1" spc="-10" dirty="0">
                <a:solidFill>
                  <a:srgbClr val="5F5F5F"/>
                </a:solidFill>
                <a:cs typeface="Calibri"/>
              </a:rPr>
              <a:t>blockchain</a:t>
            </a:r>
            <a:endParaRPr sz="2700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7574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6"/>
                </a:moveTo>
                <a:lnTo>
                  <a:pt x="16421099" y="28956"/>
                </a:lnTo>
                <a:lnTo>
                  <a:pt x="16421099" y="0"/>
                </a:lnTo>
                <a:lnTo>
                  <a:pt x="0" y="0"/>
                </a:lnTo>
                <a:lnTo>
                  <a:pt x="0" y="28956"/>
                </a:lnTo>
                <a:close/>
              </a:path>
            </a:pathLst>
          </a:custGeom>
          <a:solidFill>
            <a:srgbClr val="095A81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6"/>
                </a:moveTo>
                <a:lnTo>
                  <a:pt x="16421099" y="28956"/>
                </a:lnTo>
                <a:lnTo>
                  <a:pt x="16421099" y="0"/>
                </a:lnTo>
                <a:lnTo>
                  <a:pt x="0" y="0"/>
                </a:lnTo>
                <a:lnTo>
                  <a:pt x="0" y="28956"/>
                </a:lnTo>
                <a:close/>
              </a:path>
            </a:pathLst>
          </a:custGeom>
          <a:solidFill>
            <a:srgbClr val="05517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7136" y="3442716"/>
            <a:ext cx="1066799" cy="1272539"/>
          </a:xfrm>
          <a:prstGeom prst="rect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object 2"/>
          <p:cNvSpPr/>
          <p:nvPr/>
        </p:nvSpPr>
        <p:spPr>
          <a:xfrm>
            <a:off x="934210" y="1688593"/>
            <a:ext cx="16421100" cy="58418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11" name="object 4"/>
          <p:cNvSpPr/>
          <p:nvPr/>
        </p:nvSpPr>
        <p:spPr>
          <a:xfrm>
            <a:off x="934210" y="1688593"/>
            <a:ext cx="16421100" cy="58418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31" name="object 2"/>
          <p:cNvSpPr/>
          <p:nvPr/>
        </p:nvSpPr>
        <p:spPr>
          <a:xfrm>
            <a:off x="934974" y="1696211"/>
            <a:ext cx="16421100" cy="38100"/>
          </a:xfrm>
          <a:custGeom>
            <a:avLst/>
            <a:gdLst/>
            <a:ahLst/>
            <a:cxnLst/>
            <a:rect l="l" t="t" r="r" b="b"/>
            <a:pathLst>
              <a:path w="16421100" h="38100">
                <a:moveTo>
                  <a:pt x="0" y="38100"/>
                </a:moveTo>
                <a:lnTo>
                  <a:pt x="16421100" y="38100"/>
                </a:lnTo>
                <a:lnTo>
                  <a:pt x="16421100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2" name="object 3"/>
          <p:cNvSpPr/>
          <p:nvPr/>
        </p:nvSpPr>
        <p:spPr>
          <a:xfrm>
            <a:off x="1059180" y="9453365"/>
            <a:ext cx="2276856" cy="8336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3" name="object 5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5"/>
                </a:moveTo>
                <a:lnTo>
                  <a:pt x="16421100" y="28955"/>
                </a:lnTo>
                <a:lnTo>
                  <a:pt x="1642110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" name="object 4"/>
          <p:cNvSpPr/>
          <p:nvPr/>
        </p:nvSpPr>
        <p:spPr>
          <a:xfrm>
            <a:off x="7588756" y="3122676"/>
            <a:ext cx="5181600" cy="3657600"/>
          </a:xfrm>
          <a:custGeom>
            <a:avLst/>
            <a:gdLst/>
            <a:ahLst/>
            <a:cxnLst/>
            <a:rect l="l" t="t" r="r" b="b"/>
            <a:pathLst>
              <a:path w="2590800" h="1828800">
                <a:moveTo>
                  <a:pt x="1444117" y="0"/>
                </a:moveTo>
                <a:lnTo>
                  <a:pt x="1390165" y="1005"/>
                </a:lnTo>
                <a:lnTo>
                  <a:pt x="1336857" y="3972"/>
                </a:lnTo>
                <a:lnTo>
                  <a:pt x="1284246" y="8856"/>
                </a:lnTo>
                <a:lnTo>
                  <a:pt x="1232388" y="15613"/>
                </a:lnTo>
                <a:lnTo>
                  <a:pt x="1181338" y="24199"/>
                </a:lnTo>
                <a:lnTo>
                  <a:pt x="1131151" y="34571"/>
                </a:lnTo>
                <a:lnTo>
                  <a:pt x="1081882" y="46684"/>
                </a:lnTo>
                <a:lnTo>
                  <a:pt x="1033586" y="60494"/>
                </a:lnTo>
                <a:lnTo>
                  <a:pt x="986317" y="75958"/>
                </a:lnTo>
                <a:lnTo>
                  <a:pt x="940132" y="93031"/>
                </a:lnTo>
                <a:lnTo>
                  <a:pt x="895084" y="111670"/>
                </a:lnTo>
                <a:lnTo>
                  <a:pt x="851229" y="131831"/>
                </a:lnTo>
                <a:lnTo>
                  <a:pt x="808622" y="153469"/>
                </a:lnTo>
                <a:lnTo>
                  <a:pt x="767318" y="176542"/>
                </a:lnTo>
                <a:lnTo>
                  <a:pt x="727372" y="201004"/>
                </a:lnTo>
                <a:lnTo>
                  <a:pt x="688839" y="226813"/>
                </a:lnTo>
                <a:lnTo>
                  <a:pt x="651774" y="253924"/>
                </a:lnTo>
                <a:lnTo>
                  <a:pt x="616232" y="282293"/>
                </a:lnTo>
                <a:lnTo>
                  <a:pt x="582267" y="311876"/>
                </a:lnTo>
                <a:lnTo>
                  <a:pt x="549936" y="342630"/>
                </a:lnTo>
                <a:lnTo>
                  <a:pt x="519292" y="374510"/>
                </a:lnTo>
                <a:lnTo>
                  <a:pt x="490392" y="407473"/>
                </a:lnTo>
                <a:lnTo>
                  <a:pt x="463289" y="441475"/>
                </a:lnTo>
                <a:lnTo>
                  <a:pt x="438040" y="476471"/>
                </a:lnTo>
                <a:lnTo>
                  <a:pt x="414698" y="512419"/>
                </a:lnTo>
                <a:lnTo>
                  <a:pt x="393320" y="549273"/>
                </a:lnTo>
                <a:lnTo>
                  <a:pt x="373959" y="586990"/>
                </a:lnTo>
                <a:lnTo>
                  <a:pt x="356671" y="625526"/>
                </a:lnTo>
                <a:lnTo>
                  <a:pt x="341512" y="664838"/>
                </a:lnTo>
                <a:lnTo>
                  <a:pt x="328535" y="704881"/>
                </a:lnTo>
                <a:lnTo>
                  <a:pt x="317797" y="745611"/>
                </a:lnTo>
                <a:lnTo>
                  <a:pt x="309351" y="786984"/>
                </a:lnTo>
                <a:lnTo>
                  <a:pt x="303253" y="828957"/>
                </a:lnTo>
                <a:lnTo>
                  <a:pt x="299559" y="871486"/>
                </a:lnTo>
                <a:lnTo>
                  <a:pt x="298323" y="914526"/>
                </a:lnTo>
                <a:lnTo>
                  <a:pt x="0" y="1138682"/>
                </a:lnTo>
                <a:lnTo>
                  <a:pt x="381888" y="1257045"/>
                </a:lnTo>
                <a:lnTo>
                  <a:pt x="403160" y="1296397"/>
                </a:lnTo>
                <a:lnTo>
                  <a:pt x="426542" y="1334651"/>
                </a:lnTo>
                <a:lnTo>
                  <a:pt x="451967" y="1371772"/>
                </a:lnTo>
                <a:lnTo>
                  <a:pt x="479368" y="1407722"/>
                </a:lnTo>
                <a:lnTo>
                  <a:pt x="508676" y="1442466"/>
                </a:lnTo>
                <a:lnTo>
                  <a:pt x="539824" y="1475967"/>
                </a:lnTo>
                <a:lnTo>
                  <a:pt x="572744" y="1508188"/>
                </a:lnTo>
                <a:lnTo>
                  <a:pt x="607368" y="1539093"/>
                </a:lnTo>
                <a:lnTo>
                  <a:pt x="643628" y="1568647"/>
                </a:lnTo>
                <a:lnTo>
                  <a:pt x="681456" y="1596811"/>
                </a:lnTo>
                <a:lnTo>
                  <a:pt x="720784" y="1623550"/>
                </a:lnTo>
                <a:lnTo>
                  <a:pt x="761546" y="1648827"/>
                </a:lnTo>
                <a:lnTo>
                  <a:pt x="803671" y="1672605"/>
                </a:lnTo>
                <a:lnTo>
                  <a:pt x="847094" y="1694849"/>
                </a:lnTo>
                <a:lnTo>
                  <a:pt x="891746" y="1715522"/>
                </a:lnTo>
                <a:lnTo>
                  <a:pt x="937559" y="1734588"/>
                </a:lnTo>
                <a:lnTo>
                  <a:pt x="984465" y="1752009"/>
                </a:lnTo>
                <a:lnTo>
                  <a:pt x="1032396" y="1767750"/>
                </a:lnTo>
                <a:lnTo>
                  <a:pt x="1081286" y="1781773"/>
                </a:lnTo>
                <a:lnTo>
                  <a:pt x="1131065" y="1794043"/>
                </a:lnTo>
                <a:lnTo>
                  <a:pt x="1181666" y="1804524"/>
                </a:lnTo>
                <a:lnTo>
                  <a:pt x="1233084" y="1813186"/>
                </a:lnTo>
                <a:lnTo>
                  <a:pt x="1285062" y="1819968"/>
                </a:lnTo>
                <a:lnTo>
                  <a:pt x="1337722" y="1824860"/>
                </a:lnTo>
                <a:lnTo>
                  <a:pt x="1390932" y="1827816"/>
                </a:lnTo>
                <a:lnTo>
                  <a:pt x="1444625" y="1828800"/>
                </a:lnTo>
                <a:lnTo>
                  <a:pt x="1498576" y="1827794"/>
                </a:lnTo>
                <a:lnTo>
                  <a:pt x="1551884" y="1824827"/>
                </a:lnTo>
                <a:lnTo>
                  <a:pt x="1604495" y="1819943"/>
                </a:lnTo>
                <a:lnTo>
                  <a:pt x="1656402" y="1813177"/>
                </a:lnTo>
                <a:lnTo>
                  <a:pt x="1707403" y="1804600"/>
                </a:lnTo>
                <a:lnTo>
                  <a:pt x="1757590" y="1794228"/>
                </a:lnTo>
                <a:lnTo>
                  <a:pt x="1806859" y="1782115"/>
                </a:lnTo>
                <a:lnTo>
                  <a:pt x="1855155" y="1768305"/>
                </a:lnTo>
                <a:lnTo>
                  <a:pt x="1902424" y="1752841"/>
                </a:lnTo>
                <a:lnTo>
                  <a:pt x="1948609" y="1735768"/>
                </a:lnTo>
                <a:lnTo>
                  <a:pt x="1993657" y="1717129"/>
                </a:lnTo>
                <a:lnTo>
                  <a:pt x="2037512" y="1696968"/>
                </a:lnTo>
                <a:lnTo>
                  <a:pt x="2080119" y="1675330"/>
                </a:lnTo>
                <a:lnTo>
                  <a:pt x="2121423" y="1652257"/>
                </a:lnTo>
                <a:lnTo>
                  <a:pt x="2161369" y="1627795"/>
                </a:lnTo>
                <a:lnTo>
                  <a:pt x="2199902" y="1601986"/>
                </a:lnTo>
                <a:lnTo>
                  <a:pt x="2236967" y="1574875"/>
                </a:lnTo>
                <a:lnTo>
                  <a:pt x="2272509" y="1546506"/>
                </a:lnTo>
                <a:lnTo>
                  <a:pt x="2306474" y="1516923"/>
                </a:lnTo>
                <a:lnTo>
                  <a:pt x="2338805" y="1486169"/>
                </a:lnTo>
                <a:lnTo>
                  <a:pt x="2369449" y="1454289"/>
                </a:lnTo>
                <a:lnTo>
                  <a:pt x="2398349" y="1421326"/>
                </a:lnTo>
                <a:lnTo>
                  <a:pt x="2425452" y="1387324"/>
                </a:lnTo>
                <a:lnTo>
                  <a:pt x="2450701" y="1352328"/>
                </a:lnTo>
                <a:lnTo>
                  <a:pt x="2474043" y="1316380"/>
                </a:lnTo>
                <a:lnTo>
                  <a:pt x="2495421" y="1279526"/>
                </a:lnTo>
                <a:lnTo>
                  <a:pt x="2514782" y="1241809"/>
                </a:lnTo>
                <a:lnTo>
                  <a:pt x="2532070" y="1203273"/>
                </a:lnTo>
                <a:lnTo>
                  <a:pt x="2547229" y="1163961"/>
                </a:lnTo>
                <a:lnTo>
                  <a:pt x="2560206" y="1123918"/>
                </a:lnTo>
                <a:lnTo>
                  <a:pt x="2570944" y="1083188"/>
                </a:lnTo>
                <a:lnTo>
                  <a:pt x="2579390" y="1041815"/>
                </a:lnTo>
                <a:lnTo>
                  <a:pt x="2585488" y="999842"/>
                </a:lnTo>
                <a:lnTo>
                  <a:pt x="2589182" y="957313"/>
                </a:lnTo>
                <a:lnTo>
                  <a:pt x="2590419" y="914273"/>
                </a:lnTo>
                <a:lnTo>
                  <a:pt x="2589160" y="871222"/>
                </a:lnTo>
                <a:lnTo>
                  <a:pt x="2585444" y="828684"/>
                </a:lnTo>
                <a:lnTo>
                  <a:pt x="2579325" y="786703"/>
                </a:lnTo>
                <a:lnTo>
                  <a:pt x="2570858" y="745323"/>
                </a:lnTo>
                <a:lnTo>
                  <a:pt x="2560098" y="704587"/>
                </a:lnTo>
                <a:lnTo>
                  <a:pt x="2547100" y="664540"/>
                </a:lnTo>
                <a:lnTo>
                  <a:pt x="2531919" y="625226"/>
                </a:lnTo>
                <a:lnTo>
                  <a:pt x="2514611" y="586687"/>
                </a:lnTo>
                <a:lnTo>
                  <a:pt x="2495230" y="548969"/>
                </a:lnTo>
                <a:lnTo>
                  <a:pt x="2473831" y="512115"/>
                </a:lnTo>
                <a:lnTo>
                  <a:pt x="2450470" y="476169"/>
                </a:lnTo>
                <a:lnTo>
                  <a:pt x="2425201" y="441175"/>
                </a:lnTo>
                <a:lnTo>
                  <a:pt x="2398079" y="407176"/>
                </a:lnTo>
                <a:lnTo>
                  <a:pt x="2369160" y="374218"/>
                </a:lnTo>
                <a:lnTo>
                  <a:pt x="2338499" y="342343"/>
                </a:lnTo>
                <a:lnTo>
                  <a:pt x="2306150" y="311595"/>
                </a:lnTo>
                <a:lnTo>
                  <a:pt x="2272168" y="282019"/>
                </a:lnTo>
                <a:lnTo>
                  <a:pt x="2236610" y="253658"/>
                </a:lnTo>
                <a:lnTo>
                  <a:pt x="2199529" y="226556"/>
                </a:lnTo>
                <a:lnTo>
                  <a:pt x="2160981" y="200758"/>
                </a:lnTo>
                <a:lnTo>
                  <a:pt x="2121020" y="176306"/>
                </a:lnTo>
                <a:lnTo>
                  <a:pt x="2079703" y="153245"/>
                </a:lnTo>
                <a:lnTo>
                  <a:pt x="2037083" y="131619"/>
                </a:lnTo>
                <a:lnTo>
                  <a:pt x="1993216" y="111472"/>
                </a:lnTo>
                <a:lnTo>
                  <a:pt x="1948158" y="92847"/>
                </a:lnTo>
                <a:lnTo>
                  <a:pt x="1901962" y="75789"/>
                </a:lnTo>
                <a:lnTo>
                  <a:pt x="1854684" y="60341"/>
                </a:lnTo>
                <a:lnTo>
                  <a:pt x="1806379" y="46548"/>
                </a:lnTo>
                <a:lnTo>
                  <a:pt x="1757103" y="34452"/>
                </a:lnTo>
                <a:lnTo>
                  <a:pt x="1706909" y="24099"/>
                </a:lnTo>
                <a:lnTo>
                  <a:pt x="1655854" y="15531"/>
                </a:lnTo>
                <a:lnTo>
                  <a:pt x="1603992" y="8794"/>
                </a:lnTo>
                <a:lnTo>
                  <a:pt x="1551379" y="3930"/>
                </a:lnTo>
                <a:lnTo>
                  <a:pt x="1498068" y="984"/>
                </a:lnTo>
                <a:lnTo>
                  <a:pt x="144411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12" name="object 2"/>
          <p:cNvSpPr txBox="1">
            <a:spLocks noGrp="1"/>
          </p:cNvSpPr>
          <p:nvPr>
            <p:ph type="title"/>
          </p:nvPr>
        </p:nvSpPr>
        <p:spPr>
          <a:xfrm>
            <a:off x="942034" y="648106"/>
            <a:ext cx="4658360" cy="88614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5400">
              <a:spcBef>
                <a:spcPts val="190"/>
              </a:spcBef>
            </a:pPr>
            <a:r>
              <a:rPr spc="-10" dirty="0"/>
              <a:t>The Main</a:t>
            </a:r>
            <a:r>
              <a:rPr spc="-140" dirty="0"/>
              <a:t> </a:t>
            </a:r>
            <a:r>
              <a:rPr spc="-10" dirty="0"/>
              <a:t>Chain</a:t>
            </a:r>
          </a:p>
        </p:txBody>
      </p:sp>
      <p:sp>
        <p:nvSpPr>
          <p:cNvPr id="14" name="object 3"/>
          <p:cNvSpPr txBox="1"/>
          <p:nvPr/>
        </p:nvSpPr>
        <p:spPr>
          <a:xfrm>
            <a:off x="942035" y="1890523"/>
            <a:ext cx="16366490" cy="5933676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598170" indent="-572770">
              <a:spcBef>
                <a:spcPts val="210"/>
              </a:spcBef>
              <a:buClr>
                <a:srgbClr val="095A82"/>
              </a:buClr>
              <a:buFont typeface="Wingdings"/>
              <a:buChar char=""/>
              <a:tabLst>
                <a:tab pos="598170" algn="l"/>
                <a:tab pos="599440" algn="l"/>
              </a:tabLst>
            </a:pPr>
            <a:r>
              <a:rPr sz="2800" spc="-10" dirty="0">
                <a:solidFill>
                  <a:srgbClr val="5F5F5F"/>
                </a:solidFill>
                <a:cs typeface="Calibri"/>
              </a:rPr>
              <a:t>The chain of blocks </a:t>
            </a:r>
            <a:r>
              <a:rPr sz="2800" dirty="0">
                <a:solidFill>
                  <a:srgbClr val="5F5F5F"/>
                </a:solidFill>
                <a:cs typeface="Calibri"/>
              </a:rPr>
              <a:t>with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the </a:t>
            </a:r>
            <a:r>
              <a:rPr sz="2800" dirty="0">
                <a:solidFill>
                  <a:srgbClr val="5F5F5F"/>
                </a:solidFill>
                <a:cs typeface="Calibri"/>
              </a:rPr>
              <a:t>most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cumulative difficulty associated </a:t>
            </a:r>
            <a:r>
              <a:rPr sz="2800" dirty="0">
                <a:solidFill>
                  <a:srgbClr val="5F5F5F"/>
                </a:solidFill>
                <a:cs typeface="Calibri"/>
              </a:rPr>
              <a:t>with</a:t>
            </a:r>
            <a:r>
              <a:rPr sz="2800" spc="5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dirty="0">
                <a:solidFill>
                  <a:srgbClr val="5F5F5F"/>
                </a:solidFill>
                <a:cs typeface="Calibri"/>
              </a:rPr>
              <a:t>it</a:t>
            </a:r>
            <a:endParaRPr sz="2800" dirty="0">
              <a:solidFill>
                <a:prstClr val="black"/>
              </a:solidFill>
              <a:cs typeface="Calibri"/>
            </a:endParaRPr>
          </a:p>
          <a:p>
            <a:pPr marL="598170" marR="403860" indent="-572770">
              <a:lnSpc>
                <a:spcPct val="150000"/>
              </a:lnSpc>
              <a:spcBef>
                <a:spcPts val="1390"/>
              </a:spcBef>
              <a:buClr>
                <a:srgbClr val="095A82"/>
              </a:buClr>
              <a:buFont typeface="Wingdings"/>
              <a:buChar char=""/>
              <a:tabLst>
                <a:tab pos="598170" algn="l"/>
                <a:tab pos="599440" algn="l"/>
              </a:tabLst>
            </a:pPr>
            <a:r>
              <a:rPr sz="2800" spc="-10" dirty="0">
                <a:solidFill>
                  <a:srgbClr val="5F5F5F"/>
                </a:solidFill>
                <a:cs typeface="Calibri"/>
              </a:rPr>
              <a:t>Under most conditions this </a:t>
            </a:r>
            <a:r>
              <a:rPr sz="2800" dirty="0">
                <a:solidFill>
                  <a:srgbClr val="5F5F5F"/>
                </a:solidFill>
                <a:cs typeface="Calibri"/>
              </a:rPr>
              <a:t>is likewise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the chain </a:t>
            </a:r>
            <a:r>
              <a:rPr sz="2800" dirty="0">
                <a:solidFill>
                  <a:srgbClr val="5F5F5F"/>
                </a:solidFill>
                <a:cs typeface="Calibri"/>
              </a:rPr>
              <a:t>with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the </a:t>
            </a:r>
            <a:r>
              <a:rPr sz="2800" dirty="0">
                <a:solidFill>
                  <a:srgbClr val="5F5F5F"/>
                </a:solidFill>
                <a:cs typeface="Calibri"/>
              </a:rPr>
              <a:t>most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blocks </a:t>
            </a:r>
            <a:r>
              <a:rPr sz="2800" dirty="0">
                <a:solidFill>
                  <a:srgbClr val="5F5F5F"/>
                </a:solidFill>
                <a:cs typeface="Calibri"/>
              </a:rPr>
              <a:t>in it,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unless there </a:t>
            </a:r>
            <a:r>
              <a:rPr sz="2800" dirty="0">
                <a:solidFill>
                  <a:srgbClr val="5F5F5F"/>
                </a:solidFill>
                <a:cs typeface="Calibri"/>
              </a:rPr>
              <a:t>are two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equivalent  </a:t>
            </a:r>
            <a:r>
              <a:rPr sz="2800" dirty="0">
                <a:solidFill>
                  <a:srgbClr val="5F5F5F"/>
                </a:solidFill>
                <a:cs typeface="Calibri"/>
              </a:rPr>
              <a:t>length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chains and one has more confirmation of</a:t>
            </a:r>
            <a:r>
              <a:rPr sz="2800" spc="-3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dirty="0">
                <a:solidFill>
                  <a:srgbClr val="5F5F5F"/>
                </a:solidFill>
                <a:cs typeface="Calibri"/>
              </a:rPr>
              <a:t>work</a:t>
            </a:r>
            <a:endParaRPr sz="2800" dirty="0">
              <a:solidFill>
                <a:prstClr val="black"/>
              </a:solidFill>
              <a:cs typeface="Calibri"/>
            </a:endParaRPr>
          </a:p>
          <a:p>
            <a:pPr>
              <a:spcBef>
                <a:spcPts val="80"/>
              </a:spcBef>
              <a:buClr>
                <a:srgbClr val="095A82"/>
              </a:buClr>
              <a:buFont typeface="Wingdings"/>
              <a:buChar char=""/>
            </a:pPr>
            <a:endParaRPr sz="26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598170" indent="-572770">
              <a:spcBef>
                <a:spcPts val="10"/>
              </a:spcBef>
              <a:buClr>
                <a:srgbClr val="095A82"/>
              </a:buClr>
              <a:buFont typeface="Wingdings"/>
              <a:buChar char=""/>
              <a:tabLst>
                <a:tab pos="598170" algn="l"/>
                <a:tab pos="599440" algn="l"/>
              </a:tabLst>
            </a:pPr>
            <a:r>
              <a:rPr sz="2800" spc="-10" dirty="0">
                <a:solidFill>
                  <a:srgbClr val="5F5F5F"/>
                </a:solidFill>
                <a:cs typeface="Calibri"/>
              </a:rPr>
              <a:t>When </a:t>
            </a:r>
            <a:r>
              <a:rPr sz="2800" dirty="0">
                <a:solidFill>
                  <a:srgbClr val="5F5F5F"/>
                </a:solidFill>
                <a:cs typeface="Calibri"/>
              </a:rPr>
              <a:t>a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new block </a:t>
            </a:r>
            <a:r>
              <a:rPr sz="2800" dirty="0">
                <a:solidFill>
                  <a:srgbClr val="5F5F5F"/>
                </a:solidFill>
                <a:cs typeface="Calibri"/>
              </a:rPr>
              <a:t>is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received, </a:t>
            </a:r>
            <a:r>
              <a:rPr sz="2800" dirty="0">
                <a:solidFill>
                  <a:srgbClr val="5F5F5F"/>
                </a:solidFill>
                <a:cs typeface="Calibri"/>
              </a:rPr>
              <a:t>a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node </a:t>
            </a:r>
            <a:r>
              <a:rPr sz="2800" dirty="0">
                <a:solidFill>
                  <a:srgbClr val="5F5F5F"/>
                </a:solidFill>
                <a:cs typeface="Calibri"/>
              </a:rPr>
              <a:t>will try to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slot </a:t>
            </a:r>
            <a:r>
              <a:rPr sz="2800" dirty="0">
                <a:solidFill>
                  <a:srgbClr val="5F5F5F"/>
                </a:solidFill>
                <a:cs typeface="Calibri"/>
              </a:rPr>
              <a:t>it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into the </a:t>
            </a:r>
            <a:r>
              <a:rPr sz="2800" dirty="0">
                <a:solidFill>
                  <a:srgbClr val="5F5F5F"/>
                </a:solidFill>
                <a:cs typeface="Calibri"/>
              </a:rPr>
              <a:t>existing</a:t>
            </a:r>
            <a:r>
              <a:rPr sz="2800" spc="9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blockchain</a:t>
            </a:r>
            <a:endParaRPr sz="2800" dirty="0">
              <a:solidFill>
                <a:prstClr val="black"/>
              </a:solidFill>
              <a:cs typeface="Calibri"/>
            </a:endParaRPr>
          </a:p>
          <a:p>
            <a:pPr>
              <a:spcBef>
                <a:spcPts val="100"/>
              </a:spcBef>
              <a:buClr>
                <a:srgbClr val="095A82"/>
              </a:buClr>
              <a:buFont typeface="Wingdings"/>
              <a:buChar char=""/>
            </a:pPr>
            <a:endParaRPr sz="26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598170" indent="-572770">
              <a:buClr>
                <a:srgbClr val="095A82"/>
              </a:buClr>
              <a:buFont typeface="Wingdings"/>
              <a:buChar char=""/>
              <a:tabLst>
                <a:tab pos="598170" algn="l"/>
                <a:tab pos="599440" algn="l"/>
              </a:tabLst>
            </a:pPr>
            <a:r>
              <a:rPr sz="2800" spc="-10" dirty="0">
                <a:solidFill>
                  <a:srgbClr val="5F5F5F"/>
                </a:solidFill>
                <a:cs typeface="Calibri"/>
              </a:rPr>
              <a:t>The node </a:t>
            </a:r>
            <a:r>
              <a:rPr sz="2800" dirty="0">
                <a:solidFill>
                  <a:srgbClr val="5F5F5F"/>
                </a:solidFill>
                <a:cs typeface="Calibri"/>
              </a:rPr>
              <a:t>will look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at the block’s </a:t>
            </a:r>
            <a:r>
              <a:rPr sz="2800" dirty="0">
                <a:solidFill>
                  <a:srgbClr val="5F5F5F"/>
                </a:solidFill>
                <a:cs typeface="Calibri"/>
              </a:rPr>
              <a:t>"previous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block hash" field, which </a:t>
            </a:r>
            <a:r>
              <a:rPr sz="2800" dirty="0">
                <a:solidFill>
                  <a:srgbClr val="5F5F5F"/>
                </a:solidFill>
                <a:cs typeface="Calibri"/>
              </a:rPr>
              <a:t>is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the reference </a:t>
            </a:r>
            <a:r>
              <a:rPr sz="2800" dirty="0">
                <a:solidFill>
                  <a:srgbClr val="5F5F5F"/>
                </a:solidFill>
                <a:cs typeface="Calibri"/>
              </a:rPr>
              <a:t>to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the new block’s</a:t>
            </a:r>
            <a:r>
              <a:rPr sz="2800" spc="35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parent</a:t>
            </a:r>
            <a:endParaRPr sz="2800" dirty="0">
              <a:solidFill>
                <a:prstClr val="black"/>
              </a:solidFill>
              <a:cs typeface="Calibri"/>
            </a:endParaRPr>
          </a:p>
          <a:p>
            <a:pPr>
              <a:spcBef>
                <a:spcPts val="80"/>
              </a:spcBef>
              <a:buClr>
                <a:srgbClr val="095A82"/>
              </a:buClr>
              <a:buFont typeface="Wingdings"/>
              <a:buChar char=""/>
            </a:pPr>
            <a:endParaRPr sz="26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598170" indent="-572770">
              <a:buClr>
                <a:srgbClr val="095A82"/>
              </a:buClr>
              <a:buFont typeface="Wingdings"/>
              <a:buChar char=""/>
              <a:tabLst>
                <a:tab pos="598170" algn="l"/>
                <a:tab pos="599440" algn="l"/>
              </a:tabLst>
            </a:pPr>
            <a:r>
              <a:rPr sz="2800" spc="-10" dirty="0">
                <a:solidFill>
                  <a:srgbClr val="5F5F5F"/>
                </a:solidFill>
                <a:cs typeface="Calibri"/>
              </a:rPr>
              <a:t>Then, the node </a:t>
            </a:r>
            <a:r>
              <a:rPr sz="2800" dirty="0">
                <a:solidFill>
                  <a:srgbClr val="5F5F5F"/>
                </a:solidFill>
                <a:cs typeface="Calibri"/>
              </a:rPr>
              <a:t>will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attempt </a:t>
            </a:r>
            <a:r>
              <a:rPr sz="2800" dirty="0">
                <a:solidFill>
                  <a:srgbClr val="5F5F5F"/>
                </a:solidFill>
                <a:cs typeface="Calibri"/>
              </a:rPr>
              <a:t>to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find </a:t>
            </a:r>
            <a:r>
              <a:rPr sz="2800" dirty="0">
                <a:solidFill>
                  <a:srgbClr val="5F5F5F"/>
                </a:solidFill>
                <a:cs typeface="Calibri"/>
              </a:rPr>
              <a:t>that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parent </a:t>
            </a:r>
            <a:r>
              <a:rPr sz="2800" dirty="0">
                <a:solidFill>
                  <a:srgbClr val="5F5F5F"/>
                </a:solidFill>
                <a:cs typeface="Calibri"/>
              </a:rPr>
              <a:t>in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the existing</a:t>
            </a:r>
            <a:r>
              <a:rPr sz="2800" spc="18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blockchain</a:t>
            </a:r>
            <a:endParaRPr sz="2800" dirty="0">
              <a:solidFill>
                <a:prstClr val="black"/>
              </a:solidFill>
              <a:cs typeface="Calibri"/>
            </a:endParaRPr>
          </a:p>
          <a:p>
            <a:pPr marL="598170" marR="492758" indent="-572770">
              <a:lnSpc>
                <a:spcPct val="150000"/>
              </a:lnSpc>
              <a:spcBef>
                <a:spcPts val="1400"/>
              </a:spcBef>
              <a:buClr>
                <a:srgbClr val="095A82"/>
              </a:buClr>
              <a:buFont typeface="Wingdings"/>
              <a:buChar char=""/>
              <a:tabLst>
                <a:tab pos="598170" algn="l"/>
                <a:tab pos="599440" algn="l"/>
              </a:tabLst>
            </a:pPr>
            <a:r>
              <a:rPr sz="2800" dirty="0">
                <a:solidFill>
                  <a:srgbClr val="5F5F5F"/>
                </a:solidFill>
                <a:cs typeface="Calibri"/>
              </a:rPr>
              <a:t>Most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of the time, </a:t>
            </a:r>
            <a:r>
              <a:rPr sz="2800" dirty="0">
                <a:solidFill>
                  <a:srgbClr val="5F5F5F"/>
                </a:solidFill>
                <a:cs typeface="Calibri"/>
              </a:rPr>
              <a:t>the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parent </a:t>
            </a:r>
            <a:r>
              <a:rPr sz="2800" dirty="0">
                <a:solidFill>
                  <a:srgbClr val="5F5F5F"/>
                </a:solidFill>
                <a:cs typeface="Calibri"/>
              </a:rPr>
              <a:t>will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be </a:t>
            </a:r>
            <a:r>
              <a:rPr sz="2800" dirty="0">
                <a:solidFill>
                  <a:srgbClr val="5F5F5F"/>
                </a:solidFill>
                <a:cs typeface="Calibri"/>
              </a:rPr>
              <a:t>the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"tip" of the </a:t>
            </a:r>
            <a:r>
              <a:rPr sz="2800" dirty="0">
                <a:solidFill>
                  <a:srgbClr val="5F5F5F"/>
                </a:solidFill>
                <a:cs typeface="Calibri"/>
              </a:rPr>
              <a:t>main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chain, meaning this new block extends the main  chain</a:t>
            </a:r>
            <a:endParaRPr sz="2800" dirty="0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2610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6"/>
                </a:moveTo>
                <a:lnTo>
                  <a:pt x="16421099" y="28956"/>
                </a:lnTo>
                <a:lnTo>
                  <a:pt x="16421099" y="0"/>
                </a:lnTo>
                <a:lnTo>
                  <a:pt x="0" y="0"/>
                </a:lnTo>
                <a:lnTo>
                  <a:pt x="0" y="28956"/>
                </a:lnTo>
                <a:close/>
              </a:path>
            </a:pathLst>
          </a:custGeom>
          <a:solidFill>
            <a:srgbClr val="095A81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6"/>
                </a:moveTo>
                <a:lnTo>
                  <a:pt x="16421099" y="28956"/>
                </a:lnTo>
                <a:lnTo>
                  <a:pt x="16421099" y="0"/>
                </a:lnTo>
                <a:lnTo>
                  <a:pt x="0" y="0"/>
                </a:lnTo>
                <a:lnTo>
                  <a:pt x="0" y="28956"/>
                </a:lnTo>
                <a:close/>
              </a:path>
            </a:pathLst>
          </a:custGeom>
          <a:solidFill>
            <a:srgbClr val="05517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7136" y="3442716"/>
            <a:ext cx="1066799" cy="1272539"/>
          </a:xfrm>
          <a:prstGeom prst="rect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object 2"/>
          <p:cNvSpPr/>
          <p:nvPr/>
        </p:nvSpPr>
        <p:spPr>
          <a:xfrm>
            <a:off x="934210" y="1688593"/>
            <a:ext cx="16421100" cy="58418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11" name="object 4"/>
          <p:cNvSpPr/>
          <p:nvPr/>
        </p:nvSpPr>
        <p:spPr>
          <a:xfrm>
            <a:off x="934210" y="1688593"/>
            <a:ext cx="16421100" cy="58418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31" name="object 2"/>
          <p:cNvSpPr/>
          <p:nvPr/>
        </p:nvSpPr>
        <p:spPr>
          <a:xfrm>
            <a:off x="934974" y="1696211"/>
            <a:ext cx="16421100" cy="38100"/>
          </a:xfrm>
          <a:custGeom>
            <a:avLst/>
            <a:gdLst/>
            <a:ahLst/>
            <a:cxnLst/>
            <a:rect l="l" t="t" r="r" b="b"/>
            <a:pathLst>
              <a:path w="16421100" h="38100">
                <a:moveTo>
                  <a:pt x="0" y="38100"/>
                </a:moveTo>
                <a:lnTo>
                  <a:pt x="16421100" y="38100"/>
                </a:lnTo>
                <a:lnTo>
                  <a:pt x="16421100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2" name="object 3"/>
          <p:cNvSpPr/>
          <p:nvPr/>
        </p:nvSpPr>
        <p:spPr>
          <a:xfrm>
            <a:off x="1059180" y="9453365"/>
            <a:ext cx="2276856" cy="8336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3" name="object 5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5"/>
                </a:moveTo>
                <a:lnTo>
                  <a:pt x="16421100" y="28955"/>
                </a:lnTo>
                <a:lnTo>
                  <a:pt x="1642110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" name="object 4"/>
          <p:cNvSpPr/>
          <p:nvPr/>
        </p:nvSpPr>
        <p:spPr>
          <a:xfrm>
            <a:off x="7588756" y="3122676"/>
            <a:ext cx="5181600" cy="3657600"/>
          </a:xfrm>
          <a:custGeom>
            <a:avLst/>
            <a:gdLst/>
            <a:ahLst/>
            <a:cxnLst/>
            <a:rect l="l" t="t" r="r" b="b"/>
            <a:pathLst>
              <a:path w="2590800" h="1828800">
                <a:moveTo>
                  <a:pt x="1444117" y="0"/>
                </a:moveTo>
                <a:lnTo>
                  <a:pt x="1390165" y="1005"/>
                </a:lnTo>
                <a:lnTo>
                  <a:pt x="1336857" y="3972"/>
                </a:lnTo>
                <a:lnTo>
                  <a:pt x="1284246" y="8856"/>
                </a:lnTo>
                <a:lnTo>
                  <a:pt x="1232388" y="15613"/>
                </a:lnTo>
                <a:lnTo>
                  <a:pt x="1181338" y="24199"/>
                </a:lnTo>
                <a:lnTo>
                  <a:pt x="1131151" y="34571"/>
                </a:lnTo>
                <a:lnTo>
                  <a:pt x="1081882" y="46684"/>
                </a:lnTo>
                <a:lnTo>
                  <a:pt x="1033586" y="60494"/>
                </a:lnTo>
                <a:lnTo>
                  <a:pt x="986317" y="75958"/>
                </a:lnTo>
                <a:lnTo>
                  <a:pt x="940132" y="93031"/>
                </a:lnTo>
                <a:lnTo>
                  <a:pt x="895084" y="111670"/>
                </a:lnTo>
                <a:lnTo>
                  <a:pt x="851229" y="131831"/>
                </a:lnTo>
                <a:lnTo>
                  <a:pt x="808622" y="153469"/>
                </a:lnTo>
                <a:lnTo>
                  <a:pt x="767318" y="176542"/>
                </a:lnTo>
                <a:lnTo>
                  <a:pt x="727372" y="201004"/>
                </a:lnTo>
                <a:lnTo>
                  <a:pt x="688839" y="226813"/>
                </a:lnTo>
                <a:lnTo>
                  <a:pt x="651774" y="253924"/>
                </a:lnTo>
                <a:lnTo>
                  <a:pt x="616232" y="282293"/>
                </a:lnTo>
                <a:lnTo>
                  <a:pt x="582267" y="311876"/>
                </a:lnTo>
                <a:lnTo>
                  <a:pt x="549936" y="342630"/>
                </a:lnTo>
                <a:lnTo>
                  <a:pt x="519292" y="374510"/>
                </a:lnTo>
                <a:lnTo>
                  <a:pt x="490392" y="407473"/>
                </a:lnTo>
                <a:lnTo>
                  <a:pt x="463289" y="441475"/>
                </a:lnTo>
                <a:lnTo>
                  <a:pt x="438040" y="476471"/>
                </a:lnTo>
                <a:lnTo>
                  <a:pt x="414698" y="512419"/>
                </a:lnTo>
                <a:lnTo>
                  <a:pt x="393320" y="549273"/>
                </a:lnTo>
                <a:lnTo>
                  <a:pt x="373959" y="586990"/>
                </a:lnTo>
                <a:lnTo>
                  <a:pt x="356671" y="625526"/>
                </a:lnTo>
                <a:lnTo>
                  <a:pt x="341512" y="664838"/>
                </a:lnTo>
                <a:lnTo>
                  <a:pt x="328535" y="704881"/>
                </a:lnTo>
                <a:lnTo>
                  <a:pt x="317797" y="745611"/>
                </a:lnTo>
                <a:lnTo>
                  <a:pt x="309351" y="786984"/>
                </a:lnTo>
                <a:lnTo>
                  <a:pt x="303253" y="828957"/>
                </a:lnTo>
                <a:lnTo>
                  <a:pt x="299559" y="871486"/>
                </a:lnTo>
                <a:lnTo>
                  <a:pt x="298323" y="914526"/>
                </a:lnTo>
                <a:lnTo>
                  <a:pt x="0" y="1138682"/>
                </a:lnTo>
                <a:lnTo>
                  <a:pt x="381888" y="1257045"/>
                </a:lnTo>
                <a:lnTo>
                  <a:pt x="403160" y="1296397"/>
                </a:lnTo>
                <a:lnTo>
                  <a:pt x="426542" y="1334651"/>
                </a:lnTo>
                <a:lnTo>
                  <a:pt x="451967" y="1371772"/>
                </a:lnTo>
                <a:lnTo>
                  <a:pt x="479368" y="1407722"/>
                </a:lnTo>
                <a:lnTo>
                  <a:pt x="508676" y="1442466"/>
                </a:lnTo>
                <a:lnTo>
                  <a:pt x="539824" y="1475967"/>
                </a:lnTo>
                <a:lnTo>
                  <a:pt x="572744" y="1508188"/>
                </a:lnTo>
                <a:lnTo>
                  <a:pt x="607368" y="1539093"/>
                </a:lnTo>
                <a:lnTo>
                  <a:pt x="643628" y="1568647"/>
                </a:lnTo>
                <a:lnTo>
                  <a:pt x="681456" y="1596811"/>
                </a:lnTo>
                <a:lnTo>
                  <a:pt x="720784" y="1623550"/>
                </a:lnTo>
                <a:lnTo>
                  <a:pt x="761546" y="1648827"/>
                </a:lnTo>
                <a:lnTo>
                  <a:pt x="803671" y="1672605"/>
                </a:lnTo>
                <a:lnTo>
                  <a:pt x="847094" y="1694849"/>
                </a:lnTo>
                <a:lnTo>
                  <a:pt x="891746" y="1715522"/>
                </a:lnTo>
                <a:lnTo>
                  <a:pt x="937559" y="1734588"/>
                </a:lnTo>
                <a:lnTo>
                  <a:pt x="984465" y="1752009"/>
                </a:lnTo>
                <a:lnTo>
                  <a:pt x="1032396" y="1767750"/>
                </a:lnTo>
                <a:lnTo>
                  <a:pt x="1081286" y="1781773"/>
                </a:lnTo>
                <a:lnTo>
                  <a:pt x="1131065" y="1794043"/>
                </a:lnTo>
                <a:lnTo>
                  <a:pt x="1181666" y="1804524"/>
                </a:lnTo>
                <a:lnTo>
                  <a:pt x="1233084" y="1813186"/>
                </a:lnTo>
                <a:lnTo>
                  <a:pt x="1285062" y="1819968"/>
                </a:lnTo>
                <a:lnTo>
                  <a:pt x="1337722" y="1824860"/>
                </a:lnTo>
                <a:lnTo>
                  <a:pt x="1390932" y="1827816"/>
                </a:lnTo>
                <a:lnTo>
                  <a:pt x="1444625" y="1828800"/>
                </a:lnTo>
                <a:lnTo>
                  <a:pt x="1498576" y="1827794"/>
                </a:lnTo>
                <a:lnTo>
                  <a:pt x="1551884" y="1824827"/>
                </a:lnTo>
                <a:lnTo>
                  <a:pt x="1604495" y="1819943"/>
                </a:lnTo>
                <a:lnTo>
                  <a:pt x="1656402" y="1813177"/>
                </a:lnTo>
                <a:lnTo>
                  <a:pt x="1707403" y="1804600"/>
                </a:lnTo>
                <a:lnTo>
                  <a:pt x="1757590" y="1794228"/>
                </a:lnTo>
                <a:lnTo>
                  <a:pt x="1806859" y="1782115"/>
                </a:lnTo>
                <a:lnTo>
                  <a:pt x="1855155" y="1768305"/>
                </a:lnTo>
                <a:lnTo>
                  <a:pt x="1902424" y="1752841"/>
                </a:lnTo>
                <a:lnTo>
                  <a:pt x="1948609" y="1735768"/>
                </a:lnTo>
                <a:lnTo>
                  <a:pt x="1993657" y="1717129"/>
                </a:lnTo>
                <a:lnTo>
                  <a:pt x="2037512" y="1696968"/>
                </a:lnTo>
                <a:lnTo>
                  <a:pt x="2080119" y="1675330"/>
                </a:lnTo>
                <a:lnTo>
                  <a:pt x="2121423" y="1652257"/>
                </a:lnTo>
                <a:lnTo>
                  <a:pt x="2161369" y="1627795"/>
                </a:lnTo>
                <a:lnTo>
                  <a:pt x="2199902" y="1601986"/>
                </a:lnTo>
                <a:lnTo>
                  <a:pt x="2236967" y="1574875"/>
                </a:lnTo>
                <a:lnTo>
                  <a:pt x="2272509" y="1546506"/>
                </a:lnTo>
                <a:lnTo>
                  <a:pt x="2306474" y="1516923"/>
                </a:lnTo>
                <a:lnTo>
                  <a:pt x="2338805" y="1486169"/>
                </a:lnTo>
                <a:lnTo>
                  <a:pt x="2369449" y="1454289"/>
                </a:lnTo>
                <a:lnTo>
                  <a:pt x="2398349" y="1421326"/>
                </a:lnTo>
                <a:lnTo>
                  <a:pt x="2425452" y="1387324"/>
                </a:lnTo>
                <a:lnTo>
                  <a:pt x="2450701" y="1352328"/>
                </a:lnTo>
                <a:lnTo>
                  <a:pt x="2474043" y="1316380"/>
                </a:lnTo>
                <a:lnTo>
                  <a:pt x="2495421" y="1279526"/>
                </a:lnTo>
                <a:lnTo>
                  <a:pt x="2514782" y="1241809"/>
                </a:lnTo>
                <a:lnTo>
                  <a:pt x="2532070" y="1203273"/>
                </a:lnTo>
                <a:lnTo>
                  <a:pt x="2547229" y="1163961"/>
                </a:lnTo>
                <a:lnTo>
                  <a:pt x="2560206" y="1123918"/>
                </a:lnTo>
                <a:lnTo>
                  <a:pt x="2570944" y="1083188"/>
                </a:lnTo>
                <a:lnTo>
                  <a:pt x="2579390" y="1041815"/>
                </a:lnTo>
                <a:lnTo>
                  <a:pt x="2585488" y="999842"/>
                </a:lnTo>
                <a:lnTo>
                  <a:pt x="2589182" y="957313"/>
                </a:lnTo>
                <a:lnTo>
                  <a:pt x="2590419" y="914273"/>
                </a:lnTo>
                <a:lnTo>
                  <a:pt x="2589160" y="871222"/>
                </a:lnTo>
                <a:lnTo>
                  <a:pt x="2585444" y="828684"/>
                </a:lnTo>
                <a:lnTo>
                  <a:pt x="2579325" y="786703"/>
                </a:lnTo>
                <a:lnTo>
                  <a:pt x="2570858" y="745323"/>
                </a:lnTo>
                <a:lnTo>
                  <a:pt x="2560098" y="704587"/>
                </a:lnTo>
                <a:lnTo>
                  <a:pt x="2547100" y="664540"/>
                </a:lnTo>
                <a:lnTo>
                  <a:pt x="2531919" y="625226"/>
                </a:lnTo>
                <a:lnTo>
                  <a:pt x="2514611" y="586687"/>
                </a:lnTo>
                <a:lnTo>
                  <a:pt x="2495230" y="548969"/>
                </a:lnTo>
                <a:lnTo>
                  <a:pt x="2473831" y="512115"/>
                </a:lnTo>
                <a:lnTo>
                  <a:pt x="2450470" y="476169"/>
                </a:lnTo>
                <a:lnTo>
                  <a:pt x="2425201" y="441175"/>
                </a:lnTo>
                <a:lnTo>
                  <a:pt x="2398079" y="407176"/>
                </a:lnTo>
                <a:lnTo>
                  <a:pt x="2369160" y="374218"/>
                </a:lnTo>
                <a:lnTo>
                  <a:pt x="2338499" y="342343"/>
                </a:lnTo>
                <a:lnTo>
                  <a:pt x="2306150" y="311595"/>
                </a:lnTo>
                <a:lnTo>
                  <a:pt x="2272168" y="282019"/>
                </a:lnTo>
                <a:lnTo>
                  <a:pt x="2236610" y="253658"/>
                </a:lnTo>
                <a:lnTo>
                  <a:pt x="2199529" y="226556"/>
                </a:lnTo>
                <a:lnTo>
                  <a:pt x="2160981" y="200758"/>
                </a:lnTo>
                <a:lnTo>
                  <a:pt x="2121020" y="176306"/>
                </a:lnTo>
                <a:lnTo>
                  <a:pt x="2079703" y="153245"/>
                </a:lnTo>
                <a:lnTo>
                  <a:pt x="2037083" y="131619"/>
                </a:lnTo>
                <a:lnTo>
                  <a:pt x="1993216" y="111472"/>
                </a:lnTo>
                <a:lnTo>
                  <a:pt x="1948158" y="92847"/>
                </a:lnTo>
                <a:lnTo>
                  <a:pt x="1901962" y="75789"/>
                </a:lnTo>
                <a:lnTo>
                  <a:pt x="1854684" y="60341"/>
                </a:lnTo>
                <a:lnTo>
                  <a:pt x="1806379" y="46548"/>
                </a:lnTo>
                <a:lnTo>
                  <a:pt x="1757103" y="34452"/>
                </a:lnTo>
                <a:lnTo>
                  <a:pt x="1706909" y="24099"/>
                </a:lnTo>
                <a:lnTo>
                  <a:pt x="1655854" y="15531"/>
                </a:lnTo>
                <a:lnTo>
                  <a:pt x="1603992" y="8794"/>
                </a:lnTo>
                <a:lnTo>
                  <a:pt x="1551379" y="3930"/>
                </a:lnTo>
                <a:lnTo>
                  <a:pt x="1498068" y="984"/>
                </a:lnTo>
                <a:lnTo>
                  <a:pt x="144411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12" name="object 2"/>
          <p:cNvSpPr txBox="1">
            <a:spLocks noGrp="1"/>
          </p:cNvSpPr>
          <p:nvPr>
            <p:ph type="title"/>
          </p:nvPr>
        </p:nvSpPr>
        <p:spPr>
          <a:xfrm>
            <a:off x="942034" y="648106"/>
            <a:ext cx="4958080" cy="88614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5400">
              <a:spcBef>
                <a:spcPts val="190"/>
              </a:spcBef>
            </a:pPr>
            <a:r>
              <a:rPr spc="-10" dirty="0"/>
              <a:t>Secondary</a:t>
            </a:r>
            <a:r>
              <a:rPr spc="-70" dirty="0"/>
              <a:t> </a:t>
            </a:r>
            <a:r>
              <a:rPr spc="-10" dirty="0"/>
              <a:t>Chain</a:t>
            </a:r>
          </a:p>
        </p:txBody>
      </p:sp>
      <p:sp>
        <p:nvSpPr>
          <p:cNvPr id="14" name="object 3"/>
          <p:cNvSpPr txBox="1"/>
          <p:nvPr/>
        </p:nvSpPr>
        <p:spPr>
          <a:xfrm>
            <a:off x="942034" y="1896110"/>
            <a:ext cx="16068040" cy="5112938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598170" indent="-572770">
              <a:spcBef>
                <a:spcPts val="210"/>
              </a:spcBef>
              <a:buClr>
                <a:srgbClr val="095A82"/>
              </a:buClr>
              <a:buFont typeface="Wingdings"/>
              <a:buChar char=""/>
              <a:tabLst>
                <a:tab pos="598170" algn="l"/>
                <a:tab pos="599440" algn="l"/>
              </a:tabLst>
            </a:pPr>
            <a:r>
              <a:rPr sz="2800" spc="-10" dirty="0">
                <a:solidFill>
                  <a:srgbClr val="5F5F5F"/>
                </a:solidFill>
                <a:cs typeface="Calibri"/>
              </a:rPr>
              <a:t>Sometimes, </a:t>
            </a:r>
            <a:r>
              <a:rPr sz="2800" dirty="0">
                <a:solidFill>
                  <a:srgbClr val="5F5F5F"/>
                </a:solidFill>
                <a:cs typeface="Calibri"/>
              </a:rPr>
              <a:t>as we will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see </a:t>
            </a:r>
            <a:r>
              <a:rPr sz="2800" dirty="0">
                <a:solidFill>
                  <a:srgbClr val="5F5F5F"/>
                </a:solidFill>
                <a:cs typeface="Calibri"/>
              </a:rPr>
              <a:t>in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“Blockchain </a:t>
            </a:r>
            <a:r>
              <a:rPr sz="2800" dirty="0">
                <a:solidFill>
                  <a:srgbClr val="5F5F5F"/>
                </a:solidFill>
                <a:cs typeface="Calibri"/>
              </a:rPr>
              <a:t>Forks”,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the new block extends </a:t>
            </a:r>
            <a:r>
              <a:rPr sz="2800" dirty="0">
                <a:solidFill>
                  <a:srgbClr val="5F5F5F"/>
                </a:solidFill>
                <a:cs typeface="Calibri"/>
              </a:rPr>
              <a:t>a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chain that </a:t>
            </a:r>
            <a:r>
              <a:rPr sz="2800" dirty="0">
                <a:solidFill>
                  <a:srgbClr val="5F5F5F"/>
                </a:solidFill>
                <a:cs typeface="Calibri"/>
              </a:rPr>
              <a:t>is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not the main</a:t>
            </a:r>
            <a:r>
              <a:rPr sz="2800" spc="29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chain</a:t>
            </a:r>
            <a:endParaRPr sz="2800">
              <a:solidFill>
                <a:prstClr val="black"/>
              </a:solidFill>
              <a:cs typeface="Calibri"/>
            </a:endParaRPr>
          </a:p>
          <a:p>
            <a:pPr>
              <a:spcBef>
                <a:spcPts val="80"/>
              </a:spcBef>
              <a:buClr>
                <a:srgbClr val="095A82"/>
              </a:buClr>
              <a:buFont typeface="Wingdings"/>
              <a:buChar char=""/>
            </a:pPr>
            <a:endParaRPr sz="26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598170" indent="-572770">
              <a:buClr>
                <a:srgbClr val="095A82"/>
              </a:buClr>
              <a:buFont typeface="Wingdings"/>
              <a:buChar char=""/>
              <a:tabLst>
                <a:tab pos="598170" algn="l"/>
                <a:tab pos="599440" algn="l"/>
              </a:tabLst>
            </a:pPr>
            <a:r>
              <a:rPr sz="2800" dirty="0">
                <a:solidFill>
                  <a:srgbClr val="5F5F5F"/>
                </a:solidFill>
                <a:cs typeface="Calibri"/>
              </a:rPr>
              <a:t>All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things considered, </a:t>
            </a:r>
            <a:r>
              <a:rPr sz="2800" dirty="0">
                <a:solidFill>
                  <a:srgbClr val="5F5F5F"/>
                </a:solidFill>
                <a:cs typeface="Calibri"/>
              </a:rPr>
              <a:t>the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node </a:t>
            </a:r>
            <a:r>
              <a:rPr sz="2800" dirty="0">
                <a:solidFill>
                  <a:srgbClr val="5F5F5F"/>
                </a:solidFill>
                <a:cs typeface="Calibri"/>
              </a:rPr>
              <a:t>will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connect the new block </a:t>
            </a:r>
            <a:r>
              <a:rPr sz="2800" dirty="0">
                <a:solidFill>
                  <a:srgbClr val="5F5F5F"/>
                </a:solidFill>
                <a:cs typeface="Calibri"/>
              </a:rPr>
              <a:t>to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the secondary chain </a:t>
            </a:r>
            <a:r>
              <a:rPr sz="2800" dirty="0">
                <a:solidFill>
                  <a:srgbClr val="5F5F5F"/>
                </a:solidFill>
                <a:cs typeface="Calibri"/>
              </a:rPr>
              <a:t>it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expands and </a:t>
            </a:r>
            <a:r>
              <a:rPr sz="2800" dirty="0">
                <a:solidFill>
                  <a:srgbClr val="5F5F5F"/>
                </a:solidFill>
                <a:cs typeface="Calibri"/>
              </a:rPr>
              <a:t>after</a:t>
            </a:r>
            <a:r>
              <a:rPr sz="2800" spc="43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that</a:t>
            </a:r>
            <a:endParaRPr sz="2800">
              <a:solidFill>
                <a:prstClr val="black"/>
              </a:solidFill>
              <a:cs typeface="Calibri"/>
            </a:endParaRPr>
          </a:p>
          <a:p>
            <a:pPr marL="598170">
              <a:spcBef>
                <a:spcPts val="1680"/>
              </a:spcBef>
            </a:pPr>
            <a:r>
              <a:rPr sz="2800" spc="-10" dirty="0">
                <a:solidFill>
                  <a:srgbClr val="5F5F5F"/>
                </a:solidFill>
                <a:cs typeface="Calibri"/>
              </a:rPr>
              <a:t>compare the difficulty </a:t>
            </a:r>
            <a:r>
              <a:rPr sz="2800" dirty="0">
                <a:solidFill>
                  <a:srgbClr val="5F5F5F"/>
                </a:solidFill>
                <a:cs typeface="Calibri"/>
              </a:rPr>
              <a:t>of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the secondary chain </a:t>
            </a:r>
            <a:r>
              <a:rPr sz="2800" dirty="0">
                <a:solidFill>
                  <a:srgbClr val="5F5F5F"/>
                </a:solidFill>
                <a:cs typeface="Calibri"/>
              </a:rPr>
              <a:t>to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the </a:t>
            </a:r>
            <a:r>
              <a:rPr sz="2800" dirty="0">
                <a:solidFill>
                  <a:srgbClr val="5F5F5F"/>
                </a:solidFill>
                <a:cs typeface="Calibri"/>
              </a:rPr>
              <a:t>main</a:t>
            </a:r>
            <a:r>
              <a:rPr sz="2800" spc="1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chain</a:t>
            </a:r>
            <a:endParaRPr sz="2800">
              <a:solidFill>
                <a:prstClr val="black"/>
              </a:solidFill>
              <a:cs typeface="Calibri"/>
            </a:endParaRPr>
          </a:p>
          <a:p>
            <a:pPr marL="598170" marR="48260" indent="-572770">
              <a:lnSpc>
                <a:spcPct val="150000"/>
              </a:lnSpc>
              <a:spcBef>
                <a:spcPts val="1390"/>
              </a:spcBef>
              <a:buClr>
                <a:srgbClr val="095A82"/>
              </a:buClr>
              <a:buFont typeface="Wingdings"/>
              <a:buChar char=""/>
              <a:tabLst>
                <a:tab pos="598170" algn="l"/>
                <a:tab pos="599440" algn="l"/>
              </a:tabLst>
            </a:pPr>
            <a:r>
              <a:rPr sz="2800" spc="-10" dirty="0">
                <a:solidFill>
                  <a:srgbClr val="5F5F5F"/>
                </a:solidFill>
                <a:cs typeface="Calibri"/>
              </a:rPr>
              <a:t>If the secondary chain has more cumulative difficulty than the main chain, the node </a:t>
            </a:r>
            <a:r>
              <a:rPr sz="2800" dirty="0">
                <a:solidFill>
                  <a:srgbClr val="5F5F5F"/>
                </a:solidFill>
                <a:cs typeface="Calibri"/>
              </a:rPr>
              <a:t>will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reconverge on the  secondary</a:t>
            </a:r>
            <a:r>
              <a:rPr sz="280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chain</a:t>
            </a:r>
            <a:endParaRPr sz="2800">
              <a:solidFill>
                <a:prstClr val="black"/>
              </a:solidFill>
              <a:cs typeface="Calibri"/>
            </a:endParaRPr>
          </a:p>
          <a:p>
            <a:pPr>
              <a:buClr>
                <a:srgbClr val="095A82"/>
              </a:buClr>
              <a:buFont typeface="Wingdings"/>
              <a:buChar char=""/>
            </a:pPr>
            <a:endParaRPr sz="27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598170" indent="-572770">
              <a:buClr>
                <a:srgbClr val="095A82"/>
              </a:buClr>
              <a:buFont typeface="Wingdings"/>
              <a:buChar char=""/>
              <a:tabLst>
                <a:tab pos="598170" algn="l"/>
                <a:tab pos="599440" algn="l"/>
              </a:tabLst>
            </a:pPr>
            <a:r>
              <a:rPr sz="2800" spc="-10" dirty="0">
                <a:solidFill>
                  <a:srgbClr val="5F5F5F"/>
                </a:solidFill>
                <a:cs typeface="Calibri"/>
              </a:rPr>
              <a:t>It </a:t>
            </a:r>
            <a:r>
              <a:rPr sz="2800" dirty="0">
                <a:solidFill>
                  <a:srgbClr val="5F5F5F"/>
                </a:solidFill>
                <a:cs typeface="Calibri"/>
              </a:rPr>
              <a:t>will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select the secondary chain </a:t>
            </a:r>
            <a:r>
              <a:rPr sz="2800" dirty="0">
                <a:solidFill>
                  <a:srgbClr val="5F5F5F"/>
                </a:solidFill>
                <a:cs typeface="Calibri"/>
              </a:rPr>
              <a:t>as its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new main chain, making the </a:t>
            </a:r>
            <a:r>
              <a:rPr sz="2800" dirty="0">
                <a:solidFill>
                  <a:srgbClr val="5F5F5F"/>
                </a:solidFill>
                <a:cs typeface="Calibri"/>
              </a:rPr>
              <a:t>old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main chain </a:t>
            </a:r>
            <a:r>
              <a:rPr sz="2800" dirty="0">
                <a:solidFill>
                  <a:srgbClr val="5F5F5F"/>
                </a:solidFill>
                <a:cs typeface="Calibri"/>
              </a:rPr>
              <a:t>a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secondary</a:t>
            </a:r>
            <a:r>
              <a:rPr sz="2800" spc="27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chain</a:t>
            </a:r>
            <a:endParaRPr sz="2800">
              <a:solidFill>
                <a:prstClr val="black"/>
              </a:solidFill>
              <a:cs typeface="Calibri"/>
            </a:endParaRPr>
          </a:p>
          <a:p>
            <a:pPr>
              <a:spcBef>
                <a:spcPts val="80"/>
              </a:spcBef>
              <a:buClr>
                <a:srgbClr val="095A82"/>
              </a:buClr>
              <a:buFont typeface="Wingdings"/>
              <a:buChar char=""/>
            </a:pPr>
            <a:endParaRPr sz="26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598170" indent="-572770">
              <a:buClr>
                <a:srgbClr val="095A82"/>
              </a:buClr>
              <a:buFont typeface="Wingdings"/>
              <a:buChar char=""/>
              <a:tabLst>
                <a:tab pos="598170" algn="l"/>
                <a:tab pos="599440" algn="l"/>
              </a:tabLst>
            </a:pPr>
            <a:r>
              <a:rPr sz="2800" spc="-10" dirty="0">
                <a:solidFill>
                  <a:srgbClr val="5F5F5F"/>
                </a:solidFill>
                <a:cs typeface="Calibri"/>
              </a:rPr>
              <a:t>If the node </a:t>
            </a:r>
            <a:r>
              <a:rPr sz="2800" dirty="0">
                <a:solidFill>
                  <a:srgbClr val="5F5F5F"/>
                </a:solidFill>
                <a:cs typeface="Calibri"/>
              </a:rPr>
              <a:t>is a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miner, </a:t>
            </a:r>
            <a:r>
              <a:rPr sz="2800" dirty="0">
                <a:solidFill>
                  <a:srgbClr val="5F5F5F"/>
                </a:solidFill>
                <a:cs typeface="Calibri"/>
              </a:rPr>
              <a:t>it will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now construct </a:t>
            </a:r>
            <a:r>
              <a:rPr sz="2800" dirty="0">
                <a:solidFill>
                  <a:srgbClr val="5F5F5F"/>
                </a:solidFill>
                <a:cs typeface="Calibri"/>
              </a:rPr>
              <a:t>a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block extending this new, longer,</a:t>
            </a:r>
            <a:r>
              <a:rPr sz="2800" spc="14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chain</a:t>
            </a:r>
            <a:endParaRPr sz="2800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386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6"/>
                </a:moveTo>
                <a:lnTo>
                  <a:pt x="16421099" y="28956"/>
                </a:lnTo>
                <a:lnTo>
                  <a:pt x="16421099" y="0"/>
                </a:lnTo>
                <a:lnTo>
                  <a:pt x="0" y="0"/>
                </a:lnTo>
                <a:lnTo>
                  <a:pt x="0" y="28956"/>
                </a:lnTo>
                <a:close/>
              </a:path>
            </a:pathLst>
          </a:custGeom>
          <a:solidFill>
            <a:srgbClr val="095A81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6"/>
                </a:moveTo>
                <a:lnTo>
                  <a:pt x="16421099" y="28956"/>
                </a:lnTo>
                <a:lnTo>
                  <a:pt x="16421099" y="0"/>
                </a:lnTo>
                <a:lnTo>
                  <a:pt x="0" y="0"/>
                </a:lnTo>
                <a:lnTo>
                  <a:pt x="0" y="28956"/>
                </a:lnTo>
                <a:close/>
              </a:path>
            </a:pathLst>
          </a:custGeom>
          <a:solidFill>
            <a:srgbClr val="05517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7136" y="3442716"/>
            <a:ext cx="1066799" cy="1272539"/>
          </a:xfrm>
          <a:prstGeom prst="rect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object 2"/>
          <p:cNvSpPr/>
          <p:nvPr/>
        </p:nvSpPr>
        <p:spPr>
          <a:xfrm>
            <a:off x="934210" y="1688593"/>
            <a:ext cx="16421100" cy="58418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11" name="object 4"/>
          <p:cNvSpPr/>
          <p:nvPr/>
        </p:nvSpPr>
        <p:spPr>
          <a:xfrm>
            <a:off x="934210" y="1688593"/>
            <a:ext cx="16421100" cy="58418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31" name="object 2"/>
          <p:cNvSpPr/>
          <p:nvPr/>
        </p:nvSpPr>
        <p:spPr>
          <a:xfrm>
            <a:off x="934974" y="1696211"/>
            <a:ext cx="16421100" cy="38100"/>
          </a:xfrm>
          <a:custGeom>
            <a:avLst/>
            <a:gdLst/>
            <a:ahLst/>
            <a:cxnLst/>
            <a:rect l="l" t="t" r="r" b="b"/>
            <a:pathLst>
              <a:path w="16421100" h="38100">
                <a:moveTo>
                  <a:pt x="0" y="38100"/>
                </a:moveTo>
                <a:lnTo>
                  <a:pt x="16421100" y="38100"/>
                </a:lnTo>
                <a:lnTo>
                  <a:pt x="16421100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2" name="object 3"/>
          <p:cNvSpPr/>
          <p:nvPr/>
        </p:nvSpPr>
        <p:spPr>
          <a:xfrm>
            <a:off x="1059180" y="9453365"/>
            <a:ext cx="2276856" cy="8336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3" name="object 5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5"/>
                </a:moveTo>
                <a:lnTo>
                  <a:pt x="16421100" y="28955"/>
                </a:lnTo>
                <a:lnTo>
                  <a:pt x="1642110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" name="object 4"/>
          <p:cNvSpPr/>
          <p:nvPr/>
        </p:nvSpPr>
        <p:spPr>
          <a:xfrm>
            <a:off x="7588756" y="3122676"/>
            <a:ext cx="5181600" cy="3657600"/>
          </a:xfrm>
          <a:custGeom>
            <a:avLst/>
            <a:gdLst/>
            <a:ahLst/>
            <a:cxnLst/>
            <a:rect l="l" t="t" r="r" b="b"/>
            <a:pathLst>
              <a:path w="2590800" h="1828800">
                <a:moveTo>
                  <a:pt x="1444117" y="0"/>
                </a:moveTo>
                <a:lnTo>
                  <a:pt x="1390165" y="1005"/>
                </a:lnTo>
                <a:lnTo>
                  <a:pt x="1336857" y="3972"/>
                </a:lnTo>
                <a:lnTo>
                  <a:pt x="1284246" y="8856"/>
                </a:lnTo>
                <a:lnTo>
                  <a:pt x="1232388" y="15613"/>
                </a:lnTo>
                <a:lnTo>
                  <a:pt x="1181338" y="24199"/>
                </a:lnTo>
                <a:lnTo>
                  <a:pt x="1131151" y="34571"/>
                </a:lnTo>
                <a:lnTo>
                  <a:pt x="1081882" y="46684"/>
                </a:lnTo>
                <a:lnTo>
                  <a:pt x="1033586" y="60494"/>
                </a:lnTo>
                <a:lnTo>
                  <a:pt x="986317" y="75958"/>
                </a:lnTo>
                <a:lnTo>
                  <a:pt x="940132" y="93031"/>
                </a:lnTo>
                <a:lnTo>
                  <a:pt x="895084" y="111670"/>
                </a:lnTo>
                <a:lnTo>
                  <a:pt x="851229" y="131831"/>
                </a:lnTo>
                <a:lnTo>
                  <a:pt x="808622" y="153469"/>
                </a:lnTo>
                <a:lnTo>
                  <a:pt x="767318" y="176542"/>
                </a:lnTo>
                <a:lnTo>
                  <a:pt x="727372" y="201004"/>
                </a:lnTo>
                <a:lnTo>
                  <a:pt x="688839" y="226813"/>
                </a:lnTo>
                <a:lnTo>
                  <a:pt x="651774" y="253924"/>
                </a:lnTo>
                <a:lnTo>
                  <a:pt x="616232" y="282293"/>
                </a:lnTo>
                <a:lnTo>
                  <a:pt x="582267" y="311876"/>
                </a:lnTo>
                <a:lnTo>
                  <a:pt x="549936" y="342630"/>
                </a:lnTo>
                <a:lnTo>
                  <a:pt x="519292" y="374510"/>
                </a:lnTo>
                <a:lnTo>
                  <a:pt x="490392" y="407473"/>
                </a:lnTo>
                <a:lnTo>
                  <a:pt x="463289" y="441475"/>
                </a:lnTo>
                <a:lnTo>
                  <a:pt x="438040" y="476471"/>
                </a:lnTo>
                <a:lnTo>
                  <a:pt x="414698" y="512419"/>
                </a:lnTo>
                <a:lnTo>
                  <a:pt x="393320" y="549273"/>
                </a:lnTo>
                <a:lnTo>
                  <a:pt x="373959" y="586990"/>
                </a:lnTo>
                <a:lnTo>
                  <a:pt x="356671" y="625526"/>
                </a:lnTo>
                <a:lnTo>
                  <a:pt x="341512" y="664838"/>
                </a:lnTo>
                <a:lnTo>
                  <a:pt x="328535" y="704881"/>
                </a:lnTo>
                <a:lnTo>
                  <a:pt x="317797" y="745611"/>
                </a:lnTo>
                <a:lnTo>
                  <a:pt x="309351" y="786984"/>
                </a:lnTo>
                <a:lnTo>
                  <a:pt x="303253" y="828957"/>
                </a:lnTo>
                <a:lnTo>
                  <a:pt x="299559" y="871486"/>
                </a:lnTo>
                <a:lnTo>
                  <a:pt x="298323" y="914526"/>
                </a:lnTo>
                <a:lnTo>
                  <a:pt x="0" y="1138682"/>
                </a:lnTo>
                <a:lnTo>
                  <a:pt x="381888" y="1257045"/>
                </a:lnTo>
                <a:lnTo>
                  <a:pt x="403160" y="1296397"/>
                </a:lnTo>
                <a:lnTo>
                  <a:pt x="426542" y="1334651"/>
                </a:lnTo>
                <a:lnTo>
                  <a:pt x="451967" y="1371772"/>
                </a:lnTo>
                <a:lnTo>
                  <a:pt x="479368" y="1407722"/>
                </a:lnTo>
                <a:lnTo>
                  <a:pt x="508676" y="1442466"/>
                </a:lnTo>
                <a:lnTo>
                  <a:pt x="539824" y="1475967"/>
                </a:lnTo>
                <a:lnTo>
                  <a:pt x="572744" y="1508188"/>
                </a:lnTo>
                <a:lnTo>
                  <a:pt x="607368" y="1539093"/>
                </a:lnTo>
                <a:lnTo>
                  <a:pt x="643628" y="1568647"/>
                </a:lnTo>
                <a:lnTo>
                  <a:pt x="681456" y="1596811"/>
                </a:lnTo>
                <a:lnTo>
                  <a:pt x="720784" y="1623550"/>
                </a:lnTo>
                <a:lnTo>
                  <a:pt x="761546" y="1648827"/>
                </a:lnTo>
                <a:lnTo>
                  <a:pt x="803671" y="1672605"/>
                </a:lnTo>
                <a:lnTo>
                  <a:pt x="847094" y="1694849"/>
                </a:lnTo>
                <a:lnTo>
                  <a:pt x="891746" y="1715522"/>
                </a:lnTo>
                <a:lnTo>
                  <a:pt x="937559" y="1734588"/>
                </a:lnTo>
                <a:lnTo>
                  <a:pt x="984465" y="1752009"/>
                </a:lnTo>
                <a:lnTo>
                  <a:pt x="1032396" y="1767750"/>
                </a:lnTo>
                <a:lnTo>
                  <a:pt x="1081286" y="1781773"/>
                </a:lnTo>
                <a:lnTo>
                  <a:pt x="1131065" y="1794043"/>
                </a:lnTo>
                <a:lnTo>
                  <a:pt x="1181666" y="1804524"/>
                </a:lnTo>
                <a:lnTo>
                  <a:pt x="1233084" y="1813186"/>
                </a:lnTo>
                <a:lnTo>
                  <a:pt x="1285062" y="1819968"/>
                </a:lnTo>
                <a:lnTo>
                  <a:pt x="1337722" y="1824860"/>
                </a:lnTo>
                <a:lnTo>
                  <a:pt x="1390932" y="1827816"/>
                </a:lnTo>
                <a:lnTo>
                  <a:pt x="1444625" y="1828800"/>
                </a:lnTo>
                <a:lnTo>
                  <a:pt x="1498576" y="1827794"/>
                </a:lnTo>
                <a:lnTo>
                  <a:pt x="1551884" y="1824827"/>
                </a:lnTo>
                <a:lnTo>
                  <a:pt x="1604495" y="1819943"/>
                </a:lnTo>
                <a:lnTo>
                  <a:pt x="1656402" y="1813177"/>
                </a:lnTo>
                <a:lnTo>
                  <a:pt x="1707403" y="1804600"/>
                </a:lnTo>
                <a:lnTo>
                  <a:pt x="1757590" y="1794228"/>
                </a:lnTo>
                <a:lnTo>
                  <a:pt x="1806859" y="1782115"/>
                </a:lnTo>
                <a:lnTo>
                  <a:pt x="1855155" y="1768305"/>
                </a:lnTo>
                <a:lnTo>
                  <a:pt x="1902424" y="1752841"/>
                </a:lnTo>
                <a:lnTo>
                  <a:pt x="1948609" y="1735768"/>
                </a:lnTo>
                <a:lnTo>
                  <a:pt x="1993657" y="1717129"/>
                </a:lnTo>
                <a:lnTo>
                  <a:pt x="2037512" y="1696968"/>
                </a:lnTo>
                <a:lnTo>
                  <a:pt x="2080119" y="1675330"/>
                </a:lnTo>
                <a:lnTo>
                  <a:pt x="2121423" y="1652257"/>
                </a:lnTo>
                <a:lnTo>
                  <a:pt x="2161369" y="1627795"/>
                </a:lnTo>
                <a:lnTo>
                  <a:pt x="2199902" y="1601986"/>
                </a:lnTo>
                <a:lnTo>
                  <a:pt x="2236967" y="1574875"/>
                </a:lnTo>
                <a:lnTo>
                  <a:pt x="2272509" y="1546506"/>
                </a:lnTo>
                <a:lnTo>
                  <a:pt x="2306474" y="1516923"/>
                </a:lnTo>
                <a:lnTo>
                  <a:pt x="2338805" y="1486169"/>
                </a:lnTo>
                <a:lnTo>
                  <a:pt x="2369449" y="1454289"/>
                </a:lnTo>
                <a:lnTo>
                  <a:pt x="2398349" y="1421326"/>
                </a:lnTo>
                <a:lnTo>
                  <a:pt x="2425452" y="1387324"/>
                </a:lnTo>
                <a:lnTo>
                  <a:pt x="2450701" y="1352328"/>
                </a:lnTo>
                <a:lnTo>
                  <a:pt x="2474043" y="1316380"/>
                </a:lnTo>
                <a:lnTo>
                  <a:pt x="2495421" y="1279526"/>
                </a:lnTo>
                <a:lnTo>
                  <a:pt x="2514782" y="1241809"/>
                </a:lnTo>
                <a:lnTo>
                  <a:pt x="2532070" y="1203273"/>
                </a:lnTo>
                <a:lnTo>
                  <a:pt x="2547229" y="1163961"/>
                </a:lnTo>
                <a:lnTo>
                  <a:pt x="2560206" y="1123918"/>
                </a:lnTo>
                <a:lnTo>
                  <a:pt x="2570944" y="1083188"/>
                </a:lnTo>
                <a:lnTo>
                  <a:pt x="2579390" y="1041815"/>
                </a:lnTo>
                <a:lnTo>
                  <a:pt x="2585488" y="999842"/>
                </a:lnTo>
                <a:lnTo>
                  <a:pt x="2589182" y="957313"/>
                </a:lnTo>
                <a:lnTo>
                  <a:pt x="2590419" y="914273"/>
                </a:lnTo>
                <a:lnTo>
                  <a:pt x="2589160" y="871222"/>
                </a:lnTo>
                <a:lnTo>
                  <a:pt x="2585444" y="828684"/>
                </a:lnTo>
                <a:lnTo>
                  <a:pt x="2579325" y="786703"/>
                </a:lnTo>
                <a:lnTo>
                  <a:pt x="2570858" y="745323"/>
                </a:lnTo>
                <a:lnTo>
                  <a:pt x="2560098" y="704587"/>
                </a:lnTo>
                <a:lnTo>
                  <a:pt x="2547100" y="664540"/>
                </a:lnTo>
                <a:lnTo>
                  <a:pt x="2531919" y="625226"/>
                </a:lnTo>
                <a:lnTo>
                  <a:pt x="2514611" y="586687"/>
                </a:lnTo>
                <a:lnTo>
                  <a:pt x="2495230" y="548969"/>
                </a:lnTo>
                <a:lnTo>
                  <a:pt x="2473831" y="512115"/>
                </a:lnTo>
                <a:lnTo>
                  <a:pt x="2450470" y="476169"/>
                </a:lnTo>
                <a:lnTo>
                  <a:pt x="2425201" y="441175"/>
                </a:lnTo>
                <a:lnTo>
                  <a:pt x="2398079" y="407176"/>
                </a:lnTo>
                <a:lnTo>
                  <a:pt x="2369160" y="374218"/>
                </a:lnTo>
                <a:lnTo>
                  <a:pt x="2338499" y="342343"/>
                </a:lnTo>
                <a:lnTo>
                  <a:pt x="2306150" y="311595"/>
                </a:lnTo>
                <a:lnTo>
                  <a:pt x="2272168" y="282019"/>
                </a:lnTo>
                <a:lnTo>
                  <a:pt x="2236610" y="253658"/>
                </a:lnTo>
                <a:lnTo>
                  <a:pt x="2199529" y="226556"/>
                </a:lnTo>
                <a:lnTo>
                  <a:pt x="2160981" y="200758"/>
                </a:lnTo>
                <a:lnTo>
                  <a:pt x="2121020" y="176306"/>
                </a:lnTo>
                <a:lnTo>
                  <a:pt x="2079703" y="153245"/>
                </a:lnTo>
                <a:lnTo>
                  <a:pt x="2037083" y="131619"/>
                </a:lnTo>
                <a:lnTo>
                  <a:pt x="1993216" y="111472"/>
                </a:lnTo>
                <a:lnTo>
                  <a:pt x="1948158" y="92847"/>
                </a:lnTo>
                <a:lnTo>
                  <a:pt x="1901962" y="75789"/>
                </a:lnTo>
                <a:lnTo>
                  <a:pt x="1854684" y="60341"/>
                </a:lnTo>
                <a:lnTo>
                  <a:pt x="1806379" y="46548"/>
                </a:lnTo>
                <a:lnTo>
                  <a:pt x="1757103" y="34452"/>
                </a:lnTo>
                <a:lnTo>
                  <a:pt x="1706909" y="24099"/>
                </a:lnTo>
                <a:lnTo>
                  <a:pt x="1655854" y="15531"/>
                </a:lnTo>
                <a:lnTo>
                  <a:pt x="1603992" y="8794"/>
                </a:lnTo>
                <a:lnTo>
                  <a:pt x="1551379" y="3930"/>
                </a:lnTo>
                <a:lnTo>
                  <a:pt x="1498068" y="984"/>
                </a:lnTo>
                <a:lnTo>
                  <a:pt x="144411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12" name="object 2"/>
          <p:cNvSpPr txBox="1">
            <a:spLocks noGrp="1"/>
          </p:cNvSpPr>
          <p:nvPr>
            <p:ph type="title"/>
          </p:nvPr>
        </p:nvSpPr>
        <p:spPr>
          <a:xfrm>
            <a:off x="942034" y="648106"/>
            <a:ext cx="4318000" cy="88614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5400">
              <a:spcBef>
                <a:spcPts val="190"/>
              </a:spcBef>
            </a:pPr>
            <a:r>
              <a:rPr spc="-10" dirty="0"/>
              <a:t>Orphan</a:t>
            </a:r>
            <a:r>
              <a:rPr spc="-140" dirty="0"/>
              <a:t> </a:t>
            </a:r>
            <a:r>
              <a:rPr spc="-10" dirty="0"/>
              <a:t>Blocks</a:t>
            </a:r>
          </a:p>
        </p:txBody>
      </p:sp>
      <p:sp>
        <p:nvSpPr>
          <p:cNvPr id="14" name="object 3"/>
          <p:cNvSpPr txBox="1"/>
          <p:nvPr/>
        </p:nvSpPr>
        <p:spPr>
          <a:xfrm>
            <a:off x="942034" y="1896111"/>
            <a:ext cx="16385540" cy="4246034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598170" indent="-572770">
              <a:spcBef>
                <a:spcPts val="210"/>
              </a:spcBef>
              <a:buClr>
                <a:srgbClr val="095A82"/>
              </a:buClr>
              <a:buFont typeface="Wingdings"/>
              <a:buChar char=""/>
              <a:tabLst>
                <a:tab pos="598170" algn="l"/>
                <a:tab pos="599440" algn="l"/>
              </a:tabLst>
            </a:pPr>
            <a:r>
              <a:rPr sz="2800" spc="-10" dirty="0">
                <a:solidFill>
                  <a:srgbClr val="5F5F5F"/>
                </a:solidFill>
                <a:cs typeface="Calibri"/>
              </a:rPr>
              <a:t>If </a:t>
            </a:r>
            <a:r>
              <a:rPr sz="2800" dirty="0">
                <a:solidFill>
                  <a:srgbClr val="5F5F5F"/>
                </a:solidFill>
                <a:cs typeface="Calibri"/>
              </a:rPr>
              <a:t>a valid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block </a:t>
            </a:r>
            <a:r>
              <a:rPr sz="2800" dirty="0">
                <a:solidFill>
                  <a:srgbClr val="5F5F5F"/>
                </a:solidFill>
                <a:cs typeface="Calibri"/>
              </a:rPr>
              <a:t>is received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and no parent </a:t>
            </a:r>
            <a:r>
              <a:rPr sz="2800" dirty="0">
                <a:solidFill>
                  <a:srgbClr val="5F5F5F"/>
                </a:solidFill>
                <a:cs typeface="Calibri"/>
              </a:rPr>
              <a:t>is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found </a:t>
            </a:r>
            <a:r>
              <a:rPr sz="2800" dirty="0">
                <a:solidFill>
                  <a:srgbClr val="5F5F5F"/>
                </a:solidFill>
                <a:cs typeface="Calibri"/>
              </a:rPr>
              <a:t>in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the </a:t>
            </a:r>
            <a:r>
              <a:rPr sz="2800" dirty="0">
                <a:solidFill>
                  <a:srgbClr val="5F5F5F"/>
                </a:solidFill>
                <a:cs typeface="Calibri"/>
              </a:rPr>
              <a:t>existing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chains, that block </a:t>
            </a:r>
            <a:r>
              <a:rPr sz="2800" dirty="0">
                <a:solidFill>
                  <a:srgbClr val="5F5F5F"/>
                </a:solidFill>
                <a:cs typeface="Calibri"/>
              </a:rPr>
              <a:t>is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considered </a:t>
            </a:r>
            <a:r>
              <a:rPr sz="2800" dirty="0">
                <a:solidFill>
                  <a:srgbClr val="5F5F5F"/>
                </a:solidFill>
                <a:cs typeface="Calibri"/>
              </a:rPr>
              <a:t>an</a:t>
            </a:r>
            <a:r>
              <a:rPr sz="2800" spc="29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"orphan“</a:t>
            </a:r>
            <a:endParaRPr sz="2800">
              <a:solidFill>
                <a:prstClr val="black"/>
              </a:solidFill>
              <a:cs typeface="Calibri"/>
            </a:endParaRPr>
          </a:p>
          <a:p>
            <a:pPr>
              <a:spcBef>
                <a:spcPts val="80"/>
              </a:spcBef>
              <a:buClr>
                <a:srgbClr val="095A82"/>
              </a:buClr>
              <a:buFont typeface="Wingdings"/>
              <a:buChar char=""/>
            </a:pPr>
            <a:endParaRPr sz="26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598170" indent="-572770">
              <a:buClr>
                <a:srgbClr val="095A82"/>
              </a:buClr>
              <a:buFont typeface="Wingdings"/>
              <a:buChar char=""/>
              <a:tabLst>
                <a:tab pos="598170" algn="l"/>
                <a:tab pos="599440" algn="l"/>
              </a:tabLst>
            </a:pPr>
            <a:r>
              <a:rPr sz="2800" spc="-10" dirty="0">
                <a:solidFill>
                  <a:srgbClr val="5F5F5F"/>
                </a:solidFill>
                <a:cs typeface="Calibri"/>
              </a:rPr>
              <a:t>Orphan blocks </a:t>
            </a:r>
            <a:r>
              <a:rPr sz="2800" dirty="0">
                <a:solidFill>
                  <a:srgbClr val="5F5F5F"/>
                </a:solidFill>
                <a:cs typeface="Calibri"/>
              </a:rPr>
              <a:t>are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saved </a:t>
            </a:r>
            <a:r>
              <a:rPr sz="2800" dirty="0">
                <a:solidFill>
                  <a:srgbClr val="5F5F5F"/>
                </a:solidFill>
                <a:cs typeface="Calibri"/>
              </a:rPr>
              <a:t>in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the orphan block </a:t>
            </a:r>
            <a:r>
              <a:rPr sz="2800" dirty="0">
                <a:solidFill>
                  <a:srgbClr val="5F5F5F"/>
                </a:solidFill>
                <a:cs typeface="Calibri"/>
              </a:rPr>
              <a:t>pool where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they </a:t>
            </a:r>
            <a:r>
              <a:rPr sz="2800" dirty="0">
                <a:solidFill>
                  <a:srgbClr val="5F5F5F"/>
                </a:solidFill>
                <a:cs typeface="Calibri"/>
              </a:rPr>
              <a:t>will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stay until their parent </a:t>
            </a:r>
            <a:r>
              <a:rPr sz="2800" dirty="0">
                <a:solidFill>
                  <a:srgbClr val="5F5F5F"/>
                </a:solidFill>
                <a:cs typeface="Calibri"/>
              </a:rPr>
              <a:t>is</a:t>
            </a:r>
            <a:r>
              <a:rPr sz="2800" spc="21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dirty="0">
                <a:solidFill>
                  <a:srgbClr val="5F5F5F"/>
                </a:solidFill>
                <a:cs typeface="Calibri"/>
              </a:rPr>
              <a:t>received</a:t>
            </a:r>
            <a:endParaRPr sz="2800">
              <a:solidFill>
                <a:prstClr val="black"/>
              </a:solidFill>
              <a:cs typeface="Calibri"/>
            </a:endParaRPr>
          </a:p>
          <a:p>
            <a:pPr marL="598170" marR="358140" indent="-572770">
              <a:lnSpc>
                <a:spcPct val="150000"/>
              </a:lnSpc>
              <a:spcBef>
                <a:spcPts val="1390"/>
              </a:spcBef>
              <a:buClr>
                <a:srgbClr val="095A82"/>
              </a:buClr>
              <a:buFont typeface="Wingdings"/>
              <a:buChar char=""/>
              <a:tabLst>
                <a:tab pos="598170" algn="l"/>
                <a:tab pos="599440" algn="l"/>
              </a:tabLst>
            </a:pPr>
            <a:r>
              <a:rPr sz="2800" spc="-20" dirty="0">
                <a:solidFill>
                  <a:srgbClr val="5F5F5F"/>
                </a:solidFill>
                <a:cs typeface="Calibri"/>
              </a:rPr>
              <a:t>Once </a:t>
            </a:r>
            <a:r>
              <a:rPr sz="2800" dirty="0">
                <a:solidFill>
                  <a:srgbClr val="5F5F5F"/>
                </a:solidFill>
                <a:cs typeface="Calibri"/>
              </a:rPr>
              <a:t>the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parent </a:t>
            </a:r>
            <a:r>
              <a:rPr sz="2800" dirty="0">
                <a:solidFill>
                  <a:srgbClr val="5F5F5F"/>
                </a:solidFill>
                <a:cs typeface="Calibri"/>
              </a:rPr>
              <a:t>is received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and </a:t>
            </a:r>
            <a:r>
              <a:rPr sz="2800" dirty="0">
                <a:solidFill>
                  <a:srgbClr val="5F5F5F"/>
                </a:solidFill>
                <a:cs typeface="Calibri"/>
              </a:rPr>
              <a:t>linked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into the </a:t>
            </a:r>
            <a:r>
              <a:rPr sz="2800" dirty="0">
                <a:solidFill>
                  <a:srgbClr val="5F5F5F"/>
                </a:solidFill>
                <a:cs typeface="Calibri"/>
              </a:rPr>
              <a:t>existing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chains, the </a:t>
            </a:r>
            <a:r>
              <a:rPr sz="2800" dirty="0">
                <a:solidFill>
                  <a:srgbClr val="5F5F5F"/>
                </a:solidFill>
                <a:cs typeface="Calibri"/>
              </a:rPr>
              <a:t>orphan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can be pulled out of the orphan  pool and </a:t>
            </a:r>
            <a:r>
              <a:rPr sz="2800" dirty="0">
                <a:solidFill>
                  <a:srgbClr val="5F5F5F"/>
                </a:solidFill>
                <a:cs typeface="Calibri"/>
              </a:rPr>
              <a:t>linked to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the parent, making </a:t>
            </a:r>
            <a:r>
              <a:rPr sz="2800" dirty="0">
                <a:solidFill>
                  <a:srgbClr val="5F5F5F"/>
                </a:solidFill>
                <a:cs typeface="Calibri"/>
              </a:rPr>
              <a:t>it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part of </a:t>
            </a:r>
            <a:r>
              <a:rPr sz="2800" dirty="0">
                <a:solidFill>
                  <a:srgbClr val="5F5F5F"/>
                </a:solidFill>
                <a:cs typeface="Calibri"/>
              </a:rPr>
              <a:t>a</a:t>
            </a:r>
            <a:r>
              <a:rPr sz="2800" spc="8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chain</a:t>
            </a:r>
            <a:endParaRPr sz="2800">
              <a:solidFill>
                <a:prstClr val="black"/>
              </a:solidFill>
              <a:cs typeface="Calibri"/>
            </a:endParaRPr>
          </a:p>
          <a:p>
            <a:pPr marL="598170" marR="10160" indent="-572770">
              <a:lnSpc>
                <a:spcPct val="150200"/>
              </a:lnSpc>
              <a:spcBef>
                <a:spcPts val="1410"/>
              </a:spcBef>
              <a:buClr>
                <a:srgbClr val="095A82"/>
              </a:buClr>
              <a:buFont typeface="Wingdings"/>
              <a:buChar char=""/>
              <a:tabLst>
                <a:tab pos="598170" algn="l"/>
                <a:tab pos="599440" algn="l"/>
              </a:tabLst>
            </a:pPr>
            <a:r>
              <a:rPr sz="2800" spc="-10" dirty="0">
                <a:solidFill>
                  <a:srgbClr val="5F5F5F"/>
                </a:solidFill>
                <a:cs typeface="Calibri"/>
              </a:rPr>
              <a:t>Orphan blocks usually occur </a:t>
            </a:r>
            <a:r>
              <a:rPr sz="2800" dirty="0">
                <a:solidFill>
                  <a:srgbClr val="5F5F5F"/>
                </a:solidFill>
                <a:cs typeface="Calibri"/>
              </a:rPr>
              <a:t>when two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blocks that </a:t>
            </a:r>
            <a:r>
              <a:rPr sz="2800" dirty="0">
                <a:solidFill>
                  <a:srgbClr val="5F5F5F"/>
                </a:solidFill>
                <a:cs typeface="Calibri"/>
              </a:rPr>
              <a:t>were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mined </a:t>
            </a:r>
            <a:r>
              <a:rPr sz="2800" dirty="0">
                <a:solidFill>
                  <a:srgbClr val="5F5F5F"/>
                </a:solidFill>
                <a:cs typeface="Calibri"/>
              </a:rPr>
              <a:t>within a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short time </a:t>
            </a:r>
            <a:r>
              <a:rPr sz="2800" dirty="0">
                <a:solidFill>
                  <a:srgbClr val="5F5F5F"/>
                </a:solidFill>
                <a:cs typeface="Calibri"/>
              </a:rPr>
              <a:t>of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each other </a:t>
            </a:r>
            <a:r>
              <a:rPr sz="2800" dirty="0">
                <a:solidFill>
                  <a:srgbClr val="5F5F5F"/>
                </a:solidFill>
                <a:cs typeface="Calibri"/>
              </a:rPr>
              <a:t>are received  in reverse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order (child </a:t>
            </a:r>
            <a:r>
              <a:rPr sz="2800" dirty="0">
                <a:solidFill>
                  <a:srgbClr val="5F5F5F"/>
                </a:solidFill>
                <a:cs typeface="Calibri"/>
              </a:rPr>
              <a:t>before</a:t>
            </a:r>
            <a:r>
              <a:rPr sz="2800" spc="-4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parent)</a:t>
            </a:r>
            <a:endParaRPr sz="2800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211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6"/>
                </a:moveTo>
                <a:lnTo>
                  <a:pt x="16421099" y="28956"/>
                </a:lnTo>
                <a:lnTo>
                  <a:pt x="16421099" y="0"/>
                </a:lnTo>
                <a:lnTo>
                  <a:pt x="0" y="0"/>
                </a:lnTo>
                <a:lnTo>
                  <a:pt x="0" y="28956"/>
                </a:lnTo>
                <a:close/>
              </a:path>
            </a:pathLst>
          </a:custGeom>
          <a:solidFill>
            <a:srgbClr val="095A81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6"/>
                </a:moveTo>
                <a:lnTo>
                  <a:pt x="16421099" y="28956"/>
                </a:lnTo>
                <a:lnTo>
                  <a:pt x="16421099" y="0"/>
                </a:lnTo>
                <a:lnTo>
                  <a:pt x="0" y="0"/>
                </a:lnTo>
                <a:lnTo>
                  <a:pt x="0" y="28956"/>
                </a:lnTo>
                <a:close/>
              </a:path>
            </a:pathLst>
          </a:custGeom>
          <a:solidFill>
            <a:srgbClr val="05517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7136" y="3442716"/>
            <a:ext cx="1066799" cy="1272539"/>
          </a:xfrm>
          <a:prstGeom prst="rect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object 2"/>
          <p:cNvSpPr/>
          <p:nvPr/>
        </p:nvSpPr>
        <p:spPr>
          <a:xfrm>
            <a:off x="934210" y="1688593"/>
            <a:ext cx="16421100" cy="58418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11" name="object 4"/>
          <p:cNvSpPr/>
          <p:nvPr/>
        </p:nvSpPr>
        <p:spPr>
          <a:xfrm>
            <a:off x="934210" y="1688593"/>
            <a:ext cx="16421100" cy="58418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31" name="object 2"/>
          <p:cNvSpPr/>
          <p:nvPr/>
        </p:nvSpPr>
        <p:spPr>
          <a:xfrm>
            <a:off x="934974" y="1696211"/>
            <a:ext cx="16421100" cy="38100"/>
          </a:xfrm>
          <a:custGeom>
            <a:avLst/>
            <a:gdLst/>
            <a:ahLst/>
            <a:cxnLst/>
            <a:rect l="l" t="t" r="r" b="b"/>
            <a:pathLst>
              <a:path w="16421100" h="38100">
                <a:moveTo>
                  <a:pt x="0" y="38100"/>
                </a:moveTo>
                <a:lnTo>
                  <a:pt x="16421100" y="38100"/>
                </a:lnTo>
                <a:lnTo>
                  <a:pt x="16421100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2" name="object 3"/>
          <p:cNvSpPr/>
          <p:nvPr/>
        </p:nvSpPr>
        <p:spPr>
          <a:xfrm>
            <a:off x="1059180" y="9453365"/>
            <a:ext cx="2276856" cy="8336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3" name="object 5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5"/>
                </a:moveTo>
                <a:lnTo>
                  <a:pt x="16421100" y="28955"/>
                </a:lnTo>
                <a:lnTo>
                  <a:pt x="1642110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" name="object 4"/>
          <p:cNvSpPr/>
          <p:nvPr/>
        </p:nvSpPr>
        <p:spPr>
          <a:xfrm>
            <a:off x="7588756" y="3122676"/>
            <a:ext cx="5181600" cy="3657600"/>
          </a:xfrm>
          <a:custGeom>
            <a:avLst/>
            <a:gdLst/>
            <a:ahLst/>
            <a:cxnLst/>
            <a:rect l="l" t="t" r="r" b="b"/>
            <a:pathLst>
              <a:path w="2590800" h="1828800">
                <a:moveTo>
                  <a:pt x="1444117" y="0"/>
                </a:moveTo>
                <a:lnTo>
                  <a:pt x="1390165" y="1005"/>
                </a:lnTo>
                <a:lnTo>
                  <a:pt x="1336857" y="3972"/>
                </a:lnTo>
                <a:lnTo>
                  <a:pt x="1284246" y="8856"/>
                </a:lnTo>
                <a:lnTo>
                  <a:pt x="1232388" y="15613"/>
                </a:lnTo>
                <a:lnTo>
                  <a:pt x="1181338" y="24199"/>
                </a:lnTo>
                <a:lnTo>
                  <a:pt x="1131151" y="34571"/>
                </a:lnTo>
                <a:lnTo>
                  <a:pt x="1081882" y="46684"/>
                </a:lnTo>
                <a:lnTo>
                  <a:pt x="1033586" y="60494"/>
                </a:lnTo>
                <a:lnTo>
                  <a:pt x="986317" y="75958"/>
                </a:lnTo>
                <a:lnTo>
                  <a:pt x="940132" y="93031"/>
                </a:lnTo>
                <a:lnTo>
                  <a:pt x="895084" y="111670"/>
                </a:lnTo>
                <a:lnTo>
                  <a:pt x="851229" y="131831"/>
                </a:lnTo>
                <a:lnTo>
                  <a:pt x="808622" y="153469"/>
                </a:lnTo>
                <a:lnTo>
                  <a:pt x="767318" y="176542"/>
                </a:lnTo>
                <a:lnTo>
                  <a:pt x="727372" y="201004"/>
                </a:lnTo>
                <a:lnTo>
                  <a:pt x="688839" y="226813"/>
                </a:lnTo>
                <a:lnTo>
                  <a:pt x="651774" y="253924"/>
                </a:lnTo>
                <a:lnTo>
                  <a:pt x="616232" y="282293"/>
                </a:lnTo>
                <a:lnTo>
                  <a:pt x="582267" y="311876"/>
                </a:lnTo>
                <a:lnTo>
                  <a:pt x="549936" y="342630"/>
                </a:lnTo>
                <a:lnTo>
                  <a:pt x="519292" y="374510"/>
                </a:lnTo>
                <a:lnTo>
                  <a:pt x="490392" y="407473"/>
                </a:lnTo>
                <a:lnTo>
                  <a:pt x="463289" y="441475"/>
                </a:lnTo>
                <a:lnTo>
                  <a:pt x="438040" y="476471"/>
                </a:lnTo>
                <a:lnTo>
                  <a:pt x="414698" y="512419"/>
                </a:lnTo>
                <a:lnTo>
                  <a:pt x="393320" y="549273"/>
                </a:lnTo>
                <a:lnTo>
                  <a:pt x="373959" y="586990"/>
                </a:lnTo>
                <a:lnTo>
                  <a:pt x="356671" y="625526"/>
                </a:lnTo>
                <a:lnTo>
                  <a:pt x="341512" y="664838"/>
                </a:lnTo>
                <a:lnTo>
                  <a:pt x="328535" y="704881"/>
                </a:lnTo>
                <a:lnTo>
                  <a:pt x="317797" y="745611"/>
                </a:lnTo>
                <a:lnTo>
                  <a:pt x="309351" y="786984"/>
                </a:lnTo>
                <a:lnTo>
                  <a:pt x="303253" y="828957"/>
                </a:lnTo>
                <a:lnTo>
                  <a:pt x="299559" y="871486"/>
                </a:lnTo>
                <a:lnTo>
                  <a:pt x="298323" y="914526"/>
                </a:lnTo>
                <a:lnTo>
                  <a:pt x="0" y="1138682"/>
                </a:lnTo>
                <a:lnTo>
                  <a:pt x="381888" y="1257045"/>
                </a:lnTo>
                <a:lnTo>
                  <a:pt x="403160" y="1296397"/>
                </a:lnTo>
                <a:lnTo>
                  <a:pt x="426542" y="1334651"/>
                </a:lnTo>
                <a:lnTo>
                  <a:pt x="451967" y="1371772"/>
                </a:lnTo>
                <a:lnTo>
                  <a:pt x="479368" y="1407722"/>
                </a:lnTo>
                <a:lnTo>
                  <a:pt x="508676" y="1442466"/>
                </a:lnTo>
                <a:lnTo>
                  <a:pt x="539824" y="1475967"/>
                </a:lnTo>
                <a:lnTo>
                  <a:pt x="572744" y="1508188"/>
                </a:lnTo>
                <a:lnTo>
                  <a:pt x="607368" y="1539093"/>
                </a:lnTo>
                <a:lnTo>
                  <a:pt x="643628" y="1568647"/>
                </a:lnTo>
                <a:lnTo>
                  <a:pt x="681456" y="1596811"/>
                </a:lnTo>
                <a:lnTo>
                  <a:pt x="720784" y="1623550"/>
                </a:lnTo>
                <a:lnTo>
                  <a:pt x="761546" y="1648827"/>
                </a:lnTo>
                <a:lnTo>
                  <a:pt x="803671" y="1672605"/>
                </a:lnTo>
                <a:lnTo>
                  <a:pt x="847094" y="1694849"/>
                </a:lnTo>
                <a:lnTo>
                  <a:pt x="891746" y="1715522"/>
                </a:lnTo>
                <a:lnTo>
                  <a:pt x="937559" y="1734588"/>
                </a:lnTo>
                <a:lnTo>
                  <a:pt x="984465" y="1752009"/>
                </a:lnTo>
                <a:lnTo>
                  <a:pt x="1032396" y="1767750"/>
                </a:lnTo>
                <a:lnTo>
                  <a:pt x="1081286" y="1781773"/>
                </a:lnTo>
                <a:lnTo>
                  <a:pt x="1131065" y="1794043"/>
                </a:lnTo>
                <a:lnTo>
                  <a:pt x="1181666" y="1804524"/>
                </a:lnTo>
                <a:lnTo>
                  <a:pt x="1233084" y="1813186"/>
                </a:lnTo>
                <a:lnTo>
                  <a:pt x="1285062" y="1819968"/>
                </a:lnTo>
                <a:lnTo>
                  <a:pt x="1337722" y="1824860"/>
                </a:lnTo>
                <a:lnTo>
                  <a:pt x="1390932" y="1827816"/>
                </a:lnTo>
                <a:lnTo>
                  <a:pt x="1444625" y="1828800"/>
                </a:lnTo>
                <a:lnTo>
                  <a:pt x="1498576" y="1827794"/>
                </a:lnTo>
                <a:lnTo>
                  <a:pt x="1551884" y="1824827"/>
                </a:lnTo>
                <a:lnTo>
                  <a:pt x="1604495" y="1819943"/>
                </a:lnTo>
                <a:lnTo>
                  <a:pt x="1656402" y="1813177"/>
                </a:lnTo>
                <a:lnTo>
                  <a:pt x="1707403" y="1804600"/>
                </a:lnTo>
                <a:lnTo>
                  <a:pt x="1757590" y="1794228"/>
                </a:lnTo>
                <a:lnTo>
                  <a:pt x="1806859" y="1782115"/>
                </a:lnTo>
                <a:lnTo>
                  <a:pt x="1855155" y="1768305"/>
                </a:lnTo>
                <a:lnTo>
                  <a:pt x="1902424" y="1752841"/>
                </a:lnTo>
                <a:lnTo>
                  <a:pt x="1948609" y="1735768"/>
                </a:lnTo>
                <a:lnTo>
                  <a:pt x="1993657" y="1717129"/>
                </a:lnTo>
                <a:lnTo>
                  <a:pt x="2037512" y="1696968"/>
                </a:lnTo>
                <a:lnTo>
                  <a:pt x="2080119" y="1675330"/>
                </a:lnTo>
                <a:lnTo>
                  <a:pt x="2121423" y="1652257"/>
                </a:lnTo>
                <a:lnTo>
                  <a:pt x="2161369" y="1627795"/>
                </a:lnTo>
                <a:lnTo>
                  <a:pt x="2199902" y="1601986"/>
                </a:lnTo>
                <a:lnTo>
                  <a:pt x="2236967" y="1574875"/>
                </a:lnTo>
                <a:lnTo>
                  <a:pt x="2272509" y="1546506"/>
                </a:lnTo>
                <a:lnTo>
                  <a:pt x="2306474" y="1516923"/>
                </a:lnTo>
                <a:lnTo>
                  <a:pt x="2338805" y="1486169"/>
                </a:lnTo>
                <a:lnTo>
                  <a:pt x="2369449" y="1454289"/>
                </a:lnTo>
                <a:lnTo>
                  <a:pt x="2398349" y="1421326"/>
                </a:lnTo>
                <a:lnTo>
                  <a:pt x="2425452" y="1387324"/>
                </a:lnTo>
                <a:lnTo>
                  <a:pt x="2450701" y="1352328"/>
                </a:lnTo>
                <a:lnTo>
                  <a:pt x="2474043" y="1316380"/>
                </a:lnTo>
                <a:lnTo>
                  <a:pt x="2495421" y="1279526"/>
                </a:lnTo>
                <a:lnTo>
                  <a:pt x="2514782" y="1241809"/>
                </a:lnTo>
                <a:lnTo>
                  <a:pt x="2532070" y="1203273"/>
                </a:lnTo>
                <a:lnTo>
                  <a:pt x="2547229" y="1163961"/>
                </a:lnTo>
                <a:lnTo>
                  <a:pt x="2560206" y="1123918"/>
                </a:lnTo>
                <a:lnTo>
                  <a:pt x="2570944" y="1083188"/>
                </a:lnTo>
                <a:lnTo>
                  <a:pt x="2579390" y="1041815"/>
                </a:lnTo>
                <a:lnTo>
                  <a:pt x="2585488" y="999842"/>
                </a:lnTo>
                <a:lnTo>
                  <a:pt x="2589182" y="957313"/>
                </a:lnTo>
                <a:lnTo>
                  <a:pt x="2590419" y="914273"/>
                </a:lnTo>
                <a:lnTo>
                  <a:pt x="2589160" y="871222"/>
                </a:lnTo>
                <a:lnTo>
                  <a:pt x="2585444" y="828684"/>
                </a:lnTo>
                <a:lnTo>
                  <a:pt x="2579325" y="786703"/>
                </a:lnTo>
                <a:lnTo>
                  <a:pt x="2570858" y="745323"/>
                </a:lnTo>
                <a:lnTo>
                  <a:pt x="2560098" y="704587"/>
                </a:lnTo>
                <a:lnTo>
                  <a:pt x="2547100" y="664540"/>
                </a:lnTo>
                <a:lnTo>
                  <a:pt x="2531919" y="625226"/>
                </a:lnTo>
                <a:lnTo>
                  <a:pt x="2514611" y="586687"/>
                </a:lnTo>
                <a:lnTo>
                  <a:pt x="2495230" y="548969"/>
                </a:lnTo>
                <a:lnTo>
                  <a:pt x="2473831" y="512115"/>
                </a:lnTo>
                <a:lnTo>
                  <a:pt x="2450470" y="476169"/>
                </a:lnTo>
                <a:lnTo>
                  <a:pt x="2425201" y="441175"/>
                </a:lnTo>
                <a:lnTo>
                  <a:pt x="2398079" y="407176"/>
                </a:lnTo>
                <a:lnTo>
                  <a:pt x="2369160" y="374218"/>
                </a:lnTo>
                <a:lnTo>
                  <a:pt x="2338499" y="342343"/>
                </a:lnTo>
                <a:lnTo>
                  <a:pt x="2306150" y="311595"/>
                </a:lnTo>
                <a:lnTo>
                  <a:pt x="2272168" y="282019"/>
                </a:lnTo>
                <a:lnTo>
                  <a:pt x="2236610" y="253658"/>
                </a:lnTo>
                <a:lnTo>
                  <a:pt x="2199529" y="226556"/>
                </a:lnTo>
                <a:lnTo>
                  <a:pt x="2160981" y="200758"/>
                </a:lnTo>
                <a:lnTo>
                  <a:pt x="2121020" y="176306"/>
                </a:lnTo>
                <a:lnTo>
                  <a:pt x="2079703" y="153245"/>
                </a:lnTo>
                <a:lnTo>
                  <a:pt x="2037083" y="131619"/>
                </a:lnTo>
                <a:lnTo>
                  <a:pt x="1993216" y="111472"/>
                </a:lnTo>
                <a:lnTo>
                  <a:pt x="1948158" y="92847"/>
                </a:lnTo>
                <a:lnTo>
                  <a:pt x="1901962" y="75789"/>
                </a:lnTo>
                <a:lnTo>
                  <a:pt x="1854684" y="60341"/>
                </a:lnTo>
                <a:lnTo>
                  <a:pt x="1806379" y="46548"/>
                </a:lnTo>
                <a:lnTo>
                  <a:pt x="1757103" y="34452"/>
                </a:lnTo>
                <a:lnTo>
                  <a:pt x="1706909" y="24099"/>
                </a:lnTo>
                <a:lnTo>
                  <a:pt x="1655854" y="15531"/>
                </a:lnTo>
                <a:lnTo>
                  <a:pt x="1603992" y="8794"/>
                </a:lnTo>
                <a:lnTo>
                  <a:pt x="1551379" y="3930"/>
                </a:lnTo>
                <a:lnTo>
                  <a:pt x="1498068" y="984"/>
                </a:lnTo>
                <a:lnTo>
                  <a:pt x="144411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12" name="object 2"/>
          <p:cNvSpPr txBox="1">
            <a:spLocks noGrp="1"/>
          </p:cNvSpPr>
          <p:nvPr>
            <p:ph type="title"/>
          </p:nvPr>
        </p:nvSpPr>
        <p:spPr>
          <a:xfrm>
            <a:off x="942035" y="648106"/>
            <a:ext cx="14507210" cy="88614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5400">
              <a:spcBef>
                <a:spcPts val="190"/>
              </a:spcBef>
            </a:pPr>
            <a:r>
              <a:rPr spc="-10" dirty="0"/>
              <a:t>Bitcoins are thus Assembled in the Longest</a:t>
            </a:r>
            <a:r>
              <a:rPr spc="130" dirty="0"/>
              <a:t> </a:t>
            </a:r>
            <a:r>
              <a:rPr spc="-10" dirty="0"/>
              <a:t>Chain</a:t>
            </a:r>
          </a:p>
        </p:txBody>
      </p:sp>
      <p:sp>
        <p:nvSpPr>
          <p:cNvPr id="14" name="object 3"/>
          <p:cNvSpPr txBox="1"/>
          <p:nvPr/>
        </p:nvSpPr>
        <p:spPr>
          <a:xfrm>
            <a:off x="942035" y="1896111"/>
            <a:ext cx="16216630" cy="363817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598170" indent="-572770">
              <a:spcBef>
                <a:spcPts val="210"/>
              </a:spcBef>
              <a:buClr>
                <a:srgbClr val="095A82"/>
              </a:buClr>
              <a:buFont typeface="Wingdings"/>
              <a:buChar char=""/>
              <a:tabLst>
                <a:tab pos="598170" algn="l"/>
                <a:tab pos="599440" algn="l"/>
              </a:tabLst>
            </a:pPr>
            <a:r>
              <a:rPr sz="2800" dirty="0">
                <a:solidFill>
                  <a:srgbClr val="5F5F5F"/>
                </a:solidFill>
                <a:cs typeface="Calibri"/>
              </a:rPr>
              <a:t>By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choosing the </a:t>
            </a:r>
            <a:r>
              <a:rPr sz="2800" dirty="0">
                <a:solidFill>
                  <a:srgbClr val="5F5F5F"/>
                </a:solidFill>
                <a:cs typeface="Calibri"/>
              </a:rPr>
              <a:t>greatest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difficulty chain, </a:t>
            </a:r>
            <a:r>
              <a:rPr sz="2800" dirty="0">
                <a:solidFill>
                  <a:srgbClr val="5F5F5F"/>
                </a:solidFill>
                <a:cs typeface="Calibri"/>
              </a:rPr>
              <a:t>all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nodes </a:t>
            </a:r>
            <a:r>
              <a:rPr sz="2800" dirty="0">
                <a:solidFill>
                  <a:srgbClr val="5F5F5F"/>
                </a:solidFill>
                <a:cs typeface="Calibri"/>
              </a:rPr>
              <a:t>in the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long </a:t>
            </a:r>
            <a:r>
              <a:rPr sz="2800" dirty="0">
                <a:solidFill>
                  <a:srgbClr val="5F5F5F"/>
                </a:solidFill>
                <a:cs typeface="Calibri"/>
              </a:rPr>
              <a:t>run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accomplish organize wide</a:t>
            </a:r>
            <a:r>
              <a:rPr sz="2800" spc="17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consensus</a:t>
            </a:r>
            <a:endParaRPr sz="2800" dirty="0">
              <a:solidFill>
                <a:prstClr val="black"/>
              </a:solidFill>
              <a:cs typeface="Calibri"/>
            </a:endParaRPr>
          </a:p>
          <a:p>
            <a:pPr>
              <a:spcBef>
                <a:spcPts val="80"/>
              </a:spcBef>
              <a:buClr>
                <a:srgbClr val="095A82"/>
              </a:buClr>
              <a:buFont typeface="Wingdings"/>
              <a:buChar char=""/>
            </a:pPr>
            <a:endParaRPr sz="26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598170" indent="-572770">
              <a:buClr>
                <a:srgbClr val="095A82"/>
              </a:buClr>
              <a:buFont typeface="Wingdings"/>
              <a:buChar char=""/>
              <a:tabLst>
                <a:tab pos="598170" algn="l"/>
                <a:tab pos="599440" algn="l"/>
              </a:tabLst>
            </a:pPr>
            <a:r>
              <a:rPr sz="2800" dirty="0">
                <a:solidFill>
                  <a:srgbClr val="5F5F5F"/>
                </a:solidFill>
                <a:cs typeface="Calibri"/>
              </a:rPr>
              <a:t>Brief errors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between chains </a:t>
            </a:r>
            <a:r>
              <a:rPr sz="2800" dirty="0">
                <a:solidFill>
                  <a:srgbClr val="5F5F5F"/>
                </a:solidFill>
                <a:cs typeface="Calibri"/>
              </a:rPr>
              <a:t>are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settled </a:t>
            </a:r>
            <a:r>
              <a:rPr sz="2800" dirty="0">
                <a:solidFill>
                  <a:srgbClr val="5F5F5F"/>
                </a:solidFill>
                <a:cs typeface="Calibri"/>
              </a:rPr>
              <a:t>in the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long </a:t>
            </a:r>
            <a:r>
              <a:rPr sz="2800" dirty="0">
                <a:solidFill>
                  <a:srgbClr val="5F5F5F"/>
                </a:solidFill>
                <a:cs typeface="Calibri"/>
              </a:rPr>
              <a:t>run as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more proof of </a:t>
            </a:r>
            <a:r>
              <a:rPr sz="2800" dirty="0">
                <a:solidFill>
                  <a:srgbClr val="5F5F5F"/>
                </a:solidFill>
                <a:cs typeface="Calibri"/>
              </a:rPr>
              <a:t>work is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included, broadening one</a:t>
            </a:r>
            <a:r>
              <a:rPr sz="2800" spc="25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dirty="0">
                <a:solidFill>
                  <a:srgbClr val="5F5F5F"/>
                </a:solidFill>
                <a:cs typeface="Calibri"/>
              </a:rPr>
              <a:t>of</a:t>
            </a:r>
            <a:endParaRPr sz="2800" dirty="0">
              <a:solidFill>
                <a:prstClr val="black"/>
              </a:solidFill>
              <a:cs typeface="Calibri"/>
            </a:endParaRPr>
          </a:p>
          <a:p>
            <a:pPr marL="598170">
              <a:spcBef>
                <a:spcPts val="1680"/>
              </a:spcBef>
            </a:pPr>
            <a:r>
              <a:rPr sz="2800" spc="-10" dirty="0">
                <a:solidFill>
                  <a:srgbClr val="5F5F5F"/>
                </a:solidFill>
                <a:cs typeface="Calibri"/>
              </a:rPr>
              <a:t>the conceivable</a:t>
            </a:r>
            <a:r>
              <a:rPr sz="2800" spc="3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chains</a:t>
            </a:r>
            <a:endParaRPr sz="2800" dirty="0">
              <a:solidFill>
                <a:prstClr val="black"/>
              </a:solidFill>
              <a:cs typeface="Calibri"/>
            </a:endParaRPr>
          </a:p>
          <a:p>
            <a:pPr>
              <a:spcBef>
                <a:spcPts val="80"/>
              </a:spcBef>
            </a:pPr>
            <a:endParaRPr sz="26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598170" indent="-572770">
              <a:buClr>
                <a:srgbClr val="095A82"/>
              </a:buClr>
              <a:buFont typeface="Wingdings"/>
              <a:buChar char=""/>
              <a:tabLst>
                <a:tab pos="598170" algn="l"/>
                <a:tab pos="599440" algn="l"/>
              </a:tabLst>
            </a:pPr>
            <a:r>
              <a:rPr sz="2800" dirty="0">
                <a:solidFill>
                  <a:srgbClr val="5F5F5F"/>
                </a:solidFill>
                <a:cs typeface="Calibri"/>
              </a:rPr>
              <a:t>Mining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nodes </a:t>
            </a:r>
            <a:r>
              <a:rPr sz="2800" dirty="0">
                <a:solidFill>
                  <a:srgbClr val="5F5F5F"/>
                </a:solidFill>
                <a:cs typeface="Calibri"/>
              </a:rPr>
              <a:t>"vote" with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their mining </a:t>
            </a:r>
            <a:r>
              <a:rPr sz="2800" dirty="0">
                <a:solidFill>
                  <a:srgbClr val="5F5F5F"/>
                </a:solidFill>
                <a:cs typeface="Calibri"/>
              </a:rPr>
              <a:t>power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by picking which chain </a:t>
            </a:r>
            <a:r>
              <a:rPr sz="2800" dirty="0">
                <a:solidFill>
                  <a:srgbClr val="5F5F5F"/>
                </a:solidFill>
                <a:cs typeface="Calibri"/>
              </a:rPr>
              <a:t>to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extend out by mining the next</a:t>
            </a:r>
            <a:r>
              <a:rPr sz="2800" spc="37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block</a:t>
            </a:r>
            <a:endParaRPr sz="2800" dirty="0">
              <a:solidFill>
                <a:prstClr val="black"/>
              </a:solidFill>
              <a:cs typeface="Calibri"/>
            </a:endParaRPr>
          </a:p>
          <a:p>
            <a:pPr>
              <a:spcBef>
                <a:spcPts val="110"/>
              </a:spcBef>
              <a:buClr>
                <a:srgbClr val="095A82"/>
              </a:buClr>
              <a:buFont typeface="Wingdings"/>
              <a:buChar char=""/>
            </a:pPr>
            <a:endParaRPr sz="26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598170" indent="-572770">
              <a:buClr>
                <a:srgbClr val="095A82"/>
              </a:buClr>
              <a:buFont typeface="Wingdings"/>
              <a:buChar char=""/>
              <a:tabLst>
                <a:tab pos="598170" algn="l"/>
                <a:tab pos="599440" algn="l"/>
              </a:tabLst>
            </a:pPr>
            <a:r>
              <a:rPr sz="2800" spc="-10" dirty="0">
                <a:solidFill>
                  <a:srgbClr val="5F5F5F"/>
                </a:solidFill>
                <a:cs typeface="Calibri"/>
              </a:rPr>
              <a:t>When they mine another block and expand the chain, </a:t>
            </a:r>
            <a:r>
              <a:rPr sz="2800" dirty="0">
                <a:solidFill>
                  <a:srgbClr val="5F5F5F"/>
                </a:solidFill>
                <a:cs typeface="Calibri"/>
              </a:rPr>
              <a:t>the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new block </a:t>
            </a:r>
            <a:r>
              <a:rPr sz="2800" dirty="0">
                <a:solidFill>
                  <a:srgbClr val="5F5F5F"/>
                </a:solidFill>
                <a:cs typeface="Calibri"/>
              </a:rPr>
              <a:t>itself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speaks </a:t>
            </a:r>
            <a:r>
              <a:rPr sz="2800" dirty="0">
                <a:solidFill>
                  <a:srgbClr val="5F5F5F"/>
                </a:solidFill>
                <a:cs typeface="Calibri"/>
              </a:rPr>
              <a:t>to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their</a:t>
            </a:r>
            <a:r>
              <a:rPr sz="2800" spc="27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dirty="0">
                <a:solidFill>
                  <a:srgbClr val="5F5F5F"/>
                </a:solidFill>
                <a:cs typeface="Calibri"/>
              </a:rPr>
              <a:t>vote</a:t>
            </a:r>
            <a:endParaRPr sz="2800" dirty="0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50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27709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630401" y="0"/>
            <a:ext cx="2487930" cy="2192020"/>
          </a:xfrm>
          <a:custGeom>
            <a:avLst/>
            <a:gdLst/>
            <a:ahLst/>
            <a:cxnLst/>
            <a:rect l="l" t="t" r="r" b="b"/>
            <a:pathLst>
              <a:path w="1243965" h="1096010">
                <a:moveTo>
                  <a:pt x="0" y="1095755"/>
                </a:moveTo>
                <a:lnTo>
                  <a:pt x="1243583" y="1095755"/>
                </a:lnTo>
                <a:lnTo>
                  <a:pt x="1243583" y="0"/>
                </a:lnTo>
                <a:lnTo>
                  <a:pt x="0" y="0"/>
                </a:lnTo>
                <a:lnTo>
                  <a:pt x="0" y="10957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30400" y="2130550"/>
            <a:ext cx="1325880" cy="979168"/>
          </a:xfrm>
          <a:custGeom>
            <a:avLst/>
            <a:gdLst/>
            <a:ahLst/>
            <a:cxnLst/>
            <a:rect l="l" t="t" r="r" b="b"/>
            <a:pathLst>
              <a:path w="662940" h="489584">
                <a:moveTo>
                  <a:pt x="662940" y="0"/>
                </a:moveTo>
                <a:lnTo>
                  <a:pt x="0" y="0"/>
                </a:lnTo>
                <a:lnTo>
                  <a:pt x="0" y="489203"/>
                </a:lnTo>
                <a:lnTo>
                  <a:pt x="662940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788639" y="2130550"/>
            <a:ext cx="1329690" cy="979168"/>
          </a:xfrm>
          <a:custGeom>
            <a:avLst/>
            <a:gdLst/>
            <a:ahLst/>
            <a:cxnLst/>
            <a:rect l="l" t="t" r="r" b="b"/>
            <a:pathLst>
              <a:path w="664845" h="489584">
                <a:moveTo>
                  <a:pt x="664463" y="0"/>
                </a:moveTo>
                <a:lnTo>
                  <a:pt x="0" y="0"/>
                </a:lnTo>
                <a:lnTo>
                  <a:pt x="664463" y="489203"/>
                </a:lnTo>
                <a:lnTo>
                  <a:pt x="664463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57654" y="9451854"/>
            <a:ext cx="2276856" cy="835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24608554" y="19611338"/>
            <a:ext cx="11330938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60"/>
              </a:lnSpc>
            </a:pPr>
            <a:r>
              <a:rPr spc="10" dirty="0"/>
              <a:t>Copyright </a:t>
            </a:r>
            <a:r>
              <a:rPr spc="40" dirty="0"/>
              <a:t>© </a:t>
            </a:r>
            <a:r>
              <a:rPr spc="20" dirty="0"/>
              <a:t>2017, </a:t>
            </a:r>
            <a:r>
              <a:rPr spc="10" dirty="0"/>
              <a:t>edureka </a:t>
            </a:r>
            <a:r>
              <a:rPr spc="20" dirty="0"/>
              <a:t>and/or </a:t>
            </a:r>
            <a:r>
              <a:rPr spc="10" dirty="0"/>
              <a:t>its affiliates. All rights</a:t>
            </a:r>
            <a:r>
              <a:rPr spc="100" dirty="0"/>
              <a:t> </a:t>
            </a:r>
            <a:r>
              <a:rPr spc="10" dirty="0"/>
              <a:t>reserved.</a:t>
            </a:r>
          </a:p>
        </p:txBody>
      </p:sp>
      <p:sp>
        <p:nvSpPr>
          <p:cNvPr id="8" name="object 2"/>
          <p:cNvSpPr/>
          <p:nvPr/>
        </p:nvSpPr>
        <p:spPr>
          <a:xfrm>
            <a:off x="4361688" y="1856232"/>
            <a:ext cx="3172968" cy="73273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10" name="object 3"/>
          <p:cNvSpPr/>
          <p:nvPr/>
        </p:nvSpPr>
        <p:spPr>
          <a:xfrm>
            <a:off x="6737094" y="2165701"/>
            <a:ext cx="7190740" cy="4072890"/>
          </a:xfrm>
          <a:custGeom>
            <a:avLst/>
            <a:gdLst/>
            <a:ahLst/>
            <a:cxnLst/>
            <a:rect l="l" t="t" r="r" b="b"/>
            <a:pathLst>
              <a:path w="3595370" h="2036445">
                <a:moveTo>
                  <a:pt x="2212898" y="0"/>
                </a:moveTo>
                <a:lnTo>
                  <a:pt x="2159100" y="1408"/>
                </a:lnTo>
                <a:lnTo>
                  <a:pt x="2105800" y="4380"/>
                </a:lnTo>
                <a:lnTo>
                  <a:pt x="2053040" y="8885"/>
                </a:lnTo>
                <a:lnTo>
                  <a:pt x="2000864" y="14897"/>
                </a:lnTo>
                <a:lnTo>
                  <a:pt x="1949315" y="22385"/>
                </a:lnTo>
                <a:lnTo>
                  <a:pt x="1898437" y="31323"/>
                </a:lnTo>
                <a:lnTo>
                  <a:pt x="1848271" y="41681"/>
                </a:lnTo>
                <a:lnTo>
                  <a:pt x="1798862" y="53431"/>
                </a:lnTo>
                <a:lnTo>
                  <a:pt x="1750253" y="66545"/>
                </a:lnTo>
                <a:lnTo>
                  <a:pt x="1702487" y="80994"/>
                </a:lnTo>
                <a:lnTo>
                  <a:pt x="1655606" y="96751"/>
                </a:lnTo>
                <a:lnTo>
                  <a:pt x="1609654" y="113785"/>
                </a:lnTo>
                <a:lnTo>
                  <a:pt x="1564675" y="132070"/>
                </a:lnTo>
                <a:lnTo>
                  <a:pt x="1520711" y="151577"/>
                </a:lnTo>
                <a:lnTo>
                  <a:pt x="1477806" y="172276"/>
                </a:lnTo>
                <a:lnTo>
                  <a:pt x="1436002" y="194141"/>
                </a:lnTo>
                <a:lnTo>
                  <a:pt x="1395343" y="217142"/>
                </a:lnTo>
                <a:lnTo>
                  <a:pt x="1355872" y="241252"/>
                </a:lnTo>
                <a:lnTo>
                  <a:pt x="1317632" y="266440"/>
                </a:lnTo>
                <a:lnTo>
                  <a:pt x="1280666" y="292681"/>
                </a:lnTo>
                <a:lnTo>
                  <a:pt x="1245018" y="319944"/>
                </a:lnTo>
                <a:lnTo>
                  <a:pt x="1210730" y="348201"/>
                </a:lnTo>
                <a:lnTo>
                  <a:pt x="1177846" y="377425"/>
                </a:lnTo>
                <a:lnTo>
                  <a:pt x="1146409" y="407586"/>
                </a:lnTo>
                <a:lnTo>
                  <a:pt x="1116462" y="438657"/>
                </a:lnTo>
                <a:lnTo>
                  <a:pt x="1088049" y="470609"/>
                </a:lnTo>
                <a:lnTo>
                  <a:pt x="1061211" y="503412"/>
                </a:lnTo>
                <a:lnTo>
                  <a:pt x="1035993" y="537040"/>
                </a:lnTo>
                <a:lnTo>
                  <a:pt x="1012438" y="571464"/>
                </a:lnTo>
                <a:lnTo>
                  <a:pt x="990588" y="606655"/>
                </a:lnTo>
                <a:lnTo>
                  <a:pt x="970488" y="642585"/>
                </a:lnTo>
                <a:lnTo>
                  <a:pt x="952179" y="679225"/>
                </a:lnTo>
                <a:lnTo>
                  <a:pt x="935706" y="716547"/>
                </a:lnTo>
                <a:lnTo>
                  <a:pt x="921111" y="754523"/>
                </a:lnTo>
                <a:lnTo>
                  <a:pt x="908438" y="793124"/>
                </a:lnTo>
                <a:lnTo>
                  <a:pt x="897729" y="832322"/>
                </a:lnTo>
                <a:lnTo>
                  <a:pt x="889029" y="872089"/>
                </a:lnTo>
                <a:lnTo>
                  <a:pt x="882379" y="912395"/>
                </a:lnTo>
                <a:lnTo>
                  <a:pt x="877824" y="953213"/>
                </a:lnTo>
                <a:lnTo>
                  <a:pt x="0" y="1233756"/>
                </a:lnTo>
                <a:lnTo>
                  <a:pt x="944244" y="1338404"/>
                </a:lnTo>
                <a:lnTo>
                  <a:pt x="962693" y="1377399"/>
                </a:lnTo>
                <a:lnTo>
                  <a:pt x="983104" y="1415573"/>
                </a:lnTo>
                <a:lnTo>
                  <a:pt x="1005429" y="1452898"/>
                </a:lnTo>
                <a:lnTo>
                  <a:pt x="1029617" y="1489344"/>
                </a:lnTo>
                <a:lnTo>
                  <a:pt x="1055618" y="1524883"/>
                </a:lnTo>
                <a:lnTo>
                  <a:pt x="1083383" y="1559487"/>
                </a:lnTo>
                <a:lnTo>
                  <a:pt x="1112860" y="1593125"/>
                </a:lnTo>
                <a:lnTo>
                  <a:pt x="1144001" y="1625769"/>
                </a:lnTo>
                <a:lnTo>
                  <a:pt x="1176755" y="1657390"/>
                </a:lnTo>
                <a:lnTo>
                  <a:pt x="1211071" y="1687960"/>
                </a:lnTo>
                <a:lnTo>
                  <a:pt x="1246901" y="1717449"/>
                </a:lnTo>
                <a:lnTo>
                  <a:pt x="1284194" y="1745828"/>
                </a:lnTo>
                <a:lnTo>
                  <a:pt x="1322900" y="1773069"/>
                </a:lnTo>
                <a:lnTo>
                  <a:pt x="1362968" y="1799143"/>
                </a:lnTo>
                <a:lnTo>
                  <a:pt x="1404350" y="1824020"/>
                </a:lnTo>
                <a:lnTo>
                  <a:pt x="1446994" y="1847673"/>
                </a:lnTo>
                <a:lnTo>
                  <a:pt x="1490851" y="1870071"/>
                </a:lnTo>
                <a:lnTo>
                  <a:pt x="1535870" y="1891186"/>
                </a:lnTo>
                <a:lnTo>
                  <a:pt x="1582003" y="1910990"/>
                </a:lnTo>
                <a:lnTo>
                  <a:pt x="1629198" y="1929453"/>
                </a:lnTo>
                <a:lnTo>
                  <a:pt x="1677405" y="1946546"/>
                </a:lnTo>
                <a:lnTo>
                  <a:pt x="1726576" y="1962240"/>
                </a:lnTo>
                <a:lnTo>
                  <a:pt x="1776658" y="1976508"/>
                </a:lnTo>
                <a:lnTo>
                  <a:pt x="1827604" y="1989319"/>
                </a:lnTo>
                <a:lnTo>
                  <a:pt x="1879361" y="2000644"/>
                </a:lnTo>
                <a:lnTo>
                  <a:pt x="1931882" y="2010456"/>
                </a:lnTo>
                <a:lnTo>
                  <a:pt x="1985114" y="2018724"/>
                </a:lnTo>
                <a:lnTo>
                  <a:pt x="2039009" y="2025421"/>
                </a:lnTo>
                <a:lnTo>
                  <a:pt x="2093516" y="2030517"/>
                </a:lnTo>
                <a:lnTo>
                  <a:pt x="2148586" y="2033983"/>
                </a:lnTo>
                <a:lnTo>
                  <a:pt x="2203249" y="2035784"/>
                </a:lnTo>
                <a:lnTo>
                  <a:pt x="2257501" y="2035966"/>
                </a:lnTo>
                <a:lnTo>
                  <a:pt x="2311299" y="2034557"/>
                </a:lnTo>
                <a:lnTo>
                  <a:pt x="2364599" y="2031586"/>
                </a:lnTo>
                <a:lnTo>
                  <a:pt x="2417359" y="2027080"/>
                </a:lnTo>
                <a:lnTo>
                  <a:pt x="2469535" y="2021069"/>
                </a:lnTo>
                <a:lnTo>
                  <a:pt x="2521084" y="2013581"/>
                </a:lnTo>
                <a:lnTo>
                  <a:pt x="2571962" y="2004643"/>
                </a:lnTo>
                <a:lnTo>
                  <a:pt x="2622128" y="1994285"/>
                </a:lnTo>
                <a:lnTo>
                  <a:pt x="2671537" y="1982535"/>
                </a:lnTo>
                <a:lnTo>
                  <a:pt x="2720146" y="1969421"/>
                </a:lnTo>
                <a:lnTo>
                  <a:pt x="2767912" y="1954971"/>
                </a:lnTo>
                <a:lnTo>
                  <a:pt x="2814793" y="1939215"/>
                </a:lnTo>
                <a:lnTo>
                  <a:pt x="2860745" y="1922181"/>
                </a:lnTo>
                <a:lnTo>
                  <a:pt x="2905724" y="1903896"/>
                </a:lnTo>
                <a:lnTo>
                  <a:pt x="2949688" y="1884389"/>
                </a:lnTo>
                <a:lnTo>
                  <a:pt x="2992593" y="1863689"/>
                </a:lnTo>
                <a:lnTo>
                  <a:pt x="3034397" y="1841825"/>
                </a:lnTo>
                <a:lnTo>
                  <a:pt x="3075056" y="1818824"/>
                </a:lnTo>
                <a:lnTo>
                  <a:pt x="3114527" y="1794714"/>
                </a:lnTo>
                <a:lnTo>
                  <a:pt x="3152767" y="1769525"/>
                </a:lnTo>
                <a:lnTo>
                  <a:pt x="3189733" y="1743285"/>
                </a:lnTo>
                <a:lnTo>
                  <a:pt x="3225381" y="1716022"/>
                </a:lnTo>
                <a:lnTo>
                  <a:pt x="3259669" y="1687764"/>
                </a:lnTo>
                <a:lnTo>
                  <a:pt x="3292553" y="1658541"/>
                </a:lnTo>
                <a:lnTo>
                  <a:pt x="3323990" y="1628379"/>
                </a:lnTo>
                <a:lnTo>
                  <a:pt x="3353937" y="1597309"/>
                </a:lnTo>
                <a:lnTo>
                  <a:pt x="3382350" y="1565357"/>
                </a:lnTo>
                <a:lnTo>
                  <a:pt x="3409188" y="1532553"/>
                </a:lnTo>
                <a:lnTo>
                  <a:pt x="3434406" y="1498925"/>
                </a:lnTo>
                <a:lnTo>
                  <a:pt x="3457961" y="1464502"/>
                </a:lnTo>
                <a:lnTo>
                  <a:pt x="3479811" y="1429311"/>
                </a:lnTo>
                <a:lnTo>
                  <a:pt x="3499911" y="1393381"/>
                </a:lnTo>
                <a:lnTo>
                  <a:pt x="3518220" y="1356741"/>
                </a:lnTo>
                <a:lnTo>
                  <a:pt x="3534693" y="1319419"/>
                </a:lnTo>
                <a:lnTo>
                  <a:pt x="3549288" y="1281443"/>
                </a:lnTo>
                <a:lnTo>
                  <a:pt x="3561961" y="1242842"/>
                </a:lnTo>
                <a:lnTo>
                  <a:pt x="3572670" y="1203644"/>
                </a:lnTo>
                <a:lnTo>
                  <a:pt x="3581370" y="1163877"/>
                </a:lnTo>
                <a:lnTo>
                  <a:pt x="3588020" y="1123571"/>
                </a:lnTo>
                <a:lnTo>
                  <a:pt x="3592576" y="1082753"/>
                </a:lnTo>
                <a:lnTo>
                  <a:pt x="3594984" y="1041841"/>
                </a:lnTo>
                <a:lnTo>
                  <a:pt x="3595229" y="1001237"/>
                </a:lnTo>
                <a:lnTo>
                  <a:pt x="3593349" y="960973"/>
                </a:lnTo>
                <a:lnTo>
                  <a:pt x="3589380" y="921082"/>
                </a:lnTo>
                <a:lnTo>
                  <a:pt x="3583362" y="881595"/>
                </a:lnTo>
                <a:lnTo>
                  <a:pt x="3575332" y="842546"/>
                </a:lnTo>
                <a:lnTo>
                  <a:pt x="3565328" y="803965"/>
                </a:lnTo>
                <a:lnTo>
                  <a:pt x="3553388" y="765887"/>
                </a:lnTo>
                <a:lnTo>
                  <a:pt x="3539550" y="728342"/>
                </a:lnTo>
                <a:lnTo>
                  <a:pt x="3523852" y="691363"/>
                </a:lnTo>
                <a:lnTo>
                  <a:pt x="3506333" y="654983"/>
                </a:lnTo>
                <a:lnTo>
                  <a:pt x="3487029" y="619234"/>
                </a:lnTo>
                <a:lnTo>
                  <a:pt x="3465979" y="584147"/>
                </a:lnTo>
                <a:lnTo>
                  <a:pt x="3443221" y="549756"/>
                </a:lnTo>
                <a:lnTo>
                  <a:pt x="3418792" y="516092"/>
                </a:lnTo>
                <a:lnTo>
                  <a:pt x="3392732" y="483189"/>
                </a:lnTo>
                <a:lnTo>
                  <a:pt x="3365077" y="451077"/>
                </a:lnTo>
                <a:lnTo>
                  <a:pt x="3335866" y="419790"/>
                </a:lnTo>
                <a:lnTo>
                  <a:pt x="3305137" y="389360"/>
                </a:lnTo>
                <a:lnTo>
                  <a:pt x="3272928" y="359818"/>
                </a:lnTo>
                <a:lnTo>
                  <a:pt x="3239276" y="331198"/>
                </a:lnTo>
                <a:lnTo>
                  <a:pt x="3204219" y="303532"/>
                </a:lnTo>
                <a:lnTo>
                  <a:pt x="3167797" y="276851"/>
                </a:lnTo>
                <a:lnTo>
                  <a:pt x="3130046" y="251188"/>
                </a:lnTo>
                <a:lnTo>
                  <a:pt x="3091004" y="226576"/>
                </a:lnTo>
                <a:lnTo>
                  <a:pt x="3050710" y="203047"/>
                </a:lnTo>
                <a:lnTo>
                  <a:pt x="3009201" y="180632"/>
                </a:lnTo>
                <a:lnTo>
                  <a:pt x="2966516" y="159365"/>
                </a:lnTo>
                <a:lnTo>
                  <a:pt x="2922692" y="139277"/>
                </a:lnTo>
                <a:lnTo>
                  <a:pt x="2877768" y="120402"/>
                </a:lnTo>
                <a:lnTo>
                  <a:pt x="2831780" y="102770"/>
                </a:lnTo>
                <a:lnTo>
                  <a:pt x="2784768" y="86415"/>
                </a:lnTo>
                <a:lnTo>
                  <a:pt x="2736770" y="71368"/>
                </a:lnTo>
                <a:lnTo>
                  <a:pt x="2687822" y="57663"/>
                </a:lnTo>
                <a:lnTo>
                  <a:pt x="2637964" y="45330"/>
                </a:lnTo>
                <a:lnTo>
                  <a:pt x="2587233" y="34404"/>
                </a:lnTo>
                <a:lnTo>
                  <a:pt x="2535667" y="24915"/>
                </a:lnTo>
                <a:lnTo>
                  <a:pt x="2483304" y="16896"/>
                </a:lnTo>
                <a:lnTo>
                  <a:pt x="2430182" y="10379"/>
                </a:lnTo>
                <a:lnTo>
                  <a:pt x="2376339" y="5398"/>
                </a:lnTo>
                <a:lnTo>
                  <a:pt x="2321814" y="1983"/>
                </a:lnTo>
                <a:lnTo>
                  <a:pt x="2267150" y="182"/>
                </a:lnTo>
                <a:lnTo>
                  <a:pt x="22128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11" name="object 4"/>
          <p:cNvSpPr/>
          <p:nvPr/>
        </p:nvSpPr>
        <p:spPr>
          <a:xfrm>
            <a:off x="6737094" y="2165701"/>
            <a:ext cx="7190740" cy="4072890"/>
          </a:xfrm>
          <a:custGeom>
            <a:avLst/>
            <a:gdLst/>
            <a:ahLst/>
            <a:cxnLst/>
            <a:rect l="l" t="t" r="r" b="b"/>
            <a:pathLst>
              <a:path w="3595370" h="2036445">
                <a:moveTo>
                  <a:pt x="0" y="1233756"/>
                </a:moveTo>
                <a:lnTo>
                  <a:pt x="877824" y="953213"/>
                </a:lnTo>
                <a:lnTo>
                  <a:pt x="882379" y="912395"/>
                </a:lnTo>
                <a:lnTo>
                  <a:pt x="889029" y="872089"/>
                </a:lnTo>
                <a:lnTo>
                  <a:pt x="897729" y="832322"/>
                </a:lnTo>
                <a:lnTo>
                  <a:pt x="908438" y="793124"/>
                </a:lnTo>
                <a:lnTo>
                  <a:pt x="921111" y="754523"/>
                </a:lnTo>
                <a:lnTo>
                  <a:pt x="935706" y="716547"/>
                </a:lnTo>
                <a:lnTo>
                  <a:pt x="952179" y="679225"/>
                </a:lnTo>
                <a:lnTo>
                  <a:pt x="970488" y="642585"/>
                </a:lnTo>
                <a:lnTo>
                  <a:pt x="990588" y="606655"/>
                </a:lnTo>
                <a:lnTo>
                  <a:pt x="1012438" y="571464"/>
                </a:lnTo>
                <a:lnTo>
                  <a:pt x="1035993" y="537040"/>
                </a:lnTo>
                <a:lnTo>
                  <a:pt x="1061211" y="503412"/>
                </a:lnTo>
                <a:lnTo>
                  <a:pt x="1088049" y="470609"/>
                </a:lnTo>
                <a:lnTo>
                  <a:pt x="1116462" y="438657"/>
                </a:lnTo>
                <a:lnTo>
                  <a:pt x="1146409" y="407586"/>
                </a:lnTo>
                <a:lnTo>
                  <a:pt x="1177846" y="377425"/>
                </a:lnTo>
                <a:lnTo>
                  <a:pt x="1210730" y="348201"/>
                </a:lnTo>
                <a:lnTo>
                  <a:pt x="1245018" y="319944"/>
                </a:lnTo>
                <a:lnTo>
                  <a:pt x="1280666" y="292681"/>
                </a:lnTo>
                <a:lnTo>
                  <a:pt x="1317632" y="266440"/>
                </a:lnTo>
                <a:lnTo>
                  <a:pt x="1355872" y="241252"/>
                </a:lnTo>
                <a:lnTo>
                  <a:pt x="1395343" y="217142"/>
                </a:lnTo>
                <a:lnTo>
                  <a:pt x="1436002" y="194141"/>
                </a:lnTo>
                <a:lnTo>
                  <a:pt x="1477806" y="172276"/>
                </a:lnTo>
                <a:lnTo>
                  <a:pt x="1520711" y="151577"/>
                </a:lnTo>
                <a:lnTo>
                  <a:pt x="1564675" y="132070"/>
                </a:lnTo>
                <a:lnTo>
                  <a:pt x="1609654" y="113785"/>
                </a:lnTo>
                <a:lnTo>
                  <a:pt x="1655606" y="96751"/>
                </a:lnTo>
                <a:lnTo>
                  <a:pt x="1702487" y="80994"/>
                </a:lnTo>
                <a:lnTo>
                  <a:pt x="1750253" y="66545"/>
                </a:lnTo>
                <a:lnTo>
                  <a:pt x="1798862" y="53431"/>
                </a:lnTo>
                <a:lnTo>
                  <a:pt x="1848271" y="41681"/>
                </a:lnTo>
                <a:lnTo>
                  <a:pt x="1898437" y="31323"/>
                </a:lnTo>
                <a:lnTo>
                  <a:pt x="1949315" y="22385"/>
                </a:lnTo>
                <a:lnTo>
                  <a:pt x="2000864" y="14897"/>
                </a:lnTo>
                <a:lnTo>
                  <a:pt x="2053040" y="8885"/>
                </a:lnTo>
                <a:lnTo>
                  <a:pt x="2105800" y="4380"/>
                </a:lnTo>
                <a:lnTo>
                  <a:pt x="2159100" y="1408"/>
                </a:lnTo>
                <a:lnTo>
                  <a:pt x="2212898" y="0"/>
                </a:lnTo>
                <a:lnTo>
                  <a:pt x="2267150" y="182"/>
                </a:lnTo>
                <a:lnTo>
                  <a:pt x="2321814" y="1983"/>
                </a:lnTo>
                <a:lnTo>
                  <a:pt x="2376339" y="5398"/>
                </a:lnTo>
                <a:lnTo>
                  <a:pt x="2430182" y="10379"/>
                </a:lnTo>
                <a:lnTo>
                  <a:pt x="2483304" y="16896"/>
                </a:lnTo>
                <a:lnTo>
                  <a:pt x="2535667" y="24915"/>
                </a:lnTo>
                <a:lnTo>
                  <a:pt x="2587233" y="34404"/>
                </a:lnTo>
                <a:lnTo>
                  <a:pt x="2637964" y="45330"/>
                </a:lnTo>
                <a:lnTo>
                  <a:pt x="2687822" y="57663"/>
                </a:lnTo>
                <a:lnTo>
                  <a:pt x="2736770" y="71368"/>
                </a:lnTo>
                <a:lnTo>
                  <a:pt x="2784768" y="86415"/>
                </a:lnTo>
                <a:lnTo>
                  <a:pt x="2831780" y="102770"/>
                </a:lnTo>
                <a:lnTo>
                  <a:pt x="2877768" y="120402"/>
                </a:lnTo>
                <a:lnTo>
                  <a:pt x="2922692" y="139277"/>
                </a:lnTo>
                <a:lnTo>
                  <a:pt x="2966516" y="159365"/>
                </a:lnTo>
                <a:lnTo>
                  <a:pt x="3009201" y="180632"/>
                </a:lnTo>
                <a:lnTo>
                  <a:pt x="3050710" y="203047"/>
                </a:lnTo>
                <a:lnTo>
                  <a:pt x="3091004" y="226576"/>
                </a:lnTo>
                <a:lnTo>
                  <a:pt x="3130046" y="251188"/>
                </a:lnTo>
                <a:lnTo>
                  <a:pt x="3167797" y="276851"/>
                </a:lnTo>
                <a:lnTo>
                  <a:pt x="3204219" y="303532"/>
                </a:lnTo>
                <a:lnTo>
                  <a:pt x="3239276" y="331198"/>
                </a:lnTo>
                <a:lnTo>
                  <a:pt x="3272928" y="359818"/>
                </a:lnTo>
                <a:lnTo>
                  <a:pt x="3305137" y="389360"/>
                </a:lnTo>
                <a:lnTo>
                  <a:pt x="3335866" y="419790"/>
                </a:lnTo>
                <a:lnTo>
                  <a:pt x="3365077" y="451077"/>
                </a:lnTo>
                <a:lnTo>
                  <a:pt x="3392732" y="483189"/>
                </a:lnTo>
                <a:lnTo>
                  <a:pt x="3418792" y="516092"/>
                </a:lnTo>
                <a:lnTo>
                  <a:pt x="3443221" y="549756"/>
                </a:lnTo>
                <a:lnTo>
                  <a:pt x="3465979" y="584147"/>
                </a:lnTo>
                <a:lnTo>
                  <a:pt x="3487029" y="619234"/>
                </a:lnTo>
                <a:lnTo>
                  <a:pt x="3506333" y="654983"/>
                </a:lnTo>
                <a:lnTo>
                  <a:pt x="3523852" y="691363"/>
                </a:lnTo>
                <a:lnTo>
                  <a:pt x="3539550" y="728342"/>
                </a:lnTo>
                <a:lnTo>
                  <a:pt x="3553388" y="765887"/>
                </a:lnTo>
                <a:lnTo>
                  <a:pt x="3565328" y="803965"/>
                </a:lnTo>
                <a:lnTo>
                  <a:pt x="3575332" y="842546"/>
                </a:lnTo>
                <a:lnTo>
                  <a:pt x="3583362" y="881595"/>
                </a:lnTo>
                <a:lnTo>
                  <a:pt x="3589380" y="921082"/>
                </a:lnTo>
                <a:lnTo>
                  <a:pt x="3593349" y="960973"/>
                </a:lnTo>
                <a:lnTo>
                  <a:pt x="3595229" y="1001237"/>
                </a:lnTo>
                <a:lnTo>
                  <a:pt x="3594984" y="1041841"/>
                </a:lnTo>
                <a:lnTo>
                  <a:pt x="3592576" y="1082753"/>
                </a:lnTo>
                <a:lnTo>
                  <a:pt x="3588020" y="1123571"/>
                </a:lnTo>
                <a:lnTo>
                  <a:pt x="3581370" y="1163877"/>
                </a:lnTo>
                <a:lnTo>
                  <a:pt x="3572670" y="1203644"/>
                </a:lnTo>
                <a:lnTo>
                  <a:pt x="3561961" y="1242842"/>
                </a:lnTo>
                <a:lnTo>
                  <a:pt x="3549288" y="1281443"/>
                </a:lnTo>
                <a:lnTo>
                  <a:pt x="3534693" y="1319419"/>
                </a:lnTo>
                <a:lnTo>
                  <a:pt x="3518220" y="1356741"/>
                </a:lnTo>
                <a:lnTo>
                  <a:pt x="3499911" y="1393381"/>
                </a:lnTo>
                <a:lnTo>
                  <a:pt x="3479811" y="1429311"/>
                </a:lnTo>
                <a:lnTo>
                  <a:pt x="3457961" y="1464502"/>
                </a:lnTo>
                <a:lnTo>
                  <a:pt x="3434406" y="1498925"/>
                </a:lnTo>
                <a:lnTo>
                  <a:pt x="3409188" y="1532553"/>
                </a:lnTo>
                <a:lnTo>
                  <a:pt x="3382350" y="1565357"/>
                </a:lnTo>
                <a:lnTo>
                  <a:pt x="3353937" y="1597309"/>
                </a:lnTo>
                <a:lnTo>
                  <a:pt x="3323990" y="1628379"/>
                </a:lnTo>
                <a:lnTo>
                  <a:pt x="3292553" y="1658541"/>
                </a:lnTo>
                <a:lnTo>
                  <a:pt x="3259669" y="1687764"/>
                </a:lnTo>
                <a:lnTo>
                  <a:pt x="3225381" y="1716022"/>
                </a:lnTo>
                <a:lnTo>
                  <a:pt x="3189733" y="1743285"/>
                </a:lnTo>
                <a:lnTo>
                  <a:pt x="3152767" y="1769525"/>
                </a:lnTo>
                <a:lnTo>
                  <a:pt x="3114527" y="1794714"/>
                </a:lnTo>
                <a:lnTo>
                  <a:pt x="3075056" y="1818824"/>
                </a:lnTo>
                <a:lnTo>
                  <a:pt x="3034397" y="1841825"/>
                </a:lnTo>
                <a:lnTo>
                  <a:pt x="2992593" y="1863689"/>
                </a:lnTo>
                <a:lnTo>
                  <a:pt x="2949688" y="1884389"/>
                </a:lnTo>
                <a:lnTo>
                  <a:pt x="2905724" y="1903896"/>
                </a:lnTo>
                <a:lnTo>
                  <a:pt x="2860745" y="1922181"/>
                </a:lnTo>
                <a:lnTo>
                  <a:pt x="2814793" y="1939215"/>
                </a:lnTo>
                <a:lnTo>
                  <a:pt x="2767912" y="1954971"/>
                </a:lnTo>
                <a:lnTo>
                  <a:pt x="2720146" y="1969421"/>
                </a:lnTo>
                <a:lnTo>
                  <a:pt x="2671537" y="1982535"/>
                </a:lnTo>
                <a:lnTo>
                  <a:pt x="2622128" y="1994285"/>
                </a:lnTo>
                <a:lnTo>
                  <a:pt x="2571962" y="2004643"/>
                </a:lnTo>
                <a:lnTo>
                  <a:pt x="2521084" y="2013581"/>
                </a:lnTo>
                <a:lnTo>
                  <a:pt x="2469535" y="2021069"/>
                </a:lnTo>
                <a:lnTo>
                  <a:pt x="2417359" y="2027080"/>
                </a:lnTo>
                <a:lnTo>
                  <a:pt x="2364599" y="2031586"/>
                </a:lnTo>
                <a:lnTo>
                  <a:pt x="2311299" y="2034557"/>
                </a:lnTo>
                <a:lnTo>
                  <a:pt x="2257501" y="2035966"/>
                </a:lnTo>
                <a:lnTo>
                  <a:pt x="2203249" y="2035784"/>
                </a:lnTo>
                <a:lnTo>
                  <a:pt x="2148586" y="2033983"/>
                </a:lnTo>
                <a:lnTo>
                  <a:pt x="2093516" y="2030517"/>
                </a:lnTo>
                <a:lnTo>
                  <a:pt x="2039009" y="2025421"/>
                </a:lnTo>
                <a:lnTo>
                  <a:pt x="1985114" y="2018724"/>
                </a:lnTo>
                <a:lnTo>
                  <a:pt x="1931882" y="2010456"/>
                </a:lnTo>
                <a:lnTo>
                  <a:pt x="1879361" y="2000644"/>
                </a:lnTo>
                <a:lnTo>
                  <a:pt x="1827604" y="1989319"/>
                </a:lnTo>
                <a:lnTo>
                  <a:pt x="1776658" y="1976508"/>
                </a:lnTo>
                <a:lnTo>
                  <a:pt x="1726576" y="1962240"/>
                </a:lnTo>
                <a:lnTo>
                  <a:pt x="1677405" y="1946546"/>
                </a:lnTo>
                <a:lnTo>
                  <a:pt x="1629198" y="1929453"/>
                </a:lnTo>
                <a:lnTo>
                  <a:pt x="1582003" y="1910990"/>
                </a:lnTo>
                <a:lnTo>
                  <a:pt x="1535870" y="1891186"/>
                </a:lnTo>
                <a:lnTo>
                  <a:pt x="1490851" y="1870071"/>
                </a:lnTo>
                <a:lnTo>
                  <a:pt x="1446994" y="1847673"/>
                </a:lnTo>
                <a:lnTo>
                  <a:pt x="1404350" y="1824020"/>
                </a:lnTo>
                <a:lnTo>
                  <a:pt x="1362968" y="1799143"/>
                </a:lnTo>
                <a:lnTo>
                  <a:pt x="1322900" y="1773069"/>
                </a:lnTo>
                <a:lnTo>
                  <a:pt x="1284194" y="1745828"/>
                </a:lnTo>
                <a:lnTo>
                  <a:pt x="1246901" y="1717449"/>
                </a:lnTo>
                <a:lnTo>
                  <a:pt x="1211071" y="1687960"/>
                </a:lnTo>
                <a:lnTo>
                  <a:pt x="1176755" y="1657390"/>
                </a:lnTo>
                <a:lnTo>
                  <a:pt x="1144001" y="1625769"/>
                </a:lnTo>
                <a:lnTo>
                  <a:pt x="1112860" y="1593125"/>
                </a:lnTo>
                <a:lnTo>
                  <a:pt x="1083383" y="1559487"/>
                </a:lnTo>
                <a:lnTo>
                  <a:pt x="1055618" y="1524883"/>
                </a:lnTo>
                <a:lnTo>
                  <a:pt x="1029617" y="1489344"/>
                </a:lnTo>
                <a:lnTo>
                  <a:pt x="1005429" y="1452898"/>
                </a:lnTo>
                <a:lnTo>
                  <a:pt x="983104" y="1415573"/>
                </a:lnTo>
                <a:lnTo>
                  <a:pt x="962693" y="1377399"/>
                </a:lnTo>
                <a:lnTo>
                  <a:pt x="944244" y="1338404"/>
                </a:lnTo>
                <a:lnTo>
                  <a:pt x="0" y="1233756"/>
                </a:lnTo>
                <a:close/>
              </a:path>
            </a:pathLst>
          </a:custGeom>
          <a:ln w="28956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12" name="object 5"/>
          <p:cNvSpPr txBox="1"/>
          <p:nvPr/>
        </p:nvSpPr>
        <p:spPr>
          <a:xfrm>
            <a:off x="9553192" y="2662834"/>
            <a:ext cx="3304540" cy="3043141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25400" marR="10160" indent="3810" algn="ctr">
              <a:spcBef>
                <a:spcPts val="210"/>
              </a:spcBef>
            </a:pPr>
            <a:r>
              <a:rPr sz="2800" b="1" dirty="0">
                <a:solidFill>
                  <a:srgbClr val="5F5F5F"/>
                </a:solidFill>
                <a:latin typeface="Comic Sans MS"/>
                <a:cs typeface="Comic Sans MS"/>
              </a:rPr>
              <a:t>So </a:t>
            </a:r>
            <a:r>
              <a:rPr sz="2800" b="1" spc="-10" dirty="0">
                <a:solidFill>
                  <a:srgbClr val="5F5F5F"/>
                </a:solidFill>
                <a:latin typeface="Comic Sans MS"/>
                <a:cs typeface="Comic Sans MS"/>
              </a:rPr>
              <a:t>far </a:t>
            </a:r>
            <a:r>
              <a:rPr sz="2800" b="1" dirty="0">
                <a:solidFill>
                  <a:srgbClr val="5F5F5F"/>
                </a:solidFill>
                <a:latin typeface="Comic Sans MS"/>
                <a:cs typeface="Comic Sans MS"/>
              </a:rPr>
              <a:t>we have  seen </a:t>
            </a:r>
            <a:r>
              <a:rPr sz="2800" b="1" spc="10" dirty="0">
                <a:solidFill>
                  <a:srgbClr val="5F5F5F"/>
                </a:solidFill>
                <a:latin typeface="Comic Sans MS"/>
                <a:cs typeface="Comic Sans MS"/>
              </a:rPr>
              <a:t>how </a:t>
            </a:r>
            <a:r>
              <a:rPr sz="2800" b="1" dirty="0">
                <a:solidFill>
                  <a:srgbClr val="5F5F5F"/>
                </a:solidFill>
                <a:latin typeface="Comic Sans MS"/>
                <a:cs typeface="Comic Sans MS"/>
              </a:rPr>
              <a:t>Solo  Mining of </a:t>
            </a:r>
            <a:r>
              <a:rPr sz="2800" b="1" spc="-10" dirty="0">
                <a:solidFill>
                  <a:srgbClr val="5F5F5F"/>
                </a:solidFill>
                <a:latin typeface="Comic Sans MS"/>
                <a:cs typeface="Comic Sans MS"/>
              </a:rPr>
              <a:t>Bitcoins  works. However,  </a:t>
            </a:r>
            <a:r>
              <a:rPr sz="2800" b="1" dirty="0">
                <a:solidFill>
                  <a:srgbClr val="5F5F5F"/>
                </a:solidFill>
                <a:latin typeface="Comic Sans MS"/>
                <a:cs typeface="Comic Sans MS"/>
              </a:rPr>
              <a:t>solo Mining </a:t>
            </a:r>
            <a:r>
              <a:rPr sz="2800" b="1" spc="-10" dirty="0">
                <a:solidFill>
                  <a:srgbClr val="5F5F5F"/>
                </a:solidFill>
                <a:latin typeface="Comic Sans MS"/>
                <a:cs typeface="Comic Sans MS"/>
              </a:rPr>
              <a:t>is  </a:t>
            </a:r>
            <a:r>
              <a:rPr sz="2800" b="1" dirty="0">
                <a:solidFill>
                  <a:srgbClr val="5F5F5F"/>
                </a:solidFill>
                <a:latin typeface="Comic Sans MS"/>
                <a:cs typeface="Comic Sans MS"/>
              </a:rPr>
              <a:t>becoming</a:t>
            </a:r>
            <a:r>
              <a:rPr sz="2800" b="1" spc="-150" dirty="0">
                <a:solidFill>
                  <a:srgbClr val="5F5F5F"/>
                </a:solidFill>
                <a:latin typeface="Comic Sans MS"/>
                <a:cs typeface="Comic Sans MS"/>
              </a:rPr>
              <a:t> </a:t>
            </a:r>
            <a:r>
              <a:rPr sz="2800" b="1" spc="-10" dirty="0">
                <a:solidFill>
                  <a:srgbClr val="5F5F5F"/>
                </a:solidFill>
                <a:latin typeface="Comic Sans MS"/>
                <a:cs typeface="Comic Sans MS"/>
              </a:rPr>
              <a:t>difficult,  let’s find </a:t>
            </a:r>
            <a:r>
              <a:rPr sz="2800" b="1" dirty="0">
                <a:solidFill>
                  <a:srgbClr val="5F5F5F"/>
                </a:solidFill>
                <a:latin typeface="Comic Sans MS"/>
                <a:cs typeface="Comic Sans MS"/>
              </a:rPr>
              <a:t>out</a:t>
            </a:r>
            <a:r>
              <a:rPr sz="2800" b="1" spc="-90" dirty="0">
                <a:solidFill>
                  <a:srgbClr val="5F5F5F"/>
                </a:solidFill>
                <a:latin typeface="Comic Sans MS"/>
                <a:cs typeface="Comic Sans MS"/>
              </a:rPr>
              <a:t> </a:t>
            </a:r>
            <a:r>
              <a:rPr sz="2800" b="1" dirty="0">
                <a:solidFill>
                  <a:srgbClr val="5F5F5F"/>
                </a:solidFill>
                <a:latin typeface="Comic Sans MS"/>
                <a:cs typeface="Comic Sans MS"/>
              </a:rPr>
              <a:t>why?</a:t>
            </a:r>
            <a:endParaRPr sz="2800">
              <a:solidFill>
                <a:prstClr val="black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8828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6"/>
                </a:moveTo>
                <a:lnTo>
                  <a:pt x="16421099" y="28956"/>
                </a:lnTo>
                <a:lnTo>
                  <a:pt x="16421099" y="0"/>
                </a:lnTo>
                <a:lnTo>
                  <a:pt x="0" y="0"/>
                </a:lnTo>
                <a:lnTo>
                  <a:pt x="0" y="28956"/>
                </a:lnTo>
                <a:close/>
              </a:path>
            </a:pathLst>
          </a:custGeom>
          <a:solidFill>
            <a:srgbClr val="095A81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6"/>
                </a:moveTo>
                <a:lnTo>
                  <a:pt x="16421099" y="28956"/>
                </a:lnTo>
                <a:lnTo>
                  <a:pt x="16421099" y="0"/>
                </a:lnTo>
                <a:lnTo>
                  <a:pt x="0" y="0"/>
                </a:lnTo>
                <a:lnTo>
                  <a:pt x="0" y="28956"/>
                </a:lnTo>
                <a:close/>
              </a:path>
            </a:pathLst>
          </a:custGeom>
          <a:solidFill>
            <a:srgbClr val="05517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7136" y="3442716"/>
            <a:ext cx="1066799" cy="1272539"/>
          </a:xfrm>
          <a:prstGeom prst="rect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object 2"/>
          <p:cNvSpPr/>
          <p:nvPr/>
        </p:nvSpPr>
        <p:spPr>
          <a:xfrm>
            <a:off x="934210" y="1688593"/>
            <a:ext cx="16421100" cy="58418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11" name="object 4"/>
          <p:cNvSpPr/>
          <p:nvPr/>
        </p:nvSpPr>
        <p:spPr>
          <a:xfrm>
            <a:off x="934210" y="1688593"/>
            <a:ext cx="16421100" cy="58418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31" name="object 2"/>
          <p:cNvSpPr/>
          <p:nvPr/>
        </p:nvSpPr>
        <p:spPr>
          <a:xfrm>
            <a:off x="934974" y="1696211"/>
            <a:ext cx="16421100" cy="38100"/>
          </a:xfrm>
          <a:custGeom>
            <a:avLst/>
            <a:gdLst/>
            <a:ahLst/>
            <a:cxnLst/>
            <a:rect l="l" t="t" r="r" b="b"/>
            <a:pathLst>
              <a:path w="16421100" h="38100">
                <a:moveTo>
                  <a:pt x="0" y="38100"/>
                </a:moveTo>
                <a:lnTo>
                  <a:pt x="16421100" y="38100"/>
                </a:lnTo>
                <a:lnTo>
                  <a:pt x="16421100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2" name="object 3"/>
          <p:cNvSpPr/>
          <p:nvPr/>
        </p:nvSpPr>
        <p:spPr>
          <a:xfrm>
            <a:off x="1059180" y="9453365"/>
            <a:ext cx="2276856" cy="8336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3" name="object 5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5"/>
                </a:moveTo>
                <a:lnTo>
                  <a:pt x="16421100" y="28955"/>
                </a:lnTo>
                <a:lnTo>
                  <a:pt x="1642110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" name="object 4"/>
          <p:cNvSpPr/>
          <p:nvPr/>
        </p:nvSpPr>
        <p:spPr>
          <a:xfrm>
            <a:off x="7588756" y="3122676"/>
            <a:ext cx="5181600" cy="3657600"/>
          </a:xfrm>
          <a:custGeom>
            <a:avLst/>
            <a:gdLst/>
            <a:ahLst/>
            <a:cxnLst/>
            <a:rect l="l" t="t" r="r" b="b"/>
            <a:pathLst>
              <a:path w="2590800" h="1828800">
                <a:moveTo>
                  <a:pt x="1444117" y="0"/>
                </a:moveTo>
                <a:lnTo>
                  <a:pt x="1390165" y="1005"/>
                </a:lnTo>
                <a:lnTo>
                  <a:pt x="1336857" y="3972"/>
                </a:lnTo>
                <a:lnTo>
                  <a:pt x="1284246" y="8856"/>
                </a:lnTo>
                <a:lnTo>
                  <a:pt x="1232388" y="15613"/>
                </a:lnTo>
                <a:lnTo>
                  <a:pt x="1181338" y="24199"/>
                </a:lnTo>
                <a:lnTo>
                  <a:pt x="1131151" y="34571"/>
                </a:lnTo>
                <a:lnTo>
                  <a:pt x="1081882" y="46684"/>
                </a:lnTo>
                <a:lnTo>
                  <a:pt x="1033586" y="60494"/>
                </a:lnTo>
                <a:lnTo>
                  <a:pt x="986317" y="75958"/>
                </a:lnTo>
                <a:lnTo>
                  <a:pt x="940132" y="93031"/>
                </a:lnTo>
                <a:lnTo>
                  <a:pt x="895084" y="111670"/>
                </a:lnTo>
                <a:lnTo>
                  <a:pt x="851229" y="131831"/>
                </a:lnTo>
                <a:lnTo>
                  <a:pt x="808622" y="153469"/>
                </a:lnTo>
                <a:lnTo>
                  <a:pt x="767318" y="176542"/>
                </a:lnTo>
                <a:lnTo>
                  <a:pt x="727372" y="201004"/>
                </a:lnTo>
                <a:lnTo>
                  <a:pt x="688839" y="226813"/>
                </a:lnTo>
                <a:lnTo>
                  <a:pt x="651774" y="253924"/>
                </a:lnTo>
                <a:lnTo>
                  <a:pt x="616232" y="282293"/>
                </a:lnTo>
                <a:lnTo>
                  <a:pt x="582267" y="311876"/>
                </a:lnTo>
                <a:lnTo>
                  <a:pt x="549936" y="342630"/>
                </a:lnTo>
                <a:lnTo>
                  <a:pt x="519292" y="374510"/>
                </a:lnTo>
                <a:lnTo>
                  <a:pt x="490392" y="407473"/>
                </a:lnTo>
                <a:lnTo>
                  <a:pt x="463289" y="441475"/>
                </a:lnTo>
                <a:lnTo>
                  <a:pt x="438040" y="476471"/>
                </a:lnTo>
                <a:lnTo>
                  <a:pt x="414698" y="512419"/>
                </a:lnTo>
                <a:lnTo>
                  <a:pt x="393320" y="549273"/>
                </a:lnTo>
                <a:lnTo>
                  <a:pt x="373959" y="586990"/>
                </a:lnTo>
                <a:lnTo>
                  <a:pt x="356671" y="625526"/>
                </a:lnTo>
                <a:lnTo>
                  <a:pt x="341512" y="664838"/>
                </a:lnTo>
                <a:lnTo>
                  <a:pt x="328535" y="704881"/>
                </a:lnTo>
                <a:lnTo>
                  <a:pt x="317797" y="745611"/>
                </a:lnTo>
                <a:lnTo>
                  <a:pt x="309351" y="786984"/>
                </a:lnTo>
                <a:lnTo>
                  <a:pt x="303253" y="828957"/>
                </a:lnTo>
                <a:lnTo>
                  <a:pt x="299559" y="871486"/>
                </a:lnTo>
                <a:lnTo>
                  <a:pt x="298323" y="914526"/>
                </a:lnTo>
                <a:lnTo>
                  <a:pt x="0" y="1138682"/>
                </a:lnTo>
                <a:lnTo>
                  <a:pt x="381888" y="1257045"/>
                </a:lnTo>
                <a:lnTo>
                  <a:pt x="403160" y="1296397"/>
                </a:lnTo>
                <a:lnTo>
                  <a:pt x="426542" y="1334651"/>
                </a:lnTo>
                <a:lnTo>
                  <a:pt x="451967" y="1371772"/>
                </a:lnTo>
                <a:lnTo>
                  <a:pt x="479368" y="1407722"/>
                </a:lnTo>
                <a:lnTo>
                  <a:pt x="508676" y="1442466"/>
                </a:lnTo>
                <a:lnTo>
                  <a:pt x="539824" y="1475967"/>
                </a:lnTo>
                <a:lnTo>
                  <a:pt x="572744" y="1508188"/>
                </a:lnTo>
                <a:lnTo>
                  <a:pt x="607368" y="1539093"/>
                </a:lnTo>
                <a:lnTo>
                  <a:pt x="643628" y="1568647"/>
                </a:lnTo>
                <a:lnTo>
                  <a:pt x="681456" y="1596811"/>
                </a:lnTo>
                <a:lnTo>
                  <a:pt x="720784" y="1623550"/>
                </a:lnTo>
                <a:lnTo>
                  <a:pt x="761546" y="1648827"/>
                </a:lnTo>
                <a:lnTo>
                  <a:pt x="803671" y="1672605"/>
                </a:lnTo>
                <a:lnTo>
                  <a:pt x="847094" y="1694849"/>
                </a:lnTo>
                <a:lnTo>
                  <a:pt x="891746" y="1715522"/>
                </a:lnTo>
                <a:lnTo>
                  <a:pt x="937559" y="1734588"/>
                </a:lnTo>
                <a:lnTo>
                  <a:pt x="984465" y="1752009"/>
                </a:lnTo>
                <a:lnTo>
                  <a:pt x="1032396" y="1767750"/>
                </a:lnTo>
                <a:lnTo>
                  <a:pt x="1081286" y="1781773"/>
                </a:lnTo>
                <a:lnTo>
                  <a:pt x="1131065" y="1794043"/>
                </a:lnTo>
                <a:lnTo>
                  <a:pt x="1181666" y="1804524"/>
                </a:lnTo>
                <a:lnTo>
                  <a:pt x="1233084" y="1813186"/>
                </a:lnTo>
                <a:lnTo>
                  <a:pt x="1285062" y="1819968"/>
                </a:lnTo>
                <a:lnTo>
                  <a:pt x="1337722" y="1824860"/>
                </a:lnTo>
                <a:lnTo>
                  <a:pt x="1390932" y="1827816"/>
                </a:lnTo>
                <a:lnTo>
                  <a:pt x="1444625" y="1828800"/>
                </a:lnTo>
                <a:lnTo>
                  <a:pt x="1498576" y="1827794"/>
                </a:lnTo>
                <a:lnTo>
                  <a:pt x="1551884" y="1824827"/>
                </a:lnTo>
                <a:lnTo>
                  <a:pt x="1604495" y="1819943"/>
                </a:lnTo>
                <a:lnTo>
                  <a:pt x="1656402" y="1813177"/>
                </a:lnTo>
                <a:lnTo>
                  <a:pt x="1707403" y="1804600"/>
                </a:lnTo>
                <a:lnTo>
                  <a:pt x="1757590" y="1794228"/>
                </a:lnTo>
                <a:lnTo>
                  <a:pt x="1806859" y="1782115"/>
                </a:lnTo>
                <a:lnTo>
                  <a:pt x="1855155" y="1768305"/>
                </a:lnTo>
                <a:lnTo>
                  <a:pt x="1902424" y="1752841"/>
                </a:lnTo>
                <a:lnTo>
                  <a:pt x="1948609" y="1735768"/>
                </a:lnTo>
                <a:lnTo>
                  <a:pt x="1993657" y="1717129"/>
                </a:lnTo>
                <a:lnTo>
                  <a:pt x="2037512" y="1696968"/>
                </a:lnTo>
                <a:lnTo>
                  <a:pt x="2080119" y="1675330"/>
                </a:lnTo>
                <a:lnTo>
                  <a:pt x="2121423" y="1652257"/>
                </a:lnTo>
                <a:lnTo>
                  <a:pt x="2161369" y="1627795"/>
                </a:lnTo>
                <a:lnTo>
                  <a:pt x="2199902" y="1601986"/>
                </a:lnTo>
                <a:lnTo>
                  <a:pt x="2236967" y="1574875"/>
                </a:lnTo>
                <a:lnTo>
                  <a:pt x="2272509" y="1546506"/>
                </a:lnTo>
                <a:lnTo>
                  <a:pt x="2306474" y="1516923"/>
                </a:lnTo>
                <a:lnTo>
                  <a:pt x="2338805" y="1486169"/>
                </a:lnTo>
                <a:lnTo>
                  <a:pt x="2369449" y="1454289"/>
                </a:lnTo>
                <a:lnTo>
                  <a:pt x="2398349" y="1421326"/>
                </a:lnTo>
                <a:lnTo>
                  <a:pt x="2425452" y="1387324"/>
                </a:lnTo>
                <a:lnTo>
                  <a:pt x="2450701" y="1352328"/>
                </a:lnTo>
                <a:lnTo>
                  <a:pt x="2474043" y="1316380"/>
                </a:lnTo>
                <a:lnTo>
                  <a:pt x="2495421" y="1279526"/>
                </a:lnTo>
                <a:lnTo>
                  <a:pt x="2514782" y="1241809"/>
                </a:lnTo>
                <a:lnTo>
                  <a:pt x="2532070" y="1203273"/>
                </a:lnTo>
                <a:lnTo>
                  <a:pt x="2547229" y="1163961"/>
                </a:lnTo>
                <a:lnTo>
                  <a:pt x="2560206" y="1123918"/>
                </a:lnTo>
                <a:lnTo>
                  <a:pt x="2570944" y="1083188"/>
                </a:lnTo>
                <a:lnTo>
                  <a:pt x="2579390" y="1041815"/>
                </a:lnTo>
                <a:lnTo>
                  <a:pt x="2585488" y="999842"/>
                </a:lnTo>
                <a:lnTo>
                  <a:pt x="2589182" y="957313"/>
                </a:lnTo>
                <a:lnTo>
                  <a:pt x="2590419" y="914273"/>
                </a:lnTo>
                <a:lnTo>
                  <a:pt x="2589160" y="871222"/>
                </a:lnTo>
                <a:lnTo>
                  <a:pt x="2585444" y="828684"/>
                </a:lnTo>
                <a:lnTo>
                  <a:pt x="2579325" y="786703"/>
                </a:lnTo>
                <a:lnTo>
                  <a:pt x="2570858" y="745323"/>
                </a:lnTo>
                <a:lnTo>
                  <a:pt x="2560098" y="704587"/>
                </a:lnTo>
                <a:lnTo>
                  <a:pt x="2547100" y="664540"/>
                </a:lnTo>
                <a:lnTo>
                  <a:pt x="2531919" y="625226"/>
                </a:lnTo>
                <a:lnTo>
                  <a:pt x="2514611" y="586687"/>
                </a:lnTo>
                <a:lnTo>
                  <a:pt x="2495230" y="548969"/>
                </a:lnTo>
                <a:lnTo>
                  <a:pt x="2473831" y="512115"/>
                </a:lnTo>
                <a:lnTo>
                  <a:pt x="2450470" y="476169"/>
                </a:lnTo>
                <a:lnTo>
                  <a:pt x="2425201" y="441175"/>
                </a:lnTo>
                <a:lnTo>
                  <a:pt x="2398079" y="407176"/>
                </a:lnTo>
                <a:lnTo>
                  <a:pt x="2369160" y="374218"/>
                </a:lnTo>
                <a:lnTo>
                  <a:pt x="2338499" y="342343"/>
                </a:lnTo>
                <a:lnTo>
                  <a:pt x="2306150" y="311595"/>
                </a:lnTo>
                <a:lnTo>
                  <a:pt x="2272168" y="282019"/>
                </a:lnTo>
                <a:lnTo>
                  <a:pt x="2236610" y="253658"/>
                </a:lnTo>
                <a:lnTo>
                  <a:pt x="2199529" y="226556"/>
                </a:lnTo>
                <a:lnTo>
                  <a:pt x="2160981" y="200758"/>
                </a:lnTo>
                <a:lnTo>
                  <a:pt x="2121020" y="176306"/>
                </a:lnTo>
                <a:lnTo>
                  <a:pt x="2079703" y="153245"/>
                </a:lnTo>
                <a:lnTo>
                  <a:pt x="2037083" y="131619"/>
                </a:lnTo>
                <a:lnTo>
                  <a:pt x="1993216" y="111472"/>
                </a:lnTo>
                <a:lnTo>
                  <a:pt x="1948158" y="92847"/>
                </a:lnTo>
                <a:lnTo>
                  <a:pt x="1901962" y="75789"/>
                </a:lnTo>
                <a:lnTo>
                  <a:pt x="1854684" y="60341"/>
                </a:lnTo>
                <a:lnTo>
                  <a:pt x="1806379" y="46548"/>
                </a:lnTo>
                <a:lnTo>
                  <a:pt x="1757103" y="34452"/>
                </a:lnTo>
                <a:lnTo>
                  <a:pt x="1706909" y="24099"/>
                </a:lnTo>
                <a:lnTo>
                  <a:pt x="1655854" y="15531"/>
                </a:lnTo>
                <a:lnTo>
                  <a:pt x="1603992" y="8794"/>
                </a:lnTo>
                <a:lnTo>
                  <a:pt x="1551379" y="3930"/>
                </a:lnTo>
                <a:lnTo>
                  <a:pt x="1498068" y="984"/>
                </a:lnTo>
                <a:lnTo>
                  <a:pt x="144411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12" name="object 2"/>
          <p:cNvSpPr txBox="1">
            <a:spLocks noGrp="1"/>
          </p:cNvSpPr>
          <p:nvPr>
            <p:ph type="title"/>
          </p:nvPr>
        </p:nvSpPr>
        <p:spPr>
          <a:xfrm>
            <a:off x="942035" y="648106"/>
            <a:ext cx="8020050" cy="88614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5400">
              <a:spcBef>
                <a:spcPts val="190"/>
              </a:spcBef>
            </a:pPr>
            <a:r>
              <a:rPr spc="-10" dirty="0"/>
              <a:t>Mining &amp; the Hashing</a:t>
            </a:r>
            <a:r>
              <a:rPr spc="-20" dirty="0"/>
              <a:t> </a:t>
            </a:r>
            <a:r>
              <a:rPr spc="-10" dirty="0"/>
              <a:t>Race</a:t>
            </a:r>
          </a:p>
        </p:txBody>
      </p:sp>
      <p:sp>
        <p:nvSpPr>
          <p:cNvPr id="14" name="object 3"/>
          <p:cNvSpPr txBox="1">
            <a:spLocks noGrp="1"/>
          </p:cNvSpPr>
          <p:nvPr>
            <p:ph type="body" idx="1"/>
          </p:nvPr>
        </p:nvSpPr>
        <p:spPr>
          <a:xfrm>
            <a:off x="873991" y="1741929"/>
            <a:ext cx="16323839" cy="3330399"/>
          </a:xfrm>
          <a:prstGeom prst="rect">
            <a:avLst/>
          </a:prstGeom>
        </p:spPr>
        <p:txBody>
          <a:bodyPr vert="horz" wrap="square" lIns="0" tIns="204470" rIns="0" bIns="0" rtlCol="0">
            <a:spAutoFit/>
          </a:bodyPr>
          <a:lstStyle/>
          <a:p>
            <a:pPr marL="721360" indent="-572770" algn="l" rtl="0">
              <a:spcBef>
                <a:spcPts val="1610"/>
              </a:spcBef>
              <a:buClr>
                <a:srgbClr val="095A82"/>
              </a:buClr>
              <a:buFont typeface="Wingdings"/>
              <a:buChar char=""/>
              <a:tabLst>
                <a:tab pos="722630" algn="l"/>
                <a:tab pos="723900" algn="l"/>
              </a:tabLst>
            </a:pPr>
            <a:r>
              <a:rPr sz="2800" kern="1200" dirty="0" smtClean="0">
                <a:solidFill>
                  <a:srgbClr val="5F5F5F"/>
                </a:solidFill>
                <a:cs typeface="Calibri"/>
              </a:rPr>
              <a:t>Bitcoin mining is a to a great degree aggressive industry</a:t>
            </a:r>
          </a:p>
          <a:p>
            <a:pPr marL="721360" indent="-572770" algn="l" rtl="0">
              <a:spcBef>
                <a:spcPts val="1420"/>
              </a:spcBef>
              <a:buClr>
                <a:srgbClr val="095A82"/>
              </a:buClr>
              <a:buFont typeface="Wingdings"/>
              <a:buChar char=""/>
              <a:tabLst>
                <a:tab pos="722630" algn="l"/>
                <a:tab pos="723900" algn="l"/>
              </a:tabLst>
            </a:pPr>
            <a:r>
              <a:rPr sz="2800" kern="1200" dirty="0" smtClean="0">
                <a:solidFill>
                  <a:srgbClr val="5F5F5F"/>
                </a:solidFill>
                <a:cs typeface="Calibri"/>
              </a:rPr>
              <a:t>The hashing power has expanded exponentially each year of bitcoin's presence</a:t>
            </a:r>
          </a:p>
          <a:p>
            <a:pPr marL="721360" indent="-572770" algn="l" rtl="0">
              <a:spcBef>
                <a:spcPts val="1390"/>
              </a:spcBef>
              <a:buClr>
                <a:srgbClr val="095A82"/>
              </a:buClr>
              <a:buFont typeface="Wingdings"/>
              <a:buChar char=""/>
              <a:tabLst>
                <a:tab pos="722630" algn="l"/>
                <a:tab pos="723900" algn="l"/>
              </a:tabLst>
            </a:pPr>
            <a:r>
              <a:rPr sz="2800" kern="1200" dirty="0" smtClean="0">
                <a:solidFill>
                  <a:srgbClr val="5F5F5F"/>
                </a:solidFill>
                <a:cs typeface="Calibri"/>
              </a:rPr>
              <a:t>The competition between miners and the growth of bitcoin has resulted in an exponential increase in the</a:t>
            </a:r>
          </a:p>
          <a:p>
            <a:pPr marL="721360" algn="l" rtl="0"/>
            <a:r>
              <a:rPr sz="2800" kern="1200" dirty="0" smtClean="0">
                <a:solidFill>
                  <a:srgbClr val="5F5F5F"/>
                </a:solidFill>
                <a:cs typeface="Calibri"/>
              </a:rPr>
              <a:t>hashing </a:t>
            </a:r>
            <a:r>
              <a:rPr sz="2800" kern="1200" dirty="0">
                <a:solidFill>
                  <a:srgbClr val="5F5F5F"/>
                </a:solidFill>
                <a:cs typeface="Calibri"/>
              </a:rPr>
              <a:t>power (total hashes per second across the network)</a:t>
            </a:r>
          </a:p>
          <a:p>
            <a:pPr marL="721360" marR="10160" indent="-572770" algn="l" rtl="0">
              <a:spcBef>
                <a:spcPts val="1400"/>
              </a:spcBef>
              <a:buClr>
                <a:srgbClr val="095A82"/>
              </a:buClr>
              <a:buFont typeface="Wingdings"/>
              <a:buChar char=""/>
              <a:tabLst>
                <a:tab pos="722630" algn="l"/>
                <a:tab pos="723900" algn="l"/>
              </a:tabLst>
            </a:pPr>
            <a:r>
              <a:rPr sz="2800" kern="1200" dirty="0">
                <a:solidFill>
                  <a:srgbClr val="5F5F5F"/>
                </a:solidFill>
                <a:cs typeface="Calibri"/>
              </a:rPr>
              <a:t>The acquaintance of ASIC mining lead with another goliath jump in mining power, by setting the SHA256 work  straightforwardly on silicon chips particular with the end goal of mining</a:t>
            </a:r>
          </a:p>
        </p:txBody>
      </p:sp>
      <p:sp>
        <p:nvSpPr>
          <p:cNvPr id="15" name="object 4"/>
          <p:cNvSpPr/>
          <p:nvPr/>
        </p:nvSpPr>
        <p:spPr>
          <a:xfrm>
            <a:off x="4989576" y="5145022"/>
            <a:ext cx="8933688" cy="44104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1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6"/>
                </a:moveTo>
                <a:lnTo>
                  <a:pt x="16421099" y="28956"/>
                </a:lnTo>
                <a:lnTo>
                  <a:pt x="16421099" y="0"/>
                </a:lnTo>
                <a:lnTo>
                  <a:pt x="0" y="0"/>
                </a:lnTo>
                <a:lnTo>
                  <a:pt x="0" y="28956"/>
                </a:lnTo>
                <a:close/>
              </a:path>
            </a:pathLst>
          </a:custGeom>
          <a:solidFill>
            <a:srgbClr val="095A81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6"/>
                </a:moveTo>
                <a:lnTo>
                  <a:pt x="16421099" y="28956"/>
                </a:lnTo>
                <a:lnTo>
                  <a:pt x="16421099" y="0"/>
                </a:lnTo>
                <a:lnTo>
                  <a:pt x="0" y="0"/>
                </a:lnTo>
                <a:lnTo>
                  <a:pt x="0" y="28956"/>
                </a:lnTo>
                <a:close/>
              </a:path>
            </a:pathLst>
          </a:custGeom>
          <a:solidFill>
            <a:srgbClr val="05517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7136" y="3442716"/>
            <a:ext cx="1066799" cy="1272539"/>
          </a:xfrm>
          <a:prstGeom prst="rect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object 2"/>
          <p:cNvSpPr/>
          <p:nvPr/>
        </p:nvSpPr>
        <p:spPr>
          <a:xfrm>
            <a:off x="934210" y="1688593"/>
            <a:ext cx="16421100" cy="58418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11" name="object 4"/>
          <p:cNvSpPr/>
          <p:nvPr/>
        </p:nvSpPr>
        <p:spPr>
          <a:xfrm>
            <a:off x="934210" y="1688593"/>
            <a:ext cx="16421100" cy="58418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31" name="object 2"/>
          <p:cNvSpPr/>
          <p:nvPr/>
        </p:nvSpPr>
        <p:spPr>
          <a:xfrm>
            <a:off x="934974" y="1696211"/>
            <a:ext cx="16421100" cy="38100"/>
          </a:xfrm>
          <a:custGeom>
            <a:avLst/>
            <a:gdLst/>
            <a:ahLst/>
            <a:cxnLst/>
            <a:rect l="l" t="t" r="r" b="b"/>
            <a:pathLst>
              <a:path w="16421100" h="38100">
                <a:moveTo>
                  <a:pt x="0" y="38100"/>
                </a:moveTo>
                <a:lnTo>
                  <a:pt x="16421100" y="38100"/>
                </a:lnTo>
                <a:lnTo>
                  <a:pt x="16421100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2" name="object 3"/>
          <p:cNvSpPr/>
          <p:nvPr/>
        </p:nvSpPr>
        <p:spPr>
          <a:xfrm>
            <a:off x="1059180" y="9453365"/>
            <a:ext cx="2276856" cy="8336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3" name="object 5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5"/>
                </a:moveTo>
                <a:lnTo>
                  <a:pt x="16421100" y="28955"/>
                </a:lnTo>
                <a:lnTo>
                  <a:pt x="1642110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" name="object 4"/>
          <p:cNvSpPr/>
          <p:nvPr/>
        </p:nvSpPr>
        <p:spPr>
          <a:xfrm>
            <a:off x="7588756" y="3122676"/>
            <a:ext cx="5181600" cy="3657600"/>
          </a:xfrm>
          <a:custGeom>
            <a:avLst/>
            <a:gdLst/>
            <a:ahLst/>
            <a:cxnLst/>
            <a:rect l="l" t="t" r="r" b="b"/>
            <a:pathLst>
              <a:path w="2590800" h="1828800">
                <a:moveTo>
                  <a:pt x="1444117" y="0"/>
                </a:moveTo>
                <a:lnTo>
                  <a:pt x="1390165" y="1005"/>
                </a:lnTo>
                <a:lnTo>
                  <a:pt x="1336857" y="3972"/>
                </a:lnTo>
                <a:lnTo>
                  <a:pt x="1284246" y="8856"/>
                </a:lnTo>
                <a:lnTo>
                  <a:pt x="1232388" y="15613"/>
                </a:lnTo>
                <a:lnTo>
                  <a:pt x="1181338" y="24199"/>
                </a:lnTo>
                <a:lnTo>
                  <a:pt x="1131151" y="34571"/>
                </a:lnTo>
                <a:lnTo>
                  <a:pt x="1081882" y="46684"/>
                </a:lnTo>
                <a:lnTo>
                  <a:pt x="1033586" y="60494"/>
                </a:lnTo>
                <a:lnTo>
                  <a:pt x="986317" y="75958"/>
                </a:lnTo>
                <a:lnTo>
                  <a:pt x="940132" y="93031"/>
                </a:lnTo>
                <a:lnTo>
                  <a:pt x="895084" y="111670"/>
                </a:lnTo>
                <a:lnTo>
                  <a:pt x="851229" y="131831"/>
                </a:lnTo>
                <a:lnTo>
                  <a:pt x="808622" y="153469"/>
                </a:lnTo>
                <a:lnTo>
                  <a:pt x="767318" y="176542"/>
                </a:lnTo>
                <a:lnTo>
                  <a:pt x="727372" y="201004"/>
                </a:lnTo>
                <a:lnTo>
                  <a:pt x="688839" y="226813"/>
                </a:lnTo>
                <a:lnTo>
                  <a:pt x="651774" y="253924"/>
                </a:lnTo>
                <a:lnTo>
                  <a:pt x="616232" y="282293"/>
                </a:lnTo>
                <a:lnTo>
                  <a:pt x="582267" y="311876"/>
                </a:lnTo>
                <a:lnTo>
                  <a:pt x="549936" y="342630"/>
                </a:lnTo>
                <a:lnTo>
                  <a:pt x="519292" y="374510"/>
                </a:lnTo>
                <a:lnTo>
                  <a:pt x="490392" y="407473"/>
                </a:lnTo>
                <a:lnTo>
                  <a:pt x="463289" y="441475"/>
                </a:lnTo>
                <a:lnTo>
                  <a:pt x="438040" y="476471"/>
                </a:lnTo>
                <a:lnTo>
                  <a:pt x="414698" y="512419"/>
                </a:lnTo>
                <a:lnTo>
                  <a:pt x="393320" y="549273"/>
                </a:lnTo>
                <a:lnTo>
                  <a:pt x="373959" y="586990"/>
                </a:lnTo>
                <a:lnTo>
                  <a:pt x="356671" y="625526"/>
                </a:lnTo>
                <a:lnTo>
                  <a:pt x="341512" y="664838"/>
                </a:lnTo>
                <a:lnTo>
                  <a:pt x="328535" y="704881"/>
                </a:lnTo>
                <a:lnTo>
                  <a:pt x="317797" y="745611"/>
                </a:lnTo>
                <a:lnTo>
                  <a:pt x="309351" y="786984"/>
                </a:lnTo>
                <a:lnTo>
                  <a:pt x="303253" y="828957"/>
                </a:lnTo>
                <a:lnTo>
                  <a:pt x="299559" y="871486"/>
                </a:lnTo>
                <a:lnTo>
                  <a:pt x="298323" y="914526"/>
                </a:lnTo>
                <a:lnTo>
                  <a:pt x="0" y="1138682"/>
                </a:lnTo>
                <a:lnTo>
                  <a:pt x="381888" y="1257045"/>
                </a:lnTo>
                <a:lnTo>
                  <a:pt x="403160" y="1296397"/>
                </a:lnTo>
                <a:lnTo>
                  <a:pt x="426542" y="1334651"/>
                </a:lnTo>
                <a:lnTo>
                  <a:pt x="451967" y="1371772"/>
                </a:lnTo>
                <a:lnTo>
                  <a:pt x="479368" y="1407722"/>
                </a:lnTo>
                <a:lnTo>
                  <a:pt x="508676" y="1442466"/>
                </a:lnTo>
                <a:lnTo>
                  <a:pt x="539824" y="1475967"/>
                </a:lnTo>
                <a:lnTo>
                  <a:pt x="572744" y="1508188"/>
                </a:lnTo>
                <a:lnTo>
                  <a:pt x="607368" y="1539093"/>
                </a:lnTo>
                <a:lnTo>
                  <a:pt x="643628" y="1568647"/>
                </a:lnTo>
                <a:lnTo>
                  <a:pt x="681456" y="1596811"/>
                </a:lnTo>
                <a:lnTo>
                  <a:pt x="720784" y="1623550"/>
                </a:lnTo>
                <a:lnTo>
                  <a:pt x="761546" y="1648827"/>
                </a:lnTo>
                <a:lnTo>
                  <a:pt x="803671" y="1672605"/>
                </a:lnTo>
                <a:lnTo>
                  <a:pt x="847094" y="1694849"/>
                </a:lnTo>
                <a:lnTo>
                  <a:pt x="891746" y="1715522"/>
                </a:lnTo>
                <a:lnTo>
                  <a:pt x="937559" y="1734588"/>
                </a:lnTo>
                <a:lnTo>
                  <a:pt x="984465" y="1752009"/>
                </a:lnTo>
                <a:lnTo>
                  <a:pt x="1032396" y="1767750"/>
                </a:lnTo>
                <a:lnTo>
                  <a:pt x="1081286" y="1781773"/>
                </a:lnTo>
                <a:lnTo>
                  <a:pt x="1131065" y="1794043"/>
                </a:lnTo>
                <a:lnTo>
                  <a:pt x="1181666" y="1804524"/>
                </a:lnTo>
                <a:lnTo>
                  <a:pt x="1233084" y="1813186"/>
                </a:lnTo>
                <a:lnTo>
                  <a:pt x="1285062" y="1819968"/>
                </a:lnTo>
                <a:lnTo>
                  <a:pt x="1337722" y="1824860"/>
                </a:lnTo>
                <a:lnTo>
                  <a:pt x="1390932" y="1827816"/>
                </a:lnTo>
                <a:lnTo>
                  <a:pt x="1444625" y="1828800"/>
                </a:lnTo>
                <a:lnTo>
                  <a:pt x="1498576" y="1827794"/>
                </a:lnTo>
                <a:lnTo>
                  <a:pt x="1551884" y="1824827"/>
                </a:lnTo>
                <a:lnTo>
                  <a:pt x="1604495" y="1819943"/>
                </a:lnTo>
                <a:lnTo>
                  <a:pt x="1656402" y="1813177"/>
                </a:lnTo>
                <a:lnTo>
                  <a:pt x="1707403" y="1804600"/>
                </a:lnTo>
                <a:lnTo>
                  <a:pt x="1757590" y="1794228"/>
                </a:lnTo>
                <a:lnTo>
                  <a:pt x="1806859" y="1782115"/>
                </a:lnTo>
                <a:lnTo>
                  <a:pt x="1855155" y="1768305"/>
                </a:lnTo>
                <a:lnTo>
                  <a:pt x="1902424" y="1752841"/>
                </a:lnTo>
                <a:lnTo>
                  <a:pt x="1948609" y="1735768"/>
                </a:lnTo>
                <a:lnTo>
                  <a:pt x="1993657" y="1717129"/>
                </a:lnTo>
                <a:lnTo>
                  <a:pt x="2037512" y="1696968"/>
                </a:lnTo>
                <a:lnTo>
                  <a:pt x="2080119" y="1675330"/>
                </a:lnTo>
                <a:lnTo>
                  <a:pt x="2121423" y="1652257"/>
                </a:lnTo>
                <a:lnTo>
                  <a:pt x="2161369" y="1627795"/>
                </a:lnTo>
                <a:lnTo>
                  <a:pt x="2199902" y="1601986"/>
                </a:lnTo>
                <a:lnTo>
                  <a:pt x="2236967" y="1574875"/>
                </a:lnTo>
                <a:lnTo>
                  <a:pt x="2272509" y="1546506"/>
                </a:lnTo>
                <a:lnTo>
                  <a:pt x="2306474" y="1516923"/>
                </a:lnTo>
                <a:lnTo>
                  <a:pt x="2338805" y="1486169"/>
                </a:lnTo>
                <a:lnTo>
                  <a:pt x="2369449" y="1454289"/>
                </a:lnTo>
                <a:lnTo>
                  <a:pt x="2398349" y="1421326"/>
                </a:lnTo>
                <a:lnTo>
                  <a:pt x="2425452" y="1387324"/>
                </a:lnTo>
                <a:lnTo>
                  <a:pt x="2450701" y="1352328"/>
                </a:lnTo>
                <a:lnTo>
                  <a:pt x="2474043" y="1316380"/>
                </a:lnTo>
                <a:lnTo>
                  <a:pt x="2495421" y="1279526"/>
                </a:lnTo>
                <a:lnTo>
                  <a:pt x="2514782" y="1241809"/>
                </a:lnTo>
                <a:lnTo>
                  <a:pt x="2532070" y="1203273"/>
                </a:lnTo>
                <a:lnTo>
                  <a:pt x="2547229" y="1163961"/>
                </a:lnTo>
                <a:lnTo>
                  <a:pt x="2560206" y="1123918"/>
                </a:lnTo>
                <a:lnTo>
                  <a:pt x="2570944" y="1083188"/>
                </a:lnTo>
                <a:lnTo>
                  <a:pt x="2579390" y="1041815"/>
                </a:lnTo>
                <a:lnTo>
                  <a:pt x="2585488" y="999842"/>
                </a:lnTo>
                <a:lnTo>
                  <a:pt x="2589182" y="957313"/>
                </a:lnTo>
                <a:lnTo>
                  <a:pt x="2590419" y="914273"/>
                </a:lnTo>
                <a:lnTo>
                  <a:pt x="2589160" y="871222"/>
                </a:lnTo>
                <a:lnTo>
                  <a:pt x="2585444" y="828684"/>
                </a:lnTo>
                <a:lnTo>
                  <a:pt x="2579325" y="786703"/>
                </a:lnTo>
                <a:lnTo>
                  <a:pt x="2570858" y="745323"/>
                </a:lnTo>
                <a:lnTo>
                  <a:pt x="2560098" y="704587"/>
                </a:lnTo>
                <a:lnTo>
                  <a:pt x="2547100" y="664540"/>
                </a:lnTo>
                <a:lnTo>
                  <a:pt x="2531919" y="625226"/>
                </a:lnTo>
                <a:lnTo>
                  <a:pt x="2514611" y="586687"/>
                </a:lnTo>
                <a:lnTo>
                  <a:pt x="2495230" y="548969"/>
                </a:lnTo>
                <a:lnTo>
                  <a:pt x="2473831" y="512115"/>
                </a:lnTo>
                <a:lnTo>
                  <a:pt x="2450470" y="476169"/>
                </a:lnTo>
                <a:lnTo>
                  <a:pt x="2425201" y="441175"/>
                </a:lnTo>
                <a:lnTo>
                  <a:pt x="2398079" y="407176"/>
                </a:lnTo>
                <a:lnTo>
                  <a:pt x="2369160" y="374218"/>
                </a:lnTo>
                <a:lnTo>
                  <a:pt x="2338499" y="342343"/>
                </a:lnTo>
                <a:lnTo>
                  <a:pt x="2306150" y="311595"/>
                </a:lnTo>
                <a:lnTo>
                  <a:pt x="2272168" y="282019"/>
                </a:lnTo>
                <a:lnTo>
                  <a:pt x="2236610" y="253658"/>
                </a:lnTo>
                <a:lnTo>
                  <a:pt x="2199529" y="226556"/>
                </a:lnTo>
                <a:lnTo>
                  <a:pt x="2160981" y="200758"/>
                </a:lnTo>
                <a:lnTo>
                  <a:pt x="2121020" y="176306"/>
                </a:lnTo>
                <a:lnTo>
                  <a:pt x="2079703" y="153245"/>
                </a:lnTo>
                <a:lnTo>
                  <a:pt x="2037083" y="131619"/>
                </a:lnTo>
                <a:lnTo>
                  <a:pt x="1993216" y="111472"/>
                </a:lnTo>
                <a:lnTo>
                  <a:pt x="1948158" y="92847"/>
                </a:lnTo>
                <a:lnTo>
                  <a:pt x="1901962" y="75789"/>
                </a:lnTo>
                <a:lnTo>
                  <a:pt x="1854684" y="60341"/>
                </a:lnTo>
                <a:lnTo>
                  <a:pt x="1806379" y="46548"/>
                </a:lnTo>
                <a:lnTo>
                  <a:pt x="1757103" y="34452"/>
                </a:lnTo>
                <a:lnTo>
                  <a:pt x="1706909" y="24099"/>
                </a:lnTo>
                <a:lnTo>
                  <a:pt x="1655854" y="15531"/>
                </a:lnTo>
                <a:lnTo>
                  <a:pt x="1603992" y="8794"/>
                </a:lnTo>
                <a:lnTo>
                  <a:pt x="1551379" y="3930"/>
                </a:lnTo>
                <a:lnTo>
                  <a:pt x="1498068" y="984"/>
                </a:lnTo>
                <a:lnTo>
                  <a:pt x="144411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12" name="object 2"/>
          <p:cNvSpPr txBox="1">
            <a:spLocks noGrp="1"/>
          </p:cNvSpPr>
          <p:nvPr>
            <p:ph type="title"/>
          </p:nvPr>
        </p:nvSpPr>
        <p:spPr>
          <a:xfrm>
            <a:off x="942034" y="648106"/>
            <a:ext cx="15760700" cy="88614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5400">
              <a:spcBef>
                <a:spcPts val="190"/>
              </a:spcBef>
            </a:pPr>
            <a:r>
              <a:rPr spc="-20" dirty="0"/>
              <a:t>Difficulty </a:t>
            </a:r>
            <a:r>
              <a:rPr spc="-10" dirty="0"/>
              <a:t>Rises with the Hashing Power of the</a:t>
            </a:r>
            <a:r>
              <a:rPr spc="190" dirty="0"/>
              <a:t> </a:t>
            </a:r>
            <a:r>
              <a:rPr spc="-20" dirty="0"/>
              <a:t>Miners</a:t>
            </a:r>
          </a:p>
        </p:txBody>
      </p:sp>
      <p:sp>
        <p:nvSpPr>
          <p:cNvPr id="14" name="object 3"/>
          <p:cNvSpPr txBox="1"/>
          <p:nvPr/>
        </p:nvSpPr>
        <p:spPr>
          <a:xfrm>
            <a:off x="942035" y="1896111"/>
            <a:ext cx="16059150" cy="457818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598170" indent="-572770">
              <a:spcBef>
                <a:spcPts val="210"/>
              </a:spcBef>
              <a:buClr>
                <a:srgbClr val="095A82"/>
              </a:buClr>
              <a:buFont typeface="Wingdings"/>
              <a:buChar char=""/>
              <a:tabLst>
                <a:tab pos="598170" algn="l"/>
                <a:tab pos="599440" algn="l"/>
              </a:tabLst>
            </a:pPr>
            <a:r>
              <a:rPr sz="2800" dirty="0">
                <a:solidFill>
                  <a:srgbClr val="5F5F5F"/>
                </a:solidFill>
                <a:cs typeface="Calibri"/>
              </a:rPr>
              <a:t>As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the </a:t>
            </a:r>
            <a:r>
              <a:rPr sz="2800" dirty="0">
                <a:solidFill>
                  <a:srgbClr val="5F5F5F"/>
                </a:solidFill>
                <a:cs typeface="Calibri"/>
              </a:rPr>
              <a:t>amount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of hashing </a:t>
            </a:r>
            <a:r>
              <a:rPr sz="2800" dirty="0">
                <a:solidFill>
                  <a:srgbClr val="5F5F5F"/>
                </a:solidFill>
                <a:cs typeface="Calibri"/>
              </a:rPr>
              <a:t>power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applied </a:t>
            </a:r>
            <a:r>
              <a:rPr sz="2800" dirty="0">
                <a:solidFill>
                  <a:srgbClr val="5F5F5F"/>
                </a:solidFill>
                <a:cs typeface="Calibri"/>
              </a:rPr>
              <a:t>to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mining bitcoin has exploded, the difficulty has </a:t>
            </a:r>
            <a:r>
              <a:rPr sz="2800" dirty="0">
                <a:solidFill>
                  <a:srgbClr val="5F5F5F"/>
                </a:solidFill>
                <a:cs typeface="Calibri"/>
              </a:rPr>
              <a:t>risen to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match</a:t>
            </a:r>
            <a:r>
              <a:rPr sz="2800" spc="458" dirty="0">
                <a:solidFill>
                  <a:srgbClr val="5F5F5F"/>
                </a:solidFill>
                <a:cs typeface="Calibri"/>
              </a:rPr>
              <a:t> </a:t>
            </a:r>
            <a:r>
              <a:rPr sz="2800" dirty="0">
                <a:solidFill>
                  <a:srgbClr val="5F5F5F"/>
                </a:solidFill>
                <a:cs typeface="Calibri"/>
              </a:rPr>
              <a:t>it</a:t>
            </a:r>
            <a:endParaRPr sz="2800">
              <a:solidFill>
                <a:prstClr val="black"/>
              </a:solidFill>
              <a:cs typeface="Calibri"/>
            </a:endParaRPr>
          </a:p>
        </p:txBody>
      </p:sp>
      <p:sp>
        <p:nvSpPr>
          <p:cNvPr id="15" name="object 4"/>
          <p:cNvSpPr/>
          <p:nvPr/>
        </p:nvSpPr>
        <p:spPr>
          <a:xfrm>
            <a:off x="1089543" y="2488071"/>
            <a:ext cx="16189166" cy="597411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16" name="object 5"/>
          <p:cNvSpPr txBox="1"/>
          <p:nvPr/>
        </p:nvSpPr>
        <p:spPr>
          <a:xfrm>
            <a:off x="4691126" y="8765031"/>
            <a:ext cx="9189720" cy="457818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25400">
              <a:spcBef>
                <a:spcPts val="210"/>
              </a:spcBef>
            </a:pPr>
            <a:r>
              <a:rPr sz="2800" b="1" spc="-50" dirty="0">
                <a:solidFill>
                  <a:srgbClr val="5F5F5F"/>
                </a:solidFill>
                <a:cs typeface="Calibri"/>
              </a:rPr>
              <a:t>Total </a:t>
            </a:r>
            <a:r>
              <a:rPr sz="2800" b="1" dirty="0">
                <a:solidFill>
                  <a:srgbClr val="5F5F5F"/>
                </a:solidFill>
                <a:cs typeface="Calibri"/>
              </a:rPr>
              <a:t>hashing </a:t>
            </a:r>
            <a:r>
              <a:rPr sz="2800" b="1" spc="-40" dirty="0">
                <a:solidFill>
                  <a:srgbClr val="5F5F5F"/>
                </a:solidFill>
                <a:cs typeface="Calibri"/>
              </a:rPr>
              <a:t>power, </a:t>
            </a:r>
            <a:r>
              <a:rPr sz="2800" b="1" dirty="0">
                <a:solidFill>
                  <a:srgbClr val="5F5F5F"/>
                </a:solidFill>
                <a:cs typeface="Calibri"/>
              </a:rPr>
              <a:t>in </a:t>
            </a:r>
            <a:r>
              <a:rPr sz="2800" b="1" spc="-10" dirty="0">
                <a:solidFill>
                  <a:srgbClr val="5F5F5F"/>
                </a:solidFill>
                <a:cs typeface="Calibri"/>
              </a:rPr>
              <a:t>gigahashes </a:t>
            </a:r>
            <a:r>
              <a:rPr sz="2800" b="1" dirty="0">
                <a:solidFill>
                  <a:srgbClr val="5F5F5F"/>
                </a:solidFill>
                <a:cs typeface="Calibri"/>
              </a:rPr>
              <a:t>per second, </a:t>
            </a:r>
            <a:r>
              <a:rPr sz="2800" b="1" spc="-10" dirty="0">
                <a:solidFill>
                  <a:srgbClr val="5F5F5F"/>
                </a:solidFill>
                <a:cs typeface="Calibri"/>
              </a:rPr>
              <a:t>over two</a:t>
            </a:r>
            <a:r>
              <a:rPr sz="2800" b="1" spc="-25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b="1" spc="-20" dirty="0">
                <a:solidFill>
                  <a:srgbClr val="5F5F5F"/>
                </a:solidFill>
                <a:cs typeface="Calibri"/>
              </a:rPr>
              <a:t>years</a:t>
            </a:r>
            <a:endParaRPr sz="2800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4072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27709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630401" y="0"/>
            <a:ext cx="2487930" cy="2192020"/>
          </a:xfrm>
          <a:custGeom>
            <a:avLst/>
            <a:gdLst/>
            <a:ahLst/>
            <a:cxnLst/>
            <a:rect l="l" t="t" r="r" b="b"/>
            <a:pathLst>
              <a:path w="1243965" h="1096010">
                <a:moveTo>
                  <a:pt x="0" y="1095755"/>
                </a:moveTo>
                <a:lnTo>
                  <a:pt x="1243583" y="1095755"/>
                </a:lnTo>
                <a:lnTo>
                  <a:pt x="1243583" y="0"/>
                </a:lnTo>
                <a:lnTo>
                  <a:pt x="0" y="0"/>
                </a:lnTo>
                <a:lnTo>
                  <a:pt x="0" y="10957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30400" y="2130550"/>
            <a:ext cx="1325880" cy="979168"/>
          </a:xfrm>
          <a:custGeom>
            <a:avLst/>
            <a:gdLst/>
            <a:ahLst/>
            <a:cxnLst/>
            <a:rect l="l" t="t" r="r" b="b"/>
            <a:pathLst>
              <a:path w="662940" h="489584">
                <a:moveTo>
                  <a:pt x="662940" y="0"/>
                </a:moveTo>
                <a:lnTo>
                  <a:pt x="0" y="0"/>
                </a:lnTo>
                <a:lnTo>
                  <a:pt x="0" y="489203"/>
                </a:lnTo>
                <a:lnTo>
                  <a:pt x="662940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788639" y="2130550"/>
            <a:ext cx="1329690" cy="979168"/>
          </a:xfrm>
          <a:custGeom>
            <a:avLst/>
            <a:gdLst/>
            <a:ahLst/>
            <a:cxnLst/>
            <a:rect l="l" t="t" r="r" b="b"/>
            <a:pathLst>
              <a:path w="664845" h="489584">
                <a:moveTo>
                  <a:pt x="664463" y="0"/>
                </a:moveTo>
                <a:lnTo>
                  <a:pt x="0" y="0"/>
                </a:lnTo>
                <a:lnTo>
                  <a:pt x="664463" y="489203"/>
                </a:lnTo>
                <a:lnTo>
                  <a:pt x="664463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57654" y="9451854"/>
            <a:ext cx="2276856" cy="835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24608554" y="19611338"/>
            <a:ext cx="11330938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60"/>
              </a:lnSpc>
            </a:pPr>
            <a:r>
              <a:rPr spc="10" dirty="0"/>
              <a:t>Copyright </a:t>
            </a:r>
            <a:r>
              <a:rPr spc="40" dirty="0"/>
              <a:t>© </a:t>
            </a:r>
            <a:r>
              <a:rPr spc="20" dirty="0"/>
              <a:t>2017, </a:t>
            </a:r>
            <a:r>
              <a:rPr spc="10" dirty="0"/>
              <a:t>edureka </a:t>
            </a:r>
            <a:r>
              <a:rPr spc="20" dirty="0"/>
              <a:t>and/or </a:t>
            </a:r>
            <a:r>
              <a:rPr spc="10" dirty="0"/>
              <a:t>its affiliates. All rights</a:t>
            </a:r>
            <a:r>
              <a:rPr spc="100" dirty="0"/>
              <a:t> </a:t>
            </a:r>
            <a:r>
              <a:rPr spc="10" dirty="0"/>
              <a:t>reserved.</a:t>
            </a:r>
          </a:p>
        </p:txBody>
      </p:sp>
      <p:sp>
        <p:nvSpPr>
          <p:cNvPr id="8" name="object 2"/>
          <p:cNvSpPr/>
          <p:nvPr/>
        </p:nvSpPr>
        <p:spPr>
          <a:xfrm>
            <a:off x="3928870" y="1856232"/>
            <a:ext cx="3169920" cy="73273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10" name="object 3"/>
          <p:cNvSpPr/>
          <p:nvPr/>
        </p:nvSpPr>
        <p:spPr>
          <a:xfrm>
            <a:off x="6274815" y="2165297"/>
            <a:ext cx="8086090" cy="4954270"/>
          </a:xfrm>
          <a:custGeom>
            <a:avLst/>
            <a:gdLst/>
            <a:ahLst/>
            <a:cxnLst/>
            <a:rect l="l" t="t" r="r" b="b"/>
            <a:pathLst>
              <a:path w="4043045" h="2477135">
                <a:moveTo>
                  <a:pt x="2444472" y="0"/>
                </a:moveTo>
                <a:lnTo>
                  <a:pt x="2393251" y="1152"/>
                </a:lnTo>
                <a:lnTo>
                  <a:pt x="2342335" y="3604"/>
                </a:lnTo>
                <a:lnTo>
                  <a:pt x="2291758" y="7340"/>
                </a:lnTo>
                <a:lnTo>
                  <a:pt x="2241550" y="12341"/>
                </a:lnTo>
                <a:lnTo>
                  <a:pt x="2191744" y="18590"/>
                </a:lnTo>
                <a:lnTo>
                  <a:pt x="2142372" y="26071"/>
                </a:lnTo>
                <a:lnTo>
                  <a:pt x="2093467" y="34765"/>
                </a:lnTo>
                <a:lnTo>
                  <a:pt x="2045061" y="44656"/>
                </a:lnTo>
                <a:lnTo>
                  <a:pt x="1997185" y="55725"/>
                </a:lnTo>
                <a:lnTo>
                  <a:pt x="1949873" y="67957"/>
                </a:lnTo>
                <a:lnTo>
                  <a:pt x="1903156" y="81333"/>
                </a:lnTo>
                <a:lnTo>
                  <a:pt x="1857067" y="95836"/>
                </a:lnTo>
                <a:lnTo>
                  <a:pt x="1811637" y="111450"/>
                </a:lnTo>
                <a:lnTo>
                  <a:pt x="1766899" y="128155"/>
                </a:lnTo>
                <a:lnTo>
                  <a:pt x="1722886" y="145936"/>
                </a:lnTo>
                <a:lnTo>
                  <a:pt x="1679628" y="164775"/>
                </a:lnTo>
                <a:lnTo>
                  <a:pt x="1637160" y="184654"/>
                </a:lnTo>
                <a:lnTo>
                  <a:pt x="1595512" y="205557"/>
                </a:lnTo>
                <a:lnTo>
                  <a:pt x="1554717" y="227466"/>
                </a:lnTo>
                <a:lnTo>
                  <a:pt x="1514808" y="250363"/>
                </a:lnTo>
                <a:lnTo>
                  <a:pt x="1475815" y="274232"/>
                </a:lnTo>
                <a:lnTo>
                  <a:pt x="1437773" y="299055"/>
                </a:lnTo>
                <a:lnTo>
                  <a:pt x="1400712" y="324814"/>
                </a:lnTo>
                <a:lnTo>
                  <a:pt x="1364665" y="351493"/>
                </a:lnTo>
                <a:lnTo>
                  <a:pt x="1329665" y="379074"/>
                </a:lnTo>
                <a:lnTo>
                  <a:pt x="1295743" y="407540"/>
                </a:lnTo>
                <a:lnTo>
                  <a:pt x="1262932" y="436874"/>
                </a:lnTo>
                <a:lnTo>
                  <a:pt x="1231264" y="467057"/>
                </a:lnTo>
                <a:lnTo>
                  <a:pt x="1200770" y="498073"/>
                </a:lnTo>
                <a:lnTo>
                  <a:pt x="1171485" y="529905"/>
                </a:lnTo>
                <a:lnTo>
                  <a:pt x="1143438" y="562535"/>
                </a:lnTo>
                <a:lnTo>
                  <a:pt x="1116663" y="595947"/>
                </a:lnTo>
                <a:lnTo>
                  <a:pt x="1091193" y="630121"/>
                </a:lnTo>
                <a:lnTo>
                  <a:pt x="1067058" y="665042"/>
                </a:lnTo>
                <a:lnTo>
                  <a:pt x="1044292" y="700692"/>
                </a:lnTo>
                <a:lnTo>
                  <a:pt x="1022926" y="737054"/>
                </a:lnTo>
                <a:lnTo>
                  <a:pt x="1002994" y="774110"/>
                </a:lnTo>
                <a:lnTo>
                  <a:pt x="984526" y="811843"/>
                </a:lnTo>
                <a:lnTo>
                  <a:pt x="967555" y="850235"/>
                </a:lnTo>
                <a:lnTo>
                  <a:pt x="952114" y="889271"/>
                </a:lnTo>
                <a:lnTo>
                  <a:pt x="938234" y="928931"/>
                </a:lnTo>
                <a:lnTo>
                  <a:pt x="925948" y="969199"/>
                </a:lnTo>
                <a:lnTo>
                  <a:pt x="915289" y="1010057"/>
                </a:lnTo>
                <a:lnTo>
                  <a:pt x="0" y="1251103"/>
                </a:lnTo>
                <a:lnTo>
                  <a:pt x="919226" y="1482624"/>
                </a:lnTo>
                <a:lnTo>
                  <a:pt x="930990" y="1524762"/>
                </a:lnTo>
                <a:lnTo>
                  <a:pt x="944535" y="1566336"/>
                </a:lnTo>
                <a:lnTo>
                  <a:pt x="959826" y="1607321"/>
                </a:lnTo>
                <a:lnTo>
                  <a:pt x="976832" y="1647691"/>
                </a:lnTo>
                <a:lnTo>
                  <a:pt x="995518" y="1687422"/>
                </a:lnTo>
                <a:lnTo>
                  <a:pt x="1015853" y="1726487"/>
                </a:lnTo>
                <a:lnTo>
                  <a:pt x="1037803" y="1764861"/>
                </a:lnTo>
                <a:lnTo>
                  <a:pt x="1061335" y="1802519"/>
                </a:lnTo>
                <a:lnTo>
                  <a:pt x="1086418" y="1839435"/>
                </a:lnTo>
                <a:lnTo>
                  <a:pt x="1113016" y="1875584"/>
                </a:lnTo>
                <a:lnTo>
                  <a:pt x="1141099" y="1910940"/>
                </a:lnTo>
                <a:lnTo>
                  <a:pt x="1170633" y="1945478"/>
                </a:lnTo>
                <a:lnTo>
                  <a:pt x="1201584" y="1979172"/>
                </a:lnTo>
                <a:lnTo>
                  <a:pt x="1233921" y="2011997"/>
                </a:lnTo>
                <a:lnTo>
                  <a:pt x="1267611" y="2043927"/>
                </a:lnTo>
                <a:lnTo>
                  <a:pt x="1302619" y="2074938"/>
                </a:lnTo>
                <a:lnTo>
                  <a:pt x="1338914" y="2105002"/>
                </a:lnTo>
                <a:lnTo>
                  <a:pt x="1376463" y="2134096"/>
                </a:lnTo>
                <a:lnTo>
                  <a:pt x="1415233" y="2162193"/>
                </a:lnTo>
                <a:lnTo>
                  <a:pt x="1455191" y="2189269"/>
                </a:lnTo>
                <a:lnTo>
                  <a:pt x="1496303" y="2215297"/>
                </a:lnTo>
                <a:lnTo>
                  <a:pt x="1538538" y="2240252"/>
                </a:lnTo>
                <a:lnTo>
                  <a:pt x="1581862" y="2264108"/>
                </a:lnTo>
                <a:lnTo>
                  <a:pt x="1626243" y="2286841"/>
                </a:lnTo>
                <a:lnTo>
                  <a:pt x="1671647" y="2308424"/>
                </a:lnTo>
                <a:lnTo>
                  <a:pt x="1718041" y="2328833"/>
                </a:lnTo>
                <a:lnTo>
                  <a:pt x="1765394" y="2348041"/>
                </a:lnTo>
                <a:lnTo>
                  <a:pt x="1813671" y="2366024"/>
                </a:lnTo>
                <a:lnTo>
                  <a:pt x="1862841" y="2382756"/>
                </a:lnTo>
                <a:lnTo>
                  <a:pt x="1912869" y="2398211"/>
                </a:lnTo>
                <a:lnTo>
                  <a:pt x="1963724" y="2412364"/>
                </a:lnTo>
                <a:lnTo>
                  <a:pt x="2015372" y="2425189"/>
                </a:lnTo>
                <a:lnTo>
                  <a:pt x="2067780" y="2436661"/>
                </a:lnTo>
                <a:lnTo>
                  <a:pt x="2120917" y="2446755"/>
                </a:lnTo>
                <a:lnTo>
                  <a:pt x="2174747" y="2455444"/>
                </a:lnTo>
                <a:lnTo>
                  <a:pt x="2227125" y="2462458"/>
                </a:lnTo>
                <a:lnTo>
                  <a:pt x="2279390" y="2468067"/>
                </a:lnTo>
                <a:lnTo>
                  <a:pt x="2331510" y="2472289"/>
                </a:lnTo>
                <a:lnTo>
                  <a:pt x="2383454" y="2475141"/>
                </a:lnTo>
                <a:lnTo>
                  <a:pt x="2435189" y="2476642"/>
                </a:lnTo>
                <a:lnTo>
                  <a:pt x="2486683" y="2476807"/>
                </a:lnTo>
                <a:lnTo>
                  <a:pt x="2537904" y="2475655"/>
                </a:lnTo>
                <a:lnTo>
                  <a:pt x="2588820" y="2473203"/>
                </a:lnTo>
                <a:lnTo>
                  <a:pt x="2639397" y="2469467"/>
                </a:lnTo>
                <a:lnTo>
                  <a:pt x="2689605" y="2464466"/>
                </a:lnTo>
                <a:lnTo>
                  <a:pt x="2739411" y="2458217"/>
                </a:lnTo>
                <a:lnTo>
                  <a:pt x="2788783" y="2450736"/>
                </a:lnTo>
                <a:lnTo>
                  <a:pt x="2837688" y="2442042"/>
                </a:lnTo>
                <a:lnTo>
                  <a:pt x="2886094" y="2432151"/>
                </a:lnTo>
                <a:lnTo>
                  <a:pt x="2933970" y="2421081"/>
                </a:lnTo>
                <a:lnTo>
                  <a:pt x="2981282" y="2408850"/>
                </a:lnTo>
                <a:lnTo>
                  <a:pt x="3027999" y="2395474"/>
                </a:lnTo>
                <a:lnTo>
                  <a:pt x="3074088" y="2380970"/>
                </a:lnTo>
                <a:lnTo>
                  <a:pt x="3119518" y="2365357"/>
                </a:lnTo>
                <a:lnTo>
                  <a:pt x="3164256" y="2348652"/>
                </a:lnTo>
                <a:lnTo>
                  <a:pt x="3208269" y="2330871"/>
                </a:lnTo>
                <a:lnTo>
                  <a:pt x="3251527" y="2312032"/>
                </a:lnTo>
                <a:lnTo>
                  <a:pt x="3293995" y="2292152"/>
                </a:lnTo>
                <a:lnTo>
                  <a:pt x="3335643" y="2271250"/>
                </a:lnTo>
                <a:lnTo>
                  <a:pt x="3376438" y="2249341"/>
                </a:lnTo>
                <a:lnTo>
                  <a:pt x="3416347" y="2226444"/>
                </a:lnTo>
                <a:lnTo>
                  <a:pt x="3455340" y="2202575"/>
                </a:lnTo>
                <a:lnTo>
                  <a:pt x="3493382" y="2177752"/>
                </a:lnTo>
                <a:lnTo>
                  <a:pt x="3530443" y="2151993"/>
                </a:lnTo>
                <a:lnTo>
                  <a:pt x="3566490" y="2125314"/>
                </a:lnTo>
                <a:lnTo>
                  <a:pt x="3601490" y="2097733"/>
                </a:lnTo>
                <a:lnTo>
                  <a:pt x="3635412" y="2069267"/>
                </a:lnTo>
                <a:lnTo>
                  <a:pt x="3668223" y="2039933"/>
                </a:lnTo>
                <a:lnTo>
                  <a:pt x="3699891" y="2009750"/>
                </a:lnTo>
                <a:lnTo>
                  <a:pt x="3730385" y="1978733"/>
                </a:lnTo>
                <a:lnTo>
                  <a:pt x="3759670" y="1946902"/>
                </a:lnTo>
                <a:lnTo>
                  <a:pt x="3787717" y="1914271"/>
                </a:lnTo>
                <a:lnTo>
                  <a:pt x="3814492" y="1880860"/>
                </a:lnTo>
                <a:lnTo>
                  <a:pt x="3839962" y="1846686"/>
                </a:lnTo>
                <a:lnTo>
                  <a:pt x="3864097" y="1811765"/>
                </a:lnTo>
                <a:lnTo>
                  <a:pt x="3886863" y="1776115"/>
                </a:lnTo>
                <a:lnTo>
                  <a:pt x="3908229" y="1739753"/>
                </a:lnTo>
                <a:lnTo>
                  <a:pt x="3928161" y="1702697"/>
                </a:lnTo>
                <a:lnTo>
                  <a:pt x="3946629" y="1664964"/>
                </a:lnTo>
                <a:lnTo>
                  <a:pt x="3963600" y="1626571"/>
                </a:lnTo>
                <a:lnTo>
                  <a:pt x="3979041" y="1587536"/>
                </a:lnTo>
                <a:lnTo>
                  <a:pt x="3992921" y="1547876"/>
                </a:lnTo>
                <a:lnTo>
                  <a:pt x="4005207" y="1507608"/>
                </a:lnTo>
                <a:lnTo>
                  <a:pt x="4015867" y="1466749"/>
                </a:lnTo>
                <a:lnTo>
                  <a:pt x="4024968" y="1424773"/>
                </a:lnTo>
                <a:lnTo>
                  <a:pt x="4032206" y="1382890"/>
                </a:lnTo>
                <a:lnTo>
                  <a:pt x="4037604" y="1341126"/>
                </a:lnTo>
                <a:lnTo>
                  <a:pt x="4041186" y="1299507"/>
                </a:lnTo>
                <a:lnTo>
                  <a:pt x="4042975" y="1258062"/>
                </a:lnTo>
                <a:lnTo>
                  <a:pt x="4042994" y="1216817"/>
                </a:lnTo>
                <a:lnTo>
                  <a:pt x="4041267" y="1175799"/>
                </a:lnTo>
                <a:lnTo>
                  <a:pt x="4037817" y="1135035"/>
                </a:lnTo>
                <a:lnTo>
                  <a:pt x="4032668" y="1094551"/>
                </a:lnTo>
                <a:lnTo>
                  <a:pt x="4025843" y="1054375"/>
                </a:lnTo>
                <a:lnTo>
                  <a:pt x="4017366" y="1014533"/>
                </a:lnTo>
                <a:lnTo>
                  <a:pt x="4007260" y="975053"/>
                </a:lnTo>
                <a:lnTo>
                  <a:pt x="3995549" y="935961"/>
                </a:lnTo>
                <a:lnTo>
                  <a:pt x="3982255" y="897284"/>
                </a:lnTo>
                <a:lnTo>
                  <a:pt x="3967404" y="859049"/>
                </a:lnTo>
                <a:lnTo>
                  <a:pt x="3951017" y="821284"/>
                </a:lnTo>
                <a:lnTo>
                  <a:pt x="3933118" y="784014"/>
                </a:lnTo>
                <a:lnTo>
                  <a:pt x="3913731" y="747267"/>
                </a:lnTo>
                <a:lnTo>
                  <a:pt x="3892879" y="711069"/>
                </a:lnTo>
                <a:lnTo>
                  <a:pt x="3870586" y="675448"/>
                </a:lnTo>
                <a:lnTo>
                  <a:pt x="3846876" y="640431"/>
                </a:lnTo>
                <a:lnTo>
                  <a:pt x="3821770" y="606044"/>
                </a:lnTo>
                <a:lnTo>
                  <a:pt x="3795294" y="572314"/>
                </a:lnTo>
                <a:lnTo>
                  <a:pt x="3767470" y="539268"/>
                </a:lnTo>
                <a:lnTo>
                  <a:pt x="3738323" y="506934"/>
                </a:lnTo>
                <a:lnTo>
                  <a:pt x="3707874" y="475337"/>
                </a:lnTo>
                <a:lnTo>
                  <a:pt x="3676149" y="444506"/>
                </a:lnTo>
                <a:lnTo>
                  <a:pt x="3643169" y="414466"/>
                </a:lnTo>
                <a:lnTo>
                  <a:pt x="3608960" y="385244"/>
                </a:lnTo>
                <a:lnTo>
                  <a:pt x="3573543" y="356869"/>
                </a:lnTo>
                <a:lnTo>
                  <a:pt x="3536943" y="329365"/>
                </a:lnTo>
                <a:lnTo>
                  <a:pt x="3499183" y="302761"/>
                </a:lnTo>
                <a:lnTo>
                  <a:pt x="3460287" y="277084"/>
                </a:lnTo>
                <a:lnTo>
                  <a:pt x="3420278" y="252359"/>
                </a:lnTo>
                <a:lnTo>
                  <a:pt x="3379179" y="228615"/>
                </a:lnTo>
                <a:lnTo>
                  <a:pt x="3337014" y="205878"/>
                </a:lnTo>
                <a:lnTo>
                  <a:pt x="3293806" y="184174"/>
                </a:lnTo>
                <a:lnTo>
                  <a:pt x="3249579" y="163531"/>
                </a:lnTo>
                <a:lnTo>
                  <a:pt x="3204356" y="143976"/>
                </a:lnTo>
                <a:lnTo>
                  <a:pt x="3158161" y="125535"/>
                </a:lnTo>
                <a:lnTo>
                  <a:pt x="3111017" y="108236"/>
                </a:lnTo>
                <a:lnTo>
                  <a:pt x="3062947" y="92105"/>
                </a:lnTo>
                <a:lnTo>
                  <a:pt x="3013975" y="77170"/>
                </a:lnTo>
                <a:lnTo>
                  <a:pt x="2964125" y="63456"/>
                </a:lnTo>
                <a:lnTo>
                  <a:pt x="2913420" y="50992"/>
                </a:lnTo>
                <a:lnTo>
                  <a:pt x="2861883" y="39804"/>
                </a:lnTo>
                <a:lnTo>
                  <a:pt x="2809538" y="29918"/>
                </a:lnTo>
                <a:lnTo>
                  <a:pt x="2756408" y="21362"/>
                </a:lnTo>
                <a:lnTo>
                  <a:pt x="2704030" y="14349"/>
                </a:lnTo>
                <a:lnTo>
                  <a:pt x="2651765" y="8740"/>
                </a:lnTo>
                <a:lnTo>
                  <a:pt x="2599645" y="4518"/>
                </a:lnTo>
                <a:lnTo>
                  <a:pt x="2547701" y="1665"/>
                </a:lnTo>
                <a:lnTo>
                  <a:pt x="2495966" y="165"/>
                </a:lnTo>
                <a:lnTo>
                  <a:pt x="24444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11" name="object 4"/>
          <p:cNvSpPr/>
          <p:nvPr/>
        </p:nvSpPr>
        <p:spPr>
          <a:xfrm>
            <a:off x="6274815" y="2165297"/>
            <a:ext cx="8086090" cy="4954270"/>
          </a:xfrm>
          <a:custGeom>
            <a:avLst/>
            <a:gdLst/>
            <a:ahLst/>
            <a:cxnLst/>
            <a:rect l="l" t="t" r="r" b="b"/>
            <a:pathLst>
              <a:path w="4043045" h="2477135">
                <a:moveTo>
                  <a:pt x="0" y="1251103"/>
                </a:moveTo>
                <a:lnTo>
                  <a:pt x="915289" y="1010057"/>
                </a:lnTo>
                <a:lnTo>
                  <a:pt x="925948" y="969199"/>
                </a:lnTo>
                <a:lnTo>
                  <a:pt x="938234" y="928931"/>
                </a:lnTo>
                <a:lnTo>
                  <a:pt x="952114" y="889271"/>
                </a:lnTo>
                <a:lnTo>
                  <a:pt x="967555" y="850235"/>
                </a:lnTo>
                <a:lnTo>
                  <a:pt x="984526" y="811843"/>
                </a:lnTo>
                <a:lnTo>
                  <a:pt x="1002994" y="774110"/>
                </a:lnTo>
                <a:lnTo>
                  <a:pt x="1022926" y="737054"/>
                </a:lnTo>
                <a:lnTo>
                  <a:pt x="1044292" y="700692"/>
                </a:lnTo>
                <a:lnTo>
                  <a:pt x="1067058" y="665042"/>
                </a:lnTo>
                <a:lnTo>
                  <a:pt x="1091193" y="630121"/>
                </a:lnTo>
                <a:lnTo>
                  <a:pt x="1116663" y="595947"/>
                </a:lnTo>
                <a:lnTo>
                  <a:pt x="1143438" y="562535"/>
                </a:lnTo>
                <a:lnTo>
                  <a:pt x="1171485" y="529905"/>
                </a:lnTo>
                <a:lnTo>
                  <a:pt x="1200770" y="498073"/>
                </a:lnTo>
                <a:lnTo>
                  <a:pt x="1231264" y="467057"/>
                </a:lnTo>
                <a:lnTo>
                  <a:pt x="1262932" y="436874"/>
                </a:lnTo>
                <a:lnTo>
                  <a:pt x="1295743" y="407540"/>
                </a:lnTo>
                <a:lnTo>
                  <a:pt x="1329665" y="379074"/>
                </a:lnTo>
                <a:lnTo>
                  <a:pt x="1364665" y="351493"/>
                </a:lnTo>
                <a:lnTo>
                  <a:pt x="1400712" y="324814"/>
                </a:lnTo>
                <a:lnTo>
                  <a:pt x="1437773" y="299055"/>
                </a:lnTo>
                <a:lnTo>
                  <a:pt x="1475815" y="274232"/>
                </a:lnTo>
                <a:lnTo>
                  <a:pt x="1514808" y="250363"/>
                </a:lnTo>
                <a:lnTo>
                  <a:pt x="1554717" y="227466"/>
                </a:lnTo>
                <a:lnTo>
                  <a:pt x="1595512" y="205557"/>
                </a:lnTo>
                <a:lnTo>
                  <a:pt x="1637160" y="184654"/>
                </a:lnTo>
                <a:lnTo>
                  <a:pt x="1679628" y="164775"/>
                </a:lnTo>
                <a:lnTo>
                  <a:pt x="1722886" y="145936"/>
                </a:lnTo>
                <a:lnTo>
                  <a:pt x="1766899" y="128155"/>
                </a:lnTo>
                <a:lnTo>
                  <a:pt x="1811637" y="111450"/>
                </a:lnTo>
                <a:lnTo>
                  <a:pt x="1857067" y="95836"/>
                </a:lnTo>
                <a:lnTo>
                  <a:pt x="1903156" y="81333"/>
                </a:lnTo>
                <a:lnTo>
                  <a:pt x="1949873" y="67957"/>
                </a:lnTo>
                <a:lnTo>
                  <a:pt x="1997185" y="55725"/>
                </a:lnTo>
                <a:lnTo>
                  <a:pt x="2045061" y="44656"/>
                </a:lnTo>
                <a:lnTo>
                  <a:pt x="2093467" y="34765"/>
                </a:lnTo>
                <a:lnTo>
                  <a:pt x="2142372" y="26071"/>
                </a:lnTo>
                <a:lnTo>
                  <a:pt x="2191744" y="18590"/>
                </a:lnTo>
                <a:lnTo>
                  <a:pt x="2241550" y="12341"/>
                </a:lnTo>
                <a:lnTo>
                  <a:pt x="2291758" y="7340"/>
                </a:lnTo>
                <a:lnTo>
                  <a:pt x="2342335" y="3604"/>
                </a:lnTo>
                <a:lnTo>
                  <a:pt x="2393251" y="1152"/>
                </a:lnTo>
                <a:lnTo>
                  <a:pt x="2444472" y="0"/>
                </a:lnTo>
                <a:lnTo>
                  <a:pt x="2495966" y="165"/>
                </a:lnTo>
                <a:lnTo>
                  <a:pt x="2547701" y="1665"/>
                </a:lnTo>
                <a:lnTo>
                  <a:pt x="2599645" y="4518"/>
                </a:lnTo>
                <a:lnTo>
                  <a:pt x="2651765" y="8740"/>
                </a:lnTo>
                <a:lnTo>
                  <a:pt x="2704030" y="14349"/>
                </a:lnTo>
                <a:lnTo>
                  <a:pt x="2756408" y="21362"/>
                </a:lnTo>
                <a:lnTo>
                  <a:pt x="2809538" y="29918"/>
                </a:lnTo>
                <a:lnTo>
                  <a:pt x="2861883" y="39804"/>
                </a:lnTo>
                <a:lnTo>
                  <a:pt x="2913420" y="50992"/>
                </a:lnTo>
                <a:lnTo>
                  <a:pt x="2964125" y="63456"/>
                </a:lnTo>
                <a:lnTo>
                  <a:pt x="3013975" y="77170"/>
                </a:lnTo>
                <a:lnTo>
                  <a:pt x="3062947" y="92105"/>
                </a:lnTo>
                <a:lnTo>
                  <a:pt x="3111017" y="108236"/>
                </a:lnTo>
                <a:lnTo>
                  <a:pt x="3158161" y="125535"/>
                </a:lnTo>
                <a:lnTo>
                  <a:pt x="3204356" y="143976"/>
                </a:lnTo>
                <a:lnTo>
                  <a:pt x="3249579" y="163531"/>
                </a:lnTo>
                <a:lnTo>
                  <a:pt x="3293806" y="184174"/>
                </a:lnTo>
                <a:lnTo>
                  <a:pt x="3337014" y="205878"/>
                </a:lnTo>
                <a:lnTo>
                  <a:pt x="3379179" y="228615"/>
                </a:lnTo>
                <a:lnTo>
                  <a:pt x="3420278" y="252359"/>
                </a:lnTo>
                <a:lnTo>
                  <a:pt x="3460287" y="277084"/>
                </a:lnTo>
                <a:lnTo>
                  <a:pt x="3499183" y="302761"/>
                </a:lnTo>
                <a:lnTo>
                  <a:pt x="3536943" y="329365"/>
                </a:lnTo>
                <a:lnTo>
                  <a:pt x="3573543" y="356869"/>
                </a:lnTo>
                <a:lnTo>
                  <a:pt x="3608960" y="385244"/>
                </a:lnTo>
                <a:lnTo>
                  <a:pt x="3643169" y="414466"/>
                </a:lnTo>
                <a:lnTo>
                  <a:pt x="3676149" y="444506"/>
                </a:lnTo>
                <a:lnTo>
                  <a:pt x="3707874" y="475337"/>
                </a:lnTo>
                <a:lnTo>
                  <a:pt x="3738323" y="506934"/>
                </a:lnTo>
                <a:lnTo>
                  <a:pt x="3767470" y="539268"/>
                </a:lnTo>
                <a:lnTo>
                  <a:pt x="3795294" y="572314"/>
                </a:lnTo>
                <a:lnTo>
                  <a:pt x="3821770" y="606044"/>
                </a:lnTo>
                <a:lnTo>
                  <a:pt x="3846876" y="640431"/>
                </a:lnTo>
                <a:lnTo>
                  <a:pt x="3870586" y="675448"/>
                </a:lnTo>
                <a:lnTo>
                  <a:pt x="3892879" y="711069"/>
                </a:lnTo>
                <a:lnTo>
                  <a:pt x="3913731" y="747267"/>
                </a:lnTo>
                <a:lnTo>
                  <a:pt x="3933118" y="784014"/>
                </a:lnTo>
                <a:lnTo>
                  <a:pt x="3951017" y="821284"/>
                </a:lnTo>
                <a:lnTo>
                  <a:pt x="3967404" y="859049"/>
                </a:lnTo>
                <a:lnTo>
                  <a:pt x="3982255" y="897284"/>
                </a:lnTo>
                <a:lnTo>
                  <a:pt x="3995549" y="935961"/>
                </a:lnTo>
                <a:lnTo>
                  <a:pt x="4007260" y="975053"/>
                </a:lnTo>
                <a:lnTo>
                  <a:pt x="4017366" y="1014533"/>
                </a:lnTo>
                <a:lnTo>
                  <a:pt x="4025843" y="1054375"/>
                </a:lnTo>
                <a:lnTo>
                  <a:pt x="4032668" y="1094551"/>
                </a:lnTo>
                <a:lnTo>
                  <a:pt x="4037817" y="1135035"/>
                </a:lnTo>
                <a:lnTo>
                  <a:pt x="4041267" y="1175799"/>
                </a:lnTo>
                <a:lnTo>
                  <a:pt x="4042994" y="1216817"/>
                </a:lnTo>
                <a:lnTo>
                  <a:pt x="4042975" y="1258062"/>
                </a:lnTo>
                <a:lnTo>
                  <a:pt x="4041186" y="1299507"/>
                </a:lnTo>
                <a:lnTo>
                  <a:pt x="4037604" y="1341126"/>
                </a:lnTo>
                <a:lnTo>
                  <a:pt x="4032206" y="1382890"/>
                </a:lnTo>
                <a:lnTo>
                  <a:pt x="4024968" y="1424773"/>
                </a:lnTo>
                <a:lnTo>
                  <a:pt x="4015867" y="1466749"/>
                </a:lnTo>
                <a:lnTo>
                  <a:pt x="4005207" y="1507608"/>
                </a:lnTo>
                <a:lnTo>
                  <a:pt x="3992921" y="1547876"/>
                </a:lnTo>
                <a:lnTo>
                  <a:pt x="3979041" y="1587536"/>
                </a:lnTo>
                <a:lnTo>
                  <a:pt x="3963600" y="1626571"/>
                </a:lnTo>
                <a:lnTo>
                  <a:pt x="3946629" y="1664964"/>
                </a:lnTo>
                <a:lnTo>
                  <a:pt x="3928161" y="1702697"/>
                </a:lnTo>
                <a:lnTo>
                  <a:pt x="3908229" y="1739753"/>
                </a:lnTo>
                <a:lnTo>
                  <a:pt x="3886863" y="1776115"/>
                </a:lnTo>
                <a:lnTo>
                  <a:pt x="3864097" y="1811765"/>
                </a:lnTo>
                <a:lnTo>
                  <a:pt x="3839962" y="1846686"/>
                </a:lnTo>
                <a:lnTo>
                  <a:pt x="3814492" y="1880860"/>
                </a:lnTo>
                <a:lnTo>
                  <a:pt x="3787717" y="1914271"/>
                </a:lnTo>
                <a:lnTo>
                  <a:pt x="3759670" y="1946902"/>
                </a:lnTo>
                <a:lnTo>
                  <a:pt x="3730385" y="1978733"/>
                </a:lnTo>
                <a:lnTo>
                  <a:pt x="3699891" y="2009750"/>
                </a:lnTo>
                <a:lnTo>
                  <a:pt x="3668223" y="2039933"/>
                </a:lnTo>
                <a:lnTo>
                  <a:pt x="3635412" y="2069267"/>
                </a:lnTo>
                <a:lnTo>
                  <a:pt x="3601490" y="2097733"/>
                </a:lnTo>
                <a:lnTo>
                  <a:pt x="3566490" y="2125314"/>
                </a:lnTo>
                <a:lnTo>
                  <a:pt x="3530443" y="2151993"/>
                </a:lnTo>
                <a:lnTo>
                  <a:pt x="3493382" y="2177752"/>
                </a:lnTo>
                <a:lnTo>
                  <a:pt x="3455340" y="2202575"/>
                </a:lnTo>
                <a:lnTo>
                  <a:pt x="3416347" y="2226444"/>
                </a:lnTo>
                <a:lnTo>
                  <a:pt x="3376438" y="2249341"/>
                </a:lnTo>
                <a:lnTo>
                  <a:pt x="3335643" y="2271250"/>
                </a:lnTo>
                <a:lnTo>
                  <a:pt x="3293995" y="2292152"/>
                </a:lnTo>
                <a:lnTo>
                  <a:pt x="3251527" y="2312032"/>
                </a:lnTo>
                <a:lnTo>
                  <a:pt x="3208269" y="2330871"/>
                </a:lnTo>
                <a:lnTo>
                  <a:pt x="3164256" y="2348652"/>
                </a:lnTo>
                <a:lnTo>
                  <a:pt x="3119518" y="2365357"/>
                </a:lnTo>
                <a:lnTo>
                  <a:pt x="3074088" y="2380970"/>
                </a:lnTo>
                <a:lnTo>
                  <a:pt x="3027999" y="2395474"/>
                </a:lnTo>
                <a:lnTo>
                  <a:pt x="2981282" y="2408850"/>
                </a:lnTo>
                <a:lnTo>
                  <a:pt x="2933970" y="2421081"/>
                </a:lnTo>
                <a:lnTo>
                  <a:pt x="2886094" y="2432151"/>
                </a:lnTo>
                <a:lnTo>
                  <a:pt x="2837688" y="2442042"/>
                </a:lnTo>
                <a:lnTo>
                  <a:pt x="2788783" y="2450736"/>
                </a:lnTo>
                <a:lnTo>
                  <a:pt x="2739411" y="2458217"/>
                </a:lnTo>
                <a:lnTo>
                  <a:pt x="2689605" y="2464466"/>
                </a:lnTo>
                <a:lnTo>
                  <a:pt x="2639397" y="2469467"/>
                </a:lnTo>
                <a:lnTo>
                  <a:pt x="2588820" y="2473203"/>
                </a:lnTo>
                <a:lnTo>
                  <a:pt x="2537904" y="2475655"/>
                </a:lnTo>
                <a:lnTo>
                  <a:pt x="2486683" y="2476807"/>
                </a:lnTo>
                <a:lnTo>
                  <a:pt x="2435189" y="2476642"/>
                </a:lnTo>
                <a:lnTo>
                  <a:pt x="2383454" y="2475141"/>
                </a:lnTo>
                <a:lnTo>
                  <a:pt x="2331510" y="2472289"/>
                </a:lnTo>
                <a:lnTo>
                  <a:pt x="2279390" y="2468067"/>
                </a:lnTo>
                <a:lnTo>
                  <a:pt x="2227125" y="2462458"/>
                </a:lnTo>
                <a:lnTo>
                  <a:pt x="2174747" y="2455444"/>
                </a:lnTo>
                <a:lnTo>
                  <a:pt x="2120917" y="2446755"/>
                </a:lnTo>
                <a:lnTo>
                  <a:pt x="2067780" y="2436661"/>
                </a:lnTo>
                <a:lnTo>
                  <a:pt x="2015372" y="2425189"/>
                </a:lnTo>
                <a:lnTo>
                  <a:pt x="1963724" y="2412364"/>
                </a:lnTo>
                <a:lnTo>
                  <a:pt x="1912869" y="2398211"/>
                </a:lnTo>
                <a:lnTo>
                  <a:pt x="1862841" y="2382756"/>
                </a:lnTo>
                <a:lnTo>
                  <a:pt x="1813671" y="2366024"/>
                </a:lnTo>
                <a:lnTo>
                  <a:pt x="1765394" y="2348041"/>
                </a:lnTo>
                <a:lnTo>
                  <a:pt x="1718041" y="2328833"/>
                </a:lnTo>
                <a:lnTo>
                  <a:pt x="1671647" y="2308424"/>
                </a:lnTo>
                <a:lnTo>
                  <a:pt x="1626243" y="2286841"/>
                </a:lnTo>
                <a:lnTo>
                  <a:pt x="1581862" y="2264108"/>
                </a:lnTo>
                <a:lnTo>
                  <a:pt x="1538538" y="2240252"/>
                </a:lnTo>
                <a:lnTo>
                  <a:pt x="1496303" y="2215297"/>
                </a:lnTo>
                <a:lnTo>
                  <a:pt x="1455191" y="2189269"/>
                </a:lnTo>
                <a:lnTo>
                  <a:pt x="1415233" y="2162193"/>
                </a:lnTo>
                <a:lnTo>
                  <a:pt x="1376463" y="2134096"/>
                </a:lnTo>
                <a:lnTo>
                  <a:pt x="1338914" y="2105002"/>
                </a:lnTo>
                <a:lnTo>
                  <a:pt x="1302619" y="2074938"/>
                </a:lnTo>
                <a:lnTo>
                  <a:pt x="1267611" y="2043927"/>
                </a:lnTo>
                <a:lnTo>
                  <a:pt x="1233921" y="2011997"/>
                </a:lnTo>
                <a:lnTo>
                  <a:pt x="1201584" y="1979172"/>
                </a:lnTo>
                <a:lnTo>
                  <a:pt x="1170633" y="1945478"/>
                </a:lnTo>
                <a:lnTo>
                  <a:pt x="1141099" y="1910940"/>
                </a:lnTo>
                <a:lnTo>
                  <a:pt x="1113016" y="1875584"/>
                </a:lnTo>
                <a:lnTo>
                  <a:pt x="1086418" y="1839435"/>
                </a:lnTo>
                <a:lnTo>
                  <a:pt x="1061335" y="1802519"/>
                </a:lnTo>
                <a:lnTo>
                  <a:pt x="1037803" y="1764861"/>
                </a:lnTo>
                <a:lnTo>
                  <a:pt x="1015853" y="1726487"/>
                </a:lnTo>
                <a:lnTo>
                  <a:pt x="995518" y="1687422"/>
                </a:lnTo>
                <a:lnTo>
                  <a:pt x="976832" y="1647691"/>
                </a:lnTo>
                <a:lnTo>
                  <a:pt x="959826" y="1607321"/>
                </a:lnTo>
                <a:lnTo>
                  <a:pt x="944535" y="1566336"/>
                </a:lnTo>
                <a:lnTo>
                  <a:pt x="930990" y="1524762"/>
                </a:lnTo>
                <a:lnTo>
                  <a:pt x="919226" y="1482624"/>
                </a:lnTo>
                <a:lnTo>
                  <a:pt x="0" y="1251103"/>
                </a:lnTo>
                <a:close/>
              </a:path>
            </a:pathLst>
          </a:custGeom>
          <a:ln w="28956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12" name="object 5"/>
          <p:cNvSpPr txBox="1"/>
          <p:nvPr/>
        </p:nvSpPr>
        <p:spPr>
          <a:xfrm>
            <a:off x="9141714" y="2890417"/>
            <a:ext cx="4126228" cy="3474028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25400" marR="10160" indent="5080" algn="ctr">
              <a:spcBef>
                <a:spcPts val="210"/>
              </a:spcBef>
            </a:pPr>
            <a:r>
              <a:rPr sz="2800" b="1" spc="-10" dirty="0">
                <a:solidFill>
                  <a:srgbClr val="5F5F5F"/>
                </a:solidFill>
                <a:latin typeface="Comic Sans MS"/>
                <a:cs typeface="Comic Sans MS"/>
              </a:rPr>
              <a:t>Since Solo Mining </a:t>
            </a:r>
            <a:r>
              <a:rPr sz="2800" b="1" dirty="0">
                <a:solidFill>
                  <a:srgbClr val="5F5F5F"/>
                </a:solidFill>
                <a:latin typeface="Comic Sans MS"/>
                <a:cs typeface="Comic Sans MS"/>
              </a:rPr>
              <a:t>has  become </a:t>
            </a:r>
            <a:r>
              <a:rPr sz="2800" b="1" spc="-10" dirty="0">
                <a:solidFill>
                  <a:srgbClr val="5F5F5F"/>
                </a:solidFill>
                <a:latin typeface="Comic Sans MS"/>
                <a:cs typeface="Comic Sans MS"/>
              </a:rPr>
              <a:t>difficult with  the increasing  difficulty in </a:t>
            </a:r>
            <a:r>
              <a:rPr sz="2800" b="1" dirty="0">
                <a:solidFill>
                  <a:srgbClr val="5F5F5F"/>
                </a:solidFill>
                <a:latin typeface="Comic Sans MS"/>
                <a:cs typeface="Comic Sans MS"/>
              </a:rPr>
              <a:t>the</a:t>
            </a:r>
            <a:r>
              <a:rPr sz="2800" b="1" spc="-90" dirty="0">
                <a:solidFill>
                  <a:srgbClr val="5F5F5F"/>
                </a:solidFill>
                <a:latin typeface="Comic Sans MS"/>
                <a:cs typeface="Comic Sans MS"/>
              </a:rPr>
              <a:t> </a:t>
            </a:r>
            <a:r>
              <a:rPr sz="2800" b="1" spc="-10" dirty="0">
                <a:solidFill>
                  <a:srgbClr val="5F5F5F"/>
                </a:solidFill>
                <a:latin typeface="Comic Sans MS"/>
                <a:cs typeface="Comic Sans MS"/>
              </a:rPr>
              <a:t>Bitcoin  network, </a:t>
            </a:r>
            <a:r>
              <a:rPr sz="2800" b="1" dirty="0">
                <a:solidFill>
                  <a:srgbClr val="5F5F5F"/>
                </a:solidFill>
                <a:latin typeface="Comic Sans MS"/>
                <a:cs typeface="Comic Sans MS"/>
              </a:rPr>
              <a:t>miners have  </a:t>
            </a:r>
            <a:r>
              <a:rPr sz="2800" b="1" spc="-10" dirty="0">
                <a:solidFill>
                  <a:srgbClr val="5F5F5F"/>
                </a:solidFill>
                <a:latin typeface="Comic Sans MS"/>
                <a:cs typeface="Comic Sans MS"/>
              </a:rPr>
              <a:t>started </a:t>
            </a:r>
            <a:r>
              <a:rPr sz="2800" b="1" dirty="0">
                <a:solidFill>
                  <a:srgbClr val="5F5F5F"/>
                </a:solidFill>
                <a:latin typeface="Comic Sans MS"/>
                <a:cs typeface="Comic Sans MS"/>
              </a:rPr>
              <a:t>mining in </a:t>
            </a:r>
            <a:r>
              <a:rPr sz="2800" b="1" spc="-10" dirty="0">
                <a:solidFill>
                  <a:srgbClr val="5F5F5F"/>
                </a:solidFill>
                <a:latin typeface="Comic Sans MS"/>
                <a:cs typeface="Comic Sans MS"/>
              </a:rPr>
              <a:t>the  </a:t>
            </a:r>
            <a:r>
              <a:rPr sz="2800" b="1" dirty="0">
                <a:solidFill>
                  <a:srgbClr val="5F5F5F"/>
                </a:solidFill>
                <a:latin typeface="Comic Sans MS"/>
                <a:cs typeface="Comic Sans MS"/>
              </a:rPr>
              <a:t>Pools. </a:t>
            </a:r>
            <a:r>
              <a:rPr sz="2800" b="1" spc="-10" dirty="0">
                <a:solidFill>
                  <a:srgbClr val="5F5F5F"/>
                </a:solidFill>
                <a:latin typeface="Comic Sans MS"/>
                <a:cs typeface="Comic Sans MS"/>
              </a:rPr>
              <a:t>Lets </a:t>
            </a:r>
            <a:r>
              <a:rPr sz="2800" b="1" dirty="0">
                <a:solidFill>
                  <a:srgbClr val="5F5F5F"/>
                </a:solidFill>
                <a:latin typeface="Comic Sans MS"/>
                <a:cs typeface="Comic Sans MS"/>
              </a:rPr>
              <a:t>see </a:t>
            </a:r>
            <a:r>
              <a:rPr sz="2800" b="1" spc="-10" dirty="0">
                <a:solidFill>
                  <a:srgbClr val="5F5F5F"/>
                </a:solidFill>
                <a:latin typeface="Comic Sans MS"/>
                <a:cs typeface="Comic Sans MS"/>
              </a:rPr>
              <a:t>what  </a:t>
            </a:r>
            <a:r>
              <a:rPr sz="2800" b="1" dirty="0">
                <a:solidFill>
                  <a:srgbClr val="5F5F5F"/>
                </a:solidFill>
                <a:latin typeface="Comic Sans MS"/>
                <a:cs typeface="Comic Sans MS"/>
              </a:rPr>
              <a:t>are Mining</a:t>
            </a:r>
            <a:r>
              <a:rPr sz="2800" b="1" spc="-60" dirty="0">
                <a:solidFill>
                  <a:srgbClr val="5F5F5F"/>
                </a:solidFill>
                <a:latin typeface="Comic Sans MS"/>
                <a:cs typeface="Comic Sans MS"/>
              </a:rPr>
              <a:t> </a:t>
            </a:r>
            <a:r>
              <a:rPr sz="2800" b="1" dirty="0">
                <a:solidFill>
                  <a:srgbClr val="5F5F5F"/>
                </a:solidFill>
                <a:latin typeface="Comic Sans MS"/>
                <a:cs typeface="Comic Sans MS"/>
              </a:rPr>
              <a:t>Pools</a:t>
            </a:r>
            <a:endParaRPr sz="2800">
              <a:solidFill>
                <a:prstClr val="black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11254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6"/>
                </a:moveTo>
                <a:lnTo>
                  <a:pt x="16421099" y="28956"/>
                </a:lnTo>
                <a:lnTo>
                  <a:pt x="16421099" y="0"/>
                </a:lnTo>
                <a:lnTo>
                  <a:pt x="0" y="0"/>
                </a:lnTo>
                <a:lnTo>
                  <a:pt x="0" y="28956"/>
                </a:lnTo>
                <a:close/>
              </a:path>
            </a:pathLst>
          </a:custGeom>
          <a:solidFill>
            <a:srgbClr val="095A81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6"/>
                </a:moveTo>
                <a:lnTo>
                  <a:pt x="16421099" y="28956"/>
                </a:lnTo>
                <a:lnTo>
                  <a:pt x="16421099" y="0"/>
                </a:lnTo>
                <a:lnTo>
                  <a:pt x="0" y="0"/>
                </a:lnTo>
                <a:lnTo>
                  <a:pt x="0" y="28956"/>
                </a:lnTo>
                <a:close/>
              </a:path>
            </a:pathLst>
          </a:custGeom>
          <a:solidFill>
            <a:srgbClr val="05517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7136" y="3442716"/>
            <a:ext cx="1066799" cy="1272539"/>
          </a:xfrm>
          <a:prstGeom prst="rect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object 2"/>
          <p:cNvSpPr/>
          <p:nvPr/>
        </p:nvSpPr>
        <p:spPr>
          <a:xfrm>
            <a:off x="934210" y="1688593"/>
            <a:ext cx="16421100" cy="58418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11" name="object 4"/>
          <p:cNvSpPr/>
          <p:nvPr/>
        </p:nvSpPr>
        <p:spPr>
          <a:xfrm>
            <a:off x="934210" y="1688593"/>
            <a:ext cx="16421100" cy="58418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31" name="object 2"/>
          <p:cNvSpPr/>
          <p:nvPr/>
        </p:nvSpPr>
        <p:spPr>
          <a:xfrm>
            <a:off x="934974" y="1696211"/>
            <a:ext cx="16421100" cy="38100"/>
          </a:xfrm>
          <a:custGeom>
            <a:avLst/>
            <a:gdLst/>
            <a:ahLst/>
            <a:cxnLst/>
            <a:rect l="l" t="t" r="r" b="b"/>
            <a:pathLst>
              <a:path w="16421100" h="38100">
                <a:moveTo>
                  <a:pt x="0" y="38100"/>
                </a:moveTo>
                <a:lnTo>
                  <a:pt x="16421100" y="38100"/>
                </a:lnTo>
                <a:lnTo>
                  <a:pt x="16421100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2" name="object 3"/>
          <p:cNvSpPr/>
          <p:nvPr/>
        </p:nvSpPr>
        <p:spPr>
          <a:xfrm>
            <a:off x="1059180" y="9453365"/>
            <a:ext cx="2276856" cy="8336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3" name="object 5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5"/>
                </a:moveTo>
                <a:lnTo>
                  <a:pt x="16421100" y="28955"/>
                </a:lnTo>
                <a:lnTo>
                  <a:pt x="1642110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" name="object 4"/>
          <p:cNvSpPr/>
          <p:nvPr/>
        </p:nvSpPr>
        <p:spPr>
          <a:xfrm>
            <a:off x="7588756" y="3122676"/>
            <a:ext cx="5181600" cy="3657600"/>
          </a:xfrm>
          <a:custGeom>
            <a:avLst/>
            <a:gdLst/>
            <a:ahLst/>
            <a:cxnLst/>
            <a:rect l="l" t="t" r="r" b="b"/>
            <a:pathLst>
              <a:path w="2590800" h="1828800">
                <a:moveTo>
                  <a:pt x="1444117" y="0"/>
                </a:moveTo>
                <a:lnTo>
                  <a:pt x="1390165" y="1005"/>
                </a:lnTo>
                <a:lnTo>
                  <a:pt x="1336857" y="3972"/>
                </a:lnTo>
                <a:lnTo>
                  <a:pt x="1284246" y="8856"/>
                </a:lnTo>
                <a:lnTo>
                  <a:pt x="1232388" y="15613"/>
                </a:lnTo>
                <a:lnTo>
                  <a:pt x="1181338" y="24199"/>
                </a:lnTo>
                <a:lnTo>
                  <a:pt x="1131151" y="34571"/>
                </a:lnTo>
                <a:lnTo>
                  <a:pt x="1081882" y="46684"/>
                </a:lnTo>
                <a:lnTo>
                  <a:pt x="1033586" y="60494"/>
                </a:lnTo>
                <a:lnTo>
                  <a:pt x="986317" y="75958"/>
                </a:lnTo>
                <a:lnTo>
                  <a:pt x="940132" y="93031"/>
                </a:lnTo>
                <a:lnTo>
                  <a:pt x="895084" y="111670"/>
                </a:lnTo>
                <a:lnTo>
                  <a:pt x="851229" y="131831"/>
                </a:lnTo>
                <a:lnTo>
                  <a:pt x="808622" y="153469"/>
                </a:lnTo>
                <a:lnTo>
                  <a:pt x="767318" y="176542"/>
                </a:lnTo>
                <a:lnTo>
                  <a:pt x="727372" y="201004"/>
                </a:lnTo>
                <a:lnTo>
                  <a:pt x="688839" y="226813"/>
                </a:lnTo>
                <a:lnTo>
                  <a:pt x="651774" y="253924"/>
                </a:lnTo>
                <a:lnTo>
                  <a:pt x="616232" y="282293"/>
                </a:lnTo>
                <a:lnTo>
                  <a:pt x="582267" y="311876"/>
                </a:lnTo>
                <a:lnTo>
                  <a:pt x="549936" y="342630"/>
                </a:lnTo>
                <a:lnTo>
                  <a:pt x="519292" y="374510"/>
                </a:lnTo>
                <a:lnTo>
                  <a:pt x="490392" y="407473"/>
                </a:lnTo>
                <a:lnTo>
                  <a:pt x="463289" y="441475"/>
                </a:lnTo>
                <a:lnTo>
                  <a:pt x="438040" y="476471"/>
                </a:lnTo>
                <a:lnTo>
                  <a:pt x="414698" y="512419"/>
                </a:lnTo>
                <a:lnTo>
                  <a:pt x="393320" y="549273"/>
                </a:lnTo>
                <a:lnTo>
                  <a:pt x="373959" y="586990"/>
                </a:lnTo>
                <a:lnTo>
                  <a:pt x="356671" y="625526"/>
                </a:lnTo>
                <a:lnTo>
                  <a:pt x="341512" y="664838"/>
                </a:lnTo>
                <a:lnTo>
                  <a:pt x="328535" y="704881"/>
                </a:lnTo>
                <a:lnTo>
                  <a:pt x="317797" y="745611"/>
                </a:lnTo>
                <a:lnTo>
                  <a:pt x="309351" y="786984"/>
                </a:lnTo>
                <a:lnTo>
                  <a:pt x="303253" y="828957"/>
                </a:lnTo>
                <a:lnTo>
                  <a:pt x="299559" y="871486"/>
                </a:lnTo>
                <a:lnTo>
                  <a:pt x="298323" y="914526"/>
                </a:lnTo>
                <a:lnTo>
                  <a:pt x="0" y="1138682"/>
                </a:lnTo>
                <a:lnTo>
                  <a:pt x="381888" y="1257045"/>
                </a:lnTo>
                <a:lnTo>
                  <a:pt x="403160" y="1296397"/>
                </a:lnTo>
                <a:lnTo>
                  <a:pt x="426542" y="1334651"/>
                </a:lnTo>
                <a:lnTo>
                  <a:pt x="451967" y="1371772"/>
                </a:lnTo>
                <a:lnTo>
                  <a:pt x="479368" y="1407722"/>
                </a:lnTo>
                <a:lnTo>
                  <a:pt x="508676" y="1442466"/>
                </a:lnTo>
                <a:lnTo>
                  <a:pt x="539824" y="1475967"/>
                </a:lnTo>
                <a:lnTo>
                  <a:pt x="572744" y="1508188"/>
                </a:lnTo>
                <a:lnTo>
                  <a:pt x="607368" y="1539093"/>
                </a:lnTo>
                <a:lnTo>
                  <a:pt x="643628" y="1568647"/>
                </a:lnTo>
                <a:lnTo>
                  <a:pt x="681456" y="1596811"/>
                </a:lnTo>
                <a:lnTo>
                  <a:pt x="720784" y="1623550"/>
                </a:lnTo>
                <a:lnTo>
                  <a:pt x="761546" y="1648827"/>
                </a:lnTo>
                <a:lnTo>
                  <a:pt x="803671" y="1672605"/>
                </a:lnTo>
                <a:lnTo>
                  <a:pt x="847094" y="1694849"/>
                </a:lnTo>
                <a:lnTo>
                  <a:pt x="891746" y="1715522"/>
                </a:lnTo>
                <a:lnTo>
                  <a:pt x="937559" y="1734588"/>
                </a:lnTo>
                <a:lnTo>
                  <a:pt x="984465" y="1752009"/>
                </a:lnTo>
                <a:lnTo>
                  <a:pt x="1032396" y="1767750"/>
                </a:lnTo>
                <a:lnTo>
                  <a:pt x="1081286" y="1781773"/>
                </a:lnTo>
                <a:lnTo>
                  <a:pt x="1131065" y="1794043"/>
                </a:lnTo>
                <a:lnTo>
                  <a:pt x="1181666" y="1804524"/>
                </a:lnTo>
                <a:lnTo>
                  <a:pt x="1233084" y="1813186"/>
                </a:lnTo>
                <a:lnTo>
                  <a:pt x="1285062" y="1819968"/>
                </a:lnTo>
                <a:lnTo>
                  <a:pt x="1337722" y="1824860"/>
                </a:lnTo>
                <a:lnTo>
                  <a:pt x="1390932" y="1827816"/>
                </a:lnTo>
                <a:lnTo>
                  <a:pt x="1444625" y="1828800"/>
                </a:lnTo>
                <a:lnTo>
                  <a:pt x="1498576" y="1827794"/>
                </a:lnTo>
                <a:lnTo>
                  <a:pt x="1551884" y="1824827"/>
                </a:lnTo>
                <a:lnTo>
                  <a:pt x="1604495" y="1819943"/>
                </a:lnTo>
                <a:lnTo>
                  <a:pt x="1656402" y="1813177"/>
                </a:lnTo>
                <a:lnTo>
                  <a:pt x="1707403" y="1804600"/>
                </a:lnTo>
                <a:lnTo>
                  <a:pt x="1757590" y="1794228"/>
                </a:lnTo>
                <a:lnTo>
                  <a:pt x="1806859" y="1782115"/>
                </a:lnTo>
                <a:lnTo>
                  <a:pt x="1855155" y="1768305"/>
                </a:lnTo>
                <a:lnTo>
                  <a:pt x="1902424" y="1752841"/>
                </a:lnTo>
                <a:lnTo>
                  <a:pt x="1948609" y="1735768"/>
                </a:lnTo>
                <a:lnTo>
                  <a:pt x="1993657" y="1717129"/>
                </a:lnTo>
                <a:lnTo>
                  <a:pt x="2037512" y="1696968"/>
                </a:lnTo>
                <a:lnTo>
                  <a:pt x="2080119" y="1675330"/>
                </a:lnTo>
                <a:lnTo>
                  <a:pt x="2121423" y="1652257"/>
                </a:lnTo>
                <a:lnTo>
                  <a:pt x="2161369" y="1627795"/>
                </a:lnTo>
                <a:lnTo>
                  <a:pt x="2199902" y="1601986"/>
                </a:lnTo>
                <a:lnTo>
                  <a:pt x="2236967" y="1574875"/>
                </a:lnTo>
                <a:lnTo>
                  <a:pt x="2272509" y="1546506"/>
                </a:lnTo>
                <a:lnTo>
                  <a:pt x="2306474" y="1516923"/>
                </a:lnTo>
                <a:lnTo>
                  <a:pt x="2338805" y="1486169"/>
                </a:lnTo>
                <a:lnTo>
                  <a:pt x="2369449" y="1454289"/>
                </a:lnTo>
                <a:lnTo>
                  <a:pt x="2398349" y="1421326"/>
                </a:lnTo>
                <a:lnTo>
                  <a:pt x="2425452" y="1387324"/>
                </a:lnTo>
                <a:lnTo>
                  <a:pt x="2450701" y="1352328"/>
                </a:lnTo>
                <a:lnTo>
                  <a:pt x="2474043" y="1316380"/>
                </a:lnTo>
                <a:lnTo>
                  <a:pt x="2495421" y="1279526"/>
                </a:lnTo>
                <a:lnTo>
                  <a:pt x="2514782" y="1241809"/>
                </a:lnTo>
                <a:lnTo>
                  <a:pt x="2532070" y="1203273"/>
                </a:lnTo>
                <a:lnTo>
                  <a:pt x="2547229" y="1163961"/>
                </a:lnTo>
                <a:lnTo>
                  <a:pt x="2560206" y="1123918"/>
                </a:lnTo>
                <a:lnTo>
                  <a:pt x="2570944" y="1083188"/>
                </a:lnTo>
                <a:lnTo>
                  <a:pt x="2579390" y="1041815"/>
                </a:lnTo>
                <a:lnTo>
                  <a:pt x="2585488" y="999842"/>
                </a:lnTo>
                <a:lnTo>
                  <a:pt x="2589182" y="957313"/>
                </a:lnTo>
                <a:lnTo>
                  <a:pt x="2590419" y="914273"/>
                </a:lnTo>
                <a:lnTo>
                  <a:pt x="2589160" y="871222"/>
                </a:lnTo>
                <a:lnTo>
                  <a:pt x="2585444" y="828684"/>
                </a:lnTo>
                <a:lnTo>
                  <a:pt x="2579325" y="786703"/>
                </a:lnTo>
                <a:lnTo>
                  <a:pt x="2570858" y="745323"/>
                </a:lnTo>
                <a:lnTo>
                  <a:pt x="2560098" y="704587"/>
                </a:lnTo>
                <a:lnTo>
                  <a:pt x="2547100" y="664540"/>
                </a:lnTo>
                <a:lnTo>
                  <a:pt x="2531919" y="625226"/>
                </a:lnTo>
                <a:lnTo>
                  <a:pt x="2514611" y="586687"/>
                </a:lnTo>
                <a:lnTo>
                  <a:pt x="2495230" y="548969"/>
                </a:lnTo>
                <a:lnTo>
                  <a:pt x="2473831" y="512115"/>
                </a:lnTo>
                <a:lnTo>
                  <a:pt x="2450470" y="476169"/>
                </a:lnTo>
                <a:lnTo>
                  <a:pt x="2425201" y="441175"/>
                </a:lnTo>
                <a:lnTo>
                  <a:pt x="2398079" y="407176"/>
                </a:lnTo>
                <a:lnTo>
                  <a:pt x="2369160" y="374218"/>
                </a:lnTo>
                <a:lnTo>
                  <a:pt x="2338499" y="342343"/>
                </a:lnTo>
                <a:lnTo>
                  <a:pt x="2306150" y="311595"/>
                </a:lnTo>
                <a:lnTo>
                  <a:pt x="2272168" y="282019"/>
                </a:lnTo>
                <a:lnTo>
                  <a:pt x="2236610" y="253658"/>
                </a:lnTo>
                <a:lnTo>
                  <a:pt x="2199529" y="226556"/>
                </a:lnTo>
                <a:lnTo>
                  <a:pt x="2160981" y="200758"/>
                </a:lnTo>
                <a:lnTo>
                  <a:pt x="2121020" y="176306"/>
                </a:lnTo>
                <a:lnTo>
                  <a:pt x="2079703" y="153245"/>
                </a:lnTo>
                <a:lnTo>
                  <a:pt x="2037083" y="131619"/>
                </a:lnTo>
                <a:lnTo>
                  <a:pt x="1993216" y="111472"/>
                </a:lnTo>
                <a:lnTo>
                  <a:pt x="1948158" y="92847"/>
                </a:lnTo>
                <a:lnTo>
                  <a:pt x="1901962" y="75789"/>
                </a:lnTo>
                <a:lnTo>
                  <a:pt x="1854684" y="60341"/>
                </a:lnTo>
                <a:lnTo>
                  <a:pt x="1806379" y="46548"/>
                </a:lnTo>
                <a:lnTo>
                  <a:pt x="1757103" y="34452"/>
                </a:lnTo>
                <a:lnTo>
                  <a:pt x="1706909" y="24099"/>
                </a:lnTo>
                <a:lnTo>
                  <a:pt x="1655854" y="15531"/>
                </a:lnTo>
                <a:lnTo>
                  <a:pt x="1603992" y="8794"/>
                </a:lnTo>
                <a:lnTo>
                  <a:pt x="1551379" y="3930"/>
                </a:lnTo>
                <a:lnTo>
                  <a:pt x="1498068" y="984"/>
                </a:lnTo>
                <a:lnTo>
                  <a:pt x="144411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12" name="object 2"/>
          <p:cNvSpPr txBox="1">
            <a:spLocks noGrp="1"/>
          </p:cNvSpPr>
          <p:nvPr>
            <p:ph type="title"/>
          </p:nvPr>
        </p:nvSpPr>
        <p:spPr>
          <a:xfrm>
            <a:off x="942034" y="648106"/>
            <a:ext cx="4335780" cy="88614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5400">
              <a:spcBef>
                <a:spcPts val="190"/>
              </a:spcBef>
            </a:pPr>
            <a:r>
              <a:rPr spc="-10" dirty="0"/>
              <a:t>Pooled</a:t>
            </a:r>
            <a:r>
              <a:rPr spc="-170" dirty="0"/>
              <a:t> </a:t>
            </a:r>
            <a:r>
              <a:rPr spc="-10" dirty="0"/>
              <a:t>Mining</a:t>
            </a:r>
          </a:p>
        </p:txBody>
      </p:sp>
      <p:sp>
        <p:nvSpPr>
          <p:cNvPr id="14" name="object 3"/>
          <p:cNvSpPr txBox="1"/>
          <p:nvPr/>
        </p:nvSpPr>
        <p:spPr>
          <a:xfrm>
            <a:off x="13060934" y="2193542"/>
            <a:ext cx="4037328" cy="1277273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5400" marR="10160">
              <a:lnSpc>
                <a:spcPts val="2300"/>
              </a:lnSpc>
              <a:spcBef>
                <a:spcPts val="760"/>
              </a:spcBef>
            </a:pPr>
            <a:r>
              <a:rPr sz="2400" spc="-30" dirty="0">
                <a:solidFill>
                  <a:srgbClr val="5F5F5F"/>
                </a:solidFill>
                <a:cs typeface="Calibri"/>
              </a:rPr>
              <a:t>The </a:t>
            </a:r>
            <a:r>
              <a:rPr sz="2400" spc="-50" dirty="0">
                <a:solidFill>
                  <a:srgbClr val="5F5F5F"/>
                </a:solidFill>
                <a:cs typeface="Calibri"/>
              </a:rPr>
              <a:t>individual miners configure  </a:t>
            </a:r>
            <a:r>
              <a:rPr sz="2400" spc="-40" dirty="0">
                <a:solidFill>
                  <a:srgbClr val="5F5F5F"/>
                </a:solidFill>
                <a:cs typeface="Calibri"/>
              </a:rPr>
              <a:t>their mining </a:t>
            </a:r>
            <a:r>
              <a:rPr sz="2400" spc="-50" dirty="0">
                <a:solidFill>
                  <a:srgbClr val="5F5F5F"/>
                </a:solidFill>
                <a:cs typeface="Calibri"/>
              </a:rPr>
              <a:t>equipment </a:t>
            </a:r>
            <a:r>
              <a:rPr sz="2400" spc="-30" dirty="0">
                <a:solidFill>
                  <a:srgbClr val="5F5F5F"/>
                </a:solidFill>
                <a:cs typeface="Calibri"/>
              </a:rPr>
              <a:t>to  </a:t>
            </a:r>
            <a:r>
              <a:rPr sz="2400" spc="-50" dirty="0">
                <a:solidFill>
                  <a:srgbClr val="5F5F5F"/>
                </a:solidFill>
                <a:cs typeface="Calibri"/>
              </a:rPr>
              <a:t>connect </a:t>
            </a:r>
            <a:r>
              <a:rPr sz="2400" spc="-30" dirty="0">
                <a:solidFill>
                  <a:srgbClr val="5F5F5F"/>
                </a:solidFill>
                <a:cs typeface="Calibri"/>
              </a:rPr>
              <a:t>to </a:t>
            </a:r>
            <a:r>
              <a:rPr sz="2400" dirty="0">
                <a:solidFill>
                  <a:srgbClr val="5F5F5F"/>
                </a:solidFill>
                <a:cs typeface="Calibri"/>
              </a:rPr>
              <a:t>a </a:t>
            </a:r>
            <a:r>
              <a:rPr sz="2400" spc="-40" dirty="0">
                <a:solidFill>
                  <a:srgbClr val="5F5F5F"/>
                </a:solidFill>
                <a:cs typeface="Calibri"/>
              </a:rPr>
              <a:t>pool </a:t>
            </a:r>
            <a:r>
              <a:rPr sz="2400" spc="-80" dirty="0">
                <a:solidFill>
                  <a:srgbClr val="5F5F5F"/>
                </a:solidFill>
                <a:cs typeface="Calibri"/>
              </a:rPr>
              <a:t>server, </a:t>
            </a:r>
            <a:r>
              <a:rPr sz="2400" spc="-50" dirty="0">
                <a:solidFill>
                  <a:srgbClr val="5F5F5F"/>
                </a:solidFill>
                <a:cs typeface="Calibri"/>
              </a:rPr>
              <a:t>after  creating </a:t>
            </a:r>
            <a:r>
              <a:rPr sz="2400" spc="-30" dirty="0">
                <a:solidFill>
                  <a:srgbClr val="5F5F5F"/>
                </a:solidFill>
                <a:cs typeface="Calibri"/>
              </a:rPr>
              <a:t>an </a:t>
            </a:r>
            <a:r>
              <a:rPr sz="2400" spc="-50" dirty="0">
                <a:solidFill>
                  <a:srgbClr val="5F5F5F"/>
                </a:solidFill>
                <a:cs typeface="Calibri"/>
              </a:rPr>
              <a:t>account </a:t>
            </a:r>
            <a:r>
              <a:rPr sz="2400" spc="-40" dirty="0">
                <a:solidFill>
                  <a:srgbClr val="5F5F5F"/>
                </a:solidFill>
                <a:cs typeface="Calibri"/>
              </a:rPr>
              <a:t>with </a:t>
            </a:r>
            <a:r>
              <a:rPr sz="2400" spc="-30" dirty="0">
                <a:solidFill>
                  <a:srgbClr val="5F5F5F"/>
                </a:solidFill>
                <a:cs typeface="Calibri"/>
              </a:rPr>
              <a:t>the</a:t>
            </a:r>
            <a:r>
              <a:rPr sz="2400" spc="-310" dirty="0">
                <a:solidFill>
                  <a:srgbClr val="5F5F5F"/>
                </a:solidFill>
                <a:cs typeface="Calibri"/>
              </a:rPr>
              <a:t> </a:t>
            </a:r>
            <a:r>
              <a:rPr sz="2400" spc="-40" dirty="0">
                <a:solidFill>
                  <a:srgbClr val="5F5F5F"/>
                </a:solidFill>
                <a:cs typeface="Calibri"/>
              </a:rPr>
              <a:t>pool</a:t>
            </a:r>
            <a:endParaRPr sz="2400">
              <a:solidFill>
                <a:prstClr val="black"/>
              </a:solidFill>
              <a:cs typeface="Calibri"/>
            </a:endParaRPr>
          </a:p>
        </p:txBody>
      </p:sp>
      <p:sp>
        <p:nvSpPr>
          <p:cNvPr id="15" name="object 4"/>
          <p:cNvSpPr txBox="1"/>
          <p:nvPr/>
        </p:nvSpPr>
        <p:spPr>
          <a:xfrm>
            <a:off x="13112750" y="4868417"/>
            <a:ext cx="3743960" cy="1576072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5400" marR="10160">
              <a:lnSpc>
                <a:spcPct val="80100"/>
              </a:lnSpc>
              <a:spcBef>
                <a:spcPts val="770"/>
              </a:spcBef>
            </a:pPr>
            <a:r>
              <a:rPr sz="2400" spc="-40" dirty="0">
                <a:solidFill>
                  <a:srgbClr val="5F5F5F"/>
                </a:solidFill>
                <a:cs typeface="Calibri"/>
              </a:rPr>
              <a:t>Their mining </a:t>
            </a:r>
            <a:r>
              <a:rPr sz="2400" spc="-50" dirty="0">
                <a:solidFill>
                  <a:srgbClr val="5F5F5F"/>
                </a:solidFill>
                <a:cs typeface="Calibri"/>
              </a:rPr>
              <a:t>hardware  remains connected </a:t>
            </a:r>
            <a:r>
              <a:rPr sz="2400" spc="-40" dirty="0">
                <a:solidFill>
                  <a:srgbClr val="5F5F5F"/>
                </a:solidFill>
                <a:cs typeface="Calibri"/>
              </a:rPr>
              <a:t>to </a:t>
            </a:r>
            <a:r>
              <a:rPr sz="2400" spc="-30" dirty="0">
                <a:solidFill>
                  <a:srgbClr val="5F5F5F"/>
                </a:solidFill>
                <a:cs typeface="Calibri"/>
              </a:rPr>
              <a:t>the pool  </a:t>
            </a:r>
            <a:r>
              <a:rPr sz="2400" spc="-50" dirty="0">
                <a:solidFill>
                  <a:srgbClr val="5F5F5F"/>
                </a:solidFill>
                <a:cs typeface="Calibri"/>
              </a:rPr>
              <a:t>server </a:t>
            </a:r>
            <a:r>
              <a:rPr sz="2400" spc="-40" dirty="0">
                <a:solidFill>
                  <a:srgbClr val="5F5F5F"/>
                </a:solidFill>
                <a:cs typeface="Calibri"/>
              </a:rPr>
              <a:t>while mining,  </a:t>
            </a:r>
            <a:r>
              <a:rPr sz="2400" spc="-50" dirty="0">
                <a:solidFill>
                  <a:srgbClr val="5F5F5F"/>
                </a:solidFill>
                <a:cs typeface="Calibri"/>
              </a:rPr>
              <a:t>synchronizing </a:t>
            </a:r>
            <a:r>
              <a:rPr sz="2400" spc="-40" dirty="0">
                <a:solidFill>
                  <a:srgbClr val="5F5F5F"/>
                </a:solidFill>
                <a:cs typeface="Calibri"/>
              </a:rPr>
              <a:t>their </a:t>
            </a:r>
            <a:r>
              <a:rPr sz="2400" spc="-60" dirty="0">
                <a:solidFill>
                  <a:srgbClr val="5F5F5F"/>
                </a:solidFill>
                <a:cs typeface="Calibri"/>
              </a:rPr>
              <a:t>efforts</a:t>
            </a:r>
            <a:r>
              <a:rPr sz="2400" spc="-220" dirty="0">
                <a:solidFill>
                  <a:srgbClr val="5F5F5F"/>
                </a:solidFill>
                <a:cs typeface="Calibri"/>
              </a:rPr>
              <a:t> </a:t>
            </a:r>
            <a:r>
              <a:rPr sz="2400" spc="-40" dirty="0">
                <a:solidFill>
                  <a:srgbClr val="5F5F5F"/>
                </a:solidFill>
                <a:cs typeface="Calibri"/>
              </a:rPr>
              <a:t>with  </a:t>
            </a:r>
            <a:r>
              <a:rPr sz="2400" spc="-30" dirty="0">
                <a:solidFill>
                  <a:srgbClr val="5F5F5F"/>
                </a:solidFill>
                <a:cs typeface="Calibri"/>
              </a:rPr>
              <a:t>the </a:t>
            </a:r>
            <a:r>
              <a:rPr sz="2400" spc="-40" dirty="0">
                <a:solidFill>
                  <a:srgbClr val="5F5F5F"/>
                </a:solidFill>
                <a:cs typeface="Calibri"/>
              </a:rPr>
              <a:t>other</a:t>
            </a:r>
            <a:r>
              <a:rPr sz="2400" spc="-170" dirty="0">
                <a:solidFill>
                  <a:srgbClr val="5F5F5F"/>
                </a:solidFill>
                <a:cs typeface="Calibri"/>
              </a:rPr>
              <a:t> </a:t>
            </a:r>
            <a:r>
              <a:rPr sz="2400" spc="-50" dirty="0">
                <a:solidFill>
                  <a:srgbClr val="5F5F5F"/>
                </a:solidFill>
                <a:cs typeface="Calibri"/>
              </a:rPr>
              <a:t>miners</a:t>
            </a:r>
            <a:endParaRPr sz="2400">
              <a:solidFill>
                <a:prstClr val="black"/>
              </a:solidFill>
              <a:cs typeface="Calibri"/>
            </a:endParaRPr>
          </a:p>
        </p:txBody>
      </p:sp>
      <p:sp>
        <p:nvSpPr>
          <p:cNvPr id="16" name="object 5"/>
          <p:cNvSpPr txBox="1"/>
          <p:nvPr/>
        </p:nvSpPr>
        <p:spPr>
          <a:xfrm>
            <a:off x="13149326" y="7433665"/>
            <a:ext cx="3159760" cy="98232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5400" marR="10160" algn="just">
              <a:lnSpc>
                <a:spcPts val="2300"/>
              </a:lnSpc>
              <a:spcBef>
                <a:spcPts val="760"/>
              </a:spcBef>
            </a:pPr>
            <a:r>
              <a:rPr sz="2400" spc="-30" dirty="0">
                <a:solidFill>
                  <a:srgbClr val="5F5F5F"/>
                </a:solidFill>
                <a:cs typeface="Calibri"/>
              </a:rPr>
              <a:t>The </a:t>
            </a:r>
            <a:r>
              <a:rPr sz="2400" spc="-40" dirty="0">
                <a:solidFill>
                  <a:srgbClr val="5F5F5F"/>
                </a:solidFill>
                <a:cs typeface="Calibri"/>
              </a:rPr>
              <a:t>pool </a:t>
            </a:r>
            <a:r>
              <a:rPr sz="2400" spc="-50" dirty="0">
                <a:solidFill>
                  <a:srgbClr val="5F5F5F"/>
                </a:solidFill>
                <a:cs typeface="Calibri"/>
              </a:rPr>
              <a:t>miners share</a:t>
            </a:r>
            <a:r>
              <a:rPr sz="2400" spc="-310" dirty="0">
                <a:solidFill>
                  <a:srgbClr val="5F5F5F"/>
                </a:solidFill>
                <a:cs typeface="Calibri"/>
              </a:rPr>
              <a:t> </a:t>
            </a:r>
            <a:r>
              <a:rPr sz="2400" spc="-30" dirty="0">
                <a:solidFill>
                  <a:srgbClr val="5F5F5F"/>
                </a:solidFill>
                <a:cs typeface="Calibri"/>
              </a:rPr>
              <a:t>the  </a:t>
            </a:r>
            <a:r>
              <a:rPr sz="2400" spc="-60" dirty="0">
                <a:solidFill>
                  <a:srgbClr val="5F5F5F"/>
                </a:solidFill>
                <a:cs typeface="Calibri"/>
              </a:rPr>
              <a:t>effort </a:t>
            </a:r>
            <a:r>
              <a:rPr sz="2400" spc="-30" dirty="0">
                <a:solidFill>
                  <a:srgbClr val="5F5F5F"/>
                </a:solidFill>
                <a:cs typeface="Calibri"/>
              </a:rPr>
              <a:t>to </a:t>
            </a:r>
            <a:r>
              <a:rPr sz="2400" spc="-40" dirty="0">
                <a:solidFill>
                  <a:srgbClr val="5F5F5F"/>
                </a:solidFill>
                <a:cs typeface="Calibri"/>
              </a:rPr>
              <a:t>mine </a:t>
            </a:r>
            <a:r>
              <a:rPr sz="2400" dirty="0">
                <a:solidFill>
                  <a:srgbClr val="5F5F5F"/>
                </a:solidFill>
                <a:cs typeface="Calibri"/>
              </a:rPr>
              <a:t>a </a:t>
            </a:r>
            <a:r>
              <a:rPr sz="2400" spc="-40" dirty="0">
                <a:solidFill>
                  <a:srgbClr val="5F5F5F"/>
                </a:solidFill>
                <a:cs typeface="Calibri"/>
              </a:rPr>
              <a:t>block </a:t>
            </a:r>
            <a:r>
              <a:rPr sz="2400" spc="-30" dirty="0">
                <a:solidFill>
                  <a:srgbClr val="5F5F5F"/>
                </a:solidFill>
                <a:cs typeface="Calibri"/>
              </a:rPr>
              <a:t>and  </a:t>
            </a:r>
            <a:r>
              <a:rPr sz="2400" spc="-40" dirty="0">
                <a:solidFill>
                  <a:srgbClr val="5F5F5F"/>
                </a:solidFill>
                <a:cs typeface="Calibri"/>
              </a:rPr>
              <a:t>then </a:t>
            </a:r>
            <a:r>
              <a:rPr sz="2400" spc="-50" dirty="0">
                <a:solidFill>
                  <a:srgbClr val="5F5F5F"/>
                </a:solidFill>
                <a:cs typeface="Calibri"/>
              </a:rPr>
              <a:t>share </a:t>
            </a:r>
            <a:r>
              <a:rPr sz="2400" spc="-30" dirty="0">
                <a:solidFill>
                  <a:srgbClr val="5F5F5F"/>
                </a:solidFill>
                <a:cs typeface="Calibri"/>
              </a:rPr>
              <a:t>in the</a:t>
            </a:r>
            <a:r>
              <a:rPr sz="2400" spc="-290" dirty="0">
                <a:solidFill>
                  <a:srgbClr val="5F5F5F"/>
                </a:solidFill>
                <a:cs typeface="Calibri"/>
              </a:rPr>
              <a:t> </a:t>
            </a:r>
            <a:r>
              <a:rPr sz="2400" spc="-60" dirty="0">
                <a:solidFill>
                  <a:srgbClr val="5F5F5F"/>
                </a:solidFill>
                <a:cs typeface="Calibri"/>
              </a:rPr>
              <a:t>rewards</a:t>
            </a:r>
            <a:endParaRPr sz="2400">
              <a:solidFill>
                <a:prstClr val="black"/>
              </a:solidFill>
              <a:cs typeface="Calibri"/>
            </a:endParaRPr>
          </a:p>
        </p:txBody>
      </p:sp>
      <p:sp>
        <p:nvSpPr>
          <p:cNvPr id="17" name="object 6"/>
          <p:cNvSpPr/>
          <p:nvPr/>
        </p:nvSpPr>
        <p:spPr>
          <a:xfrm>
            <a:off x="5553454" y="2882900"/>
            <a:ext cx="7229856" cy="51399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18" name="object 7"/>
          <p:cNvSpPr/>
          <p:nvPr/>
        </p:nvSpPr>
        <p:spPr>
          <a:xfrm>
            <a:off x="11881105" y="5465064"/>
            <a:ext cx="1167130" cy="152400"/>
          </a:xfrm>
          <a:custGeom>
            <a:avLst/>
            <a:gdLst/>
            <a:ahLst/>
            <a:cxnLst/>
            <a:rect l="l" t="t" r="r" b="b"/>
            <a:pathLst>
              <a:path w="583565" h="76200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8100" y="76200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4921" y="44450"/>
                </a:lnTo>
                <a:lnTo>
                  <a:pt x="38100" y="44450"/>
                </a:lnTo>
                <a:lnTo>
                  <a:pt x="38100" y="31750"/>
                </a:lnTo>
                <a:lnTo>
                  <a:pt x="74921" y="31750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583565" h="76200">
                <a:moveTo>
                  <a:pt x="74921" y="31750"/>
                </a:moveTo>
                <a:lnTo>
                  <a:pt x="38100" y="31750"/>
                </a:lnTo>
                <a:lnTo>
                  <a:pt x="38100" y="44450"/>
                </a:lnTo>
                <a:lnTo>
                  <a:pt x="74921" y="44450"/>
                </a:lnTo>
                <a:lnTo>
                  <a:pt x="76200" y="38100"/>
                </a:lnTo>
                <a:lnTo>
                  <a:pt x="74921" y="31750"/>
                </a:lnTo>
                <a:close/>
              </a:path>
              <a:path w="583565" h="76200">
                <a:moveTo>
                  <a:pt x="583438" y="31750"/>
                </a:moveTo>
                <a:lnTo>
                  <a:pt x="74921" y="31750"/>
                </a:lnTo>
                <a:lnTo>
                  <a:pt x="76200" y="38100"/>
                </a:lnTo>
                <a:lnTo>
                  <a:pt x="74921" y="44450"/>
                </a:lnTo>
                <a:lnTo>
                  <a:pt x="583438" y="44450"/>
                </a:lnTo>
                <a:lnTo>
                  <a:pt x="583438" y="31750"/>
                </a:lnTo>
                <a:close/>
              </a:path>
            </a:pathLst>
          </a:custGeom>
          <a:solidFill>
            <a:srgbClr val="9CB955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19" name="object 8"/>
          <p:cNvSpPr txBox="1"/>
          <p:nvPr/>
        </p:nvSpPr>
        <p:spPr>
          <a:xfrm>
            <a:off x="1312062" y="2225292"/>
            <a:ext cx="4066540" cy="1277273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5400" marR="10160" indent="396240" algn="r">
              <a:lnSpc>
                <a:spcPts val="2300"/>
              </a:lnSpc>
              <a:spcBef>
                <a:spcPts val="760"/>
              </a:spcBef>
            </a:pPr>
            <a:r>
              <a:rPr sz="2400" spc="-40" dirty="0">
                <a:solidFill>
                  <a:srgbClr val="5F5F5F"/>
                </a:solidFill>
                <a:cs typeface="Calibri"/>
              </a:rPr>
              <a:t>Mining pools</a:t>
            </a:r>
            <a:r>
              <a:rPr sz="2400" spc="-170" dirty="0">
                <a:solidFill>
                  <a:srgbClr val="5F5F5F"/>
                </a:solidFill>
                <a:cs typeface="Calibri"/>
              </a:rPr>
              <a:t> </a:t>
            </a:r>
            <a:r>
              <a:rPr sz="2400" spc="-60" dirty="0">
                <a:solidFill>
                  <a:srgbClr val="5F5F5F"/>
                </a:solidFill>
                <a:cs typeface="Calibri"/>
              </a:rPr>
              <a:t>coordinate</a:t>
            </a:r>
            <a:r>
              <a:rPr sz="2400" spc="-80" dirty="0">
                <a:solidFill>
                  <a:srgbClr val="5F5F5F"/>
                </a:solidFill>
                <a:cs typeface="Calibri"/>
              </a:rPr>
              <a:t> </a:t>
            </a:r>
            <a:r>
              <a:rPr sz="2400" spc="-50" dirty="0">
                <a:solidFill>
                  <a:srgbClr val="5F5F5F"/>
                </a:solidFill>
                <a:cs typeface="Calibri"/>
              </a:rPr>
              <a:t>many </a:t>
            </a:r>
            <a:r>
              <a:rPr sz="2400" dirty="0">
                <a:solidFill>
                  <a:srgbClr val="5F5F5F"/>
                </a:solidFill>
                <a:cs typeface="Calibri"/>
              </a:rPr>
              <a:t> </a:t>
            </a:r>
            <a:r>
              <a:rPr sz="2400" spc="-40" dirty="0">
                <a:solidFill>
                  <a:srgbClr val="5F5F5F"/>
                </a:solidFill>
                <a:cs typeface="Calibri"/>
              </a:rPr>
              <a:t>hundreds </a:t>
            </a:r>
            <a:r>
              <a:rPr sz="2400" spc="-30" dirty="0">
                <a:solidFill>
                  <a:srgbClr val="5F5F5F"/>
                </a:solidFill>
                <a:cs typeface="Calibri"/>
              </a:rPr>
              <a:t>or </a:t>
            </a:r>
            <a:r>
              <a:rPr sz="2400" spc="-40" dirty="0">
                <a:solidFill>
                  <a:srgbClr val="5F5F5F"/>
                </a:solidFill>
                <a:cs typeface="Calibri"/>
              </a:rPr>
              <a:t>thousands</a:t>
            </a:r>
            <a:r>
              <a:rPr sz="2400" spc="-390" dirty="0">
                <a:solidFill>
                  <a:srgbClr val="5F5F5F"/>
                </a:solidFill>
                <a:cs typeface="Calibri"/>
              </a:rPr>
              <a:t> </a:t>
            </a:r>
            <a:r>
              <a:rPr sz="2400" spc="-30" dirty="0">
                <a:solidFill>
                  <a:srgbClr val="5F5F5F"/>
                </a:solidFill>
                <a:cs typeface="Calibri"/>
              </a:rPr>
              <a:t>of</a:t>
            </a:r>
            <a:r>
              <a:rPr sz="2400" spc="-100" dirty="0">
                <a:solidFill>
                  <a:srgbClr val="5F5F5F"/>
                </a:solidFill>
                <a:cs typeface="Calibri"/>
              </a:rPr>
              <a:t> </a:t>
            </a:r>
            <a:r>
              <a:rPr sz="2400" spc="-50" dirty="0">
                <a:solidFill>
                  <a:srgbClr val="5F5F5F"/>
                </a:solidFill>
                <a:cs typeface="Calibri"/>
              </a:rPr>
              <a:t>miners, </a:t>
            </a:r>
            <a:r>
              <a:rPr sz="2400" dirty="0">
                <a:solidFill>
                  <a:srgbClr val="5F5F5F"/>
                </a:solidFill>
                <a:cs typeface="Calibri"/>
              </a:rPr>
              <a:t> </a:t>
            </a:r>
            <a:r>
              <a:rPr sz="2400" spc="-50" dirty="0">
                <a:solidFill>
                  <a:srgbClr val="5F5F5F"/>
                </a:solidFill>
                <a:cs typeface="Calibri"/>
              </a:rPr>
              <a:t>over specialized</a:t>
            </a:r>
            <a:r>
              <a:rPr sz="2400" spc="-100" dirty="0">
                <a:solidFill>
                  <a:srgbClr val="5F5F5F"/>
                </a:solidFill>
                <a:cs typeface="Calibri"/>
              </a:rPr>
              <a:t> </a:t>
            </a:r>
            <a:r>
              <a:rPr sz="2400" spc="-50" dirty="0">
                <a:solidFill>
                  <a:srgbClr val="5F5F5F"/>
                </a:solidFill>
                <a:cs typeface="Calibri"/>
              </a:rPr>
              <a:t>pool-mining</a:t>
            </a:r>
            <a:endParaRPr sz="2400">
              <a:solidFill>
                <a:prstClr val="black"/>
              </a:solidFill>
              <a:cs typeface="Calibri"/>
            </a:endParaRPr>
          </a:p>
          <a:p>
            <a:pPr marR="10160" algn="r">
              <a:lnSpc>
                <a:spcPts val="2340"/>
              </a:lnSpc>
            </a:pPr>
            <a:r>
              <a:rPr sz="2400" spc="-40" dirty="0">
                <a:solidFill>
                  <a:srgbClr val="5F5F5F"/>
                </a:solidFill>
                <a:cs typeface="Calibri"/>
              </a:rPr>
              <a:t>p</a:t>
            </a:r>
            <a:r>
              <a:rPr sz="2400" spc="-100" dirty="0">
                <a:solidFill>
                  <a:srgbClr val="5F5F5F"/>
                </a:solidFill>
                <a:cs typeface="Calibri"/>
              </a:rPr>
              <a:t>r</a:t>
            </a:r>
            <a:r>
              <a:rPr sz="2400" spc="-50" dirty="0">
                <a:solidFill>
                  <a:srgbClr val="5F5F5F"/>
                </a:solidFill>
                <a:cs typeface="Calibri"/>
              </a:rPr>
              <a:t>o</a:t>
            </a:r>
            <a:r>
              <a:rPr sz="2400" spc="-60" dirty="0">
                <a:solidFill>
                  <a:srgbClr val="5F5F5F"/>
                </a:solidFill>
                <a:cs typeface="Calibri"/>
              </a:rPr>
              <a:t>t</a:t>
            </a:r>
            <a:r>
              <a:rPr sz="2400" spc="-50" dirty="0">
                <a:solidFill>
                  <a:srgbClr val="5F5F5F"/>
                </a:solidFill>
                <a:cs typeface="Calibri"/>
              </a:rPr>
              <a:t>o</a:t>
            </a:r>
            <a:r>
              <a:rPr sz="2400" spc="-80" dirty="0">
                <a:solidFill>
                  <a:srgbClr val="5F5F5F"/>
                </a:solidFill>
                <a:cs typeface="Calibri"/>
              </a:rPr>
              <a:t>c</a:t>
            </a:r>
            <a:r>
              <a:rPr sz="2400" spc="-50" dirty="0">
                <a:solidFill>
                  <a:srgbClr val="5F5F5F"/>
                </a:solidFill>
                <a:cs typeface="Calibri"/>
              </a:rPr>
              <a:t>ol</a:t>
            </a:r>
            <a:r>
              <a:rPr sz="2400" dirty="0">
                <a:solidFill>
                  <a:srgbClr val="5F5F5F"/>
                </a:solidFill>
                <a:cs typeface="Calibri"/>
              </a:rPr>
              <a:t>s</a:t>
            </a:r>
            <a:endParaRPr sz="2400">
              <a:solidFill>
                <a:prstClr val="black"/>
              </a:solidFill>
              <a:cs typeface="Calibri"/>
            </a:endParaRPr>
          </a:p>
        </p:txBody>
      </p:sp>
      <p:sp>
        <p:nvSpPr>
          <p:cNvPr id="20" name="object 9"/>
          <p:cNvSpPr txBox="1"/>
          <p:nvPr/>
        </p:nvSpPr>
        <p:spPr>
          <a:xfrm>
            <a:off x="806095" y="4943500"/>
            <a:ext cx="4519930" cy="1576842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467358" marR="10160" indent="-441958" algn="r">
              <a:lnSpc>
                <a:spcPct val="80000"/>
              </a:lnSpc>
              <a:spcBef>
                <a:spcPts val="780"/>
              </a:spcBef>
            </a:pPr>
            <a:r>
              <a:rPr sz="2400" spc="-30" dirty="0">
                <a:solidFill>
                  <a:srgbClr val="5F5F5F"/>
                </a:solidFill>
                <a:cs typeface="Calibri"/>
              </a:rPr>
              <a:t>The </a:t>
            </a:r>
            <a:r>
              <a:rPr sz="2400" spc="-40" dirty="0">
                <a:solidFill>
                  <a:srgbClr val="5F5F5F"/>
                </a:solidFill>
                <a:cs typeface="Calibri"/>
              </a:rPr>
              <a:t>pool </a:t>
            </a:r>
            <a:r>
              <a:rPr sz="2400" spc="-50" dirty="0">
                <a:solidFill>
                  <a:srgbClr val="5F5F5F"/>
                </a:solidFill>
                <a:cs typeface="Calibri"/>
              </a:rPr>
              <a:t>server will</a:t>
            </a:r>
            <a:r>
              <a:rPr sz="2400" spc="-150" dirty="0">
                <a:solidFill>
                  <a:srgbClr val="5F5F5F"/>
                </a:solidFill>
                <a:cs typeface="Calibri"/>
              </a:rPr>
              <a:t> </a:t>
            </a:r>
            <a:r>
              <a:rPr sz="2400" spc="-50" dirty="0">
                <a:solidFill>
                  <a:srgbClr val="5F5F5F"/>
                </a:solidFill>
                <a:cs typeface="Calibri"/>
              </a:rPr>
              <a:t>periodically</a:t>
            </a:r>
            <a:r>
              <a:rPr sz="2400" spc="-60" dirty="0">
                <a:solidFill>
                  <a:srgbClr val="5F5F5F"/>
                </a:solidFill>
                <a:cs typeface="Calibri"/>
              </a:rPr>
              <a:t> make </a:t>
            </a:r>
            <a:r>
              <a:rPr sz="2400" dirty="0">
                <a:solidFill>
                  <a:srgbClr val="5F5F5F"/>
                </a:solidFill>
                <a:cs typeface="Calibri"/>
              </a:rPr>
              <a:t> </a:t>
            </a:r>
            <a:r>
              <a:rPr sz="2400" spc="-60" dirty="0">
                <a:solidFill>
                  <a:srgbClr val="5F5F5F"/>
                </a:solidFill>
                <a:cs typeface="Calibri"/>
              </a:rPr>
              <a:t>payments </a:t>
            </a:r>
            <a:r>
              <a:rPr sz="2400" spc="-30" dirty="0">
                <a:solidFill>
                  <a:srgbClr val="5F5F5F"/>
                </a:solidFill>
                <a:cs typeface="Calibri"/>
              </a:rPr>
              <a:t>to the</a:t>
            </a:r>
            <a:r>
              <a:rPr sz="2400" spc="-228" dirty="0">
                <a:solidFill>
                  <a:srgbClr val="5F5F5F"/>
                </a:solidFill>
                <a:cs typeface="Calibri"/>
              </a:rPr>
              <a:t> </a:t>
            </a:r>
            <a:r>
              <a:rPr sz="2400" spc="-50" dirty="0">
                <a:solidFill>
                  <a:srgbClr val="5F5F5F"/>
                </a:solidFill>
                <a:cs typeface="Calibri"/>
              </a:rPr>
              <a:t>miners'</a:t>
            </a:r>
            <a:r>
              <a:rPr sz="2400" spc="-70" dirty="0">
                <a:solidFill>
                  <a:srgbClr val="5F5F5F"/>
                </a:solidFill>
                <a:cs typeface="Calibri"/>
              </a:rPr>
              <a:t> </a:t>
            </a:r>
            <a:r>
              <a:rPr sz="2400" spc="-50" dirty="0">
                <a:solidFill>
                  <a:srgbClr val="5F5F5F"/>
                </a:solidFill>
                <a:cs typeface="Calibri"/>
              </a:rPr>
              <a:t>bitcoin </a:t>
            </a:r>
            <a:r>
              <a:rPr sz="2400" dirty="0">
                <a:solidFill>
                  <a:srgbClr val="5F5F5F"/>
                </a:solidFill>
                <a:cs typeface="Calibri"/>
              </a:rPr>
              <a:t> </a:t>
            </a:r>
            <a:r>
              <a:rPr sz="2400" spc="-50" dirty="0">
                <a:solidFill>
                  <a:srgbClr val="5F5F5F"/>
                </a:solidFill>
                <a:cs typeface="Calibri"/>
              </a:rPr>
              <a:t>addresses, </a:t>
            </a:r>
            <a:r>
              <a:rPr sz="2400" spc="-40" dirty="0">
                <a:solidFill>
                  <a:srgbClr val="5F5F5F"/>
                </a:solidFill>
                <a:cs typeface="Calibri"/>
              </a:rPr>
              <a:t>once their </a:t>
            </a:r>
            <a:r>
              <a:rPr sz="2400" spc="-50" dirty="0">
                <a:solidFill>
                  <a:srgbClr val="5F5F5F"/>
                </a:solidFill>
                <a:cs typeface="Calibri"/>
              </a:rPr>
              <a:t>share</a:t>
            </a:r>
            <a:r>
              <a:rPr sz="2400" spc="-220" dirty="0">
                <a:solidFill>
                  <a:srgbClr val="5F5F5F"/>
                </a:solidFill>
                <a:cs typeface="Calibri"/>
              </a:rPr>
              <a:t> </a:t>
            </a:r>
            <a:r>
              <a:rPr sz="2400" spc="-30" dirty="0">
                <a:solidFill>
                  <a:srgbClr val="5F5F5F"/>
                </a:solidFill>
                <a:cs typeface="Calibri"/>
              </a:rPr>
              <a:t>of</a:t>
            </a:r>
            <a:r>
              <a:rPr sz="2400" spc="-90" dirty="0">
                <a:solidFill>
                  <a:srgbClr val="5F5F5F"/>
                </a:solidFill>
                <a:cs typeface="Calibri"/>
              </a:rPr>
              <a:t> </a:t>
            </a:r>
            <a:r>
              <a:rPr sz="2400" spc="-30" dirty="0">
                <a:solidFill>
                  <a:srgbClr val="5F5F5F"/>
                </a:solidFill>
                <a:cs typeface="Calibri"/>
              </a:rPr>
              <a:t>the </a:t>
            </a:r>
            <a:r>
              <a:rPr sz="2400" dirty="0">
                <a:solidFill>
                  <a:srgbClr val="5F5F5F"/>
                </a:solidFill>
                <a:cs typeface="Calibri"/>
              </a:rPr>
              <a:t> </a:t>
            </a:r>
            <a:r>
              <a:rPr sz="2400" spc="-60" dirty="0">
                <a:solidFill>
                  <a:srgbClr val="5F5F5F"/>
                </a:solidFill>
                <a:cs typeface="Calibri"/>
              </a:rPr>
              <a:t>rewards </a:t>
            </a:r>
            <a:r>
              <a:rPr sz="2400" spc="-30" dirty="0">
                <a:solidFill>
                  <a:srgbClr val="5F5F5F"/>
                </a:solidFill>
                <a:cs typeface="Calibri"/>
              </a:rPr>
              <a:t>has </a:t>
            </a:r>
            <a:r>
              <a:rPr sz="2400" spc="-50" dirty="0">
                <a:solidFill>
                  <a:srgbClr val="5F5F5F"/>
                </a:solidFill>
                <a:cs typeface="Calibri"/>
              </a:rPr>
              <a:t>reached </a:t>
            </a:r>
            <a:r>
              <a:rPr sz="2400" dirty="0">
                <a:solidFill>
                  <a:srgbClr val="5F5F5F"/>
                </a:solidFill>
                <a:cs typeface="Calibri"/>
              </a:rPr>
              <a:t>a</a:t>
            </a:r>
            <a:r>
              <a:rPr sz="2400" spc="-260" dirty="0">
                <a:solidFill>
                  <a:srgbClr val="5F5F5F"/>
                </a:solidFill>
                <a:cs typeface="Calibri"/>
              </a:rPr>
              <a:t> </a:t>
            </a:r>
            <a:r>
              <a:rPr sz="2400" spc="-50" dirty="0">
                <a:solidFill>
                  <a:srgbClr val="5F5F5F"/>
                </a:solidFill>
                <a:cs typeface="Calibri"/>
              </a:rPr>
              <a:t>certain</a:t>
            </a:r>
            <a:endParaRPr sz="2400">
              <a:solidFill>
                <a:prstClr val="black"/>
              </a:solidFill>
              <a:cs typeface="Calibri"/>
            </a:endParaRPr>
          </a:p>
          <a:p>
            <a:pPr marR="10160" algn="r">
              <a:lnSpc>
                <a:spcPts val="2300"/>
              </a:lnSpc>
            </a:pPr>
            <a:r>
              <a:rPr sz="2400" spc="-40" dirty="0">
                <a:solidFill>
                  <a:srgbClr val="5F5F5F"/>
                </a:solidFill>
                <a:cs typeface="Calibri"/>
              </a:rPr>
              <a:t>th</a:t>
            </a:r>
            <a:r>
              <a:rPr sz="2400" spc="-70" dirty="0">
                <a:solidFill>
                  <a:srgbClr val="5F5F5F"/>
                </a:solidFill>
                <a:cs typeface="Calibri"/>
              </a:rPr>
              <a:t>r</a:t>
            </a:r>
            <a:r>
              <a:rPr sz="2400" spc="-50" dirty="0">
                <a:solidFill>
                  <a:srgbClr val="5F5F5F"/>
                </a:solidFill>
                <a:cs typeface="Calibri"/>
              </a:rPr>
              <a:t>e</a:t>
            </a:r>
            <a:r>
              <a:rPr sz="2400" spc="-60" dirty="0">
                <a:solidFill>
                  <a:srgbClr val="5F5F5F"/>
                </a:solidFill>
                <a:cs typeface="Calibri"/>
              </a:rPr>
              <a:t>s</a:t>
            </a:r>
            <a:r>
              <a:rPr sz="2400" spc="-40" dirty="0">
                <a:solidFill>
                  <a:srgbClr val="5F5F5F"/>
                </a:solidFill>
                <a:cs typeface="Calibri"/>
              </a:rPr>
              <a:t>h</a:t>
            </a:r>
            <a:r>
              <a:rPr sz="2400" spc="-50" dirty="0">
                <a:solidFill>
                  <a:srgbClr val="5F5F5F"/>
                </a:solidFill>
                <a:cs typeface="Calibri"/>
              </a:rPr>
              <a:t>ol</a:t>
            </a:r>
            <a:r>
              <a:rPr sz="2400" dirty="0">
                <a:solidFill>
                  <a:srgbClr val="5F5F5F"/>
                </a:solidFill>
                <a:cs typeface="Calibri"/>
              </a:rPr>
              <a:t>d</a:t>
            </a:r>
            <a:endParaRPr sz="2400">
              <a:solidFill>
                <a:prstClr val="black"/>
              </a:solidFill>
              <a:cs typeface="Calibri"/>
            </a:endParaRPr>
          </a:p>
        </p:txBody>
      </p:sp>
      <p:sp>
        <p:nvSpPr>
          <p:cNvPr id="21" name="object 10"/>
          <p:cNvSpPr txBox="1"/>
          <p:nvPr/>
        </p:nvSpPr>
        <p:spPr>
          <a:xfrm>
            <a:off x="1751582" y="7398257"/>
            <a:ext cx="3670300" cy="1277273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5400" marR="10160" indent="631190" algn="r">
              <a:lnSpc>
                <a:spcPts val="2300"/>
              </a:lnSpc>
              <a:spcBef>
                <a:spcPts val="760"/>
              </a:spcBef>
            </a:pPr>
            <a:r>
              <a:rPr sz="2400" spc="-50" dirty="0">
                <a:solidFill>
                  <a:srgbClr val="5F5F5F"/>
                </a:solidFill>
                <a:cs typeface="Calibri"/>
              </a:rPr>
              <a:t>Successful blocks</a:t>
            </a:r>
            <a:r>
              <a:rPr sz="2400" spc="-80" dirty="0">
                <a:solidFill>
                  <a:srgbClr val="5F5F5F"/>
                </a:solidFill>
                <a:cs typeface="Calibri"/>
              </a:rPr>
              <a:t> </a:t>
            </a:r>
            <a:r>
              <a:rPr sz="2400" spc="-50" dirty="0">
                <a:solidFill>
                  <a:srgbClr val="5F5F5F"/>
                </a:solidFill>
                <a:cs typeface="Calibri"/>
              </a:rPr>
              <a:t>pay</a:t>
            </a:r>
            <a:r>
              <a:rPr sz="2400" spc="-140" dirty="0">
                <a:solidFill>
                  <a:srgbClr val="5F5F5F"/>
                </a:solidFill>
                <a:cs typeface="Calibri"/>
              </a:rPr>
              <a:t> </a:t>
            </a:r>
            <a:r>
              <a:rPr sz="2400" spc="-30" dirty="0">
                <a:solidFill>
                  <a:srgbClr val="5F5F5F"/>
                </a:solidFill>
                <a:cs typeface="Calibri"/>
              </a:rPr>
              <a:t>the </a:t>
            </a:r>
            <a:r>
              <a:rPr sz="2400" dirty="0">
                <a:solidFill>
                  <a:srgbClr val="5F5F5F"/>
                </a:solidFill>
                <a:cs typeface="Calibri"/>
              </a:rPr>
              <a:t> </a:t>
            </a:r>
            <a:r>
              <a:rPr sz="2400" spc="-60" dirty="0">
                <a:solidFill>
                  <a:srgbClr val="5F5F5F"/>
                </a:solidFill>
                <a:cs typeface="Calibri"/>
              </a:rPr>
              <a:t>reward </a:t>
            </a:r>
            <a:r>
              <a:rPr sz="2400" spc="-30" dirty="0">
                <a:solidFill>
                  <a:srgbClr val="5F5F5F"/>
                </a:solidFill>
                <a:cs typeface="Calibri"/>
              </a:rPr>
              <a:t>to </a:t>
            </a:r>
            <a:r>
              <a:rPr sz="2400" dirty="0">
                <a:solidFill>
                  <a:srgbClr val="5F5F5F"/>
                </a:solidFill>
                <a:cs typeface="Calibri"/>
              </a:rPr>
              <a:t>a</a:t>
            </a:r>
            <a:r>
              <a:rPr sz="2400" spc="-270" dirty="0">
                <a:solidFill>
                  <a:srgbClr val="5F5F5F"/>
                </a:solidFill>
                <a:cs typeface="Calibri"/>
              </a:rPr>
              <a:t> </a:t>
            </a:r>
            <a:r>
              <a:rPr sz="2400" spc="-40" dirty="0">
                <a:solidFill>
                  <a:srgbClr val="5F5F5F"/>
                </a:solidFill>
                <a:cs typeface="Calibri"/>
              </a:rPr>
              <a:t>pool</a:t>
            </a:r>
            <a:r>
              <a:rPr sz="2400" spc="-100" dirty="0">
                <a:solidFill>
                  <a:srgbClr val="5F5F5F"/>
                </a:solidFill>
                <a:cs typeface="Calibri"/>
              </a:rPr>
              <a:t> </a:t>
            </a:r>
            <a:r>
              <a:rPr sz="2400" spc="-50" dirty="0">
                <a:solidFill>
                  <a:srgbClr val="5F5F5F"/>
                </a:solidFill>
                <a:cs typeface="Calibri"/>
              </a:rPr>
              <a:t>bitcoin </a:t>
            </a:r>
            <a:r>
              <a:rPr sz="2400" dirty="0">
                <a:solidFill>
                  <a:srgbClr val="5F5F5F"/>
                </a:solidFill>
                <a:cs typeface="Calibri"/>
              </a:rPr>
              <a:t> </a:t>
            </a:r>
            <a:r>
              <a:rPr sz="2400" spc="-50" dirty="0">
                <a:solidFill>
                  <a:srgbClr val="5F5F5F"/>
                </a:solidFill>
                <a:cs typeface="Calibri"/>
              </a:rPr>
              <a:t>address, rather </a:t>
            </a:r>
            <a:r>
              <a:rPr sz="2400" spc="-40" dirty="0">
                <a:solidFill>
                  <a:srgbClr val="5F5F5F"/>
                </a:solidFill>
                <a:cs typeface="Calibri"/>
              </a:rPr>
              <a:t>than</a:t>
            </a:r>
            <a:r>
              <a:rPr sz="2400" spc="-220" dirty="0">
                <a:solidFill>
                  <a:srgbClr val="5F5F5F"/>
                </a:solidFill>
                <a:cs typeface="Calibri"/>
              </a:rPr>
              <a:t> </a:t>
            </a:r>
            <a:r>
              <a:rPr sz="2400" spc="-50" dirty="0">
                <a:solidFill>
                  <a:srgbClr val="5F5F5F"/>
                </a:solidFill>
                <a:cs typeface="Calibri"/>
              </a:rPr>
              <a:t>individual</a:t>
            </a:r>
            <a:endParaRPr sz="2400">
              <a:solidFill>
                <a:prstClr val="black"/>
              </a:solidFill>
              <a:cs typeface="Calibri"/>
            </a:endParaRPr>
          </a:p>
          <a:p>
            <a:pPr marR="10160" algn="r">
              <a:lnSpc>
                <a:spcPts val="2330"/>
              </a:lnSpc>
            </a:pPr>
            <a:r>
              <a:rPr sz="2400" spc="-50" dirty="0">
                <a:solidFill>
                  <a:srgbClr val="5F5F5F"/>
                </a:solidFill>
                <a:cs typeface="Calibri"/>
              </a:rPr>
              <a:t>mi</a:t>
            </a:r>
            <a:r>
              <a:rPr sz="2400" spc="-40" dirty="0">
                <a:solidFill>
                  <a:srgbClr val="5F5F5F"/>
                </a:solidFill>
                <a:cs typeface="Calibri"/>
              </a:rPr>
              <a:t>n</a:t>
            </a:r>
            <a:r>
              <a:rPr sz="2400" spc="-50" dirty="0">
                <a:solidFill>
                  <a:srgbClr val="5F5F5F"/>
                </a:solidFill>
                <a:cs typeface="Calibri"/>
              </a:rPr>
              <a:t>e</a:t>
            </a:r>
            <a:r>
              <a:rPr sz="2400" spc="-100" dirty="0">
                <a:solidFill>
                  <a:srgbClr val="5F5F5F"/>
                </a:solidFill>
                <a:cs typeface="Calibri"/>
              </a:rPr>
              <a:t>r</a:t>
            </a:r>
            <a:r>
              <a:rPr sz="2400" dirty="0">
                <a:solidFill>
                  <a:srgbClr val="5F5F5F"/>
                </a:solidFill>
                <a:cs typeface="Calibri"/>
              </a:rPr>
              <a:t>s</a:t>
            </a:r>
            <a:endParaRPr sz="2400">
              <a:solidFill>
                <a:prstClr val="black"/>
              </a:solidFill>
              <a:cs typeface="Calibri"/>
            </a:endParaRPr>
          </a:p>
        </p:txBody>
      </p:sp>
      <p:sp>
        <p:nvSpPr>
          <p:cNvPr id="22" name="object 11"/>
          <p:cNvSpPr/>
          <p:nvPr/>
        </p:nvSpPr>
        <p:spPr>
          <a:xfrm>
            <a:off x="5449822" y="5465064"/>
            <a:ext cx="1094740" cy="152400"/>
          </a:xfrm>
          <a:custGeom>
            <a:avLst/>
            <a:gdLst/>
            <a:ahLst/>
            <a:cxnLst/>
            <a:rect l="l" t="t" r="r" b="b"/>
            <a:pathLst>
              <a:path w="547370" h="76200">
                <a:moveTo>
                  <a:pt x="509015" y="0"/>
                </a:moveTo>
                <a:lnTo>
                  <a:pt x="494168" y="2988"/>
                </a:lnTo>
                <a:lnTo>
                  <a:pt x="482060" y="11144"/>
                </a:lnTo>
                <a:lnTo>
                  <a:pt x="473904" y="23252"/>
                </a:lnTo>
                <a:lnTo>
                  <a:pt x="470915" y="38100"/>
                </a:lnTo>
                <a:lnTo>
                  <a:pt x="473904" y="52947"/>
                </a:lnTo>
                <a:lnTo>
                  <a:pt x="482060" y="65055"/>
                </a:lnTo>
                <a:lnTo>
                  <a:pt x="494168" y="73211"/>
                </a:lnTo>
                <a:lnTo>
                  <a:pt x="509015" y="76200"/>
                </a:lnTo>
                <a:lnTo>
                  <a:pt x="523863" y="73211"/>
                </a:lnTo>
                <a:lnTo>
                  <a:pt x="535971" y="65055"/>
                </a:lnTo>
                <a:lnTo>
                  <a:pt x="544127" y="52947"/>
                </a:lnTo>
                <a:lnTo>
                  <a:pt x="545837" y="44450"/>
                </a:lnTo>
                <a:lnTo>
                  <a:pt x="509015" y="44450"/>
                </a:lnTo>
                <a:lnTo>
                  <a:pt x="509015" y="31750"/>
                </a:lnTo>
                <a:lnTo>
                  <a:pt x="545837" y="31750"/>
                </a:lnTo>
                <a:lnTo>
                  <a:pt x="544127" y="23252"/>
                </a:lnTo>
                <a:lnTo>
                  <a:pt x="535971" y="11144"/>
                </a:lnTo>
                <a:lnTo>
                  <a:pt x="523863" y="2988"/>
                </a:lnTo>
                <a:lnTo>
                  <a:pt x="509015" y="0"/>
                </a:lnTo>
                <a:close/>
              </a:path>
              <a:path w="547370" h="76200">
                <a:moveTo>
                  <a:pt x="472194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72194" y="44450"/>
                </a:lnTo>
                <a:lnTo>
                  <a:pt x="470915" y="38100"/>
                </a:lnTo>
                <a:lnTo>
                  <a:pt x="472194" y="31750"/>
                </a:lnTo>
                <a:close/>
              </a:path>
              <a:path w="547370" h="76200">
                <a:moveTo>
                  <a:pt x="545837" y="31750"/>
                </a:moveTo>
                <a:lnTo>
                  <a:pt x="509015" y="31750"/>
                </a:lnTo>
                <a:lnTo>
                  <a:pt x="509015" y="44450"/>
                </a:lnTo>
                <a:lnTo>
                  <a:pt x="545837" y="44450"/>
                </a:lnTo>
                <a:lnTo>
                  <a:pt x="547115" y="38100"/>
                </a:lnTo>
                <a:lnTo>
                  <a:pt x="545837" y="31750"/>
                </a:lnTo>
                <a:close/>
              </a:path>
            </a:pathLst>
          </a:custGeom>
          <a:solidFill>
            <a:srgbClr val="9CB955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23" name="object 12"/>
          <p:cNvSpPr/>
          <p:nvPr/>
        </p:nvSpPr>
        <p:spPr>
          <a:xfrm>
            <a:off x="9275064" y="6467855"/>
            <a:ext cx="152400" cy="1068070"/>
          </a:xfrm>
          <a:custGeom>
            <a:avLst/>
            <a:gdLst/>
            <a:ahLst/>
            <a:cxnLst/>
            <a:rect l="l" t="t" r="r" b="b"/>
            <a:pathLst>
              <a:path w="76200" h="534035">
                <a:moveTo>
                  <a:pt x="31750" y="74921"/>
                </a:moveTo>
                <a:lnTo>
                  <a:pt x="31750" y="533908"/>
                </a:lnTo>
                <a:lnTo>
                  <a:pt x="44450" y="533908"/>
                </a:lnTo>
                <a:lnTo>
                  <a:pt x="44450" y="76200"/>
                </a:lnTo>
                <a:lnTo>
                  <a:pt x="38100" y="76200"/>
                </a:lnTo>
                <a:lnTo>
                  <a:pt x="31750" y="74921"/>
                </a:lnTo>
                <a:close/>
              </a:path>
              <a:path w="76200" h="534035">
                <a:moveTo>
                  <a:pt x="44450" y="38100"/>
                </a:moveTo>
                <a:lnTo>
                  <a:pt x="31750" y="38100"/>
                </a:lnTo>
                <a:lnTo>
                  <a:pt x="31750" y="74921"/>
                </a:lnTo>
                <a:lnTo>
                  <a:pt x="38100" y="76200"/>
                </a:lnTo>
                <a:lnTo>
                  <a:pt x="44450" y="74921"/>
                </a:lnTo>
                <a:lnTo>
                  <a:pt x="44450" y="38100"/>
                </a:lnTo>
                <a:close/>
              </a:path>
              <a:path w="76200" h="534035">
                <a:moveTo>
                  <a:pt x="44450" y="74921"/>
                </a:moveTo>
                <a:lnTo>
                  <a:pt x="38100" y="76200"/>
                </a:lnTo>
                <a:lnTo>
                  <a:pt x="44450" y="76200"/>
                </a:lnTo>
                <a:lnTo>
                  <a:pt x="44450" y="74921"/>
                </a:lnTo>
                <a:close/>
              </a:path>
              <a:path w="76200" h="534035">
                <a:moveTo>
                  <a:pt x="38100" y="0"/>
                </a:moveTo>
                <a:lnTo>
                  <a:pt x="23252" y="2988"/>
                </a:lnTo>
                <a:lnTo>
                  <a:pt x="11144" y="11144"/>
                </a:lnTo>
                <a:lnTo>
                  <a:pt x="2988" y="23252"/>
                </a:lnTo>
                <a:lnTo>
                  <a:pt x="0" y="38100"/>
                </a:lnTo>
                <a:lnTo>
                  <a:pt x="2988" y="52947"/>
                </a:lnTo>
                <a:lnTo>
                  <a:pt x="11144" y="65055"/>
                </a:lnTo>
                <a:lnTo>
                  <a:pt x="23252" y="73211"/>
                </a:lnTo>
                <a:lnTo>
                  <a:pt x="31750" y="74921"/>
                </a:lnTo>
                <a:lnTo>
                  <a:pt x="31750" y="38100"/>
                </a:lnTo>
                <a:lnTo>
                  <a:pt x="76200" y="38100"/>
                </a:lnTo>
                <a:lnTo>
                  <a:pt x="73211" y="23252"/>
                </a:lnTo>
                <a:lnTo>
                  <a:pt x="65055" y="11144"/>
                </a:lnTo>
                <a:lnTo>
                  <a:pt x="52947" y="2988"/>
                </a:lnTo>
                <a:lnTo>
                  <a:pt x="38100" y="0"/>
                </a:lnTo>
                <a:close/>
              </a:path>
              <a:path w="76200" h="534035">
                <a:moveTo>
                  <a:pt x="76200" y="38100"/>
                </a:moveTo>
                <a:lnTo>
                  <a:pt x="44450" y="38100"/>
                </a:lnTo>
                <a:lnTo>
                  <a:pt x="44450" y="74921"/>
                </a:lnTo>
                <a:lnTo>
                  <a:pt x="52947" y="73211"/>
                </a:lnTo>
                <a:lnTo>
                  <a:pt x="65055" y="65055"/>
                </a:lnTo>
                <a:lnTo>
                  <a:pt x="73211" y="52947"/>
                </a:lnTo>
                <a:lnTo>
                  <a:pt x="76200" y="38100"/>
                </a:lnTo>
                <a:close/>
              </a:path>
            </a:pathLst>
          </a:custGeom>
          <a:solidFill>
            <a:srgbClr val="9CB955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24" name="object 13"/>
          <p:cNvSpPr txBox="1"/>
          <p:nvPr/>
        </p:nvSpPr>
        <p:spPr>
          <a:xfrm>
            <a:off x="7700771" y="7664704"/>
            <a:ext cx="3346450" cy="1871538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5400" marR="10160" algn="ctr">
              <a:lnSpc>
                <a:spcPct val="80000"/>
              </a:lnSpc>
              <a:spcBef>
                <a:spcPts val="770"/>
              </a:spcBef>
            </a:pPr>
            <a:r>
              <a:rPr sz="2400" spc="-50" dirty="0">
                <a:solidFill>
                  <a:srgbClr val="5F5F5F"/>
                </a:solidFill>
                <a:cs typeface="Calibri"/>
              </a:rPr>
              <a:t>Miners participating </a:t>
            </a:r>
            <a:r>
              <a:rPr sz="2400" spc="-30" dirty="0">
                <a:solidFill>
                  <a:srgbClr val="5F5F5F"/>
                </a:solidFill>
                <a:cs typeface="Calibri"/>
              </a:rPr>
              <a:t>in </a:t>
            </a:r>
            <a:r>
              <a:rPr sz="2400" dirty="0">
                <a:solidFill>
                  <a:srgbClr val="5F5F5F"/>
                </a:solidFill>
                <a:cs typeface="Calibri"/>
              </a:rPr>
              <a:t>a  </a:t>
            </a:r>
            <a:r>
              <a:rPr sz="2400" spc="-40" dirty="0">
                <a:solidFill>
                  <a:srgbClr val="5F5F5F"/>
                </a:solidFill>
                <a:cs typeface="Calibri"/>
              </a:rPr>
              <a:t>pool split </a:t>
            </a:r>
            <a:r>
              <a:rPr sz="2400" spc="-30" dirty="0">
                <a:solidFill>
                  <a:srgbClr val="5F5F5F"/>
                </a:solidFill>
                <a:cs typeface="Calibri"/>
              </a:rPr>
              <a:t>the </a:t>
            </a:r>
            <a:r>
              <a:rPr sz="2400" spc="-50" dirty="0">
                <a:solidFill>
                  <a:srgbClr val="5F5F5F"/>
                </a:solidFill>
                <a:cs typeface="Calibri"/>
              </a:rPr>
              <a:t>work </a:t>
            </a:r>
            <a:r>
              <a:rPr sz="2400" spc="-30" dirty="0">
                <a:solidFill>
                  <a:srgbClr val="5F5F5F"/>
                </a:solidFill>
                <a:cs typeface="Calibri"/>
              </a:rPr>
              <a:t>of  </a:t>
            </a:r>
            <a:r>
              <a:rPr sz="2400" spc="-50" dirty="0">
                <a:solidFill>
                  <a:srgbClr val="5F5F5F"/>
                </a:solidFill>
                <a:cs typeface="Calibri"/>
              </a:rPr>
              <a:t>searching for </a:t>
            </a:r>
            <a:r>
              <a:rPr sz="2400" dirty="0">
                <a:solidFill>
                  <a:srgbClr val="5F5F5F"/>
                </a:solidFill>
                <a:cs typeface="Calibri"/>
              </a:rPr>
              <a:t>a </a:t>
            </a:r>
            <a:r>
              <a:rPr sz="2400" spc="-50" dirty="0">
                <a:solidFill>
                  <a:srgbClr val="5F5F5F"/>
                </a:solidFill>
                <a:cs typeface="Calibri"/>
              </a:rPr>
              <a:t>solution </a:t>
            </a:r>
            <a:r>
              <a:rPr sz="2400" spc="-30" dirty="0">
                <a:solidFill>
                  <a:srgbClr val="5F5F5F"/>
                </a:solidFill>
                <a:cs typeface="Calibri"/>
              </a:rPr>
              <a:t>to</a:t>
            </a:r>
            <a:r>
              <a:rPr sz="2400" spc="-330" dirty="0">
                <a:solidFill>
                  <a:srgbClr val="5F5F5F"/>
                </a:solidFill>
                <a:cs typeface="Calibri"/>
              </a:rPr>
              <a:t> </a:t>
            </a:r>
            <a:r>
              <a:rPr sz="2400" dirty="0">
                <a:solidFill>
                  <a:srgbClr val="5F5F5F"/>
                </a:solidFill>
                <a:cs typeface="Calibri"/>
              </a:rPr>
              <a:t>a  </a:t>
            </a:r>
            <a:r>
              <a:rPr sz="2400" spc="-50" dirty="0">
                <a:solidFill>
                  <a:srgbClr val="5F5F5F"/>
                </a:solidFill>
                <a:cs typeface="Calibri"/>
              </a:rPr>
              <a:t>candidate block, </a:t>
            </a:r>
            <a:r>
              <a:rPr sz="2400" spc="-40" dirty="0">
                <a:solidFill>
                  <a:srgbClr val="5F5F5F"/>
                </a:solidFill>
                <a:cs typeface="Calibri"/>
              </a:rPr>
              <a:t>earning  </a:t>
            </a:r>
            <a:r>
              <a:rPr sz="2400" spc="-50" dirty="0">
                <a:solidFill>
                  <a:srgbClr val="5F5F5F"/>
                </a:solidFill>
                <a:cs typeface="Calibri"/>
              </a:rPr>
              <a:t>"shares" for </a:t>
            </a:r>
            <a:r>
              <a:rPr sz="2400" spc="-40" dirty="0">
                <a:solidFill>
                  <a:srgbClr val="5F5F5F"/>
                </a:solidFill>
                <a:cs typeface="Calibri"/>
              </a:rPr>
              <a:t>their mining  </a:t>
            </a:r>
            <a:r>
              <a:rPr sz="2400" spc="-50" dirty="0">
                <a:solidFill>
                  <a:srgbClr val="5F5F5F"/>
                </a:solidFill>
                <a:cs typeface="Calibri"/>
              </a:rPr>
              <a:t>contribution</a:t>
            </a:r>
            <a:endParaRPr sz="2400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189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27709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630401" y="0"/>
            <a:ext cx="2487930" cy="2192020"/>
          </a:xfrm>
          <a:custGeom>
            <a:avLst/>
            <a:gdLst/>
            <a:ahLst/>
            <a:cxnLst/>
            <a:rect l="l" t="t" r="r" b="b"/>
            <a:pathLst>
              <a:path w="1243965" h="1096010">
                <a:moveTo>
                  <a:pt x="0" y="1095755"/>
                </a:moveTo>
                <a:lnTo>
                  <a:pt x="1243583" y="1095755"/>
                </a:lnTo>
                <a:lnTo>
                  <a:pt x="1243583" y="0"/>
                </a:lnTo>
                <a:lnTo>
                  <a:pt x="0" y="0"/>
                </a:lnTo>
                <a:lnTo>
                  <a:pt x="0" y="10957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30400" y="2130550"/>
            <a:ext cx="1325880" cy="979168"/>
          </a:xfrm>
          <a:custGeom>
            <a:avLst/>
            <a:gdLst/>
            <a:ahLst/>
            <a:cxnLst/>
            <a:rect l="l" t="t" r="r" b="b"/>
            <a:pathLst>
              <a:path w="662940" h="489584">
                <a:moveTo>
                  <a:pt x="662940" y="0"/>
                </a:moveTo>
                <a:lnTo>
                  <a:pt x="0" y="0"/>
                </a:lnTo>
                <a:lnTo>
                  <a:pt x="0" y="489203"/>
                </a:lnTo>
                <a:lnTo>
                  <a:pt x="662940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788639" y="2130550"/>
            <a:ext cx="1329690" cy="979168"/>
          </a:xfrm>
          <a:custGeom>
            <a:avLst/>
            <a:gdLst/>
            <a:ahLst/>
            <a:cxnLst/>
            <a:rect l="l" t="t" r="r" b="b"/>
            <a:pathLst>
              <a:path w="664845" h="489584">
                <a:moveTo>
                  <a:pt x="664463" y="0"/>
                </a:moveTo>
                <a:lnTo>
                  <a:pt x="0" y="0"/>
                </a:lnTo>
                <a:lnTo>
                  <a:pt x="664463" y="489203"/>
                </a:lnTo>
                <a:lnTo>
                  <a:pt x="664463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57654" y="9451854"/>
            <a:ext cx="2276856" cy="835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24608554" y="19611338"/>
            <a:ext cx="11330938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60"/>
              </a:lnSpc>
            </a:pPr>
            <a:r>
              <a:rPr spc="10" dirty="0"/>
              <a:t>Copyright </a:t>
            </a:r>
            <a:r>
              <a:rPr spc="40" dirty="0"/>
              <a:t>© </a:t>
            </a:r>
            <a:r>
              <a:rPr spc="20" dirty="0"/>
              <a:t>2017, </a:t>
            </a:r>
            <a:r>
              <a:rPr spc="10" dirty="0"/>
              <a:t>edureka </a:t>
            </a:r>
            <a:r>
              <a:rPr spc="20" dirty="0"/>
              <a:t>and/or </a:t>
            </a:r>
            <a:r>
              <a:rPr spc="10" dirty="0"/>
              <a:t>its affiliates. All rights</a:t>
            </a:r>
            <a:r>
              <a:rPr spc="100" dirty="0"/>
              <a:t> </a:t>
            </a:r>
            <a:r>
              <a:rPr spc="10" dirty="0"/>
              <a:t>reserved.</a:t>
            </a:r>
          </a:p>
        </p:txBody>
      </p:sp>
      <p:sp>
        <p:nvSpPr>
          <p:cNvPr id="10" name="object 2"/>
          <p:cNvSpPr/>
          <p:nvPr/>
        </p:nvSpPr>
        <p:spPr>
          <a:xfrm>
            <a:off x="4904233" y="2804160"/>
            <a:ext cx="2883406" cy="66629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11" name="object 3"/>
          <p:cNvSpPr/>
          <p:nvPr/>
        </p:nvSpPr>
        <p:spPr>
          <a:xfrm>
            <a:off x="7117333" y="2165265"/>
            <a:ext cx="6137910" cy="3221990"/>
          </a:xfrm>
          <a:custGeom>
            <a:avLst/>
            <a:gdLst/>
            <a:ahLst/>
            <a:cxnLst/>
            <a:rect l="l" t="t" r="r" b="b"/>
            <a:pathLst>
              <a:path w="3068954" h="1610995">
                <a:moveTo>
                  <a:pt x="2713053" y="1367832"/>
                </a:moveTo>
                <a:lnTo>
                  <a:pt x="920115" y="1367832"/>
                </a:lnTo>
                <a:lnTo>
                  <a:pt x="957620" y="1391569"/>
                </a:lnTo>
                <a:lnTo>
                  <a:pt x="996391" y="1414138"/>
                </a:lnTo>
                <a:lnTo>
                  <a:pt x="1036364" y="1435530"/>
                </a:lnTo>
                <a:lnTo>
                  <a:pt x="1077476" y="1455737"/>
                </a:lnTo>
                <a:lnTo>
                  <a:pt x="1119664" y="1474750"/>
                </a:lnTo>
                <a:lnTo>
                  <a:pt x="1162865" y="1492561"/>
                </a:lnTo>
                <a:lnTo>
                  <a:pt x="1207017" y="1509162"/>
                </a:lnTo>
                <a:lnTo>
                  <a:pt x="1252055" y="1524544"/>
                </a:lnTo>
                <a:lnTo>
                  <a:pt x="1297917" y="1538698"/>
                </a:lnTo>
                <a:lnTo>
                  <a:pt x="1344540" y="1551616"/>
                </a:lnTo>
                <a:lnTo>
                  <a:pt x="1391860" y="1563290"/>
                </a:lnTo>
                <a:lnTo>
                  <a:pt x="1439816" y="1573710"/>
                </a:lnTo>
                <a:lnTo>
                  <a:pt x="1488343" y="1582870"/>
                </a:lnTo>
                <a:lnTo>
                  <a:pt x="1537379" y="1590759"/>
                </a:lnTo>
                <a:lnTo>
                  <a:pt x="1586860" y="1597371"/>
                </a:lnTo>
                <a:lnTo>
                  <a:pt x="1636724" y="1602695"/>
                </a:lnTo>
                <a:lnTo>
                  <a:pt x="1686908" y="1606725"/>
                </a:lnTo>
                <a:lnTo>
                  <a:pt x="1737347" y="1609450"/>
                </a:lnTo>
                <a:lnTo>
                  <a:pt x="1787981" y="1610864"/>
                </a:lnTo>
                <a:lnTo>
                  <a:pt x="1838744" y="1610956"/>
                </a:lnTo>
                <a:lnTo>
                  <a:pt x="1889575" y="1609720"/>
                </a:lnTo>
                <a:lnTo>
                  <a:pt x="1940410" y="1607146"/>
                </a:lnTo>
                <a:lnTo>
                  <a:pt x="1991187" y="1603226"/>
                </a:lnTo>
                <a:lnTo>
                  <a:pt x="2041841" y="1597952"/>
                </a:lnTo>
                <a:lnTo>
                  <a:pt x="2092311" y="1591315"/>
                </a:lnTo>
                <a:lnTo>
                  <a:pt x="2142533" y="1583306"/>
                </a:lnTo>
                <a:lnTo>
                  <a:pt x="2192443" y="1573917"/>
                </a:lnTo>
                <a:lnTo>
                  <a:pt x="2241980" y="1563140"/>
                </a:lnTo>
                <a:lnTo>
                  <a:pt x="2291080" y="1550966"/>
                </a:lnTo>
                <a:lnTo>
                  <a:pt x="2346663" y="1535311"/>
                </a:lnTo>
                <a:lnTo>
                  <a:pt x="2400479" y="1518144"/>
                </a:lnTo>
                <a:lnTo>
                  <a:pt x="2452492" y="1499522"/>
                </a:lnTo>
                <a:lnTo>
                  <a:pt x="2502665" y="1479498"/>
                </a:lnTo>
                <a:lnTo>
                  <a:pt x="2550964" y="1458128"/>
                </a:lnTo>
                <a:lnTo>
                  <a:pt x="2597352" y="1435468"/>
                </a:lnTo>
                <a:lnTo>
                  <a:pt x="2641793" y="1411571"/>
                </a:lnTo>
                <a:lnTo>
                  <a:pt x="2684252" y="1386493"/>
                </a:lnTo>
                <a:lnTo>
                  <a:pt x="2713053" y="1367832"/>
                </a:lnTo>
                <a:close/>
              </a:path>
              <a:path w="3068954" h="1610995">
                <a:moveTo>
                  <a:pt x="1804486" y="0"/>
                </a:moveTo>
                <a:lnTo>
                  <a:pt x="1752959" y="992"/>
                </a:lnTo>
                <a:lnTo>
                  <a:pt x="1701320" y="3371"/>
                </a:lnTo>
                <a:lnTo>
                  <a:pt x="1649631" y="7154"/>
                </a:lnTo>
                <a:lnTo>
                  <a:pt x="1597954" y="12356"/>
                </a:lnTo>
                <a:lnTo>
                  <a:pt x="1546350" y="18994"/>
                </a:lnTo>
                <a:lnTo>
                  <a:pt x="1494879" y="27085"/>
                </a:lnTo>
                <a:lnTo>
                  <a:pt x="1443603" y="36646"/>
                </a:lnTo>
                <a:lnTo>
                  <a:pt x="1392583" y="47692"/>
                </a:lnTo>
                <a:lnTo>
                  <a:pt x="1341882" y="60240"/>
                </a:lnTo>
                <a:lnTo>
                  <a:pt x="1286298" y="75895"/>
                </a:lnTo>
                <a:lnTo>
                  <a:pt x="1232482" y="93062"/>
                </a:lnTo>
                <a:lnTo>
                  <a:pt x="1180469" y="111684"/>
                </a:lnTo>
                <a:lnTo>
                  <a:pt x="1130296" y="131708"/>
                </a:lnTo>
                <a:lnTo>
                  <a:pt x="1081997" y="153078"/>
                </a:lnTo>
                <a:lnTo>
                  <a:pt x="1035609" y="175738"/>
                </a:lnTo>
                <a:lnTo>
                  <a:pt x="991168" y="199635"/>
                </a:lnTo>
                <a:lnTo>
                  <a:pt x="948709" y="224712"/>
                </a:lnTo>
                <a:lnTo>
                  <a:pt x="908269" y="250916"/>
                </a:lnTo>
                <a:lnTo>
                  <a:pt x="869882" y="278190"/>
                </a:lnTo>
                <a:lnTo>
                  <a:pt x="833586" y="306480"/>
                </a:lnTo>
                <a:lnTo>
                  <a:pt x="799415" y="335731"/>
                </a:lnTo>
                <a:lnTo>
                  <a:pt x="767406" y="365887"/>
                </a:lnTo>
                <a:lnTo>
                  <a:pt x="737594" y="396894"/>
                </a:lnTo>
                <a:lnTo>
                  <a:pt x="710015" y="428697"/>
                </a:lnTo>
                <a:lnTo>
                  <a:pt x="684706" y="461240"/>
                </a:lnTo>
                <a:lnTo>
                  <a:pt x="661701" y="494469"/>
                </a:lnTo>
                <a:lnTo>
                  <a:pt x="641037" y="528328"/>
                </a:lnTo>
                <a:lnTo>
                  <a:pt x="622750" y="562763"/>
                </a:lnTo>
                <a:lnTo>
                  <a:pt x="606875" y="597718"/>
                </a:lnTo>
                <a:lnTo>
                  <a:pt x="582505" y="668969"/>
                </a:lnTo>
                <a:lnTo>
                  <a:pt x="568215" y="741642"/>
                </a:lnTo>
                <a:lnTo>
                  <a:pt x="564291" y="815295"/>
                </a:lnTo>
                <a:lnTo>
                  <a:pt x="566305" y="852352"/>
                </a:lnTo>
                <a:lnTo>
                  <a:pt x="578468" y="926651"/>
                </a:lnTo>
                <a:lnTo>
                  <a:pt x="588687" y="963783"/>
                </a:lnTo>
                <a:lnTo>
                  <a:pt x="601712" y="1000830"/>
                </a:lnTo>
                <a:lnTo>
                  <a:pt x="617580" y="1037737"/>
                </a:lnTo>
                <a:lnTo>
                  <a:pt x="636326" y="1074449"/>
                </a:lnTo>
                <a:lnTo>
                  <a:pt x="657987" y="1110911"/>
                </a:lnTo>
                <a:lnTo>
                  <a:pt x="0" y="1572429"/>
                </a:lnTo>
                <a:lnTo>
                  <a:pt x="920115" y="1367832"/>
                </a:lnTo>
                <a:lnTo>
                  <a:pt x="2713053" y="1367832"/>
                </a:lnTo>
                <a:lnTo>
                  <a:pt x="2724692" y="1360290"/>
                </a:lnTo>
                <a:lnTo>
                  <a:pt x="2763079" y="1333016"/>
                </a:lnTo>
                <a:lnTo>
                  <a:pt x="2799375" y="1304726"/>
                </a:lnTo>
                <a:lnTo>
                  <a:pt x="2833546" y="1275475"/>
                </a:lnTo>
                <a:lnTo>
                  <a:pt x="2865555" y="1245319"/>
                </a:lnTo>
                <a:lnTo>
                  <a:pt x="2895367" y="1214312"/>
                </a:lnTo>
                <a:lnTo>
                  <a:pt x="2922946" y="1182509"/>
                </a:lnTo>
                <a:lnTo>
                  <a:pt x="2948255" y="1149966"/>
                </a:lnTo>
                <a:lnTo>
                  <a:pt x="2971260" y="1116737"/>
                </a:lnTo>
                <a:lnTo>
                  <a:pt x="2991924" y="1082878"/>
                </a:lnTo>
                <a:lnTo>
                  <a:pt x="3010211" y="1048443"/>
                </a:lnTo>
                <a:lnTo>
                  <a:pt x="3026086" y="1013488"/>
                </a:lnTo>
                <a:lnTo>
                  <a:pt x="3050456" y="942237"/>
                </a:lnTo>
                <a:lnTo>
                  <a:pt x="3064746" y="869564"/>
                </a:lnTo>
                <a:lnTo>
                  <a:pt x="3068670" y="795911"/>
                </a:lnTo>
                <a:lnTo>
                  <a:pt x="3066656" y="758854"/>
                </a:lnTo>
                <a:lnTo>
                  <a:pt x="3054493" y="684555"/>
                </a:lnTo>
                <a:lnTo>
                  <a:pt x="3044274" y="647422"/>
                </a:lnTo>
                <a:lnTo>
                  <a:pt x="3031249" y="610375"/>
                </a:lnTo>
                <a:lnTo>
                  <a:pt x="3015381" y="573468"/>
                </a:lnTo>
                <a:lnTo>
                  <a:pt x="2996635" y="536757"/>
                </a:lnTo>
                <a:lnTo>
                  <a:pt x="2974975" y="500295"/>
                </a:lnTo>
                <a:lnTo>
                  <a:pt x="2953326" y="468248"/>
                </a:lnTo>
                <a:lnTo>
                  <a:pt x="2929789" y="437110"/>
                </a:lnTo>
                <a:lnTo>
                  <a:pt x="2904425" y="406897"/>
                </a:lnTo>
                <a:lnTo>
                  <a:pt x="2877296" y="377624"/>
                </a:lnTo>
                <a:lnTo>
                  <a:pt x="2848463" y="349310"/>
                </a:lnTo>
                <a:lnTo>
                  <a:pt x="2817987" y="321970"/>
                </a:lnTo>
                <a:lnTo>
                  <a:pt x="2785929" y="295621"/>
                </a:lnTo>
                <a:lnTo>
                  <a:pt x="2752350" y="270279"/>
                </a:lnTo>
                <a:lnTo>
                  <a:pt x="2717312" y="245960"/>
                </a:lnTo>
                <a:lnTo>
                  <a:pt x="2680877" y="222682"/>
                </a:lnTo>
                <a:lnTo>
                  <a:pt x="2643105" y="200461"/>
                </a:lnTo>
                <a:lnTo>
                  <a:pt x="2604057" y="179313"/>
                </a:lnTo>
                <a:lnTo>
                  <a:pt x="2563795" y="159255"/>
                </a:lnTo>
                <a:lnTo>
                  <a:pt x="2522381" y="140304"/>
                </a:lnTo>
                <a:lnTo>
                  <a:pt x="2479875" y="122475"/>
                </a:lnTo>
                <a:lnTo>
                  <a:pt x="2436338" y="105785"/>
                </a:lnTo>
                <a:lnTo>
                  <a:pt x="2391833" y="90251"/>
                </a:lnTo>
                <a:lnTo>
                  <a:pt x="2346420" y="75889"/>
                </a:lnTo>
                <a:lnTo>
                  <a:pt x="2300160" y="62716"/>
                </a:lnTo>
                <a:lnTo>
                  <a:pt x="2253115" y="50749"/>
                </a:lnTo>
                <a:lnTo>
                  <a:pt x="2205346" y="40003"/>
                </a:lnTo>
                <a:lnTo>
                  <a:pt x="2156915" y="30495"/>
                </a:lnTo>
                <a:lnTo>
                  <a:pt x="2107882" y="22243"/>
                </a:lnTo>
                <a:lnTo>
                  <a:pt x="2058309" y="15261"/>
                </a:lnTo>
                <a:lnTo>
                  <a:pt x="2008257" y="9567"/>
                </a:lnTo>
                <a:lnTo>
                  <a:pt x="1957787" y="5178"/>
                </a:lnTo>
                <a:lnTo>
                  <a:pt x="1906961" y="2109"/>
                </a:lnTo>
                <a:lnTo>
                  <a:pt x="1855841" y="377"/>
                </a:lnTo>
                <a:lnTo>
                  <a:pt x="18044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12" name="object 4"/>
          <p:cNvSpPr/>
          <p:nvPr/>
        </p:nvSpPr>
        <p:spPr>
          <a:xfrm>
            <a:off x="7117333" y="2165265"/>
            <a:ext cx="6137910" cy="3221990"/>
          </a:xfrm>
          <a:custGeom>
            <a:avLst/>
            <a:gdLst/>
            <a:ahLst/>
            <a:cxnLst/>
            <a:rect l="l" t="t" r="r" b="b"/>
            <a:pathLst>
              <a:path w="3068954" h="1610995">
                <a:moveTo>
                  <a:pt x="0" y="1572429"/>
                </a:moveTo>
                <a:lnTo>
                  <a:pt x="657987" y="1110911"/>
                </a:lnTo>
                <a:lnTo>
                  <a:pt x="636326" y="1074449"/>
                </a:lnTo>
                <a:lnTo>
                  <a:pt x="617580" y="1037737"/>
                </a:lnTo>
                <a:lnTo>
                  <a:pt x="601712" y="1000830"/>
                </a:lnTo>
                <a:lnTo>
                  <a:pt x="588687" y="963783"/>
                </a:lnTo>
                <a:lnTo>
                  <a:pt x="578468" y="926651"/>
                </a:lnTo>
                <a:lnTo>
                  <a:pt x="566305" y="852352"/>
                </a:lnTo>
                <a:lnTo>
                  <a:pt x="564291" y="815295"/>
                </a:lnTo>
                <a:lnTo>
                  <a:pt x="564939" y="778374"/>
                </a:lnTo>
                <a:lnTo>
                  <a:pt x="574082" y="705156"/>
                </a:lnTo>
                <a:lnTo>
                  <a:pt x="593448" y="633139"/>
                </a:lnTo>
                <a:lnTo>
                  <a:pt x="622750" y="562763"/>
                </a:lnTo>
                <a:lnTo>
                  <a:pt x="641037" y="528328"/>
                </a:lnTo>
                <a:lnTo>
                  <a:pt x="661701" y="494469"/>
                </a:lnTo>
                <a:lnTo>
                  <a:pt x="684706" y="461240"/>
                </a:lnTo>
                <a:lnTo>
                  <a:pt x="710015" y="428697"/>
                </a:lnTo>
                <a:lnTo>
                  <a:pt x="737594" y="396894"/>
                </a:lnTo>
                <a:lnTo>
                  <a:pt x="767406" y="365887"/>
                </a:lnTo>
                <a:lnTo>
                  <a:pt x="799415" y="335731"/>
                </a:lnTo>
                <a:lnTo>
                  <a:pt x="833586" y="306480"/>
                </a:lnTo>
                <a:lnTo>
                  <a:pt x="869882" y="278190"/>
                </a:lnTo>
                <a:lnTo>
                  <a:pt x="908269" y="250916"/>
                </a:lnTo>
                <a:lnTo>
                  <a:pt x="948709" y="224712"/>
                </a:lnTo>
                <a:lnTo>
                  <a:pt x="991168" y="199635"/>
                </a:lnTo>
                <a:lnTo>
                  <a:pt x="1035609" y="175738"/>
                </a:lnTo>
                <a:lnTo>
                  <a:pt x="1081997" y="153078"/>
                </a:lnTo>
                <a:lnTo>
                  <a:pt x="1130296" y="131708"/>
                </a:lnTo>
                <a:lnTo>
                  <a:pt x="1180469" y="111684"/>
                </a:lnTo>
                <a:lnTo>
                  <a:pt x="1232482" y="93062"/>
                </a:lnTo>
                <a:lnTo>
                  <a:pt x="1286298" y="75895"/>
                </a:lnTo>
                <a:lnTo>
                  <a:pt x="1341882" y="60240"/>
                </a:lnTo>
                <a:lnTo>
                  <a:pt x="1392583" y="47692"/>
                </a:lnTo>
                <a:lnTo>
                  <a:pt x="1443603" y="36646"/>
                </a:lnTo>
                <a:lnTo>
                  <a:pt x="1494879" y="27085"/>
                </a:lnTo>
                <a:lnTo>
                  <a:pt x="1546350" y="18994"/>
                </a:lnTo>
                <a:lnTo>
                  <a:pt x="1597954" y="12356"/>
                </a:lnTo>
                <a:lnTo>
                  <a:pt x="1649631" y="7154"/>
                </a:lnTo>
                <a:lnTo>
                  <a:pt x="1701320" y="3371"/>
                </a:lnTo>
                <a:lnTo>
                  <a:pt x="1752959" y="992"/>
                </a:lnTo>
                <a:lnTo>
                  <a:pt x="1804486" y="0"/>
                </a:lnTo>
                <a:lnTo>
                  <a:pt x="1855841" y="377"/>
                </a:lnTo>
                <a:lnTo>
                  <a:pt x="1906961" y="2109"/>
                </a:lnTo>
                <a:lnTo>
                  <a:pt x="1957787" y="5178"/>
                </a:lnTo>
                <a:lnTo>
                  <a:pt x="2008257" y="9567"/>
                </a:lnTo>
                <a:lnTo>
                  <a:pt x="2058309" y="15261"/>
                </a:lnTo>
                <a:lnTo>
                  <a:pt x="2107882" y="22243"/>
                </a:lnTo>
                <a:lnTo>
                  <a:pt x="2156915" y="30495"/>
                </a:lnTo>
                <a:lnTo>
                  <a:pt x="2205346" y="40003"/>
                </a:lnTo>
                <a:lnTo>
                  <a:pt x="2253115" y="50749"/>
                </a:lnTo>
                <a:lnTo>
                  <a:pt x="2300160" y="62716"/>
                </a:lnTo>
                <a:lnTo>
                  <a:pt x="2346420" y="75889"/>
                </a:lnTo>
                <a:lnTo>
                  <a:pt x="2391833" y="90251"/>
                </a:lnTo>
                <a:lnTo>
                  <a:pt x="2436338" y="105785"/>
                </a:lnTo>
                <a:lnTo>
                  <a:pt x="2479875" y="122475"/>
                </a:lnTo>
                <a:lnTo>
                  <a:pt x="2522381" y="140304"/>
                </a:lnTo>
                <a:lnTo>
                  <a:pt x="2563795" y="159255"/>
                </a:lnTo>
                <a:lnTo>
                  <a:pt x="2604057" y="179313"/>
                </a:lnTo>
                <a:lnTo>
                  <a:pt x="2643105" y="200461"/>
                </a:lnTo>
                <a:lnTo>
                  <a:pt x="2680877" y="222682"/>
                </a:lnTo>
                <a:lnTo>
                  <a:pt x="2717312" y="245960"/>
                </a:lnTo>
                <a:lnTo>
                  <a:pt x="2752350" y="270279"/>
                </a:lnTo>
                <a:lnTo>
                  <a:pt x="2785929" y="295621"/>
                </a:lnTo>
                <a:lnTo>
                  <a:pt x="2817987" y="321970"/>
                </a:lnTo>
                <a:lnTo>
                  <a:pt x="2848463" y="349310"/>
                </a:lnTo>
                <a:lnTo>
                  <a:pt x="2877296" y="377624"/>
                </a:lnTo>
                <a:lnTo>
                  <a:pt x="2904425" y="406897"/>
                </a:lnTo>
                <a:lnTo>
                  <a:pt x="2929789" y="437110"/>
                </a:lnTo>
                <a:lnTo>
                  <a:pt x="2953326" y="468248"/>
                </a:lnTo>
                <a:lnTo>
                  <a:pt x="2974975" y="500295"/>
                </a:lnTo>
                <a:lnTo>
                  <a:pt x="2996635" y="536757"/>
                </a:lnTo>
                <a:lnTo>
                  <a:pt x="3015381" y="573468"/>
                </a:lnTo>
                <a:lnTo>
                  <a:pt x="3031249" y="610375"/>
                </a:lnTo>
                <a:lnTo>
                  <a:pt x="3044274" y="647422"/>
                </a:lnTo>
                <a:lnTo>
                  <a:pt x="3054493" y="684555"/>
                </a:lnTo>
                <a:lnTo>
                  <a:pt x="3066656" y="758854"/>
                </a:lnTo>
                <a:lnTo>
                  <a:pt x="3068670" y="795911"/>
                </a:lnTo>
                <a:lnTo>
                  <a:pt x="3068022" y="832832"/>
                </a:lnTo>
                <a:lnTo>
                  <a:pt x="3058879" y="906050"/>
                </a:lnTo>
                <a:lnTo>
                  <a:pt x="3039513" y="978067"/>
                </a:lnTo>
                <a:lnTo>
                  <a:pt x="3010211" y="1048443"/>
                </a:lnTo>
                <a:lnTo>
                  <a:pt x="2991924" y="1082878"/>
                </a:lnTo>
                <a:lnTo>
                  <a:pt x="2971260" y="1116737"/>
                </a:lnTo>
                <a:lnTo>
                  <a:pt x="2948255" y="1149966"/>
                </a:lnTo>
                <a:lnTo>
                  <a:pt x="2922946" y="1182509"/>
                </a:lnTo>
                <a:lnTo>
                  <a:pt x="2895367" y="1214312"/>
                </a:lnTo>
                <a:lnTo>
                  <a:pt x="2865555" y="1245319"/>
                </a:lnTo>
                <a:lnTo>
                  <a:pt x="2833546" y="1275475"/>
                </a:lnTo>
                <a:lnTo>
                  <a:pt x="2799375" y="1304726"/>
                </a:lnTo>
                <a:lnTo>
                  <a:pt x="2763079" y="1333016"/>
                </a:lnTo>
                <a:lnTo>
                  <a:pt x="2724692" y="1360290"/>
                </a:lnTo>
                <a:lnTo>
                  <a:pt x="2684252" y="1386493"/>
                </a:lnTo>
                <a:lnTo>
                  <a:pt x="2641793" y="1411571"/>
                </a:lnTo>
                <a:lnTo>
                  <a:pt x="2597352" y="1435468"/>
                </a:lnTo>
                <a:lnTo>
                  <a:pt x="2550964" y="1458128"/>
                </a:lnTo>
                <a:lnTo>
                  <a:pt x="2502665" y="1479498"/>
                </a:lnTo>
                <a:lnTo>
                  <a:pt x="2452492" y="1499522"/>
                </a:lnTo>
                <a:lnTo>
                  <a:pt x="2400479" y="1518144"/>
                </a:lnTo>
                <a:lnTo>
                  <a:pt x="2346663" y="1535311"/>
                </a:lnTo>
                <a:lnTo>
                  <a:pt x="2291080" y="1550966"/>
                </a:lnTo>
                <a:lnTo>
                  <a:pt x="2241980" y="1563140"/>
                </a:lnTo>
                <a:lnTo>
                  <a:pt x="2192443" y="1573917"/>
                </a:lnTo>
                <a:lnTo>
                  <a:pt x="2142533" y="1583306"/>
                </a:lnTo>
                <a:lnTo>
                  <a:pt x="2092311" y="1591315"/>
                </a:lnTo>
                <a:lnTo>
                  <a:pt x="2041841" y="1597952"/>
                </a:lnTo>
                <a:lnTo>
                  <a:pt x="1991187" y="1603226"/>
                </a:lnTo>
                <a:lnTo>
                  <a:pt x="1940410" y="1607146"/>
                </a:lnTo>
                <a:lnTo>
                  <a:pt x="1889575" y="1609720"/>
                </a:lnTo>
                <a:lnTo>
                  <a:pt x="1838744" y="1610956"/>
                </a:lnTo>
                <a:lnTo>
                  <a:pt x="1787981" y="1610864"/>
                </a:lnTo>
                <a:lnTo>
                  <a:pt x="1737347" y="1609450"/>
                </a:lnTo>
                <a:lnTo>
                  <a:pt x="1686908" y="1606725"/>
                </a:lnTo>
                <a:lnTo>
                  <a:pt x="1636724" y="1602695"/>
                </a:lnTo>
                <a:lnTo>
                  <a:pt x="1586860" y="1597371"/>
                </a:lnTo>
                <a:lnTo>
                  <a:pt x="1537379" y="1590759"/>
                </a:lnTo>
                <a:lnTo>
                  <a:pt x="1488343" y="1582870"/>
                </a:lnTo>
                <a:lnTo>
                  <a:pt x="1439816" y="1573710"/>
                </a:lnTo>
                <a:lnTo>
                  <a:pt x="1391860" y="1563290"/>
                </a:lnTo>
                <a:lnTo>
                  <a:pt x="1344540" y="1551616"/>
                </a:lnTo>
                <a:lnTo>
                  <a:pt x="1297917" y="1538698"/>
                </a:lnTo>
                <a:lnTo>
                  <a:pt x="1252055" y="1524544"/>
                </a:lnTo>
                <a:lnTo>
                  <a:pt x="1207017" y="1509162"/>
                </a:lnTo>
                <a:lnTo>
                  <a:pt x="1162865" y="1492561"/>
                </a:lnTo>
                <a:lnTo>
                  <a:pt x="1119664" y="1474750"/>
                </a:lnTo>
                <a:lnTo>
                  <a:pt x="1077476" y="1455737"/>
                </a:lnTo>
                <a:lnTo>
                  <a:pt x="1036364" y="1435530"/>
                </a:lnTo>
                <a:lnTo>
                  <a:pt x="996391" y="1414138"/>
                </a:lnTo>
                <a:lnTo>
                  <a:pt x="957620" y="1391569"/>
                </a:lnTo>
                <a:lnTo>
                  <a:pt x="920115" y="1367832"/>
                </a:lnTo>
                <a:lnTo>
                  <a:pt x="0" y="1572429"/>
                </a:lnTo>
                <a:close/>
              </a:path>
            </a:pathLst>
          </a:custGeom>
          <a:ln w="28956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13" name="object 5"/>
          <p:cNvSpPr txBox="1"/>
          <p:nvPr/>
        </p:nvSpPr>
        <p:spPr>
          <a:xfrm>
            <a:off x="9194800" y="2452115"/>
            <a:ext cx="3111500" cy="2612254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25400" marR="10160" indent="-2540" algn="ctr">
              <a:spcBef>
                <a:spcPts val="210"/>
              </a:spcBef>
            </a:pPr>
            <a:r>
              <a:rPr sz="2800" b="1" spc="-10" dirty="0">
                <a:solidFill>
                  <a:srgbClr val="5F5F5F"/>
                </a:solidFill>
                <a:latin typeface="Comic Sans MS"/>
                <a:cs typeface="Comic Sans MS"/>
              </a:rPr>
              <a:t>Before </a:t>
            </a:r>
            <a:r>
              <a:rPr sz="2800" b="1" dirty="0">
                <a:solidFill>
                  <a:srgbClr val="5F5F5F"/>
                </a:solidFill>
                <a:latin typeface="Comic Sans MS"/>
                <a:cs typeface="Comic Sans MS"/>
              </a:rPr>
              <a:t>we </a:t>
            </a:r>
            <a:r>
              <a:rPr sz="2800" b="1" spc="-10" dirty="0">
                <a:solidFill>
                  <a:srgbClr val="5F5F5F"/>
                </a:solidFill>
                <a:latin typeface="Comic Sans MS"/>
                <a:cs typeface="Comic Sans MS"/>
              </a:rPr>
              <a:t>get  into the details  </a:t>
            </a:r>
            <a:r>
              <a:rPr sz="2800" b="1" dirty="0">
                <a:solidFill>
                  <a:srgbClr val="5F5F5F"/>
                </a:solidFill>
                <a:latin typeface="Comic Sans MS"/>
                <a:cs typeface="Comic Sans MS"/>
              </a:rPr>
              <a:t>of </a:t>
            </a:r>
            <a:r>
              <a:rPr sz="2800" b="1" spc="-10" dirty="0">
                <a:solidFill>
                  <a:srgbClr val="5F5F5F"/>
                </a:solidFill>
                <a:latin typeface="Comic Sans MS"/>
                <a:cs typeface="Comic Sans MS"/>
              </a:rPr>
              <a:t>Bitcoin</a:t>
            </a:r>
            <a:r>
              <a:rPr sz="2800" b="1" spc="-140" dirty="0">
                <a:solidFill>
                  <a:srgbClr val="5F5F5F"/>
                </a:solidFill>
                <a:latin typeface="Comic Sans MS"/>
                <a:cs typeface="Comic Sans MS"/>
              </a:rPr>
              <a:t> </a:t>
            </a:r>
            <a:r>
              <a:rPr sz="2800" b="1" dirty="0">
                <a:solidFill>
                  <a:srgbClr val="5F5F5F"/>
                </a:solidFill>
                <a:latin typeface="Comic Sans MS"/>
                <a:cs typeface="Comic Sans MS"/>
              </a:rPr>
              <a:t>Mining,  </a:t>
            </a:r>
            <a:r>
              <a:rPr sz="2800" b="1" spc="-10" dirty="0">
                <a:solidFill>
                  <a:srgbClr val="5F5F5F"/>
                </a:solidFill>
                <a:latin typeface="Comic Sans MS"/>
                <a:cs typeface="Comic Sans MS"/>
              </a:rPr>
              <a:t>let us </a:t>
            </a:r>
            <a:r>
              <a:rPr sz="2800" b="1" dirty="0">
                <a:solidFill>
                  <a:srgbClr val="5F5F5F"/>
                </a:solidFill>
                <a:latin typeface="Comic Sans MS"/>
                <a:cs typeface="Comic Sans MS"/>
              </a:rPr>
              <a:t>consider  the economics of  </a:t>
            </a:r>
            <a:r>
              <a:rPr sz="2800" b="1" spc="-10" dirty="0">
                <a:solidFill>
                  <a:srgbClr val="5F5F5F"/>
                </a:solidFill>
                <a:latin typeface="Comic Sans MS"/>
                <a:cs typeface="Comic Sans MS"/>
              </a:rPr>
              <a:t>Bitcoin</a:t>
            </a:r>
            <a:endParaRPr sz="2800" dirty="0">
              <a:solidFill>
                <a:prstClr val="black"/>
              </a:solidFill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04899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6"/>
                </a:moveTo>
                <a:lnTo>
                  <a:pt x="16421099" y="28956"/>
                </a:lnTo>
                <a:lnTo>
                  <a:pt x="16421099" y="0"/>
                </a:lnTo>
                <a:lnTo>
                  <a:pt x="0" y="0"/>
                </a:lnTo>
                <a:lnTo>
                  <a:pt x="0" y="28956"/>
                </a:lnTo>
                <a:close/>
              </a:path>
            </a:pathLst>
          </a:custGeom>
          <a:solidFill>
            <a:srgbClr val="095A81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6"/>
                </a:moveTo>
                <a:lnTo>
                  <a:pt x="16421099" y="28956"/>
                </a:lnTo>
                <a:lnTo>
                  <a:pt x="16421099" y="0"/>
                </a:lnTo>
                <a:lnTo>
                  <a:pt x="0" y="0"/>
                </a:lnTo>
                <a:lnTo>
                  <a:pt x="0" y="28956"/>
                </a:lnTo>
                <a:close/>
              </a:path>
            </a:pathLst>
          </a:custGeom>
          <a:solidFill>
            <a:srgbClr val="05517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7136" y="3442716"/>
            <a:ext cx="1066799" cy="1272539"/>
          </a:xfrm>
          <a:prstGeom prst="rect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object 2"/>
          <p:cNvSpPr/>
          <p:nvPr/>
        </p:nvSpPr>
        <p:spPr>
          <a:xfrm>
            <a:off x="934210" y="1688593"/>
            <a:ext cx="16421100" cy="58418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11" name="object 4"/>
          <p:cNvSpPr/>
          <p:nvPr/>
        </p:nvSpPr>
        <p:spPr>
          <a:xfrm>
            <a:off x="934210" y="1688593"/>
            <a:ext cx="16421100" cy="58418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31" name="object 2"/>
          <p:cNvSpPr/>
          <p:nvPr/>
        </p:nvSpPr>
        <p:spPr>
          <a:xfrm>
            <a:off x="934974" y="1696211"/>
            <a:ext cx="16421100" cy="38100"/>
          </a:xfrm>
          <a:custGeom>
            <a:avLst/>
            <a:gdLst/>
            <a:ahLst/>
            <a:cxnLst/>
            <a:rect l="l" t="t" r="r" b="b"/>
            <a:pathLst>
              <a:path w="16421100" h="38100">
                <a:moveTo>
                  <a:pt x="0" y="38100"/>
                </a:moveTo>
                <a:lnTo>
                  <a:pt x="16421100" y="38100"/>
                </a:lnTo>
                <a:lnTo>
                  <a:pt x="16421100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2" name="object 3"/>
          <p:cNvSpPr/>
          <p:nvPr/>
        </p:nvSpPr>
        <p:spPr>
          <a:xfrm>
            <a:off x="1059180" y="9453365"/>
            <a:ext cx="2276856" cy="8336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3" name="object 5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5"/>
                </a:moveTo>
                <a:lnTo>
                  <a:pt x="16421100" y="28955"/>
                </a:lnTo>
                <a:lnTo>
                  <a:pt x="1642110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" name="object 4"/>
          <p:cNvSpPr/>
          <p:nvPr/>
        </p:nvSpPr>
        <p:spPr>
          <a:xfrm>
            <a:off x="7588756" y="3122676"/>
            <a:ext cx="5181600" cy="3657600"/>
          </a:xfrm>
          <a:custGeom>
            <a:avLst/>
            <a:gdLst/>
            <a:ahLst/>
            <a:cxnLst/>
            <a:rect l="l" t="t" r="r" b="b"/>
            <a:pathLst>
              <a:path w="2590800" h="1828800">
                <a:moveTo>
                  <a:pt x="1444117" y="0"/>
                </a:moveTo>
                <a:lnTo>
                  <a:pt x="1390165" y="1005"/>
                </a:lnTo>
                <a:lnTo>
                  <a:pt x="1336857" y="3972"/>
                </a:lnTo>
                <a:lnTo>
                  <a:pt x="1284246" y="8856"/>
                </a:lnTo>
                <a:lnTo>
                  <a:pt x="1232388" y="15613"/>
                </a:lnTo>
                <a:lnTo>
                  <a:pt x="1181338" y="24199"/>
                </a:lnTo>
                <a:lnTo>
                  <a:pt x="1131151" y="34571"/>
                </a:lnTo>
                <a:lnTo>
                  <a:pt x="1081882" y="46684"/>
                </a:lnTo>
                <a:lnTo>
                  <a:pt x="1033586" y="60494"/>
                </a:lnTo>
                <a:lnTo>
                  <a:pt x="986317" y="75958"/>
                </a:lnTo>
                <a:lnTo>
                  <a:pt x="940132" y="93031"/>
                </a:lnTo>
                <a:lnTo>
                  <a:pt x="895084" y="111670"/>
                </a:lnTo>
                <a:lnTo>
                  <a:pt x="851229" y="131831"/>
                </a:lnTo>
                <a:lnTo>
                  <a:pt x="808622" y="153469"/>
                </a:lnTo>
                <a:lnTo>
                  <a:pt x="767318" y="176542"/>
                </a:lnTo>
                <a:lnTo>
                  <a:pt x="727372" y="201004"/>
                </a:lnTo>
                <a:lnTo>
                  <a:pt x="688839" y="226813"/>
                </a:lnTo>
                <a:lnTo>
                  <a:pt x="651774" y="253924"/>
                </a:lnTo>
                <a:lnTo>
                  <a:pt x="616232" y="282293"/>
                </a:lnTo>
                <a:lnTo>
                  <a:pt x="582267" y="311876"/>
                </a:lnTo>
                <a:lnTo>
                  <a:pt x="549936" y="342630"/>
                </a:lnTo>
                <a:lnTo>
                  <a:pt x="519292" y="374510"/>
                </a:lnTo>
                <a:lnTo>
                  <a:pt x="490392" y="407473"/>
                </a:lnTo>
                <a:lnTo>
                  <a:pt x="463289" y="441475"/>
                </a:lnTo>
                <a:lnTo>
                  <a:pt x="438040" y="476471"/>
                </a:lnTo>
                <a:lnTo>
                  <a:pt x="414698" y="512419"/>
                </a:lnTo>
                <a:lnTo>
                  <a:pt x="393320" y="549273"/>
                </a:lnTo>
                <a:lnTo>
                  <a:pt x="373959" y="586990"/>
                </a:lnTo>
                <a:lnTo>
                  <a:pt x="356671" y="625526"/>
                </a:lnTo>
                <a:lnTo>
                  <a:pt x="341512" y="664838"/>
                </a:lnTo>
                <a:lnTo>
                  <a:pt x="328535" y="704881"/>
                </a:lnTo>
                <a:lnTo>
                  <a:pt x="317797" y="745611"/>
                </a:lnTo>
                <a:lnTo>
                  <a:pt x="309351" y="786984"/>
                </a:lnTo>
                <a:lnTo>
                  <a:pt x="303253" y="828957"/>
                </a:lnTo>
                <a:lnTo>
                  <a:pt x="299559" y="871486"/>
                </a:lnTo>
                <a:lnTo>
                  <a:pt x="298323" y="914526"/>
                </a:lnTo>
                <a:lnTo>
                  <a:pt x="0" y="1138682"/>
                </a:lnTo>
                <a:lnTo>
                  <a:pt x="381888" y="1257045"/>
                </a:lnTo>
                <a:lnTo>
                  <a:pt x="403160" y="1296397"/>
                </a:lnTo>
                <a:lnTo>
                  <a:pt x="426542" y="1334651"/>
                </a:lnTo>
                <a:lnTo>
                  <a:pt x="451967" y="1371772"/>
                </a:lnTo>
                <a:lnTo>
                  <a:pt x="479368" y="1407722"/>
                </a:lnTo>
                <a:lnTo>
                  <a:pt x="508676" y="1442466"/>
                </a:lnTo>
                <a:lnTo>
                  <a:pt x="539824" y="1475967"/>
                </a:lnTo>
                <a:lnTo>
                  <a:pt x="572744" y="1508188"/>
                </a:lnTo>
                <a:lnTo>
                  <a:pt x="607368" y="1539093"/>
                </a:lnTo>
                <a:lnTo>
                  <a:pt x="643628" y="1568647"/>
                </a:lnTo>
                <a:lnTo>
                  <a:pt x="681456" y="1596811"/>
                </a:lnTo>
                <a:lnTo>
                  <a:pt x="720784" y="1623550"/>
                </a:lnTo>
                <a:lnTo>
                  <a:pt x="761546" y="1648827"/>
                </a:lnTo>
                <a:lnTo>
                  <a:pt x="803671" y="1672605"/>
                </a:lnTo>
                <a:lnTo>
                  <a:pt x="847094" y="1694849"/>
                </a:lnTo>
                <a:lnTo>
                  <a:pt x="891746" y="1715522"/>
                </a:lnTo>
                <a:lnTo>
                  <a:pt x="937559" y="1734588"/>
                </a:lnTo>
                <a:lnTo>
                  <a:pt x="984465" y="1752009"/>
                </a:lnTo>
                <a:lnTo>
                  <a:pt x="1032396" y="1767750"/>
                </a:lnTo>
                <a:lnTo>
                  <a:pt x="1081286" y="1781773"/>
                </a:lnTo>
                <a:lnTo>
                  <a:pt x="1131065" y="1794043"/>
                </a:lnTo>
                <a:lnTo>
                  <a:pt x="1181666" y="1804524"/>
                </a:lnTo>
                <a:lnTo>
                  <a:pt x="1233084" y="1813186"/>
                </a:lnTo>
                <a:lnTo>
                  <a:pt x="1285062" y="1819968"/>
                </a:lnTo>
                <a:lnTo>
                  <a:pt x="1337722" y="1824860"/>
                </a:lnTo>
                <a:lnTo>
                  <a:pt x="1390932" y="1827816"/>
                </a:lnTo>
                <a:lnTo>
                  <a:pt x="1444625" y="1828800"/>
                </a:lnTo>
                <a:lnTo>
                  <a:pt x="1498576" y="1827794"/>
                </a:lnTo>
                <a:lnTo>
                  <a:pt x="1551884" y="1824827"/>
                </a:lnTo>
                <a:lnTo>
                  <a:pt x="1604495" y="1819943"/>
                </a:lnTo>
                <a:lnTo>
                  <a:pt x="1656402" y="1813177"/>
                </a:lnTo>
                <a:lnTo>
                  <a:pt x="1707403" y="1804600"/>
                </a:lnTo>
                <a:lnTo>
                  <a:pt x="1757590" y="1794228"/>
                </a:lnTo>
                <a:lnTo>
                  <a:pt x="1806859" y="1782115"/>
                </a:lnTo>
                <a:lnTo>
                  <a:pt x="1855155" y="1768305"/>
                </a:lnTo>
                <a:lnTo>
                  <a:pt x="1902424" y="1752841"/>
                </a:lnTo>
                <a:lnTo>
                  <a:pt x="1948609" y="1735768"/>
                </a:lnTo>
                <a:lnTo>
                  <a:pt x="1993657" y="1717129"/>
                </a:lnTo>
                <a:lnTo>
                  <a:pt x="2037512" y="1696968"/>
                </a:lnTo>
                <a:lnTo>
                  <a:pt x="2080119" y="1675330"/>
                </a:lnTo>
                <a:lnTo>
                  <a:pt x="2121423" y="1652257"/>
                </a:lnTo>
                <a:lnTo>
                  <a:pt x="2161369" y="1627795"/>
                </a:lnTo>
                <a:lnTo>
                  <a:pt x="2199902" y="1601986"/>
                </a:lnTo>
                <a:lnTo>
                  <a:pt x="2236967" y="1574875"/>
                </a:lnTo>
                <a:lnTo>
                  <a:pt x="2272509" y="1546506"/>
                </a:lnTo>
                <a:lnTo>
                  <a:pt x="2306474" y="1516923"/>
                </a:lnTo>
                <a:lnTo>
                  <a:pt x="2338805" y="1486169"/>
                </a:lnTo>
                <a:lnTo>
                  <a:pt x="2369449" y="1454289"/>
                </a:lnTo>
                <a:lnTo>
                  <a:pt x="2398349" y="1421326"/>
                </a:lnTo>
                <a:lnTo>
                  <a:pt x="2425452" y="1387324"/>
                </a:lnTo>
                <a:lnTo>
                  <a:pt x="2450701" y="1352328"/>
                </a:lnTo>
                <a:lnTo>
                  <a:pt x="2474043" y="1316380"/>
                </a:lnTo>
                <a:lnTo>
                  <a:pt x="2495421" y="1279526"/>
                </a:lnTo>
                <a:lnTo>
                  <a:pt x="2514782" y="1241809"/>
                </a:lnTo>
                <a:lnTo>
                  <a:pt x="2532070" y="1203273"/>
                </a:lnTo>
                <a:lnTo>
                  <a:pt x="2547229" y="1163961"/>
                </a:lnTo>
                <a:lnTo>
                  <a:pt x="2560206" y="1123918"/>
                </a:lnTo>
                <a:lnTo>
                  <a:pt x="2570944" y="1083188"/>
                </a:lnTo>
                <a:lnTo>
                  <a:pt x="2579390" y="1041815"/>
                </a:lnTo>
                <a:lnTo>
                  <a:pt x="2585488" y="999842"/>
                </a:lnTo>
                <a:lnTo>
                  <a:pt x="2589182" y="957313"/>
                </a:lnTo>
                <a:lnTo>
                  <a:pt x="2590419" y="914273"/>
                </a:lnTo>
                <a:lnTo>
                  <a:pt x="2589160" y="871222"/>
                </a:lnTo>
                <a:lnTo>
                  <a:pt x="2585444" y="828684"/>
                </a:lnTo>
                <a:lnTo>
                  <a:pt x="2579325" y="786703"/>
                </a:lnTo>
                <a:lnTo>
                  <a:pt x="2570858" y="745323"/>
                </a:lnTo>
                <a:lnTo>
                  <a:pt x="2560098" y="704587"/>
                </a:lnTo>
                <a:lnTo>
                  <a:pt x="2547100" y="664540"/>
                </a:lnTo>
                <a:lnTo>
                  <a:pt x="2531919" y="625226"/>
                </a:lnTo>
                <a:lnTo>
                  <a:pt x="2514611" y="586687"/>
                </a:lnTo>
                <a:lnTo>
                  <a:pt x="2495230" y="548969"/>
                </a:lnTo>
                <a:lnTo>
                  <a:pt x="2473831" y="512115"/>
                </a:lnTo>
                <a:lnTo>
                  <a:pt x="2450470" y="476169"/>
                </a:lnTo>
                <a:lnTo>
                  <a:pt x="2425201" y="441175"/>
                </a:lnTo>
                <a:lnTo>
                  <a:pt x="2398079" y="407176"/>
                </a:lnTo>
                <a:lnTo>
                  <a:pt x="2369160" y="374218"/>
                </a:lnTo>
                <a:lnTo>
                  <a:pt x="2338499" y="342343"/>
                </a:lnTo>
                <a:lnTo>
                  <a:pt x="2306150" y="311595"/>
                </a:lnTo>
                <a:lnTo>
                  <a:pt x="2272168" y="282019"/>
                </a:lnTo>
                <a:lnTo>
                  <a:pt x="2236610" y="253658"/>
                </a:lnTo>
                <a:lnTo>
                  <a:pt x="2199529" y="226556"/>
                </a:lnTo>
                <a:lnTo>
                  <a:pt x="2160981" y="200758"/>
                </a:lnTo>
                <a:lnTo>
                  <a:pt x="2121020" y="176306"/>
                </a:lnTo>
                <a:lnTo>
                  <a:pt x="2079703" y="153245"/>
                </a:lnTo>
                <a:lnTo>
                  <a:pt x="2037083" y="131619"/>
                </a:lnTo>
                <a:lnTo>
                  <a:pt x="1993216" y="111472"/>
                </a:lnTo>
                <a:lnTo>
                  <a:pt x="1948158" y="92847"/>
                </a:lnTo>
                <a:lnTo>
                  <a:pt x="1901962" y="75789"/>
                </a:lnTo>
                <a:lnTo>
                  <a:pt x="1854684" y="60341"/>
                </a:lnTo>
                <a:lnTo>
                  <a:pt x="1806379" y="46548"/>
                </a:lnTo>
                <a:lnTo>
                  <a:pt x="1757103" y="34452"/>
                </a:lnTo>
                <a:lnTo>
                  <a:pt x="1706909" y="24099"/>
                </a:lnTo>
                <a:lnTo>
                  <a:pt x="1655854" y="15531"/>
                </a:lnTo>
                <a:lnTo>
                  <a:pt x="1603992" y="8794"/>
                </a:lnTo>
                <a:lnTo>
                  <a:pt x="1551379" y="3930"/>
                </a:lnTo>
                <a:lnTo>
                  <a:pt x="1498068" y="984"/>
                </a:lnTo>
                <a:lnTo>
                  <a:pt x="144411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12" name="object 2"/>
          <p:cNvSpPr txBox="1">
            <a:spLocks noGrp="1"/>
          </p:cNvSpPr>
          <p:nvPr>
            <p:ph type="title"/>
          </p:nvPr>
        </p:nvSpPr>
        <p:spPr>
          <a:xfrm>
            <a:off x="942034" y="648106"/>
            <a:ext cx="9956800" cy="88614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5400">
              <a:spcBef>
                <a:spcPts val="190"/>
              </a:spcBef>
            </a:pPr>
            <a:r>
              <a:rPr spc="-20" dirty="0"/>
              <a:t>Difficulty Target </a:t>
            </a:r>
            <a:r>
              <a:rPr spc="-10" dirty="0"/>
              <a:t>in Pooled</a:t>
            </a:r>
            <a:r>
              <a:rPr spc="80" dirty="0"/>
              <a:t> </a:t>
            </a:r>
            <a:r>
              <a:rPr spc="-10" dirty="0"/>
              <a:t>Mining</a:t>
            </a:r>
          </a:p>
        </p:txBody>
      </p:sp>
      <p:sp>
        <p:nvSpPr>
          <p:cNvPr id="14" name="object 3"/>
          <p:cNvSpPr txBox="1"/>
          <p:nvPr/>
        </p:nvSpPr>
        <p:spPr>
          <a:xfrm>
            <a:off x="942035" y="1683969"/>
            <a:ext cx="16338550" cy="7271221"/>
          </a:xfrm>
          <a:prstGeom prst="rect">
            <a:avLst/>
          </a:prstGeom>
        </p:spPr>
        <p:txBody>
          <a:bodyPr vert="horz" wrap="square" lIns="0" tIns="238760" rIns="0" bIns="0" rtlCol="0">
            <a:spAutoFit/>
          </a:bodyPr>
          <a:lstStyle/>
          <a:p>
            <a:pPr marL="598170" marR="2540" indent="-572770">
              <a:spcBef>
                <a:spcPts val="1880"/>
              </a:spcBef>
              <a:buClr>
                <a:srgbClr val="095A82"/>
              </a:buClr>
              <a:buFont typeface="Wingdings"/>
              <a:buChar char=""/>
              <a:tabLst>
                <a:tab pos="572770" algn="l"/>
                <a:tab pos="599440" algn="l"/>
              </a:tabLst>
            </a:pPr>
            <a:r>
              <a:rPr sz="2800" spc="-10" dirty="0">
                <a:solidFill>
                  <a:srgbClr val="5F5F5F"/>
                </a:solidFill>
                <a:cs typeface="Calibri"/>
              </a:rPr>
              <a:t>The </a:t>
            </a:r>
            <a:r>
              <a:rPr sz="2800" dirty="0">
                <a:solidFill>
                  <a:srgbClr val="5F5F5F"/>
                </a:solidFill>
                <a:cs typeface="Calibri"/>
              </a:rPr>
              <a:t>mining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pool sets </a:t>
            </a:r>
            <a:r>
              <a:rPr sz="2800" dirty="0">
                <a:solidFill>
                  <a:srgbClr val="5F5F5F"/>
                </a:solidFill>
                <a:cs typeface="Calibri"/>
              </a:rPr>
              <a:t>a lower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difficulty </a:t>
            </a:r>
            <a:r>
              <a:rPr sz="2800" dirty="0">
                <a:solidFill>
                  <a:srgbClr val="5F5F5F"/>
                </a:solidFill>
                <a:cs typeface="Calibri"/>
              </a:rPr>
              <a:t>target for earning a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share, typically more than 1,000 times </a:t>
            </a:r>
            <a:r>
              <a:rPr sz="2800" dirty="0">
                <a:solidFill>
                  <a:srgbClr val="5F5F5F"/>
                </a:solidFill>
                <a:cs typeface="Calibri"/>
              </a:rPr>
              <a:t>easier</a:t>
            </a:r>
            <a:r>
              <a:rPr sz="2800" spc="30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than</a:t>
            </a:r>
            <a:endParaRPr sz="2800" dirty="0">
              <a:solidFill>
                <a:prstClr val="black"/>
              </a:solidFill>
              <a:cs typeface="Calibri"/>
            </a:endParaRPr>
          </a:p>
          <a:p>
            <a:pPr marL="598170">
              <a:spcBef>
                <a:spcPts val="1680"/>
              </a:spcBef>
            </a:pPr>
            <a:r>
              <a:rPr sz="2800" spc="-10" dirty="0">
                <a:solidFill>
                  <a:srgbClr val="5F5F5F"/>
                </a:solidFill>
                <a:cs typeface="Calibri"/>
              </a:rPr>
              <a:t>the bitcoin </a:t>
            </a:r>
            <a:r>
              <a:rPr sz="2800" dirty="0">
                <a:solidFill>
                  <a:srgbClr val="5F5F5F"/>
                </a:solidFill>
                <a:cs typeface="Calibri"/>
              </a:rPr>
              <a:t>network’s</a:t>
            </a:r>
            <a:r>
              <a:rPr sz="2800" spc="2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difficulty</a:t>
            </a:r>
            <a:endParaRPr sz="2800" dirty="0">
              <a:solidFill>
                <a:prstClr val="black"/>
              </a:solidFill>
              <a:cs typeface="Calibri"/>
            </a:endParaRPr>
          </a:p>
          <a:p>
            <a:pPr>
              <a:spcBef>
                <a:spcPts val="80"/>
              </a:spcBef>
            </a:pPr>
            <a:endParaRPr sz="26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598170" indent="-572770">
              <a:buClr>
                <a:srgbClr val="095A82"/>
              </a:buClr>
              <a:buFont typeface="Wingdings"/>
              <a:buChar char=""/>
              <a:tabLst>
                <a:tab pos="598170" algn="l"/>
                <a:tab pos="599440" algn="l"/>
              </a:tabLst>
            </a:pPr>
            <a:r>
              <a:rPr sz="2800" dirty="0">
                <a:solidFill>
                  <a:srgbClr val="5F5F5F"/>
                </a:solidFill>
                <a:cs typeface="Calibri"/>
              </a:rPr>
              <a:t>When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someone </a:t>
            </a:r>
            <a:r>
              <a:rPr sz="2800" dirty="0">
                <a:solidFill>
                  <a:srgbClr val="5F5F5F"/>
                </a:solidFill>
                <a:cs typeface="Calibri"/>
              </a:rPr>
              <a:t>in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the pool successfully mines </a:t>
            </a:r>
            <a:r>
              <a:rPr sz="2800" dirty="0">
                <a:solidFill>
                  <a:srgbClr val="5F5F5F"/>
                </a:solidFill>
                <a:cs typeface="Calibri"/>
              </a:rPr>
              <a:t>a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block, the </a:t>
            </a:r>
            <a:r>
              <a:rPr sz="2800" dirty="0">
                <a:solidFill>
                  <a:srgbClr val="5F5F5F"/>
                </a:solidFill>
                <a:cs typeface="Calibri"/>
              </a:rPr>
              <a:t>reward is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earned by the pool and then</a:t>
            </a:r>
            <a:r>
              <a:rPr sz="2800" spc="26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dirty="0">
                <a:solidFill>
                  <a:srgbClr val="5F5F5F"/>
                </a:solidFill>
                <a:cs typeface="Calibri"/>
              </a:rPr>
              <a:t>shared</a:t>
            </a:r>
            <a:endParaRPr sz="2800" dirty="0">
              <a:solidFill>
                <a:prstClr val="black"/>
              </a:solidFill>
              <a:cs typeface="Calibri"/>
            </a:endParaRPr>
          </a:p>
          <a:p>
            <a:pPr marL="598170">
              <a:spcBef>
                <a:spcPts val="1680"/>
              </a:spcBef>
            </a:pPr>
            <a:r>
              <a:rPr sz="2800" dirty="0">
                <a:solidFill>
                  <a:srgbClr val="5F5F5F"/>
                </a:solidFill>
                <a:cs typeface="Calibri"/>
              </a:rPr>
              <a:t>with all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miners </a:t>
            </a:r>
            <a:r>
              <a:rPr sz="2800" dirty="0">
                <a:solidFill>
                  <a:srgbClr val="5F5F5F"/>
                </a:solidFill>
                <a:cs typeface="Calibri"/>
              </a:rPr>
              <a:t>in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proportion </a:t>
            </a:r>
            <a:r>
              <a:rPr sz="2800" dirty="0">
                <a:solidFill>
                  <a:srgbClr val="5F5F5F"/>
                </a:solidFill>
                <a:cs typeface="Calibri"/>
              </a:rPr>
              <a:t>to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the number of shares they contributed </a:t>
            </a:r>
            <a:r>
              <a:rPr sz="2800" dirty="0">
                <a:solidFill>
                  <a:srgbClr val="5F5F5F"/>
                </a:solidFill>
                <a:cs typeface="Calibri"/>
              </a:rPr>
              <a:t>to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the</a:t>
            </a:r>
            <a:r>
              <a:rPr sz="2800" spc="11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dirty="0">
                <a:solidFill>
                  <a:srgbClr val="5F5F5F"/>
                </a:solidFill>
                <a:cs typeface="Calibri"/>
              </a:rPr>
              <a:t>effort</a:t>
            </a:r>
            <a:endParaRPr sz="2800" dirty="0">
              <a:solidFill>
                <a:prstClr val="black"/>
              </a:solidFill>
              <a:cs typeface="Calibri"/>
            </a:endParaRPr>
          </a:p>
          <a:p>
            <a:endParaRPr sz="28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>
              <a:spcBef>
                <a:spcPts val="30"/>
              </a:spcBef>
            </a:pPr>
            <a:endParaRPr sz="4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26060" marR="160020" algn="ctr">
              <a:lnSpc>
                <a:spcPct val="150000"/>
              </a:lnSpc>
              <a:spcBef>
                <a:spcPts val="10"/>
              </a:spcBef>
            </a:pPr>
            <a:r>
              <a:rPr sz="2800" b="1" dirty="0">
                <a:solidFill>
                  <a:srgbClr val="5F5F5F"/>
                </a:solidFill>
                <a:cs typeface="Calibri"/>
              </a:rPr>
              <a:t>How</a:t>
            </a:r>
            <a:r>
              <a:rPr sz="2800" b="1" spc="-4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b="1" dirty="0">
                <a:solidFill>
                  <a:srgbClr val="5F5F5F"/>
                </a:solidFill>
                <a:cs typeface="Calibri"/>
              </a:rPr>
              <a:t>does</a:t>
            </a:r>
            <a:r>
              <a:rPr sz="2800" b="1" spc="-4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b="1" dirty="0">
                <a:solidFill>
                  <a:srgbClr val="5F5F5F"/>
                </a:solidFill>
                <a:cs typeface="Calibri"/>
              </a:rPr>
              <a:t>a</a:t>
            </a:r>
            <a:r>
              <a:rPr sz="2800" b="1" spc="1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b="1" dirty="0">
                <a:solidFill>
                  <a:srgbClr val="5F5F5F"/>
                </a:solidFill>
                <a:cs typeface="Calibri"/>
              </a:rPr>
              <a:t>mining</a:t>
            </a:r>
            <a:r>
              <a:rPr sz="2800" b="1" spc="-4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b="1" dirty="0">
                <a:solidFill>
                  <a:srgbClr val="5F5F5F"/>
                </a:solidFill>
                <a:cs typeface="Calibri"/>
              </a:rPr>
              <a:t>pool</a:t>
            </a:r>
            <a:r>
              <a:rPr sz="2800" b="1" spc="-2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b="1" dirty="0">
                <a:solidFill>
                  <a:srgbClr val="5F5F5F"/>
                </a:solidFill>
                <a:cs typeface="Calibri"/>
              </a:rPr>
              <a:t>measure</a:t>
            </a:r>
            <a:r>
              <a:rPr sz="2800" b="1" spc="-10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b="1" dirty="0">
                <a:solidFill>
                  <a:srgbClr val="5F5F5F"/>
                </a:solidFill>
                <a:cs typeface="Calibri"/>
              </a:rPr>
              <a:t>the</a:t>
            </a:r>
            <a:r>
              <a:rPr sz="2800" b="1" spc="-2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b="1" spc="-10" dirty="0">
                <a:solidFill>
                  <a:srgbClr val="5F5F5F"/>
                </a:solidFill>
                <a:cs typeface="Calibri"/>
              </a:rPr>
              <a:t>individual</a:t>
            </a:r>
            <a:r>
              <a:rPr sz="2800" b="1" spc="-4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b="1" dirty="0">
                <a:solidFill>
                  <a:srgbClr val="5F5F5F"/>
                </a:solidFill>
                <a:cs typeface="Calibri"/>
              </a:rPr>
              <a:t>contributions,</a:t>
            </a:r>
            <a:r>
              <a:rPr sz="2800" b="1" spc="-5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b="1" dirty="0">
                <a:solidFill>
                  <a:srgbClr val="5F5F5F"/>
                </a:solidFill>
                <a:cs typeface="Calibri"/>
              </a:rPr>
              <a:t>so</a:t>
            </a:r>
            <a:r>
              <a:rPr sz="2800" b="1" spc="-2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b="1" dirty="0">
                <a:solidFill>
                  <a:srgbClr val="5F5F5F"/>
                </a:solidFill>
                <a:cs typeface="Calibri"/>
              </a:rPr>
              <a:t>as</a:t>
            </a:r>
            <a:r>
              <a:rPr sz="2800" b="1" spc="-2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b="1" dirty="0">
                <a:solidFill>
                  <a:srgbClr val="5F5F5F"/>
                </a:solidFill>
                <a:cs typeface="Calibri"/>
              </a:rPr>
              <a:t>to</a:t>
            </a:r>
            <a:r>
              <a:rPr sz="2800" b="1" spc="-2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b="1" spc="-10" dirty="0">
                <a:solidFill>
                  <a:srgbClr val="5F5F5F"/>
                </a:solidFill>
                <a:cs typeface="Calibri"/>
              </a:rPr>
              <a:t>fairly</a:t>
            </a:r>
            <a:r>
              <a:rPr sz="2800" b="1" spc="-3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b="1" dirty="0">
                <a:solidFill>
                  <a:srgbClr val="5F5F5F"/>
                </a:solidFill>
                <a:cs typeface="Calibri"/>
              </a:rPr>
              <a:t>distribute</a:t>
            </a:r>
            <a:r>
              <a:rPr sz="2800" b="1" spc="-8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b="1" dirty="0">
                <a:solidFill>
                  <a:srgbClr val="5F5F5F"/>
                </a:solidFill>
                <a:cs typeface="Calibri"/>
              </a:rPr>
              <a:t>the</a:t>
            </a:r>
            <a:r>
              <a:rPr sz="2800" b="1" spc="-2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b="1" dirty="0">
                <a:solidFill>
                  <a:srgbClr val="5F5F5F"/>
                </a:solidFill>
                <a:cs typeface="Calibri"/>
              </a:rPr>
              <a:t>rewards,</a:t>
            </a:r>
            <a:r>
              <a:rPr sz="2800" b="1" spc="-8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b="1" dirty="0">
                <a:solidFill>
                  <a:srgbClr val="5F5F5F"/>
                </a:solidFill>
                <a:cs typeface="Calibri"/>
              </a:rPr>
              <a:t>without  the possibility of</a:t>
            </a:r>
            <a:r>
              <a:rPr sz="2800" b="1" spc="-14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b="1" dirty="0">
                <a:solidFill>
                  <a:srgbClr val="5F5F5F"/>
                </a:solidFill>
                <a:cs typeface="Calibri"/>
              </a:rPr>
              <a:t>cheating?</a:t>
            </a:r>
            <a:endParaRPr sz="2800" dirty="0">
              <a:solidFill>
                <a:prstClr val="black"/>
              </a:solidFill>
              <a:cs typeface="Calibri"/>
            </a:endParaRPr>
          </a:p>
          <a:p>
            <a:pPr marL="598170" marR="10160" indent="-572770" algn="just">
              <a:lnSpc>
                <a:spcPct val="150100"/>
              </a:lnSpc>
              <a:spcBef>
                <a:spcPts val="1380"/>
              </a:spcBef>
              <a:buClr>
                <a:srgbClr val="095A82"/>
              </a:buClr>
              <a:buFont typeface="Wingdings"/>
              <a:buChar char=""/>
              <a:tabLst>
                <a:tab pos="599440" algn="l"/>
              </a:tabLst>
            </a:pPr>
            <a:r>
              <a:rPr sz="2800" spc="-10" dirty="0">
                <a:solidFill>
                  <a:srgbClr val="5F5F5F"/>
                </a:solidFill>
                <a:cs typeface="Calibri"/>
              </a:rPr>
              <a:t>The answer </a:t>
            </a:r>
            <a:r>
              <a:rPr sz="2800" dirty="0">
                <a:solidFill>
                  <a:srgbClr val="5F5F5F"/>
                </a:solidFill>
                <a:cs typeface="Calibri"/>
              </a:rPr>
              <a:t>is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to use bitcoin’s </a:t>
            </a:r>
            <a:r>
              <a:rPr sz="2800" b="1" spc="-10" dirty="0">
                <a:solidFill>
                  <a:srgbClr val="5F5F5F"/>
                </a:solidFill>
                <a:cs typeface="Calibri"/>
              </a:rPr>
              <a:t>proof-of-work </a:t>
            </a:r>
            <a:r>
              <a:rPr sz="2800" dirty="0">
                <a:solidFill>
                  <a:srgbClr val="5F5F5F"/>
                </a:solidFill>
                <a:cs typeface="Calibri"/>
              </a:rPr>
              <a:t>algorithm to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measure each pool miner’s contribution, but set </a:t>
            </a:r>
            <a:r>
              <a:rPr sz="2800" dirty="0">
                <a:solidFill>
                  <a:srgbClr val="5F5F5F"/>
                </a:solidFill>
                <a:cs typeface="Calibri"/>
              </a:rPr>
              <a:t>at  a lower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difficulty so that </a:t>
            </a:r>
            <a:r>
              <a:rPr sz="2800" dirty="0">
                <a:solidFill>
                  <a:srgbClr val="5F5F5F"/>
                </a:solidFill>
                <a:cs typeface="Calibri"/>
              </a:rPr>
              <a:t>even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the smallest pool miners </a:t>
            </a:r>
            <a:r>
              <a:rPr sz="2800" dirty="0">
                <a:solidFill>
                  <a:srgbClr val="5F5F5F"/>
                </a:solidFill>
                <a:cs typeface="Calibri"/>
              </a:rPr>
              <a:t>win a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share frequently enough </a:t>
            </a:r>
            <a:r>
              <a:rPr sz="2800" dirty="0">
                <a:solidFill>
                  <a:srgbClr val="5F5F5F"/>
                </a:solidFill>
                <a:cs typeface="Calibri"/>
              </a:rPr>
              <a:t>to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make </a:t>
            </a:r>
            <a:r>
              <a:rPr sz="2800" dirty="0">
                <a:solidFill>
                  <a:srgbClr val="5F5F5F"/>
                </a:solidFill>
                <a:cs typeface="Calibri"/>
              </a:rPr>
              <a:t>it worthwhile  to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contribute </a:t>
            </a:r>
            <a:r>
              <a:rPr sz="2800" dirty="0">
                <a:solidFill>
                  <a:srgbClr val="5F5F5F"/>
                </a:solidFill>
                <a:cs typeface="Calibri"/>
              </a:rPr>
              <a:t>to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the</a:t>
            </a:r>
            <a:r>
              <a:rPr sz="2800" spc="5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pool</a:t>
            </a:r>
            <a:endParaRPr sz="2800" dirty="0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363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6"/>
                </a:moveTo>
                <a:lnTo>
                  <a:pt x="16421099" y="28956"/>
                </a:lnTo>
                <a:lnTo>
                  <a:pt x="16421099" y="0"/>
                </a:lnTo>
                <a:lnTo>
                  <a:pt x="0" y="0"/>
                </a:lnTo>
                <a:lnTo>
                  <a:pt x="0" y="28956"/>
                </a:lnTo>
                <a:close/>
              </a:path>
            </a:pathLst>
          </a:custGeom>
          <a:solidFill>
            <a:srgbClr val="095A81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6"/>
                </a:moveTo>
                <a:lnTo>
                  <a:pt x="16421099" y="28956"/>
                </a:lnTo>
                <a:lnTo>
                  <a:pt x="16421099" y="0"/>
                </a:lnTo>
                <a:lnTo>
                  <a:pt x="0" y="0"/>
                </a:lnTo>
                <a:lnTo>
                  <a:pt x="0" y="28956"/>
                </a:lnTo>
                <a:close/>
              </a:path>
            </a:pathLst>
          </a:custGeom>
          <a:solidFill>
            <a:srgbClr val="05517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7136" y="3442716"/>
            <a:ext cx="1066799" cy="1272539"/>
          </a:xfrm>
          <a:prstGeom prst="rect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object 2"/>
          <p:cNvSpPr/>
          <p:nvPr/>
        </p:nvSpPr>
        <p:spPr>
          <a:xfrm>
            <a:off x="934210" y="1688593"/>
            <a:ext cx="16421100" cy="58418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11" name="object 4"/>
          <p:cNvSpPr/>
          <p:nvPr/>
        </p:nvSpPr>
        <p:spPr>
          <a:xfrm>
            <a:off x="934210" y="1688593"/>
            <a:ext cx="16421100" cy="58418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31" name="object 2"/>
          <p:cNvSpPr/>
          <p:nvPr/>
        </p:nvSpPr>
        <p:spPr>
          <a:xfrm>
            <a:off x="934974" y="1696211"/>
            <a:ext cx="16421100" cy="38100"/>
          </a:xfrm>
          <a:custGeom>
            <a:avLst/>
            <a:gdLst/>
            <a:ahLst/>
            <a:cxnLst/>
            <a:rect l="l" t="t" r="r" b="b"/>
            <a:pathLst>
              <a:path w="16421100" h="38100">
                <a:moveTo>
                  <a:pt x="0" y="38100"/>
                </a:moveTo>
                <a:lnTo>
                  <a:pt x="16421100" y="38100"/>
                </a:lnTo>
                <a:lnTo>
                  <a:pt x="16421100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2" name="object 3"/>
          <p:cNvSpPr/>
          <p:nvPr/>
        </p:nvSpPr>
        <p:spPr>
          <a:xfrm>
            <a:off x="1059180" y="9453365"/>
            <a:ext cx="2276856" cy="8336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3" name="object 5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5"/>
                </a:moveTo>
                <a:lnTo>
                  <a:pt x="16421100" y="28955"/>
                </a:lnTo>
                <a:lnTo>
                  <a:pt x="1642110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" name="object 4"/>
          <p:cNvSpPr/>
          <p:nvPr/>
        </p:nvSpPr>
        <p:spPr>
          <a:xfrm>
            <a:off x="7588756" y="3122676"/>
            <a:ext cx="5181600" cy="3657600"/>
          </a:xfrm>
          <a:custGeom>
            <a:avLst/>
            <a:gdLst/>
            <a:ahLst/>
            <a:cxnLst/>
            <a:rect l="l" t="t" r="r" b="b"/>
            <a:pathLst>
              <a:path w="2590800" h="1828800">
                <a:moveTo>
                  <a:pt x="1444117" y="0"/>
                </a:moveTo>
                <a:lnTo>
                  <a:pt x="1390165" y="1005"/>
                </a:lnTo>
                <a:lnTo>
                  <a:pt x="1336857" y="3972"/>
                </a:lnTo>
                <a:lnTo>
                  <a:pt x="1284246" y="8856"/>
                </a:lnTo>
                <a:lnTo>
                  <a:pt x="1232388" y="15613"/>
                </a:lnTo>
                <a:lnTo>
                  <a:pt x="1181338" y="24199"/>
                </a:lnTo>
                <a:lnTo>
                  <a:pt x="1131151" y="34571"/>
                </a:lnTo>
                <a:lnTo>
                  <a:pt x="1081882" y="46684"/>
                </a:lnTo>
                <a:lnTo>
                  <a:pt x="1033586" y="60494"/>
                </a:lnTo>
                <a:lnTo>
                  <a:pt x="986317" y="75958"/>
                </a:lnTo>
                <a:lnTo>
                  <a:pt x="940132" y="93031"/>
                </a:lnTo>
                <a:lnTo>
                  <a:pt x="895084" y="111670"/>
                </a:lnTo>
                <a:lnTo>
                  <a:pt x="851229" y="131831"/>
                </a:lnTo>
                <a:lnTo>
                  <a:pt x="808622" y="153469"/>
                </a:lnTo>
                <a:lnTo>
                  <a:pt x="767318" y="176542"/>
                </a:lnTo>
                <a:lnTo>
                  <a:pt x="727372" y="201004"/>
                </a:lnTo>
                <a:lnTo>
                  <a:pt x="688839" y="226813"/>
                </a:lnTo>
                <a:lnTo>
                  <a:pt x="651774" y="253924"/>
                </a:lnTo>
                <a:lnTo>
                  <a:pt x="616232" y="282293"/>
                </a:lnTo>
                <a:lnTo>
                  <a:pt x="582267" y="311876"/>
                </a:lnTo>
                <a:lnTo>
                  <a:pt x="549936" y="342630"/>
                </a:lnTo>
                <a:lnTo>
                  <a:pt x="519292" y="374510"/>
                </a:lnTo>
                <a:lnTo>
                  <a:pt x="490392" y="407473"/>
                </a:lnTo>
                <a:lnTo>
                  <a:pt x="463289" y="441475"/>
                </a:lnTo>
                <a:lnTo>
                  <a:pt x="438040" y="476471"/>
                </a:lnTo>
                <a:lnTo>
                  <a:pt x="414698" y="512419"/>
                </a:lnTo>
                <a:lnTo>
                  <a:pt x="393320" y="549273"/>
                </a:lnTo>
                <a:lnTo>
                  <a:pt x="373959" y="586990"/>
                </a:lnTo>
                <a:lnTo>
                  <a:pt x="356671" y="625526"/>
                </a:lnTo>
                <a:lnTo>
                  <a:pt x="341512" y="664838"/>
                </a:lnTo>
                <a:lnTo>
                  <a:pt x="328535" y="704881"/>
                </a:lnTo>
                <a:lnTo>
                  <a:pt x="317797" y="745611"/>
                </a:lnTo>
                <a:lnTo>
                  <a:pt x="309351" y="786984"/>
                </a:lnTo>
                <a:lnTo>
                  <a:pt x="303253" y="828957"/>
                </a:lnTo>
                <a:lnTo>
                  <a:pt x="299559" y="871486"/>
                </a:lnTo>
                <a:lnTo>
                  <a:pt x="298323" y="914526"/>
                </a:lnTo>
                <a:lnTo>
                  <a:pt x="0" y="1138682"/>
                </a:lnTo>
                <a:lnTo>
                  <a:pt x="381888" y="1257045"/>
                </a:lnTo>
                <a:lnTo>
                  <a:pt x="403160" y="1296397"/>
                </a:lnTo>
                <a:lnTo>
                  <a:pt x="426542" y="1334651"/>
                </a:lnTo>
                <a:lnTo>
                  <a:pt x="451967" y="1371772"/>
                </a:lnTo>
                <a:lnTo>
                  <a:pt x="479368" y="1407722"/>
                </a:lnTo>
                <a:lnTo>
                  <a:pt x="508676" y="1442466"/>
                </a:lnTo>
                <a:lnTo>
                  <a:pt x="539824" y="1475967"/>
                </a:lnTo>
                <a:lnTo>
                  <a:pt x="572744" y="1508188"/>
                </a:lnTo>
                <a:lnTo>
                  <a:pt x="607368" y="1539093"/>
                </a:lnTo>
                <a:lnTo>
                  <a:pt x="643628" y="1568647"/>
                </a:lnTo>
                <a:lnTo>
                  <a:pt x="681456" y="1596811"/>
                </a:lnTo>
                <a:lnTo>
                  <a:pt x="720784" y="1623550"/>
                </a:lnTo>
                <a:lnTo>
                  <a:pt x="761546" y="1648827"/>
                </a:lnTo>
                <a:lnTo>
                  <a:pt x="803671" y="1672605"/>
                </a:lnTo>
                <a:lnTo>
                  <a:pt x="847094" y="1694849"/>
                </a:lnTo>
                <a:lnTo>
                  <a:pt x="891746" y="1715522"/>
                </a:lnTo>
                <a:lnTo>
                  <a:pt x="937559" y="1734588"/>
                </a:lnTo>
                <a:lnTo>
                  <a:pt x="984465" y="1752009"/>
                </a:lnTo>
                <a:lnTo>
                  <a:pt x="1032396" y="1767750"/>
                </a:lnTo>
                <a:lnTo>
                  <a:pt x="1081286" y="1781773"/>
                </a:lnTo>
                <a:lnTo>
                  <a:pt x="1131065" y="1794043"/>
                </a:lnTo>
                <a:lnTo>
                  <a:pt x="1181666" y="1804524"/>
                </a:lnTo>
                <a:lnTo>
                  <a:pt x="1233084" y="1813186"/>
                </a:lnTo>
                <a:lnTo>
                  <a:pt x="1285062" y="1819968"/>
                </a:lnTo>
                <a:lnTo>
                  <a:pt x="1337722" y="1824860"/>
                </a:lnTo>
                <a:lnTo>
                  <a:pt x="1390932" y="1827816"/>
                </a:lnTo>
                <a:lnTo>
                  <a:pt x="1444625" y="1828800"/>
                </a:lnTo>
                <a:lnTo>
                  <a:pt x="1498576" y="1827794"/>
                </a:lnTo>
                <a:lnTo>
                  <a:pt x="1551884" y="1824827"/>
                </a:lnTo>
                <a:lnTo>
                  <a:pt x="1604495" y="1819943"/>
                </a:lnTo>
                <a:lnTo>
                  <a:pt x="1656402" y="1813177"/>
                </a:lnTo>
                <a:lnTo>
                  <a:pt x="1707403" y="1804600"/>
                </a:lnTo>
                <a:lnTo>
                  <a:pt x="1757590" y="1794228"/>
                </a:lnTo>
                <a:lnTo>
                  <a:pt x="1806859" y="1782115"/>
                </a:lnTo>
                <a:lnTo>
                  <a:pt x="1855155" y="1768305"/>
                </a:lnTo>
                <a:lnTo>
                  <a:pt x="1902424" y="1752841"/>
                </a:lnTo>
                <a:lnTo>
                  <a:pt x="1948609" y="1735768"/>
                </a:lnTo>
                <a:lnTo>
                  <a:pt x="1993657" y="1717129"/>
                </a:lnTo>
                <a:lnTo>
                  <a:pt x="2037512" y="1696968"/>
                </a:lnTo>
                <a:lnTo>
                  <a:pt x="2080119" y="1675330"/>
                </a:lnTo>
                <a:lnTo>
                  <a:pt x="2121423" y="1652257"/>
                </a:lnTo>
                <a:lnTo>
                  <a:pt x="2161369" y="1627795"/>
                </a:lnTo>
                <a:lnTo>
                  <a:pt x="2199902" y="1601986"/>
                </a:lnTo>
                <a:lnTo>
                  <a:pt x="2236967" y="1574875"/>
                </a:lnTo>
                <a:lnTo>
                  <a:pt x="2272509" y="1546506"/>
                </a:lnTo>
                <a:lnTo>
                  <a:pt x="2306474" y="1516923"/>
                </a:lnTo>
                <a:lnTo>
                  <a:pt x="2338805" y="1486169"/>
                </a:lnTo>
                <a:lnTo>
                  <a:pt x="2369449" y="1454289"/>
                </a:lnTo>
                <a:lnTo>
                  <a:pt x="2398349" y="1421326"/>
                </a:lnTo>
                <a:lnTo>
                  <a:pt x="2425452" y="1387324"/>
                </a:lnTo>
                <a:lnTo>
                  <a:pt x="2450701" y="1352328"/>
                </a:lnTo>
                <a:lnTo>
                  <a:pt x="2474043" y="1316380"/>
                </a:lnTo>
                <a:lnTo>
                  <a:pt x="2495421" y="1279526"/>
                </a:lnTo>
                <a:lnTo>
                  <a:pt x="2514782" y="1241809"/>
                </a:lnTo>
                <a:lnTo>
                  <a:pt x="2532070" y="1203273"/>
                </a:lnTo>
                <a:lnTo>
                  <a:pt x="2547229" y="1163961"/>
                </a:lnTo>
                <a:lnTo>
                  <a:pt x="2560206" y="1123918"/>
                </a:lnTo>
                <a:lnTo>
                  <a:pt x="2570944" y="1083188"/>
                </a:lnTo>
                <a:lnTo>
                  <a:pt x="2579390" y="1041815"/>
                </a:lnTo>
                <a:lnTo>
                  <a:pt x="2585488" y="999842"/>
                </a:lnTo>
                <a:lnTo>
                  <a:pt x="2589182" y="957313"/>
                </a:lnTo>
                <a:lnTo>
                  <a:pt x="2590419" y="914273"/>
                </a:lnTo>
                <a:lnTo>
                  <a:pt x="2589160" y="871222"/>
                </a:lnTo>
                <a:lnTo>
                  <a:pt x="2585444" y="828684"/>
                </a:lnTo>
                <a:lnTo>
                  <a:pt x="2579325" y="786703"/>
                </a:lnTo>
                <a:lnTo>
                  <a:pt x="2570858" y="745323"/>
                </a:lnTo>
                <a:lnTo>
                  <a:pt x="2560098" y="704587"/>
                </a:lnTo>
                <a:lnTo>
                  <a:pt x="2547100" y="664540"/>
                </a:lnTo>
                <a:lnTo>
                  <a:pt x="2531919" y="625226"/>
                </a:lnTo>
                <a:lnTo>
                  <a:pt x="2514611" y="586687"/>
                </a:lnTo>
                <a:lnTo>
                  <a:pt x="2495230" y="548969"/>
                </a:lnTo>
                <a:lnTo>
                  <a:pt x="2473831" y="512115"/>
                </a:lnTo>
                <a:lnTo>
                  <a:pt x="2450470" y="476169"/>
                </a:lnTo>
                <a:lnTo>
                  <a:pt x="2425201" y="441175"/>
                </a:lnTo>
                <a:lnTo>
                  <a:pt x="2398079" y="407176"/>
                </a:lnTo>
                <a:lnTo>
                  <a:pt x="2369160" y="374218"/>
                </a:lnTo>
                <a:lnTo>
                  <a:pt x="2338499" y="342343"/>
                </a:lnTo>
                <a:lnTo>
                  <a:pt x="2306150" y="311595"/>
                </a:lnTo>
                <a:lnTo>
                  <a:pt x="2272168" y="282019"/>
                </a:lnTo>
                <a:lnTo>
                  <a:pt x="2236610" y="253658"/>
                </a:lnTo>
                <a:lnTo>
                  <a:pt x="2199529" y="226556"/>
                </a:lnTo>
                <a:lnTo>
                  <a:pt x="2160981" y="200758"/>
                </a:lnTo>
                <a:lnTo>
                  <a:pt x="2121020" y="176306"/>
                </a:lnTo>
                <a:lnTo>
                  <a:pt x="2079703" y="153245"/>
                </a:lnTo>
                <a:lnTo>
                  <a:pt x="2037083" y="131619"/>
                </a:lnTo>
                <a:lnTo>
                  <a:pt x="1993216" y="111472"/>
                </a:lnTo>
                <a:lnTo>
                  <a:pt x="1948158" y="92847"/>
                </a:lnTo>
                <a:lnTo>
                  <a:pt x="1901962" y="75789"/>
                </a:lnTo>
                <a:lnTo>
                  <a:pt x="1854684" y="60341"/>
                </a:lnTo>
                <a:lnTo>
                  <a:pt x="1806379" y="46548"/>
                </a:lnTo>
                <a:lnTo>
                  <a:pt x="1757103" y="34452"/>
                </a:lnTo>
                <a:lnTo>
                  <a:pt x="1706909" y="24099"/>
                </a:lnTo>
                <a:lnTo>
                  <a:pt x="1655854" y="15531"/>
                </a:lnTo>
                <a:lnTo>
                  <a:pt x="1603992" y="8794"/>
                </a:lnTo>
                <a:lnTo>
                  <a:pt x="1551379" y="3930"/>
                </a:lnTo>
                <a:lnTo>
                  <a:pt x="1498068" y="984"/>
                </a:lnTo>
                <a:lnTo>
                  <a:pt x="144411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12" name="object 2"/>
          <p:cNvSpPr txBox="1">
            <a:spLocks noGrp="1"/>
          </p:cNvSpPr>
          <p:nvPr>
            <p:ph type="title"/>
          </p:nvPr>
        </p:nvSpPr>
        <p:spPr>
          <a:xfrm>
            <a:off x="942035" y="648106"/>
            <a:ext cx="6978650" cy="88614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5400">
              <a:spcBef>
                <a:spcPts val="190"/>
              </a:spcBef>
            </a:pPr>
            <a:r>
              <a:rPr spc="-10" dirty="0"/>
              <a:t>Types of Pooled</a:t>
            </a:r>
            <a:r>
              <a:rPr spc="-120" dirty="0"/>
              <a:t> </a:t>
            </a:r>
            <a:r>
              <a:rPr spc="-10" dirty="0"/>
              <a:t>Mining</a:t>
            </a:r>
          </a:p>
        </p:txBody>
      </p:sp>
      <p:sp>
        <p:nvSpPr>
          <p:cNvPr id="14" name="object 3"/>
          <p:cNvSpPr txBox="1"/>
          <p:nvPr/>
        </p:nvSpPr>
        <p:spPr>
          <a:xfrm>
            <a:off x="942034" y="1896111"/>
            <a:ext cx="16093440" cy="5561779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25400">
              <a:spcBef>
                <a:spcPts val="210"/>
              </a:spcBef>
            </a:pPr>
            <a:r>
              <a:rPr sz="2800" b="1" spc="-10" dirty="0">
                <a:solidFill>
                  <a:srgbClr val="5F5F5F"/>
                </a:solidFill>
                <a:cs typeface="Calibri"/>
              </a:rPr>
              <a:t>There</a:t>
            </a:r>
            <a:r>
              <a:rPr sz="2800" b="1" spc="-7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b="1" dirty="0">
                <a:solidFill>
                  <a:srgbClr val="5F5F5F"/>
                </a:solidFill>
                <a:cs typeface="Calibri"/>
              </a:rPr>
              <a:t>are</a:t>
            </a:r>
            <a:r>
              <a:rPr sz="2800" b="1" spc="-5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b="1" spc="-10" dirty="0">
                <a:solidFill>
                  <a:srgbClr val="5F5F5F"/>
                </a:solidFill>
                <a:cs typeface="Calibri"/>
              </a:rPr>
              <a:t>several</a:t>
            </a:r>
            <a:r>
              <a:rPr sz="2800" b="1" spc="-3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b="1" spc="-10" dirty="0">
                <a:solidFill>
                  <a:srgbClr val="5F5F5F"/>
                </a:solidFill>
                <a:cs typeface="Calibri"/>
              </a:rPr>
              <a:t>types</a:t>
            </a:r>
            <a:r>
              <a:rPr sz="2800" b="1" dirty="0">
                <a:solidFill>
                  <a:srgbClr val="5F5F5F"/>
                </a:solidFill>
                <a:cs typeface="Calibri"/>
              </a:rPr>
              <a:t> of</a:t>
            </a:r>
            <a:r>
              <a:rPr sz="2800" b="1" spc="-2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b="1" spc="-10" dirty="0">
                <a:solidFill>
                  <a:srgbClr val="5F5F5F"/>
                </a:solidFill>
                <a:cs typeface="Calibri"/>
              </a:rPr>
              <a:t>mining</a:t>
            </a:r>
            <a:r>
              <a:rPr sz="2800" b="1" spc="-2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b="1" dirty="0">
                <a:solidFill>
                  <a:srgbClr val="5F5F5F"/>
                </a:solidFill>
                <a:cs typeface="Calibri"/>
              </a:rPr>
              <a:t>pool</a:t>
            </a:r>
            <a:r>
              <a:rPr sz="2800" b="1" spc="-2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b="1" dirty="0">
                <a:solidFill>
                  <a:srgbClr val="5F5F5F"/>
                </a:solidFill>
                <a:cs typeface="Calibri"/>
              </a:rPr>
              <a:t>payout</a:t>
            </a:r>
            <a:r>
              <a:rPr sz="2800" b="1" spc="-3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b="1" dirty="0">
                <a:solidFill>
                  <a:srgbClr val="5F5F5F"/>
                </a:solidFill>
                <a:cs typeface="Calibri"/>
              </a:rPr>
              <a:t>systems.</a:t>
            </a:r>
            <a:r>
              <a:rPr sz="2800" b="1" spc="-3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b="1" spc="-10" dirty="0">
                <a:solidFill>
                  <a:srgbClr val="5F5F5F"/>
                </a:solidFill>
                <a:cs typeface="Calibri"/>
              </a:rPr>
              <a:t>The</a:t>
            </a:r>
            <a:r>
              <a:rPr sz="2800" b="1" spc="-4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b="1" spc="-10" dirty="0">
                <a:solidFill>
                  <a:srgbClr val="5F5F5F"/>
                </a:solidFill>
                <a:cs typeface="Calibri"/>
              </a:rPr>
              <a:t>different</a:t>
            </a:r>
            <a:r>
              <a:rPr sz="2800" b="1" spc="-7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b="1" dirty="0">
                <a:solidFill>
                  <a:srgbClr val="5F5F5F"/>
                </a:solidFill>
                <a:cs typeface="Calibri"/>
              </a:rPr>
              <a:t>payout</a:t>
            </a:r>
            <a:r>
              <a:rPr sz="2800" b="1" spc="-3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b="1" dirty="0">
                <a:solidFill>
                  <a:srgbClr val="5F5F5F"/>
                </a:solidFill>
                <a:cs typeface="Calibri"/>
              </a:rPr>
              <a:t>systems</a:t>
            </a:r>
            <a:r>
              <a:rPr sz="2800" b="1" spc="-5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b="1" dirty="0">
                <a:solidFill>
                  <a:srgbClr val="5F5F5F"/>
                </a:solidFill>
                <a:cs typeface="Calibri"/>
              </a:rPr>
              <a:t>are</a:t>
            </a:r>
            <a:r>
              <a:rPr sz="2800" b="1" spc="-2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b="1" dirty="0">
                <a:solidFill>
                  <a:srgbClr val="5F5F5F"/>
                </a:solidFill>
                <a:cs typeface="Calibri"/>
              </a:rPr>
              <a:t>summarized</a:t>
            </a:r>
            <a:r>
              <a:rPr sz="2800" b="1" spc="-9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b="1" dirty="0">
                <a:solidFill>
                  <a:srgbClr val="5F5F5F"/>
                </a:solidFill>
                <a:cs typeface="Calibri"/>
              </a:rPr>
              <a:t>below:</a:t>
            </a:r>
            <a:endParaRPr sz="2800">
              <a:solidFill>
                <a:prstClr val="black"/>
              </a:solidFill>
              <a:cs typeface="Calibri"/>
            </a:endParaRPr>
          </a:p>
          <a:p>
            <a:pPr marL="41910">
              <a:spcBef>
                <a:spcPts val="2310"/>
              </a:spcBef>
              <a:tabLst>
                <a:tab pos="614680" algn="l"/>
              </a:tabLst>
            </a:pPr>
            <a:r>
              <a:rPr sz="2700" b="1" dirty="0">
                <a:solidFill>
                  <a:srgbClr val="5F5F5F"/>
                </a:solidFill>
                <a:cs typeface="Calibri"/>
              </a:rPr>
              <a:t>1.	</a:t>
            </a:r>
            <a:r>
              <a:rPr sz="2700" b="1" spc="-30" dirty="0">
                <a:solidFill>
                  <a:srgbClr val="5F5F5F"/>
                </a:solidFill>
                <a:cs typeface="Calibri"/>
              </a:rPr>
              <a:t>Pay </a:t>
            </a:r>
            <a:r>
              <a:rPr sz="2700" b="1" spc="-20" dirty="0">
                <a:solidFill>
                  <a:srgbClr val="5F5F5F"/>
                </a:solidFill>
                <a:cs typeface="Calibri"/>
              </a:rPr>
              <a:t>Per </a:t>
            </a:r>
            <a:r>
              <a:rPr sz="2700" b="1" spc="-10" dirty="0">
                <a:solidFill>
                  <a:srgbClr val="5F5F5F"/>
                </a:solidFill>
                <a:cs typeface="Calibri"/>
              </a:rPr>
              <a:t>Share</a:t>
            </a:r>
            <a:r>
              <a:rPr sz="2700" b="1" spc="-170" dirty="0">
                <a:solidFill>
                  <a:srgbClr val="5F5F5F"/>
                </a:solidFill>
                <a:cs typeface="Calibri"/>
              </a:rPr>
              <a:t> </a:t>
            </a:r>
            <a:r>
              <a:rPr sz="2700" b="1" spc="-10" dirty="0">
                <a:solidFill>
                  <a:srgbClr val="5F5F5F"/>
                </a:solidFill>
                <a:cs typeface="Calibri"/>
              </a:rPr>
              <a:t>(PPS)</a:t>
            </a:r>
            <a:endParaRPr sz="2700">
              <a:solidFill>
                <a:prstClr val="black"/>
              </a:solidFill>
              <a:cs typeface="Calibri"/>
            </a:endParaRPr>
          </a:p>
          <a:p>
            <a:endParaRPr sz="26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>
              <a:spcBef>
                <a:spcPts val="50"/>
              </a:spcBef>
            </a:pPr>
            <a:endParaRPr sz="30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14680" indent="-572770">
              <a:buClr>
                <a:srgbClr val="095A82"/>
              </a:buClr>
              <a:buFont typeface="Wingdings"/>
              <a:buChar char=""/>
              <a:tabLst>
                <a:tab pos="614680" algn="l"/>
                <a:tab pos="615950" algn="l"/>
              </a:tabLst>
            </a:pPr>
            <a:r>
              <a:rPr sz="2700" spc="-10" dirty="0">
                <a:solidFill>
                  <a:srgbClr val="5F5F5F"/>
                </a:solidFill>
                <a:cs typeface="Calibri"/>
              </a:rPr>
              <a:t>The </a:t>
            </a:r>
            <a:r>
              <a:rPr sz="2700" spc="-20" dirty="0">
                <a:solidFill>
                  <a:srgbClr val="5F5F5F"/>
                </a:solidFill>
                <a:cs typeface="Calibri"/>
              </a:rPr>
              <a:t>Pay-per-Share </a:t>
            </a:r>
            <a:r>
              <a:rPr sz="2700" spc="-10" dirty="0">
                <a:solidFill>
                  <a:srgbClr val="5F5F5F"/>
                </a:solidFill>
                <a:cs typeface="Calibri"/>
              </a:rPr>
              <a:t>(PPS) approach </a:t>
            </a:r>
            <a:r>
              <a:rPr sz="2700" dirty="0">
                <a:solidFill>
                  <a:srgbClr val="5F5F5F"/>
                </a:solidFill>
                <a:cs typeface="Calibri"/>
              </a:rPr>
              <a:t>is </a:t>
            </a:r>
            <a:r>
              <a:rPr sz="2700" spc="-10" dirty="0">
                <a:solidFill>
                  <a:srgbClr val="5F5F5F"/>
                </a:solidFill>
                <a:cs typeface="Calibri"/>
              </a:rPr>
              <a:t>to </a:t>
            </a:r>
            <a:r>
              <a:rPr sz="2700" spc="-30" dirty="0">
                <a:solidFill>
                  <a:srgbClr val="5F5F5F"/>
                </a:solidFill>
                <a:cs typeface="Calibri"/>
              </a:rPr>
              <a:t>offer </a:t>
            </a:r>
            <a:r>
              <a:rPr sz="2700" dirty="0">
                <a:solidFill>
                  <a:srgbClr val="5F5F5F"/>
                </a:solidFill>
                <a:cs typeface="Calibri"/>
              </a:rPr>
              <a:t>an </a:t>
            </a:r>
            <a:r>
              <a:rPr sz="2700" spc="-20" dirty="0">
                <a:solidFill>
                  <a:srgbClr val="5F5F5F"/>
                </a:solidFill>
                <a:cs typeface="Calibri"/>
              </a:rPr>
              <a:t>instant </a:t>
            </a:r>
            <a:r>
              <a:rPr sz="2700" spc="-10" dirty="0">
                <a:solidFill>
                  <a:srgbClr val="5F5F5F"/>
                </a:solidFill>
                <a:cs typeface="Calibri"/>
              </a:rPr>
              <a:t>flat </a:t>
            </a:r>
            <a:r>
              <a:rPr sz="2700" spc="-20" dirty="0">
                <a:solidFill>
                  <a:srgbClr val="5F5F5F"/>
                </a:solidFill>
                <a:cs typeface="Calibri"/>
              </a:rPr>
              <a:t>payout for </a:t>
            </a:r>
            <a:r>
              <a:rPr sz="2700" dirty="0">
                <a:solidFill>
                  <a:srgbClr val="5F5F5F"/>
                </a:solidFill>
                <a:cs typeface="Calibri"/>
              </a:rPr>
              <a:t>each </a:t>
            </a:r>
            <a:r>
              <a:rPr sz="2700" spc="-20" dirty="0">
                <a:solidFill>
                  <a:srgbClr val="5F5F5F"/>
                </a:solidFill>
                <a:cs typeface="Calibri"/>
              </a:rPr>
              <a:t>share </a:t>
            </a:r>
            <a:r>
              <a:rPr sz="2700" spc="-10" dirty="0">
                <a:solidFill>
                  <a:srgbClr val="5F5F5F"/>
                </a:solidFill>
                <a:cs typeface="Calibri"/>
              </a:rPr>
              <a:t>that </a:t>
            </a:r>
            <a:r>
              <a:rPr sz="2700" dirty="0">
                <a:solidFill>
                  <a:srgbClr val="5F5F5F"/>
                </a:solidFill>
                <a:cs typeface="Calibri"/>
              </a:rPr>
              <a:t>is</a:t>
            </a:r>
            <a:r>
              <a:rPr sz="2700" spc="50" dirty="0">
                <a:solidFill>
                  <a:srgbClr val="5F5F5F"/>
                </a:solidFill>
                <a:cs typeface="Calibri"/>
              </a:rPr>
              <a:t> </a:t>
            </a:r>
            <a:r>
              <a:rPr sz="2700" spc="-10" dirty="0">
                <a:solidFill>
                  <a:srgbClr val="5F5F5F"/>
                </a:solidFill>
                <a:cs typeface="Calibri"/>
              </a:rPr>
              <a:t>solved</a:t>
            </a:r>
            <a:endParaRPr sz="2700">
              <a:solidFill>
                <a:prstClr val="black"/>
              </a:solidFill>
              <a:cs typeface="Calibri"/>
            </a:endParaRPr>
          </a:p>
          <a:p>
            <a:pPr marL="614680" indent="-572770">
              <a:spcBef>
                <a:spcPts val="1610"/>
              </a:spcBef>
              <a:buClr>
                <a:srgbClr val="095A82"/>
              </a:buClr>
              <a:buFont typeface="Wingdings"/>
              <a:buChar char=""/>
              <a:tabLst>
                <a:tab pos="614680" algn="l"/>
                <a:tab pos="615950" algn="l"/>
              </a:tabLst>
            </a:pPr>
            <a:r>
              <a:rPr sz="2700" spc="-10" dirty="0">
                <a:solidFill>
                  <a:srgbClr val="5F5F5F"/>
                </a:solidFill>
                <a:cs typeface="Calibri"/>
              </a:rPr>
              <a:t>The </a:t>
            </a:r>
            <a:r>
              <a:rPr sz="2700" spc="-20" dirty="0">
                <a:solidFill>
                  <a:srgbClr val="5F5F5F"/>
                </a:solidFill>
                <a:cs typeface="Calibri"/>
              </a:rPr>
              <a:t>payout </a:t>
            </a:r>
            <a:r>
              <a:rPr sz="2700" dirty="0">
                <a:solidFill>
                  <a:srgbClr val="5F5F5F"/>
                </a:solidFill>
                <a:cs typeface="Calibri"/>
              </a:rPr>
              <a:t>is </a:t>
            </a:r>
            <a:r>
              <a:rPr sz="2700" spc="-20" dirty="0">
                <a:solidFill>
                  <a:srgbClr val="5F5F5F"/>
                </a:solidFill>
                <a:cs typeface="Calibri"/>
              </a:rPr>
              <a:t>offered from </a:t>
            </a:r>
            <a:r>
              <a:rPr sz="2700" dirty="0">
                <a:solidFill>
                  <a:srgbClr val="5F5F5F"/>
                </a:solidFill>
                <a:cs typeface="Calibri"/>
              </a:rPr>
              <a:t>the </a:t>
            </a:r>
            <a:r>
              <a:rPr sz="2700" spc="-30" dirty="0">
                <a:solidFill>
                  <a:srgbClr val="5F5F5F"/>
                </a:solidFill>
                <a:cs typeface="Calibri"/>
              </a:rPr>
              <a:t>pool’s </a:t>
            </a:r>
            <a:r>
              <a:rPr sz="2700" spc="-10" dirty="0">
                <a:solidFill>
                  <a:srgbClr val="5F5F5F"/>
                </a:solidFill>
                <a:cs typeface="Calibri"/>
              </a:rPr>
              <a:t>existing balance </a:t>
            </a:r>
            <a:r>
              <a:rPr sz="2700" dirty="0">
                <a:solidFill>
                  <a:srgbClr val="5F5F5F"/>
                </a:solidFill>
                <a:cs typeface="Calibri"/>
              </a:rPr>
              <a:t>and </a:t>
            </a:r>
            <a:r>
              <a:rPr sz="2700" spc="-10" dirty="0">
                <a:solidFill>
                  <a:srgbClr val="5F5F5F"/>
                </a:solidFill>
                <a:cs typeface="Calibri"/>
              </a:rPr>
              <a:t>can </a:t>
            </a:r>
            <a:r>
              <a:rPr sz="2700" spc="-20" dirty="0">
                <a:solidFill>
                  <a:srgbClr val="5F5F5F"/>
                </a:solidFill>
                <a:cs typeface="Calibri"/>
              </a:rPr>
              <a:t>therefore </a:t>
            </a:r>
            <a:r>
              <a:rPr sz="2700" spc="-10" dirty="0">
                <a:solidFill>
                  <a:srgbClr val="5F5F5F"/>
                </a:solidFill>
                <a:cs typeface="Calibri"/>
              </a:rPr>
              <a:t>be withdrawn </a:t>
            </a:r>
            <a:r>
              <a:rPr sz="2700" spc="-20" dirty="0">
                <a:solidFill>
                  <a:srgbClr val="5F5F5F"/>
                </a:solidFill>
                <a:cs typeface="Calibri"/>
              </a:rPr>
              <a:t>immediately,</a:t>
            </a:r>
            <a:r>
              <a:rPr sz="2700" spc="30" dirty="0">
                <a:solidFill>
                  <a:srgbClr val="5F5F5F"/>
                </a:solidFill>
                <a:cs typeface="Calibri"/>
              </a:rPr>
              <a:t> </a:t>
            </a:r>
            <a:r>
              <a:rPr sz="2700" dirty="0">
                <a:solidFill>
                  <a:srgbClr val="5F5F5F"/>
                </a:solidFill>
                <a:cs typeface="Calibri"/>
              </a:rPr>
              <a:t>without</a:t>
            </a:r>
            <a:endParaRPr sz="2700">
              <a:solidFill>
                <a:prstClr val="black"/>
              </a:solidFill>
              <a:cs typeface="Calibri"/>
            </a:endParaRPr>
          </a:p>
          <a:p>
            <a:pPr marL="614680">
              <a:spcBef>
                <a:spcPts val="1630"/>
              </a:spcBef>
            </a:pPr>
            <a:r>
              <a:rPr sz="2700" dirty="0">
                <a:solidFill>
                  <a:srgbClr val="5F5F5F"/>
                </a:solidFill>
                <a:cs typeface="Calibri"/>
              </a:rPr>
              <a:t>waiting </a:t>
            </a:r>
            <a:r>
              <a:rPr sz="2700" spc="-20" dirty="0">
                <a:solidFill>
                  <a:srgbClr val="5F5F5F"/>
                </a:solidFill>
                <a:cs typeface="Calibri"/>
              </a:rPr>
              <a:t>for </a:t>
            </a:r>
            <a:r>
              <a:rPr sz="2700" dirty="0">
                <a:solidFill>
                  <a:srgbClr val="5F5F5F"/>
                </a:solidFill>
                <a:cs typeface="Calibri"/>
              </a:rPr>
              <a:t>a </a:t>
            </a:r>
            <a:r>
              <a:rPr sz="2700" spc="-10" dirty="0">
                <a:solidFill>
                  <a:srgbClr val="5F5F5F"/>
                </a:solidFill>
                <a:cs typeface="Calibri"/>
              </a:rPr>
              <a:t>block to </a:t>
            </a:r>
            <a:r>
              <a:rPr sz="2700" dirty="0">
                <a:solidFill>
                  <a:srgbClr val="5F5F5F"/>
                </a:solidFill>
                <a:cs typeface="Calibri"/>
              </a:rPr>
              <a:t>be </a:t>
            </a:r>
            <a:r>
              <a:rPr sz="2700" spc="-10" dirty="0">
                <a:solidFill>
                  <a:srgbClr val="5F5F5F"/>
                </a:solidFill>
                <a:cs typeface="Calibri"/>
              </a:rPr>
              <a:t>solved </a:t>
            </a:r>
            <a:r>
              <a:rPr sz="2700" dirty="0">
                <a:solidFill>
                  <a:srgbClr val="5F5F5F"/>
                </a:solidFill>
                <a:cs typeface="Calibri"/>
              </a:rPr>
              <a:t>or</a:t>
            </a:r>
            <a:r>
              <a:rPr sz="2700" spc="-200" dirty="0">
                <a:solidFill>
                  <a:srgbClr val="5F5F5F"/>
                </a:solidFill>
                <a:cs typeface="Calibri"/>
              </a:rPr>
              <a:t> </a:t>
            </a:r>
            <a:r>
              <a:rPr sz="2700" spc="-10" dirty="0">
                <a:solidFill>
                  <a:srgbClr val="5F5F5F"/>
                </a:solidFill>
                <a:cs typeface="Calibri"/>
              </a:rPr>
              <a:t>confirmed</a:t>
            </a:r>
            <a:endParaRPr sz="2700">
              <a:solidFill>
                <a:prstClr val="black"/>
              </a:solidFill>
              <a:cs typeface="Calibri"/>
            </a:endParaRPr>
          </a:p>
          <a:p>
            <a:pPr marL="614680" indent="-572770">
              <a:spcBef>
                <a:spcPts val="1610"/>
              </a:spcBef>
              <a:buClr>
                <a:srgbClr val="095A82"/>
              </a:buClr>
              <a:buFont typeface="Wingdings"/>
              <a:buChar char=""/>
              <a:tabLst>
                <a:tab pos="614680" algn="l"/>
                <a:tab pos="615950" algn="l"/>
              </a:tabLst>
            </a:pPr>
            <a:r>
              <a:rPr sz="2700" spc="-10" dirty="0">
                <a:solidFill>
                  <a:srgbClr val="5F5F5F"/>
                </a:solidFill>
                <a:cs typeface="Calibri"/>
              </a:rPr>
              <a:t>The possibility </a:t>
            </a:r>
            <a:r>
              <a:rPr sz="2700" dirty="0">
                <a:solidFill>
                  <a:srgbClr val="5F5F5F"/>
                </a:solidFill>
                <a:cs typeface="Calibri"/>
              </a:rPr>
              <a:t>of </a:t>
            </a:r>
            <a:r>
              <a:rPr sz="2700" spc="-10" dirty="0">
                <a:solidFill>
                  <a:srgbClr val="5F5F5F"/>
                </a:solidFill>
                <a:cs typeface="Calibri"/>
              </a:rPr>
              <a:t>cheating </a:t>
            </a:r>
            <a:r>
              <a:rPr sz="2700" dirty="0">
                <a:solidFill>
                  <a:srgbClr val="5F5F5F"/>
                </a:solidFill>
                <a:cs typeface="Calibri"/>
              </a:rPr>
              <a:t>the </a:t>
            </a:r>
            <a:r>
              <a:rPr sz="2700" spc="-10" dirty="0">
                <a:solidFill>
                  <a:srgbClr val="5F5F5F"/>
                </a:solidFill>
                <a:cs typeface="Calibri"/>
              </a:rPr>
              <a:t>miners </a:t>
            </a:r>
            <a:r>
              <a:rPr sz="2700" spc="-20" dirty="0">
                <a:solidFill>
                  <a:srgbClr val="5F5F5F"/>
                </a:solidFill>
                <a:cs typeface="Calibri"/>
              </a:rPr>
              <a:t>by </a:t>
            </a:r>
            <a:r>
              <a:rPr sz="2700" dirty="0">
                <a:solidFill>
                  <a:srgbClr val="5F5F5F"/>
                </a:solidFill>
                <a:cs typeface="Calibri"/>
              </a:rPr>
              <a:t>the pool </a:t>
            </a:r>
            <a:r>
              <a:rPr sz="2700" spc="-20" dirty="0">
                <a:solidFill>
                  <a:srgbClr val="5F5F5F"/>
                </a:solidFill>
                <a:cs typeface="Calibri"/>
              </a:rPr>
              <a:t>operator </a:t>
            </a:r>
            <a:r>
              <a:rPr sz="2700" spc="-10" dirty="0">
                <a:solidFill>
                  <a:srgbClr val="5F5F5F"/>
                </a:solidFill>
                <a:cs typeface="Calibri"/>
              </a:rPr>
              <a:t>and </a:t>
            </a:r>
            <a:r>
              <a:rPr sz="2700" spc="-20" dirty="0">
                <a:solidFill>
                  <a:srgbClr val="5F5F5F"/>
                </a:solidFill>
                <a:cs typeface="Calibri"/>
              </a:rPr>
              <a:t>by </a:t>
            </a:r>
            <a:r>
              <a:rPr sz="2700" dirty="0">
                <a:solidFill>
                  <a:srgbClr val="5F5F5F"/>
                </a:solidFill>
                <a:cs typeface="Calibri"/>
              </a:rPr>
              <a:t>timing </a:t>
            </a:r>
            <a:r>
              <a:rPr sz="2700" spc="-20" dirty="0">
                <a:solidFill>
                  <a:srgbClr val="5F5F5F"/>
                </a:solidFill>
                <a:cs typeface="Calibri"/>
              </a:rPr>
              <a:t>attacks </a:t>
            </a:r>
            <a:r>
              <a:rPr sz="2700" dirty="0">
                <a:solidFill>
                  <a:srgbClr val="5F5F5F"/>
                </a:solidFill>
                <a:cs typeface="Calibri"/>
              </a:rPr>
              <a:t>is thus </a:t>
            </a:r>
            <a:r>
              <a:rPr sz="2700" spc="-10" dirty="0">
                <a:solidFill>
                  <a:srgbClr val="5F5F5F"/>
                </a:solidFill>
                <a:cs typeface="Calibri"/>
              </a:rPr>
              <a:t>completely</a:t>
            </a:r>
            <a:r>
              <a:rPr sz="2700" spc="30" dirty="0">
                <a:solidFill>
                  <a:srgbClr val="5F5F5F"/>
                </a:solidFill>
                <a:cs typeface="Calibri"/>
              </a:rPr>
              <a:t> </a:t>
            </a:r>
            <a:r>
              <a:rPr sz="2700" spc="-10" dirty="0">
                <a:solidFill>
                  <a:srgbClr val="5F5F5F"/>
                </a:solidFill>
                <a:cs typeface="Calibri"/>
              </a:rPr>
              <a:t>eliminated</a:t>
            </a:r>
            <a:endParaRPr sz="2700">
              <a:solidFill>
                <a:prstClr val="black"/>
              </a:solidFill>
              <a:cs typeface="Calibri"/>
            </a:endParaRPr>
          </a:p>
          <a:p>
            <a:pPr marL="614680" indent="-572770">
              <a:spcBef>
                <a:spcPts val="1630"/>
              </a:spcBef>
              <a:buClr>
                <a:srgbClr val="095A82"/>
              </a:buClr>
              <a:buFont typeface="Wingdings"/>
              <a:buChar char=""/>
              <a:tabLst>
                <a:tab pos="614680" algn="l"/>
                <a:tab pos="615950" algn="l"/>
              </a:tabLst>
            </a:pPr>
            <a:r>
              <a:rPr sz="2700" spc="-10" dirty="0">
                <a:solidFill>
                  <a:srgbClr val="5F5F5F"/>
                </a:solidFill>
                <a:cs typeface="Calibri"/>
              </a:rPr>
              <a:t>This method results </a:t>
            </a:r>
            <a:r>
              <a:rPr sz="2700" dirty="0">
                <a:solidFill>
                  <a:srgbClr val="5F5F5F"/>
                </a:solidFill>
                <a:cs typeface="Calibri"/>
              </a:rPr>
              <a:t>in the </a:t>
            </a:r>
            <a:r>
              <a:rPr sz="2700" spc="-10" dirty="0">
                <a:solidFill>
                  <a:srgbClr val="5F5F5F"/>
                </a:solidFill>
                <a:cs typeface="Calibri"/>
              </a:rPr>
              <a:t>least possible variance </a:t>
            </a:r>
            <a:r>
              <a:rPr sz="2700" spc="-20" dirty="0">
                <a:solidFill>
                  <a:srgbClr val="5F5F5F"/>
                </a:solidFill>
                <a:cs typeface="Calibri"/>
              </a:rPr>
              <a:t>for </a:t>
            </a:r>
            <a:r>
              <a:rPr sz="2700" spc="-10" dirty="0">
                <a:solidFill>
                  <a:srgbClr val="5F5F5F"/>
                </a:solidFill>
                <a:cs typeface="Calibri"/>
              </a:rPr>
              <a:t>miners </a:t>
            </a:r>
            <a:r>
              <a:rPr sz="2700" dirty="0">
                <a:solidFill>
                  <a:srgbClr val="5F5F5F"/>
                </a:solidFill>
                <a:cs typeface="Calibri"/>
              </a:rPr>
              <a:t>while </a:t>
            </a:r>
            <a:r>
              <a:rPr sz="2700" spc="-20" dirty="0">
                <a:solidFill>
                  <a:srgbClr val="5F5F5F"/>
                </a:solidFill>
                <a:cs typeface="Calibri"/>
              </a:rPr>
              <a:t>transferring </a:t>
            </a:r>
            <a:r>
              <a:rPr sz="2700" dirty="0">
                <a:solidFill>
                  <a:srgbClr val="5F5F5F"/>
                </a:solidFill>
                <a:cs typeface="Calibri"/>
              </a:rPr>
              <a:t>all risk </a:t>
            </a:r>
            <a:r>
              <a:rPr sz="2700" spc="-10" dirty="0">
                <a:solidFill>
                  <a:srgbClr val="5F5F5F"/>
                </a:solidFill>
                <a:cs typeface="Calibri"/>
              </a:rPr>
              <a:t>to </a:t>
            </a:r>
            <a:r>
              <a:rPr sz="2700" dirty="0">
                <a:solidFill>
                  <a:srgbClr val="5F5F5F"/>
                </a:solidFill>
                <a:cs typeface="Calibri"/>
              </a:rPr>
              <a:t>the pool</a:t>
            </a:r>
            <a:r>
              <a:rPr sz="2700" spc="20" dirty="0">
                <a:solidFill>
                  <a:srgbClr val="5F5F5F"/>
                </a:solidFill>
                <a:cs typeface="Calibri"/>
              </a:rPr>
              <a:t> </a:t>
            </a:r>
            <a:r>
              <a:rPr sz="2700" spc="-20" dirty="0">
                <a:solidFill>
                  <a:srgbClr val="5F5F5F"/>
                </a:solidFill>
                <a:cs typeface="Calibri"/>
              </a:rPr>
              <a:t>operator</a:t>
            </a:r>
            <a:endParaRPr sz="2700">
              <a:solidFill>
                <a:prstClr val="black"/>
              </a:solidFill>
              <a:cs typeface="Calibri"/>
            </a:endParaRPr>
          </a:p>
          <a:p>
            <a:pPr marL="614680" indent="-572770">
              <a:spcBef>
                <a:spcPts val="1620"/>
              </a:spcBef>
              <a:buClr>
                <a:srgbClr val="095A82"/>
              </a:buClr>
              <a:buFont typeface="Wingdings"/>
              <a:buChar char=""/>
              <a:tabLst>
                <a:tab pos="614680" algn="l"/>
                <a:tab pos="615950" algn="l"/>
              </a:tabLst>
            </a:pPr>
            <a:r>
              <a:rPr sz="2700" spc="-10" dirty="0">
                <a:solidFill>
                  <a:srgbClr val="5F5F5F"/>
                </a:solidFill>
                <a:cs typeface="Calibri"/>
              </a:rPr>
              <a:t>The resulting possibility </a:t>
            </a:r>
            <a:r>
              <a:rPr sz="2700" dirty="0">
                <a:solidFill>
                  <a:srgbClr val="5F5F5F"/>
                </a:solidFill>
                <a:cs typeface="Calibri"/>
              </a:rPr>
              <a:t>of loss </a:t>
            </a:r>
            <a:r>
              <a:rPr sz="2700" spc="-20" dirty="0">
                <a:solidFill>
                  <a:srgbClr val="5F5F5F"/>
                </a:solidFill>
                <a:cs typeface="Calibri"/>
              </a:rPr>
              <a:t>for </a:t>
            </a:r>
            <a:r>
              <a:rPr sz="2700" dirty="0">
                <a:solidFill>
                  <a:srgbClr val="5F5F5F"/>
                </a:solidFill>
                <a:cs typeface="Calibri"/>
              </a:rPr>
              <a:t>the </a:t>
            </a:r>
            <a:r>
              <a:rPr sz="2700" spc="-10" dirty="0">
                <a:solidFill>
                  <a:srgbClr val="5F5F5F"/>
                </a:solidFill>
                <a:cs typeface="Calibri"/>
              </a:rPr>
              <a:t>server </a:t>
            </a:r>
            <a:r>
              <a:rPr sz="2700" dirty="0">
                <a:solidFill>
                  <a:srgbClr val="5F5F5F"/>
                </a:solidFill>
                <a:cs typeface="Calibri"/>
              </a:rPr>
              <a:t>is </a:t>
            </a:r>
            <a:r>
              <a:rPr sz="2700" spc="-20" dirty="0">
                <a:solidFill>
                  <a:srgbClr val="5F5F5F"/>
                </a:solidFill>
                <a:cs typeface="Calibri"/>
              </a:rPr>
              <a:t>offset by </a:t>
            </a:r>
            <a:r>
              <a:rPr sz="2700" spc="-10" dirty="0">
                <a:solidFill>
                  <a:srgbClr val="5F5F5F"/>
                </a:solidFill>
                <a:cs typeface="Calibri"/>
              </a:rPr>
              <a:t>setting </a:t>
            </a:r>
            <a:r>
              <a:rPr sz="2700" dirty="0">
                <a:solidFill>
                  <a:srgbClr val="5F5F5F"/>
                </a:solidFill>
                <a:cs typeface="Calibri"/>
              </a:rPr>
              <a:t>a </a:t>
            </a:r>
            <a:r>
              <a:rPr sz="2700" spc="-20" dirty="0">
                <a:solidFill>
                  <a:srgbClr val="5F5F5F"/>
                </a:solidFill>
                <a:cs typeface="Calibri"/>
              </a:rPr>
              <a:t>payout </a:t>
            </a:r>
            <a:r>
              <a:rPr sz="2700" dirty="0">
                <a:solidFill>
                  <a:srgbClr val="5F5F5F"/>
                </a:solidFill>
                <a:cs typeface="Calibri"/>
              </a:rPr>
              <a:t>lower than the </a:t>
            </a:r>
            <a:r>
              <a:rPr sz="2700" spc="-10" dirty="0">
                <a:solidFill>
                  <a:srgbClr val="5F5F5F"/>
                </a:solidFill>
                <a:cs typeface="Calibri"/>
              </a:rPr>
              <a:t>full expected</a:t>
            </a:r>
            <a:r>
              <a:rPr sz="2700" spc="-140" dirty="0">
                <a:solidFill>
                  <a:srgbClr val="5F5F5F"/>
                </a:solidFill>
                <a:cs typeface="Calibri"/>
              </a:rPr>
              <a:t> </a:t>
            </a:r>
            <a:r>
              <a:rPr sz="2700" spc="-10" dirty="0">
                <a:solidFill>
                  <a:srgbClr val="5F5F5F"/>
                </a:solidFill>
                <a:cs typeface="Calibri"/>
              </a:rPr>
              <a:t>value</a:t>
            </a:r>
            <a:endParaRPr sz="2700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801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6"/>
                </a:moveTo>
                <a:lnTo>
                  <a:pt x="16421099" y="28956"/>
                </a:lnTo>
                <a:lnTo>
                  <a:pt x="16421099" y="0"/>
                </a:lnTo>
                <a:lnTo>
                  <a:pt x="0" y="0"/>
                </a:lnTo>
                <a:lnTo>
                  <a:pt x="0" y="28956"/>
                </a:lnTo>
                <a:close/>
              </a:path>
            </a:pathLst>
          </a:custGeom>
          <a:solidFill>
            <a:srgbClr val="095A81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6"/>
                </a:moveTo>
                <a:lnTo>
                  <a:pt x="16421099" y="28956"/>
                </a:lnTo>
                <a:lnTo>
                  <a:pt x="16421099" y="0"/>
                </a:lnTo>
                <a:lnTo>
                  <a:pt x="0" y="0"/>
                </a:lnTo>
                <a:lnTo>
                  <a:pt x="0" y="28956"/>
                </a:lnTo>
                <a:close/>
              </a:path>
            </a:pathLst>
          </a:custGeom>
          <a:solidFill>
            <a:srgbClr val="05517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7136" y="3442716"/>
            <a:ext cx="1066799" cy="1272539"/>
          </a:xfrm>
          <a:prstGeom prst="rect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object 2"/>
          <p:cNvSpPr/>
          <p:nvPr/>
        </p:nvSpPr>
        <p:spPr>
          <a:xfrm>
            <a:off x="934210" y="1688593"/>
            <a:ext cx="16421100" cy="58418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11" name="object 4"/>
          <p:cNvSpPr/>
          <p:nvPr/>
        </p:nvSpPr>
        <p:spPr>
          <a:xfrm>
            <a:off x="934210" y="1688593"/>
            <a:ext cx="16421100" cy="58418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31" name="object 2"/>
          <p:cNvSpPr/>
          <p:nvPr/>
        </p:nvSpPr>
        <p:spPr>
          <a:xfrm>
            <a:off x="934974" y="1696211"/>
            <a:ext cx="16421100" cy="38100"/>
          </a:xfrm>
          <a:custGeom>
            <a:avLst/>
            <a:gdLst/>
            <a:ahLst/>
            <a:cxnLst/>
            <a:rect l="l" t="t" r="r" b="b"/>
            <a:pathLst>
              <a:path w="16421100" h="38100">
                <a:moveTo>
                  <a:pt x="0" y="38100"/>
                </a:moveTo>
                <a:lnTo>
                  <a:pt x="16421100" y="38100"/>
                </a:lnTo>
                <a:lnTo>
                  <a:pt x="16421100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2" name="object 3"/>
          <p:cNvSpPr/>
          <p:nvPr/>
        </p:nvSpPr>
        <p:spPr>
          <a:xfrm>
            <a:off x="1059180" y="9453365"/>
            <a:ext cx="2276856" cy="8336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3" name="object 5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5"/>
                </a:moveTo>
                <a:lnTo>
                  <a:pt x="16421100" y="28955"/>
                </a:lnTo>
                <a:lnTo>
                  <a:pt x="1642110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" name="object 4"/>
          <p:cNvSpPr/>
          <p:nvPr/>
        </p:nvSpPr>
        <p:spPr>
          <a:xfrm>
            <a:off x="7588756" y="3122676"/>
            <a:ext cx="5181600" cy="3657600"/>
          </a:xfrm>
          <a:custGeom>
            <a:avLst/>
            <a:gdLst/>
            <a:ahLst/>
            <a:cxnLst/>
            <a:rect l="l" t="t" r="r" b="b"/>
            <a:pathLst>
              <a:path w="2590800" h="1828800">
                <a:moveTo>
                  <a:pt x="1444117" y="0"/>
                </a:moveTo>
                <a:lnTo>
                  <a:pt x="1390165" y="1005"/>
                </a:lnTo>
                <a:lnTo>
                  <a:pt x="1336857" y="3972"/>
                </a:lnTo>
                <a:lnTo>
                  <a:pt x="1284246" y="8856"/>
                </a:lnTo>
                <a:lnTo>
                  <a:pt x="1232388" y="15613"/>
                </a:lnTo>
                <a:lnTo>
                  <a:pt x="1181338" y="24199"/>
                </a:lnTo>
                <a:lnTo>
                  <a:pt x="1131151" y="34571"/>
                </a:lnTo>
                <a:lnTo>
                  <a:pt x="1081882" y="46684"/>
                </a:lnTo>
                <a:lnTo>
                  <a:pt x="1033586" y="60494"/>
                </a:lnTo>
                <a:lnTo>
                  <a:pt x="986317" y="75958"/>
                </a:lnTo>
                <a:lnTo>
                  <a:pt x="940132" y="93031"/>
                </a:lnTo>
                <a:lnTo>
                  <a:pt x="895084" y="111670"/>
                </a:lnTo>
                <a:lnTo>
                  <a:pt x="851229" y="131831"/>
                </a:lnTo>
                <a:lnTo>
                  <a:pt x="808622" y="153469"/>
                </a:lnTo>
                <a:lnTo>
                  <a:pt x="767318" y="176542"/>
                </a:lnTo>
                <a:lnTo>
                  <a:pt x="727372" y="201004"/>
                </a:lnTo>
                <a:lnTo>
                  <a:pt x="688839" y="226813"/>
                </a:lnTo>
                <a:lnTo>
                  <a:pt x="651774" y="253924"/>
                </a:lnTo>
                <a:lnTo>
                  <a:pt x="616232" y="282293"/>
                </a:lnTo>
                <a:lnTo>
                  <a:pt x="582267" y="311876"/>
                </a:lnTo>
                <a:lnTo>
                  <a:pt x="549936" y="342630"/>
                </a:lnTo>
                <a:lnTo>
                  <a:pt x="519292" y="374510"/>
                </a:lnTo>
                <a:lnTo>
                  <a:pt x="490392" y="407473"/>
                </a:lnTo>
                <a:lnTo>
                  <a:pt x="463289" y="441475"/>
                </a:lnTo>
                <a:lnTo>
                  <a:pt x="438040" y="476471"/>
                </a:lnTo>
                <a:lnTo>
                  <a:pt x="414698" y="512419"/>
                </a:lnTo>
                <a:lnTo>
                  <a:pt x="393320" y="549273"/>
                </a:lnTo>
                <a:lnTo>
                  <a:pt x="373959" y="586990"/>
                </a:lnTo>
                <a:lnTo>
                  <a:pt x="356671" y="625526"/>
                </a:lnTo>
                <a:lnTo>
                  <a:pt x="341512" y="664838"/>
                </a:lnTo>
                <a:lnTo>
                  <a:pt x="328535" y="704881"/>
                </a:lnTo>
                <a:lnTo>
                  <a:pt x="317797" y="745611"/>
                </a:lnTo>
                <a:lnTo>
                  <a:pt x="309351" y="786984"/>
                </a:lnTo>
                <a:lnTo>
                  <a:pt x="303253" y="828957"/>
                </a:lnTo>
                <a:lnTo>
                  <a:pt x="299559" y="871486"/>
                </a:lnTo>
                <a:lnTo>
                  <a:pt x="298323" y="914526"/>
                </a:lnTo>
                <a:lnTo>
                  <a:pt x="0" y="1138682"/>
                </a:lnTo>
                <a:lnTo>
                  <a:pt x="381888" y="1257045"/>
                </a:lnTo>
                <a:lnTo>
                  <a:pt x="403160" y="1296397"/>
                </a:lnTo>
                <a:lnTo>
                  <a:pt x="426542" y="1334651"/>
                </a:lnTo>
                <a:lnTo>
                  <a:pt x="451967" y="1371772"/>
                </a:lnTo>
                <a:lnTo>
                  <a:pt x="479368" y="1407722"/>
                </a:lnTo>
                <a:lnTo>
                  <a:pt x="508676" y="1442466"/>
                </a:lnTo>
                <a:lnTo>
                  <a:pt x="539824" y="1475967"/>
                </a:lnTo>
                <a:lnTo>
                  <a:pt x="572744" y="1508188"/>
                </a:lnTo>
                <a:lnTo>
                  <a:pt x="607368" y="1539093"/>
                </a:lnTo>
                <a:lnTo>
                  <a:pt x="643628" y="1568647"/>
                </a:lnTo>
                <a:lnTo>
                  <a:pt x="681456" y="1596811"/>
                </a:lnTo>
                <a:lnTo>
                  <a:pt x="720784" y="1623550"/>
                </a:lnTo>
                <a:lnTo>
                  <a:pt x="761546" y="1648827"/>
                </a:lnTo>
                <a:lnTo>
                  <a:pt x="803671" y="1672605"/>
                </a:lnTo>
                <a:lnTo>
                  <a:pt x="847094" y="1694849"/>
                </a:lnTo>
                <a:lnTo>
                  <a:pt x="891746" y="1715522"/>
                </a:lnTo>
                <a:lnTo>
                  <a:pt x="937559" y="1734588"/>
                </a:lnTo>
                <a:lnTo>
                  <a:pt x="984465" y="1752009"/>
                </a:lnTo>
                <a:lnTo>
                  <a:pt x="1032396" y="1767750"/>
                </a:lnTo>
                <a:lnTo>
                  <a:pt x="1081286" y="1781773"/>
                </a:lnTo>
                <a:lnTo>
                  <a:pt x="1131065" y="1794043"/>
                </a:lnTo>
                <a:lnTo>
                  <a:pt x="1181666" y="1804524"/>
                </a:lnTo>
                <a:lnTo>
                  <a:pt x="1233084" y="1813186"/>
                </a:lnTo>
                <a:lnTo>
                  <a:pt x="1285062" y="1819968"/>
                </a:lnTo>
                <a:lnTo>
                  <a:pt x="1337722" y="1824860"/>
                </a:lnTo>
                <a:lnTo>
                  <a:pt x="1390932" y="1827816"/>
                </a:lnTo>
                <a:lnTo>
                  <a:pt x="1444625" y="1828800"/>
                </a:lnTo>
                <a:lnTo>
                  <a:pt x="1498576" y="1827794"/>
                </a:lnTo>
                <a:lnTo>
                  <a:pt x="1551884" y="1824827"/>
                </a:lnTo>
                <a:lnTo>
                  <a:pt x="1604495" y="1819943"/>
                </a:lnTo>
                <a:lnTo>
                  <a:pt x="1656402" y="1813177"/>
                </a:lnTo>
                <a:lnTo>
                  <a:pt x="1707403" y="1804600"/>
                </a:lnTo>
                <a:lnTo>
                  <a:pt x="1757590" y="1794228"/>
                </a:lnTo>
                <a:lnTo>
                  <a:pt x="1806859" y="1782115"/>
                </a:lnTo>
                <a:lnTo>
                  <a:pt x="1855155" y="1768305"/>
                </a:lnTo>
                <a:lnTo>
                  <a:pt x="1902424" y="1752841"/>
                </a:lnTo>
                <a:lnTo>
                  <a:pt x="1948609" y="1735768"/>
                </a:lnTo>
                <a:lnTo>
                  <a:pt x="1993657" y="1717129"/>
                </a:lnTo>
                <a:lnTo>
                  <a:pt x="2037512" y="1696968"/>
                </a:lnTo>
                <a:lnTo>
                  <a:pt x="2080119" y="1675330"/>
                </a:lnTo>
                <a:lnTo>
                  <a:pt x="2121423" y="1652257"/>
                </a:lnTo>
                <a:lnTo>
                  <a:pt x="2161369" y="1627795"/>
                </a:lnTo>
                <a:lnTo>
                  <a:pt x="2199902" y="1601986"/>
                </a:lnTo>
                <a:lnTo>
                  <a:pt x="2236967" y="1574875"/>
                </a:lnTo>
                <a:lnTo>
                  <a:pt x="2272509" y="1546506"/>
                </a:lnTo>
                <a:lnTo>
                  <a:pt x="2306474" y="1516923"/>
                </a:lnTo>
                <a:lnTo>
                  <a:pt x="2338805" y="1486169"/>
                </a:lnTo>
                <a:lnTo>
                  <a:pt x="2369449" y="1454289"/>
                </a:lnTo>
                <a:lnTo>
                  <a:pt x="2398349" y="1421326"/>
                </a:lnTo>
                <a:lnTo>
                  <a:pt x="2425452" y="1387324"/>
                </a:lnTo>
                <a:lnTo>
                  <a:pt x="2450701" y="1352328"/>
                </a:lnTo>
                <a:lnTo>
                  <a:pt x="2474043" y="1316380"/>
                </a:lnTo>
                <a:lnTo>
                  <a:pt x="2495421" y="1279526"/>
                </a:lnTo>
                <a:lnTo>
                  <a:pt x="2514782" y="1241809"/>
                </a:lnTo>
                <a:lnTo>
                  <a:pt x="2532070" y="1203273"/>
                </a:lnTo>
                <a:lnTo>
                  <a:pt x="2547229" y="1163961"/>
                </a:lnTo>
                <a:lnTo>
                  <a:pt x="2560206" y="1123918"/>
                </a:lnTo>
                <a:lnTo>
                  <a:pt x="2570944" y="1083188"/>
                </a:lnTo>
                <a:lnTo>
                  <a:pt x="2579390" y="1041815"/>
                </a:lnTo>
                <a:lnTo>
                  <a:pt x="2585488" y="999842"/>
                </a:lnTo>
                <a:lnTo>
                  <a:pt x="2589182" y="957313"/>
                </a:lnTo>
                <a:lnTo>
                  <a:pt x="2590419" y="914273"/>
                </a:lnTo>
                <a:lnTo>
                  <a:pt x="2589160" y="871222"/>
                </a:lnTo>
                <a:lnTo>
                  <a:pt x="2585444" y="828684"/>
                </a:lnTo>
                <a:lnTo>
                  <a:pt x="2579325" y="786703"/>
                </a:lnTo>
                <a:lnTo>
                  <a:pt x="2570858" y="745323"/>
                </a:lnTo>
                <a:lnTo>
                  <a:pt x="2560098" y="704587"/>
                </a:lnTo>
                <a:lnTo>
                  <a:pt x="2547100" y="664540"/>
                </a:lnTo>
                <a:lnTo>
                  <a:pt x="2531919" y="625226"/>
                </a:lnTo>
                <a:lnTo>
                  <a:pt x="2514611" y="586687"/>
                </a:lnTo>
                <a:lnTo>
                  <a:pt x="2495230" y="548969"/>
                </a:lnTo>
                <a:lnTo>
                  <a:pt x="2473831" y="512115"/>
                </a:lnTo>
                <a:lnTo>
                  <a:pt x="2450470" y="476169"/>
                </a:lnTo>
                <a:lnTo>
                  <a:pt x="2425201" y="441175"/>
                </a:lnTo>
                <a:lnTo>
                  <a:pt x="2398079" y="407176"/>
                </a:lnTo>
                <a:lnTo>
                  <a:pt x="2369160" y="374218"/>
                </a:lnTo>
                <a:lnTo>
                  <a:pt x="2338499" y="342343"/>
                </a:lnTo>
                <a:lnTo>
                  <a:pt x="2306150" y="311595"/>
                </a:lnTo>
                <a:lnTo>
                  <a:pt x="2272168" y="282019"/>
                </a:lnTo>
                <a:lnTo>
                  <a:pt x="2236610" y="253658"/>
                </a:lnTo>
                <a:lnTo>
                  <a:pt x="2199529" y="226556"/>
                </a:lnTo>
                <a:lnTo>
                  <a:pt x="2160981" y="200758"/>
                </a:lnTo>
                <a:lnTo>
                  <a:pt x="2121020" y="176306"/>
                </a:lnTo>
                <a:lnTo>
                  <a:pt x="2079703" y="153245"/>
                </a:lnTo>
                <a:lnTo>
                  <a:pt x="2037083" y="131619"/>
                </a:lnTo>
                <a:lnTo>
                  <a:pt x="1993216" y="111472"/>
                </a:lnTo>
                <a:lnTo>
                  <a:pt x="1948158" y="92847"/>
                </a:lnTo>
                <a:lnTo>
                  <a:pt x="1901962" y="75789"/>
                </a:lnTo>
                <a:lnTo>
                  <a:pt x="1854684" y="60341"/>
                </a:lnTo>
                <a:lnTo>
                  <a:pt x="1806379" y="46548"/>
                </a:lnTo>
                <a:lnTo>
                  <a:pt x="1757103" y="34452"/>
                </a:lnTo>
                <a:lnTo>
                  <a:pt x="1706909" y="24099"/>
                </a:lnTo>
                <a:lnTo>
                  <a:pt x="1655854" y="15531"/>
                </a:lnTo>
                <a:lnTo>
                  <a:pt x="1603992" y="8794"/>
                </a:lnTo>
                <a:lnTo>
                  <a:pt x="1551379" y="3930"/>
                </a:lnTo>
                <a:lnTo>
                  <a:pt x="1498068" y="984"/>
                </a:lnTo>
                <a:lnTo>
                  <a:pt x="144411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12" name="object 2"/>
          <p:cNvSpPr txBox="1">
            <a:spLocks noGrp="1"/>
          </p:cNvSpPr>
          <p:nvPr>
            <p:ph type="title"/>
          </p:nvPr>
        </p:nvSpPr>
        <p:spPr>
          <a:xfrm>
            <a:off x="942035" y="648107"/>
            <a:ext cx="9091930" cy="88614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5400">
              <a:spcBef>
                <a:spcPts val="190"/>
              </a:spcBef>
            </a:pPr>
            <a:r>
              <a:rPr spc="-10" dirty="0"/>
              <a:t>Types of Pooled </a:t>
            </a:r>
            <a:r>
              <a:rPr spc="-10" dirty="0" smtClean="0"/>
              <a:t>Mining</a:t>
            </a:r>
            <a:r>
              <a:rPr lang="en-IN" spc="-20" dirty="0" smtClean="0"/>
              <a:t>..</a:t>
            </a:r>
            <a:endParaRPr sz="4000" dirty="0"/>
          </a:p>
        </p:txBody>
      </p:sp>
      <p:sp>
        <p:nvSpPr>
          <p:cNvPr id="14" name="object 3"/>
          <p:cNvSpPr txBox="1"/>
          <p:nvPr/>
        </p:nvSpPr>
        <p:spPr>
          <a:xfrm>
            <a:off x="898145" y="1698455"/>
            <a:ext cx="15416530" cy="2417328"/>
          </a:xfrm>
          <a:prstGeom prst="rect">
            <a:avLst/>
          </a:prstGeom>
        </p:spPr>
        <p:txBody>
          <a:bodyPr vert="horz" wrap="square" lIns="0" tIns="267970" rIns="0" bIns="0" rtlCol="0">
            <a:spAutoFit/>
          </a:bodyPr>
          <a:lstStyle/>
          <a:p>
            <a:pPr marL="25400">
              <a:spcBef>
                <a:spcPts val="2110"/>
              </a:spcBef>
              <a:tabLst>
                <a:tab pos="618490" algn="l"/>
              </a:tabLst>
            </a:pPr>
            <a:r>
              <a:rPr sz="2800" b="1" dirty="0">
                <a:solidFill>
                  <a:srgbClr val="5F5F5F"/>
                </a:solidFill>
                <a:cs typeface="Calibri"/>
              </a:rPr>
              <a:t>2.	</a:t>
            </a:r>
            <a:r>
              <a:rPr sz="2800" b="1" spc="-10" dirty="0">
                <a:solidFill>
                  <a:srgbClr val="5F5F5F"/>
                </a:solidFill>
                <a:cs typeface="Calibri"/>
              </a:rPr>
              <a:t>Pay Per Last </a:t>
            </a:r>
            <a:r>
              <a:rPr sz="2800" b="1" dirty="0">
                <a:solidFill>
                  <a:srgbClr val="5F5F5F"/>
                </a:solidFill>
                <a:cs typeface="Calibri"/>
              </a:rPr>
              <a:t>N Shares</a:t>
            </a:r>
            <a:r>
              <a:rPr sz="2800" b="1" spc="-15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b="1" spc="-10" dirty="0">
                <a:solidFill>
                  <a:srgbClr val="5F5F5F"/>
                </a:solidFill>
                <a:cs typeface="Calibri"/>
              </a:rPr>
              <a:t>(PPLNS)</a:t>
            </a:r>
            <a:endParaRPr sz="2800">
              <a:solidFill>
                <a:prstClr val="black"/>
              </a:solidFill>
              <a:cs typeface="Calibri"/>
            </a:endParaRPr>
          </a:p>
          <a:p>
            <a:pPr marL="598170" indent="-572770">
              <a:spcBef>
                <a:spcPts val="1920"/>
              </a:spcBef>
              <a:buClr>
                <a:srgbClr val="095A82"/>
              </a:buClr>
              <a:buFont typeface="Wingdings"/>
              <a:buChar char=""/>
              <a:tabLst>
                <a:tab pos="598170" algn="l"/>
                <a:tab pos="599440" algn="l"/>
              </a:tabLst>
            </a:pPr>
            <a:r>
              <a:rPr sz="2800" spc="-10" dirty="0">
                <a:solidFill>
                  <a:srgbClr val="5F5F5F"/>
                </a:solidFill>
                <a:cs typeface="Calibri"/>
              </a:rPr>
              <a:t>PPLNS has </a:t>
            </a:r>
            <a:r>
              <a:rPr sz="2800" dirty="0">
                <a:solidFill>
                  <a:srgbClr val="5F5F5F"/>
                </a:solidFill>
                <a:cs typeface="Calibri"/>
              </a:rPr>
              <a:t>a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higher </a:t>
            </a:r>
            <a:r>
              <a:rPr sz="2800" dirty="0">
                <a:solidFill>
                  <a:srgbClr val="5F5F5F"/>
                </a:solidFill>
                <a:cs typeface="Calibri"/>
              </a:rPr>
              <a:t>payout.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This </a:t>
            </a:r>
            <a:r>
              <a:rPr sz="2800" dirty="0">
                <a:solidFill>
                  <a:srgbClr val="5F5F5F"/>
                </a:solidFill>
                <a:cs typeface="Calibri"/>
              </a:rPr>
              <a:t>is for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people </a:t>
            </a:r>
            <a:r>
              <a:rPr sz="2800" dirty="0">
                <a:solidFill>
                  <a:srgbClr val="5F5F5F"/>
                </a:solidFill>
                <a:cs typeface="Calibri"/>
              </a:rPr>
              <a:t>trying to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mine </a:t>
            </a:r>
            <a:r>
              <a:rPr sz="2800" dirty="0">
                <a:solidFill>
                  <a:srgbClr val="5F5F5F"/>
                </a:solidFill>
                <a:cs typeface="Calibri"/>
              </a:rPr>
              <a:t>as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fast </a:t>
            </a:r>
            <a:r>
              <a:rPr sz="2800" dirty="0">
                <a:solidFill>
                  <a:srgbClr val="5F5F5F"/>
                </a:solidFill>
                <a:cs typeface="Calibri"/>
              </a:rPr>
              <a:t>as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possible</a:t>
            </a:r>
            <a:endParaRPr sz="2800">
              <a:solidFill>
                <a:prstClr val="black"/>
              </a:solidFill>
              <a:cs typeface="Calibri"/>
            </a:endParaRPr>
          </a:p>
          <a:p>
            <a:pPr marL="598170" marR="10160" indent="-572770">
              <a:spcBef>
                <a:spcPts val="1390"/>
              </a:spcBef>
              <a:buClr>
                <a:srgbClr val="095A82"/>
              </a:buClr>
              <a:buFont typeface="Wingdings"/>
              <a:buChar char=""/>
              <a:tabLst>
                <a:tab pos="598170" algn="l"/>
                <a:tab pos="599440" algn="l"/>
              </a:tabLst>
            </a:pPr>
            <a:r>
              <a:rPr sz="2800" spc="-10" dirty="0">
                <a:solidFill>
                  <a:srgbClr val="5F5F5F"/>
                </a:solidFill>
                <a:cs typeface="Calibri"/>
              </a:rPr>
              <a:t>PPLNS </a:t>
            </a:r>
            <a:r>
              <a:rPr sz="2800" dirty="0">
                <a:solidFill>
                  <a:srgbClr val="5F5F5F"/>
                </a:solidFill>
                <a:cs typeface="Calibri"/>
              </a:rPr>
              <a:t>will give you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wide </a:t>
            </a:r>
            <a:r>
              <a:rPr sz="2800" dirty="0">
                <a:solidFill>
                  <a:srgbClr val="5F5F5F"/>
                </a:solidFill>
                <a:cs typeface="Calibri"/>
              </a:rPr>
              <a:t>fluctuations in your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24 hour </a:t>
            </a:r>
            <a:r>
              <a:rPr sz="2800" dirty="0">
                <a:solidFill>
                  <a:srgbClr val="5F5F5F"/>
                </a:solidFill>
                <a:cs typeface="Calibri"/>
              </a:rPr>
              <a:t>payout,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but </a:t>
            </a:r>
            <a:r>
              <a:rPr sz="2800" dirty="0">
                <a:solidFill>
                  <a:srgbClr val="5F5F5F"/>
                </a:solidFill>
                <a:cs typeface="Calibri"/>
              </a:rPr>
              <a:t>for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hardcore miners, </a:t>
            </a:r>
            <a:r>
              <a:rPr sz="2800" dirty="0">
                <a:solidFill>
                  <a:srgbClr val="5F5F5F"/>
                </a:solidFill>
                <a:cs typeface="Calibri"/>
              </a:rPr>
              <a:t>the law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of </a:t>
            </a:r>
            <a:r>
              <a:rPr sz="2800" dirty="0">
                <a:solidFill>
                  <a:srgbClr val="5F5F5F"/>
                </a:solidFill>
                <a:cs typeface="Calibri"/>
              </a:rPr>
              <a:t>large 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numbers states </a:t>
            </a:r>
            <a:r>
              <a:rPr sz="2800" dirty="0">
                <a:solidFill>
                  <a:srgbClr val="5F5F5F"/>
                </a:solidFill>
                <a:cs typeface="Calibri"/>
              </a:rPr>
              <a:t>you will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earn </a:t>
            </a:r>
            <a:r>
              <a:rPr sz="2800" dirty="0">
                <a:solidFill>
                  <a:srgbClr val="5F5F5F"/>
                </a:solidFill>
                <a:cs typeface="Calibri"/>
              </a:rPr>
              <a:t>more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this</a:t>
            </a:r>
            <a:r>
              <a:rPr sz="2800" dirty="0">
                <a:solidFill>
                  <a:srgbClr val="5F5F5F"/>
                </a:solidFill>
                <a:cs typeface="Calibri"/>
              </a:rPr>
              <a:t> way</a:t>
            </a:r>
            <a:endParaRPr sz="2800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393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6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0" y="9601200"/>
            <a:ext cx="18288000" cy="685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23215" algn="r">
              <a:lnSpc>
                <a:spcPct val="100000"/>
              </a:lnSpc>
            </a:pPr>
            <a:r>
              <a:rPr sz="1650" dirty="0">
                <a:solidFill>
                  <a:srgbClr val="9E9E9E"/>
                </a:solidFill>
                <a:latin typeface="Calibri"/>
                <a:cs typeface="Calibri"/>
              </a:rPr>
              <a:t>C</a:t>
            </a:r>
            <a:r>
              <a:rPr sz="1650" spc="-5" dirty="0">
                <a:solidFill>
                  <a:srgbClr val="9E9E9E"/>
                </a:solidFill>
                <a:latin typeface="Calibri"/>
                <a:cs typeface="Calibri"/>
              </a:rPr>
              <a:t>op</a:t>
            </a:r>
            <a:r>
              <a:rPr sz="1650" spc="-10" dirty="0">
                <a:solidFill>
                  <a:srgbClr val="9E9E9E"/>
                </a:solidFill>
                <a:latin typeface="Calibri"/>
                <a:cs typeface="Calibri"/>
              </a:rPr>
              <a:t>y</a:t>
            </a:r>
            <a:r>
              <a:rPr sz="1650" dirty="0">
                <a:solidFill>
                  <a:srgbClr val="9E9E9E"/>
                </a:solidFill>
                <a:latin typeface="Calibri"/>
                <a:cs typeface="Calibri"/>
              </a:rPr>
              <a:t>rig</a:t>
            </a:r>
            <a:r>
              <a:rPr sz="1650" spc="-20" dirty="0">
                <a:solidFill>
                  <a:srgbClr val="9E9E9E"/>
                </a:solidFill>
                <a:latin typeface="Calibri"/>
                <a:cs typeface="Calibri"/>
              </a:rPr>
              <a:t>h</a:t>
            </a:r>
            <a:r>
              <a:rPr sz="1650" dirty="0">
                <a:solidFill>
                  <a:srgbClr val="9E9E9E"/>
                </a:solidFill>
                <a:latin typeface="Calibri"/>
                <a:cs typeface="Calibri"/>
              </a:rPr>
              <a:t>t</a:t>
            </a:r>
            <a:r>
              <a:rPr sz="1650" spc="-80" dirty="0">
                <a:solidFill>
                  <a:srgbClr val="9E9E9E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9E9E9E"/>
                </a:solidFill>
                <a:latin typeface="Calibri"/>
                <a:cs typeface="Calibri"/>
              </a:rPr>
              <a:t>©</a:t>
            </a:r>
            <a:r>
              <a:rPr sz="1650" spc="-40" dirty="0">
                <a:solidFill>
                  <a:srgbClr val="9E9E9E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9E9E9E"/>
                </a:solidFill>
                <a:latin typeface="Calibri"/>
                <a:cs typeface="Calibri"/>
              </a:rPr>
              <a:t>2017,</a:t>
            </a:r>
            <a:r>
              <a:rPr sz="1650" spc="-50" dirty="0">
                <a:solidFill>
                  <a:srgbClr val="9E9E9E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9E9E9E"/>
                </a:solidFill>
                <a:latin typeface="Calibri"/>
                <a:cs typeface="Calibri"/>
              </a:rPr>
              <a:t>e</a:t>
            </a:r>
            <a:r>
              <a:rPr sz="1650" spc="5" dirty="0">
                <a:solidFill>
                  <a:srgbClr val="9E9E9E"/>
                </a:solidFill>
                <a:latin typeface="Calibri"/>
                <a:cs typeface="Calibri"/>
              </a:rPr>
              <a:t>d</a:t>
            </a:r>
            <a:r>
              <a:rPr sz="1650" dirty="0">
                <a:solidFill>
                  <a:srgbClr val="9E9E9E"/>
                </a:solidFill>
                <a:latin typeface="Calibri"/>
                <a:cs typeface="Calibri"/>
              </a:rPr>
              <a:t>u</a:t>
            </a:r>
            <a:r>
              <a:rPr sz="1650" spc="-30" dirty="0">
                <a:solidFill>
                  <a:srgbClr val="9E9E9E"/>
                </a:solidFill>
                <a:latin typeface="Calibri"/>
                <a:cs typeface="Calibri"/>
              </a:rPr>
              <a:t>r</a:t>
            </a:r>
            <a:r>
              <a:rPr sz="1650" dirty="0">
                <a:solidFill>
                  <a:srgbClr val="9E9E9E"/>
                </a:solidFill>
                <a:latin typeface="Calibri"/>
                <a:cs typeface="Calibri"/>
              </a:rPr>
              <a:t>e</a:t>
            </a:r>
            <a:r>
              <a:rPr sz="1650" spc="-30" dirty="0">
                <a:solidFill>
                  <a:srgbClr val="9E9E9E"/>
                </a:solidFill>
                <a:latin typeface="Calibri"/>
                <a:cs typeface="Calibri"/>
              </a:rPr>
              <a:t>k</a:t>
            </a:r>
            <a:r>
              <a:rPr sz="1650" dirty="0">
                <a:solidFill>
                  <a:srgbClr val="9E9E9E"/>
                </a:solidFill>
                <a:latin typeface="Calibri"/>
                <a:cs typeface="Calibri"/>
              </a:rPr>
              <a:t>a</a:t>
            </a:r>
            <a:r>
              <a:rPr sz="1650" spc="-80" dirty="0">
                <a:solidFill>
                  <a:srgbClr val="9E9E9E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9E9E9E"/>
                </a:solidFill>
                <a:latin typeface="Calibri"/>
                <a:cs typeface="Calibri"/>
              </a:rPr>
              <a:t>and</a:t>
            </a:r>
            <a:r>
              <a:rPr sz="1650" spc="-30" dirty="0">
                <a:solidFill>
                  <a:srgbClr val="9E9E9E"/>
                </a:solidFill>
                <a:latin typeface="Calibri"/>
                <a:cs typeface="Calibri"/>
              </a:rPr>
              <a:t>/</a:t>
            </a:r>
            <a:r>
              <a:rPr sz="1650" spc="-5" dirty="0">
                <a:solidFill>
                  <a:srgbClr val="9E9E9E"/>
                </a:solidFill>
                <a:latin typeface="Calibri"/>
                <a:cs typeface="Calibri"/>
              </a:rPr>
              <a:t>o</a:t>
            </a:r>
            <a:r>
              <a:rPr sz="1650" dirty="0">
                <a:solidFill>
                  <a:srgbClr val="9E9E9E"/>
                </a:solidFill>
                <a:latin typeface="Calibri"/>
                <a:cs typeface="Calibri"/>
              </a:rPr>
              <a:t>r</a:t>
            </a:r>
            <a:r>
              <a:rPr sz="1650" spc="-75" dirty="0">
                <a:solidFill>
                  <a:srgbClr val="9E9E9E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9E9E9E"/>
                </a:solidFill>
                <a:latin typeface="Calibri"/>
                <a:cs typeface="Calibri"/>
              </a:rPr>
              <a:t>its</a:t>
            </a:r>
            <a:r>
              <a:rPr sz="1650" spc="-40" dirty="0">
                <a:solidFill>
                  <a:srgbClr val="9E9E9E"/>
                </a:solidFill>
                <a:latin typeface="Times New Roman"/>
                <a:cs typeface="Times New Roman"/>
              </a:rPr>
              <a:t> </a:t>
            </a:r>
            <a:r>
              <a:rPr sz="1650" spc="-15" dirty="0">
                <a:solidFill>
                  <a:srgbClr val="9E9E9E"/>
                </a:solidFill>
                <a:latin typeface="Calibri"/>
                <a:cs typeface="Calibri"/>
              </a:rPr>
              <a:t>af</a:t>
            </a:r>
            <a:r>
              <a:rPr sz="1650" spc="-5" dirty="0">
                <a:solidFill>
                  <a:srgbClr val="9E9E9E"/>
                </a:solidFill>
                <a:latin typeface="Calibri"/>
                <a:cs typeface="Calibri"/>
              </a:rPr>
              <a:t>f</a:t>
            </a:r>
            <a:r>
              <a:rPr sz="1650" dirty="0">
                <a:solidFill>
                  <a:srgbClr val="9E9E9E"/>
                </a:solidFill>
                <a:latin typeface="Calibri"/>
                <a:cs typeface="Calibri"/>
              </a:rPr>
              <a:t>il</a:t>
            </a:r>
            <a:r>
              <a:rPr sz="1650" spc="-10" dirty="0">
                <a:solidFill>
                  <a:srgbClr val="9E9E9E"/>
                </a:solidFill>
                <a:latin typeface="Calibri"/>
                <a:cs typeface="Calibri"/>
              </a:rPr>
              <a:t>i</a:t>
            </a:r>
            <a:r>
              <a:rPr sz="1650" spc="-15" dirty="0">
                <a:solidFill>
                  <a:srgbClr val="9E9E9E"/>
                </a:solidFill>
                <a:latin typeface="Calibri"/>
                <a:cs typeface="Calibri"/>
              </a:rPr>
              <a:t>a</a:t>
            </a:r>
            <a:r>
              <a:rPr sz="1650" spc="-30" dirty="0">
                <a:solidFill>
                  <a:srgbClr val="9E9E9E"/>
                </a:solidFill>
                <a:latin typeface="Calibri"/>
                <a:cs typeface="Calibri"/>
              </a:rPr>
              <a:t>t</a:t>
            </a:r>
            <a:r>
              <a:rPr sz="1650" dirty="0">
                <a:solidFill>
                  <a:srgbClr val="9E9E9E"/>
                </a:solidFill>
                <a:latin typeface="Calibri"/>
                <a:cs typeface="Calibri"/>
              </a:rPr>
              <a:t>es.</a:t>
            </a:r>
            <a:r>
              <a:rPr sz="1650" spc="-45" dirty="0">
                <a:solidFill>
                  <a:srgbClr val="9E9E9E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9E9E9E"/>
                </a:solidFill>
                <a:latin typeface="Calibri"/>
                <a:cs typeface="Calibri"/>
              </a:rPr>
              <a:t>A</a:t>
            </a:r>
            <a:r>
              <a:rPr sz="1650" spc="-10" dirty="0">
                <a:solidFill>
                  <a:srgbClr val="9E9E9E"/>
                </a:solidFill>
                <a:latin typeface="Calibri"/>
                <a:cs typeface="Calibri"/>
              </a:rPr>
              <a:t>l</a:t>
            </a:r>
            <a:r>
              <a:rPr sz="1650" dirty="0">
                <a:solidFill>
                  <a:srgbClr val="9E9E9E"/>
                </a:solidFill>
                <a:latin typeface="Calibri"/>
                <a:cs typeface="Calibri"/>
              </a:rPr>
              <a:t>l</a:t>
            </a:r>
            <a:r>
              <a:rPr sz="1650" spc="-85" dirty="0">
                <a:solidFill>
                  <a:srgbClr val="9E9E9E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9E9E9E"/>
                </a:solidFill>
                <a:latin typeface="Calibri"/>
                <a:cs typeface="Calibri"/>
              </a:rPr>
              <a:t>righ</a:t>
            </a:r>
            <a:r>
              <a:rPr sz="1650" spc="-10" dirty="0">
                <a:solidFill>
                  <a:srgbClr val="9E9E9E"/>
                </a:solidFill>
                <a:latin typeface="Calibri"/>
                <a:cs typeface="Calibri"/>
              </a:rPr>
              <a:t>t</a:t>
            </a:r>
            <a:r>
              <a:rPr sz="1650" dirty="0">
                <a:solidFill>
                  <a:srgbClr val="9E9E9E"/>
                </a:solidFill>
                <a:latin typeface="Calibri"/>
                <a:cs typeface="Calibri"/>
              </a:rPr>
              <a:t>s</a:t>
            </a:r>
            <a:r>
              <a:rPr sz="1650" spc="-65" dirty="0">
                <a:solidFill>
                  <a:srgbClr val="9E9E9E"/>
                </a:solidFill>
                <a:latin typeface="Times New Roman"/>
                <a:cs typeface="Times New Roman"/>
              </a:rPr>
              <a:t> </a:t>
            </a:r>
            <a:r>
              <a:rPr sz="1650" spc="-30" dirty="0">
                <a:solidFill>
                  <a:srgbClr val="9E9E9E"/>
                </a:solidFill>
                <a:latin typeface="Calibri"/>
                <a:cs typeface="Calibri"/>
              </a:rPr>
              <a:t>r</a:t>
            </a:r>
            <a:r>
              <a:rPr sz="1650" dirty="0">
                <a:solidFill>
                  <a:srgbClr val="9E9E9E"/>
                </a:solidFill>
                <a:latin typeface="Calibri"/>
                <a:cs typeface="Calibri"/>
              </a:rPr>
              <a:t>ese</a:t>
            </a:r>
            <a:r>
              <a:rPr sz="1650" spc="5" dirty="0">
                <a:solidFill>
                  <a:srgbClr val="9E9E9E"/>
                </a:solidFill>
                <a:latin typeface="Calibri"/>
                <a:cs typeface="Calibri"/>
              </a:rPr>
              <a:t>r</a:t>
            </a:r>
            <a:r>
              <a:rPr sz="1650" spc="-20" dirty="0">
                <a:solidFill>
                  <a:srgbClr val="9E9E9E"/>
                </a:solidFill>
                <a:latin typeface="Calibri"/>
                <a:cs typeface="Calibri"/>
              </a:rPr>
              <a:t>v</a:t>
            </a:r>
            <a:r>
              <a:rPr sz="1650" dirty="0">
                <a:solidFill>
                  <a:srgbClr val="9E9E9E"/>
                </a:solidFill>
                <a:latin typeface="Calibri"/>
                <a:cs typeface="Calibri"/>
              </a:rPr>
              <a:t>e</a:t>
            </a:r>
            <a:r>
              <a:rPr sz="1650" spc="5" dirty="0">
                <a:solidFill>
                  <a:srgbClr val="9E9E9E"/>
                </a:solidFill>
                <a:latin typeface="Calibri"/>
                <a:cs typeface="Calibri"/>
              </a:rPr>
              <a:t>d</a:t>
            </a:r>
            <a:r>
              <a:rPr sz="1650" dirty="0">
                <a:solidFill>
                  <a:srgbClr val="9E9E9E"/>
                </a:solidFill>
                <a:latin typeface="Calibri"/>
                <a:cs typeface="Calibri"/>
              </a:rPr>
              <a:t>.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59180" y="9453365"/>
            <a:ext cx="2276094" cy="8313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4973" y="1715262"/>
            <a:ext cx="16421100" cy="0"/>
          </a:xfrm>
          <a:custGeom>
            <a:avLst/>
            <a:gdLst/>
            <a:ahLst/>
            <a:cxnLst/>
            <a:rect l="l" t="t" r="r" b="b"/>
            <a:pathLst>
              <a:path w="16421100">
                <a:moveTo>
                  <a:pt x="0" y="0"/>
                </a:moveTo>
                <a:lnTo>
                  <a:pt x="16421099" y="0"/>
                </a:lnTo>
              </a:path>
            </a:pathLst>
          </a:custGeom>
          <a:ln w="28955">
            <a:solidFill>
              <a:srgbClr val="095A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26463" y="9675876"/>
            <a:ext cx="1543812" cy="3901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995391" y="248412"/>
            <a:ext cx="292735" cy="9352915"/>
          </a:xfrm>
          <a:custGeom>
            <a:avLst/>
            <a:gdLst/>
            <a:ahLst/>
            <a:cxnLst/>
            <a:rect l="l" t="t" r="r" b="b"/>
            <a:pathLst>
              <a:path w="292734" h="9352915">
                <a:moveTo>
                  <a:pt x="0" y="9352787"/>
                </a:moveTo>
                <a:lnTo>
                  <a:pt x="292607" y="9352787"/>
                </a:lnTo>
                <a:lnTo>
                  <a:pt x="292607" y="0"/>
                </a:lnTo>
                <a:lnTo>
                  <a:pt x="0" y="0"/>
                </a:lnTo>
                <a:lnTo>
                  <a:pt x="0" y="9352787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248412"/>
            <a:ext cx="292735" cy="9352915"/>
          </a:xfrm>
          <a:custGeom>
            <a:avLst/>
            <a:gdLst/>
            <a:ahLst/>
            <a:cxnLst/>
            <a:rect l="l" t="t" r="r" b="b"/>
            <a:pathLst>
              <a:path w="292735" h="9352915">
                <a:moveTo>
                  <a:pt x="0" y="9352787"/>
                </a:moveTo>
                <a:lnTo>
                  <a:pt x="292607" y="9352787"/>
                </a:lnTo>
                <a:lnTo>
                  <a:pt x="292607" y="0"/>
                </a:lnTo>
                <a:lnTo>
                  <a:pt x="0" y="0"/>
                </a:lnTo>
                <a:lnTo>
                  <a:pt x="0" y="9352787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36035" y="9601200"/>
            <a:ext cx="14952344" cy="685800"/>
          </a:xfrm>
          <a:custGeom>
            <a:avLst/>
            <a:gdLst/>
            <a:ahLst/>
            <a:cxnLst/>
            <a:rect l="l" t="t" r="r" b="b"/>
            <a:pathLst>
              <a:path w="14952344" h="685800">
                <a:moveTo>
                  <a:pt x="0" y="685799"/>
                </a:moveTo>
                <a:lnTo>
                  <a:pt x="14951963" y="685799"/>
                </a:lnTo>
                <a:lnTo>
                  <a:pt x="14951963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9601200"/>
            <a:ext cx="1061085" cy="685800"/>
          </a:xfrm>
          <a:custGeom>
            <a:avLst/>
            <a:gdLst/>
            <a:ahLst/>
            <a:cxnLst/>
            <a:rect l="l" t="t" r="r" b="b"/>
            <a:pathLst>
              <a:path w="1061085" h="685800">
                <a:moveTo>
                  <a:pt x="0" y="685799"/>
                </a:moveTo>
                <a:lnTo>
                  <a:pt x="1060703" y="685799"/>
                </a:lnTo>
                <a:lnTo>
                  <a:pt x="1060703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18288000" cy="248920"/>
          </a:xfrm>
          <a:custGeom>
            <a:avLst/>
            <a:gdLst/>
            <a:ahLst/>
            <a:cxnLst/>
            <a:rect l="l" t="t" r="r" b="b"/>
            <a:pathLst>
              <a:path w="18288000" h="248920">
                <a:moveTo>
                  <a:pt x="0" y="248412"/>
                </a:moveTo>
                <a:lnTo>
                  <a:pt x="18287999" y="248412"/>
                </a:lnTo>
                <a:lnTo>
                  <a:pt x="18287999" y="0"/>
                </a:lnTo>
                <a:lnTo>
                  <a:pt x="0" y="0"/>
                </a:lnTo>
                <a:lnTo>
                  <a:pt x="0" y="248412"/>
                </a:lnTo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59180" y="9453365"/>
            <a:ext cx="2276094" cy="8313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60703" y="9454895"/>
            <a:ext cx="2275840" cy="832485"/>
          </a:xfrm>
          <a:custGeom>
            <a:avLst/>
            <a:gdLst/>
            <a:ahLst/>
            <a:cxnLst/>
            <a:rect l="l" t="t" r="r" b="b"/>
            <a:pathLst>
              <a:path w="2275840" h="832484">
                <a:moveTo>
                  <a:pt x="0" y="832103"/>
                </a:moveTo>
                <a:lnTo>
                  <a:pt x="2275331" y="832103"/>
                </a:lnTo>
                <a:lnTo>
                  <a:pt x="2275331" y="0"/>
                </a:lnTo>
                <a:lnTo>
                  <a:pt x="0" y="0"/>
                </a:lnTo>
                <a:lnTo>
                  <a:pt x="0" y="832103"/>
                </a:lnTo>
                <a:close/>
              </a:path>
            </a:pathLst>
          </a:custGeom>
          <a:solidFill>
            <a:srgbClr val="095A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60703" y="9454895"/>
            <a:ext cx="2275840" cy="832485"/>
          </a:xfrm>
          <a:custGeom>
            <a:avLst/>
            <a:gdLst/>
            <a:ahLst/>
            <a:cxnLst/>
            <a:rect l="l" t="t" r="r" b="b"/>
            <a:pathLst>
              <a:path w="2275840" h="832484">
                <a:moveTo>
                  <a:pt x="0" y="832103"/>
                </a:moveTo>
                <a:lnTo>
                  <a:pt x="2275331" y="832103"/>
                </a:lnTo>
                <a:lnTo>
                  <a:pt x="2275331" y="0"/>
                </a:lnTo>
                <a:lnTo>
                  <a:pt x="0" y="0"/>
                </a:lnTo>
                <a:lnTo>
                  <a:pt x="0" y="832103"/>
                </a:lnTo>
                <a:close/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2800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9601200"/>
            <a:ext cx="18288000" cy="685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23215" algn="r">
              <a:lnSpc>
                <a:spcPct val="100000"/>
              </a:lnSpc>
            </a:pPr>
            <a:r>
              <a:rPr sz="1650" dirty="0">
                <a:solidFill>
                  <a:srgbClr val="9E9E9E"/>
                </a:solidFill>
                <a:latin typeface="Calibri"/>
                <a:cs typeface="Calibri"/>
              </a:rPr>
              <a:t>C</a:t>
            </a:r>
            <a:r>
              <a:rPr sz="1650" spc="-5" dirty="0">
                <a:solidFill>
                  <a:srgbClr val="9E9E9E"/>
                </a:solidFill>
                <a:latin typeface="Calibri"/>
                <a:cs typeface="Calibri"/>
              </a:rPr>
              <a:t>op</a:t>
            </a:r>
            <a:r>
              <a:rPr sz="1650" spc="-10" dirty="0">
                <a:solidFill>
                  <a:srgbClr val="9E9E9E"/>
                </a:solidFill>
                <a:latin typeface="Calibri"/>
                <a:cs typeface="Calibri"/>
              </a:rPr>
              <a:t>y</a:t>
            </a:r>
            <a:r>
              <a:rPr sz="1650" dirty="0">
                <a:solidFill>
                  <a:srgbClr val="9E9E9E"/>
                </a:solidFill>
                <a:latin typeface="Calibri"/>
                <a:cs typeface="Calibri"/>
              </a:rPr>
              <a:t>rig</a:t>
            </a:r>
            <a:r>
              <a:rPr sz="1650" spc="-20" dirty="0">
                <a:solidFill>
                  <a:srgbClr val="9E9E9E"/>
                </a:solidFill>
                <a:latin typeface="Calibri"/>
                <a:cs typeface="Calibri"/>
              </a:rPr>
              <a:t>h</a:t>
            </a:r>
            <a:r>
              <a:rPr sz="1650" dirty="0">
                <a:solidFill>
                  <a:srgbClr val="9E9E9E"/>
                </a:solidFill>
                <a:latin typeface="Calibri"/>
                <a:cs typeface="Calibri"/>
              </a:rPr>
              <a:t>t</a:t>
            </a:r>
            <a:r>
              <a:rPr sz="1650" spc="-80" dirty="0">
                <a:solidFill>
                  <a:srgbClr val="9E9E9E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9E9E9E"/>
                </a:solidFill>
                <a:latin typeface="Calibri"/>
                <a:cs typeface="Calibri"/>
              </a:rPr>
              <a:t>©</a:t>
            </a:r>
            <a:r>
              <a:rPr sz="1650" spc="-40" dirty="0">
                <a:solidFill>
                  <a:srgbClr val="9E9E9E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9E9E9E"/>
                </a:solidFill>
                <a:latin typeface="Calibri"/>
                <a:cs typeface="Calibri"/>
              </a:rPr>
              <a:t>2017,</a:t>
            </a:r>
            <a:r>
              <a:rPr sz="1650" spc="-50" dirty="0">
                <a:solidFill>
                  <a:srgbClr val="9E9E9E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9E9E9E"/>
                </a:solidFill>
                <a:latin typeface="Calibri"/>
                <a:cs typeface="Calibri"/>
              </a:rPr>
              <a:t>e</a:t>
            </a:r>
            <a:r>
              <a:rPr sz="1650" spc="5" dirty="0">
                <a:solidFill>
                  <a:srgbClr val="9E9E9E"/>
                </a:solidFill>
                <a:latin typeface="Calibri"/>
                <a:cs typeface="Calibri"/>
              </a:rPr>
              <a:t>d</a:t>
            </a:r>
            <a:r>
              <a:rPr sz="1650" dirty="0">
                <a:solidFill>
                  <a:srgbClr val="9E9E9E"/>
                </a:solidFill>
                <a:latin typeface="Calibri"/>
                <a:cs typeface="Calibri"/>
              </a:rPr>
              <a:t>u</a:t>
            </a:r>
            <a:r>
              <a:rPr sz="1650" spc="-30" dirty="0">
                <a:solidFill>
                  <a:srgbClr val="9E9E9E"/>
                </a:solidFill>
                <a:latin typeface="Calibri"/>
                <a:cs typeface="Calibri"/>
              </a:rPr>
              <a:t>r</a:t>
            </a:r>
            <a:r>
              <a:rPr sz="1650" dirty="0">
                <a:solidFill>
                  <a:srgbClr val="9E9E9E"/>
                </a:solidFill>
                <a:latin typeface="Calibri"/>
                <a:cs typeface="Calibri"/>
              </a:rPr>
              <a:t>e</a:t>
            </a:r>
            <a:r>
              <a:rPr sz="1650" spc="-30" dirty="0">
                <a:solidFill>
                  <a:srgbClr val="9E9E9E"/>
                </a:solidFill>
                <a:latin typeface="Calibri"/>
                <a:cs typeface="Calibri"/>
              </a:rPr>
              <a:t>k</a:t>
            </a:r>
            <a:r>
              <a:rPr sz="1650" dirty="0">
                <a:solidFill>
                  <a:srgbClr val="9E9E9E"/>
                </a:solidFill>
                <a:latin typeface="Calibri"/>
                <a:cs typeface="Calibri"/>
              </a:rPr>
              <a:t>a</a:t>
            </a:r>
            <a:r>
              <a:rPr sz="1650" spc="-80" dirty="0">
                <a:solidFill>
                  <a:srgbClr val="9E9E9E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9E9E9E"/>
                </a:solidFill>
                <a:latin typeface="Calibri"/>
                <a:cs typeface="Calibri"/>
              </a:rPr>
              <a:t>and</a:t>
            </a:r>
            <a:r>
              <a:rPr sz="1650" spc="-30" dirty="0">
                <a:solidFill>
                  <a:srgbClr val="9E9E9E"/>
                </a:solidFill>
                <a:latin typeface="Calibri"/>
                <a:cs typeface="Calibri"/>
              </a:rPr>
              <a:t>/</a:t>
            </a:r>
            <a:r>
              <a:rPr sz="1650" spc="-5" dirty="0">
                <a:solidFill>
                  <a:srgbClr val="9E9E9E"/>
                </a:solidFill>
                <a:latin typeface="Calibri"/>
                <a:cs typeface="Calibri"/>
              </a:rPr>
              <a:t>o</a:t>
            </a:r>
            <a:r>
              <a:rPr sz="1650" dirty="0">
                <a:solidFill>
                  <a:srgbClr val="9E9E9E"/>
                </a:solidFill>
                <a:latin typeface="Calibri"/>
                <a:cs typeface="Calibri"/>
              </a:rPr>
              <a:t>r</a:t>
            </a:r>
            <a:r>
              <a:rPr sz="1650" spc="-75" dirty="0">
                <a:solidFill>
                  <a:srgbClr val="9E9E9E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9E9E9E"/>
                </a:solidFill>
                <a:latin typeface="Calibri"/>
                <a:cs typeface="Calibri"/>
              </a:rPr>
              <a:t>its</a:t>
            </a:r>
            <a:r>
              <a:rPr sz="1650" spc="-40" dirty="0">
                <a:solidFill>
                  <a:srgbClr val="9E9E9E"/>
                </a:solidFill>
                <a:latin typeface="Times New Roman"/>
                <a:cs typeface="Times New Roman"/>
              </a:rPr>
              <a:t> </a:t>
            </a:r>
            <a:r>
              <a:rPr sz="1650" spc="-15" dirty="0">
                <a:solidFill>
                  <a:srgbClr val="9E9E9E"/>
                </a:solidFill>
                <a:latin typeface="Calibri"/>
                <a:cs typeface="Calibri"/>
              </a:rPr>
              <a:t>af</a:t>
            </a:r>
            <a:r>
              <a:rPr sz="1650" spc="-5" dirty="0">
                <a:solidFill>
                  <a:srgbClr val="9E9E9E"/>
                </a:solidFill>
                <a:latin typeface="Calibri"/>
                <a:cs typeface="Calibri"/>
              </a:rPr>
              <a:t>f</a:t>
            </a:r>
            <a:r>
              <a:rPr sz="1650" dirty="0">
                <a:solidFill>
                  <a:srgbClr val="9E9E9E"/>
                </a:solidFill>
                <a:latin typeface="Calibri"/>
                <a:cs typeface="Calibri"/>
              </a:rPr>
              <a:t>il</a:t>
            </a:r>
            <a:r>
              <a:rPr sz="1650" spc="-10" dirty="0">
                <a:solidFill>
                  <a:srgbClr val="9E9E9E"/>
                </a:solidFill>
                <a:latin typeface="Calibri"/>
                <a:cs typeface="Calibri"/>
              </a:rPr>
              <a:t>i</a:t>
            </a:r>
            <a:r>
              <a:rPr sz="1650" spc="-15" dirty="0">
                <a:solidFill>
                  <a:srgbClr val="9E9E9E"/>
                </a:solidFill>
                <a:latin typeface="Calibri"/>
                <a:cs typeface="Calibri"/>
              </a:rPr>
              <a:t>a</a:t>
            </a:r>
            <a:r>
              <a:rPr sz="1650" spc="-30" dirty="0">
                <a:solidFill>
                  <a:srgbClr val="9E9E9E"/>
                </a:solidFill>
                <a:latin typeface="Calibri"/>
                <a:cs typeface="Calibri"/>
              </a:rPr>
              <a:t>t</a:t>
            </a:r>
            <a:r>
              <a:rPr sz="1650" dirty="0">
                <a:solidFill>
                  <a:srgbClr val="9E9E9E"/>
                </a:solidFill>
                <a:latin typeface="Calibri"/>
                <a:cs typeface="Calibri"/>
              </a:rPr>
              <a:t>es.</a:t>
            </a:r>
            <a:r>
              <a:rPr sz="1650" spc="-45" dirty="0">
                <a:solidFill>
                  <a:srgbClr val="9E9E9E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9E9E9E"/>
                </a:solidFill>
                <a:latin typeface="Calibri"/>
                <a:cs typeface="Calibri"/>
              </a:rPr>
              <a:t>A</a:t>
            </a:r>
            <a:r>
              <a:rPr sz="1650" spc="-10" dirty="0">
                <a:solidFill>
                  <a:srgbClr val="9E9E9E"/>
                </a:solidFill>
                <a:latin typeface="Calibri"/>
                <a:cs typeface="Calibri"/>
              </a:rPr>
              <a:t>l</a:t>
            </a:r>
            <a:r>
              <a:rPr sz="1650" dirty="0">
                <a:solidFill>
                  <a:srgbClr val="9E9E9E"/>
                </a:solidFill>
                <a:latin typeface="Calibri"/>
                <a:cs typeface="Calibri"/>
              </a:rPr>
              <a:t>l</a:t>
            </a:r>
            <a:r>
              <a:rPr sz="1650" spc="-85" dirty="0">
                <a:solidFill>
                  <a:srgbClr val="9E9E9E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9E9E9E"/>
                </a:solidFill>
                <a:latin typeface="Calibri"/>
                <a:cs typeface="Calibri"/>
              </a:rPr>
              <a:t>righ</a:t>
            </a:r>
            <a:r>
              <a:rPr sz="1650" spc="-10" dirty="0">
                <a:solidFill>
                  <a:srgbClr val="9E9E9E"/>
                </a:solidFill>
                <a:latin typeface="Calibri"/>
                <a:cs typeface="Calibri"/>
              </a:rPr>
              <a:t>t</a:t>
            </a:r>
            <a:r>
              <a:rPr sz="1650" dirty="0">
                <a:solidFill>
                  <a:srgbClr val="9E9E9E"/>
                </a:solidFill>
                <a:latin typeface="Calibri"/>
                <a:cs typeface="Calibri"/>
              </a:rPr>
              <a:t>s</a:t>
            </a:r>
            <a:r>
              <a:rPr sz="1650" spc="-65" dirty="0">
                <a:solidFill>
                  <a:srgbClr val="9E9E9E"/>
                </a:solidFill>
                <a:latin typeface="Times New Roman"/>
                <a:cs typeface="Times New Roman"/>
              </a:rPr>
              <a:t> </a:t>
            </a:r>
            <a:r>
              <a:rPr sz="1650" spc="-30" dirty="0">
                <a:solidFill>
                  <a:srgbClr val="9E9E9E"/>
                </a:solidFill>
                <a:latin typeface="Calibri"/>
                <a:cs typeface="Calibri"/>
              </a:rPr>
              <a:t>r</a:t>
            </a:r>
            <a:r>
              <a:rPr sz="1650" dirty="0">
                <a:solidFill>
                  <a:srgbClr val="9E9E9E"/>
                </a:solidFill>
                <a:latin typeface="Calibri"/>
                <a:cs typeface="Calibri"/>
              </a:rPr>
              <a:t>ese</a:t>
            </a:r>
            <a:r>
              <a:rPr sz="1650" spc="5" dirty="0">
                <a:solidFill>
                  <a:srgbClr val="9E9E9E"/>
                </a:solidFill>
                <a:latin typeface="Calibri"/>
                <a:cs typeface="Calibri"/>
              </a:rPr>
              <a:t>r</a:t>
            </a:r>
            <a:r>
              <a:rPr sz="1650" spc="-20" dirty="0">
                <a:solidFill>
                  <a:srgbClr val="9E9E9E"/>
                </a:solidFill>
                <a:latin typeface="Calibri"/>
                <a:cs typeface="Calibri"/>
              </a:rPr>
              <a:t>v</a:t>
            </a:r>
            <a:r>
              <a:rPr sz="1650" dirty="0">
                <a:solidFill>
                  <a:srgbClr val="9E9E9E"/>
                </a:solidFill>
                <a:latin typeface="Calibri"/>
                <a:cs typeface="Calibri"/>
              </a:rPr>
              <a:t>e</a:t>
            </a:r>
            <a:r>
              <a:rPr sz="1650" spc="5" dirty="0">
                <a:solidFill>
                  <a:srgbClr val="9E9E9E"/>
                </a:solidFill>
                <a:latin typeface="Calibri"/>
                <a:cs typeface="Calibri"/>
              </a:rPr>
              <a:t>d</a:t>
            </a:r>
            <a:r>
              <a:rPr sz="1650" dirty="0">
                <a:solidFill>
                  <a:srgbClr val="9E9E9E"/>
                </a:solidFill>
                <a:latin typeface="Calibri"/>
                <a:cs typeface="Calibri"/>
              </a:rPr>
              <a:t>.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59180" y="9453365"/>
            <a:ext cx="2276094" cy="8313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4973" y="1715262"/>
            <a:ext cx="16421100" cy="0"/>
          </a:xfrm>
          <a:custGeom>
            <a:avLst/>
            <a:gdLst/>
            <a:ahLst/>
            <a:cxnLst/>
            <a:rect l="l" t="t" r="r" b="b"/>
            <a:pathLst>
              <a:path w="16421100">
                <a:moveTo>
                  <a:pt x="0" y="0"/>
                </a:moveTo>
                <a:lnTo>
                  <a:pt x="16421099" y="0"/>
                </a:lnTo>
              </a:path>
            </a:pathLst>
          </a:custGeom>
          <a:ln w="28955">
            <a:solidFill>
              <a:srgbClr val="095A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26463" y="9675876"/>
            <a:ext cx="1543812" cy="3901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995391" y="248412"/>
            <a:ext cx="292735" cy="9352915"/>
          </a:xfrm>
          <a:custGeom>
            <a:avLst/>
            <a:gdLst/>
            <a:ahLst/>
            <a:cxnLst/>
            <a:rect l="l" t="t" r="r" b="b"/>
            <a:pathLst>
              <a:path w="292734" h="9352915">
                <a:moveTo>
                  <a:pt x="0" y="9352787"/>
                </a:moveTo>
                <a:lnTo>
                  <a:pt x="292607" y="9352787"/>
                </a:lnTo>
                <a:lnTo>
                  <a:pt x="292607" y="0"/>
                </a:lnTo>
                <a:lnTo>
                  <a:pt x="0" y="0"/>
                </a:lnTo>
                <a:lnTo>
                  <a:pt x="0" y="9352787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248412"/>
            <a:ext cx="292735" cy="9352915"/>
          </a:xfrm>
          <a:custGeom>
            <a:avLst/>
            <a:gdLst/>
            <a:ahLst/>
            <a:cxnLst/>
            <a:rect l="l" t="t" r="r" b="b"/>
            <a:pathLst>
              <a:path w="292735" h="9352915">
                <a:moveTo>
                  <a:pt x="0" y="9352787"/>
                </a:moveTo>
                <a:lnTo>
                  <a:pt x="292607" y="9352787"/>
                </a:lnTo>
                <a:lnTo>
                  <a:pt x="292607" y="0"/>
                </a:lnTo>
                <a:lnTo>
                  <a:pt x="0" y="0"/>
                </a:lnTo>
                <a:lnTo>
                  <a:pt x="0" y="9352787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36035" y="9601200"/>
            <a:ext cx="14952344" cy="685800"/>
          </a:xfrm>
          <a:custGeom>
            <a:avLst/>
            <a:gdLst/>
            <a:ahLst/>
            <a:cxnLst/>
            <a:rect l="l" t="t" r="r" b="b"/>
            <a:pathLst>
              <a:path w="14952344" h="685800">
                <a:moveTo>
                  <a:pt x="0" y="685799"/>
                </a:moveTo>
                <a:lnTo>
                  <a:pt x="14951963" y="685799"/>
                </a:lnTo>
                <a:lnTo>
                  <a:pt x="14951963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9601200"/>
            <a:ext cx="1061085" cy="685800"/>
          </a:xfrm>
          <a:custGeom>
            <a:avLst/>
            <a:gdLst/>
            <a:ahLst/>
            <a:cxnLst/>
            <a:rect l="l" t="t" r="r" b="b"/>
            <a:pathLst>
              <a:path w="1061085" h="685800">
                <a:moveTo>
                  <a:pt x="0" y="685799"/>
                </a:moveTo>
                <a:lnTo>
                  <a:pt x="1060703" y="685799"/>
                </a:lnTo>
                <a:lnTo>
                  <a:pt x="1060703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18288000" cy="248920"/>
          </a:xfrm>
          <a:custGeom>
            <a:avLst/>
            <a:gdLst/>
            <a:ahLst/>
            <a:cxnLst/>
            <a:rect l="l" t="t" r="r" b="b"/>
            <a:pathLst>
              <a:path w="18288000" h="248920">
                <a:moveTo>
                  <a:pt x="0" y="248412"/>
                </a:moveTo>
                <a:lnTo>
                  <a:pt x="18287999" y="248412"/>
                </a:lnTo>
                <a:lnTo>
                  <a:pt x="18287999" y="0"/>
                </a:lnTo>
                <a:lnTo>
                  <a:pt x="0" y="0"/>
                </a:lnTo>
                <a:lnTo>
                  <a:pt x="0" y="248412"/>
                </a:lnTo>
              </a:path>
            </a:pathLst>
          </a:custGeom>
          <a:solidFill>
            <a:srgbClr val="DCE3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1084" y="252984"/>
            <a:ext cx="17704308" cy="93588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60703" y="9454895"/>
            <a:ext cx="2275840" cy="832485"/>
          </a:xfrm>
          <a:custGeom>
            <a:avLst/>
            <a:gdLst/>
            <a:ahLst/>
            <a:cxnLst/>
            <a:rect l="l" t="t" r="r" b="b"/>
            <a:pathLst>
              <a:path w="2275840" h="832484">
                <a:moveTo>
                  <a:pt x="0" y="832103"/>
                </a:moveTo>
                <a:lnTo>
                  <a:pt x="2275331" y="832103"/>
                </a:lnTo>
                <a:lnTo>
                  <a:pt x="2275331" y="0"/>
                </a:lnTo>
                <a:lnTo>
                  <a:pt x="0" y="0"/>
                </a:lnTo>
                <a:lnTo>
                  <a:pt x="0" y="832103"/>
                </a:lnTo>
                <a:close/>
              </a:path>
            </a:pathLst>
          </a:custGeom>
          <a:solidFill>
            <a:srgbClr val="095A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60703" y="9454895"/>
            <a:ext cx="2275840" cy="832485"/>
          </a:xfrm>
          <a:custGeom>
            <a:avLst/>
            <a:gdLst/>
            <a:ahLst/>
            <a:cxnLst/>
            <a:rect l="l" t="t" r="r" b="b"/>
            <a:pathLst>
              <a:path w="2275840" h="832484">
                <a:moveTo>
                  <a:pt x="0" y="832103"/>
                </a:moveTo>
                <a:lnTo>
                  <a:pt x="2275331" y="832103"/>
                </a:lnTo>
                <a:lnTo>
                  <a:pt x="2275331" y="0"/>
                </a:lnTo>
                <a:lnTo>
                  <a:pt x="0" y="0"/>
                </a:lnTo>
                <a:lnTo>
                  <a:pt x="0" y="832103"/>
                </a:lnTo>
                <a:close/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75D11EE-E67A-4BE2-ABB4-045B4FC0A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6"/>
                </a:moveTo>
                <a:lnTo>
                  <a:pt x="16421099" y="28956"/>
                </a:lnTo>
                <a:lnTo>
                  <a:pt x="16421099" y="0"/>
                </a:lnTo>
                <a:lnTo>
                  <a:pt x="0" y="0"/>
                </a:lnTo>
                <a:lnTo>
                  <a:pt x="0" y="28956"/>
                </a:lnTo>
                <a:close/>
              </a:path>
            </a:pathLst>
          </a:custGeom>
          <a:solidFill>
            <a:srgbClr val="095A81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6"/>
                </a:moveTo>
                <a:lnTo>
                  <a:pt x="16421099" y="28956"/>
                </a:lnTo>
                <a:lnTo>
                  <a:pt x="16421099" y="0"/>
                </a:lnTo>
                <a:lnTo>
                  <a:pt x="0" y="0"/>
                </a:lnTo>
                <a:lnTo>
                  <a:pt x="0" y="28956"/>
                </a:lnTo>
                <a:close/>
              </a:path>
            </a:pathLst>
          </a:custGeom>
          <a:solidFill>
            <a:srgbClr val="05517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7136" y="3442716"/>
            <a:ext cx="1066799" cy="1272539"/>
          </a:xfrm>
          <a:prstGeom prst="rect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object 2"/>
          <p:cNvSpPr/>
          <p:nvPr/>
        </p:nvSpPr>
        <p:spPr>
          <a:xfrm>
            <a:off x="934210" y="1688593"/>
            <a:ext cx="16421100" cy="58418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11" name="object 4"/>
          <p:cNvSpPr/>
          <p:nvPr/>
        </p:nvSpPr>
        <p:spPr>
          <a:xfrm>
            <a:off x="934210" y="1688593"/>
            <a:ext cx="16421100" cy="58418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31" name="object 2"/>
          <p:cNvSpPr/>
          <p:nvPr/>
        </p:nvSpPr>
        <p:spPr>
          <a:xfrm>
            <a:off x="934974" y="1696211"/>
            <a:ext cx="16421100" cy="38100"/>
          </a:xfrm>
          <a:custGeom>
            <a:avLst/>
            <a:gdLst/>
            <a:ahLst/>
            <a:cxnLst/>
            <a:rect l="l" t="t" r="r" b="b"/>
            <a:pathLst>
              <a:path w="16421100" h="38100">
                <a:moveTo>
                  <a:pt x="0" y="38100"/>
                </a:moveTo>
                <a:lnTo>
                  <a:pt x="16421100" y="38100"/>
                </a:lnTo>
                <a:lnTo>
                  <a:pt x="16421100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2" name="object 3"/>
          <p:cNvSpPr/>
          <p:nvPr/>
        </p:nvSpPr>
        <p:spPr>
          <a:xfrm>
            <a:off x="1059180" y="9453365"/>
            <a:ext cx="2276856" cy="8336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3" name="object 5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5"/>
                </a:moveTo>
                <a:lnTo>
                  <a:pt x="16421100" y="28955"/>
                </a:lnTo>
                <a:lnTo>
                  <a:pt x="1642110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" name="object 4"/>
          <p:cNvSpPr/>
          <p:nvPr/>
        </p:nvSpPr>
        <p:spPr>
          <a:xfrm>
            <a:off x="7588756" y="3122676"/>
            <a:ext cx="5181600" cy="3657600"/>
          </a:xfrm>
          <a:custGeom>
            <a:avLst/>
            <a:gdLst/>
            <a:ahLst/>
            <a:cxnLst/>
            <a:rect l="l" t="t" r="r" b="b"/>
            <a:pathLst>
              <a:path w="2590800" h="1828800">
                <a:moveTo>
                  <a:pt x="1444117" y="0"/>
                </a:moveTo>
                <a:lnTo>
                  <a:pt x="1390165" y="1005"/>
                </a:lnTo>
                <a:lnTo>
                  <a:pt x="1336857" y="3972"/>
                </a:lnTo>
                <a:lnTo>
                  <a:pt x="1284246" y="8856"/>
                </a:lnTo>
                <a:lnTo>
                  <a:pt x="1232388" y="15613"/>
                </a:lnTo>
                <a:lnTo>
                  <a:pt x="1181338" y="24199"/>
                </a:lnTo>
                <a:lnTo>
                  <a:pt x="1131151" y="34571"/>
                </a:lnTo>
                <a:lnTo>
                  <a:pt x="1081882" y="46684"/>
                </a:lnTo>
                <a:lnTo>
                  <a:pt x="1033586" y="60494"/>
                </a:lnTo>
                <a:lnTo>
                  <a:pt x="986317" y="75958"/>
                </a:lnTo>
                <a:lnTo>
                  <a:pt x="940132" y="93031"/>
                </a:lnTo>
                <a:lnTo>
                  <a:pt x="895084" y="111670"/>
                </a:lnTo>
                <a:lnTo>
                  <a:pt x="851229" y="131831"/>
                </a:lnTo>
                <a:lnTo>
                  <a:pt x="808622" y="153469"/>
                </a:lnTo>
                <a:lnTo>
                  <a:pt x="767318" y="176542"/>
                </a:lnTo>
                <a:lnTo>
                  <a:pt x="727372" y="201004"/>
                </a:lnTo>
                <a:lnTo>
                  <a:pt x="688839" y="226813"/>
                </a:lnTo>
                <a:lnTo>
                  <a:pt x="651774" y="253924"/>
                </a:lnTo>
                <a:lnTo>
                  <a:pt x="616232" y="282293"/>
                </a:lnTo>
                <a:lnTo>
                  <a:pt x="582267" y="311876"/>
                </a:lnTo>
                <a:lnTo>
                  <a:pt x="549936" y="342630"/>
                </a:lnTo>
                <a:lnTo>
                  <a:pt x="519292" y="374510"/>
                </a:lnTo>
                <a:lnTo>
                  <a:pt x="490392" y="407473"/>
                </a:lnTo>
                <a:lnTo>
                  <a:pt x="463289" y="441475"/>
                </a:lnTo>
                <a:lnTo>
                  <a:pt x="438040" y="476471"/>
                </a:lnTo>
                <a:lnTo>
                  <a:pt x="414698" y="512419"/>
                </a:lnTo>
                <a:lnTo>
                  <a:pt x="393320" y="549273"/>
                </a:lnTo>
                <a:lnTo>
                  <a:pt x="373959" y="586990"/>
                </a:lnTo>
                <a:lnTo>
                  <a:pt x="356671" y="625526"/>
                </a:lnTo>
                <a:lnTo>
                  <a:pt x="341512" y="664838"/>
                </a:lnTo>
                <a:lnTo>
                  <a:pt x="328535" y="704881"/>
                </a:lnTo>
                <a:lnTo>
                  <a:pt x="317797" y="745611"/>
                </a:lnTo>
                <a:lnTo>
                  <a:pt x="309351" y="786984"/>
                </a:lnTo>
                <a:lnTo>
                  <a:pt x="303253" y="828957"/>
                </a:lnTo>
                <a:lnTo>
                  <a:pt x="299559" y="871486"/>
                </a:lnTo>
                <a:lnTo>
                  <a:pt x="298323" y="914526"/>
                </a:lnTo>
                <a:lnTo>
                  <a:pt x="0" y="1138682"/>
                </a:lnTo>
                <a:lnTo>
                  <a:pt x="381888" y="1257045"/>
                </a:lnTo>
                <a:lnTo>
                  <a:pt x="403160" y="1296397"/>
                </a:lnTo>
                <a:lnTo>
                  <a:pt x="426542" y="1334651"/>
                </a:lnTo>
                <a:lnTo>
                  <a:pt x="451967" y="1371772"/>
                </a:lnTo>
                <a:lnTo>
                  <a:pt x="479368" y="1407722"/>
                </a:lnTo>
                <a:lnTo>
                  <a:pt x="508676" y="1442466"/>
                </a:lnTo>
                <a:lnTo>
                  <a:pt x="539824" y="1475967"/>
                </a:lnTo>
                <a:lnTo>
                  <a:pt x="572744" y="1508188"/>
                </a:lnTo>
                <a:lnTo>
                  <a:pt x="607368" y="1539093"/>
                </a:lnTo>
                <a:lnTo>
                  <a:pt x="643628" y="1568647"/>
                </a:lnTo>
                <a:lnTo>
                  <a:pt x="681456" y="1596811"/>
                </a:lnTo>
                <a:lnTo>
                  <a:pt x="720784" y="1623550"/>
                </a:lnTo>
                <a:lnTo>
                  <a:pt x="761546" y="1648827"/>
                </a:lnTo>
                <a:lnTo>
                  <a:pt x="803671" y="1672605"/>
                </a:lnTo>
                <a:lnTo>
                  <a:pt x="847094" y="1694849"/>
                </a:lnTo>
                <a:lnTo>
                  <a:pt x="891746" y="1715522"/>
                </a:lnTo>
                <a:lnTo>
                  <a:pt x="937559" y="1734588"/>
                </a:lnTo>
                <a:lnTo>
                  <a:pt x="984465" y="1752009"/>
                </a:lnTo>
                <a:lnTo>
                  <a:pt x="1032396" y="1767750"/>
                </a:lnTo>
                <a:lnTo>
                  <a:pt x="1081286" y="1781773"/>
                </a:lnTo>
                <a:lnTo>
                  <a:pt x="1131065" y="1794043"/>
                </a:lnTo>
                <a:lnTo>
                  <a:pt x="1181666" y="1804524"/>
                </a:lnTo>
                <a:lnTo>
                  <a:pt x="1233084" y="1813186"/>
                </a:lnTo>
                <a:lnTo>
                  <a:pt x="1285062" y="1819968"/>
                </a:lnTo>
                <a:lnTo>
                  <a:pt x="1337722" y="1824860"/>
                </a:lnTo>
                <a:lnTo>
                  <a:pt x="1390932" y="1827816"/>
                </a:lnTo>
                <a:lnTo>
                  <a:pt x="1444625" y="1828800"/>
                </a:lnTo>
                <a:lnTo>
                  <a:pt x="1498576" y="1827794"/>
                </a:lnTo>
                <a:lnTo>
                  <a:pt x="1551884" y="1824827"/>
                </a:lnTo>
                <a:lnTo>
                  <a:pt x="1604495" y="1819943"/>
                </a:lnTo>
                <a:lnTo>
                  <a:pt x="1656402" y="1813177"/>
                </a:lnTo>
                <a:lnTo>
                  <a:pt x="1707403" y="1804600"/>
                </a:lnTo>
                <a:lnTo>
                  <a:pt x="1757590" y="1794228"/>
                </a:lnTo>
                <a:lnTo>
                  <a:pt x="1806859" y="1782115"/>
                </a:lnTo>
                <a:lnTo>
                  <a:pt x="1855155" y="1768305"/>
                </a:lnTo>
                <a:lnTo>
                  <a:pt x="1902424" y="1752841"/>
                </a:lnTo>
                <a:lnTo>
                  <a:pt x="1948609" y="1735768"/>
                </a:lnTo>
                <a:lnTo>
                  <a:pt x="1993657" y="1717129"/>
                </a:lnTo>
                <a:lnTo>
                  <a:pt x="2037512" y="1696968"/>
                </a:lnTo>
                <a:lnTo>
                  <a:pt x="2080119" y="1675330"/>
                </a:lnTo>
                <a:lnTo>
                  <a:pt x="2121423" y="1652257"/>
                </a:lnTo>
                <a:lnTo>
                  <a:pt x="2161369" y="1627795"/>
                </a:lnTo>
                <a:lnTo>
                  <a:pt x="2199902" y="1601986"/>
                </a:lnTo>
                <a:lnTo>
                  <a:pt x="2236967" y="1574875"/>
                </a:lnTo>
                <a:lnTo>
                  <a:pt x="2272509" y="1546506"/>
                </a:lnTo>
                <a:lnTo>
                  <a:pt x="2306474" y="1516923"/>
                </a:lnTo>
                <a:lnTo>
                  <a:pt x="2338805" y="1486169"/>
                </a:lnTo>
                <a:lnTo>
                  <a:pt x="2369449" y="1454289"/>
                </a:lnTo>
                <a:lnTo>
                  <a:pt x="2398349" y="1421326"/>
                </a:lnTo>
                <a:lnTo>
                  <a:pt x="2425452" y="1387324"/>
                </a:lnTo>
                <a:lnTo>
                  <a:pt x="2450701" y="1352328"/>
                </a:lnTo>
                <a:lnTo>
                  <a:pt x="2474043" y="1316380"/>
                </a:lnTo>
                <a:lnTo>
                  <a:pt x="2495421" y="1279526"/>
                </a:lnTo>
                <a:lnTo>
                  <a:pt x="2514782" y="1241809"/>
                </a:lnTo>
                <a:lnTo>
                  <a:pt x="2532070" y="1203273"/>
                </a:lnTo>
                <a:lnTo>
                  <a:pt x="2547229" y="1163961"/>
                </a:lnTo>
                <a:lnTo>
                  <a:pt x="2560206" y="1123918"/>
                </a:lnTo>
                <a:lnTo>
                  <a:pt x="2570944" y="1083188"/>
                </a:lnTo>
                <a:lnTo>
                  <a:pt x="2579390" y="1041815"/>
                </a:lnTo>
                <a:lnTo>
                  <a:pt x="2585488" y="999842"/>
                </a:lnTo>
                <a:lnTo>
                  <a:pt x="2589182" y="957313"/>
                </a:lnTo>
                <a:lnTo>
                  <a:pt x="2590419" y="914273"/>
                </a:lnTo>
                <a:lnTo>
                  <a:pt x="2589160" y="871222"/>
                </a:lnTo>
                <a:lnTo>
                  <a:pt x="2585444" y="828684"/>
                </a:lnTo>
                <a:lnTo>
                  <a:pt x="2579325" y="786703"/>
                </a:lnTo>
                <a:lnTo>
                  <a:pt x="2570858" y="745323"/>
                </a:lnTo>
                <a:lnTo>
                  <a:pt x="2560098" y="704587"/>
                </a:lnTo>
                <a:lnTo>
                  <a:pt x="2547100" y="664540"/>
                </a:lnTo>
                <a:lnTo>
                  <a:pt x="2531919" y="625226"/>
                </a:lnTo>
                <a:lnTo>
                  <a:pt x="2514611" y="586687"/>
                </a:lnTo>
                <a:lnTo>
                  <a:pt x="2495230" y="548969"/>
                </a:lnTo>
                <a:lnTo>
                  <a:pt x="2473831" y="512115"/>
                </a:lnTo>
                <a:lnTo>
                  <a:pt x="2450470" y="476169"/>
                </a:lnTo>
                <a:lnTo>
                  <a:pt x="2425201" y="441175"/>
                </a:lnTo>
                <a:lnTo>
                  <a:pt x="2398079" y="407176"/>
                </a:lnTo>
                <a:lnTo>
                  <a:pt x="2369160" y="374218"/>
                </a:lnTo>
                <a:lnTo>
                  <a:pt x="2338499" y="342343"/>
                </a:lnTo>
                <a:lnTo>
                  <a:pt x="2306150" y="311595"/>
                </a:lnTo>
                <a:lnTo>
                  <a:pt x="2272168" y="282019"/>
                </a:lnTo>
                <a:lnTo>
                  <a:pt x="2236610" y="253658"/>
                </a:lnTo>
                <a:lnTo>
                  <a:pt x="2199529" y="226556"/>
                </a:lnTo>
                <a:lnTo>
                  <a:pt x="2160981" y="200758"/>
                </a:lnTo>
                <a:lnTo>
                  <a:pt x="2121020" y="176306"/>
                </a:lnTo>
                <a:lnTo>
                  <a:pt x="2079703" y="153245"/>
                </a:lnTo>
                <a:lnTo>
                  <a:pt x="2037083" y="131619"/>
                </a:lnTo>
                <a:lnTo>
                  <a:pt x="1993216" y="111472"/>
                </a:lnTo>
                <a:lnTo>
                  <a:pt x="1948158" y="92847"/>
                </a:lnTo>
                <a:lnTo>
                  <a:pt x="1901962" y="75789"/>
                </a:lnTo>
                <a:lnTo>
                  <a:pt x="1854684" y="60341"/>
                </a:lnTo>
                <a:lnTo>
                  <a:pt x="1806379" y="46548"/>
                </a:lnTo>
                <a:lnTo>
                  <a:pt x="1757103" y="34452"/>
                </a:lnTo>
                <a:lnTo>
                  <a:pt x="1706909" y="24099"/>
                </a:lnTo>
                <a:lnTo>
                  <a:pt x="1655854" y="15531"/>
                </a:lnTo>
                <a:lnTo>
                  <a:pt x="1603992" y="8794"/>
                </a:lnTo>
                <a:lnTo>
                  <a:pt x="1551379" y="3930"/>
                </a:lnTo>
                <a:lnTo>
                  <a:pt x="1498068" y="984"/>
                </a:lnTo>
                <a:lnTo>
                  <a:pt x="144411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12" name="object 2"/>
          <p:cNvSpPr txBox="1">
            <a:spLocks noGrp="1"/>
          </p:cNvSpPr>
          <p:nvPr>
            <p:ph type="title"/>
          </p:nvPr>
        </p:nvSpPr>
        <p:spPr>
          <a:xfrm>
            <a:off x="942034" y="648106"/>
            <a:ext cx="5394960" cy="88614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5400">
              <a:spcBef>
                <a:spcPts val="190"/>
              </a:spcBef>
            </a:pPr>
            <a:r>
              <a:rPr spc="-10" dirty="0"/>
              <a:t>Bitcoin</a:t>
            </a:r>
            <a:r>
              <a:rPr spc="-110" dirty="0"/>
              <a:t> </a:t>
            </a:r>
            <a:r>
              <a:rPr spc="-10" dirty="0"/>
              <a:t>Economics</a:t>
            </a:r>
          </a:p>
        </p:txBody>
      </p:sp>
      <p:sp>
        <p:nvSpPr>
          <p:cNvPr id="14" name="object 3"/>
          <p:cNvSpPr txBox="1"/>
          <p:nvPr/>
        </p:nvSpPr>
        <p:spPr>
          <a:xfrm>
            <a:off x="942035" y="1896110"/>
            <a:ext cx="16338550" cy="6744154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25400">
              <a:spcBef>
                <a:spcPts val="210"/>
              </a:spcBef>
            </a:pPr>
            <a:r>
              <a:rPr sz="2800" b="1" dirty="0">
                <a:solidFill>
                  <a:srgbClr val="5F5F5F"/>
                </a:solidFill>
                <a:cs typeface="Calibri"/>
              </a:rPr>
              <a:t>Bitcoins</a:t>
            </a:r>
            <a:r>
              <a:rPr sz="2800" b="1" spc="-5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b="1" dirty="0">
                <a:solidFill>
                  <a:srgbClr val="5F5F5F"/>
                </a:solidFill>
                <a:cs typeface="Calibri"/>
              </a:rPr>
              <a:t>are</a:t>
            </a:r>
            <a:r>
              <a:rPr sz="2800" b="1" spc="-4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b="1" dirty="0">
                <a:solidFill>
                  <a:srgbClr val="5F5F5F"/>
                </a:solidFill>
                <a:cs typeface="Calibri"/>
              </a:rPr>
              <a:t>"stamped"</a:t>
            </a:r>
            <a:r>
              <a:rPr sz="2800" b="1" spc="-9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b="1" dirty="0">
                <a:solidFill>
                  <a:srgbClr val="5F5F5F"/>
                </a:solidFill>
                <a:cs typeface="Calibri"/>
              </a:rPr>
              <a:t>amid</a:t>
            </a:r>
            <a:r>
              <a:rPr sz="2800" b="1" spc="-3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b="1" dirty="0">
                <a:solidFill>
                  <a:srgbClr val="5F5F5F"/>
                </a:solidFill>
                <a:cs typeface="Calibri"/>
              </a:rPr>
              <a:t>the</a:t>
            </a:r>
            <a:r>
              <a:rPr sz="2800" b="1" spc="-5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b="1" dirty="0">
                <a:solidFill>
                  <a:srgbClr val="5F5F5F"/>
                </a:solidFill>
                <a:cs typeface="Calibri"/>
              </a:rPr>
              <a:t>formation</a:t>
            </a:r>
            <a:r>
              <a:rPr sz="2800" b="1" spc="-8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b="1" dirty="0">
                <a:solidFill>
                  <a:srgbClr val="5F5F5F"/>
                </a:solidFill>
                <a:cs typeface="Calibri"/>
              </a:rPr>
              <a:t>of</a:t>
            </a:r>
            <a:r>
              <a:rPr sz="2800" b="1" spc="-2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b="1" spc="-10" dirty="0">
                <a:solidFill>
                  <a:srgbClr val="5F5F5F"/>
                </a:solidFill>
                <a:cs typeface="Calibri"/>
              </a:rPr>
              <a:t>each</a:t>
            </a:r>
            <a:r>
              <a:rPr sz="2800" b="1" spc="-6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b="1" dirty="0">
                <a:solidFill>
                  <a:srgbClr val="5F5F5F"/>
                </a:solidFill>
                <a:cs typeface="Calibri"/>
              </a:rPr>
              <a:t>block</a:t>
            </a:r>
            <a:r>
              <a:rPr sz="2800" b="1" spc="-3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b="1" dirty="0">
                <a:solidFill>
                  <a:srgbClr val="5F5F5F"/>
                </a:solidFill>
                <a:cs typeface="Calibri"/>
              </a:rPr>
              <a:t>at</a:t>
            </a:r>
            <a:r>
              <a:rPr sz="2800" b="1" spc="-2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b="1" dirty="0">
                <a:solidFill>
                  <a:srgbClr val="5F5F5F"/>
                </a:solidFill>
                <a:cs typeface="Calibri"/>
              </a:rPr>
              <a:t>a settled</a:t>
            </a:r>
            <a:r>
              <a:rPr sz="2800" b="1" spc="-8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b="1" dirty="0">
                <a:solidFill>
                  <a:srgbClr val="5F5F5F"/>
                </a:solidFill>
                <a:cs typeface="Calibri"/>
              </a:rPr>
              <a:t>and</a:t>
            </a:r>
            <a:r>
              <a:rPr sz="2800" b="1" spc="-5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b="1" spc="-10" dirty="0">
                <a:solidFill>
                  <a:srgbClr val="5F5F5F"/>
                </a:solidFill>
                <a:cs typeface="Calibri"/>
              </a:rPr>
              <a:t>reducing</a:t>
            </a:r>
            <a:r>
              <a:rPr sz="2800" b="1" spc="-6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b="1" dirty="0">
                <a:solidFill>
                  <a:srgbClr val="5F5F5F"/>
                </a:solidFill>
                <a:cs typeface="Calibri"/>
              </a:rPr>
              <a:t>rate</a:t>
            </a:r>
            <a:endParaRPr sz="2800" dirty="0">
              <a:solidFill>
                <a:prstClr val="black"/>
              </a:solidFill>
              <a:cs typeface="Calibri"/>
            </a:endParaRPr>
          </a:p>
          <a:p>
            <a:pPr marL="1945638" indent="-548640">
              <a:spcBef>
                <a:spcPts val="2280"/>
              </a:spcBef>
              <a:buClr>
                <a:srgbClr val="095A82"/>
              </a:buClr>
              <a:buFont typeface="Arial"/>
              <a:buChar char="•"/>
              <a:tabLst>
                <a:tab pos="1945638" algn="l"/>
                <a:tab pos="1946910" algn="l"/>
              </a:tabLst>
            </a:pPr>
            <a:r>
              <a:rPr sz="2800" spc="-10" dirty="0">
                <a:solidFill>
                  <a:srgbClr val="5F5F5F"/>
                </a:solidFill>
                <a:cs typeface="Calibri"/>
              </a:rPr>
              <a:t>Each block, produced by and </a:t>
            </a:r>
            <a:r>
              <a:rPr sz="2800" dirty="0">
                <a:solidFill>
                  <a:srgbClr val="5F5F5F"/>
                </a:solidFill>
                <a:cs typeface="Calibri"/>
              </a:rPr>
              <a:t>large like clockwork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contains new bitcoins created from</a:t>
            </a:r>
            <a:r>
              <a:rPr sz="2800" spc="5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nothing</a:t>
            </a:r>
            <a:endParaRPr sz="2800" dirty="0">
              <a:solidFill>
                <a:prstClr val="black"/>
              </a:solidFill>
              <a:cs typeface="Calibri"/>
            </a:endParaRPr>
          </a:p>
          <a:p>
            <a:pPr marL="1945638" indent="-548640">
              <a:spcBef>
                <a:spcPts val="2270"/>
              </a:spcBef>
              <a:buClr>
                <a:srgbClr val="095A82"/>
              </a:buClr>
              <a:buFont typeface="Arial"/>
              <a:buChar char="•"/>
              <a:tabLst>
                <a:tab pos="1945638" algn="l"/>
                <a:tab pos="1946910" algn="l"/>
              </a:tabLst>
            </a:pPr>
            <a:r>
              <a:rPr sz="2800" dirty="0">
                <a:solidFill>
                  <a:srgbClr val="5F5F5F"/>
                </a:solidFill>
                <a:cs typeface="Calibri"/>
              </a:rPr>
              <a:t>For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each 210,000 blocks </a:t>
            </a:r>
            <a:r>
              <a:rPr sz="2800" dirty="0">
                <a:solidFill>
                  <a:srgbClr val="5F5F5F"/>
                </a:solidFill>
                <a:cs typeface="Calibri"/>
              </a:rPr>
              <a:t>or every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four </a:t>
            </a:r>
            <a:r>
              <a:rPr sz="2800" dirty="0">
                <a:solidFill>
                  <a:srgbClr val="5F5F5F"/>
                </a:solidFill>
                <a:cs typeface="Calibri"/>
              </a:rPr>
              <a:t>years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the money issuance </a:t>
            </a:r>
            <a:r>
              <a:rPr sz="2800" dirty="0">
                <a:solidFill>
                  <a:srgbClr val="5F5F5F"/>
                </a:solidFill>
                <a:cs typeface="Calibri"/>
              </a:rPr>
              <a:t>rate is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diminished by</a:t>
            </a:r>
            <a:r>
              <a:rPr sz="2800" spc="7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dirty="0">
                <a:solidFill>
                  <a:srgbClr val="5F5F5F"/>
                </a:solidFill>
                <a:cs typeface="Calibri"/>
              </a:rPr>
              <a:t>half</a:t>
            </a:r>
            <a:endParaRPr sz="2800" dirty="0">
              <a:solidFill>
                <a:prstClr val="black"/>
              </a:solidFill>
              <a:cs typeface="Calibri"/>
            </a:endParaRPr>
          </a:p>
          <a:p>
            <a:pPr marL="1945638" indent="-548640">
              <a:spcBef>
                <a:spcPts val="2290"/>
              </a:spcBef>
              <a:buClr>
                <a:srgbClr val="095A82"/>
              </a:buClr>
              <a:buFont typeface="Arial"/>
              <a:buChar char="•"/>
              <a:tabLst>
                <a:tab pos="1945638" algn="l"/>
                <a:tab pos="1946910" algn="l"/>
              </a:tabLst>
            </a:pPr>
            <a:r>
              <a:rPr sz="2800" dirty="0">
                <a:solidFill>
                  <a:srgbClr val="5F5F5F"/>
                </a:solidFill>
                <a:cs typeface="Calibri"/>
              </a:rPr>
              <a:t>For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the </a:t>
            </a:r>
            <a:r>
              <a:rPr sz="2800" dirty="0">
                <a:solidFill>
                  <a:srgbClr val="5F5F5F"/>
                </a:solidFill>
                <a:cs typeface="Calibri"/>
              </a:rPr>
              <a:t>initial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four </a:t>
            </a:r>
            <a:r>
              <a:rPr sz="2800" dirty="0">
                <a:solidFill>
                  <a:srgbClr val="5F5F5F"/>
                </a:solidFill>
                <a:cs typeface="Calibri"/>
              </a:rPr>
              <a:t>years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of operation of the system, each block contains </a:t>
            </a:r>
            <a:r>
              <a:rPr sz="2800" dirty="0">
                <a:solidFill>
                  <a:srgbClr val="5F5F5F"/>
                </a:solidFill>
                <a:cs typeface="Calibri"/>
              </a:rPr>
              <a:t>50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new</a:t>
            </a:r>
            <a:r>
              <a:rPr sz="2800" spc="15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bitcoins</a:t>
            </a:r>
            <a:endParaRPr sz="2800" dirty="0">
              <a:solidFill>
                <a:prstClr val="black"/>
              </a:solidFill>
              <a:cs typeface="Calibri"/>
            </a:endParaRPr>
          </a:p>
          <a:p>
            <a:pPr marL="1945638" marR="716280" indent="-548640">
              <a:lnSpc>
                <a:spcPct val="150200"/>
              </a:lnSpc>
              <a:spcBef>
                <a:spcPts val="590"/>
              </a:spcBef>
              <a:buClr>
                <a:srgbClr val="095A82"/>
              </a:buClr>
              <a:buFont typeface="Arial"/>
              <a:buChar char="•"/>
              <a:tabLst>
                <a:tab pos="1945638" algn="l"/>
                <a:tab pos="1946910" algn="l"/>
              </a:tabLst>
            </a:pPr>
            <a:r>
              <a:rPr sz="2800" spc="-10" dirty="0">
                <a:solidFill>
                  <a:srgbClr val="5F5F5F"/>
                </a:solidFill>
                <a:cs typeface="Calibri"/>
              </a:rPr>
              <a:t>The </a:t>
            </a:r>
            <a:r>
              <a:rPr sz="2800" dirty="0">
                <a:solidFill>
                  <a:srgbClr val="5F5F5F"/>
                </a:solidFill>
                <a:cs typeface="Calibri"/>
              </a:rPr>
              <a:t>rate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of new coins diminishes exponentially more than </a:t>
            </a:r>
            <a:r>
              <a:rPr sz="2800" dirty="0">
                <a:solidFill>
                  <a:srgbClr val="5F5F5F"/>
                </a:solidFill>
                <a:cs typeface="Calibri"/>
              </a:rPr>
              <a:t>64 "halvings"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until block 13,230,000  (mined roughly </a:t>
            </a:r>
            <a:r>
              <a:rPr sz="2800" dirty="0">
                <a:solidFill>
                  <a:srgbClr val="5F5F5F"/>
                </a:solidFill>
                <a:cs typeface="Calibri"/>
              </a:rPr>
              <a:t>in year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2137), </a:t>
            </a:r>
            <a:r>
              <a:rPr sz="2800" dirty="0">
                <a:solidFill>
                  <a:srgbClr val="5F5F5F"/>
                </a:solidFill>
                <a:cs typeface="Calibri"/>
              </a:rPr>
              <a:t>when it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achieves the base cash unit of </a:t>
            </a:r>
            <a:r>
              <a:rPr sz="2800" dirty="0">
                <a:solidFill>
                  <a:srgbClr val="5F5F5F"/>
                </a:solidFill>
                <a:cs typeface="Calibri"/>
              </a:rPr>
              <a:t>1</a:t>
            </a:r>
            <a:r>
              <a:rPr sz="2800" spc="16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dirty="0">
                <a:solidFill>
                  <a:srgbClr val="5F5F5F"/>
                </a:solidFill>
                <a:cs typeface="Calibri"/>
              </a:rPr>
              <a:t>satoshis</a:t>
            </a:r>
            <a:endParaRPr sz="2800" dirty="0">
              <a:solidFill>
                <a:prstClr val="black"/>
              </a:solidFill>
              <a:cs typeface="Calibri"/>
            </a:endParaRPr>
          </a:p>
          <a:p>
            <a:pPr marL="1945638" marR="10160" indent="-548640">
              <a:lnSpc>
                <a:spcPct val="150000"/>
              </a:lnSpc>
              <a:spcBef>
                <a:spcPts val="600"/>
              </a:spcBef>
              <a:buClr>
                <a:srgbClr val="095A82"/>
              </a:buClr>
              <a:buFont typeface="Arial"/>
              <a:buChar char="•"/>
              <a:tabLst>
                <a:tab pos="1945638" algn="l"/>
                <a:tab pos="1946910" algn="l"/>
              </a:tabLst>
            </a:pPr>
            <a:r>
              <a:rPr sz="2800" spc="-10" dirty="0">
                <a:solidFill>
                  <a:srgbClr val="5F5F5F"/>
                </a:solidFill>
                <a:cs typeface="Calibri"/>
              </a:rPr>
              <a:t>Finally, </a:t>
            </a:r>
            <a:r>
              <a:rPr sz="2800" dirty="0">
                <a:solidFill>
                  <a:srgbClr val="5F5F5F"/>
                </a:solidFill>
                <a:cs typeface="Calibri"/>
              </a:rPr>
              <a:t>after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13.44 million blocks, </a:t>
            </a:r>
            <a:r>
              <a:rPr sz="2800" dirty="0">
                <a:solidFill>
                  <a:srgbClr val="5F5F5F"/>
                </a:solidFill>
                <a:cs typeface="Calibri"/>
              </a:rPr>
              <a:t>in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approximately 2140 </a:t>
            </a:r>
            <a:r>
              <a:rPr sz="2800" dirty="0">
                <a:solidFill>
                  <a:srgbClr val="5F5F5F"/>
                </a:solidFill>
                <a:cs typeface="Calibri"/>
              </a:rPr>
              <a:t>almost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2,099,999,997,690,000 satoshis, or  </a:t>
            </a:r>
            <a:r>
              <a:rPr sz="2800" dirty="0">
                <a:solidFill>
                  <a:srgbClr val="5F5F5F"/>
                </a:solidFill>
                <a:cs typeface="Calibri"/>
              </a:rPr>
              <a:t>almost 21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million bitcoins </a:t>
            </a:r>
            <a:r>
              <a:rPr sz="2800" dirty="0">
                <a:solidFill>
                  <a:srgbClr val="5F5F5F"/>
                </a:solidFill>
                <a:cs typeface="Calibri"/>
              </a:rPr>
              <a:t>will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be</a:t>
            </a:r>
            <a:r>
              <a:rPr sz="2800" spc="-6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issued</a:t>
            </a:r>
            <a:endParaRPr sz="2800" dirty="0">
              <a:solidFill>
                <a:prstClr val="black"/>
              </a:solidFill>
              <a:cs typeface="Calibri"/>
            </a:endParaRPr>
          </a:p>
          <a:p>
            <a:pPr marL="1945638" marR="722630" indent="-548640">
              <a:lnSpc>
                <a:spcPct val="150000"/>
              </a:lnSpc>
              <a:spcBef>
                <a:spcPts val="610"/>
              </a:spcBef>
              <a:buClr>
                <a:srgbClr val="095A82"/>
              </a:buClr>
              <a:buFont typeface="Arial"/>
              <a:buChar char="•"/>
              <a:tabLst>
                <a:tab pos="1945638" algn="l"/>
                <a:tab pos="1946910" algn="l"/>
              </a:tabLst>
            </a:pPr>
            <a:r>
              <a:rPr sz="2800" dirty="0">
                <a:solidFill>
                  <a:srgbClr val="5F5F5F"/>
                </a:solidFill>
                <a:cs typeface="Calibri"/>
              </a:rPr>
              <a:t>Thereafter,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blocks </a:t>
            </a:r>
            <a:r>
              <a:rPr sz="2800" dirty="0">
                <a:solidFill>
                  <a:srgbClr val="5F5F5F"/>
                </a:solidFill>
                <a:cs typeface="Calibri"/>
              </a:rPr>
              <a:t>will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contain no new bitcoins and miners </a:t>
            </a:r>
            <a:r>
              <a:rPr sz="2800" dirty="0">
                <a:solidFill>
                  <a:srgbClr val="5F5F5F"/>
                </a:solidFill>
                <a:cs typeface="Calibri"/>
              </a:rPr>
              <a:t>will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be </a:t>
            </a:r>
            <a:r>
              <a:rPr sz="2800" dirty="0">
                <a:solidFill>
                  <a:srgbClr val="5F5F5F"/>
                </a:solidFill>
                <a:cs typeface="Calibri"/>
              </a:rPr>
              <a:t>rewarded solely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through the  transaction</a:t>
            </a:r>
            <a:r>
              <a:rPr sz="2800" spc="1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fees</a:t>
            </a:r>
            <a:endParaRPr sz="2800" dirty="0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0307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6"/>
                </a:moveTo>
                <a:lnTo>
                  <a:pt x="16421099" y="28956"/>
                </a:lnTo>
                <a:lnTo>
                  <a:pt x="16421099" y="0"/>
                </a:lnTo>
                <a:lnTo>
                  <a:pt x="0" y="0"/>
                </a:lnTo>
                <a:lnTo>
                  <a:pt x="0" y="28956"/>
                </a:lnTo>
                <a:close/>
              </a:path>
            </a:pathLst>
          </a:custGeom>
          <a:solidFill>
            <a:srgbClr val="095A81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6"/>
                </a:moveTo>
                <a:lnTo>
                  <a:pt x="16421099" y="28956"/>
                </a:lnTo>
                <a:lnTo>
                  <a:pt x="16421099" y="0"/>
                </a:lnTo>
                <a:lnTo>
                  <a:pt x="0" y="0"/>
                </a:lnTo>
                <a:lnTo>
                  <a:pt x="0" y="28956"/>
                </a:lnTo>
                <a:close/>
              </a:path>
            </a:pathLst>
          </a:custGeom>
          <a:solidFill>
            <a:srgbClr val="05517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7136" y="3442716"/>
            <a:ext cx="1066799" cy="1272539"/>
          </a:xfrm>
          <a:prstGeom prst="rect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object 2"/>
          <p:cNvSpPr/>
          <p:nvPr/>
        </p:nvSpPr>
        <p:spPr>
          <a:xfrm>
            <a:off x="934210" y="1688593"/>
            <a:ext cx="16421100" cy="58418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11" name="object 4"/>
          <p:cNvSpPr/>
          <p:nvPr/>
        </p:nvSpPr>
        <p:spPr>
          <a:xfrm>
            <a:off x="934210" y="1688593"/>
            <a:ext cx="16421100" cy="58418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31" name="object 2"/>
          <p:cNvSpPr/>
          <p:nvPr/>
        </p:nvSpPr>
        <p:spPr>
          <a:xfrm>
            <a:off x="934974" y="1696211"/>
            <a:ext cx="16421100" cy="38100"/>
          </a:xfrm>
          <a:custGeom>
            <a:avLst/>
            <a:gdLst/>
            <a:ahLst/>
            <a:cxnLst/>
            <a:rect l="l" t="t" r="r" b="b"/>
            <a:pathLst>
              <a:path w="16421100" h="38100">
                <a:moveTo>
                  <a:pt x="0" y="38100"/>
                </a:moveTo>
                <a:lnTo>
                  <a:pt x="16421100" y="38100"/>
                </a:lnTo>
                <a:lnTo>
                  <a:pt x="16421100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2" name="object 3"/>
          <p:cNvSpPr/>
          <p:nvPr/>
        </p:nvSpPr>
        <p:spPr>
          <a:xfrm>
            <a:off x="1059180" y="9453365"/>
            <a:ext cx="2276856" cy="8336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3" name="object 5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5"/>
                </a:moveTo>
                <a:lnTo>
                  <a:pt x="16421100" y="28955"/>
                </a:lnTo>
                <a:lnTo>
                  <a:pt x="1642110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" name="object 4"/>
          <p:cNvSpPr/>
          <p:nvPr/>
        </p:nvSpPr>
        <p:spPr>
          <a:xfrm>
            <a:off x="7588756" y="3122676"/>
            <a:ext cx="5181600" cy="3657600"/>
          </a:xfrm>
          <a:custGeom>
            <a:avLst/>
            <a:gdLst/>
            <a:ahLst/>
            <a:cxnLst/>
            <a:rect l="l" t="t" r="r" b="b"/>
            <a:pathLst>
              <a:path w="2590800" h="1828800">
                <a:moveTo>
                  <a:pt x="1444117" y="0"/>
                </a:moveTo>
                <a:lnTo>
                  <a:pt x="1390165" y="1005"/>
                </a:lnTo>
                <a:lnTo>
                  <a:pt x="1336857" y="3972"/>
                </a:lnTo>
                <a:lnTo>
                  <a:pt x="1284246" y="8856"/>
                </a:lnTo>
                <a:lnTo>
                  <a:pt x="1232388" y="15613"/>
                </a:lnTo>
                <a:lnTo>
                  <a:pt x="1181338" y="24199"/>
                </a:lnTo>
                <a:lnTo>
                  <a:pt x="1131151" y="34571"/>
                </a:lnTo>
                <a:lnTo>
                  <a:pt x="1081882" y="46684"/>
                </a:lnTo>
                <a:lnTo>
                  <a:pt x="1033586" y="60494"/>
                </a:lnTo>
                <a:lnTo>
                  <a:pt x="986317" y="75958"/>
                </a:lnTo>
                <a:lnTo>
                  <a:pt x="940132" y="93031"/>
                </a:lnTo>
                <a:lnTo>
                  <a:pt x="895084" y="111670"/>
                </a:lnTo>
                <a:lnTo>
                  <a:pt x="851229" y="131831"/>
                </a:lnTo>
                <a:lnTo>
                  <a:pt x="808622" y="153469"/>
                </a:lnTo>
                <a:lnTo>
                  <a:pt x="767318" y="176542"/>
                </a:lnTo>
                <a:lnTo>
                  <a:pt x="727372" y="201004"/>
                </a:lnTo>
                <a:lnTo>
                  <a:pt x="688839" y="226813"/>
                </a:lnTo>
                <a:lnTo>
                  <a:pt x="651774" y="253924"/>
                </a:lnTo>
                <a:lnTo>
                  <a:pt x="616232" y="282293"/>
                </a:lnTo>
                <a:lnTo>
                  <a:pt x="582267" y="311876"/>
                </a:lnTo>
                <a:lnTo>
                  <a:pt x="549936" y="342630"/>
                </a:lnTo>
                <a:lnTo>
                  <a:pt x="519292" y="374510"/>
                </a:lnTo>
                <a:lnTo>
                  <a:pt x="490392" y="407473"/>
                </a:lnTo>
                <a:lnTo>
                  <a:pt x="463289" y="441475"/>
                </a:lnTo>
                <a:lnTo>
                  <a:pt x="438040" y="476471"/>
                </a:lnTo>
                <a:lnTo>
                  <a:pt x="414698" y="512419"/>
                </a:lnTo>
                <a:lnTo>
                  <a:pt x="393320" y="549273"/>
                </a:lnTo>
                <a:lnTo>
                  <a:pt x="373959" y="586990"/>
                </a:lnTo>
                <a:lnTo>
                  <a:pt x="356671" y="625526"/>
                </a:lnTo>
                <a:lnTo>
                  <a:pt x="341512" y="664838"/>
                </a:lnTo>
                <a:lnTo>
                  <a:pt x="328535" y="704881"/>
                </a:lnTo>
                <a:lnTo>
                  <a:pt x="317797" y="745611"/>
                </a:lnTo>
                <a:lnTo>
                  <a:pt x="309351" y="786984"/>
                </a:lnTo>
                <a:lnTo>
                  <a:pt x="303253" y="828957"/>
                </a:lnTo>
                <a:lnTo>
                  <a:pt x="299559" y="871486"/>
                </a:lnTo>
                <a:lnTo>
                  <a:pt x="298323" y="914526"/>
                </a:lnTo>
                <a:lnTo>
                  <a:pt x="0" y="1138682"/>
                </a:lnTo>
                <a:lnTo>
                  <a:pt x="381888" y="1257045"/>
                </a:lnTo>
                <a:lnTo>
                  <a:pt x="403160" y="1296397"/>
                </a:lnTo>
                <a:lnTo>
                  <a:pt x="426542" y="1334651"/>
                </a:lnTo>
                <a:lnTo>
                  <a:pt x="451967" y="1371772"/>
                </a:lnTo>
                <a:lnTo>
                  <a:pt x="479368" y="1407722"/>
                </a:lnTo>
                <a:lnTo>
                  <a:pt x="508676" y="1442466"/>
                </a:lnTo>
                <a:lnTo>
                  <a:pt x="539824" y="1475967"/>
                </a:lnTo>
                <a:lnTo>
                  <a:pt x="572744" y="1508188"/>
                </a:lnTo>
                <a:lnTo>
                  <a:pt x="607368" y="1539093"/>
                </a:lnTo>
                <a:lnTo>
                  <a:pt x="643628" y="1568647"/>
                </a:lnTo>
                <a:lnTo>
                  <a:pt x="681456" y="1596811"/>
                </a:lnTo>
                <a:lnTo>
                  <a:pt x="720784" y="1623550"/>
                </a:lnTo>
                <a:lnTo>
                  <a:pt x="761546" y="1648827"/>
                </a:lnTo>
                <a:lnTo>
                  <a:pt x="803671" y="1672605"/>
                </a:lnTo>
                <a:lnTo>
                  <a:pt x="847094" y="1694849"/>
                </a:lnTo>
                <a:lnTo>
                  <a:pt x="891746" y="1715522"/>
                </a:lnTo>
                <a:lnTo>
                  <a:pt x="937559" y="1734588"/>
                </a:lnTo>
                <a:lnTo>
                  <a:pt x="984465" y="1752009"/>
                </a:lnTo>
                <a:lnTo>
                  <a:pt x="1032396" y="1767750"/>
                </a:lnTo>
                <a:lnTo>
                  <a:pt x="1081286" y="1781773"/>
                </a:lnTo>
                <a:lnTo>
                  <a:pt x="1131065" y="1794043"/>
                </a:lnTo>
                <a:lnTo>
                  <a:pt x="1181666" y="1804524"/>
                </a:lnTo>
                <a:lnTo>
                  <a:pt x="1233084" y="1813186"/>
                </a:lnTo>
                <a:lnTo>
                  <a:pt x="1285062" y="1819968"/>
                </a:lnTo>
                <a:lnTo>
                  <a:pt x="1337722" y="1824860"/>
                </a:lnTo>
                <a:lnTo>
                  <a:pt x="1390932" y="1827816"/>
                </a:lnTo>
                <a:lnTo>
                  <a:pt x="1444625" y="1828800"/>
                </a:lnTo>
                <a:lnTo>
                  <a:pt x="1498576" y="1827794"/>
                </a:lnTo>
                <a:lnTo>
                  <a:pt x="1551884" y="1824827"/>
                </a:lnTo>
                <a:lnTo>
                  <a:pt x="1604495" y="1819943"/>
                </a:lnTo>
                <a:lnTo>
                  <a:pt x="1656402" y="1813177"/>
                </a:lnTo>
                <a:lnTo>
                  <a:pt x="1707403" y="1804600"/>
                </a:lnTo>
                <a:lnTo>
                  <a:pt x="1757590" y="1794228"/>
                </a:lnTo>
                <a:lnTo>
                  <a:pt x="1806859" y="1782115"/>
                </a:lnTo>
                <a:lnTo>
                  <a:pt x="1855155" y="1768305"/>
                </a:lnTo>
                <a:lnTo>
                  <a:pt x="1902424" y="1752841"/>
                </a:lnTo>
                <a:lnTo>
                  <a:pt x="1948609" y="1735768"/>
                </a:lnTo>
                <a:lnTo>
                  <a:pt x="1993657" y="1717129"/>
                </a:lnTo>
                <a:lnTo>
                  <a:pt x="2037512" y="1696968"/>
                </a:lnTo>
                <a:lnTo>
                  <a:pt x="2080119" y="1675330"/>
                </a:lnTo>
                <a:lnTo>
                  <a:pt x="2121423" y="1652257"/>
                </a:lnTo>
                <a:lnTo>
                  <a:pt x="2161369" y="1627795"/>
                </a:lnTo>
                <a:lnTo>
                  <a:pt x="2199902" y="1601986"/>
                </a:lnTo>
                <a:lnTo>
                  <a:pt x="2236967" y="1574875"/>
                </a:lnTo>
                <a:lnTo>
                  <a:pt x="2272509" y="1546506"/>
                </a:lnTo>
                <a:lnTo>
                  <a:pt x="2306474" y="1516923"/>
                </a:lnTo>
                <a:lnTo>
                  <a:pt x="2338805" y="1486169"/>
                </a:lnTo>
                <a:lnTo>
                  <a:pt x="2369449" y="1454289"/>
                </a:lnTo>
                <a:lnTo>
                  <a:pt x="2398349" y="1421326"/>
                </a:lnTo>
                <a:lnTo>
                  <a:pt x="2425452" y="1387324"/>
                </a:lnTo>
                <a:lnTo>
                  <a:pt x="2450701" y="1352328"/>
                </a:lnTo>
                <a:lnTo>
                  <a:pt x="2474043" y="1316380"/>
                </a:lnTo>
                <a:lnTo>
                  <a:pt x="2495421" y="1279526"/>
                </a:lnTo>
                <a:lnTo>
                  <a:pt x="2514782" y="1241809"/>
                </a:lnTo>
                <a:lnTo>
                  <a:pt x="2532070" y="1203273"/>
                </a:lnTo>
                <a:lnTo>
                  <a:pt x="2547229" y="1163961"/>
                </a:lnTo>
                <a:lnTo>
                  <a:pt x="2560206" y="1123918"/>
                </a:lnTo>
                <a:lnTo>
                  <a:pt x="2570944" y="1083188"/>
                </a:lnTo>
                <a:lnTo>
                  <a:pt x="2579390" y="1041815"/>
                </a:lnTo>
                <a:lnTo>
                  <a:pt x="2585488" y="999842"/>
                </a:lnTo>
                <a:lnTo>
                  <a:pt x="2589182" y="957313"/>
                </a:lnTo>
                <a:lnTo>
                  <a:pt x="2590419" y="914273"/>
                </a:lnTo>
                <a:lnTo>
                  <a:pt x="2589160" y="871222"/>
                </a:lnTo>
                <a:lnTo>
                  <a:pt x="2585444" y="828684"/>
                </a:lnTo>
                <a:lnTo>
                  <a:pt x="2579325" y="786703"/>
                </a:lnTo>
                <a:lnTo>
                  <a:pt x="2570858" y="745323"/>
                </a:lnTo>
                <a:lnTo>
                  <a:pt x="2560098" y="704587"/>
                </a:lnTo>
                <a:lnTo>
                  <a:pt x="2547100" y="664540"/>
                </a:lnTo>
                <a:lnTo>
                  <a:pt x="2531919" y="625226"/>
                </a:lnTo>
                <a:lnTo>
                  <a:pt x="2514611" y="586687"/>
                </a:lnTo>
                <a:lnTo>
                  <a:pt x="2495230" y="548969"/>
                </a:lnTo>
                <a:lnTo>
                  <a:pt x="2473831" y="512115"/>
                </a:lnTo>
                <a:lnTo>
                  <a:pt x="2450470" y="476169"/>
                </a:lnTo>
                <a:lnTo>
                  <a:pt x="2425201" y="441175"/>
                </a:lnTo>
                <a:lnTo>
                  <a:pt x="2398079" y="407176"/>
                </a:lnTo>
                <a:lnTo>
                  <a:pt x="2369160" y="374218"/>
                </a:lnTo>
                <a:lnTo>
                  <a:pt x="2338499" y="342343"/>
                </a:lnTo>
                <a:lnTo>
                  <a:pt x="2306150" y="311595"/>
                </a:lnTo>
                <a:lnTo>
                  <a:pt x="2272168" y="282019"/>
                </a:lnTo>
                <a:lnTo>
                  <a:pt x="2236610" y="253658"/>
                </a:lnTo>
                <a:lnTo>
                  <a:pt x="2199529" y="226556"/>
                </a:lnTo>
                <a:lnTo>
                  <a:pt x="2160981" y="200758"/>
                </a:lnTo>
                <a:lnTo>
                  <a:pt x="2121020" y="176306"/>
                </a:lnTo>
                <a:lnTo>
                  <a:pt x="2079703" y="153245"/>
                </a:lnTo>
                <a:lnTo>
                  <a:pt x="2037083" y="131619"/>
                </a:lnTo>
                <a:lnTo>
                  <a:pt x="1993216" y="111472"/>
                </a:lnTo>
                <a:lnTo>
                  <a:pt x="1948158" y="92847"/>
                </a:lnTo>
                <a:lnTo>
                  <a:pt x="1901962" y="75789"/>
                </a:lnTo>
                <a:lnTo>
                  <a:pt x="1854684" y="60341"/>
                </a:lnTo>
                <a:lnTo>
                  <a:pt x="1806379" y="46548"/>
                </a:lnTo>
                <a:lnTo>
                  <a:pt x="1757103" y="34452"/>
                </a:lnTo>
                <a:lnTo>
                  <a:pt x="1706909" y="24099"/>
                </a:lnTo>
                <a:lnTo>
                  <a:pt x="1655854" y="15531"/>
                </a:lnTo>
                <a:lnTo>
                  <a:pt x="1603992" y="8794"/>
                </a:lnTo>
                <a:lnTo>
                  <a:pt x="1551379" y="3930"/>
                </a:lnTo>
                <a:lnTo>
                  <a:pt x="1498068" y="984"/>
                </a:lnTo>
                <a:lnTo>
                  <a:pt x="144411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12" name="object 2"/>
          <p:cNvSpPr txBox="1">
            <a:spLocks noGrp="1"/>
          </p:cNvSpPr>
          <p:nvPr>
            <p:ph type="title"/>
          </p:nvPr>
        </p:nvSpPr>
        <p:spPr>
          <a:xfrm>
            <a:off x="942034" y="648106"/>
            <a:ext cx="12197080" cy="88614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5400">
              <a:spcBef>
                <a:spcPts val="190"/>
              </a:spcBef>
            </a:pPr>
            <a:r>
              <a:rPr spc="-10" dirty="0"/>
              <a:t>Bitcoin Economics: Bitcoin </a:t>
            </a:r>
            <a:r>
              <a:rPr spc="-20" dirty="0"/>
              <a:t>Money</a:t>
            </a:r>
            <a:r>
              <a:rPr spc="30" dirty="0"/>
              <a:t> </a:t>
            </a:r>
            <a:r>
              <a:rPr spc="-10" dirty="0"/>
              <a:t>Supply</a:t>
            </a:r>
          </a:p>
        </p:txBody>
      </p:sp>
      <p:sp>
        <p:nvSpPr>
          <p:cNvPr id="14" name="object 3"/>
          <p:cNvSpPr/>
          <p:nvPr/>
        </p:nvSpPr>
        <p:spPr>
          <a:xfrm>
            <a:off x="7613904" y="1881494"/>
            <a:ext cx="9768268" cy="60128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15" name="object 4"/>
          <p:cNvSpPr txBox="1"/>
          <p:nvPr/>
        </p:nvSpPr>
        <p:spPr>
          <a:xfrm>
            <a:off x="8743694" y="7937194"/>
            <a:ext cx="8068308" cy="1009251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796290" marR="10160" indent="-772160">
              <a:spcBef>
                <a:spcPts val="190"/>
              </a:spcBef>
            </a:pPr>
            <a:r>
              <a:rPr sz="3200" b="1" spc="-10" dirty="0">
                <a:solidFill>
                  <a:srgbClr val="5F5F5F"/>
                </a:solidFill>
                <a:cs typeface="Calibri"/>
              </a:rPr>
              <a:t>Supply of </a:t>
            </a:r>
            <a:r>
              <a:rPr sz="3200" b="1" spc="-20" dirty="0">
                <a:solidFill>
                  <a:srgbClr val="5F5F5F"/>
                </a:solidFill>
                <a:cs typeface="Calibri"/>
              </a:rPr>
              <a:t>bitcoin currency over </a:t>
            </a:r>
            <a:r>
              <a:rPr sz="3200" b="1" spc="-10" dirty="0">
                <a:solidFill>
                  <a:srgbClr val="5F5F5F"/>
                </a:solidFill>
                <a:cs typeface="Calibri"/>
              </a:rPr>
              <a:t>time based on a  </a:t>
            </a:r>
            <a:r>
              <a:rPr sz="3200" b="1" spc="-20" dirty="0">
                <a:solidFill>
                  <a:srgbClr val="5F5F5F"/>
                </a:solidFill>
                <a:cs typeface="Calibri"/>
              </a:rPr>
              <a:t>geometrically decreasing </a:t>
            </a:r>
            <a:r>
              <a:rPr sz="3200" b="1" spc="-10" dirty="0">
                <a:solidFill>
                  <a:srgbClr val="5F5F5F"/>
                </a:solidFill>
                <a:cs typeface="Calibri"/>
              </a:rPr>
              <a:t>issuance</a:t>
            </a:r>
            <a:r>
              <a:rPr sz="3200" b="1" spc="90" dirty="0">
                <a:solidFill>
                  <a:srgbClr val="5F5F5F"/>
                </a:solidFill>
                <a:cs typeface="Calibri"/>
              </a:rPr>
              <a:t> </a:t>
            </a:r>
            <a:r>
              <a:rPr sz="3200" b="1" spc="-50" dirty="0">
                <a:solidFill>
                  <a:srgbClr val="5F5F5F"/>
                </a:solidFill>
                <a:cs typeface="Calibri"/>
              </a:rPr>
              <a:t>rate</a:t>
            </a:r>
            <a:endParaRPr sz="3200">
              <a:solidFill>
                <a:prstClr val="black"/>
              </a:solidFill>
              <a:cs typeface="Calibri"/>
            </a:endParaRPr>
          </a:p>
        </p:txBody>
      </p:sp>
      <p:sp>
        <p:nvSpPr>
          <p:cNvPr id="16" name="object 5"/>
          <p:cNvSpPr txBox="1"/>
          <p:nvPr/>
        </p:nvSpPr>
        <p:spPr>
          <a:xfrm>
            <a:off x="942034" y="1683968"/>
            <a:ext cx="6085840" cy="472950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598170" marR="201930" indent="-572770" algn="just">
              <a:lnSpc>
                <a:spcPct val="150000"/>
              </a:lnSpc>
              <a:spcBef>
                <a:spcPts val="200"/>
              </a:spcBef>
              <a:buClr>
                <a:srgbClr val="095A82"/>
              </a:buClr>
              <a:buFont typeface="Wingdings"/>
              <a:buChar char=""/>
              <a:tabLst>
                <a:tab pos="599440" algn="l"/>
              </a:tabLst>
            </a:pPr>
            <a:r>
              <a:rPr sz="2800" spc="-10" dirty="0">
                <a:solidFill>
                  <a:srgbClr val="5F5F5F"/>
                </a:solidFill>
                <a:cs typeface="Calibri"/>
              </a:rPr>
              <a:t>The </a:t>
            </a:r>
            <a:r>
              <a:rPr sz="2800" dirty="0">
                <a:solidFill>
                  <a:srgbClr val="5F5F5F"/>
                </a:solidFill>
                <a:cs typeface="Calibri"/>
              </a:rPr>
              <a:t>limited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and decreasing issuance  makes </a:t>
            </a:r>
            <a:r>
              <a:rPr sz="2800" dirty="0">
                <a:solidFill>
                  <a:srgbClr val="5F5F5F"/>
                </a:solidFill>
                <a:cs typeface="Calibri"/>
              </a:rPr>
              <a:t>a settled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financial supply that  opposes expansion</a:t>
            </a:r>
            <a:endParaRPr sz="2800">
              <a:solidFill>
                <a:prstClr val="black"/>
              </a:solidFill>
              <a:cs typeface="Calibri"/>
            </a:endParaRPr>
          </a:p>
          <a:p>
            <a:pPr marL="598170" marR="10160" indent="-572770">
              <a:lnSpc>
                <a:spcPct val="150100"/>
              </a:lnSpc>
              <a:spcBef>
                <a:spcPts val="1390"/>
              </a:spcBef>
              <a:buClr>
                <a:srgbClr val="095A82"/>
              </a:buClr>
              <a:buFont typeface="Wingdings"/>
              <a:buChar char=""/>
              <a:tabLst>
                <a:tab pos="598170" algn="l"/>
                <a:tab pos="599440" algn="l"/>
              </a:tabLst>
            </a:pPr>
            <a:r>
              <a:rPr sz="2800" spc="-10" dirty="0">
                <a:solidFill>
                  <a:srgbClr val="5F5F5F"/>
                </a:solidFill>
                <a:cs typeface="Calibri"/>
              </a:rPr>
              <a:t>Dissimilar </a:t>
            </a:r>
            <a:r>
              <a:rPr sz="2800" dirty="0">
                <a:solidFill>
                  <a:srgbClr val="5F5F5F"/>
                </a:solidFill>
                <a:cs typeface="Calibri"/>
              </a:rPr>
              <a:t>to a fiat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money, which can  be imprinted </a:t>
            </a:r>
            <a:r>
              <a:rPr sz="2800" dirty="0">
                <a:solidFill>
                  <a:srgbClr val="5F5F5F"/>
                </a:solidFill>
                <a:cs typeface="Calibri"/>
              </a:rPr>
              <a:t>in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unending numbers by  </a:t>
            </a:r>
            <a:r>
              <a:rPr sz="2800" dirty="0">
                <a:solidFill>
                  <a:srgbClr val="5F5F5F"/>
                </a:solidFill>
                <a:cs typeface="Calibri"/>
              </a:rPr>
              <a:t>a national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bank, bitcoin can </a:t>
            </a:r>
            <a:r>
              <a:rPr sz="2800" dirty="0">
                <a:solidFill>
                  <a:srgbClr val="5F5F5F"/>
                </a:solidFill>
                <a:cs typeface="Calibri"/>
              </a:rPr>
              <a:t>never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be  </a:t>
            </a:r>
            <a:r>
              <a:rPr sz="2800" dirty="0">
                <a:solidFill>
                  <a:srgbClr val="5F5F5F"/>
                </a:solidFill>
                <a:cs typeface="Calibri"/>
              </a:rPr>
              <a:t>swelled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by</a:t>
            </a:r>
            <a:r>
              <a:rPr sz="2800" spc="-3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spc="-10" dirty="0">
                <a:solidFill>
                  <a:srgbClr val="5F5F5F"/>
                </a:solidFill>
                <a:cs typeface="Calibri"/>
              </a:rPr>
              <a:t>printing</a:t>
            </a:r>
            <a:endParaRPr sz="2800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0026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27709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rgbClr val="DCE2E3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630401" y="0"/>
            <a:ext cx="2487930" cy="2192020"/>
          </a:xfrm>
          <a:custGeom>
            <a:avLst/>
            <a:gdLst/>
            <a:ahLst/>
            <a:cxnLst/>
            <a:rect l="l" t="t" r="r" b="b"/>
            <a:pathLst>
              <a:path w="1243965" h="1096010">
                <a:moveTo>
                  <a:pt x="0" y="1095755"/>
                </a:moveTo>
                <a:lnTo>
                  <a:pt x="1243583" y="1095755"/>
                </a:lnTo>
                <a:lnTo>
                  <a:pt x="1243583" y="0"/>
                </a:lnTo>
                <a:lnTo>
                  <a:pt x="0" y="0"/>
                </a:lnTo>
                <a:lnTo>
                  <a:pt x="0" y="10957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30400" y="2130550"/>
            <a:ext cx="1325880" cy="979168"/>
          </a:xfrm>
          <a:custGeom>
            <a:avLst/>
            <a:gdLst/>
            <a:ahLst/>
            <a:cxnLst/>
            <a:rect l="l" t="t" r="r" b="b"/>
            <a:pathLst>
              <a:path w="662940" h="489584">
                <a:moveTo>
                  <a:pt x="662940" y="0"/>
                </a:moveTo>
                <a:lnTo>
                  <a:pt x="0" y="0"/>
                </a:lnTo>
                <a:lnTo>
                  <a:pt x="0" y="489203"/>
                </a:lnTo>
                <a:lnTo>
                  <a:pt x="662940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788639" y="2130550"/>
            <a:ext cx="1329690" cy="979168"/>
          </a:xfrm>
          <a:custGeom>
            <a:avLst/>
            <a:gdLst/>
            <a:ahLst/>
            <a:cxnLst/>
            <a:rect l="l" t="t" r="r" b="b"/>
            <a:pathLst>
              <a:path w="664845" h="489584">
                <a:moveTo>
                  <a:pt x="664463" y="0"/>
                </a:moveTo>
                <a:lnTo>
                  <a:pt x="0" y="0"/>
                </a:lnTo>
                <a:lnTo>
                  <a:pt x="664463" y="489203"/>
                </a:lnTo>
                <a:lnTo>
                  <a:pt x="664463" y="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57654" y="9451854"/>
            <a:ext cx="2276856" cy="835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24608554" y="19611338"/>
            <a:ext cx="11330938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60"/>
              </a:lnSpc>
            </a:pPr>
            <a:r>
              <a:rPr spc="10" dirty="0"/>
              <a:t>Copyright </a:t>
            </a:r>
            <a:r>
              <a:rPr spc="40" dirty="0"/>
              <a:t>© </a:t>
            </a:r>
            <a:r>
              <a:rPr spc="20" dirty="0"/>
              <a:t>2017, </a:t>
            </a:r>
            <a:r>
              <a:rPr spc="10" dirty="0"/>
              <a:t>edureka </a:t>
            </a:r>
            <a:r>
              <a:rPr spc="20" dirty="0"/>
              <a:t>and/or </a:t>
            </a:r>
            <a:r>
              <a:rPr spc="10" dirty="0"/>
              <a:t>its affiliates. All rights</a:t>
            </a:r>
            <a:r>
              <a:rPr spc="100" dirty="0"/>
              <a:t> </a:t>
            </a:r>
            <a:r>
              <a:rPr spc="10" dirty="0"/>
              <a:t>reserved.</a:t>
            </a:r>
          </a:p>
        </p:txBody>
      </p:sp>
      <p:sp>
        <p:nvSpPr>
          <p:cNvPr id="29" name="object 2"/>
          <p:cNvSpPr/>
          <p:nvPr/>
        </p:nvSpPr>
        <p:spPr>
          <a:xfrm>
            <a:off x="4904233" y="2804160"/>
            <a:ext cx="2883406" cy="66629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30" name="object 4"/>
          <p:cNvSpPr/>
          <p:nvPr/>
        </p:nvSpPr>
        <p:spPr>
          <a:xfrm>
            <a:off x="7117333" y="2165265"/>
            <a:ext cx="6137910" cy="3221990"/>
          </a:xfrm>
          <a:custGeom>
            <a:avLst/>
            <a:gdLst/>
            <a:ahLst/>
            <a:cxnLst/>
            <a:rect l="l" t="t" r="r" b="b"/>
            <a:pathLst>
              <a:path w="3068954" h="1610995">
                <a:moveTo>
                  <a:pt x="0" y="1572429"/>
                </a:moveTo>
                <a:lnTo>
                  <a:pt x="657987" y="1110911"/>
                </a:lnTo>
                <a:lnTo>
                  <a:pt x="636326" y="1074449"/>
                </a:lnTo>
                <a:lnTo>
                  <a:pt x="617580" y="1037737"/>
                </a:lnTo>
                <a:lnTo>
                  <a:pt x="601712" y="1000830"/>
                </a:lnTo>
                <a:lnTo>
                  <a:pt x="588687" y="963783"/>
                </a:lnTo>
                <a:lnTo>
                  <a:pt x="578468" y="926651"/>
                </a:lnTo>
                <a:lnTo>
                  <a:pt x="566305" y="852352"/>
                </a:lnTo>
                <a:lnTo>
                  <a:pt x="564291" y="815295"/>
                </a:lnTo>
                <a:lnTo>
                  <a:pt x="564939" y="778374"/>
                </a:lnTo>
                <a:lnTo>
                  <a:pt x="574082" y="705156"/>
                </a:lnTo>
                <a:lnTo>
                  <a:pt x="593448" y="633139"/>
                </a:lnTo>
                <a:lnTo>
                  <a:pt x="622750" y="562763"/>
                </a:lnTo>
                <a:lnTo>
                  <a:pt x="641037" y="528328"/>
                </a:lnTo>
                <a:lnTo>
                  <a:pt x="661701" y="494469"/>
                </a:lnTo>
                <a:lnTo>
                  <a:pt x="684706" y="461240"/>
                </a:lnTo>
                <a:lnTo>
                  <a:pt x="710015" y="428697"/>
                </a:lnTo>
                <a:lnTo>
                  <a:pt x="737594" y="396894"/>
                </a:lnTo>
                <a:lnTo>
                  <a:pt x="767406" y="365887"/>
                </a:lnTo>
                <a:lnTo>
                  <a:pt x="799415" y="335731"/>
                </a:lnTo>
                <a:lnTo>
                  <a:pt x="833586" y="306480"/>
                </a:lnTo>
                <a:lnTo>
                  <a:pt x="869882" y="278190"/>
                </a:lnTo>
                <a:lnTo>
                  <a:pt x="908269" y="250916"/>
                </a:lnTo>
                <a:lnTo>
                  <a:pt x="948709" y="224712"/>
                </a:lnTo>
                <a:lnTo>
                  <a:pt x="991168" y="199635"/>
                </a:lnTo>
                <a:lnTo>
                  <a:pt x="1035609" y="175738"/>
                </a:lnTo>
                <a:lnTo>
                  <a:pt x="1081997" y="153078"/>
                </a:lnTo>
                <a:lnTo>
                  <a:pt x="1130296" y="131708"/>
                </a:lnTo>
                <a:lnTo>
                  <a:pt x="1180469" y="111684"/>
                </a:lnTo>
                <a:lnTo>
                  <a:pt x="1232482" y="93062"/>
                </a:lnTo>
                <a:lnTo>
                  <a:pt x="1286298" y="75895"/>
                </a:lnTo>
                <a:lnTo>
                  <a:pt x="1341882" y="60240"/>
                </a:lnTo>
                <a:lnTo>
                  <a:pt x="1392583" y="47692"/>
                </a:lnTo>
                <a:lnTo>
                  <a:pt x="1443603" y="36646"/>
                </a:lnTo>
                <a:lnTo>
                  <a:pt x="1494879" y="27085"/>
                </a:lnTo>
                <a:lnTo>
                  <a:pt x="1546350" y="18994"/>
                </a:lnTo>
                <a:lnTo>
                  <a:pt x="1597954" y="12356"/>
                </a:lnTo>
                <a:lnTo>
                  <a:pt x="1649631" y="7154"/>
                </a:lnTo>
                <a:lnTo>
                  <a:pt x="1701320" y="3371"/>
                </a:lnTo>
                <a:lnTo>
                  <a:pt x="1752959" y="992"/>
                </a:lnTo>
                <a:lnTo>
                  <a:pt x="1804486" y="0"/>
                </a:lnTo>
                <a:lnTo>
                  <a:pt x="1855841" y="377"/>
                </a:lnTo>
                <a:lnTo>
                  <a:pt x="1906961" y="2109"/>
                </a:lnTo>
                <a:lnTo>
                  <a:pt x="1957787" y="5178"/>
                </a:lnTo>
                <a:lnTo>
                  <a:pt x="2008257" y="9567"/>
                </a:lnTo>
                <a:lnTo>
                  <a:pt x="2058309" y="15261"/>
                </a:lnTo>
                <a:lnTo>
                  <a:pt x="2107882" y="22243"/>
                </a:lnTo>
                <a:lnTo>
                  <a:pt x="2156915" y="30495"/>
                </a:lnTo>
                <a:lnTo>
                  <a:pt x="2205346" y="40003"/>
                </a:lnTo>
                <a:lnTo>
                  <a:pt x="2253115" y="50749"/>
                </a:lnTo>
                <a:lnTo>
                  <a:pt x="2300160" y="62716"/>
                </a:lnTo>
                <a:lnTo>
                  <a:pt x="2346420" y="75889"/>
                </a:lnTo>
                <a:lnTo>
                  <a:pt x="2391833" y="90251"/>
                </a:lnTo>
                <a:lnTo>
                  <a:pt x="2436338" y="105785"/>
                </a:lnTo>
                <a:lnTo>
                  <a:pt x="2479875" y="122475"/>
                </a:lnTo>
                <a:lnTo>
                  <a:pt x="2522381" y="140304"/>
                </a:lnTo>
                <a:lnTo>
                  <a:pt x="2563795" y="159255"/>
                </a:lnTo>
                <a:lnTo>
                  <a:pt x="2604057" y="179313"/>
                </a:lnTo>
                <a:lnTo>
                  <a:pt x="2643105" y="200461"/>
                </a:lnTo>
                <a:lnTo>
                  <a:pt x="2680877" y="222682"/>
                </a:lnTo>
                <a:lnTo>
                  <a:pt x="2717312" y="245960"/>
                </a:lnTo>
                <a:lnTo>
                  <a:pt x="2752350" y="270279"/>
                </a:lnTo>
                <a:lnTo>
                  <a:pt x="2785929" y="295621"/>
                </a:lnTo>
                <a:lnTo>
                  <a:pt x="2817987" y="321970"/>
                </a:lnTo>
                <a:lnTo>
                  <a:pt x="2848463" y="349310"/>
                </a:lnTo>
                <a:lnTo>
                  <a:pt x="2877296" y="377624"/>
                </a:lnTo>
                <a:lnTo>
                  <a:pt x="2904425" y="406897"/>
                </a:lnTo>
                <a:lnTo>
                  <a:pt x="2929789" y="437110"/>
                </a:lnTo>
                <a:lnTo>
                  <a:pt x="2953326" y="468248"/>
                </a:lnTo>
                <a:lnTo>
                  <a:pt x="2974975" y="500295"/>
                </a:lnTo>
                <a:lnTo>
                  <a:pt x="2996635" y="536757"/>
                </a:lnTo>
                <a:lnTo>
                  <a:pt x="3015381" y="573468"/>
                </a:lnTo>
                <a:lnTo>
                  <a:pt x="3031249" y="610375"/>
                </a:lnTo>
                <a:lnTo>
                  <a:pt x="3044274" y="647422"/>
                </a:lnTo>
                <a:lnTo>
                  <a:pt x="3054493" y="684555"/>
                </a:lnTo>
                <a:lnTo>
                  <a:pt x="3066656" y="758854"/>
                </a:lnTo>
                <a:lnTo>
                  <a:pt x="3068670" y="795911"/>
                </a:lnTo>
                <a:lnTo>
                  <a:pt x="3068022" y="832832"/>
                </a:lnTo>
                <a:lnTo>
                  <a:pt x="3058879" y="906050"/>
                </a:lnTo>
                <a:lnTo>
                  <a:pt x="3039513" y="978067"/>
                </a:lnTo>
                <a:lnTo>
                  <a:pt x="3010211" y="1048443"/>
                </a:lnTo>
                <a:lnTo>
                  <a:pt x="2991924" y="1082878"/>
                </a:lnTo>
                <a:lnTo>
                  <a:pt x="2971260" y="1116737"/>
                </a:lnTo>
                <a:lnTo>
                  <a:pt x="2948255" y="1149966"/>
                </a:lnTo>
                <a:lnTo>
                  <a:pt x="2922946" y="1182509"/>
                </a:lnTo>
                <a:lnTo>
                  <a:pt x="2895367" y="1214312"/>
                </a:lnTo>
                <a:lnTo>
                  <a:pt x="2865555" y="1245319"/>
                </a:lnTo>
                <a:lnTo>
                  <a:pt x="2833546" y="1275475"/>
                </a:lnTo>
                <a:lnTo>
                  <a:pt x="2799375" y="1304726"/>
                </a:lnTo>
                <a:lnTo>
                  <a:pt x="2763079" y="1333016"/>
                </a:lnTo>
                <a:lnTo>
                  <a:pt x="2724692" y="1360290"/>
                </a:lnTo>
                <a:lnTo>
                  <a:pt x="2684252" y="1386493"/>
                </a:lnTo>
                <a:lnTo>
                  <a:pt x="2641793" y="1411571"/>
                </a:lnTo>
                <a:lnTo>
                  <a:pt x="2597352" y="1435468"/>
                </a:lnTo>
                <a:lnTo>
                  <a:pt x="2550964" y="1458128"/>
                </a:lnTo>
                <a:lnTo>
                  <a:pt x="2502665" y="1479498"/>
                </a:lnTo>
                <a:lnTo>
                  <a:pt x="2452492" y="1499522"/>
                </a:lnTo>
                <a:lnTo>
                  <a:pt x="2400479" y="1518144"/>
                </a:lnTo>
                <a:lnTo>
                  <a:pt x="2346663" y="1535311"/>
                </a:lnTo>
                <a:lnTo>
                  <a:pt x="2291080" y="1550966"/>
                </a:lnTo>
                <a:lnTo>
                  <a:pt x="2241980" y="1563140"/>
                </a:lnTo>
                <a:lnTo>
                  <a:pt x="2192443" y="1573917"/>
                </a:lnTo>
                <a:lnTo>
                  <a:pt x="2142533" y="1583306"/>
                </a:lnTo>
                <a:lnTo>
                  <a:pt x="2092311" y="1591315"/>
                </a:lnTo>
                <a:lnTo>
                  <a:pt x="2041841" y="1597952"/>
                </a:lnTo>
                <a:lnTo>
                  <a:pt x="1991187" y="1603226"/>
                </a:lnTo>
                <a:lnTo>
                  <a:pt x="1940410" y="1607146"/>
                </a:lnTo>
                <a:lnTo>
                  <a:pt x="1889575" y="1609720"/>
                </a:lnTo>
                <a:lnTo>
                  <a:pt x="1838744" y="1610956"/>
                </a:lnTo>
                <a:lnTo>
                  <a:pt x="1787981" y="1610864"/>
                </a:lnTo>
                <a:lnTo>
                  <a:pt x="1737347" y="1609450"/>
                </a:lnTo>
                <a:lnTo>
                  <a:pt x="1686908" y="1606725"/>
                </a:lnTo>
                <a:lnTo>
                  <a:pt x="1636724" y="1602695"/>
                </a:lnTo>
                <a:lnTo>
                  <a:pt x="1586860" y="1597371"/>
                </a:lnTo>
                <a:lnTo>
                  <a:pt x="1537379" y="1590759"/>
                </a:lnTo>
                <a:lnTo>
                  <a:pt x="1488343" y="1582870"/>
                </a:lnTo>
                <a:lnTo>
                  <a:pt x="1439816" y="1573710"/>
                </a:lnTo>
                <a:lnTo>
                  <a:pt x="1391860" y="1563290"/>
                </a:lnTo>
                <a:lnTo>
                  <a:pt x="1344540" y="1551616"/>
                </a:lnTo>
                <a:lnTo>
                  <a:pt x="1297917" y="1538698"/>
                </a:lnTo>
                <a:lnTo>
                  <a:pt x="1252055" y="1524544"/>
                </a:lnTo>
                <a:lnTo>
                  <a:pt x="1207017" y="1509162"/>
                </a:lnTo>
                <a:lnTo>
                  <a:pt x="1162865" y="1492561"/>
                </a:lnTo>
                <a:lnTo>
                  <a:pt x="1119664" y="1474750"/>
                </a:lnTo>
                <a:lnTo>
                  <a:pt x="1077476" y="1455737"/>
                </a:lnTo>
                <a:lnTo>
                  <a:pt x="1036364" y="1435530"/>
                </a:lnTo>
                <a:lnTo>
                  <a:pt x="996391" y="1414138"/>
                </a:lnTo>
                <a:lnTo>
                  <a:pt x="957620" y="1391569"/>
                </a:lnTo>
                <a:lnTo>
                  <a:pt x="920115" y="1367832"/>
                </a:lnTo>
                <a:lnTo>
                  <a:pt x="0" y="1572429"/>
                </a:lnTo>
                <a:close/>
              </a:path>
            </a:pathLst>
          </a:custGeom>
          <a:ln w="28956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31" name="object 5"/>
          <p:cNvSpPr txBox="1"/>
          <p:nvPr/>
        </p:nvSpPr>
        <p:spPr>
          <a:xfrm>
            <a:off x="8610600" y="2878836"/>
            <a:ext cx="4108981" cy="88870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25400" marR="10160" indent="1270" algn="ctr">
              <a:spcBef>
                <a:spcPts val="210"/>
              </a:spcBef>
            </a:pPr>
            <a:r>
              <a:rPr lang="en-IN" sz="2800" b="1" dirty="0">
                <a:latin typeface="Comic Sans MS" panose="030F0702030302020204" pitchFamily="66" charset="0"/>
              </a:rPr>
              <a:t>So, how </a:t>
            </a:r>
            <a:r>
              <a:rPr lang="en-IN" sz="2800" b="1" spc="-10" dirty="0">
                <a:latin typeface="Comic Sans MS" panose="030F0702030302020204" pitchFamily="66" charset="0"/>
              </a:rPr>
              <a:t>do we  </a:t>
            </a:r>
            <a:br>
              <a:rPr lang="en-IN" sz="2800" b="1" spc="-10" dirty="0">
                <a:latin typeface="Comic Sans MS" panose="030F0702030302020204" pitchFamily="66" charset="0"/>
              </a:rPr>
            </a:br>
            <a:r>
              <a:rPr lang="en-IN" sz="2800" b="1" dirty="0">
                <a:latin typeface="Comic Sans MS" panose="030F0702030302020204" pitchFamily="66" charset="0"/>
              </a:rPr>
              <a:t>create</a:t>
            </a:r>
            <a:r>
              <a:rPr lang="en-IN" sz="2800" b="1" spc="-90" dirty="0">
                <a:latin typeface="Comic Sans MS" panose="030F0702030302020204" pitchFamily="66" charset="0"/>
              </a:rPr>
              <a:t> </a:t>
            </a:r>
            <a:r>
              <a:rPr lang="en-IN" sz="2800" b="1" spc="-10" dirty="0">
                <a:latin typeface="Comic Sans MS" panose="030F0702030302020204" pitchFamily="66" charset="0"/>
              </a:rPr>
              <a:t>Bitcoins?</a:t>
            </a:r>
            <a:endParaRPr sz="2800" b="1" dirty="0">
              <a:solidFill>
                <a:prstClr val="black"/>
              </a:solidFill>
              <a:latin typeface="Comic Sans MS" panose="030F0702030302020204" pitchFamily="66" charset="0"/>
              <a:cs typeface="Comic Sans MS"/>
            </a:endParaRPr>
          </a:p>
        </p:txBody>
      </p:sp>
      <p:sp>
        <p:nvSpPr>
          <p:cNvPr id="32" name="object 4"/>
          <p:cNvSpPr/>
          <p:nvPr/>
        </p:nvSpPr>
        <p:spPr>
          <a:xfrm>
            <a:off x="8244840" y="7446265"/>
            <a:ext cx="8348980" cy="887730"/>
          </a:xfrm>
          <a:custGeom>
            <a:avLst/>
            <a:gdLst/>
            <a:ahLst/>
            <a:cxnLst/>
            <a:rect l="l" t="t" r="r" b="b"/>
            <a:pathLst>
              <a:path w="4174490" h="443864">
                <a:moveTo>
                  <a:pt x="0" y="73914"/>
                </a:moveTo>
                <a:lnTo>
                  <a:pt x="5816" y="45166"/>
                </a:lnTo>
                <a:lnTo>
                  <a:pt x="21669" y="21669"/>
                </a:lnTo>
                <a:lnTo>
                  <a:pt x="45166" y="5816"/>
                </a:lnTo>
                <a:lnTo>
                  <a:pt x="73913" y="0"/>
                </a:lnTo>
                <a:lnTo>
                  <a:pt x="4100322" y="0"/>
                </a:lnTo>
                <a:lnTo>
                  <a:pt x="4129069" y="5816"/>
                </a:lnTo>
                <a:lnTo>
                  <a:pt x="4152566" y="21669"/>
                </a:lnTo>
                <a:lnTo>
                  <a:pt x="4168419" y="45166"/>
                </a:lnTo>
                <a:lnTo>
                  <a:pt x="4174235" y="73914"/>
                </a:lnTo>
                <a:lnTo>
                  <a:pt x="4174235" y="369570"/>
                </a:lnTo>
                <a:lnTo>
                  <a:pt x="4168419" y="398339"/>
                </a:lnTo>
                <a:lnTo>
                  <a:pt x="4152566" y="421833"/>
                </a:lnTo>
                <a:lnTo>
                  <a:pt x="4129069" y="437674"/>
                </a:lnTo>
                <a:lnTo>
                  <a:pt x="4100322" y="443484"/>
                </a:lnTo>
                <a:lnTo>
                  <a:pt x="73913" y="443484"/>
                </a:lnTo>
                <a:lnTo>
                  <a:pt x="45166" y="437674"/>
                </a:lnTo>
                <a:lnTo>
                  <a:pt x="21669" y="421833"/>
                </a:lnTo>
                <a:lnTo>
                  <a:pt x="5816" y="398339"/>
                </a:lnTo>
                <a:lnTo>
                  <a:pt x="0" y="369570"/>
                </a:lnTo>
                <a:lnTo>
                  <a:pt x="0" y="73914"/>
                </a:lnTo>
                <a:close/>
              </a:path>
            </a:pathLst>
          </a:custGeom>
          <a:ln w="9143">
            <a:solidFill>
              <a:srgbClr val="5F5F5F"/>
            </a:solidFill>
          </a:ln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33" name="object 5"/>
          <p:cNvSpPr txBox="1"/>
          <p:nvPr/>
        </p:nvSpPr>
        <p:spPr>
          <a:xfrm>
            <a:off x="8445501" y="7525715"/>
            <a:ext cx="7541258" cy="641201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spcBef>
                <a:spcPts val="200"/>
              </a:spcBef>
            </a:pPr>
            <a:r>
              <a:rPr sz="4000" spc="-30" dirty="0">
                <a:solidFill>
                  <a:srgbClr val="5F5F5F"/>
                </a:solidFill>
                <a:cs typeface="Calibri"/>
              </a:rPr>
              <a:t>By </a:t>
            </a:r>
            <a:r>
              <a:rPr sz="4000" dirty="0">
                <a:solidFill>
                  <a:srgbClr val="5F5F5F"/>
                </a:solidFill>
                <a:cs typeface="Calibri"/>
              </a:rPr>
              <a:t>the </a:t>
            </a:r>
            <a:r>
              <a:rPr sz="4000" spc="-20" dirty="0">
                <a:solidFill>
                  <a:srgbClr val="5F5F5F"/>
                </a:solidFill>
                <a:cs typeface="Calibri"/>
              </a:rPr>
              <a:t>process </a:t>
            </a:r>
            <a:r>
              <a:rPr sz="4000" spc="-10" dirty="0">
                <a:solidFill>
                  <a:srgbClr val="5F5F5F"/>
                </a:solidFill>
                <a:cs typeface="Calibri"/>
              </a:rPr>
              <a:t>called </a:t>
            </a:r>
            <a:r>
              <a:rPr sz="4000" b="1" spc="-10" dirty="0">
                <a:solidFill>
                  <a:srgbClr val="5F5F5F"/>
                </a:solidFill>
                <a:cs typeface="Calibri"/>
              </a:rPr>
              <a:t>Bitcoin</a:t>
            </a:r>
            <a:r>
              <a:rPr sz="4000" b="1" spc="-40" dirty="0">
                <a:solidFill>
                  <a:srgbClr val="5F5F5F"/>
                </a:solidFill>
                <a:cs typeface="Calibri"/>
              </a:rPr>
              <a:t> </a:t>
            </a:r>
            <a:r>
              <a:rPr sz="4000" b="1" dirty="0">
                <a:solidFill>
                  <a:srgbClr val="5F5F5F"/>
                </a:solidFill>
                <a:cs typeface="Calibri"/>
              </a:rPr>
              <a:t>Mining</a:t>
            </a:r>
            <a:endParaRPr sz="4000" dirty="0">
              <a:solidFill>
                <a:prstClr val="black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919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4210" y="1688593"/>
            <a:ext cx="16421100" cy="58418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4210" y="1688593"/>
            <a:ext cx="16421100" cy="58418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42034" y="648106"/>
            <a:ext cx="7076440" cy="88614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5400">
              <a:spcBef>
                <a:spcPts val="190"/>
              </a:spcBef>
            </a:pPr>
            <a:r>
              <a:rPr spc="-20" dirty="0"/>
              <a:t>What </a:t>
            </a:r>
            <a:r>
              <a:rPr spc="-10" dirty="0"/>
              <a:t>is Bitcoin</a:t>
            </a:r>
            <a:r>
              <a:rPr spc="10" dirty="0"/>
              <a:t> </a:t>
            </a:r>
            <a:r>
              <a:rPr spc="-10" dirty="0"/>
              <a:t>Mining?</a:t>
            </a:r>
          </a:p>
        </p:txBody>
      </p:sp>
      <p:sp>
        <p:nvSpPr>
          <p:cNvPr id="6" name="object 6"/>
          <p:cNvSpPr/>
          <p:nvPr/>
        </p:nvSpPr>
        <p:spPr>
          <a:xfrm>
            <a:off x="3331464" y="1917192"/>
            <a:ext cx="11725656" cy="72359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83278" y="1969007"/>
            <a:ext cx="11521440" cy="70317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090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6"/>
                </a:moveTo>
                <a:lnTo>
                  <a:pt x="16421099" y="28956"/>
                </a:lnTo>
                <a:lnTo>
                  <a:pt x="16421099" y="0"/>
                </a:lnTo>
                <a:lnTo>
                  <a:pt x="0" y="0"/>
                </a:lnTo>
                <a:lnTo>
                  <a:pt x="0" y="28956"/>
                </a:lnTo>
                <a:close/>
              </a:path>
            </a:pathLst>
          </a:custGeom>
          <a:solidFill>
            <a:srgbClr val="095A81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6"/>
                </a:moveTo>
                <a:lnTo>
                  <a:pt x="16421099" y="28956"/>
                </a:lnTo>
                <a:lnTo>
                  <a:pt x="16421099" y="0"/>
                </a:lnTo>
                <a:lnTo>
                  <a:pt x="0" y="0"/>
                </a:lnTo>
                <a:lnTo>
                  <a:pt x="0" y="28956"/>
                </a:lnTo>
                <a:close/>
              </a:path>
            </a:pathLst>
          </a:custGeom>
          <a:solidFill>
            <a:srgbClr val="05517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7136" y="3442716"/>
            <a:ext cx="1066799" cy="1272539"/>
          </a:xfrm>
          <a:prstGeom prst="rect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object 2"/>
          <p:cNvSpPr/>
          <p:nvPr/>
        </p:nvSpPr>
        <p:spPr>
          <a:xfrm>
            <a:off x="934210" y="1688593"/>
            <a:ext cx="16421100" cy="58418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11" name="object 4"/>
          <p:cNvSpPr/>
          <p:nvPr/>
        </p:nvSpPr>
        <p:spPr>
          <a:xfrm>
            <a:off x="934210" y="1688593"/>
            <a:ext cx="16421100" cy="58418"/>
          </a:xfrm>
          <a:custGeom>
            <a:avLst/>
            <a:gdLst/>
            <a:ahLst/>
            <a:cxnLst/>
            <a:rect l="l" t="t" r="r" b="b"/>
            <a:pathLst>
              <a:path w="8210550" h="29209">
                <a:moveTo>
                  <a:pt x="0" y="28955"/>
                </a:moveTo>
                <a:lnTo>
                  <a:pt x="8210550" y="28955"/>
                </a:lnTo>
                <a:lnTo>
                  <a:pt x="821055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31" name="object 2"/>
          <p:cNvSpPr/>
          <p:nvPr/>
        </p:nvSpPr>
        <p:spPr>
          <a:xfrm>
            <a:off x="934974" y="1696211"/>
            <a:ext cx="16421100" cy="38100"/>
          </a:xfrm>
          <a:custGeom>
            <a:avLst/>
            <a:gdLst/>
            <a:ahLst/>
            <a:cxnLst/>
            <a:rect l="l" t="t" r="r" b="b"/>
            <a:pathLst>
              <a:path w="16421100" h="38100">
                <a:moveTo>
                  <a:pt x="0" y="38100"/>
                </a:moveTo>
                <a:lnTo>
                  <a:pt x="16421100" y="38100"/>
                </a:lnTo>
                <a:lnTo>
                  <a:pt x="16421100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095A82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2" name="object 3"/>
          <p:cNvSpPr/>
          <p:nvPr/>
        </p:nvSpPr>
        <p:spPr>
          <a:xfrm>
            <a:off x="1059180" y="9453365"/>
            <a:ext cx="2276856" cy="8336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3" name="object 5"/>
          <p:cNvSpPr/>
          <p:nvPr/>
        </p:nvSpPr>
        <p:spPr>
          <a:xfrm>
            <a:off x="934974" y="1700783"/>
            <a:ext cx="16421100" cy="29209"/>
          </a:xfrm>
          <a:custGeom>
            <a:avLst/>
            <a:gdLst/>
            <a:ahLst/>
            <a:cxnLst/>
            <a:rect l="l" t="t" r="r" b="b"/>
            <a:pathLst>
              <a:path w="16421100" h="29210">
                <a:moveTo>
                  <a:pt x="0" y="28955"/>
                </a:moveTo>
                <a:lnTo>
                  <a:pt x="16421100" y="28955"/>
                </a:lnTo>
                <a:lnTo>
                  <a:pt x="16421100" y="0"/>
                </a:lnTo>
                <a:lnTo>
                  <a:pt x="0" y="0"/>
                </a:lnTo>
                <a:lnTo>
                  <a:pt x="0" y="28955"/>
                </a:lnTo>
                <a:close/>
              </a:path>
            </a:pathLst>
          </a:custGeom>
          <a:solidFill>
            <a:srgbClr val="055180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" name="object 4"/>
          <p:cNvSpPr/>
          <p:nvPr/>
        </p:nvSpPr>
        <p:spPr>
          <a:xfrm>
            <a:off x="7588756" y="3122676"/>
            <a:ext cx="5181600" cy="3657600"/>
          </a:xfrm>
          <a:custGeom>
            <a:avLst/>
            <a:gdLst/>
            <a:ahLst/>
            <a:cxnLst/>
            <a:rect l="l" t="t" r="r" b="b"/>
            <a:pathLst>
              <a:path w="2590800" h="1828800">
                <a:moveTo>
                  <a:pt x="1444117" y="0"/>
                </a:moveTo>
                <a:lnTo>
                  <a:pt x="1390165" y="1005"/>
                </a:lnTo>
                <a:lnTo>
                  <a:pt x="1336857" y="3972"/>
                </a:lnTo>
                <a:lnTo>
                  <a:pt x="1284246" y="8856"/>
                </a:lnTo>
                <a:lnTo>
                  <a:pt x="1232388" y="15613"/>
                </a:lnTo>
                <a:lnTo>
                  <a:pt x="1181338" y="24199"/>
                </a:lnTo>
                <a:lnTo>
                  <a:pt x="1131151" y="34571"/>
                </a:lnTo>
                <a:lnTo>
                  <a:pt x="1081882" y="46684"/>
                </a:lnTo>
                <a:lnTo>
                  <a:pt x="1033586" y="60494"/>
                </a:lnTo>
                <a:lnTo>
                  <a:pt x="986317" y="75958"/>
                </a:lnTo>
                <a:lnTo>
                  <a:pt x="940132" y="93031"/>
                </a:lnTo>
                <a:lnTo>
                  <a:pt x="895084" y="111670"/>
                </a:lnTo>
                <a:lnTo>
                  <a:pt x="851229" y="131831"/>
                </a:lnTo>
                <a:lnTo>
                  <a:pt x="808622" y="153469"/>
                </a:lnTo>
                <a:lnTo>
                  <a:pt x="767318" y="176542"/>
                </a:lnTo>
                <a:lnTo>
                  <a:pt x="727372" y="201004"/>
                </a:lnTo>
                <a:lnTo>
                  <a:pt x="688839" y="226813"/>
                </a:lnTo>
                <a:lnTo>
                  <a:pt x="651774" y="253924"/>
                </a:lnTo>
                <a:lnTo>
                  <a:pt x="616232" y="282293"/>
                </a:lnTo>
                <a:lnTo>
                  <a:pt x="582267" y="311876"/>
                </a:lnTo>
                <a:lnTo>
                  <a:pt x="549936" y="342630"/>
                </a:lnTo>
                <a:lnTo>
                  <a:pt x="519292" y="374510"/>
                </a:lnTo>
                <a:lnTo>
                  <a:pt x="490392" y="407473"/>
                </a:lnTo>
                <a:lnTo>
                  <a:pt x="463289" y="441475"/>
                </a:lnTo>
                <a:lnTo>
                  <a:pt x="438040" y="476471"/>
                </a:lnTo>
                <a:lnTo>
                  <a:pt x="414698" y="512419"/>
                </a:lnTo>
                <a:lnTo>
                  <a:pt x="393320" y="549273"/>
                </a:lnTo>
                <a:lnTo>
                  <a:pt x="373959" y="586990"/>
                </a:lnTo>
                <a:lnTo>
                  <a:pt x="356671" y="625526"/>
                </a:lnTo>
                <a:lnTo>
                  <a:pt x="341512" y="664838"/>
                </a:lnTo>
                <a:lnTo>
                  <a:pt x="328535" y="704881"/>
                </a:lnTo>
                <a:lnTo>
                  <a:pt x="317797" y="745611"/>
                </a:lnTo>
                <a:lnTo>
                  <a:pt x="309351" y="786984"/>
                </a:lnTo>
                <a:lnTo>
                  <a:pt x="303253" y="828957"/>
                </a:lnTo>
                <a:lnTo>
                  <a:pt x="299559" y="871486"/>
                </a:lnTo>
                <a:lnTo>
                  <a:pt x="298323" y="914526"/>
                </a:lnTo>
                <a:lnTo>
                  <a:pt x="0" y="1138682"/>
                </a:lnTo>
                <a:lnTo>
                  <a:pt x="381888" y="1257045"/>
                </a:lnTo>
                <a:lnTo>
                  <a:pt x="403160" y="1296397"/>
                </a:lnTo>
                <a:lnTo>
                  <a:pt x="426542" y="1334651"/>
                </a:lnTo>
                <a:lnTo>
                  <a:pt x="451967" y="1371772"/>
                </a:lnTo>
                <a:lnTo>
                  <a:pt x="479368" y="1407722"/>
                </a:lnTo>
                <a:lnTo>
                  <a:pt x="508676" y="1442466"/>
                </a:lnTo>
                <a:lnTo>
                  <a:pt x="539824" y="1475967"/>
                </a:lnTo>
                <a:lnTo>
                  <a:pt x="572744" y="1508188"/>
                </a:lnTo>
                <a:lnTo>
                  <a:pt x="607368" y="1539093"/>
                </a:lnTo>
                <a:lnTo>
                  <a:pt x="643628" y="1568647"/>
                </a:lnTo>
                <a:lnTo>
                  <a:pt x="681456" y="1596811"/>
                </a:lnTo>
                <a:lnTo>
                  <a:pt x="720784" y="1623550"/>
                </a:lnTo>
                <a:lnTo>
                  <a:pt x="761546" y="1648827"/>
                </a:lnTo>
                <a:lnTo>
                  <a:pt x="803671" y="1672605"/>
                </a:lnTo>
                <a:lnTo>
                  <a:pt x="847094" y="1694849"/>
                </a:lnTo>
                <a:lnTo>
                  <a:pt x="891746" y="1715522"/>
                </a:lnTo>
                <a:lnTo>
                  <a:pt x="937559" y="1734588"/>
                </a:lnTo>
                <a:lnTo>
                  <a:pt x="984465" y="1752009"/>
                </a:lnTo>
                <a:lnTo>
                  <a:pt x="1032396" y="1767750"/>
                </a:lnTo>
                <a:lnTo>
                  <a:pt x="1081286" y="1781773"/>
                </a:lnTo>
                <a:lnTo>
                  <a:pt x="1131065" y="1794043"/>
                </a:lnTo>
                <a:lnTo>
                  <a:pt x="1181666" y="1804524"/>
                </a:lnTo>
                <a:lnTo>
                  <a:pt x="1233084" y="1813186"/>
                </a:lnTo>
                <a:lnTo>
                  <a:pt x="1285062" y="1819968"/>
                </a:lnTo>
                <a:lnTo>
                  <a:pt x="1337722" y="1824860"/>
                </a:lnTo>
                <a:lnTo>
                  <a:pt x="1390932" y="1827816"/>
                </a:lnTo>
                <a:lnTo>
                  <a:pt x="1444625" y="1828800"/>
                </a:lnTo>
                <a:lnTo>
                  <a:pt x="1498576" y="1827794"/>
                </a:lnTo>
                <a:lnTo>
                  <a:pt x="1551884" y="1824827"/>
                </a:lnTo>
                <a:lnTo>
                  <a:pt x="1604495" y="1819943"/>
                </a:lnTo>
                <a:lnTo>
                  <a:pt x="1656402" y="1813177"/>
                </a:lnTo>
                <a:lnTo>
                  <a:pt x="1707403" y="1804600"/>
                </a:lnTo>
                <a:lnTo>
                  <a:pt x="1757590" y="1794228"/>
                </a:lnTo>
                <a:lnTo>
                  <a:pt x="1806859" y="1782115"/>
                </a:lnTo>
                <a:lnTo>
                  <a:pt x="1855155" y="1768305"/>
                </a:lnTo>
                <a:lnTo>
                  <a:pt x="1902424" y="1752841"/>
                </a:lnTo>
                <a:lnTo>
                  <a:pt x="1948609" y="1735768"/>
                </a:lnTo>
                <a:lnTo>
                  <a:pt x="1993657" y="1717129"/>
                </a:lnTo>
                <a:lnTo>
                  <a:pt x="2037512" y="1696968"/>
                </a:lnTo>
                <a:lnTo>
                  <a:pt x="2080119" y="1675330"/>
                </a:lnTo>
                <a:lnTo>
                  <a:pt x="2121423" y="1652257"/>
                </a:lnTo>
                <a:lnTo>
                  <a:pt x="2161369" y="1627795"/>
                </a:lnTo>
                <a:lnTo>
                  <a:pt x="2199902" y="1601986"/>
                </a:lnTo>
                <a:lnTo>
                  <a:pt x="2236967" y="1574875"/>
                </a:lnTo>
                <a:lnTo>
                  <a:pt x="2272509" y="1546506"/>
                </a:lnTo>
                <a:lnTo>
                  <a:pt x="2306474" y="1516923"/>
                </a:lnTo>
                <a:lnTo>
                  <a:pt x="2338805" y="1486169"/>
                </a:lnTo>
                <a:lnTo>
                  <a:pt x="2369449" y="1454289"/>
                </a:lnTo>
                <a:lnTo>
                  <a:pt x="2398349" y="1421326"/>
                </a:lnTo>
                <a:lnTo>
                  <a:pt x="2425452" y="1387324"/>
                </a:lnTo>
                <a:lnTo>
                  <a:pt x="2450701" y="1352328"/>
                </a:lnTo>
                <a:lnTo>
                  <a:pt x="2474043" y="1316380"/>
                </a:lnTo>
                <a:lnTo>
                  <a:pt x="2495421" y="1279526"/>
                </a:lnTo>
                <a:lnTo>
                  <a:pt x="2514782" y="1241809"/>
                </a:lnTo>
                <a:lnTo>
                  <a:pt x="2532070" y="1203273"/>
                </a:lnTo>
                <a:lnTo>
                  <a:pt x="2547229" y="1163961"/>
                </a:lnTo>
                <a:lnTo>
                  <a:pt x="2560206" y="1123918"/>
                </a:lnTo>
                <a:lnTo>
                  <a:pt x="2570944" y="1083188"/>
                </a:lnTo>
                <a:lnTo>
                  <a:pt x="2579390" y="1041815"/>
                </a:lnTo>
                <a:lnTo>
                  <a:pt x="2585488" y="999842"/>
                </a:lnTo>
                <a:lnTo>
                  <a:pt x="2589182" y="957313"/>
                </a:lnTo>
                <a:lnTo>
                  <a:pt x="2590419" y="914273"/>
                </a:lnTo>
                <a:lnTo>
                  <a:pt x="2589160" y="871222"/>
                </a:lnTo>
                <a:lnTo>
                  <a:pt x="2585444" y="828684"/>
                </a:lnTo>
                <a:lnTo>
                  <a:pt x="2579325" y="786703"/>
                </a:lnTo>
                <a:lnTo>
                  <a:pt x="2570858" y="745323"/>
                </a:lnTo>
                <a:lnTo>
                  <a:pt x="2560098" y="704587"/>
                </a:lnTo>
                <a:lnTo>
                  <a:pt x="2547100" y="664540"/>
                </a:lnTo>
                <a:lnTo>
                  <a:pt x="2531919" y="625226"/>
                </a:lnTo>
                <a:lnTo>
                  <a:pt x="2514611" y="586687"/>
                </a:lnTo>
                <a:lnTo>
                  <a:pt x="2495230" y="548969"/>
                </a:lnTo>
                <a:lnTo>
                  <a:pt x="2473831" y="512115"/>
                </a:lnTo>
                <a:lnTo>
                  <a:pt x="2450470" y="476169"/>
                </a:lnTo>
                <a:lnTo>
                  <a:pt x="2425201" y="441175"/>
                </a:lnTo>
                <a:lnTo>
                  <a:pt x="2398079" y="407176"/>
                </a:lnTo>
                <a:lnTo>
                  <a:pt x="2369160" y="374218"/>
                </a:lnTo>
                <a:lnTo>
                  <a:pt x="2338499" y="342343"/>
                </a:lnTo>
                <a:lnTo>
                  <a:pt x="2306150" y="311595"/>
                </a:lnTo>
                <a:lnTo>
                  <a:pt x="2272168" y="282019"/>
                </a:lnTo>
                <a:lnTo>
                  <a:pt x="2236610" y="253658"/>
                </a:lnTo>
                <a:lnTo>
                  <a:pt x="2199529" y="226556"/>
                </a:lnTo>
                <a:lnTo>
                  <a:pt x="2160981" y="200758"/>
                </a:lnTo>
                <a:lnTo>
                  <a:pt x="2121020" y="176306"/>
                </a:lnTo>
                <a:lnTo>
                  <a:pt x="2079703" y="153245"/>
                </a:lnTo>
                <a:lnTo>
                  <a:pt x="2037083" y="131619"/>
                </a:lnTo>
                <a:lnTo>
                  <a:pt x="1993216" y="111472"/>
                </a:lnTo>
                <a:lnTo>
                  <a:pt x="1948158" y="92847"/>
                </a:lnTo>
                <a:lnTo>
                  <a:pt x="1901962" y="75789"/>
                </a:lnTo>
                <a:lnTo>
                  <a:pt x="1854684" y="60341"/>
                </a:lnTo>
                <a:lnTo>
                  <a:pt x="1806379" y="46548"/>
                </a:lnTo>
                <a:lnTo>
                  <a:pt x="1757103" y="34452"/>
                </a:lnTo>
                <a:lnTo>
                  <a:pt x="1706909" y="24099"/>
                </a:lnTo>
                <a:lnTo>
                  <a:pt x="1655854" y="15531"/>
                </a:lnTo>
                <a:lnTo>
                  <a:pt x="1603992" y="8794"/>
                </a:lnTo>
                <a:lnTo>
                  <a:pt x="1551379" y="3930"/>
                </a:lnTo>
                <a:lnTo>
                  <a:pt x="1498068" y="984"/>
                </a:lnTo>
                <a:lnTo>
                  <a:pt x="144411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12" name="object 2"/>
          <p:cNvSpPr txBox="1">
            <a:spLocks noGrp="1"/>
          </p:cNvSpPr>
          <p:nvPr>
            <p:ph type="title"/>
          </p:nvPr>
        </p:nvSpPr>
        <p:spPr>
          <a:xfrm>
            <a:off x="942034" y="648106"/>
            <a:ext cx="6410960" cy="88614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5400">
              <a:spcBef>
                <a:spcPts val="190"/>
              </a:spcBef>
            </a:pPr>
            <a:r>
              <a:rPr spc="-10" dirty="0"/>
              <a:t>Bitcoin Mining:</a:t>
            </a:r>
            <a:r>
              <a:rPr spc="-70" dirty="0"/>
              <a:t> </a:t>
            </a:r>
            <a:r>
              <a:rPr spc="-10" dirty="0"/>
              <a:t>Types</a:t>
            </a:r>
          </a:p>
        </p:txBody>
      </p:sp>
      <p:sp>
        <p:nvSpPr>
          <p:cNvPr id="14" name="object 3"/>
          <p:cNvSpPr txBox="1"/>
          <p:nvPr/>
        </p:nvSpPr>
        <p:spPr>
          <a:xfrm>
            <a:off x="942035" y="1896110"/>
            <a:ext cx="16023590" cy="7095532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25400">
              <a:spcBef>
                <a:spcPts val="210"/>
              </a:spcBef>
            </a:pPr>
            <a:r>
              <a:rPr sz="2800" b="1" spc="-10" dirty="0">
                <a:solidFill>
                  <a:srgbClr val="5F5F5F"/>
                </a:solidFill>
                <a:cs typeface="Calibri"/>
              </a:rPr>
              <a:t>There </a:t>
            </a:r>
            <a:r>
              <a:rPr sz="2800" b="1" dirty="0">
                <a:solidFill>
                  <a:srgbClr val="5F5F5F"/>
                </a:solidFill>
                <a:cs typeface="Calibri"/>
              </a:rPr>
              <a:t>are two </a:t>
            </a:r>
            <a:r>
              <a:rPr sz="2800" b="1" spc="-10" dirty="0">
                <a:solidFill>
                  <a:srgbClr val="5F5F5F"/>
                </a:solidFill>
                <a:cs typeface="Calibri"/>
              </a:rPr>
              <a:t>types </a:t>
            </a:r>
            <a:r>
              <a:rPr sz="2800" b="1" dirty="0">
                <a:solidFill>
                  <a:srgbClr val="5F5F5F"/>
                </a:solidFill>
                <a:cs typeface="Calibri"/>
              </a:rPr>
              <a:t>of Bitcoin</a:t>
            </a:r>
            <a:r>
              <a:rPr sz="2800" b="1" spc="-27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b="1" dirty="0">
                <a:solidFill>
                  <a:srgbClr val="5F5F5F"/>
                </a:solidFill>
                <a:cs typeface="Calibri"/>
              </a:rPr>
              <a:t>Mining:</a:t>
            </a:r>
            <a:endParaRPr sz="2800">
              <a:solidFill>
                <a:prstClr val="black"/>
              </a:solidFill>
              <a:cs typeface="Calibri"/>
            </a:endParaRPr>
          </a:p>
          <a:p>
            <a:pPr>
              <a:spcBef>
                <a:spcPts val="70"/>
              </a:spcBef>
            </a:pPr>
            <a:endParaRPr sz="41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297680" indent="-572770">
              <a:buClr>
                <a:srgbClr val="095A82"/>
              </a:buClr>
              <a:buFont typeface="Wingdings"/>
              <a:buChar char=""/>
              <a:tabLst>
                <a:tab pos="4297680" algn="l"/>
                <a:tab pos="4298950" algn="l"/>
              </a:tabLst>
            </a:pPr>
            <a:r>
              <a:rPr sz="2700" spc="-10" dirty="0">
                <a:solidFill>
                  <a:srgbClr val="5F5F5F"/>
                </a:solidFill>
                <a:cs typeface="Calibri"/>
              </a:rPr>
              <a:t>Miners </a:t>
            </a:r>
            <a:r>
              <a:rPr sz="2700" spc="-20" dirty="0">
                <a:solidFill>
                  <a:srgbClr val="5F5F5F"/>
                </a:solidFill>
                <a:cs typeface="Calibri"/>
              </a:rPr>
              <a:t>endeavours </a:t>
            </a:r>
            <a:r>
              <a:rPr sz="2700" spc="-10" dirty="0">
                <a:solidFill>
                  <a:srgbClr val="5F5F5F"/>
                </a:solidFill>
                <a:cs typeface="Calibri"/>
              </a:rPr>
              <a:t>to produce </a:t>
            </a:r>
            <a:r>
              <a:rPr sz="2700" spc="-20" dirty="0">
                <a:solidFill>
                  <a:srgbClr val="5F5F5F"/>
                </a:solidFill>
                <a:cs typeface="Calibri"/>
              </a:rPr>
              <a:t>new </a:t>
            </a:r>
            <a:r>
              <a:rPr sz="2700" spc="-10" dirty="0">
                <a:solidFill>
                  <a:srgbClr val="5F5F5F"/>
                </a:solidFill>
                <a:cs typeface="Calibri"/>
              </a:rPr>
              <a:t>blocks </a:t>
            </a:r>
            <a:r>
              <a:rPr sz="2700" dirty="0">
                <a:solidFill>
                  <a:srgbClr val="5F5F5F"/>
                </a:solidFill>
                <a:cs typeface="Calibri"/>
              </a:rPr>
              <a:t>all alone, with the </a:t>
            </a:r>
            <a:r>
              <a:rPr sz="2700" spc="-10" dirty="0">
                <a:solidFill>
                  <a:srgbClr val="5F5F5F"/>
                </a:solidFill>
                <a:cs typeface="Calibri"/>
              </a:rPr>
              <a:t>returns </a:t>
            </a:r>
            <a:r>
              <a:rPr sz="2700" spc="-20" dirty="0">
                <a:solidFill>
                  <a:srgbClr val="5F5F5F"/>
                </a:solidFill>
                <a:cs typeface="Calibri"/>
              </a:rPr>
              <a:t>from</a:t>
            </a:r>
            <a:r>
              <a:rPr sz="2700" spc="-60" dirty="0">
                <a:solidFill>
                  <a:srgbClr val="5F5F5F"/>
                </a:solidFill>
                <a:cs typeface="Calibri"/>
              </a:rPr>
              <a:t> </a:t>
            </a:r>
            <a:r>
              <a:rPr sz="2700" dirty="0">
                <a:solidFill>
                  <a:srgbClr val="5F5F5F"/>
                </a:solidFill>
                <a:cs typeface="Calibri"/>
              </a:rPr>
              <a:t>the</a:t>
            </a:r>
            <a:endParaRPr sz="2700">
              <a:solidFill>
                <a:prstClr val="black"/>
              </a:solidFill>
              <a:cs typeface="Calibri"/>
            </a:endParaRPr>
          </a:p>
          <a:p>
            <a:pPr marL="4297680">
              <a:spcBef>
                <a:spcPts val="10"/>
              </a:spcBef>
            </a:pPr>
            <a:r>
              <a:rPr sz="2700" spc="-30" dirty="0">
                <a:solidFill>
                  <a:srgbClr val="5F5F5F"/>
                </a:solidFill>
                <a:cs typeface="Calibri"/>
              </a:rPr>
              <a:t>reward </a:t>
            </a:r>
            <a:r>
              <a:rPr sz="2700" dirty="0">
                <a:solidFill>
                  <a:srgbClr val="5F5F5F"/>
                </a:solidFill>
                <a:cs typeface="Calibri"/>
              </a:rPr>
              <a:t>and </a:t>
            </a:r>
            <a:r>
              <a:rPr sz="2700" spc="-10" dirty="0">
                <a:solidFill>
                  <a:srgbClr val="5F5F5F"/>
                </a:solidFill>
                <a:cs typeface="Calibri"/>
              </a:rPr>
              <a:t>transaction </a:t>
            </a:r>
            <a:r>
              <a:rPr sz="2700" spc="-20" dirty="0">
                <a:solidFill>
                  <a:srgbClr val="5F5F5F"/>
                </a:solidFill>
                <a:cs typeface="Calibri"/>
              </a:rPr>
              <a:t>expenses </a:t>
            </a:r>
            <a:r>
              <a:rPr sz="2700" spc="-10" dirty="0">
                <a:solidFill>
                  <a:srgbClr val="5F5F5F"/>
                </a:solidFill>
                <a:cs typeface="Calibri"/>
              </a:rPr>
              <a:t>going altogether to himself</a:t>
            </a:r>
            <a:endParaRPr sz="2700">
              <a:solidFill>
                <a:prstClr val="black"/>
              </a:solidFill>
              <a:cs typeface="Calibri"/>
            </a:endParaRPr>
          </a:p>
          <a:p>
            <a:pPr marL="4297680" marR="243840" indent="-572770">
              <a:buClr>
                <a:srgbClr val="095A82"/>
              </a:buClr>
              <a:buFont typeface="Wingdings"/>
              <a:buChar char=""/>
              <a:tabLst>
                <a:tab pos="4297680" algn="l"/>
                <a:tab pos="4298950" algn="l"/>
              </a:tabLst>
            </a:pPr>
            <a:r>
              <a:rPr sz="2700" spc="-10" dirty="0">
                <a:solidFill>
                  <a:srgbClr val="5F5F5F"/>
                </a:solidFill>
                <a:cs typeface="Calibri"/>
              </a:rPr>
              <a:t>Enabling miners to receive </a:t>
            </a:r>
            <a:r>
              <a:rPr sz="2700" spc="-20" dirty="0">
                <a:solidFill>
                  <a:srgbClr val="5F5F5F"/>
                </a:solidFill>
                <a:cs typeface="Calibri"/>
              </a:rPr>
              <a:t>extensive </a:t>
            </a:r>
            <a:r>
              <a:rPr sz="2700" spc="-10" dirty="0">
                <a:solidFill>
                  <a:srgbClr val="5F5F5F"/>
                </a:solidFill>
                <a:cs typeface="Calibri"/>
              </a:rPr>
              <a:t>payments </a:t>
            </a:r>
            <a:r>
              <a:rPr sz="2700" dirty="0">
                <a:solidFill>
                  <a:srgbClr val="5F5F5F"/>
                </a:solidFill>
                <a:cs typeface="Calibri"/>
              </a:rPr>
              <a:t>with a </a:t>
            </a:r>
            <a:r>
              <a:rPr sz="2700" spc="-10" dirty="0">
                <a:solidFill>
                  <a:srgbClr val="5F5F5F"/>
                </a:solidFill>
                <a:cs typeface="Calibri"/>
              </a:rPr>
              <a:t>higher variance (longer </a:t>
            </a:r>
            <a:r>
              <a:rPr sz="2700" dirty="0">
                <a:solidFill>
                  <a:srgbClr val="5F5F5F"/>
                </a:solidFill>
                <a:cs typeface="Calibri"/>
              </a:rPr>
              <a:t>time  </a:t>
            </a:r>
            <a:r>
              <a:rPr sz="2700" spc="-10" dirty="0">
                <a:solidFill>
                  <a:srgbClr val="5F5F5F"/>
                </a:solidFill>
                <a:cs typeface="Calibri"/>
              </a:rPr>
              <a:t>between payments)</a:t>
            </a:r>
            <a:endParaRPr sz="2700">
              <a:solidFill>
                <a:prstClr val="black"/>
              </a:solidFill>
              <a:cs typeface="Calibri"/>
            </a:endParaRPr>
          </a:p>
          <a:p>
            <a:pPr marR="12749530" algn="ctr">
              <a:spcBef>
                <a:spcPts val="2250"/>
              </a:spcBef>
            </a:pPr>
            <a:r>
              <a:rPr sz="2800" b="1" dirty="0">
                <a:solidFill>
                  <a:srgbClr val="5F5F5F"/>
                </a:solidFill>
                <a:cs typeface="Calibri"/>
              </a:rPr>
              <a:t>Solo</a:t>
            </a:r>
            <a:r>
              <a:rPr sz="2800" b="1" spc="-60" dirty="0">
                <a:solidFill>
                  <a:srgbClr val="5F5F5F"/>
                </a:solidFill>
                <a:cs typeface="Calibri"/>
              </a:rPr>
              <a:t> </a:t>
            </a:r>
            <a:r>
              <a:rPr sz="2800" b="1" dirty="0">
                <a:solidFill>
                  <a:srgbClr val="5F5F5F"/>
                </a:solidFill>
                <a:cs typeface="Calibri"/>
              </a:rPr>
              <a:t>Mining</a:t>
            </a:r>
            <a:endParaRPr sz="2800">
              <a:solidFill>
                <a:prstClr val="black"/>
              </a:solidFill>
              <a:cs typeface="Calibri"/>
            </a:endParaRPr>
          </a:p>
          <a:p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>
              <a:spcBef>
                <a:spcPts val="70"/>
              </a:spcBef>
            </a:pPr>
            <a:endParaRPr sz="31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353560" marR="10160" indent="-572770">
              <a:spcBef>
                <a:spcPts val="10"/>
              </a:spcBef>
              <a:buFont typeface="Wingdings"/>
              <a:buChar char=""/>
              <a:tabLst>
                <a:tab pos="4353560" algn="l"/>
                <a:tab pos="4354830" algn="l"/>
              </a:tabLst>
            </a:pPr>
            <a:r>
              <a:rPr sz="2700" dirty="0">
                <a:solidFill>
                  <a:srgbClr val="5F5F5F"/>
                </a:solidFill>
                <a:cs typeface="Calibri"/>
              </a:rPr>
              <a:t>Miner pools </a:t>
            </a:r>
            <a:r>
              <a:rPr sz="2700" spc="-10" dirty="0">
                <a:solidFill>
                  <a:srgbClr val="5F5F5F"/>
                </a:solidFill>
                <a:cs typeface="Calibri"/>
              </a:rPr>
              <a:t>assets </a:t>
            </a:r>
            <a:r>
              <a:rPr sz="2700" dirty="0">
                <a:solidFill>
                  <a:srgbClr val="5F5F5F"/>
                </a:solidFill>
                <a:cs typeface="Calibri"/>
              </a:rPr>
              <a:t>with </a:t>
            </a:r>
            <a:r>
              <a:rPr sz="2700" spc="-30" dirty="0">
                <a:solidFill>
                  <a:srgbClr val="5F5F5F"/>
                </a:solidFill>
                <a:cs typeface="Calibri"/>
              </a:rPr>
              <a:t>different </a:t>
            </a:r>
            <a:r>
              <a:rPr sz="2700" spc="-20" dirty="0">
                <a:solidFill>
                  <a:srgbClr val="5F5F5F"/>
                </a:solidFill>
                <a:cs typeface="Calibri"/>
              </a:rPr>
              <a:t>mineworkers </a:t>
            </a:r>
            <a:r>
              <a:rPr sz="2700" spc="-10" dirty="0">
                <a:solidFill>
                  <a:srgbClr val="5F5F5F"/>
                </a:solidFill>
                <a:cs typeface="Calibri"/>
              </a:rPr>
              <a:t>to discover blocks </a:t>
            </a:r>
            <a:r>
              <a:rPr sz="2700" dirty="0">
                <a:solidFill>
                  <a:srgbClr val="5F5F5F"/>
                </a:solidFill>
                <a:cs typeface="Calibri"/>
              </a:rPr>
              <a:t>all the </a:t>
            </a:r>
            <a:r>
              <a:rPr sz="2700" spc="-10" dirty="0">
                <a:solidFill>
                  <a:srgbClr val="5F5F5F"/>
                </a:solidFill>
                <a:cs typeface="Calibri"/>
              </a:rPr>
              <a:t>more  </a:t>
            </a:r>
            <a:r>
              <a:rPr sz="2700" spc="-30" dirty="0">
                <a:solidFill>
                  <a:srgbClr val="5F5F5F"/>
                </a:solidFill>
                <a:cs typeface="Calibri"/>
              </a:rPr>
              <a:t>regularly, </a:t>
            </a:r>
            <a:r>
              <a:rPr sz="2700" dirty="0">
                <a:solidFill>
                  <a:srgbClr val="5F5F5F"/>
                </a:solidFill>
                <a:cs typeface="Calibri"/>
              </a:rPr>
              <a:t>with the </a:t>
            </a:r>
            <a:r>
              <a:rPr sz="2700" spc="-10" dirty="0">
                <a:solidFill>
                  <a:srgbClr val="5F5F5F"/>
                </a:solidFill>
                <a:cs typeface="Calibri"/>
              </a:rPr>
              <a:t>returns being shared </a:t>
            </a:r>
            <a:r>
              <a:rPr sz="2700" dirty="0">
                <a:solidFill>
                  <a:srgbClr val="5F5F5F"/>
                </a:solidFill>
                <a:cs typeface="Calibri"/>
              </a:rPr>
              <a:t>among the pool </a:t>
            </a:r>
            <a:r>
              <a:rPr sz="2700" spc="-10" dirty="0">
                <a:solidFill>
                  <a:srgbClr val="5F5F5F"/>
                </a:solidFill>
                <a:cs typeface="Calibri"/>
              </a:rPr>
              <a:t>miners </a:t>
            </a:r>
            <a:r>
              <a:rPr sz="2700" dirty="0">
                <a:solidFill>
                  <a:srgbClr val="5F5F5F"/>
                </a:solidFill>
                <a:cs typeface="Calibri"/>
              </a:rPr>
              <a:t>in </a:t>
            </a:r>
            <a:r>
              <a:rPr sz="2700" spc="-20" dirty="0">
                <a:solidFill>
                  <a:srgbClr val="5F5F5F"/>
                </a:solidFill>
                <a:cs typeface="Calibri"/>
              </a:rPr>
              <a:t>rough </a:t>
            </a:r>
            <a:r>
              <a:rPr sz="2700" spc="-10" dirty="0">
                <a:solidFill>
                  <a:srgbClr val="5F5F5F"/>
                </a:solidFill>
                <a:cs typeface="Calibri"/>
              </a:rPr>
              <a:t>correlation  to </a:t>
            </a:r>
            <a:r>
              <a:rPr sz="2700" dirty="0">
                <a:solidFill>
                  <a:srgbClr val="5F5F5F"/>
                </a:solidFill>
                <a:cs typeface="Calibri"/>
              </a:rPr>
              <a:t>the </a:t>
            </a:r>
            <a:r>
              <a:rPr sz="2700" spc="-10" dirty="0">
                <a:solidFill>
                  <a:srgbClr val="5F5F5F"/>
                </a:solidFill>
                <a:cs typeface="Calibri"/>
              </a:rPr>
              <a:t>measure </a:t>
            </a:r>
            <a:r>
              <a:rPr sz="2700" dirty="0">
                <a:solidFill>
                  <a:srgbClr val="5F5F5F"/>
                </a:solidFill>
                <a:cs typeface="Calibri"/>
              </a:rPr>
              <a:t>of </a:t>
            </a:r>
            <a:r>
              <a:rPr sz="2700" spc="-10" dirty="0">
                <a:solidFill>
                  <a:srgbClr val="5F5F5F"/>
                </a:solidFill>
                <a:cs typeface="Calibri"/>
              </a:rPr>
              <a:t>hashing power they </a:t>
            </a:r>
            <a:r>
              <a:rPr sz="2700" dirty="0">
                <a:solidFill>
                  <a:srgbClr val="5F5F5F"/>
                </a:solidFill>
                <a:cs typeface="Calibri"/>
              </a:rPr>
              <a:t>each</a:t>
            </a:r>
            <a:r>
              <a:rPr sz="2700" spc="-100" dirty="0">
                <a:solidFill>
                  <a:srgbClr val="5F5F5F"/>
                </a:solidFill>
                <a:cs typeface="Calibri"/>
              </a:rPr>
              <a:t> </a:t>
            </a:r>
            <a:r>
              <a:rPr sz="2700" spc="-10" dirty="0">
                <a:solidFill>
                  <a:srgbClr val="5F5F5F"/>
                </a:solidFill>
                <a:cs typeface="Calibri"/>
              </a:rPr>
              <a:t>contributed</a:t>
            </a:r>
            <a:endParaRPr sz="2700">
              <a:solidFill>
                <a:prstClr val="black"/>
              </a:solidFill>
              <a:cs typeface="Calibri"/>
            </a:endParaRPr>
          </a:p>
          <a:p>
            <a:pPr marL="4353560" marR="723900" indent="-572770">
              <a:buFont typeface="Wingdings"/>
              <a:buChar char=""/>
              <a:tabLst>
                <a:tab pos="4353560" algn="l"/>
                <a:tab pos="4354830" algn="l"/>
              </a:tabLst>
            </a:pPr>
            <a:r>
              <a:rPr sz="2700" spc="-10" dirty="0">
                <a:solidFill>
                  <a:srgbClr val="5F5F5F"/>
                </a:solidFill>
                <a:cs typeface="Calibri"/>
              </a:rPr>
              <a:t>Enables </a:t>
            </a:r>
            <a:r>
              <a:rPr sz="2700" dirty="0">
                <a:solidFill>
                  <a:srgbClr val="5F5F5F"/>
                </a:solidFill>
                <a:cs typeface="Calibri"/>
              </a:rPr>
              <a:t>the miner </a:t>
            </a:r>
            <a:r>
              <a:rPr sz="2700" spc="-10" dirty="0">
                <a:solidFill>
                  <a:srgbClr val="5F5F5F"/>
                </a:solidFill>
                <a:cs typeface="Calibri"/>
              </a:rPr>
              <a:t>to receive little </a:t>
            </a:r>
            <a:r>
              <a:rPr sz="2700" spc="-20" dirty="0">
                <a:solidFill>
                  <a:srgbClr val="5F5F5F"/>
                </a:solidFill>
                <a:cs typeface="Calibri"/>
              </a:rPr>
              <a:t>payments </a:t>
            </a:r>
            <a:r>
              <a:rPr sz="2700" dirty="0">
                <a:solidFill>
                  <a:srgbClr val="5F5F5F"/>
                </a:solidFill>
                <a:cs typeface="Calibri"/>
              </a:rPr>
              <a:t>with a lower </a:t>
            </a:r>
            <a:r>
              <a:rPr sz="2700" spc="-10" dirty="0">
                <a:solidFill>
                  <a:srgbClr val="5F5F5F"/>
                </a:solidFill>
                <a:cs typeface="Calibri"/>
              </a:rPr>
              <a:t>change (shorter </a:t>
            </a:r>
            <a:r>
              <a:rPr sz="2700" dirty="0">
                <a:solidFill>
                  <a:srgbClr val="5F5F5F"/>
                </a:solidFill>
                <a:cs typeface="Calibri"/>
              </a:rPr>
              <a:t>time  </a:t>
            </a:r>
            <a:r>
              <a:rPr sz="2700" spc="-10" dirty="0">
                <a:solidFill>
                  <a:srgbClr val="5F5F5F"/>
                </a:solidFill>
                <a:cs typeface="Calibri"/>
              </a:rPr>
              <a:t>between payments)</a:t>
            </a:r>
            <a:endParaRPr sz="2700">
              <a:solidFill>
                <a:prstClr val="black"/>
              </a:solidFill>
              <a:cs typeface="Calibri"/>
            </a:endParaRPr>
          </a:p>
          <a:p>
            <a:pPr marR="12711430" algn="ctr">
              <a:spcBef>
                <a:spcPts val="1520"/>
              </a:spcBef>
            </a:pPr>
            <a:r>
              <a:rPr sz="2700" b="1" spc="-10" dirty="0">
                <a:solidFill>
                  <a:srgbClr val="5F5F5F"/>
                </a:solidFill>
                <a:cs typeface="Calibri"/>
              </a:rPr>
              <a:t>Pooled</a:t>
            </a:r>
            <a:r>
              <a:rPr sz="2700" b="1" spc="-100" dirty="0">
                <a:solidFill>
                  <a:srgbClr val="5F5F5F"/>
                </a:solidFill>
                <a:cs typeface="Calibri"/>
              </a:rPr>
              <a:t> </a:t>
            </a:r>
            <a:r>
              <a:rPr sz="2700" b="1" dirty="0">
                <a:solidFill>
                  <a:srgbClr val="5F5F5F"/>
                </a:solidFill>
                <a:cs typeface="Calibri"/>
              </a:rPr>
              <a:t>Mining</a:t>
            </a:r>
            <a:endParaRPr sz="2700">
              <a:solidFill>
                <a:prstClr val="black"/>
              </a:solidFill>
              <a:cs typeface="Calibri"/>
            </a:endParaRPr>
          </a:p>
        </p:txBody>
      </p:sp>
      <p:sp>
        <p:nvSpPr>
          <p:cNvPr id="15" name="object 4"/>
          <p:cNvSpPr/>
          <p:nvPr/>
        </p:nvSpPr>
        <p:spPr>
          <a:xfrm>
            <a:off x="1033629" y="5988049"/>
            <a:ext cx="3169030" cy="233001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  <p:sp>
        <p:nvSpPr>
          <p:cNvPr id="16" name="object 5"/>
          <p:cNvSpPr/>
          <p:nvPr/>
        </p:nvSpPr>
        <p:spPr>
          <a:xfrm>
            <a:off x="1191766" y="2371344"/>
            <a:ext cx="2813304" cy="25328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6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41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8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2557</TotalTime>
  <Words>3125</Words>
  <Application>Microsoft Office PowerPoint</Application>
  <PresentationFormat>Custom</PresentationFormat>
  <Paragraphs>280</Paragraphs>
  <Slides>45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45</vt:i4>
      </vt:variant>
    </vt:vector>
  </HeadingPairs>
  <TitlesOfParts>
    <vt:vector size="58" baseType="lpstr">
      <vt:lpstr>Arial</vt:lpstr>
      <vt:lpstr>Arial Rounded MT Bold</vt:lpstr>
      <vt:lpstr>Brush Script MT</vt:lpstr>
      <vt:lpstr>Calibri</vt:lpstr>
      <vt:lpstr>Calibri Light</vt:lpstr>
      <vt:lpstr>Comic Sans MS</vt:lpstr>
      <vt:lpstr>Times New Roman</vt:lpstr>
      <vt:lpstr>Trebuchet MS</vt:lpstr>
      <vt:lpstr>Wingdings</vt:lpstr>
      <vt:lpstr>Office Theme</vt:lpstr>
      <vt:lpstr>1_Office Theme</vt:lpstr>
      <vt:lpstr>18_Office Theme</vt:lpstr>
      <vt:lpstr>2_Office Theme</vt:lpstr>
      <vt:lpstr>Cryptocurrency &amp; Bitcoin Mining</vt:lpstr>
      <vt:lpstr>Course Objectives</vt:lpstr>
      <vt:lpstr>PowerPoint Presentation</vt:lpstr>
      <vt:lpstr>PowerPoint Presentation</vt:lpstr>
      <vt:lpstr>Bitcoin Economics</vt:lpstr>
      <vt:lpstr>Bitcoin Economics: Bitcoin Money Supply</vt:lpstr>
      <vt:lpstr>PowerPoint Presentation</vt:lpstr>
      <vt:lpstr>What is Bitcoin Mining?</vt:lpstr>
      <vt:lpstr>Bitcoin Mining: Types</vt:lpstr>
      <vt:lpstr>PowerPoint Presentation</vt:lpstr>
      <vt:lpstr>Mining &amp; Consensus</vt:lpstr>
      <vt:lpstr>Autonomous Verification of Transactions</vt:lpstr>
      <vt:lpstr>Independent Verification of Transactions</vt:lpstr>
      <vt:lpstr>Checklist of Criteria</vt:lpstr>
      <vt:lpstr>Aggregation of Verified Transactions</vt:lpstr>
      <vt:lpstr>Aggregating Transactions into Blocks</vt:lpstr>
      <vt:lpstr>Aggregating Transactions into Blocks</vt:lpstr>
      <vt:lpstr>PowerPoint Presentation</vt:lpstr>
      <vt:lpstr>Constructing a Block Header</vt:lpstr>
      <vt:lpstr>PowerPoint Presentation</vt:lpstr>
      <vt:lpstr>Mining</vt:lpstr>
      <vt:lpstr>PowerPoint Presentation</vt:lpstr>
      <vt:lpstr>Difficulty Representation</vt:lpstr>
      <vt:lpstr>Difficulty Equation</vt:lpstr>
      <vt:lpstr>PowerPoint Presentation</vt:lpstr>
      <vt:lpstr>Successfully Mining the Block</vt:lpstr>
      <vt:lpstr>Independent Confirmation of each Block</vt:lpstr>
      <vt:lpstr>Validating the New Block</vt:lpstr>
      <vt:lpstr>Independent Aggregation of the Block in the Chain</vt:lpstr>
      <vt:lpstr>Assembling and Selecting Chains of Blocks</vt:lpstr>
      <vt:lpstr>The Main Chain</vt:lpstr>
      <vt:lpstr>Secondary Chain</vt:lpstr>
      <vt:lpstr>Orphan Blocks</vt:lpstr>
      <vt:lpstr>Bitcoins are thus Assembled in the Longest Chain</vt:lpstr>
      <vt:lpstr>PowerPoint Presentation</vt:lpstr>
      <vt:lpstr>Mining &amp; the Hashing Race</vt:lpstr>
      <vt:lpstr>Difficulty Rises with the Hashing Power of the Miners</vt:lpstr>
      <vt:lpstr>PowerPoint Presentation</vt:lpstr>
      <vt:lpstr>Pooled Mining</vt:lpstr>
      <vt:lpstr>Difficulty Target in Pooled Mining</vt:lpstr>
      <vt:lpstr>Types of Pooled Mining</vt:lpstr>
      <vt:lpstr>Types of Pooled Mining..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make the best use of Live Sessions</dc:title>
  <dc:creator>Online2PDF.com</dc:creator>
  <cp:lastModifiedBy>VIJAY</cp:lastModifiedBy>
  <cp:revision>540</cp:revision>
  <dcterms:created xsi:type="dcterms:W3CDTF">2018-09-25T13:39:25Z</dcterms:created>
  <dcterms:modified xsi:type="dcterms:W3CDTF">2018-12-11T12:07:12Z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2018-09-25T00:00:00Z</vt:filetime>
  </property>
  <property fmtid="{D5CDD505-2E9C-101B-9397-08002B2CF9AE}" pid="3" name="LastSaved">
    <vt:filetime>2018-09-25T00:00:00Z</vt:filetime>
  </property>
</Properties>
</file>