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34"/>
  </p:notesMasterIdLst>
  <p:sldIdLst>
    <p:sldId id="291" r:id="rId3"/>
    <p:sldId id="257" r:id="rId4"/>
    <p:sldId id="258" r:id="rId5"/>
    <p:sldId id="259" r:id="rId6"/>
    <p:sldId id="260" r:id="rId7"/>
    <p:sldId id="261" r:id="rId8"/>
    <p:sldId id="287" r:id="rId9"/>
    <p:sldId id="263" r:id="rId10"/>
    <p:sldId id="264" r:id="rId11"/>
    <p:sldId id="265" r:id="rId12"/>
    <p:sldId id="266" r:id="rId13"/>
    <p:sldId id="267" r:id="rId14"/>
    <p:sldId id="269" r:id="rId15"/>
    <p:sldId id="28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8288000" cy="10287000"/>
  <p:notesSz cx="18288000" cy="10287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75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9948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1020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599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85A3-697A-453A-8BC1-5E24E7CC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78858-8F98-48C3-BBA7-A3602D5F6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75A9B-C16C-42C3-B81C-1FEF4964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21B99-AEDD-48D2-9F4D-550F3DA65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93EA0-A290-44DC-AE88-DD54EEBEE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32559B-6964-4671-9980-33F065E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444E5-FED4-45D8-81D7-B55BCAAC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596E9-219E-40AB-9F23-70491CE9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1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0BC1-F8BE-47C6-88BE-ADA9D80D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43F90-F5CE-4AD9-B126-3DFB9C3E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00BA8-27DC-49BB-B3B7-0530BB8E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57D6A-C64E-4115-9AF7-1FD31A96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9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3586F-07C8-4608-85B6-AB62881E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182E2-2AA1-4C89-8B03-2088C850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FC639-DCC3-4B33-B0D3-98E52352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80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AEA3-13F1-4F66-8487-132F3826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49E0-A031-45DF-847F-E289623E4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FFFD0-CA5A-4047-8ACA-77F6FFED6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5F570-310B-47EC-A1FB-8BCC27E3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F62F7-62E7-4D40-9C77-9CD91BB8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95614-A18A-4230-BE54-84FBE60E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05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F9A9-D0F2-494C-B181-1562DC0B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A05EF-F455-48EF-AF02-9C6492047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6B690-AB95-4E16-978E-255ABF3AF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D70A1-805B-4BFB-8554-8A6EF2A3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361B3-3504-4656-92BD-04F40F4D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4BBF0-7698-46F5-B3DB-62DE39E0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63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2561-5B1D-48A6-B96B-B5532C4B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6BAE1-B3EC-4E21-B6BA-D78221C23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B9AF5-4B1D-4EAE-B53E-9A8711F5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4DDA7-23E7-4726-B535-C163BC9E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8FD0-12AD-4E2F-9404-7C851EF9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71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CDCBF-CCD4-4473-92E0-6E8C52815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9A011-B090-428D-86B5-DE9CC3455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A2896-3BB6-4664-94DB-620D736D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5100A-B5AF-4549-B065-D005E8A4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3557-EA4C-453E-835E-712CFCFB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2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5391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36035" y="9601200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9601200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26463" y="9675876"/>
            <a:ext cx="1543812" cy="390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19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CDD1-0CAC-42BB-9B8A-01F68CA69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D747F-5247-48FD-AED4-8435185FF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BD2EE-B89D-44DF-8D63-03457A01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979F3-D6CD-4B13-8BBD-F30B2EBD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C1B9-9CFC-447F-8024-7653A00D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3C69-1C2E-40A2-B4F1-A0205741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F585-2BC0-4D51-BD9D-937C756C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A6322-1540-4DB9-A8AA-5DA3F308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8ABBB-ACE5-49F0-B819-B6469461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2645-7A7D-44E4-86B6-9F640407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8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CD35-52F3-41E5-8941-25560449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5A95E-CE6E-4673-8A48-30747D2F5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CAEBC-6189-4466-93B2-B86F8E0B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2AADF-9D80-4DF0-97FA-9C9429D0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1927-EE1B-4DCC-BE06-57855281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8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9973-5B66-4545-8318-E3198E4A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17B07-64B5-4EBA-9B48-3A3B9A65E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7318-5293-47E4-B541-34B23A8B8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4EEFC-2D84-4715-8AED-51AA7761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C48CF-BE06-4023-8BB9-B443776B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50B02-BDA0-4B7D-AF41-6F3EA37B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9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5391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36035" y="9601200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9601200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7669" y="822088"/>
            <a:ext cx="16412660" cy="737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100" y="2173615"/>
            <a:ext cx="16433800" cy="4191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304277" y="9805669"/>
            <a:ext cx="5665469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B77DC-3CB5-4153-B201-7E308B56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64A8-3CC6-47D8-9BD3-AAB27447E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DC69B-B29A-4EB1-AA79-FD24961C1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62C53-F186-42F2-BBF3-249487AD61B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9B8DB-A1D8-4EFB-9F93-D4C48C861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6E013-AC8D-42E6-94E6-A55396984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jp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839E-81E7-4FDF-8B7A-2E5982C8B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2" y="827315"/>
            <a:ext cx="16263255" cy="4437630"/>
          </a:xfrm>
          <a:solidFill>
            <a:srgbClr val="002060"/>
          </a:solidFill>
        </p:spPr>
        <p:txBody>
          <a:bodyPr/>
          <a:lstStyle/>
          <a:p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056B0-1148-46FD-B021-C26257C10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3" y="5403057"/>
            <a:ext cx="16361226" cy="4198143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  <a:p>
            <a:pPr algn="l"/>
            <a:endParaRPr lang="en-US" sz="5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2AC1B605-3231-4D42-868E-D30C7D547CB3}"/>
              </a:ext>
            </a:extLst>
          </p:cNvPr>
          <p:cNvSpPr/>
          <p:nvPr/>
        </p:nvSpPr>
        <p:spPr>
          <a:xfrm>
            <a:off x="7315200" y="1459646"/>
            <a:ext cx="3172968" cy="3172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0A39880-9DB8-4761-B0E0-ACF11B2B701F}"/>
              </a:ext>
            </a:extLst>
          </p:cNvPr>
          <p:cNvSpPr txBox="1"/>
          <p:nvPr/>
        </p:nvSpPr>
        <p:spPr>
          <a:xfrm>
            <a:off x="2362200" y="6486465"/>
            <a:ext cx="12778306" cy="20313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60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cs typeface="Arial"/>
              </a:rPr>
              <a:t>D</a:t>
            </a:r>
            <a:r>
              <a:rPr kumimoji="0" lang="en-US" sz="660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cs typeface="Arial"/>
              </a:rPr>
              <a:t>D</a:t>
            </a:r>
            <a:r>
              <a:rPr kumimoji="0" sz="660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cs typeface="Arial"/>
              </a:rPr>
              <a:t>L (Data </a:t>
            </a:r>
            <a:r>
              <a:rPr kumimoji="0" lang="en-US" sz="660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cs typeface="Arial"/>
              </a:rPr>
              <a:t>Definition</a:t>
            </a:r>
            <a:r>
              <a:rPr kumimoji="0" sz="660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cs typeface="Arial"/>
              </a:rPr>
              <a:t> Language)</a:t>
            </a:r>
            <a:endParaRPr kumimoji="0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cs typeface="Arial"/>
            </a:endParaRPr>
          </a:p>
          <a:p>
            <a:pPr marL="423240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60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cs typeface="Arial"/>
              </a:rPr>
              <a:t>Commands</a:t>
            </a:r>
            <a:endParaRPr kumimoji="0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669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Second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dirty="0"/>
              <a:t>Normal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spc="-10" dirty="0"/>
              <a:t>m</a:t>
            </a:r>
            <a:r>
              <a:rPr dirty="0"/>
              <a:t>-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2NF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(Cont</a:t>
            </a:r>
            <a:r>
              <a:rPr spc="-25" dirty="0">
                <a:latin typeface="Calibri"/>
                <a:cs typeface="Calibri"/>
              </a:rPr>
              <a:t>’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…</a:t>
            </a:r>
            <a:r>
              <a:rPr spc="-20" dirty="0"/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977" y="1958892"/>
            <a:ext cx="15882619" cy="104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765" marR="5080" indent="-393065">
              <a:lnSpc>
                <a:spcPct val="150000"/>
              </a:lnSpc>
              <a:buClr>
                <a:srgbClr val="095A81"/>
              </a:buClr>
              <a:buFont typeface="Microsoft Sans Serif"/>
              <a:buChar char="▪"/>
              <a:tabLst>
                <a:tab pos="406400" algn="l"/>
              </a:tabLst>
            </a:pP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8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chie</a:t>
            </a:r>
            <a:r>
              <a:rPr sz="2800" spc="-30" dirty="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sec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norma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wou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ld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helpf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sp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4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ou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4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su</a:t>
            </a:r>
            <a:r>
              <a:rPr sz="2800" spc="-30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je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ts</a:t>
            </a:r>
            <a:r>
              <a:rPr sz="2800" spc="-2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3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epe</a:t>
            </a:r>
            <a:r>
              <a:rPr sz="2800" spc="-3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den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table,</a:t>
            </a:r>
            <a:r>
              <a:rPr sz="28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800" spc="-1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match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them</a:t>
            </a:r>
            <a:r>
              <a:rPr sz="28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usin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sz="2800" spc="-4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stu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ent</a:t>
            </a:r>
            <a:r>
              <a:rPr sz="2800" spc="-3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name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8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fore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gn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keys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2578" y="3548628"/>
            <a:ext cx="596138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sz="28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Stude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bl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fo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ll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ow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2NF</a:t>
            </a:r>
            <a:r>
              <a:rPr sz="2800" spc="-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wi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be: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00305" y="3573893"/>
            <a:ext cx="664590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sz="28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Subjec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bl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intro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uce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fo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2NF</a:t>
            </a:r>
            <a:r>
              <a:rPr sz="2800" spc="-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wi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be: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4144" y="6893227"/>
            <a:ext cx="15568930" cy="104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765" indent="-393065">
              <a:lnSpc>
                <a:spcPct val="100000"/>
              </a:lnSpc>
              <a:buClr>
                <a:srgbClr val="095A81"/>
              </a:buClr>
              <a:buFont typeface="Microsoft Sans Serif"/>
              <a:buChar char="▪"/>
              <a:tabLst>
                <a:tab pos="406400" algn="l"/>
              </a:tabLst>
            </a:pP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Subjec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29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able</a:t>
            </a:r>
            <a:r>
              <a:rPr sz="2800" spc="-8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800" spc="-4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3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00" dirty="0">
                <a:solidFill>
                  <a:srgbClr val="5F5F5F"/>
                </a:solidFill>
                <a:latin typeface="Calibri"/>
                <a:cs typeface="Calibri"/>
              </a:rPr>
              <a:t>k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800" spc="-8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wi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5F5F5F"/>
                </a:solidFill>
                <a:latin typeface="Calibri"/>
                <a:cs typeface="Calibri"/>
              </a:rPr>
              <a:t>{</a:t>
            </a:r>
            <a:r>
              <a:rPr sz="2800" b="1" spc="-15" dirty="0">
                <a:solidFill>
                  <a:srgbClr val="5F5F5F"/>
                </a:solidFill>
                <a:latin typeface="Calibri"/>
                <a:cs typeface="Calibri"/>
              </a:rPr>
              <a:t>Stude</a:t>
            </a:r>
            <a:r>
              <a:rPr sz="2800" b="1" spc="-3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b="1" spc="-10" dirty="0">
                <a:solidFill>
                  <a:srgbClr val="5F5F5F"/>
                </a:solidFill>
                <a:latin typeface="Calibri"/>
                <a:cs typeface="Calibri"/>
              </a:rPr>
              <a:t>t,</a:t>
            </a:r>
            <a:r>
              <a:rPr sz="2800" b="1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5F5F5F"/>
                </a:solidFill>
                <a:latin typeface="Calibri"/>
                <a:cs typeface="Calibri"/>
              </a:rPr>
              <a:t>Co</a:t>
            </a:r>
            <a:r>
              <a:rPr sz="2800" b="1" spc="-25" dirty="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sz="2800" b="1" spc="-4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800" b="1" spc="-1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800" b="1" spc="-2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}</a:t>
            </a:r>
            <a:r>
              <a:rPr sz="28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mn.</a:t>
            </a:r>
            <a:r>
              <a:rPr sz="2800" spc="-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3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800" spc="-254" dirty="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bot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sz="2800" spc="-4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ab</a:t>
            </a:r>
            <a:r>
              <a:rPr sz="2800" spc="-3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800" spc="-45" dirty="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ables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qua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li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fies</a:t>
            </a:r>
            <a:endParaRPr sz="2800">
              <a:latin typeface="Calibri"/>
              <a:cs typeface="Calibri"/>
            </a:endParaRPr>
          </a:p>
          <a:p>
            <a:pPr marL="405765">
              <a:lnSpc>
                <a:spcPct val="100000"/>
              </a:lnSpc>
              <a:spcBef>
                <a:spcPts val="1680"/>
              </a:spcBef>
            </a:pPr>
            <a:r>
              <a:rPr sz="2800" spc="-65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sz="2800" spc="-3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No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mal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8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wi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3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45" dirty="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er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800" spc="-30" dirty="0">
                <a:solidFill>
                  <a:srgbClr val="5F5F5F"/>
                </a:solidFill>
                <a:latin typeface="Calibri"/>
                <a:cs typeface="Calibri"/>
              </a:rPr>
              <a:t>uf</a:t>
            </a:r>
            <a:r>
              <a:rPr sz="2800" spc="-75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er</a:t>
            </a:r>
            <a:r>
              <a:rPr sz="28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800" spc="-6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Upd</a:t>
            </a:r>
            <a:r>
              <a:rPr sz="2800" spc="-5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3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Anoma</a:t>
            </a:r>
            <a:r>
              <a:rPr sz="2800" spc="-3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54475" y="4318365"/>
          <a:ext cx="5040622" cy="20320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2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20">
                <a:tc>
                  <a:txBody>
                    <a:bodyPr/>
                    <a:lstStyle/>
                    <a:p>
                      <a:pPr marL="83693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8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Adam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8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Adam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Al</a:t>
                      </a:r>
                      <a:r>
                        <a:rPr sz="20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3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St</a:t>
                      </a:r>
                      <a:r>
                        <a:rPr sz="20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art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907513" y="4318365"/>
          <a:ext cx="5904615" cy="20320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2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2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8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Adam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CR</a:t>
                      </a:r>
                      <a:r>
                        <a:rPr sz="20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8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Adam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CR</a:t>
                      </a:r>
                      <a:r>
                        <a:rPr sz="20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2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Al</a:t>
                      </a:r>
                      <a:r>
                        <a:rPr sz="20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CR</a:t>
                      </a:r>
                      <a:r>
                        <a:rPr sz="20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38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St</a:t>
                      </a:r>
                      <a:r>
                        <a:rPr sz="20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art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CR</a:t>
                      </a:r>
                      <a:r>
                        <a:rPr sz="20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Thir</a:t>
            </a:r>
            <a:r>
              <a:rPr dirty="0"/>
              <a:t>d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dirty="0"/>
              <a:t>Normal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spc="-5" dirty="0"/>
              <a:t>m</a:t>
            </a:r>
            <a:r>
              <a:rPr dirty="0"/>
              <a:t>-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dirty="0"/>
              <a:t>3NF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977" y="1931045"/>
            <a:ext cx="16233775" cy="2350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765" marR="5080" indent="-393065">
              <a:lnSpc>
                <a:spcPct val="150000"/>
              </a:lnSpc>
              <a:buClr>
                <a:srgbClr val="095A81"/>
              </a:buClr>
              <a:buFont typeface="Microsoft Sans Serif"/>
              <a:buChar char="▪"/>
              <a:tabLst>
                <a:tab pos="4064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ird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rma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4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app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es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tha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every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no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-pr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me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tri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but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tabl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must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dep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enden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pr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mary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key,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sz="2400" spc="-4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tha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sh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ld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case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no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-pr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me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attri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but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det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rmi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another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no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-pr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me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attri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bute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Clr>
                <a:srgbClr val="095A81"/>
              </a:buClr>
              <a:buFont typeface="Microsoft Sans Serif"/>
              <a:buChar char="▪"/>
            </a:pPr>
            <a:endParaRPr sz="2450">
              <a:latin typeface="Times New Roman"/>
              <a:cs typeface="Times New Roman"/>
            </a:endParaRPr>
          </a:p>
          <a:p>
            <a:pPr marL="405765" indent="-393065">
              <a:lnSpc>
                <a:spcPct val="100000"/>
              </a:lnSpc>
              <a:buClr>
                <a:srgbClr val="095A81"/>
              </a:buClr>
              <a:buFont typeface="Microsoft Sans Serif"/>
              <a:buChar char="▪"/>
              <a:tabLst>
                <a:tab pos="406400" algn="l"/>
              </a:tabLst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So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transiti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ve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funct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ona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nd</a:t>
            </a:r>
            <a:r>
              <a:rPr sz="2400" spc="1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sh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ld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moved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fro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tabl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tabl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must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cond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Norma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buClr>
                <a:srgbClr val="095A81"/>
              </a:buClr>
              <a:buFont typeface="Microsoft Sans Serif"/>
              <a:buChar char="▪"/>
            </a:pPr>
            <a:endParaRPr sz="2450">
              <a:latin typeface="Times New Roman"/>
              <a:cs typeface="Times New Roman"/>
            </a:endParaRPr>
          </a:p>
          <a:p>
            <a:pPr marL="405765" indent="-393065">
              <a:lnSpc>
                <a:spcPct val="100000"/>
              </a:lnSpc>
              <a:buClr>
                <a:srgbClr val="095A81"/>
              </a:buClr>
              <a:buFont typeface="Microsoft Sans Serif"/>
              <a:buChar char="▪"/>
              <a:tabLst>
                <a:tab pos="4064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Studen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Det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il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Tab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601" y="5618239"/>
            <a:ext cx="16180435" cy="144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765" marR="5080" indent="-393065" algn="just">
              <a:lnSpc>
                <a:spcPct val="150000"/>
              </a:lnSpc>
              <a:buClr>
                <a:srgbClr val="095A81"/>
              </a:buClr>
              <a:buFont typeface="Microsoft Sans Serif"/>
              <a:buChar char="▪"/>
              <a:tabLst>
                <a:tab pos="4064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1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sz="2400" spc="1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abl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18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Stude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t_id</a:t>
            </a:r>
            <a:r>
              <a:rPr sz="2400" spc="1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1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Prima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spc="1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5F5F5F"/>
                </a:solidFill>
                <a:latin typeface="Calibri"/>
                <a:cs typeface="Calibri"/>
              </a:rPr>
              <a:t>k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190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sz="2400" spc="1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bu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19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eet,</a:t>
            </a:r>
            <a:r>
              <a:rPr sz="2400" spc="1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ci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spc="19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1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18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dep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19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upo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18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Z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.</a:t>
            </a:r>
            <a:r>
              <a:rPr sz="2400" spc="18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19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dep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enden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spc="20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et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19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zip</a:t>
            </a:r>
            <a:r>
              <a:rPr sz="2400" spc="19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1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other</a:t>
            </a:r>
            <a:r>
              <a:rPr sz="2400" spc="-1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iel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3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al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ed</a:t>
            </a:r>
            <a:r>
              <a:rPr sz="2400" spc="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ansiti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2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dep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enden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-160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.</a:t>
            </a:r>
            <a:r>
              <a:rPr sz="2400" spc="3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nc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1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app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spc="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3N</a:t>
            </a:r>
            <a:r>
              <a:rPr sz="2400" spc="-240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sz="2400" spc="2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spc="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1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eet,</a:t>
            </a:r>
            <a:r>
              <a:rPr sz="2400" spc="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ity</a:t>
            </a:r>
            <a:r>
              <a:rPr sz="2400" spc="2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spc="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tat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1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sz="2400" spc="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abl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e,</a:t>
            </a:r>
            <a:r>
              <a:rPr sz="2400" spc="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</a:t>
            </a:r>
            <a:r>
              <a:rPr sz="2400" spc="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Z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ip</a:t>
            </a:r>
            <a:r>
              <a:rPr sz="2400" spc="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sz="2400" spc="-1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pr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ma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5F5F5F"/>
                </a:solidFill>
                <a:latin typeface="Calibri"/>
                <a:cs typeface="Calibri"/>
              </a:rPr>
              <a:t>k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5373" y="7725298"/>
            <a:ext cx="376682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5F5F5F"/>
              </a:buClr>
              <a:buFont typeface="Microsoft Sans Serif"/>
              <a:buChar char="▪"/>
              <a:tabLst>
                <a:tab pos="469900" algn="l"/>
              </a:tabLst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Stude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nt_De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ail</a:t>
            </a:r>
            <a:r>
              <a:rPr sz="2400" spc="-8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9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abl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19672" y="7725298"/>
            <a:ext cx="227457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5F5F5F"/>
              </a:buClr>
              <a:buFont typeface="Microsoft Sans Serif"/>
              <a:buChar char="▪"/>
              <a:tabLst>
                <a:tab pos="470534" algn="l"/>
              </a:tabLst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ess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abl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e: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92863" y="4530476"/>
          <a:ext cx="13321392" cy="406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2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0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0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03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02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60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6389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Stu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t_id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Stu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t_name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eet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city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59880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Zip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63983" y="8476873"/>
          <a:ext cx="7920856" cy="406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3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3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395"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Stu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t_id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C5591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49">
                      <a:solidFill>
                        <a:srgbClr val="C55910"/>
                      </a:solidFill>
                      <a:prstDash val="solid"/>
                    </a:lnT>
                    <a:lnB w="6349">
                      <a:solidFill>
                        <a:srgbClr val="000000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Stu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t_name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49">
                      <a:solidFill>
                        <a:srgbClr val="C55910"/>
                      </a:solidFill>
                      <a:prstDash val="solid"/>
                    </a:lnT>
                    <a:lnB w="6349">
                      <a:solidFill>
                        <a:srgbClr val="000000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49">
                      <a:solidFill>
                        <a:srgbClr val="C55910"/>
                      </a:solidFill>
                      <a:prstDash val="solid"/>
                    </a:lnT>
                    <a:lnB w="6349">
                      <a:solidFill>
                        <a:srgbClr val="000000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Zip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49">
                      <a:solidFill>
                        <a:srgbClr val="C55910"/>
                      </a:solidFill>
                      <a:prstDash val="solid"/>
                    </a:lnR>
                    <a:lnT w="6349">
                      <a:solidFill>
                        <a:srgbClr val="C55910"/>
                      </a:solidFill>
                      <a:prstDash val="solid"/>
                    </a:lnT>
                    <a:lnB w="6349">
                      <a:solidFill>
                        <a:srgbClr val="000000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471160" y="8480048"/>
          <a:ext cx="6883386" cy="406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0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4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4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39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Zip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62801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eet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city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49720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095A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ct val="100000"/>
              </a:lnSpc>
            </a:pPr>
            <a:r>
              <a:rPr spc="5" dirty="0"/>
              <a:t>Boyc</a:t>
            </a:r>
            <a:r>
              <a:rPr dirty="0"/>
              <a:t>e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spc="-5" dirty="0"/>
              <a:t>Cod</a:t>
            </a:r>
            <a:r>
              <a:rPr dirty="0"/>
              <a:t>d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dirty="0"/>
              <a:t>Normal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dirty="0"/>
              <a:t>Form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/>
              <a:t>(BCN</a:t>
            </a:r>
            <a:r>
              <a:rPr spc="-25" dirty="0"/>
              <a:t>F</a:t>
            </a:r>
            <a:r>
              <a:rPr spc="-20" dirty="0"/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8212" y="1926480"/>
            <a:ext cx="16233775" cy="2350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765" indent="-393065">
              <a:lnSpc>
                <a:spcPct val="100000"/>
              </a:lnSpc>
              <a:buClr>
                <a:srgbClr val="095A81"/>
              </a:buClr>
              <a:buFont typeface="Microsoft Sans Serif"/>
              <a:buChar char="▪"/>
              <a:tabLst>
                <a:tab pos="4064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ird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rmal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app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ies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eve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spc="-4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n-pr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ime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tri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but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table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must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dependen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pr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ma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spc="-4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k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ey,</a:t>
            </a:r>
            <a:r>
              <a:rPr sz="2400" spc="-4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tha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there</a:t>
            </a:r>
            <a:endParaRPr sz="2400">
              <a:latin typeface="Calibri"/>
              <a:cs typeface="Calibri"/>
            </a:endParaRPr>
          </a:p>
          <a:p>
            <a:pPr marL="405765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sh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ld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case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no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-pr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me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attri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but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det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rmi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another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non-pr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me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attri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bute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450">
              <a:latin typeface="Times New Roman"/>
              <a:cs typeface="Times New Roman"/>
            </a:endParaRPr>
          </a:p>
          <a:p>
            <a:pPr marL="405765" indent="-393065">
              <a:lnSpc>
                <a:spcPct val="100000"/>
              </a:lnSpc>
              <a:buClr>
                <a:srgbClr val="095A81"/>
              </a:buClr>
              <a:buFont typeface="Microsoft Sans Serif"/>
              <a:buChar char="▪"/>
              <a:tabLst>
                <a:tab pos="406400" algn="l"/>
              </a:tabLst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So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transiti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ve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funct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ona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dep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enden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sh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ld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moved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fro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tabl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tabl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must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cond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rma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buClr>
                <a:srgbClr val="095A81"/>
              </a:buClr>
              <a:buFont typeface="Microsoft Sans Serif"/>
              <a:buChar char="▪"/>
            </a:pPr>
            <a:endParaRPr sz="2450">
              <a:latin typeface="Times New Roman"/>
              <a:cs typeface="Times New Roman"/>
            </a:endParaRPr>
          </a:p>
          <a:p>
            <a:pPr marL="405765" indent="-393065">
              <a:lnSpc>
                <a:spcPct val="100000"/>
              </a:lnSpc>
              <a:buClr>
                <a:srgbClr val="095A81"/>
              </a:buClr>
              <a:buFont typeface="Microsoft Sans Serif"/>
              <a:buChar char="▪"/>
              <a:tabLst>
                <a:tab pos="4064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Studen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Deta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il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Tab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7836" y="5614175"/>
            <a:ext cx="16180435" cy="144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765" marR="5080" indent="-393065" algn="just">
              <a:lnSpc>
                <a:spcPct val="150000"/>
              </a:lnSpc>
              <a:buClr>
                <a:srgbClr val="095A81"/>
              </a:buClr>
              <a:buFont typeface="Microsoft Sans Serif"/>
              <a:buChar char="▪"/>
              <a:tabLst>
                <a:tab pos="4064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1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sz="2400" spc="1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abl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18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Stude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t_id</a:t>
            </a:r>
            <a:r>
              <a:rPr sz="2400" spc="18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1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Prima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spc="1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5F5F5F"/>
                </a:solidFill>
                <a:latin typeface="Calibri"/>
                <a:cs typeface="Calibri"/>
              </a:rPr>
              <a:t>k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190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sz="2400" spc="1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bu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19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eet,</a:t>
            </a:r>
            <a:r>
              <a:rPr sz="2400" spc="1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ci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spc="19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1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18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dep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19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upo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18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Z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ip.</a:t>
            </a:r>
            <a:r>
              <a:rPr sz="2400" spc="18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19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dep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enden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spc="20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1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zip</a:t>
            </a:r>
            <a:r>
              <a:rPr sz="2400" spc="19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1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other</a:t>
            </a:r>
            <a:r>
              <a:rPr sz="2400" spc="-1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iel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3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al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ed</a:t>
            </a:r>
            <a:r>
              <a:rPr sz="2400" spc="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ansiti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3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dep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enden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-165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.</a:t>
            </a:r>
            <a:r>
              <a:rPr sz="2400" spc="3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nc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2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app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spc="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3N</a:t>
            </a:r>
            <a:r>
              <a:rPr sz="2400" spc="-245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sz="2400" spc="2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spc="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1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eet,</a:t>
            </a:r>
            <a:r>
              <a:rPr sz="2400" spc="3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ity</a:t>
            </a:r>
            <a:r>
              <a:rPr sz="2400" spc="2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spc="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tat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2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sz="2400" spc="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abl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e,</a:t>
            </a:r>
            <a:r>
              <a:rPr sz="2400" spc="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</a:t>
            </a:r>
            <a:r>
              <a:rPr sz="2400" spc="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Z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ip</a:t>
            </a:r>
            <a:r>
              <a:rPr sz="2400" spc="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sz="2400" spc="-1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pr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ima</a:t>
            </a:r>
            <a:r>
              <a:rPr sz="2400" spc="1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5F5F5F"/>
                </a:solidFill>
                <a:latin typeface="Calibri"/>
                <a:cs typeface="Calibri"/>
              </a:rPr>
              <a:t>k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7687" y="7720980"/>
            <a:ext cx="376618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5F5F5F"/>
              </a:buClr>
              <a:buFont typeface="Microsoft Sans Serif"/>
              <a:buChar char="▪"/>
              <a:tabLst>
                <a:tab pos="469900" algn="l"/>
              </a:tabLst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Stude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nt_De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ail</a:t>
            </a:r>
            <a:r>
              <a:rPr sz="2400" spc="-8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abl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7744" y="7720980"/>
            <a:ext cx="227393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5F5F5F"/>
              </a:buClr>
              <a:buFont typeface="Microsoft Sans Serif"/>
              <a:buChar char="▪"/>
              <a:tabLst>
                <a:tab pos="469900" algn="l"/>
              </a:tabLst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ess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abl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e: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92863" y="4484634"/>
          <a:ext cx="13033357" cy="406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4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0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00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20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6389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Stu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t_id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Stude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t_na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eet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city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57912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Zip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60808" y="8521572"/>
          <a:ext cx="7704845" cy="406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7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395"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Stu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t_id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Stu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t_name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Zip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103103" y="8521572"/>
          <a:ext cx="6883386" cy="406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0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4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4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39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Zip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62801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eet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city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49657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669" y="822088"/>
            <a:ext cx="1641266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Dat</a:t>
            </a:r>
            <a:r>
              <a:rPr lang="en-US" dirty="0"/>
              <a:t>a</a:t>
            </a:r>
            <a:r>
              <a:rPr lang="en-US" spc="-155" dirty="0">
                <a:latin typeface="Times New Roman"/>
                <a:cs typeface="Times New Roman"/>
              </a:rPr>
              <a:t> </a:t>
            </a:r>
            <a:r>
              <a:rPr lang="en-US" spc="-5" dirty="0"/>
              <a:t>Type</a:t>
            </a:r>
            <a:r>
              <a:rPr lang="en-US" dirty="0"/>
              <a:t>s</a:t>
            </a:r>
            <a:r>
              <a:rPr lang="en-US" spc="-145" dirty="0">
                <a:latin typeface="Times New Roman"/>
                <a:cs typeface="Times New Roman"/>
              </a:rPr>
              <a:t> </a:t>
            </a:r>
            <a:r>
              <a:rPr lang="en-US" dirty="0"/>
              <a:t>in</a:t>
            </a:r>
            <a:r>
              <a:rPr lang="en-US" spc="-150" dirty="0">
                <a:latin typeface="Times New Roman"/>
                <a:cs typeface="Times New Roman"/>
              </a:rPr>
              <a:t> </a:t>
            </a:r>
            <a:r>
              <a:rPr lang="en-US" dirty="0"/>
              <a:t>SQL</a:t>
            </a:r>
            <a:endParaRPr spc="-5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3AEF4EE6-5753-47C8-95A0-7D167CFE9611}"/>
              </a:ext>
            </a:extLst>
          </p:cNvPr>
          <p:cNvSpPr/>
          <p:nvPr/>
        </p:nvSpPr>
        <p:spPr>
          <a:xfrm>
            <a:off x="8432292" y="1990344"/>
            <a:ext cx="7408163" cy="7402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4538529D-7E14-4AFF-B370-8F094956BF41}"/>
              </a:ext>
            </a:extLst>
          </p:cNvPr>
          <p:cNvSpPr txBox="1"/>
          <p:nvPr/>
        </p:nvSpPr>
        <p:spPr>
          <a:xfrm>
            <a:off x="9001767" y="7941460"/>
            <a:ext cx="122936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Cha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ac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St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B4FFAC29-F3AB-4676-A7EA-D90F897C565A}"/>
              </a:ext>
            </a:extLst>
          </p:cNvPr>
          <p:cNvSpPr txBox="1"/>
          <p:nvPr/>
        </p:nvSpPr>
        <p:spPr>
          <a:xfrm>
            <a:off x="13873109" y="5637013"/>
            <a:ext cx="113538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3482CE78-B89F-48D1-839A-61388B16A13C}"/>
              </a:ext>
            </a:extLst>
          </p:cNvPr>
          <p:cNvSpPr txBox="1"/>
          <p:nvPr/>
        </p:nvSpPr>
        <p:spPr>
          <a:xfrm>
            <a:off x="14250181" y="3044433"/>
            <a:ext cx="81406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Bi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na</a:t>
            </a:r>
            <a:r>
              <a:rPr sz="2400" spc="1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959BD81A-D7C5-4045-B0AC-8348266FEDDD}"/>
              </a:ext>
            </a:extLst>
          </p:cNvPr>
          <p:cNvSpPr txBox="1"/>
          <p:nvPr/>
        </p:nvSpPr>
        <p:spPr>
          <a:xfrm>
            <a:off x="12026015" y="7936476"/>
            <a:ext cx="1083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Numeric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04F2390F-75F4-4B05-9B20-A3C3B458CD4B}"/>
              </a:ext>
            </a:extLst>
          </p:cNvPr>
          <p:cNvSpPr/>
          <p:nvPr/>
        </p:nvSpPr>
        <p:spPr>
          <a:xfrm>
            <a:off x="934973" y="2696718"/>
            <a:ext cx="9432290" cy="1943100"/>
          </a:xfrm>
          <a:custGeom>
            <a:avLst/>
            <a:gdLst/>
            <a:ahLst/>
            <a:cxnLst/>
            <a:rect l="l" t="t" r="r" b="b"/>
            <a:pathLst>
              <a:path w="9432290" h="1943100">
                <a:moveTo>
                  <a:pt x="0" y="323849"/>
                </a:moveTo>
                <a:lnTo>
                  <a:pt x="4238" y="271327"/>
                </a:lnTo>
                <a:lnTo>
                  <a:pt x="16510" y="221500"/>
                </a:lnTo>
                <a:lnTo>
                  <a:pt x="36148" y="175036"/>
                </a:lnTo>
                <a:lnTo>
                  <a:pt x="62485" y="132601"/>
                </a:lnTo>
                <a:lnTo>
                  <a:pt x="94855" y="94865"/>
                </a:lnTo>
                <a:lnTo>
                  <a:pt x="132591" y="62493"/>
                </a:lnTo>
                <a:lnTo>
                  <a:pt x="175026" y="36153"/>
                </a:lnTo>
                <a:lnTo>
                  <a:pt x="221494" y="16513"/>
                </a:lnTo>
                <a:lnTo>
                  <a:pt x="271328" y="4239"/>
                </a:lnTo>
                <a:lnTo>
                  <a:pt x="323862" y="0"/>
                </a:lnTo>
                <a:lnTo>
                  <a:pt x="9108185" y="0"/>
                </a:lnTo>
                <a:lnTo>
                  <a:pt x="9160708" y="4239"/>
                </a:lnTo>
                <a:lnTo>
                  <a:pt x="9210535" y="16513"/>
                </a:lnTo>
                <a:lnTo>
                  <a:pt x="9256999" y="36153"/>
                </a:lnTo>
                <a:lnTo>
                  <a:pt x="9299433" y="62493"/>
                </a:lnTo>
                <a:lnTo>
                  <a:pt x="9337170" y="94865"/>
                </a:lnTo>
                <a:lnTo>
                  <a:pt x="9369542" y="132601"/>
                </a:lnTo>
                <a:lnTo>
                  <a:pt x="9395882" y="175036"/>
                </a:lnTo>
                <a:lnTo>
                  <a:pt x="9415522" y="221500"/>
                </a:lnTo>
                <a:lnTo>
                  <a:pt x="9427796" y="271327"/>
                </a:lnTo>
                <a:lnTo>
                  <a:pt x="9432035" y="323849"/>
                </a:lnTo>
                <a:lnTo>
                  <a:pt x="9432035" y="1619249"/>
                </a:lnTo>
                <a:lnTo>
                  <a:pt x="9427796" y="1671772"/>
                </a:lnTo>
                <a:lnTo>
                  <a:pt x="9415522" y="1721599"/>
                </a:lnTo>
                <a:lnTo>
                  <a:pt x="9395882" y="1768063"/>
                </a:lnTo>
                <a:lnTo>
                  <a:pt x="9369542" y="1810498"/>
                </a:lnTo>
                <a:lnTo>
                  <a:pt x="9337170" y="1848234"/>
                </a:lnTo>
                <a:lnTo>
                  <a:pt x="9299433" y="1880606"/>
                </a:lnTo>
                <a:lnTo>
                  <a:pt x="9256999" y="1906946"/>
                </a:lnTo>
                <a:lnTo>
                  <a:pt x="9210535" y="1926586"/>
                </a:lnTo>
                <a:lnTo>
                  <a:pt x="9160708" y="1938860"/>
                </a:lnTo>
                <a:lnTo>
                  <a:pt x="9108185" y="1943099"/>
                </a:lnTo>
                <a:lnTo>
                  <a:pt x="323862" y="1943099"/>
                </a:lnTo>
                <a:lnTo>
                  <a:pt x="271328" y="1938860"/>
                </a:lnTo>
                <a:lnTo>
                  <a:pt x="221494" y="1926586"/>
                </a:lnTo>
                <a:lnTo>
                  <a:pt x="175026" y="1906946"/>
                </a:lnTo>
                <a:lnTo>
                  <a:pt x="132591" y="1880606"/>
                </a:lnTo>
                <a:lnTo>
                  <a:pt x="94855" y="1848234"/>
                </a:lnTo>
                <a:lnTo>
                  <a:pt x="62485" y="1810498"/>
                </a:lnTo>
                <a:lnTo>
                  <a:pt x="36148" y="1768063"/>
                </a:lnTo>
                <a:lnTo>
                  <a:pt x="16510" y="1721599"/>
                </a:lnTo>
                <a:lnTo>
                  <a:pt x="4238" y="1671772"/>
                </a:lnTo>
                <a:lnTo>
                  <a:pt x="0" y="1619249"/>
                </a:lnTo>
                <a:lnTo>
                  <a:pt x="0" y="323849"/>
                </a:lnTo>
                <a:close/>
              </a:path>
            </a:pathLst>
          </a:custGeom>
          <a:ln w="28955">
            <a:solidFill>
              <a:srgbClr val="0D7FB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342E6286-A32F-4E49-8939-71C5A7439926}"/>
              </a:ext>
            </a:extLst>
          </p:cNvPr>
          <p:cNvSpPr txBox="1"/>
          <p:nvPr/>
        </p:nvSpPr>
        <p:spPr>
          <a:xfrm>
            <a:off x="1241552" y="3081141"/>
            <a:ext cx="8812530" cy="1234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800" spc="-4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ty</a:t>
            </a:r>
            <a:r>
              <a:rPr sz="2800" spc="-30" dirty="0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tr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ibu</a:t>
            </a:r>
            <a:r>
              <a:rPr sz="2800" spc="-4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th</a:t>
            </a:r>
            <a:r>
              <a:rPr sz="2800" spc="-4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spec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es</a:t>
            </a:r>
            <a:r>
              <a:rPr sz="28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ty</a:t>
            </a:r>
            <a:r>
              <a:rPr sz="2800" spc="-30" dirty="0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800" spc="-3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th</a:t>
            </a:r>
            <a:r>
              <a:rPr sz="2800" spc="-4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objec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ho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:</a:t>
            </a:r>
            <a:r>
              <a:rPr sz="2800" spc="-4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5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3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40" dirty="0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er</a:t>
            </a:r>
            <a:r>
              <a:rPr sz="28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800" spc="-4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a,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cha</a:t>
            </a:r>
            <a:r>
              <a:rPr sz="2800" spc="-7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800" spc="-3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er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800" spc="-4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a,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mon</a:t>
            </a:r>
            <a:r>
              <a:rPr sz="2800" spc="-3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5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800" spc="-1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800" spc="-4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a,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800" spc="-35" dirty="0">
                <a:solidFill>
                  <a:srgbClr val="5F5F5F"/>
                </a:solidFill>
                <a:latin typeface="Calibri"/>
                <a:cs typeface="Calibri"/>
              </a:rPr>
              <a:t>at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time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800" spc="-4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a,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8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5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tr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ings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sz="2800" spc="-3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8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Characte</a:t>
            </a:r>
            <a:r>
              <a:rPr dirty="0"/>
              <a:t>r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dirty="0"/>
              <a:t>String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spc="-5" dirty="0"/>
              <a:t>Dat</a:t>
            </a:r>
            <a:r>
              <a:rPr dirty="0"/>
              <a:t>a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spc="-5" dirty="0"/>
              <a:t>Type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4457" y="2688844"/>
          <a:ext cx="16421089" cy="3384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1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8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0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379">
                <a:tc>
                  <a:txBody>
                    <a:bodyPr/>
                    <a:lstStyle/>
                    <a:p>
                      <a:pPr marL="74041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ype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char(n)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144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i="1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cha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ac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4010">
                        <a:lnSpc>
                          <a:spcPct val="100000"/>
                        </a:lnSpc>
                      </a:pPr>
                      <a:r>
                        <a:rPr sz="2400" i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i="1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(wh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i="1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1–8,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47">
                <a:tc>
                  <a:txBody>
                    <a:bodyPr/>
                    <a:lstStyle/>
                    <a:p>
                      <a:pPr marL="85026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nch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ar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(n)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597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i="1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od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cha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ac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654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i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i="1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(wh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5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i="1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1–4,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78">
                <a:tc>
                  <a:txBody>
                    <a:bodyPr/>
                    <a:lstStyle/>
                    <a:p>
                      <a:pPr marL="739140">
                        <a:lnSpc>
                          <a:spcPct val="100000"/>
                        </a:lnSpc>
                      </a:pP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char(n)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752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app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im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ely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cha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ac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tual</a:t>
                      </a:r>
                      <a:r>
                        <a:rPr sz="2400" spc="-8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tri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len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(wh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i="1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–8,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47">
                <a:tc>
                  <a:txBody>
                    <a:bodyPr/>
                    <a:lstStyle/>
                    <a:p>
                      <a:pPr marL="558800">
                        <a:lnSpc>
                          <a:spcPct val="100000"/>
                        </a:lnSpc>
                      </a:pP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char(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–1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cha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ac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476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tual</a:t>
                      </a:r>
                      <a:r>
                        <a:rPr sz="2400" spc="-8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tri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len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78">
                <a:tc>
                  <a:txBody>
                    <a:bodyPr/>
                    <a:lstStyle/>
                    <a:p>
                      <a:pPr marL="661035">
                        <a:lnSpc>
                          <a:spcPct val="100000"/>
                        </a:lnSpc>
                      </a:pP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nv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cha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(n)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752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app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im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ely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cha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ac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i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(a</a:t>
                      </a:r>
                      <a:r>
                        <a:rPr sz="2400" spc="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tual</a:t>
                      </a:r>
                      <a:r>
                        <a:rPr sz="2400" spc="-8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tri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len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th)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(wh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i="1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–4,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47">
                <a:tc>
                  <a:txBody>
                    <a:bodyPr/>
                    <a:lstStyle/>
                    <a:p>
                      <a:pPr marL="481330">
                        <a:lnSpc>
                          <a:spcPct val="100000"/>
                        </a:lnSpc>
                      </a:pP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nv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cha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1–1)/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)–2</a:t>
                      </a:r>
                      <a:r>
                        <a:rPr sz="2400" spc="-10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cha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ac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108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i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(a</a:t>
                      </a:r>
                      <a:r>
                        <a:rPr sz="2400" spc="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tual</a:t>
                      </a:r>
                      <a:r>
                        <a:rPr sz="2400" spc="-8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tri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len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th)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13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Numeric</a:t>
            </a:r>
            <a:r>
              <a:rPr spc="-200" dirty="0">
                <a:latin typeface="Times New Roman"/>
                <a:cs typeface="Times New Roman"/>
              </a:rPr>
              <a:t> </a:t>
            </a:r>
            <a:r>
              <a:rPr spc="-5" dirty="0"/>
              <a:t>Dat</a:t>
            </a:r>
            <a:r>
              <a:rPr dirty="0"/>
              <a:t>a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spc="-5" dirty="0"/>
              <a:t>Type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7100" y="2112772"/>
          <a:ext cx="16421097" cy="6336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8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8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3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3671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ype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316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er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alues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angi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spc="-10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2,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,4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3,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48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2,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,4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3,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8">
                <a:tc>
                  <a:txBody>
                    <a:bodyPr/>
                    <a:lstStyle/>
                    <a:p>
                      <a:pPr marL="6350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yi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065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er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al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5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angi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spc="-8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67">
                <a:tc>
                  <a:txBody>
                    <a:bodyPr/>
                    <a:lstStyle/>
                    <a:p>
                      <a:pPr marL="54356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sma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lli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5814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er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al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angi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,7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,7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marL="68072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igi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616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er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al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angi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-25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3-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5639">
                <a:tc>
                  <a:txBody>
                    <a:bodyPr/>
                    <a:lstStyle/>
                    <a:p>
                      <a:pPr marL="60579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mon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0775" marR="1130300" indent="-252285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one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alues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angi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spc="-9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2,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,2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3,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,4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08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2,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,2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3,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,4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698"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sma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llmon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one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alues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angi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spc="-9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4,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4,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imal</a:t>
                      </a:r>
                      <a:r>
                        <a:rPr sz="2400" spc="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p,s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imal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al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i="1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ale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imum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igits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094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–17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1667"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numer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p,s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9151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Funct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ona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lly</a:t>
                      </a:r>
                      <a:r>
                        <a:rPr sz="2400" spc="-8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equ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ale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dec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imal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0940">
                        <a:lnSpc>
                          <a:spcPct val="100000"/>
                        </a:lnSpc>
                      </a:pP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–17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63473">
                <a:tc>
                  <a:txBody>
                    <a:bodyPr/>
                    <a:lstStyle/>
                    <a:p>
                      <a:pPr marL="57531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t(n)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32630" marR="547370" indent="-3973829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po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al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igits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(wh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5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=24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igits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=53)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5325" marR="297180" indent="-38735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(wh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=24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(wh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n=53)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18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eal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579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Fun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ona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lly</a:t>
                      </a:r>
                      <a:r>
                        <a:rPr sz="2400" spc="-8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equ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al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t(24)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Dat</a:t>
            </a:r>
            <a:r>
              <a:rPr dirty="0"/>
              <a:t>e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spc="-5" dirty="0"/>
              <a:t>Tim</a:t>
            </a:r>
            <a:r>
              <a:rPr dirty="0"/>
              <a:t>e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5" dirty="0"/>
              <a:t>Dat</a:t>
            </a:r>
            <a:r>
              <a:rPr dirty="0"/>
              <a:t>a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spc="-5" dirty="0"/>
              <a:t>Type</a:t>
            </a:r>
          </a:p>
        </p:txBody>
      </p:sp>
      <p:sp>
        <p:nvSpPr>
          <p:cNvPr id="6" name="object 6"/>
          <p:cNvSpPr/>
          <p:nvPr/>
        </p:nvSpPr>
        <p:spPr>
          <a:xfrm>
            <a:off x="10745083" y="4013271"/>
            <a:ext cx="304800" cy="353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97483" y="4013271"/>
            <a:ext cx="304800" cy="353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49883" y="4013271"/>
            <a:ext cx="354329" cy="353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86104" y="4013271"/>
            <a:ext cx="779068" cy="353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96316" y="5115428"/>
            <a:ext cx="304800" cy="3535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48716" y="5115428"/>
            <a:ext cx="198120" cy="3535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47775" y="5115428"/>
            <a:ext cx="518159" cy="3535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36395" y="5115428"/>
            <a:ext cx="779068" cy="3535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45083" y="7134428"/>
            <a:ext cx="304800" cy="3538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897483" y="7134428"/>
            <a:ext cx="304800" cy="353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49883" y="7134428"/>
            <a:ext cx="354329" cy="3538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286104" y="7134428"/>
            <a:ext cx="779068" cy="353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928742" y="1968754"/>
          <a:ext cx="16419455" cy="551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8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929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ype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68072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amp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6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Janua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1,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Dec</a:t>
                      </a:r>
                      <a:r>
                        <a:rPr sz="2400" spc="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mber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,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9999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357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2006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05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-13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10">
                <a:tc>
                  <a:txBody>
                    <a:bodyPr/>
                    <a:lstStyle/>
                    <a:p>
                      <a:pPr marL="35242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times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Janua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1,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emb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8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9,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ac</a:t>
                      </a:r>
                      <a:r>
                        <a:rPr sz="2400" spc="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acy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milli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se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onds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357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6460">
                        <a:lnSpc>
                          <a:spcPct val="100000"/>
                        </a:lnSpc>
                      </a:pP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2006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03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18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:3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:5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10"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time2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times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Janua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1,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emb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8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9,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ac</a:t>
                      </a:r>
                      <a:r>
                        <a:rPr sz="2400" spc="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acy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nano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onds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8485">
                        <a:lnSpc>
                          <a:spcPct val="100000"/>
                        </a:lnSpc>
                      </a:pP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2006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02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:4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:1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62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etim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set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times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sam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193675" marR="187325" indent="635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etime2</a:t>
                      </a:r>
                      <a:r>
                        <a:rPr sz="2400" spc="-8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al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ud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sal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ime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Coo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ed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(U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(a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kn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wn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wich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Me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ime)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2006-02-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:42:1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21</a:t>
                      </a:r>
                      <a:r>
                        <a:rPr sz="2400" spc="-8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+5:00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0449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sm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ll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etime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 marR="102235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tim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Janua</a:t>
                      </a:r>
                      <a:r>
                        <a:rPr sz="2400" spc="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1,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June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6,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cu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acy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nu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(th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se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ond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al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2400" spc="-5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ed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as “:0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”)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357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06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2006-03-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18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:34:33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times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accu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acy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nan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se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270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:4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:1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Binar</a:t>
            </a:r>
            <a:r>
              <a:rPr dirty="0"/>
              <a:t>y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spc="-5" dirty="0"/>
              <a:t>Dat</a:t>
            </a:r>
            <a:r>
              <a:rPr dirty="0"/>
              <a:t>a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spc="-5" dirty="0"/>
              <a:t>Type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7100" y="2398644"/>
          <a:ext cx="16421098" cy="25944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4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929">
                <a:tc>
                  <a:txBody>
                    <a:bodyPr/>
                    <a:lstStyle/>
                    <a:p>
                      <a:pPr marL="59182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ype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78">
                <a:tc>
                  <a:txBody>
                    <a:bodyPr/>
                    <a:lstStyle/>
                    <a:p>
                      <a:pPr marL="67945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972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ng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658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pe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umn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able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970">
                <a:tc>
                  <a:txBody>
                    <a:bodyPr/>
                    <a:lstStyle/>
                    <a:p>
                      <a:pPr marL="65976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na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na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634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(wh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5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1–8,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173">
                <a:tc>
                  <a:txBody>
                    <a:bodyPr/>
                    <a:lstStyle/>
                    <a:p>
                      <a:pPr marL="467359">
                        <a:lnSpc>
                          <a:spcPct val="100000"/>
                        </a:lnSpc>
                      </a:pP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arbi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ry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(n)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app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im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ely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tual</a:t>
                      </a:r>
                      <a:r>
                        <a:rPr sz="2400" spc="-8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len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(wh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–8,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236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</a:pP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421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–1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na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253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tual</a:t>
                      </a:r>
                      <a:r>
                        <a:rPr sz="2400" spc="-8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+2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Othe</a:t>
            </a:r>
            <a:r>
              <a:rPr dirty="0"/>
              <a:t>r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spc="-5" dirty="0"/>
              <a:t>Dat</a:t>
            </a:r>
            <a:r>
              <a:rPr dirty="0"/>
              <a:t>a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spc="-5" dirty="0"/>
              <a:t>Types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06085" y="2616819"/>
          <a:ext cx="16342112" cy="4223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4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111"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ype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</a:t>
                      </a:r>
                      <a:r>
                        <a:rPr sz="2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Len</a:t>
                      </a:r>
                      <a:r>
                        <a:rPr sz="2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403">
                <a:tc>
                  <a:txBody>
                    <a:bodyPr/>
                    <a:lstStyle/>
                    <a:p>
                      <a:pPr marL="68135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cu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881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cu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annot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abl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488"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sq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aria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1885" marR="1384935" indent="-225933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spc="-5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othe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than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sq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aria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t,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t,</a:t>
                      </a:r>
                      <a:r>
                        <a:rPr sz="2400" spc="-9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nt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t,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ima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e,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amp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6944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Up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8,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able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0889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po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able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uch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qu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lt)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annot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abl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107"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</a:pP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 marR="16510" indent="-12382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al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abase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el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numb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nc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ts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each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nser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upd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abase.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spc="-8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el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ed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al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ndar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cl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time)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78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que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973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gl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ba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lly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qu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5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529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orm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ed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XM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docume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Up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Basi</a:t>
            </a:r>
            <a:r>
              <a:rPr dirty="0"/>
              <a:t>c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dirty="0"/>
              <a:t>SQL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dirty="0"/>
              <a:t>Statements</a:t>
            </a:r>
          </a:p>
        </p:txBody>
      </p:sp>
      <p:sp>
        <p:nvSpPr>
          <p:cNvPr id="6" name="object 6"/>
          <p:cNvSpPr/>
          <p:nvPr/>
        </p:nvSpPr>
        <p:spPr>
          <a:xfrm>
            <a:off x="903732" y="2147316"/>
            <a:ext cx="16532352" cy="429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30275" y="2173615"/>
          <a:ext cx="16421097" cy="4200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4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6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5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5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449"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ion</a:t>
                      </a:r>
                      <a:r>
                        <a:rPr sz="24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Langua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49">
                      <a:solidFill>
                        <a:srgbClr val="000000"/>
                      </a:solidFill>
                      <a:prstDash val="solid"/>
                    </a:lnT>
                    <a:lnB w="6349">
                      <a:solidFill>
                        <a:srgbClr val="000000"/>
                      </a:solidFill>
                      <a:prstDash val="solid"/>
                    </a:lnB>
                    <a:solidFill>
                      <a:srgbClr val="617A7D"/>
                    </a:solidFill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Mani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Langua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49">
                      <a:solidFill>
                        <a:srgbClr val="000000"/>
                      </a:solidFill>
                      <a:prstDash val="solid"/>
                    </a:lnT>
                    <a:lnB w="6349">
                      <a:solidFill>
                        <a:srgbClr val="000000"/>
                      </a:solidFill>
                      <a:prstDash val="solid"/>
                    </a:lnB>
                    <a:solidFill>
                      <a:srgbClr val="617A7D"/>
                    </a:solidFill>
                  </a:tcPr>
                </a:tc>
                <a:tc>
                  <a:txBody>
                    <a:bodyPr/>
                    <a:lstStyle/>
                    <a:p>
                      <a:pPr marL="61468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ol</a:t>
                      </a:r>
                      <a:r>
                        <a:rPr sz="2400" b="1" spc="-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Langua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49">
                      <a:solidFill>
                        <a:srgbClr val="000000"/>
                      </a:solidFill>
                      <a:prstDash val="solid"/>
                    </a:lnT>
                    <a:lnB w="6349">
                      <a:solidFill>
                        <a:srgbClr val="000000"/>
                      </a:solidFill>
                      <a:prstDash val="solid"/>
                    </a:lnB>
                    <a:solidFill>
                      <a:srgbClr val="617A7D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2400" b="1" spc="-1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ansact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400" b="1" spc="-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ol</a:t>
                      </a:r>
                      <a:r>
                        <a:rPr sz="2400" b="1" spc="-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Langua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6349">
                      <a:solidFill>
                        <a:srgbClr val="000000"/>
                      </a:solidFill>
                      <a:prstDash val="solid"/>
                    </a:lnT>
                    <a:lnB w="6349">
                      <a:solidFill>
                        <a:srgbClr val="000000"/>
                      </a:solidFill>
                      <a:prstDash val="solid"/>
                    </a:lnB>
                    <a:solidFill>
                      <a:srgbClr val="617A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318">
                <a:tc>
                  <a:txBody>
                    <a:bodyPr/>
                    <a:lstStyle/>
                    <a:p>
                      <a:pPr marL="181610" marR="7556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ls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abase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sche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ri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sh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ld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abase.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6349">
                      <a:solidFill>
                        <a:srgbClr val="000000"/>
                      </a:solidFill>
                      <a:prstDash val="solid"/>
                    </a:lnT>
                    <a:lnB w="63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 marR="17335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ls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man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ipu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on,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ud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ommo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8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Q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tat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ts,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ed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e,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mod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16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etri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e,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up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abase.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6349">
                      <a:solidFill>
                        <a:srgbClr val="000000"/>
                      </a:solidFill>
                      <a:prstDash val="solid"/>
                    </a:lnT>
                    <a:lnB w="63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 marR="1651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Incl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ude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ommand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suc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GRAN</a:t>
                      </a:r>
                      <a:r>
                        <a:rPr sz="2400" spc="-24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mo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tly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oncern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rig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ts,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pe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othe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ls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abase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em.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6349">
                      <a:solidFill>
                        <a:srgbClr val="000000"/>
                      </a:solidFill>
                      <a:prstDash val="solid"/>
                    </a:lnT>
                    <a:lnB w="63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 marR="9334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ls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ansacti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abase.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6349">
                      <a:solidFill>
                        <a:srgbClr val="000000"/>
                      </a:solidFill>
                      <a:prstDash val="solid"/>
                    </a:lnT>
                    <a:lnB w="634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164">
                <a:tc>
                  <a:txBody>
                    <a:bodyPr/>
                    <a:lstStyle/>
                    <a:p>
                      <a:pPr marL="542925" indent="-343535">
                        <a:lnSpc>
                          <a:spcPct val="100000"/>
                        </a:lnSpc>
                        <a:buClr>
                          <a:srgbClr val="5F5F5F"/>
                        </a:buClr>
                        <a:buFont typeface="Arial"/>
                        <a:buChar char="•"/>
                        <a:tabLst>
                          <a:tab pos="542925" algn="l"/>
                        </a:tabLst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634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2925" indent="-342900">
                        <a:lnSpc>
                          <a:spcPct val="100000"/>
                        </a:lnSpc>
                        <a:buClr>
                          <a:srgbClr val="5F5F5F"/>
                        </a:buClr>
                        <a:buFont typeface="Arial"/>
                        <a:buChar char="•"/>
                        <a:tabLst>
                          <a:tab pos="543560" algn="l"/>
                        </a:tabLst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634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3560" indent="-342900">
                        <a:lnSpc>
                          <a:spcPct val="100000"/>
                        </a:lnSpc>
                        <a:buClr>
                          <a:srgbClr val="5F5F5F"/>
                        </a:buClr>
                        <a:buFont typeface="Arial"/>
                        <a:buChar char="•"/>
                        <a:tabLst>
                          <a:tab pos="544195" algn="l"/>
                        </a:tabLst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spc="-5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634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3560" indent="-342900">
                        <a:lnSpc>
                          <a:spcPct val="100000"/>
                        </a:lnSpc>
                        <a:buClr>
                          <a:srgbClr val="5F5F5F"/>
                        </a:buClr>
                        <a:buFont typeface="Arial"/>
                        <a:buChar char="•"/>
                        <a:tabLst>
                          <a:tab pos="544195" algn="l"/>
                        </a:tabLst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Comm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6349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46">
                <a:tc>
                  <a:txBody>
                    <a:bodyPr/>
                    <a:lstStyle/>
                    <a:p>
                      <a:pPr marL="542925" indent="-343535">
                        <a:lnSpc>
                          <a:spcPct val="100000"/>
                        </a:lnSpc>
                        <a:buClr>
                          <a:srgbClr val="5F5F5F"/>
                        </a:buClr>
                        <a:buFont typeface="Arial"/>
                        <a:buChar char="•"/>
                        <a:tabLst>
                          <a:tab pos="542925" algn="l"/>
                        </a:tabLst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Al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2925" indent="-342900">
                        <a:lnSpc>
                          <a:spcPct val="100000"/>
                        </a:lnSpc>
                        <a:buClr>
                          <a:srgbClr val="5F5F5F"/>
                        </a:buClr>
                        <a:buFont typeface="Arial"/>
                        <a:buChar char="•"/>
                        <a:tabLst>
                          <a:tab pos="543560" algn="l"/>
                        </a:tabLst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 marL="543560" indent="-342900">
                        <a:lnSpc>
                          <a:spcPct val="100000"/>
                        </a:lnSpc>
                        <a:buClr>
                          <a:srgbClr val="5F5F5F"/>
                        </a:buClr>
                        <a:buFont typeface="Arial"/>
                        <a:buChar char="•"/>
                        <a:tabLst>
                          <a:tab pos="544195" algn="l"/>
                        </a:tabLst>
                      </a:pP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B w="63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3560" indent="-342900">
                        <a:lnSpc>
                          <a:spcPct val="100000"/>
                        </a:lnSpc>
                        <a:buClr>
                          <a:srgbClr val="5F5F5F"/>
                        </a:buClr>
                        <a:buFont typeface="Arial"/>
                        <a:buChar char="•"/>
                        <a:tabLst>
                          <a:tab pos="544195" algn="l"/>
                        </a:tabLst>
                      </a:pPr>
                      <a:r>
                        <a:rPr sz="2400" spc="-5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ll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ack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47">
                <a:tc rowSpan="2">
                  <a:txBody>
                    <a:bodyPr/>
                    <a:lstStyle/>
                    <a:p>
                      <a:pPr marL="542925" indent="-343535">
                        <a:lnSpc>
                          <a:spcPct val="100000"/>
                        </a:lnSpc>
                        <a:buClr>
                          <a:srgbClr val="5F5F5F"/>
                        </a:buClr>
                        <a:buFont typeface="Arial"/>
                        <a:buChar char="•"/>
                        <a:tabLst>
                          <a:tab pos="542925" algn="l"/>
                        </a:tabLst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B w="63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925" indent="-342900">
                        <a:lnSpc>
                          <a:spcPct val="100000"/>
                        </a:lnSpc>
                        <a:buClr>
                          <a:srgbClr val="5F5F5F"/>
                        </a:buClr>
                        <a:buFont typeface="Arial"/>
                        <a:buChar char="•"/>
                        <a:tabLst>
                          <a:tab pos="543560" algn="l"/>
                        </a:tabLst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Upd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49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B w="6349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43560" indent="-342900">
                        <a:lnSpc>
                          <a:spcPct val="100000"/>
                        </a:lnSpc>
                        <a:buClr>
                          <a:srgbClr val="5F5F5F"/>
                        </a:buClr>
                        <a:buFont typeface="Arial"/>
                        <a:buChar char="•"/>
                        <a:tabLst>
                          <a:tab pos="544195" algn="l"/>
                        </a:tabLst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epo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B w="634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3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49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B w="63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925" indent="-342900">
                        <a:lnSpc>
                          <a:spcPct val="100000"/>
                        </a:lnSpc>
                        <a:buClr>
                          <a:srgbClr val="5F5F5F"/>
                        </a:buClr>
                        <a:buFont typeface="Arial"/>
                        <a:buChar char="•"/>
                        <a:tabLst>
                          <a:tab pos="543560" algn="l"/>
                        </a:tabLst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B w="6349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49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B w="6349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49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B w="634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3" y="1715262"/>
            <a:ext cx="1642110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099" y="0"/>
                </a:lnTo>
              </a:path>
            </a:pathLst>
          </a:custGeom>
          <a:ln w="28955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2688" y="2013204"/>
            <a:ext cx="5356860" cy="7356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0623" y="1972031"/>
            <a:ext cx="7437120" cy="90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2261" y="2059686"/>
            <a:ext cx="7138670" cy="734695"/>
          </a:xfrm>
          <a:custGeom>
            <a:avLst/>
            <a:gdLst/>
            <a:ahLst/>
            <a:cxnLst/>
            <a:rect l="l" t="t" r="r" b="b"/>
            <a:pathLst>
              <a:path w="7138670" h="734694">
                <a:moveTo>
                  <a:pt x="7015977" y="0"/>
                </a:moveTo>
                <a:lnTo>
                  <a:pt x="113095" y="351"/>
                </a:lnTo>
                <a:lnTo>
                  <a:pt x="71910" y="10895"/>
                </a:lnTo>
                <a:lnTo>
                  <a:pt x="37681" y="34113"/>
                </a:lnTo>
                <a:lnTo>
                  <a:pt x="13102" y="67309"/>
                </a:lnTo>
                <a:lnTo>
                  <a:pt x="868" y="107791"/>
                </a:lnTo>
                <a:lnTo>
                  <a:pt x="0" y="122438"/>
                </a:lnTo>
                <a:lnTo>
                  <a:pt x="351" y="621472"/>
                </a:lnTo>
                <a:lnTo>
                  <a:pt x="10895" y="662657"/>
                </a:lnTo>
                <a:lnTo>
                  <a:pt x="34113" y="696886"/>
                </a:lnTo>
                <a:lnTo>
                  <a:pt x="67309" y="721465"/>
                </a:lnTo>
                <a:lnTo>
                  <a:pt x="107791" y="733699"/>
                </a:lnTo>
                <a:lnTo>
                  <a:pt x="122438" y="734567"/>
                </a:lnTo>
                <a:lnTo>
                  <a:pt x="7025319" y="734216"/>
                </a:lnTo>
                <a:lnTo>
                  <a:pt x="7066505" y="723672"/>
                </a:lnTo>
                <a:lnTo>
                  <a:pt x="7100734" y="700454"/>
                </a:lnTo>
                <a:lnTo>
                  <a:pt x="7125313" y="667258"/>
                </a:lnTo>
                <a:lnTo>
                  <a:pt x="7137547" y="626776"/>
                </a:lnTo>
                <a:lnTo>
                  <a:pt x="7138415" y="612129"/>
                </a:lnTo>
                <a:lnTo>
                  <a:pt x="7138064" y="113095"/>
                </a:lnTo>
                <a:lnTo>
                  <a:pt x="7127520" y="71910"/>
                </a:lnTo>
                <a:lnTo>
                  <a:pt x="7104302" y="37681"/>
                </a:lnTo>
                <a:lnTo>
                  <a:pt x="7071106" y="13102"/>
                </a:lnTo>
                <a:lnTo>
                  <a:pt x="7030624" y="868"/>
                </a:lnTo>
                <a:lnTo>
                  <a:pt x="70159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82261" y="2059686"/>
            <a:ext cx="7138670" cy="734695"/>
          </a:xfrm>
          <a:custGeom>
            <a:avLst/>
            <a:gdLst/>
            <a:ahLst/>
            <a:cxnLst/>
            <a:rect l="l" t="t" r="r" b="b"/>
            <a:pathLst>
              <a:path w="7138670" h="734694">
                <a:moveTo>
                  <a:pt x="0" y="122438"/>
                </a:moveTo>
                <a:lnTo>
                  <a:pt x="7519" y="80127"/>
                </a:lnTo>
                <a:lnTo>
                  <a:pt x="28282" y="44202"/>
                </a:lnTo>
                <a:lnTo>
                  <a:pt x="59594" y="17359"/>
                </a:lnTo>
                <a:lnTo>
                  <a:pt x="98760" y="2291"/>
                </a:lnTo>
                <a:lnTo>
                  <a:pt x="7015977" y="0"/>
                </a:lnTo>
                <a:lnTo>
                  <a:pt x="7030624" y="868"/>
                </a:lnTo>
                <a:lnTo>
                  <a:pt x="7071106" y="13102"/>
                </a:lnTo>
                <a:lnTo>
                  <a:pt x="7104302" y="37681"/>
                </a:lnTo>
                <a:lnTo>
                  <a:pt x="7127520" y="71910"/>
                </a:lnTo>
                <a:lnTo>
                  <a:pt x="7138064" y="113095"/>
                </a:lnTo>
                <a:lnTo>
                  <a:pt x="7138415" y="612129"/>
                </a:lnTo>
                <a:lnTo>
                  <a:pt x="7137547" y="626776"/>
                </a:lnTo>
                <a:lnTo>
                  <a:pt x="7125313" y="667258"/>
                </a:lnTo>
                <a:lnTo>
                  <a:pt x="7100734" y="700454"/>
                </a:lnTo>
                <a:lnTo>
                  <a:pt x="7066505" y="723672"/>
                </a:lnTo>
                <a:lnTo>
                  <a:pt x="7025319" y="734216"/>
                </a:lnTo>
                <a:lnTo>
                  <a:pt x="122438" y="734567"/>
                </a:lnTo>
                <a:lnTo>
                  <a:pt x="107791" y="733699"/>
                </a:lnTo>
                <a:lnTo>
                  <a:pt x="67309" y="721465"/>
                </a:lnTo>
                <a:lnTo>
                  <a:pt x="34113" y="696886"/>
                </a:lnTo>
                <a:lnTo>
                  <a:pt x="10895" y="662657"/>
                </a:lnTo>
                <a:lnTo>
                  <a:pt x="351" y="621472"/>
                </a:lnTo>
                <a:lnTo>
                  <a:pt x="0" y="122438"/>
                </a:lnTo>
                <a:close/>
              </a:path>
            </a:pathLst>
          </a:custGeom>
          <a:ln w="2895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Cours</a:t>
            </a:r>
            <a:r>
              <a:rPr dirty="0"/>
              <a:t>e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spc="-5" dirty="0"/>
              <a:t>Outli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87319" y="2287263"/>
            <a:ext cx="6987540" cy="1561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BAD32"/>
                </a:solidFill>
                <a:latin typeface="Calibri"/>
                <a:cs typeface="Calibri"/>
              </a:rPr>
              <a:t>DD</a:t>
            </a:r>
            <a:r>
              <a:rPr sz="2400" b="1" dirty="0">
                <a:solidFill>
                  <a:srgbClr val="FBAD32"/>
                </a:solidFill>
                <a:latin typeface="Calibri"/>
                <a:cs typeface="Calibri"/>
              </a:rPr>
              <a:t>L</a:t>
            </a:r>
            <a:r>
              <a:rPr sz="2400" b="1" spc="-65" dirty="0">
                <a:solidFill>
                  <a:srgbClr val="FBAD32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BAD32"/>
                </a:solidFill>
                <a:latin typeface="Calibri"/>
                <a:cs typeface="Calibri"/>
              </a:rPr>
              <a:t>(Da</a:t>
            </a:r>
            <a:r>
              <a:rPr sz="2400" b="1" spc="-20" dirty="0">
                <a:solidFill>
                  <a:srgbClr val="FBAD32"/>
                </a:solidFill>
                <a:latin typeface="Calibri"/>
                <a:cs typeface="Calibri"/>
              </a:rPr>
              <a:t>t</a:t>
            </a:r>
            <a:r>
              <a:rPr sz="2400" b="1" spc="-15" dirty="0">
                <a:solidFill>
                  <a:srgbClr val="FBAD32"/>
                </a:solidFill>
                <a:latin typeface="Calibri"/>
                <a:cs typeface="Calibri"/>
              </a:rPr>
              <a:t>a</a:t>
            </a:r>
            <a:r>
              <a:rPr sz="2400" b="1" spc="-50" dirty="0">
                <a:solidFill>
                  <a:srgbClr val="FBAD32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BAD32"/>
                </a:solidFill>
                <a:latin typeface="Calibri"/>
                <a:cs typeface="Calibri"/>
              </a:rPr>
              <a:t>Defini</a:t>
            </a:r>
            <a:r>
              <a:rPr sz="2400" b="1" spc="-10" dirty="0">
                <a:solidFill>
                  <a:srgbClr val="FBAD32"/>
                </a:solidFill>
                <a:latin typeface="Calibri"/>
                <a:cs typeface="Calibri"/>
              </a:rPr>
              <a:t>t</a:t>
            </a:r>
            <a:r>
              <a:rPr sz="2400" b="1" spc="-20" dirty="0">
                <a:solidFill>
                  <a:srgbClr val="FBAD32"/>
                </a:solidFill>
                <a:latin typeface="Calibri"/>
                <a:cs typeface="Calibri"/>
              </a:rPr>
              <a:t>i</a:t>
            </a:r>
            <a:r>
              <a:rPr sz="2400" b="1" spc="-15" dirty="0">
                <a:solidFill>
                  <a:srgbClr val="FBAD32"/>
                </a:solidFill>
                <a:latin typeface="Calibri"/>
                <a:cs typeface="Calibri"/>
              </a:rPr>
              <a:t>ons</a:t>
            </a:r>
            <a:r>
              <a:rPr sz="2400" b="1" spc="-50" dirty="0">
                <a:solidFill>
                  <a:srgbClr val="FBAD32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BAD32"/>
                </a:solidFill>
                <a:latin typeface="Calibri"/>
                <a:cs typeface="Calibri"/>
              </a:rPr>
              <a:t>Languag</a:t>
            </a:r>
            <a:r>
              <a:rPr sz="2400" b="1" spc="-10" dirty="0">
                <a:solidFill>
                  <a:srgbClr val="FBAD32"/>
                </a:solidFill>
                <a:latin typeface="Calibri"/>
                <a:cs typeface="Calibri"/>
              </a:rPr>
              <a:t>e)</a:t>
            </a:r>
            <a:r>
              <a:rPr sz="2400" b="1" spc="-60" dirty="0">
                <a:solidFill>
                  <a:srgbClr val="FBAD32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BAD32"/>
                </a:solidFill>
                <a:latin typeface="Calibri"/>
                <a:cs typeface="Calibri"/>
              </a:rPr>
              <a:t>Com</a:t>
            </a:r>
            <a:r>
              <a:rPr sz="2400" b="1" spc="5" dirty="0">
                <a:solidFill>
                  <a:srgbClr val="FBAD32"/>
                </a:solidFill>
                <a:latin typeface="Calibri"/>
                <a:cs typeface="Calibri"/>
              </a:rPr>
              <a:t>m</a:t>
            </a:r>
            <a:r>
              <a:rPr sz="2400" b="1" spc="-15" dirty="0">
                <a:solidFill>
                  <a:srgbClr val="FBAD32"/>
                </a:solidFill>
                <a:latin typeface="Calibri"/>
                <a:cs typeface="Calibri"/>
              </a:rPr>
              <a:t>an</a:t>
            </a:r>
            <a:r>
              <a:rPr sz="2400" b="1" spc="-25" dirty="0">
                <a:solidFill>
                  <a:srgbClr val="FBAD32"/>
                </a:solidFill>
                <a:latin typeface="Calibri"/>
                <a:cs typeface="Calibri"/>
              </a:rPr>
              <a:t>d</a:t>
            </a:r>
            <a:r>
              <a:rPr sz="2400" b="1" spc="-10" dirty="0">
                <a:solidFill>
                  <a:srgbClr val="FBAD32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3500">
              <a:latin typeface="Times New Roman"/>
              <a:cs typeface="Times New Roman"/>
            </a:endParaRPr>
          </a:p>
          <a:p>
            <a:pPr marL="1120775">
              <a:lnSpc>
                <a:spcPct val="100000"/>
              </a:lnSpc>
            </a:pPr>
            <a:r>
              <a:rPr sz="2400" spc="-5" dirty="0">
                <a:solidFill>
                  <a:srgbClr val="9E9E9E"/>
                </a:solidFill>
                <a:latin typeface="Calibri"/>
                <a:cs typeface="Calibri"/>
              </a:rPr>
              <a:t>DM</a:t>
            </a:r>
            <a:r>
              <a:rPr sz="2400" dirty="0">
                <a:solidFill>
                  <a:srgbClr val="9E9E9E"/>
                </a:solidFill>
                <a:latin typeface="Calibri"/>
                <a:cs typeface="Calibri"/>
              </a:rPr>
              <a:t>L</a:t>
            </a:r>
            <a:r>
              <a:rPr sz="2400" spc="-6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E9E9E"/>
                </a:solidFill>
                <a:latin typeface="Calibri"/>
                <a:cs typeface="Calibri"/>
              </a:rPr>
              <a:t>(Dat</a:t>
            </a:r>
            <a:r>
              <a:rPr sz="2400" dirty="0">
                <a:solidFill>
                  <a:srgbClr val="9E9E9E"/>
                </a:solidFill>
                <a:latin typeface="Calibri"/>
                <a:cs typeface="Calibri"/>
              </a:rPr>
              <a:t>a</a:t>
            </a:r>
            <a:r>
              <a:rPr sz="2400" spc="-75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E9E9E"/>
                </a:solidFill>
                <a:latin typeface="Calibri"/>
                <a:cs typeface="Calibri"/>
              </a:rPr>
              <a:t>Mani</a:t>
            </a:r>
            <a:r>
              <a:rPr sz="2400" spc="-5" dirty="0">
                <a:solidFill>
                  <a:srgbClr val="9E9E9E"/>
                </a:solidFill>
                <a:latin typeface="Calibri"/>
                <a:cs typeface="Calibri"/>
              </a:rPr>
              <a:t>pu</a:t>
            </a:r>
            <a:r>
              <a:rPr sz="2400" dirty="0">
                <a:solidFill>
                  <a:srgbClr val="9E9E9E"/>
                </a:solidFill>
                <a:latin typeface="Calibri"/>
                <a:cs typeface="Calibri"/>
              </a:rPr>
              <a:t>lati</a:t>
            </a:r>
            <a:r>
              <a:rPr sz="2400" spc="-5" dirty="0">
                <a:solidFill>
                  <a:srgbClr val="9E9E9E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9E9E9E"/>
                </a:solidFill>
                <a:latin typeface="Calibri"/>
                <a:cs typeface="Calibri"/>
              </a:rPr>
              <a:t>n</a:t>
            </a:r>
            <a:r>
              <a:rPr sz="2400" spc="-6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E9E9E"/>
                </a:solidFill>
                <a:latin typeface="Calibri"/>
                <a:cs typeface="Calibri"/>
              </a:rPr>
              <a:t>Language</a:t>
            </a:r>
            <a:r>
              <a:rPr sz="2400" dirty="0">
                <a:solidFill>
                  <a:srgbClr val="9E9E9E"/>
                </a:solidFill>
                <a:latin typeface="Calibri"/>
                <a:cs typeface="Calibri"/>
              </a:rPr>
              <a:t>)</a:t>
            </a:r>
            <a:r>
              <a:rPr sz="2400" spc="-5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E9E9E"/>
                </a:solidFill>
                <a:latin typeface="Calibri"/>
                <a:cs typeface="Calibri"/>
              </a:rPr>
              <a:t>Commands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44830" y="5316470"/>
            <a:ext cx="43649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9E9E9E"/>
                </a:solidFill>
                <a:latin typeface="Calibri"/>
                <a:cs typeface="Calibri"/>
              </a:rPr>
              <a:t>Ret</a:t>
            </a:r>
            <a:r>
              <a:rPr sz="2400" spc="-5" dirty="0">
                <a:solidFill>
                  <a:srgbClr val="9E9E9E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9E9E9E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9E9E9E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9E9E9E"/>
                </a:solidFill>
                <a:latin typeface="Calibri"/>
                <a:cs typeface="Calibri"/>
              </a:rPr>
              <a:t>ve</a:t>
            </a:r>
            <a:r>
              <a:rPr sz="2400" spc="-7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E9E9E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9E9E9E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9E9E9E"/>
                </a:solidFill>
                <a:latin typeface="Calibri"/>
                <a:cs typeface="Calibri"/>
              </a:rPr>
              <a:t>ta</a:t>
            </a:r>
            <a:r>
              <a:rPr sz="2400" spc="-7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9E9E9E"/>
                </a:solidFill>
                <a:latin typeface="Calibri"/>
                <a:cs typeface="Calibri"/>
              </a:rPr>
              <a:t>fro</a:t>
            </a:r>
            <a:r>
              <a:rPr sz="2400" spc="-20" dirty="0">
                <a:solidFill>
                  <a:srgbClr val="9E9E9E"/>
                </a:solidFill>
                <a:latin typeface="Calibri"/>
                <a:cs typeface="Calibri"/>
              </a:rPr>
              <a:t>m</a:t>
            </a:r>
            <a:r>
              <a:rPr sz="2400" spc="-55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E9E9E"/>
                </a:solidFill>
                <a:latin typeface="Calibri"/>
                <a:cs typeface="Calibri"/>
              </a:rPr>
              <a:t>Multi</a:t>
            </a:r>
            <a:r>
              <a:rPr sz="2400" spc="5" dirty="0">
                <a:solidFill>
                  <a:srgbClr val="9E9E9E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9E9E9E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9E9E9E"/>
                </a:solidFill>
                <a:latin typeface="Calibri"/>
                <a:cs typeface="Calibri"/>
              </a:rPr>
              <a:t>e</a:t>
            </a:r>
            <a:r>
              <a:rPr sz="2400" spc="-7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E9E9E"/>
                </a:solidFill>
                <a:latin typeface="Calibri"/>
                <a:cs typeface="Calibri"/>
              </a:rPr>
              <a:t>Tab</a:t>
            </a:r>
            <a:r>
              <a:rPr sz="2400" dirty="0">
                <a:solidFill>
                  <a:srgbClr val="9E9E9E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9E9E9E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9E9E9E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7130" y="7186686"/>
            <a:ext cx="293306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9E9E9E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9E9E9E"/>
                </a:solidFill>
                <a:latin typeface="Calibri"/>
                <a:cs typeface="Calibri"/>
              </a:rPr>
              <a:t>b</a:t>
            </a:r>
            <a:r>
              <a:rPr sz="2400" spc="-5" dirty="0">
                <a:solidFill>
                  <a:srgbClr val="9E9E9E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9E9E9E"/>
                </a:solidFill>
                <a:latin typeface="Calibri"/>
                <a:cs typeface="Calibri"/>
              </a:rPr>
              <a:t>ilt</a:t>
            </a:r>
            <a:r>
              <a:rPr sz="2400" spc="-6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E9E9E"/>
                </a:solidFill>
                <a:latin typeface="Calibri"/>
                <a:cs typeface="Calibri"/>
              </a:rPr>
              <a:t>Fu</a:t>
            </a:r>
            <a:r>
              <a:rPr sz="2400" spc="-10" dirty="0">
                <a:solidFill>
                  <a:srgbClr val="9E9E9E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9E9E9E"/>
                </a:solidFill>
                <a:latin typeface="Calibri"/>
                <a:cs typeface="Calibri"/>
              </a:rPr>
              <a:t>cti</a:t>
            </a:r>
            <a:r>
              <a:rPr sz="2400" spc="-5" dirty="0">
                <a:solidFill>
                  <a:srgbClr val="9E9E9E"/>
                </a:solidFill>
                <a:latin typeface="Calibri"/>
                <a:cs typeface="Calibri"/>
              </a:rPr>
              <a:t>on</a:t>
            </a:r>
            <a:r>
              <a:rPr sz="2400" dirty="0">
                <a:solidFill>
                  <a:srgbClr val="9E9E9E"/>
                </a:solidFill>
                <a:latin typeface="Calibri"/>
                <a:cs typeface="Calibri"/>
              </a:rPr>
              <a:t>s</a:t>
            </a:r>
            <a:r>
              <a:rPr sz="2400" spc="-8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E9E9E"/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E9E9E"/>
                </a:solidFill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30127" y="8482315"/>
            <a:ext cx="42068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9E9E9E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9E9E9E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9E9E9E"/>
                </a:solidFill>
                <a:latin typeface="Calibri"/>
                <a:cs typeface="Calibri"/>
              </a:rPr>
              <a:t>eate</a:t>
            </a:r>
            <a:r>
              <a:rPr sz="2400" spc="-8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9E9E9E"/>
                </a:solidFill>
                <a:latin typeface="Calibri"/>
                <a:cs typeface="Calibri"/>
              </a:rPr>
              <a:t>Advance</a:t>
            </a:r>
            <a:r>
              <a:rPr sz="2400" spc="-55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E9E9E"/>
                </a:solidFill>
                <a:latin typeface="Calibri"/>
                <a:cs typeface="Calibri"/>
              </a:rPr>
              <a:t>Databas</a:t>
            </a:r>
            <a:r>
              <a:rPr sz="2400" dirty="0">
                <a:solidFill>
                  <a:srgbClr val="9E9E9E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E9E9E"/>
                </a:solidFill>
                <a:latin typeface="Calibri"/>
                <a:cs typeface="Calibri"/>
              </a:rPr>
              <a:t>Objects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806427" y="2156460"/>
            <a:ext cx="245745" cy="478790"/>
          </a:xfrm>
          <a:custGeom>
            <a:avLst/>
            <a:gdLst/>
            <a:ahLst/>
            <a:cxnLst/>
            <a:rect l="l" t="t" r="r" b="b"/>
            <a:pathLst>
              <a:path w="245745" h="478789">
                <a:moveTo>
                  <a:pt x="245363" y="0"/>
                </a:moveTo>
                <a:lnTo>
                  <a:pt x="0" y="240151"/>
                </a:lnTo>
                <a:lnTo>
                  <a:pt x="241553" y="478535"/>
                </a:lnTo>
                <a:lnTo>
                  <a:pt x="243839" y="478535"/>
                </a:lnTo>
                <a:lnTo>
                  <a:pt x="121919" y="240151"/>
                </a:lnTo>
                <a:lnTo>
                  <a:pt x="243839" y="1889"/>
                </a:lnTo>
                <a:lnTo>
                  <a:pt x="245363" y="0"/>
                </a:lnTo>
                <a:close/>
              </a:path>
            </a:pathLst>
          </a:custGeom>
          <a:solidFill>
            <a:srgbClr val="FBAD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Creat</a:t>
            </a:r>
            <a:r>
              <a:rPr dirty="0"/>
              <a:t>e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5" dirty="0"/>
              <a:t>Databas</a:t>
            </a:r>
            <a:r>
              <a:rPr dirty="0"/>
              <a:t>e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spc="-5" dirty="0"/>
              <a:t>Objects</a:t>
            </a:r>
          </a:p>
        </p:txBody>
      </p:sp>
      <p:sp>
        <p:nvSpPr>
          <p:cNvPr id="6" name="object 6"/>
          <p:cNvSpPr/>
          <p:nvPr/>
        </p:nvSpPr>
        <p:spPr>
          <a:xfrm>
            <a:off x="934211" y="3758184"/>
            <a:ext cx="16421100" cy="5634355"/>
          </a:xfrm>
          <a:custGeom>
            <a:avLst/>
            <a:gdLst/>
            <a:ahLst/>
            <a:cxnLst/>
            <a:rect l="l" t="t" r="r" b="b"/>
            <a:pathLst>
              <a:path w="16421100" h="5634355">
                <a:moveTo>
                  <a:pt x="0" y="5634227"/>
                </a:moveTo>
                <a:lnTo>
                  <a:pt x="16421099" y="5634227"/>
                </a:lnTo>
                <a:lnTo>
                  <a:pt x="16421099" y="0"/>
                </a:lnTo>
                <a:lnTo>
                  <a:pt x="0" y="0"/>
                </a:lnTo>
                <a:lnTo>
                  <a:pt x="0" y="563422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4211" y="3758184"/>
            <a:ext cx="16421100" cy="5634355"/>
          </a:xfrm>
          <a:custGeom>
            <a:avLst/>
            <a:gdLst/>
            <a:ahLst/>
            <a:cxnLst/>
            <a:rect l="l" t="t" r="r" b="b"/>
            <a:pathLst>
              <a:path w="16421100" h="5634355">
                <a:moveTo>
                  <a:pt x="0" y="5634227"/>
                </a:moveTo>
                <a:lnTo>
                  <a:pt x="16421099" y="5634227"/>
                </a:lnTo>
                <a:lnTo>
                  <a:pt x="16421099" y="0"/>
                </a:lnTo>
                <a:lnTo>
                  <a:pt x="0" y="0"/>
                </a:lnTo>
                <a:lnTo>
                  <a:pt x="0" y="5634227"/>
                </a:lnTo>
                <a:close/>
              </a:path>
            </a:pathLst>
          </a:custGeom>
          <a:ln w="1219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7669" y="1949316"/>
            <a:ext cx="8895080" cy="2611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EAT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DATABA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statem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8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ed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cr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ate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Q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datab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45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buClr>
                <a:srgbClr val="095A81"/>
              </a:buClr>
              <a:buFont typeface="Microsoft Sans Serif"/>
              <a:buChar char="▪"/>
              <a:tabLst>
                <a:tab pos="584835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EAT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DATABA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&lt;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datab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_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nam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e&gt;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"/>
              </a:spcBef>
              <a:buClr>
                <a:srgbClr val="095A81"/>
              </a:buClr>
              <a:buFont typeface="Microsoft Sans Serif"/>
              <a:buChar char="▪"/>
            </a:pPr>
            <a:endParaRPr sz="245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buClr>
                <a:srgbClr val="095A81"/>
              </a:buClr>
              <a:buFont typeface="Microsoft Sans Serif"/>
              <a:buChar char="▪"/>
              <a:tabLst>
                <a:tab pos="584835" algn="l"/>
              </a:tabLst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eate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datab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Opt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ns:</a:t>
            </a:r>
            <a:endParaRPr sz="2400">
              <a:latin typeface="Calibri"/>
              <a:cs typeface="Calibri"/>
            </a:endParaRPr>
          </a:p>
          <a:p>
            <a:pPr marL="86995" marR="6607809">
              <a:lnSpc>
                <a:spcPct val="100000"/>
              </a:lnSpc>
              <a:spcBef>
                <a:spcPts val="720"/>
              </a:spcBef>
              <a:tabLst>
                <a:tab pos="818515" algn="l"/>
                <a:tab pos="2095500" algn="l"/>
              </a:tabLst>
            </a:pPr>
            <a:r>
              <a:rPr sz="2400" spc="-5" dirty="0">
                <a:solidFill>
                  <a:srgbClr val="095A81"/>
                </a:solidFill>
                <a:latin typeface="Courier New"/>
                <a:cs typeface="Courier New"/>
              </a:rPr>
              <a:t>US</a:t>
            </a: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4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95A81"/>
                </a:solidFill>
                <a:latin typeface="Courier New"/>
                <a:cs typeface="Courier New"/>
              </a:rPr>
              <a:t>ma</a:t>
            </a:r>
            <a:r>
              <a:rPr sz="2400" spc="-15" dirty="0">
                <a:solidFill>
                  <a:srgbClr val="095A81"/>
                </a:solidFill>
                <a:latin typeface="Courier New"/>
                <a:cs typeface="Courier New"/>
              </a:rPr>
              <a:t>st</a:t>
            </a:r>
            <a:r>
              <a:rPr sz="2400" spc="-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r</a:t>
            </a:r>
            <a:r>
              <a:rPr sz="24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;</a:t>
            </a:r>
            <a:r>
              <a:rPr sz="2400" dirty="0">
                <a:solidFill>
                  <a:srgbClr val="095A8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95A81"/>
                </a:solidFill>
                <a:latin typeface="Courier New"/>
                <a:cs typeface="Courier New"/>
              </a:rPr>
              <a:t>GO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2345" y="5327414"/>
            <a:ext cx="14871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FILENA</a:t>
            </a:r>
            <a:r>
              <a:rPr sz="2400" spc="-15" dirty="0">
                <a:solidFill>
                  <a:srgbClr val="095A81"/>
                </a:solidFill>
                <a:latin typeface="Courier New"/>
                <a:cs typeface="Courier New"/>
              </a:rPr>
              <a:t>M</a:t>
            </a: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5487" y="5327414"/>
            <a:ext cx="16687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= ‘&lt;V</a:t>
            </a:r>
            <a:r>
              <a:rPr sz="2400" spc="-15" dirty="0">
                <a:solidFill>
                  <a:srgbClr val="095A81"/>
                </a:solidFill>
                <a:latin typeface="Courier New"/>
                <a:cs typeface="Courier New"/>
              </a:rPr>
              <a:t>AL</a:t>
            </a: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81538" y="5327414"/>
            <a:ext cx="1119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PAT</a:t>
            </a:r>
            <a:r>
              <a:rPr sz="2400" spc="-15" dirty="0">
                <a:solidFill>
                  <a:srgbClr val="095A81"/>
                </a:solidFill>
                <a:latin typeface="Courier New"/>
                <a:cs typeface="Courier New"/>
              </a:rPr>
              <a:t>H&gt;</a:t>
            </a: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\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58441" y="5327414"/>
            <a:ext cx="33115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95A81"/>
                </a:solidFill>
                <a:latin typeface="Courier New"/>
                <a:cs typeface="Courier New"/>
              </a:rPr>
              <a:t>Empl</a:t>
            </a:r>
            <a:r>
              <a:rPr sz="2400" spc="-15" dirty="0">
                <a:solidFill>
                  <a:srgbClr val="095A81"/>
                </a:solidFill>
                <a:latin typeface="Courier New"/>
                <a:cs typeface="Courier New"/>
              </a:rPr>
              <a:t>oy</a:t>
            </a:r>
            <a:r>
              <a:rPr sz="2400" spc="-5" dirty="0">
                <a:solidFill>
                  <a:srgbClr val="095A81"/>
                </a:solidFill>
                <a:latin typeface="Courier New"/>
                <a:cs typeface="Courier New"/>
              </a:rPr>
              <a:t>eesdat</a:t>
            </a:r>
            <a:r>
              <a:rPr sz="2400" spc="-15" dirty="0">
                <a:solidFill>
                  <a:srgbClr val="095A81"/>
                </a:solidFill>
                <a:latin typeface="Courier New"/>
                <a:cs typeface="Courier New"/>
              </a:rPr>
              <a:t>.m</a:t>
            </a:r>
            <a:r>
              <a:rPr sz="2400" spc="-5" dirty="0">
                <a:solidFill>
                  <a:srgbClr val="095A81"/>
                </a:solidFill>
                <a:latin typeface="Courier New"/>
                <a:cs typeface="Courier New"/>
              </a:rPr>
              <a:t>d</a:t>
            </a: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f</a:t>
            </a:r>
            <a:r>
              <a:rPr sz="2400" spc="-5" dirty="0">
                <a:solidFill>
                  <a:srgbClr val="095A81"/>
                </a:solidFill>
                <a:latin typeface="Courier New"/>
                <a:cs typeface="Courier New"/>
              </a:rPr>
              <a:t>',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2345" y="5693174"/>
            <a:ext cx="18516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  <a:tab pos="1290955" algn="l"/>
              </a:tabLst>
            </a:pPr>
            <a:r>
              <a:rPr sz="2400" spc="-5" dirty="0">
                <a:solidFill>
                  <a:srgbClr val="095A81"/>
                </a:solidFill>
                <a:latin typeface="Courier New"/>
                <a:cs typeface="Courier New"/>
              </a:rPr>
              <a:t>SIZ</a:t>
            </a: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4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=</a:t>
            </a:r>
            <a:r>
              <a:rPr sz="24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095A81"/>
                </a:solidFill>
                <a:latin typeface="Courier New"/>
                <a:cs typeface="Courier New"/>
              </a:rPr>
              <a:t>1</a:t>
            </a:r>
            <a:r>
              <a:rPr sz="2400" spc="-5" dirty="0">
                <a:solidFill>
                  <a:srgbClr val="095A81"/>
                </a:solidFill>
                <a:latin typeface="Courier New"/>
                <a:cs typeface="Courier New"/>
              </a:rPr>
              <a:t>0,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2345" y="6058935"/>
            <a:ext cx="294703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72565" algn="l"/>
                <a:tab pos="1838325" algn="l"/>
              </a:tabLst>
            </a:pPr>
            <a:r>
              <a:rPr sz="2400" spc="-5" dirty="0">
                <a:solidFill>
                  <a:srgbClr val="095A81"/>
                </a:solidFill>
                <a:latin typeface="Courier New"/>
                <a:cs typeface="Courier New"/>
              </a:rPr>
              <a:t>MAXSIZ</a:t>
            </a: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4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=</a:t>
            </a:r>
            <a:r>
              <a:rPr sz="24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95A81"/>
                </a:solidFill>
                <a:latin typeface="Courier New"/>
                <a:cs typeface="Courier New"/>
              </a:rPr>
              <a:t>50,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tabLst>
                <a:tab pos="365125" algn="l"/>
                <a:tab pos="729615" algn="l"/>
              </a:tabLst>
            </a:pP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=</a:t>
            </a:r>
            <a:r>
              <a:rPr sz="24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5</a:t>
            </a:r>
            <a:r>
              <a:rPr sz="24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2345" y="6424695"/>
            <a:ext cx="18516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95A81"/>
                </a:solidFill>
                <a:latin typeface="Courier New"/>
                <a:cs typeface="Courier New"/>
              </a:rPr>
              <a:t>FILEGR</a:t>
            </a:r>
            <a:r>
              <a:rPr sz="2400" spc="-15" dirty="0">
                <a:solidFill>
                  <a:srgbClr val="095A81"/>
                </a:solidFill>
                <a:latin typeface="Courier New"/>
                <a:cs typeface="Courier New"/>
              </a:rPr>
              <a:t>OW</a:t>
            </a:r>
            <a:r>
              <a:rPr sz="2400" spc="-5" dirty="0">
                <a:solidFill>
                  <a:srgbClr val="095A81"/>
                </a:solidFill>
                <a:latin typeface="Courier New"/>
                <a:cs typeface="Courier New"/>
              </a:rPr>
              <a:t>TH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2345" y="7156466"/>
            <a:ext cx="25825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3585" algn="l"/>
                <a:tab pos="1472565" algn="l"/>
                <a:tab pos="1838325" algn="l"/>
              </a:tabLst>
            </a:pPr>
            <a:r>
              <a:rPr sz="2400" spc="-5" dirty="0">
                <a:solidFill>
                  <a:srgbClr val="095A81"/>
                </a:solidFill>
                <a:latin typeface="Courier New"/>
                <a:cs typeface="Courier New"/>
              </a:rPr>
              <a:t>LO</a:t>
            </a: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G</a:t>
            </a:r>
            <a:r>
              <a:rPr sz="24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95A81"/>
                </a:solidFill>
                <a:latin typeface="Courier New"/>
                <a:cs typeface="Courier New"/>
              </a:rPr>
              <a:t>O</a:t>
            </a: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N</a:t>
            </a:r>
            <a:r>
              <a:rPr sz="24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95A81"/>
                </a:solidFill>
                <a:latin typeface="Courier New"/>
                <a:cs typeface="Courier New"/>
              </a:rPr>
              <a:t>NAME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50976" y="7156466"/>
            <a:ext cx="29476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190" algn="l"/>
              </a:tabLst>
            </a:pP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=</a:t>
            </a:r>
            <a:r>
              <a:rPr sz="24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95A81"/>
                </a:solidFill>
                <a:latin typeface="Courier New"/>
                <a:cs typeface="Courier New"/>
              </a:rPr>
              <a:t>Emplo</a:t>
            </a:r>
            <a:r>
              <a:rPr sz="2400" spc="-15" dirty="0">
                <a:solidFill>
                  <a:srgbClr val="095A81"/>
                </a:solidFill>
                <a:latin typeface="Courier New"/>
                <a:cs typeface="Courier New"/>
              </a:rPr>
              <a:t>ye</a:t>
            </a:r>
            <a:r>
              <a:rPr sz="2400" spc="-5" dirty="0">
                <a:solidFill>
                  <a:srgbClr val="095A81"/>
                </a:solidFill>
                <a:latin typeface="Courier New"/>
                <a:cs typeface="Courier New"/>
              </a:rPr>
              <a:t>es_log,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2345" y="7522226"/>
            <a:ext cx="3677285" cy="179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70205">
              <a:lnSpc>
                <a:spcPct val="100000"/>
              </a:lnSpc>
              <a:tabLst>
                <a:tab pos="926465" algn="l"/>
                <a:tab pos="1290955" algn="l"/>
                <a:tab pos="1472565" algn="l"/>
                <a:tab pos="1838325" algn="l"/>
              </a:tabLst>
            </a:pP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FILENA</a:t>
            </a:r>
            <a:r>
              <a:rPr sz="2400" spc="-15" dirty="0">
                <a:solidFill>
                  <a:srgbClr val="095A81"/>
                </a:solidFill>
                <a:latin typeface="Courier New"/>
                <a:cs typeface="Courier New"/>
              </a:rPr>
              <a:t>M</a:t>
            </a: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400" spc="-15" dirty="0">
                <a:solidFill>
                  <a:srgbClr val="095A81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= ‘&lt;V</a:t>
            </a:r>
            <a:r>
              <a:rPr sz="2400" spc="-15" dirty="0">
                <a:solidFill>
                  <a:srgbClr val="095A81"/>
                </a:solidFill>
                <a:latin typeface="Courier New"/>
                <a:cs typeface="Courier New"/>
              </a:rPr>
              <a:t>AL</a:t>
            </a: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ID </a:t>
            </a:r>
            <a:r>
              <a:rPr sz="2400" spc="-5" dirty="0">
                <a:solidFill>
                  <a:srgbClr val="095A81"/>
                </a:solidFill>
                <a:latin typeface="Courier New"/>
                <a:cs typeface="Courier New"/>
              </a:rPr>
              <a:t>SIZ</a:t>
            </a: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4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=</a:t>
            </a:r>
            <a:r>
              <a:rPr sz="24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095A81"/>
                </a:solidFill>
                <a:latin typeface="Courier New"/>
                <a:cs typeface="Courier New"/>
              </a:rPr>
              <a:t>5</a:t>
            </a:r>
            <a:r>
              <a:rPr sz="2400" spc="-5" dirty="0">
                <a:solidFill>
                  <a:srgbClr val="095A81"/>
                </a:solidFill>
                <a:latin typeface="Courier New"/>
                <a:cs typeface="Courier New"/>
              </a:rPr>
              <a:t>MB,</a:t>
            </a:r>
            <a:r>
              <a:rPr sz="2400" spc="-5" dirty="0">
                <a:solidFill>
                  <a:srgbClr val="095A8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95A81"/>
                </a:solidFill>
                <a:latin typeface="Courier New"/>
                <a:cs typeface="Courier New"/>
              </a:rPr>
              <a:t>MAXSIZ</a:t>
            </a: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4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=</a:t>
            </a:r>
            <a:r>
              <a:rPr sz="24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95A81"/>
                </a:solidFill>
                <a:latin typeface="Courier New"/>
                <a:cs typeface="Courier New"/>
              </a:rPr>
              <a:t>25MB,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021205" algn="l"/>
                <a:tab pos="2387600" algn="l"/>
                <a:tab pos="3114675" algn="l"/>
                <a:tab pos="3481070" algn="l"/>
              </a:tabLst>
            </a:pPr>
            <a:r>
              <a:rPr sz="2400" spc="-5" dirty="0">
                <a:solidFill>
                  <a:srgbClr val="095A81"/>
                </a:solidFill>
                <a:latin typeface="Courier New"/>
                <a:cs typeface="Courier New"/>
              </a:rPr>
              <a:t>FILEG</a:t>
            </a:r>
            <a:r>
              <a:rPr sz="2400" spc="-10" dirty="0">
                <a:solidFill>
                  <a:srgbClr val="095A81"/>
                </a:solidFill>
                <a:latin typeface="Courier New"/>
                <a:cs typeface="Courier New"/>
              </a:rPr>
              <a:t>R</a:t>
            </a:r>
            <a:r>
              <a:rPr sz="2400" spc="-15" dirty="0">
                <a:solidFill>
                  <a:srgbClr val="095A81"/>
                </a:solidFill>
                <a:latin typeface="Courier New"/>
                <a:cs typeface="Courier New"/>
              </a:rPr>
              <a:t>OW</a:t>
            </a:r>
            <a:r>
              <a:rPr sz="2400" spc="-5" dirty="0">
                <a:solidFill>
                  <a:srgbClr val="095A81"/>
                </a:solidFill>
                <a:latin typeface="Courier New"/>
                <a:cs typeface="Courier New"/>
              </a:rPr>
              <a:t>T</a:t>
            </a: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H</a:t>
            </a:r>
            <a:r>
              <a:rPr sz="24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=</a:t>
            </a:r>
            <a:r>
              <a:rPr sz="24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095A81"/>
                </a:solidFill>
                <a:latin typeface="Courier New"/>
                <a:cs typeface="Courier New"/>
              </a:rPr>
              <a:t>5</a:t>
            </a:r>
            <a:r>
              <a:rPr sz="2400" spc="-15" dirty="0">
                <a:solidFill>
                  <a:srgbClr val="095A81"/>
                </a:solidFill>
                <a:latin typeface="Courier New"/>
                <a:cs typeface="Courier New"/>
              </a:rPr>
              <a:t>M</a:t>
            </a: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B</a:t>
            </a:r>
            <a:r>
              <a:rPr sz="24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)</a:t>
            </a:r>
            <a:r>
              <a:rPr sz="24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95A81"/>
                </a:solidFill>
                <a:latin typeface="Courier New"/>
                <a:cs typeface="Courier New"/>
              </a:rPr>
              <a:t>GO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81538" y="7522226"/>
            <a:ext cx="1119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PAT</a:t>
            </a:r>
            <a:r>
              <a:rPr sz="2400" spc="-15" dirty="0">
                <a:solidFill>
                  <a:srgbClr val="095A81"/>
                </a:solidFill>
                <a:latin typeface="Courier New"/>
                <a:cs typeface="Courier New"/>
              </a:rPr>
              <a:t>H&gt;</a:t>
            </a: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\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58441" y="7522226"/>
            <a:ext cx="33115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95A81"/>
                </a:solidFill>
                <a:latin typeface="Courier New"/>
                <a:cs typeface="Courier New"/>
              </a:rPr>
              <a:t>Empl</a:t>
            </a:r>
            <a:r>
              <a:rPr sz="2400" spc="-15" dirty="0">
                <a:solidFill>
                  <a:srgbClr val="095A81"/>
                </a:solidFill>
                <a:latin typeface="Courier New"/>
                <a:cs typeface="Courier New"/>
              </a:rPr>
              <a:t>oy</a:t>
            </a:r>
            <a:r>
              <a:rPr sz="2400" spc="-5" dirty="0">
                <a:solidFill>
                  <a:srgbClr val="095A81"/>
                </a:solidFill>
                <a:latin typeface="Courier New"/>
                <a:cs typeface="Courier New"/>
              </a:rPr>
              <a:t>eeslog</a:t>
            </a:r>
            <a:r>
              <a:rPr sz="2400" spc="-15" dirty="0">
                <a:solidFill>
                  <a:srgbClr val="095A81"/>
                </a:solidFill>
                <a:latin typeface="Courier New"/>
                <a:cs typeface="Courier New"/>
              </a:rPr>
              <a:t>.l</a:t>
            </a:r>
            <a:r>
              <a:rPr sz="2400" spc="-5" dirty="0">
                <a:solidFill>
                  <a:srgbClr val="095A81"/>
                </a:solidFill>
                <a:latin typeface="Courier New"/>
                <a:cs typeface="Courier New"/>
              </a:rPr>
              <a:t>d</a:t>
            </a:r>
            <a:r>
              <a:rPr sz="2400" dirty="0">
                <a:solidFill>
                  <a:srgbClr val="095A81"/>
                </a:solidFill>
                <a:latin typeface="Courier New"/>
                <a:cs typeface="Courier New"/>
              </a:rPr>
              <a:t>f</a:t>
            </a:r>
            <a:r>
              <a:rPr sz="2400" spc="-5" dirty="0">
                <a:solidFill>
                  <a:srgbClr val="095A81"/>
                </a:solidFill>
                <a:latin typeface="Courier New"/>
                <a:cs typeface="Courier New"/>
              </a:rPr>
              <a:t>',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90120" y="4572783"/>
          <a:ext cx="5911374" cy="741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2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72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095A81"/>
                          </a:solidFill>
                          <a:latin typeface="Courier New"/>
                          <a:cs typeface="Courier New"/>
                        </a:rPr>
                        <a:t>CREATE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3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tabLst>
                          <a:tab pos="1731645" algn="l"/>
                        </a:tabLst>
                      </a:pPr>
                      <a:r>
                        <a:rPr sz="2400" spc="-15" dirty="0">
                          <a:solidFill>
                            <a:srgbClr val="095A81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400" spc="-5" dirty="0">
                          <a:solidFill>
                            <a:srgbClr val="095A81"/>
                          </a:solidFill>
                          <a:latin typeface="Courier New"/>
                          <a:cs typeface="Courier New"/>
                        </a:rPr>
                        <a:t>ATABAS</a:t>
                      </a:r>
                      <a:r>
                        <a:rPr sz="2400" dirty="0">
                          <a:solidFill>
                            <a:srgbClr val="095A81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400" dirty="0">
                          <a:solidFill>
                            <a:srgbClr val="095A81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solidFill>
                            <a:srgbClr val="095A81"/>
                          </a:solidFill>
                          <a:latin typeface="Courier New"/>
                          <a:cs typeface="Courier New"/>
                        </a:rPr>
                        <a:t>Employ</a:t>
                      </a:r>
                      <a:r>
                        <a:rPr sz="2400" spc="-15" dirty="0">
                          <a:solidFill>
                            <a:srgbClr val="095A81"/>
                          </a:solidFill>
                          <a:latin typeface="Courier New"/>
                          <a:cs typeface="Courier New"/>
                        </a:rPr>
                        <a:t>ee</a:t>
                      </a:r>
                      <a:r>
                        <a:rPr sz="2400" dirty="0">
                          <a:solidFill>
                            <a:srgbClr val="095A8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3E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095A81"/>
                          </a:solidFill>
                          <a:latin typeface="Courier New"/>
                          <a:cs typeface="Courier New"/>
                        </a:rPr>
                        <a:t>ON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3E4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95A81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3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948690" algn="l"/>
                        </a:tabLst>
                      </a:pPr>
                      <a:r>
                        <a:rPr sz="2400" spc="-5" dirty="0">
                          <a:solidFill>
                            <a:srgbClr val="095A81"/>
                          </a:solidFill>
                          <a:latin typeface="Courier New"/>
                          <a:cs typeface="Courier New"/>
                        </a:rPr>
                        <a:t>NAM</a:t>
                      </a:r>
                      <a:r>
                        <a:rPr sz="2400" dirty="0">
                          <a:solidFill>
                            <a:srgbClr val="095A81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400" dirty="0">
                          <a:solidFill>
                            <a:srgbClr val="095A81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dirty="0">
                          <a:solidFill>
                            <a:srgbClr val="095A8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3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2400" spc="-15" dirty="0">
                          <a:solidFill>
                            <a:srgbClr val="095A81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400" spc="-5" dirty="0">
                          <a:solidFill>
                            <a:srgbClr val="095A81"/>
                          </a:solidFill>
                          <a:latin typeface="Courier New"/>
                          <a:cs typeface="Courier New"/>
                        </a:rPr>
                        <a:t>mploy</a:t>
                      </a:r>
                      <a:r>
                        <a:rPr sz="2400" spc="-10" dirty="0">
                          <a:solidFill>
                            <a:srgbClr val="095A81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400" spc="-15" dirty="0">
                          <a:solidFill>
                            <a:srgbClr val="095A81"/>
                          </a:solidFill>
                          <a:latin typeface="Courier New"/>
                          <a:cs typeface="Courier New"/>
                        </a:rPr>
                        <a:t>es</a:t>
                      </a:r>
                      <a:r>
                        <a:rPr sz="2400" spc="-5" dirty="0">
                          <a:solidFill>
                            <a:srgbClr val="095A81"/>
                          </a:solidFill>
                          <a:latin typeface="Courier New"/>
                          <a:cs typeface="Courier New"/>
                        </a:rPr>
                        <a:t>_da</a:t>
                      </a:r>
                      <a:r>
                        <a:rPr sz="2400" dirty="0">
                          <a:solidFill>
                            <a:srgbClr val="095A81"/>
                          </a:solidFill>
                          <a:latin typeface="Courier New"/>
                          <a:cs typeface="Courier New"/>
                        </a:rPr>
                        <a:t>t,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3E4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3E4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3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Creat</a:t>
            </a:r>
            <a:r>
              <a:rPr dirty="0"/>
              <a:t>e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5" dirty="0"/>
              <a:t>Tabl</a:t>
            </a:r>
            <a:r>
              <a:rPr dirty="0"/>
              <a:t>e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/>
              <a:t>Statements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7669" y="1949316"/>
            <a:ext cx="9906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EAT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TABL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statement</a:t>
            </a:r>
            <a:r>
              <a:rPr sz="2400" spc="-8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ed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cre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ate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tabl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ted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datab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4211" y="4927092"/>
            <a:ext cx="16275050" cy="4459605"/>
          </a:xfrm>
          <a:prstGeom prst="rect">
            <a:avLst/>
          </a:prstGeom>
          <a:solidFill>
            <a:srgbClr val="DCE3E4"/>
          </a:solidFill>
          <a:ln w="12191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ct val="100000"/>
              </a:lnSpc>
            </a:pP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Exam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p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le:</a:t>
            </a:r>
            <a:endParaRPr sz="2800">
              <a:latin typeface="Courier New"/>
              <a:cs typeface="Courier New"/>
            </a:endParaRPr>
          </a:p>
          <a:p>
            <a:pPr marL="84455">
              <a:lnSpc>
                <a:spcPct val="100000"/>
              </a:lnSpc>
              <a:tabLst>
                <a:tab pos="1572895" algn="l"/>
                <a:tab pos="2849880" algn="l"/>
              </a:tabLst>
            </a:pP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CR</a:t>
            </a:r>
            <a:r>
              <a:rPr sz="2800" spc="-3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A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T</a:t>
            </a:r>
            <a:r>
              <a:rPr sz="2800" spc="-2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8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TA</a:t>
            </a:r>
            <a:r>
              <a:rPr sz="2800" spc="-30" dirty="0">
                <a:solidFill>
                  <a:srgbClr val="095A81"/>
                </a:solidFill>
                <a:latin typeface="Courier New"/>
                <a:cs typeface="Courier New"/>
              </a:rPr>
              <a:t>B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L</a:t>
            </a:r>
            <a:r>
              <a:rPr sz="2800" spc="-2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8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mp</a:t>
            </a:r>
            <a:r>
              <a:rPr sz="2800" spc="-30" dirty="0">
                <a:solidFill>
                  <a:srgbClr val="095A81"/>
                </a:solidFill>
                <a:latin typeface="Courier New"/>
                <a:cs typeface="Courier New"/>
              </a:rPr>
              <a:t>l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o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y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800" spc="-20" dirty="0">
                <a:solidFill>
                  <a:srgbClr val="095A81"/>
                </a:solidFill>
                <a:latin typeface="Courier New"/>
                <a:cs typeface="Courier New"/>
              </a:rPr>
              <a:t>(</a:t>
            </a:r>
            <a:endParaRPr sz="2800">
              <a:latin typeface="Courier New"/>
              <a:cs typeface="Courier New"/>
            </a:endParaRPr>
          </a:p>
          <a:p>
            <a:pPr marL="1456055" marR="9904730">
              <a:lnSpc>
                <a:spcPct val="100000"/>
              </a:lnSpc>
              <a:tabLst>
                <a:tab pos="2945130" algn="l"/>
                <a:tab pos="3583940" algn="l"/>
                <a:tab pos="3797300" algn="l"/>
              </a:tabLst>
            </a:pP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emp_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i</a:t>
            </a:r>
            <a:r>
              <a:rPr sz="2800" spc="-20" dirty="0">
                <a:solidFill>
                  <a:srgbClr val="095A81"/>
                </a:solidFill>
                <a:latin typeface="Courier New"/>
                <a:cs typeface="Courier New"/>
              </a:rPr>
              <a:t>d</a:t>
            </a:r>
            <a:r>
              <a:rPr sz="28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nume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r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ic(4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)</a:t>
            </a:r>
            <a:r>
              <a:rPr sz="2800" spc="-20" dirty="0">
                <a:solidFill>
                  <a:srgbClr val="095A81"/>
                </a:solidFill>
                <a:latin typeface="Courier New"/>
                <a:cs typeface="Courier New"/>
              </a:rPr>
              <a:t>,</a:t>
            </a:r>
            <a:r>
              <a:rPr sz="2800" spc="-10" dirty="0">
                <a:solidFill>
                  <a:srgbClr val="095A81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firs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t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_nam</a:t>
            </a:r>
            <a:r>
              <a:rPr sz="2800" spc="-2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8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800" spc="-30" dirty="0">
                <a:solidFill>
                  <a:srgbClr val="095A81"/>
                </a:solidFill>
                <a:latin typeface="Courier New"/>
                <a:cs typeface="Courier New"/>
              </a:rPr>
              <a:t>v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arch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a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r(2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0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),</a:t>
            </a:r>
            <a:r>
              <a:rPr sz="2800" spc="-15" dirty="0">
                <a:solidFill>
                  <a:srgbClr val="095A81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last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_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nam</a:t>
            </a:r>
            <a:r>
              <a:rPr sz="2800" spc="-2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8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var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c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har(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2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0),</a:t>
            </a:r>
            <a:r>
              <a:rPr sz="2800" spc="-15" dirty="0">
                <a:solidFill>
                  <a:srgbClr val="095A81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mg</a:t>
            </a:r>
            <a:r>
              <a:rPr sz="2800" spc="-30" dirty="0">
                <a:solidFill>
                  <a:srgbClr val="095A81"/>
                </a:solidFill>
                <a:latin typeface="Courier New"/>
                <a:cs typeface="Courier New"/>
              </a:rPr>
              <a:t>r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_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i</a:t>
            </a:r>
            <a:r>
              <a:rPr sz="2800" spc="-20" dirty="0">
                <a:solidFill>
                  <a:srgbClr val="095A81"/>
                </a:solidFill>
                <a:latin typeface="Courier New"/>
                <a:cs typeface="Courier New"/>
              </a:rPr>
              <a:t>d</a:t>
            </a:r>
            <a:r>
              <a:rPr sz="28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nu</a:t>
            </a:r>
            <a:r>
              <a:rPr sz="2800" spc="-30" dirty="0">
                <a:solidFill>
                  <a:srgbClr val="095A81"/>
                </a:solidFill>
                <a:latin typeface="Courier New"/>
                <a:cs typeface="Courier New"/>
              </a:rPr>
              <a:t>m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r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i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c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(4</a:t>
            </a:r>
            <a:r>
              <a:rPr sz="2800" spc="-30" dirty="0">
                <a:solidFill>
                  <a:srgbClr val="095A81"/>
                </a:solidFill>
                <a:latin typeface="Courier New"/>
                <a:cs typeface="Courier New"/>
              </a:rPr>
              <a:t>)</a:t>
            </a:r>
            <a:r>
              <a:rPr sz="2800" spc="-20" dirty="0">
                <a:solidFill>
                  <a:srgbClr val="095A81"/>
                </a:solidFill>
                <a:latin typeface="Courier New"/>
                <a:cs typeface="Courier New"/>
              </a:rPr>
              <a:t>,</a:t>
            </a:r>
            <a:r>
              <a:rPr sz="2800" spc="-10" dirty="0">
                <a:solidFill>
                  <a:srgbClr val="095A81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hire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_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dat</a:t>
            </a:r>
            <a:r>
              <a:rPr sz="2800" spc="-2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8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dat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800" spc="-20" dirty="0">
                <a:solidFill>
                  <a:srgbClr val="095A81"/>
                </a:solidFill>
                <a:latin typeface="Courier New"/>
                <a:cs typeface="Courier New"/>
              </a:rPr>
              <a:t>,</a:t>
            </a:r>
            <a:endParaRPr sz="2800">
              <a:latin typeface="Courier New"/>
              <a:cs typeface="Courier New"/>
            </a:endParaRPr>
          </a:p>
          <a:p>
            <a:pPr marL="1456055" marR="10968355">
              <a:lnSpc>
                <a:spcPct val="100000"/>
              </a:lnSpc>
              <a:tabLst>
                <a:tab pos="2945130" algn="l"/>
              </a:tabLst>
            </a:pP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job_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i</a:t>
            </a:r>
            <a:r>
              <a:rPr sz="2800" spc="-20" dirty="0">
                <a:solidFill>
                  <a:srgbClr val="095A81"/>
                </a:solidFill>
                <a:latin typeface="Courier New"/>
                <a:cs typeface="Courier New"/>
              </a:rPr>
              <a:t>d</a:t>
            </a:r>
            <a:r>
              <a:rPr sz="28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nume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r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ic(2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)</a:t>
            </a:r>
            <a:r>
              <a:rPr sz="2800" spc="-20" dirty="0">
                <a:solidFill>
                  <a:srgbClr val="095A81"/>
                </a:solidFill>
                <a:latin typeface="Courier New"/>
                <a:cs typeface="Courier New"/>
              </a:rPr>
              <a:t>,</a:t>
            </a:r>
            <a:r>
              <a:rPr sz="2800" spc="-10" dirty="0">
                <a:solidFill>
                  <a:srgbClr val="095A81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dept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n</a:t>
            </a:r>
            <a:r>
              <a:rPr sz="2800" spc="-20" dirty="0">
                <a:solidFill>
                  <a:srgbClr val="095A81"/>
                </a:solidFill>
                <a:latin typeface="Courier New"/>
                <a:cs typeface="Courier New"/>
              </a:rPr>
              <a:t>o</a:t>
            </a:r>
            <a:r>
              <a:rPr sz="28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nume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r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ic(2)</a:t>
            </a:r>
            <a:endParaRPr sz="2800">
              <a:latin typeface="Courier New"/>
              <a:cs typeface="Courier New"/>
            </a:endParaRPr>
          </a:p>
          <a:p>
            <a:pPr marL="84455">
              <a:lnSpc>
                <a:spcPct val="100000"/>
              </a:lnSpc>
            </a:pPr>
            <a:r>
              <a:rPr sz="2800" spc="-20" dirty="0">
                <a:solidFill>
                  <a:srgbClr val="095A81"/>
                </a:solidFill>
                <a:latin typeface="Courier New"/>
                <a:cs typeface="Courier New"/>
              </a:rPr>
              <a:t>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211" y="3208020"/>
            <a:ext cx="4465320" cy="1569720"/>
          </a:xfrm>
          <a:prstGeom prst="rect">
            <a:avLst/>
          </a:prstGeom>
          <a:solidFill>
            <a:srgbClr val="D9D9D9"/>
          </a:solidFill>
          <a:ln w="9143">
            <a:solidFill>
              <a:srgbClr val="5F5F5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0125" marR="610235" indent="-914400">
              <a:lnSpc>
                <a:spcPct val="100000"/>
              </a:lnSpc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204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ABLE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&lt;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abl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_n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e&gt;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(</a:t>
            </a:r>
            <a:r>
              <a:rPr sz="240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umn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typ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e,</a:t>
            </a:r>
            <a:r>
              <a:rPr sz="2400" spc="-1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umn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86967" y="2452128"/>
            <a:ext cx="1531620" cy="618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2396" y="2395727"/>
            <a:ext cx="1539240" cy="8275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4211" y="2479548"/>
            <a:ext cx="1441703" cy="528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34211" y="2479548"/>
            <a:ext cx="1442085" cy="528955"/>
          </a:xfrm>
          <a:prstGeom prst="rect">
            <a:avLst/>
          </a:prstGeom>
          <a:ln w="9143">
            <a:solidFill>
              <a:srgbClr val="5D5D5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8755">
              <a:lnSpc>
                <a:spcPct val="100000"/>
              </a:lnSpc>
            </a:pPr>
            <a:r>
              <a:rPr sz="2800" spc="-4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800" spc="-55" dirty="0">
                <a:solidFill>
                  <a:srgbClr val="5F5F5F"/>
                </a:solidFill>
                <a:latin typeface="Calibri"/>
                <a:cs typeface="Calibri"/>
              </a:rPr>
              <a:t>nt</a:t>
            </a:r>
            <a:r>
              <a:rPr sz="2800" spc="-3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x: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Alter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spc="-5" dirty="0"/>
              <a:t>Tabl</a:t>
            </a:r>
            <a:r>
              <a:rPr dirty="0"/>
              <a:t>e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dirty="0"/>
              <a:t>Statements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7669" y="1980177"/>
            <a:ext cx="7640320" cy="2016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Alter</a:t>
            </a:r>
            <a:r>
              <a:rPr sz="28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bl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800" spc="-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to: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2650">
              <a:latin typeface="Times New Roman"/>
              <a:cs typeface="Times New Roman"/>
            </a:endParaRPr>
          </a:p>
          <a:p>
            <a:pPr marL="648335" indent="-457834">
              <a:lnSpc>
                <a:spcPct val="100000"/>
              </a:lnSpc>
              <a:buClr>
                <a:srgbClr val="095A81"/>
              </a:buClr>
              <a:buFont typeface="Microsoft Sans Serif"/>
              <a:buChar char="▪"/>
              <a:tabLst>
                <a:tab pos="648970" algn="l"/>
              </a:tabLst>
            </a:pP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Add,</a:t>
            </a:r>
            <a:r>
              <a:rPr sz="2800" spc="-4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De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ete,</a:t>
            </a:r>
            <a:r>
              <a:rPr sz="28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Mod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fy</a:t>
            </a:r>
            <a:r>
              <a:rPr sz="28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col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umn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fro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exist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Clr>
                <a:srgbClr val="095A81"/>
              </a:buClr>
              <a:buFont typeface="Microsoft Sans Serif"/>
              <a:buChar char="▪"/>
            </a:pPr>
            <a:endParaRPr sz="2650">
              <a:latin typeface="Times New Roman"/>
              <a:cs typeface="Times New Roman"/>
            </a:endParaRPr>
          </a:p>
          <a:p>
            <a:pPr marL="648335" indent="-457834">
              <a:lnSpc>
                <a:spcPct val="100000"/>
              </a:lnSpc>
              <a:buClr>
                <a:srgbClr val="095A81"/>
              </a:buClr>
              <a:buFont typeface="Microsoft Sans Serif"/>
              <a:buChar char="▪"/>
              <a:tabLst>
                <a:tab pos="648970" algn="l"/>
              </a:tabLst>
            </a:pP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Add/</a:t>
            </a:r>
            <a:r>
              <a:rPr sz="2800" spc="-3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rop</a:t>
            </a:r>
            <a:r>
              <a:rPr sz="2800" spc="-2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constra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int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exist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6967" y="4468380"/>
            <a:ext cx="1531620" cy="618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2396" y="4411979"/>
            <a:ext cx="1539240" cy="827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4211" y="4495800"/>
            <a:ext cx="1441703" cy="528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34211" y="4495800"/>
            <a:ext cx="1442085" cy="528955"/>
          </a:xfrm>
          <a:prstGeom prst="rect">
            <a:avLst/>
          </a:prstGeom>
          <a:ln w="9143">
            <a:solidFill>
              <a:srgbClr val="5D5D5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8755">
              <a:lnSpc>
                <a:spcPct val="100000"/>
              </a:lnSpc>
            </a:pPr>
            <a:r>
              <a:rPr sz="2800" spc="-4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800" spc="-55" dirty="0">
                <a:solidFill>
                  <a:srgbClr val="5F5F5F"/>
                </a:solidFill>
                <a:latin typeface="Calibri"/>
                <a:cs typeface="Calibri"/>
              </a:rPr>
              <a:t>nt</a:t>
            </a:r>
            <a:r>
              <a:rPr sz="2800" spc="-3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x: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34211" y="5231892"/>
            <a:ext cx="9793605" cy="1754505"/>
          </a:xfrm>
          <a:prstGeom prst="rect">
            <a:avLst/>
          </a:prstGeom>
          <a:solidFill>
            <a:srgbClr val="D9D9D9"/>
          </a:solidFill>
          <a:ln w="9143">
            <a:solidFill>
              <a:srgbClr val="5F5F5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 marR="2039620">
              <a:lnSpc>
                <a:spcPct val="150000"/>
              </a:lnSpc>
            </a:pP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8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ABLE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&lt;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abl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_n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e&gt;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&lt;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umn_na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&gt;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&lt;d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typ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&gt;</a:t>
            </a:r>
            <a:r>
              <a:rPr sz="240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8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ABLE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&lt;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abl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_n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e&gt;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sz="2400" spc="-8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um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&lt;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umn_na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&gt;</a:t>
            </a:r>
            <a:endParaRPr sz="24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  <a:spcBef>
                <a:spcPts val="1440"/>
              </a:spcBef>
            </a:pP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8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ABLE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&lt;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abl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_n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e&gt;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8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UMN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&lt;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umn_na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&gt;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&lt;d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typ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&gt;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Alter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spc="-5" dirty="0"/>
              <a:t>Tabl</a:t>
            </a:r>
            <a:r>
              <a:rPr dirty="0"/>
              <a:t>e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dirty="0"/>
              <a:t>Statements:</a:t>
            </a:r>
            <a:r>
              <a:rPr spc="-200" dirty="0">
                <a:latin typeface="Times New Roman"/>
                <a:cs typeface="Times New Roman"/>
              </a:rPr>
              <a:t> </a:t>
            </a:r>
            <a:r>
              <a:rPr dirty="0"/>
              <a:t>Example</a:t>
            </a:r>
          </a:p>
        </p:txBody>
      </p:sp>
      <p:sp>
        <p:nvSpPr>
          <p:cNvPr id="6" name="object 6"/>
          <p:cNvSpPr/>
          <p:nvPr/>
        </p:nvSpPr>
        <p:spPr>
          <a:xfrm>
            <a:off x="934211" y="1877568"/>
            <a:ext cx="16421100" cy="3266440"/>
          </a:xfrm>
          <a:custGeom>
            <a:avLst/>
            <a:gdLst/>
            <a:ahLst/>
            <a:cxnLst/>
            <a:rect l="l" t="t" r="r" b="b"/>
            <a:pathLst>
              <a:path w="16421100" h="3266440">
                <a:moveTo>
                  <a:pt x="0" y="3265931"/>
                </a:moveTo>
                <a:lnTo>
                  <a:pt x="16421099" y="3265931"/>
                </a:lnTo>
                <a:lnTo>
                  <a:pt x="16421099" y="0"/>
                </a:lnTo>
                <a:lnTo>
                  <a:pt x="0" y="0"/>
                </a:lnTo>
                <a:lnTo>
                  <a:pt x="0" y="3265931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4211" y="1877568"/>
            <a:ext cx="16421100" cy="3266440"/>
          </a:xfrm>
          <a:custGeom>
            <a:avLst/>
            <a:gdLst/>
            <a:ahLst/>
            <a:cxnLst/>
            <a:rect l="l" t="t" r="r" b="b"/>
            <a:pathLst>
              <a:path w="16421100" h="3266440">
                <a:moveTo>
                  <a:pt x="0" y="3265931"/>
                </a:moveTo>
                <a:lnTo>
                  <a:pt x="16421099" y="3265931"/>
                </a:lnTo>
                <a:lnTo>
                  <a:pt x="16421099" y="0"/>
                </a:lnTo>
                <a:lnTo>
                  <a:pt x="0" y="0"/>
                </a:lnTo>
                <a:lnTo>
                  <a:pt x="0" y="3265931"/>
                </a:lnTo>
                <a:close/>
              </a:path>
            </a:pathLst>
          </a:custGeom>
          <a:ln w="1219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0369" y="2123837"/>
            <a:ext cx="170307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Exam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p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le: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50369" y="2737275"/>
            <a:ext cx="2912745" cy="166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0" indent="-571500">
              <a:lnSpc>
                <a:spcPct val="100000"/>
              </a:lnSpc>
              <a:buClr>
                <a:srgbClr val="095A81"/>
              </a:buClr>
              <a:buFont typeface="Microsoft Sans Serif"/>
              <a:buChar char="▪"/>
              <a:tabLst>
                <a:tab pos="572135" algn="l"/>
                <a:tab pos="1848485" algn="l"/>
              </a:tabLst>
            </a:pP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ALTE</a:t>
            </a:r>
            <a:r>
              <a:rPr sz="2800" spc="-20" dirty="0">
                <a:solidFill>
                  <a:srgbClr val="095A81"/>
                </a:solidFill>
                <a:latin typeface="Courier New"/>
                <a:cs typeface="Courier New"/>
              </a:rPr>
              <a:t>R</a:t>
            </a:r>
            <a:r>
              <a:rPr sz="28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TAB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L</a:t>
            </a:r>
            <a:r>
              <a:rPr sz="2800" spc="-2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endParaRPr sz="2800">
              <a:latin typeface="Courier New"/>
              <a:cs typeface="Courier New"/>
            </a:endParaRPr>
          </a:p>
          <a:p>
            <a:pPr marL="571500" indent="-571500">
              <a:lnSpc>
                <a:spcPct val="100000"/>
              </a:lnSpc>
              <a:spcBef>
                <a:spcPts val="1680"/>
              </a:spcBef>
              <a:buClr>
                <a:srgbClr val="095A81"/>
              </a:buClr>
              <a:buFont typeface="Microsoft Sans Serif"/>
              <a:buChar char="▪"/>
              <a:tabLst>
                <a:tab pos="572135" algn="l"/>
                <a:tab pos="1848485" algn="l"/>
              </a:tabLst>
            </a:pP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ALTE</a:t>
            </a:r>
            <a:r>
              <a:rPr sz="2800" spc="-20" dirty="0">
                <a:solidFill>
                  <a:srgbClr val="095A81"/>
                </a:solidFill>
                <a:latin typeface="Courier New"/>
                <a:cs typeface="Courier New"/>
              </a:rPr>
              <a:t>R</a:t>
            </a:r>
            <a:r>
              <a:rPr sz="28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TAB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L</a:t>
            </a:r>
            <a:r>
              <a:rPr sz="2800" spc="-2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endParaRPr sz="2800">
              <a:latin typeface="Courier New"/>
              <a:cs typeface="Courier New"/>
            </a:endParaRPr>
          </a:p>
          <a:p>
            <a:pPr marL="571500" indent="-571500">
              <a:lnSpc>
                <a:spcPct val="100000"/>
              </a:lnSpc>
              <a:spcBef>
                <a:spcPts val="1680"/>
              </a:spcBef>
              <a:buClr>
                <a:srgbClr val="095A81"/>
              </a:buClr>
              <a:buFont typeface="Microsoft Sans Serif"/>
              <a:buChar char="▪"/>
              <a:tabLst>
                <a:tab pos="572135" algn="l"/>
                <a:tab pos="1848485" algn="l"/>
              </a:tabLst>
            </a:pP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ALTE</a:t>
            </a:r>
            <a:r>
              <a:rPr sz="2800" spc="-20" dirty="0">
                <a:solidFill>
                  <a:srgbClr val="095A81"/>
                </a:solidFill>
                <a:latin typeface="Courier New"/>
                <a:cs typeface="Courier New"/>
              </a:rPr>
              <a:t>R</a:t>
            </a:r>
            <a:r>
              <a:rPr sz="28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TAB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L</a:t>
            </a:r>
            <a:r>
              <a:rPr sz="2800" spc="-2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6057" y="2763917"/>
            <a:ext cx="1701800" cy="163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m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ploy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800" spc="-2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800" spc="-10" dirty="0">
                <a:solidFill>
                  <a:srgbClr val="095A81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m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ploy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800" spc="-2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800" spc="-10" dirty="0">
                <a:solidFill>
                  <a:srgbClr val="095A81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m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ploy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800" spc="-2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0356" y="2763917"/>
            <a:ext cx="212725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850265" algn="l"/>
              </a:tabLst>
            </a:pP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AD</a:t>
            </a:r>
            <a:r>
              <a:rPr sz="2800" spc="-20" dirty="0">
                <a:solidFill>
                  <a:srgbClr val="095A81"/>
                </a:solidFill>
                <a:latin typeface="Courier New"/>
                <a:cs typeface="Courier New"/>
              </a:rPr>
              <a:t>D</a:t>
            </a:r>
            <a:r>
              <a:rPr sz="28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sa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l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ary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30769" y="2763917"/>
            <a:ext cx="2978785" cy="995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820" indent="-211454">
              <a:lnSpc>
                <a:spcPct val="150100"/>
              </a:lnSpc>
            </a:pP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n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umer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i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c(1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0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,2);</a:t>
            </a:r>
            <a:r>
              <a:rPr sz="2800" spc="-15" dirty="0">
                <a:solidFill>
                  <a:srgbClr val="095A81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job_i</a:t>
            </a:r>
            <a:r>
              <a:rPr sz="2800" spc="-30" dirty="0">
                <a:solidFill>
                  <a:srgbClr val="095A81"/>
                </a:solidFill>
                <a:latin typeface="Courier New"/>
                <a:cs typeface="Courier New"/>
              </a:rPr>
              <a:t>d</a:t>
            </a:r>
            <a:r>
              <a:rPr sz="2800" spc="-20" dirty="0">
                <a:solidFill>
                  <a:srgbClr val="095A81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90356" y="3404248"/>
            <a:ext cx="2340610" cy="995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  <a:tabLst>
                <a:tab pos="1063625" algn="l"/>
              </a:tabLst>
            </a:pP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DR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O</a:t>
            </a:r>
            <a:r>
              <a:rPr sz="2800" spc="-20" dirty="0">
                <a:solidFill>
                  <a:srgbClr val="095A81"/>
                </a:solidFill>
                <a:latin typeface="Courier New"/>
                <a:cs typeface="Courier New"/>
              </a:rPr>
              <a:t>P</a:t>
            </a:r>
            <a:r>
              <a:rPr sz="28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C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O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LUMN</a:t>
            </a:r>
            <a:r>
              <a:rPr sz="2800" spc="-15" dirty="0">
                <a:solidFill>
                  <a:srgbClr val="095A81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AL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T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ER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7272" y="4044329"/>
            <a:ext cx="361696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1487805" algn="l"/>
              </a:tabLst>
            </a:pP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C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OLUM</a:t>
            </a:r>
            <a:r>
              <a:rPr sz="2800" spc="-20" dirty="0">
                <a:solidFill>
                  <a:srgbClr val="095A81"/>
                </a:solidFill>
                <a:latin typeface="Courier New"/>
                <a:cs typeface="Courier New"/>
              </a:rPr>
              <a:t>N</a:t>
            </a:r>
            <a:r>
              <a:rPr sz="28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800" spc="-30" dirty="0">
                <a:solidFill>
                  <a:srgbClr val="095A81"/>
                </a:solidFill>
                <a:latin typeface="Courier New"/>
                <a:cs typeface="Courier New"/>
              </a:rPr>
              <a:t>f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irst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_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name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94984" y="4044329"/>
            <a:ext cx="255397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var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c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har(</a:t>
            </a:r>
            <a:r>
              <a:rPr sz="2800" spc="-35" dirty="0">
                <a:solidFill>
                  <a:srgbClr val="095A81"/>
                </a:solidFill>
                <a:latin typeface="Courier New"/>
                <a:cs typeface="Courier New"/>
              </a:rPr>
              <a:t>2</a:t>
            </a:r>
            <a:r>
              <a:rPr sz="2800" spc="-25" dirty="0">
                <a:solidFill>
                  <a:srgbClr val="095A81"/>
                </a:solidFill>
                <a:latin typeface="Courier New"/>
                <a:cs typeface="Courier New"/>
              </a:rPr>
              <a:t>5);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Dro</a:t>
            </a:r>
            <a:r>
              <a:rPr dirty="0"/>
              <a:t>p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spc="-5" dirty="0"/>
              <a:t>Tabl</a:t>
            </a:r>
            <a:r>
              <a:rPr dirty="0"/>
              <a:t>e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dirty="0"/>
              <a:t>Statements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7669" y="2121528"/>
            <a:ext cx="107823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Th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DRO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sz="2800" spc="-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TA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statemen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800" spc="-4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dro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sz="2800" spc="-3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tab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fro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sel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ected</a:t>
            </a:r>
            <a:r>
              <a:rPr sz="28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database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1163" y="4902708"/>
            <a:ext cx="15555594" cy="1569720"/>
          </a:xfrm>
          <a:prstGeom prst="rect">
            <a:avLst/>
          </a:prstGeom>
          <a:solidFill>
            <a:srgbClr val="DCE3E4"/>
          </a:solidFill>
          <a:ln w="12191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sz="3200" spc="-5" dirty="0">
                <a:solidFill>
                  <a:srgbClr val="095A81"/>
                </a:solidFill>
                <a:latin typeface="Courier New"/>
                <a:cs typeface="Courier New"/>
              </a:rPr>
              <a:t>Example:</a:t>
            </a:r>
            <a:endParaRPr sz="32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tabLst>
                <a:tab pos="1306195" algn="l"/>
                <a:tab pos="2772410" algn="l"/>
              </a:tabLst>
            </a:pPr>
            <a:r>
              <a:rPr sz="3200" spc="-5" dirty="0">
                <a:solidFill>
                  <a:srgbClr val="095A81"/>
                </a:solidFill>
                <a:latin typeface="Courier New"/>
                <a:cs typeface="Courier New"/>
              </a:rPr>
              <a:t>DRO</a:t>
            </a:r>
            <a:r>
              <a:rPr sz="3200" dirty="0">
                <a:solidFill>
                  <a:srgbClr val="095A81"/>
                </a:solidFill>
                <a:latin typeface="Courier New"/>
                <a:cs typeface="Courier New"/>
              </a:rPr>
              <a:t>P</a:t>
            </a:r>
            <a:r>
              <a:rPr sz="3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095A81"/>
                </a:solidFill>
                <a:latin typeface="Courier New"/>
                <a:cs typeface="Courier New"/>
              </a:rPr>
              <a:t>TAB</a:t>
            </a:r>
            <a:r>
              <a:rPr sz="3200" spc="5" dirty="0">
                <a:solidFill>
                  <a:srgbClr val="095A81"/>
                </a:solidFill>
                <a:latin typeface="Courier New"/>
                <a:cs typeface="Courier New"/>
              </a:rPr>
              <a:t>L</a:t>
            </a:r>
            <a:r>
              <a:rPr sz="320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3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095A81"/>
                </a:solidFill>
                <a:latin typeface="Courier New"/>
                <a:cs typeface="Courier New"/>
              </a:rPr>
              <a:t>employ</a:t>
            </a:r>
            <a:r>
              <a:rPr sz="3200" spc="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3200" spc="-5" dirty="0">
                <a:solidFill>
                  <a:srgbClr val="095A81"/>
                </a:solidFill>
                <a:latin typeface="Courier New"/>
                <a:cs typeface="Courier New"/>
              </a:rPr>
              <a:t>e;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6967" y="2857524"/>
            <a:ext cx="1531620" cy="620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2396" y="2802635"/>
            <a:ext cx="1539240" cy="8275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4211" y="2884932"/>
            <a:ext cx="1441703" cy="530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34211" y="2884932"/>
            <a:ext cx="1442085" cy="530860"/>
          </a:xfrm>
          <a:prstGeom prst="rect">
            <a:avLst/>
          </a:prstGeom>
          <a:ln w="9143">
            <a:solidFill>
              <a:srgbClr val="5D5D5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8755">
              <a:lnSpc>
                <a:spcPct val="100000"/>
              </a:lnSpc>
            </a:pPr>
            <a:r>
              <a:rPr sz="2800" spc="-5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800" spc="-50" dirty="0">
                <a:solidFill>
                  <a:srgbClr val="5F5F5F"/>
                </a:solidFill>
                <a:latin typeface="Calibri"/>
                <a:cs typeface="Calibri"/>
              </a:rPr>
              <a:t>nt</a:t>
            </a:r>
            <a:r>
              <a:rPr sz="2800" spc="-3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x: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1163" y="3704844"/>
            <a:ext cx="4291965" cy="646430"/>
          </a:xfrm>
          <a:prstGeom prst="rect">
            <a:avLst/>
          </a:prstGeom>
          <a:solidFill>
            <a:srgbClr val="D9D9D9"/>
          </a:solidFill>
          <a:ln w="9143">
            <a:solidFill>
              <a:srgbClr val="5F5F5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2400" spc="-5" dirty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400" spc="-15" dirty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5F5F5F"/>
                </a:solidFill>
                <a:latin typeface="Arial"/>
                <a:cs typeface="Arial"/>
              </a:rPr>
              <a:t>OP</a:t>
            </a:r>
            <a:r>
              <a:rPr sz="2400" spc="-1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85" dirty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5F5F5F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400" spc="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Arial"/>
                <a:cs typeface="Arial"/>
              </a:rPr>
              <a:t>&lt;</a:t>
            </a:r>
            <a:r>
              <a:rPr sz="2400" dirty="0">
                <a:solidFill>
                  <a:srgbClr val="5F5F5F"/>
                </a:solidFill>
                <a:latin typeface="Arial"/>
                <a:cs typeface="Arial"/>
              </a:rPr>
              <a:t>tab</a:t>
            </a:r>
            <a:r>
              <a:rPr sz="2400" spc="-15" dirty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5F5F5F"/>
                </a:solidFill>
                <a:latin typeface="Arial"/>
                <a:cs typeface="Arial"/>
              </a:rPr>
              <a:t>_</a:t>
            </a:r>
            <a:r>
              <a:rPr sz="2400" spc="-5" dirty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5F5F5F"/>
                </a:solidFill>
                <a:latin typeface="Arial"/>
                <a:cs typeface="Arial"/>
              </a:rPr>
              <a:t>me&gt;;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Variou</a:t>
            </a:r>
            <a:r>
              <a:rPr dirty="0"/>
              <a:t>s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spc="-5" dirty="0"/>
              <a:t>Constrain</a:t>
            </a:r>
            <a:r>
              <a:rPr spc="5" dirty="0"/>
              <a:t>t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7669" y="1958892"/>
            <a:ext cx="15536544" cy="285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Clr>
                <a:srgbClr val="095A81"/>
              </a:buClr>
              <a:buFont typeface="Microsoft Sans Serif"/>
              <a:buChar char="▪"/>
              <a:tabLst>
                <a:tab pos="584835" algn="l"/>
              </a:tabLst>
            </a:pP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Constr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ai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nt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800" spc="-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enforce</a:t>
            </a:r>
            <a:r>
              <a:rPr sz="28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ru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es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table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whene</a:t>
            </a:r>
            <a:r>
              <a:rPr sz="2800" spc="-30" dirty="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er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rows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nser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ted,</a:t>
            </a:r>
            <a:r>
              <a:rPr sz="2800" spc="-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up</a:t>
            </a:r>
            <a:r>
              <a:rPr sz="2800" spc="-3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ated</a:t>
            </a:r>
            <a:r>
              <a:rPr sz="2800" spc="-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8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del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eted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fro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"/>
              </a:spcBef>
              <a:buClr>
                <a:srgbClr val="095A81"/>
              </a:buClr>
              <a:buFont typeface="Microsoft Sans Serif"/>
              <a:buChar char="▪"/>
            </a:pPr>
            <a:endParaRPr sz="265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buClr>
                <a:srgbClr val="095A81"/>
              </a:buClr>
              <a:buFont typeface="Microsoft Sans Serif"/>
              <a:buChar char="▪"/>
              <a:tabLst>
                <a:tab pos="584835" algn="l"/>
              </a:tabLst>
            </a:pP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eve</a:t>
            </a:r>
            <a:r>
              <a:rPr sz="2800" spc="-3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ts</a:t>
            </a:r>
            <a:r>
              <a:rPr sz="28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de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tab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sz="28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de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en</a:t>
            </a:r>
            <a:r>
              <a:rPr sz="2800" spc="-3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enc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es</a:t>
            </a:r>
            <a:r>
              <a:rPr sz="2800" spc="-2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fro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8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othe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ta</a:t>
            </a:r>
            <a:r>
              <a:rPr sz="2800" spc="-5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les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Clr>
                <a:srgbClr val="095A81"/>
              </a:buClr>
              <a:buFont typeface="Microsoft Sans Serif"/>
              <a:buChar char="▪"/>
            </a:pPr>
            <a:endParaRPr sz="265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buClr>
                <a:srgbClr val="095A81"/>
              </a:buClr>
              <a:buFont typeface="Microsoft Sans Serif"/>
              <a:buChar char="▪"/>
              <a:tabLst>
                <a:tab pos="584835" algn="l"/>
              </a:tabLst>
            </a:pP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Defin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constra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int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at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mn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table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30" dirty="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el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"/>
              </a:spcBef>
              <a:buClr>
                <a:srgbClr val="095A81"/>
              </a:buClr>
              <a:buFont typeface="Microsoft Sans Serif"/>
              <a:buChar char="▪"/>
            </a:pPr>
            <a:endParaRPr sz="265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buClr>
                <a:srgbClr val="095A81"/>
              </a:buClr>
              <a:buFont typeface="Microsoft Sans Serif"/>
              <a:buChar char="▪"/>
              <a:tabLst>
                <a:tab pos="584835" algn="l"/>
              </a:tabLst>
            </a:pP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Constr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ai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nt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800" spc="-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app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ed</a:t>
            </a:r>
            <a:r>
              <a:rPr sz="2800" spc="-4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du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sz="2800" spc="-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creati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ta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bl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fte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8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tab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reat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io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8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usin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sz="2800" spc="-4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alter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command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88084"/>
              </p:ext>
            </p:extLst>
          </p:nvPr>
        </p:nvGraphicFramePr>
        <p:xfrm>
          <a:off x="927100" y="5360781"/>
          <a:ext cx="16421099" cy="32114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6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4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53">
                <a:tc>
                  <a:txBody>
                    <a:bodyPr/>
                    <a:lstStyle/>
                    <a:p>
                      <a:pPr marL="120142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ai</a:t>
                      </a:r>
                      <a:r>
                        <a:rPr sz="2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</a:t>
                      </a:r>
                      <a:r>
                        <a:rPr sz="2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63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Sp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um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mu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som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al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IQUE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8354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Sp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um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mu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qu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al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945">
                <a:tc>
                  <a:txBody>
                    <a:bodyPr/>
                    <a:lstStyle/>
                    <a:p>
                      <a:pPr marL="112712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PRIMA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Sp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um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umn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que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ly</a:t>
                      </a:r>
                      <a:r>
                        <a:rPr sz="2400" spc="-5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ies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16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doe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nu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ll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al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964">
                <a:tc>
                  <a:txBody>
                    <a:bodyPr/>
                    <a:lstStyle/>
                    <a:p>
                      <a:pPr marL="1140460">
                        <a:lnSpc>
                          <a:spcPct val="100000"/>
                        </a:lnSpc>
                      </a:pP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IGN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05685">
                        <a:lnSpc>
                          <a:spcPct val="100000"/>
                        </a:lnSpc>
                      </a:pP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eign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ey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umn(s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2400" spc="-5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umn(s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able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CH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CK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057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Spe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ies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iti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mu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ied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able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Variou</a:t>
            </a:r>
            <a:r>
              <a:rPr dirty="0"/>
              <a:t>s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spc="-5" dirty="0"/>
              <a:t>Constrain</a:t>
            </a:r>
            <a:r>
              <a:rPr spc="5" dirty="0"/>
              <a:t>t</a:t>
            </a:r>
            <a:r>
              <a:rPr dirty="0"/>
              <a:t>s</a:t>
            </a:r>
            <a:r>
              <a:rPr spc="-170" dirty="0">
                <a:latin typeface="Times New Roman"/>
                <a:cs typeface="Times New Roman"/>
              </a:rPr>
              <a:t> </a:t>
            </a:r>
            <a:r>
              <a:rPr dirty="0"/>
              <a:t>Example</a:t>
            </a:r>
          </a:p>
        </p:txBody>
      </p:sp>
      <p:sp>
        <p:nvSpPr>
          <p:cNvPr id="6" name="object 6"/>
          <p:cNvSpPr/>
          <p:nvPr/>
        </p:nvSpPr>
        <p:spPr>
          <a:xfrm>
            <a:off x="934211" y="1783080"/>
            <a:ext cx="16421100" cy="7609840"/>
          </a:xfrm>
          <a:custGeom>
            <a:avLst/>
            <a:gdLst/>
            <a:ahLst/>
            <a:cxnLst/>
            <a:rect l="l" t="t" r="r" b="b"/>
            <a:pathLst>
              <a:path w="16421100" h="7609840">
                <a:moveTo>
                  <a:pt x="0" y="7609331"/>
                </a:moveTo>
                <a:lnTo>
                  <a:pt x="16421099" y="7609331"/>
                </a:lnTo>
                <a:lnTo>
                  <a:pt x="16421099" y="0"/>
                </a:lnTo>
                <a:lnTo>
                  <a:pt x="0" y="0"/>
                </a:lnTo>
                <a:lnTo>
                  <a:pt x="0" y="7609331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4211" y="1783080"/>
            <a:ext cx="16421100" cy="7609840"/>
          </a:xfrm>
          <a:custGeom>
            <a:avLst/>
            <a:gdLst/>
            <a:ahLst/>
            <a:cxnLst/>
            <a:rect l="l" t="t" r="r" b="b"/>
            <a:pathLst>
              <a:path w="16421100" h="7609840">
                <a:moveTo>
                  <a:pt x="0" y="7609331"/>
                </a:moveTo>
                <a:lnTo>
                  <a:pt x="16421099" y="7609331"/>
                </a:lnTo>
                <a:lnTo>
                  <a:pt x="16421099" y="0"/>
                </a:lnTo>
                <a:lnTo>
                  <a:pt x="0" y="0"/>
                </a:lnTo>
                <a:lnTo>
                  <a:pt x="0" y="7609331"/>
                </a:lnTo>
                <a:close/>
              </a:path>
            </a:pathLst>
          </a:custGeom>
          <a:ln w="1219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7669" y="1982606"/>
            <a:ext cx="5744210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100"/>
              </a:lnSpc>
              <a:tabLst>
                <a:tab pos="1188085" algn="l"/>
                <a:tab pos="1861185" algn="l"/>
                <a:tab pos="2197735" algn="l"/>
                <a:tab pos="2871470" algn="l"/>
                <a:tab pos="4385945" algn="l"/>
                <a:tab pos="4721860" algn="l"/>
              </a:tabLst>
            </a:pP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Co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n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st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r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a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i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n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t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w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hi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l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c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re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a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ti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n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g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a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t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a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bl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:</a:t>
            </a:r>
            <a:r>
              <a:rPr sz="2200" spc="-10" dirty="0">
                <a:solidFill>
                  <a:srgbClr val="095A81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CR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AT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T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A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BL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m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p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l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o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ye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(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9626" y="2976009"/>
            <a:ext cx="42303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88720" algn="l"/>
                <a:tab pos="3041015" algn="l"/>
              </a:tabLst>
            </a:pP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em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p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_i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d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nu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me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r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ic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(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4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)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PR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I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MA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R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10202" y="2976009"/>
            <a:ext cx="1706880" cy="131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73100">
              <a:lnSpc>
                <a:spcPct val="150000"/>
              </a:lnSpc>
              <a:tabLst>
                <a:tab pos="685800" algn="l"/>
              </a:tabLst>
            </a:pP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K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EY,</a:t>
            </a:r>
            <a:r>
              <a:rPr sz="2200" spc="-15" dirty="0">
                <a:solidFill>
                  <a:srgbClr val="095A8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N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O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T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540" dirty="0">
                <a:solidFill>
                  <a:srgbClr val="095A81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NU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L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L,</a:t>
            </a:r>
            <a:r>
              <a:rPr sz="2200" spc="-15" dirty="0">
                <a:solidFill>
                  <a:srgbClr val="095A81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N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O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T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N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UL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L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09626" y="3478929"/>
            <a:ext cx="3726179" cy="80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  <a:tabLst>
                <a:tab pos="1694814" algn="l"/>
                <a:tab pos="1862455" algn="l"/>
              </a:tabLst>
            </a:pP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fi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r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st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_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n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a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m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	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v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ar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c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h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a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r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(2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0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)</a:t>
            </a:r>
            <a:r>
              <a:rPr sz="2200" spc="-10" dirty="0">
                <a:solidFill>
                  <a:srgbClr val="095A81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la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s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t_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n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a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m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v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a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rc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h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a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r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(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20)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9626" y="4485151"/>
            <a:ext cx="5575300" cy="80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  <a:tabLst>
                <a:tab pos="1188720" algn="l"/>
                <a:tab pos="2366645" algn="l"/>
                <a:tab pos="3041015" algn="l"/>
                <a:tab pos="3712845" algn="l"/>
                <a:tab pos="4386580" algn="l"/>
              </a:tabLst>
            </a:pP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mg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r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_i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d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nu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me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r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ic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(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4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)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NO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T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N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U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L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L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,</a:t>
            </a:r>
            <a:r>
              <a:rPr sz="2200" spc="-10" dirty="0">
                <a:solidFill>
                  <a:srgbClr val="095A81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ph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o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ne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_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n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u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m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er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i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c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V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A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R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C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HA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R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(2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0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)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U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NI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Q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UE,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09623" y="5490992"/>
            <a:ext cx="1032510" cy="80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jo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b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_id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de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p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tno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86152" y="5490992"/>
            <a:ext cx="1876425" cy="80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nu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me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r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ic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(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2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)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,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nu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me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r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ic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(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2)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7669" y="6497079"/>
            <a:ext cx="36068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7669" y="7502920"/>
            <a:ext cx="237871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3895" algn="l"/>
              </a:tabLst>
            </a:pP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Ad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d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c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o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n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s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t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ra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i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nt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60272" y="7502920"/>
            <a:ext cx="187452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8159" algn="l"/>
              </a:tabLst>
            </a:pP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t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o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ex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i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st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i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ng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80025" y="7502920"/>
            <a:ext cx="10318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ta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b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le: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7669" y="8006091"/>
            <a:ext cx="864869" cy="131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AL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T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ER</a:t>
            </a:r>
            <a:endParaRPr sz="2200">
              <a:latin typeface="Courier New"/>
              <a:cs typeface="Courier New"/>
            </a:endParaRPr>
          </a:p>
          <a:p>
            <a:pPr marL="12700" marR="5080">
              <a:lnSpc>
                <a:spcPct val="150000"/>
              </a:lnSpc>
            </a:pP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Dr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o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p</a:t>
            </a:r>
            <a:r>
              <a:rPr sz="2200" spc="-10" dirty="0">
                <a:solidFill>
                  <a:srgbClr val="095A81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AL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T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46153" y="8006091"/>
            <a:ext cx="237998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2350" algn="l"/>
              </a:tabLst>
            </a:pP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T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A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B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L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em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p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l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o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y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70148" y="8006091"/>
            <a:ext cx="237871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3895" algn="l"/>
              </a:tabLst>
            </a:pP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AD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D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C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O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NS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T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RA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I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NT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97705" y="8006091"/>
            <a:ext cx="13690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pk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_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em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p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id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12564" y="8006091"/>
            <a:ext cx="12026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P</a:t>
            </a:r>
            <a:r>
              <a:rPr sz="2200" spc="-10" dirty="0">
                <a:solidFill>
                  <a:srgbClr val="095A81"/>
                </a:solidFill>
                <a:latin typeface="Courier New"/>
                <a:cs typeface="Courier New"/>
              </a:rPr>
              <a:t>R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I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M</a:t>
            </a:r>
            <a:r>
              <a:rPr sz="2200" spc="-10" dirty="0">
                <a:solidFill>
                  <a:srgbClr val="095A81"/>
                </a:solidFill>
                <a:latin typeface="Courier New"/>
                <a:cs typeface="Courier New"/>
              </a:rPr>
              <a:t>A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R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59332" y="8006091"/>
            <a:ext cx="221170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6435" algn="l"/>
              </a:tabLst>
            </a:pP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K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Y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25" dirty="0">
                <a:solidFill>
                  <a:srgbClr val="095A81"/>
                </a:solidFill>
                <a:latin typeface="Courier New"/>
                <a:cs typeface="Courier New"/>
              </a:rPr>
              <a:t>(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m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p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_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i</a:t>
            </a:r>
            <a:r>
              <a:rPr sz="2200" spc="-10" dirty="0">
                <a:solidFill>
                  <a:srgbClr val="095A81"/>
                </a:solidFill>
                <a:latin typeface="Courier New"/>
                <a:cs typeface="Courier New"/>
              </a:rPr>
              <a:t>d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76582" y="8509010"/>
            <a:ext cx="25495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63089" algn="l"/>
              </a:tabLst>
            </a:pP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c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o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n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s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tr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a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in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t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f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r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om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70148" y="8509010"/>
            <a:ext cx="2548255" cy="80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  <a:tabLst>
                <a:tab pos="853440" algn="l"/>
                <a:tab pos="1526540" algn="l"/>
              </a:tabLst>
            </a:pP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ex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i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s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t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i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n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g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ta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b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l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:</a:t>
            </a:r>
            <a:r>
              <a:rPr sz="2200" spc="-10" dirty="0">
                <a:solidFill>
                  <a:srgbClr val="095A81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DR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O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P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C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ON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S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TR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A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I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N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46153" y="9011991"/>
            <a:ext cx="237998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2350" algn="l"/>
              </a:tabLst>
            </a:pP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T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A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B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L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em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p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l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o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y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65345" y="9011991"/>
            <a:ext cx="154051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p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k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_e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m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p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id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Creatin</a:t>
            </a:r>
            <a:r>
              <a:rPr dirty="0"/>
              <a:t>g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spc="-5" dirty="0"/>
              <a:t>Views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7669" y="1980177"/>
            <a:ext cx="14310994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027420" algn="l"/>
              </a:tabLst>
            </a:pP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iew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named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sz="2800" spc="-4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deri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ved,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rtual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table.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iew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takes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outp</a:t>
            </a:r>
            <a:r>
              <a:rPr sz="2800" spc="-30" dirty="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quer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treats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8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4211" y="2551176"/>
            <a:ext cx="15770860" cy="2880360"/>
          </a:xfrm>
          <a:prstGeom prst="rect">
            <a:avLst/>
          </a:prstGeom>
          <a:solidFill>
            <a:srgbClr val="DCE3E4"/>
          </a:solidFill>
          <a:ln w="12191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ct val="100000"/>
              </a:lnSpc>
            </a:pP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Sy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n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ta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x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:</a:t>
            </a:r>
            <a:endParaRPr sz="2200">
              <a:latin typeface="Courier New"/>
              <a:cs typeface="Courier New"/>
            </a:endParaRPr>
          </a:p>
          <a:p>
            <a:pPr marL="84455">
              <a:lnSpc>
                <a:spcPct val="100000"/>
              </a:lnSpc>
              <a:tabLst>
                <a:tab pos="1260475" algn="l"/>
                <a:tab pos="2102485" algn="l"/>
                <a:tab pos="4123054" algn="l"/>
                <a:tab pos="4628515" algn="l"/>
                <a:tab pos="5804535" algn="l"/>
                <a:tab pos="6142990" algn="l"/>
                <a:tab pos="6981825" algn="l"/>
              </a:tabLst>
            </a:pP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CR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AT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V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I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W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095A81"/>
                </a:solidFill>
                <a:latin typeface="Courier New"/>
                <a:cs typeface="Courier New"/>
              </a:rPr>
              <a:t>&lt;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v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i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w_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n</a:t>
            </a:r>
            <a:r>
              <a:rPr sz="2200" spc="-10" dirty="0">
                <a:solidFill>
                  <a:srgbClr val="095A81"/>
                </a:solidFill>
                <a:latin typeface="Courier New"/>
                <a:cs typeface="Courier New"/>
              </a:rPr>
              <a:t>a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m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&gt;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A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S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SE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L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EC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T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*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FR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O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M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15" dirty="0">
                <a:solidFill>
                  <a:srgbClr val="095A81"/>
                </a:solidFill>
                <a:latin typeface="Courier New"/>
                <a:cs typeface="Courier New"/>
              </a:rPr>
              <a:t>&lt;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t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a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b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le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_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na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m</a:t>
            </a:r>
            <a:r>
              <a:rPr sz="2200" spc="-1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&gt;;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5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</a:pP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Ex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a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mp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l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e:</a:t>
            </a:r>
            <a:endParaRPr sz="2200">
              <a:latin typeface="Courier New"/>
              <a:cs typeface="Courier New"/>
            </a:endParaRPr>
          </a:p>
          <a:p>
            <a:pPr marL="84455">
              <a:lnSpc>
                <a:spcPct val="100000"/>
              </a:lnSpc>
              <a:tabLst>
                <a:tab pos="1260475" algn="l"/>
                <a:tab pos="2102485" algn="l"/>
                <a:tab pos="4121150" algn="l"/>
                <a:tab pos="4626610" algn="l"/>
                <a:tab pos="5802630" algn="l"/>
                <a:tab pos="6141085" algn="l"/>
                <a:tab pos="6979920" algn="l"/>
              </a:tabLst>
            </a:pP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CR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AT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V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I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W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VW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_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M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P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LO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Y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A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S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SE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L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EC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T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*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FR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O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M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m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p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l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oy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250">
              <a:latin typeface="Times New Roman"/>
              <a:cs typeface="Times New Roman"/>
            </a:endParaRPr>
          </a:p>
          <a:p>
            <a:pPr marL="84455" marR="11461115">
              <a:lnSpc>
                <a:spcPct val="100000"/>
              </a:lnSpc>
              <a:tabLst>
                <a:tab pos="588645" algn="l"/>
                <a:tab pos="1260475" algn="l"/>
                <a:tab pos="1598295" algn="l"/>
                <a:tab pos="2270125" algn="l"/>
                <a:tab pos="2437130" algn="l"/>
                <a:tab pos="3279775" algn="l"/>
              </a:tabLst>
            </a:pP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T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o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qu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r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y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th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a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b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o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v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v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i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ew:</a:t>
            </a:r>
            <a:r>
              <a:rPr sz="2200" spc="-15" dirty="0">
                <a:solidFill>
                  <a:srgbClr val="095A81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SE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L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EC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T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*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FR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O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M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V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W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_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MP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L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OY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4211" y="5791200"/>
            <a:ext cx="15770860" cy="3601720"/>
          </a:xfrm>
          <a:custGeom>
            <a:avLst/>
            <a:gdLst/>
            <a:ahLst/>
            <a:cxnLst/>
            <a:rect l="l" t="t" r="r" b="b"/>
            <a:pathLst>
              <a:path w="15770860" h="3601720">
                <a:moveTo>
                  <a:pt x="0" y="3601211"/>
                </a:moveTo>
                <a:lnTo>
                  <a:pt x="15770351" y="3601211"/>
                </a:lnTo>
                <a:lnTo>
                  <a:pt x="15770351" y="0"/>
                </a:lnTo>
                <a:lnTo>
                  <a:pt x="0" y="0"/>
                </a:lnTo>
                <a:lnTo>
                  <a:pt x="0" y="3601211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4211" y="5791200"/>
            <a:ext cx="15770860" cy="3601720"/>
          </a:xfrm>
          <a:custGeom>
            <a:avLst/>
            <a:gdLst/>
            <a:ahLst/>
            <a:cxnLst/>
            <a:rect l="l" t="t" r="r" b="b"/>
            <a:pathLst>
              <a:path w="15770860" h="3601720">
                <a:moveTo>
                  <a:pt x="0" y="3601211"/>
                </a:moveTo>
                <a:lnTo>
                  <a:pt x="15770351" y="3601211"/>
                </a:lnTo>
                <a:lnTo>
                  <a:pt x="15770351" y="0"/>
                </a:lnTo>
                <a:lnTo>
                  <a:pt x="0" y="0"/>
                </a:lnTo>
                <a:lnTo>
                  <a:pt x="0" y="3601211"/>
                </a:lnTo>
                <a:close/>
              </a:path>
            </a:pathLst>
          </a:custGeom>
          <a:ln w="1219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25045" y="5958344"/>
            <a:ext cx="58858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334010" algn="l"/>
                <a:tab pos="1513840" algn="l"/>
                <a:tab pos="2352675" algn="l"/>
                <a:tab pos="3195320" algn="l"/>
                <a:tab pos="4709160" algn="l"/>
              </a:tabLst>
            </a:pP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#</a:t>
            </a:r>
            <a:r>
              <a:rPr sz="2200" spc="-15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C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RE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A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T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VI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W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W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I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T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H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S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P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EC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I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F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I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C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C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O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LU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M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NS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5045" y="6628905"/>
            <a:ext cx="4371975" cy="614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1175385" algn="l"/>
                <a:tab pos="2018030" algn="l"/>
                <a:tab pos="4036060" algn="l"/>
              </a:tabLst>
            </a:pP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CR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AT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V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I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W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VW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_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M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P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LO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Y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dirty="0">
                <a:solidFill>
                  <a:srgbClr val="095A81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AS</a:t>
            </a:r>
            <a:r>
              <a:rPr sz="2200" spc="-15" dirty="0">
                <a:solidFill>
                  <a:srgbClr val="095A81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SE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L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ECT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33906" y="6964185"/>
            <a:ext cx="1849120" cy="2291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ct val="100000"/>
              </a:lnSpc>
            </a:pP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em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p_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i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d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,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fi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rs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t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_n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a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me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,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la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st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_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na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m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,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mg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r_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i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d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,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jo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b_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i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d</a:t>
            </a:r>
            <a:endParaRPr sz="2200">
              <a:latin typeface="Courier New"/>
              <a:cs typeface="Courier New"/>
            </a:endParaRPr>
          </a:p>
          <a:p>
            <a:pPr marL="166370" marR="329565" indent="-167005">
              <a:lnSpc>
                <a:spcPct val="100000"/>
              </a:lnSpc>
            </a:pP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,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de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pt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n</a:t>
            </a:r>
            <a:r>
              <a:rPr sz="2200" spc="-15" dirty="0">
                <a:solidFill>
                  <a:srgbClr val="095A81"/>
                </a:solidFill>
                <a:latin typeface="Courier New"/>
                <a:cs typeface="Courier New"/>
              </a:rPr>
              <a:t>o</a:t>
            </a:r>
            <a:r>
              <a:rPr sz="2200" spc="-10" dirty="0">
                <a:solidFill>
                  <a:srgbClr val="095A8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e</a:t>
            </a: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m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pl</a:t>
            </a:r>
            <a:r>
              <a:rPr sz="2200" dirty="0">
                <a:solidFill>
                  <a:srgbClr val="095A81"/>
                </a:solidFill>
                <a:latin typeface="Courier New"/>
                <a:cs typeface="Courier New"/>
              </a:rPr>
              <a:t>o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yee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0298" y="8976224"/>
            <a:ext cx="67119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5" dirty="0">
                <a:solidFill>
                  <a:srgbClr val="095A81"/>
                </a:solidFill>
                <a:latin typeface="Courier New"/>
                <a:cs typeface="Courier New"/>
              </a:rPr>
              <a:t>F</a:t>
            </a:r>
            <a:r>
              <a:rPr sz="2200" spc="-20" dirty="0">
                <a:solidFill>
                  <a:srgbClr val="095A81"/>
                </a:solidFill>
                <a:latin typeface="Courier New"/>
                <a:cs typeface="Courier New"/>
              </a:rPr>
              <a:t>ROM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50752" y="4128515"/>
            <a:ext cx="6003036" cy="4256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Summary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7669" y="1980177"/>
            <a:ext cx="9939020" cy="528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modu</a:t>
            </a:r>
            <a:r>
              <a:rPr sz="2800" spc="-3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e,</a:t>
            </a:r>
            <a:r>
              <a:rPr sz="2800" spc="-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sz="28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shoul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800" spc="-3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hav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ear</a:t>
            </a:r>
            <a:r>
              <a:rPr sz="2800" spc="-3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t: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2650">
              <a:latin typeface="Times New Roman"/>
              <a:cs typeface="Times New Roman"/>
            </a:endParaRPr>
          </a:p>
          <a:p>
            <a:pPr marL="648335" indent="-457834">
              <a:lnSpc>
                <a:spcPct val="100000"/>
              </a:lnSpc>
              <a:buClr>
                <a:srgbClr val="05517F"/>
              </a:buClr>
              <a:buFont typeface="Microsoft Sans Serif"/>
              <a:buChar char="▪"/>
              <a:tabLst>
                <a:tab pos="648970" algn="l"/>
              </a:tabLst>
            </a:pP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RDBMS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(Re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ati</a:t>
            </a:r>
            <a:r>
              <a:rPr sz="2800" spc="-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al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Databas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Manageme</a:t>
            </a:r>
            <a:r>
              <a:rPr sz="2800" spc="-3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Sy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tem)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Int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5F5F5F"/>
                </a:solidFill>
                <a:latin typeface="Calibri"/>
                <a:cs typeface="Calibri"/>
              </a:rPr>
              <a:t>od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ucti</a:t>
            </a:r>
            <a:r>
              <a:rPr sz="2800" spc="-5" dirty="0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Clr>
                <a:srgbClr val="05517F"/>
              </a:buClr>
              <a:buFont typeface="Microsoft Sans Serif"/>
              <a:buChar char="▪"/>
            </a:pPr>
            <a:endParaRPr sz="2650">
              <a:latin typeface="Times New Roman"/>
              <a:cs typeface="Times New Roman"/>
            </a:endParaRPr>
          </a:p>
          <a:p>
            <a:pPr marL="648335" indent="-457834">
              <a:lnSpc>
                <a:spcPct val="100000"/>
              </a:lnSpc>
              <a:buClr>
                <a:srgbClr val="05517F"/>
              </a:buClr>
              <a:buFont typeface="Microsoft Sans Serif"/>
              <a:buChar char="▪"/>
              <a:tabLst>
                <a:tab pos="648970" algn="l"/>
              </a:tabLst>
            </a:pP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Nor</a:t>
            </a:r>
            <a:r>
              <a:rPr sz="2800" spc="-40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alizati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RDBMS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"/>
              </a:spcBef>
              <a:buClr>
                <a:srgbClr val="05517F"/>
              </a:buClr>
              <a:buFont typeface="Microsoft Sans Serif"/>
              <a:buChar char="▪"/>
            </a:pPr>
            <a:endParaRPr sz="2650">
              <a:latin typeface="Times New Roman"/>
              <a:cs typeface="Times New Roman"/>
            </a:endParaRPr>
          </a:p>
          <a:p>
            <a:pPr marL="648335" indent="-457834">
              <a:lnSpc>
                <a:spcPct val="100000"/>
              </a:lnSpc>
              <a:buClr>
                <a:srgbClr val="05517F"/>
              </a:buClr>
              <a:buFont typeface="Microsoft Sans Serif"/>
              <a:buChar char="▪"/>
              <a:tabLst>
                <a:tab pos="648970" algn="l"/>
              </a:tabLst>
            </a:pP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Creat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databas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objects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"/>
              </a:spcBef>
              <a:buClr>
                <a:srgbClr val="05517F"/>
              </a:buClr>
              <a:buFont typeface="Microsoft Sans Serif"/>
              <a:buChar char="▪"/>
            </a:pPr>
            <a:endParaRPr sz="2650">
              <a:latin typeface="Times New Roman"/>
              <a:cs typeface="Times New Roman"/>
            </a:endParaRPr>
          </a:p>
          <a:p>
            <a:pPr marL="648335" indent="-457834">
              <a:lnSpc>
                <a:spcPct val="100000"/>
              </a:lnSpc>
              <a:buClr>
                <a:srgbClr val="05517F"/>
              </a:buClr>
              <a:buFont typeface="Microsoft Sans Serif"/>
              <a:buChar char="▪"/>
              <a:tabLst>
                <a:tab pos="648970" algn="l"/>
              </a:tabLst>
            </a:pP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De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ete</a:t>
            </a:r>
            <a:r>
              <a:rPr sz="28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databas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objects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Clr>
                <a:srgbClr val="05517F"/>
              </a:buClr>
              <a:buFont typeface="Microsoft Sans Serif"/>
              <a:buChar char="▪"/>
            </a:pPr>
            <a:endParaRPr sz="2650">
              <a:latin typeface="Times New Roman"/>
              <a:cs typeface="Times New Roman"/>
            </a:endParaRPr>
          </a:p>
          <a:p>
            <a:pPr marL="648335" indent="-457834">
              <a:lnSpc>
                <a:spcPct val="100000"/>
              </a:lnSpc>
              <a:buClr>
                <a:srgbClr val="05517F"/>
              </a:buClr>
              <a:buFont typeface="Microsoft Sans Serif"/>
              <a:buChar char="▪"/>
              <a:tabLst>
                <a:tab pos="648970" algn="l"/>
              </a:tabLst>
            </a:pP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Alter</a:t>
            </a:r>
            <a:r>
              <a:rPr sz="28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databas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bjects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"/>
              </a:spcBef>
              <a:buClr>
                <a:srgbClr val="05517F"/>
              </a:buClr>
              <a:buFont typeface="Microsoft Sans Serif"/>
              <a:buChar char="▪"/>
            </a:pPr>
            <a:endParaRPr sz="2650">
              <a:latin typeface="Times New Roman"/>
              <a:cs typeface="Times New Roman"/>
            </a:endParaRPr>
          </a:p>
          <a:p>
            <a:pPr marL="648335" indent="-457834">
              <a:lnSpc>
                <a:spcPct val="100000"/>
              </a:lnSpc>
              <a:buClr>
                <a:srgbClr val="05517F"/>
              </a:buClr>
              <a:buFont typeface="Microsoft Sans Serif"/>
              <a:buChar char="▪"/>
              <a:tabLst>
                <a:tab pos="648970" algn="l"/>
              </a:tabLst>
            </a:pP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sz="28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alter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del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ete</a:t>
            </a:r>
            <a:r>
              <a:rPr sz="28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nstr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ai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nts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9601200"/>
            <a:ext cx="1828800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23215" algn="r">
              <a:lnSpc>
                <a:spcPct val="100000"/>
              </a:lnSpc>
            </a:pP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C</a:t>
            </a:r>
            <a:r>
              <a:rPr sz="1650" spc="-5" dirty="0">
                <a:solidFill>
                  <a:srgbClr val="9E9E9E"/>
                </a:solidFill>
                <a:latin typeface="Calibri"/>
                <a:cs typeface="Calibri"/>
              </a:rPr>
              <a:t>op</a:t>
            </a:r>
            <a:r>
              <a:rPr sz="1650" spc="-10" dirty="0">
                <a:solidFill>
                  <a:srgbClr val="9E9E9E"/>
                </a:solidFill>
                <a:latin typeface="Calibri"/>
                <a:cs typeface="Calibri"/>
              </a:rPr>
              <a:t>y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rig</a:t>
            </a:r>
            <a:r>
              <a:rPr sz="1650" spc="-20" dirty="0">
                <a:solidFill>
                  <a:srgbClr val="9E9E9E"/>
                </a:solidFill>
                <a:latin typeface="Calibri"/>
                <a:cs typeface="Calibri"/>
              </a:rPr>
              <a:t>h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t</a:t>
            </a:r>
            <a:r>
              <a:rPr sz="1650" spc="-8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©</a:t>
            </a:r>
            <a:r>
              <a:rPr sz="1650" spc="-4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2017,</a:t>
            </a:r>
            <a:r>
              <a:rPr sz="1650" spc="-5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e</a:t>
            </a:r>
            <a:r>
              <a:rPr sz="1650" spc="5" dirty="0">
                <a:solidFill>
                  <a:srgbClr val="9E9E9E"/>
                </a:solidFill>
                <a:latin typeface="Calibri"/>
                <a:cs typeface="Calibri"/>
              </a:rPr>
              <a:t>d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u</a:t>
            </a:r>
            <a:r>
              <a:rPr sz="1650" spc="-30" dirty="0">
                <a:solidFill>
                  <a:srgbClr val="9E9E9E"/>
                </a:solidFill>
                <a:latin typeface="Calibri"/>
                <a:cs typeface="Calibri"/>
              </a:rPr>
              <a:t>r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e</a:t>
            </a:r>
            <a:r>
              <a:rPr sz="1650" spc="-30" dirty="0">
                <a:solidFill>
                  <a:srgbClr val="9E9E9E"/>
                </a:solidFill>
                <a:latin typeface="Calibri"/>
                <a:cs typeface="Calibri"/>
              </a:rPr>
              <a:t>k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a</a:t>
            </a:r>
            <a:r>
              <a:rPr sz="1650" spc="-8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and</a:t>
            </a:r>
            <a:r>
              <a:rPr sz="1650" spc="-30" dirty="0">
                <a:solidFill>
                  <a:srgbClr val="9E9E9E"/>
                </a:solidFill>
                <a:latin typeface="Calibri"/>
                <a:cs typeface="Calibri"/>
              </a:rPr>
              <a:t>/</a:t>
            </a:r>
            <a:r>
              <a:rPr sz="1650" spc="-5" dirty="0">
                <a:solidFill>
                  <a:srgbClr val="9E9E9E"/>
                </a:solidFill>
                <a:latin typeface="Calibri"/>
                <a:cs typeface="Calibri"/>
              </a:rPr>
              <a:t>o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r</a:t>
            </a:r>
            <a:r>
              <a:rPr sz="1650" spc="-75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its</a:t>
            </a:r>
            <a:r>
              <a:rPr sz="1650" spc="-4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spc="-15" dirty="0">
                <a:solidFill>
                  <a:srgbClr val="9E9E9E"/>
                </a:solidFill>
                <a:latin typeface="Calibri"/>
                <a:cs typeface="Calibri"/>
              </a:rPr>
              <a:t>af</a:t>
            </a:r>
            <a:r>
              <a:rPr sz="1650" spc="-5" dirty="0">
                <a:solidFill>
                  <a:srgbClr val="9E9E9E"/>
                </a:solidFill>
                <a:latin typeface="Calibri"/>
                <a:cs typeface="Calibri"/>
              </a:rPr>
              <a:t>f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il</a:t>
            </a:r>
            <a:r>
              <a:rPr sz="1650" spc="-10" dirty="0">
                <a:solidFill>
                  <a:srgbClr val="9E9E9E"/>
                </a:solidFill>
                <a:latin typeface="Calibri"/>
                <a:cs typeface="Calibri"/>
              </a:rPr>
              <a:t>i</a:t>
            </a:r>
            <a:r>
              <a:rPr sz="1650" spc="-15" dirty="0">
                <a:solidFill>
                  <a:srgbClr val="9E9E9E"/>
                </a:solidFill>
                <a:latin typeface="Calibri"/>
                <a:cs typeface="Calibri"/>
              </a:rPr>
              <a:t>a</a:t>
            </a:r>
            <a:r>
              <a:rPr sz="1650" spc="-30" dirty="0">
                <a:solidFill>
                  <a:srgbClr val="9E9E9E"/>
                </a:solidFill>
                <a:latin typeface="Calibri"/>
                <a:cs typeface="Calibri"/>
              </a:rPr>
              <a:t>t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es.</a:t>
            </a:r>
            <a:r>
              <a:rPr sz="1650" spc="-45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A</a:t>
            </a:r>
            <a:r>
              <a:rPr sz="1650" spc="-10" dirty="0">
                <a:solidFill>
                  <a:srgbClr val="9E9E9E"/>
                </a:solidFill>
                <a:latin typeface="Calibri"/>
                <a:cs typeface="Calibri"/>
              </a:rPr>
              <a:t>l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l</a:t>
            </a:r>
            <a:r>
              <a:rPr sz="1650" spc="-85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righ</a:t>
            </a:r>
            <a:r>
              <a:rPr sz="1650" spc="-10" dirty="0">
                <a:solidFill>
                  <a:srgbClr val="9E9E9E"/>
                </a:solidFill>
                <a:latin typeface="Calibri"/>
                <a:cs typeface="Calibri"/>
              </a:rPr>
              <a:t>t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s</a:t>
            </a:r>
            <a:r>
              <a:rPr sz="1650" spc="-65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spc="-30" dirty="0">
                <a:solidFill>
                  <a:srgbClr val="9E9E9E"/>
                </a:solidFill>
                <a:latin typeface="Calibri"/>
                <a:cs typeface="Calibri"/>
              </a:rPr>
              <a:t>r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ese</a:t>
            </a:r>
            <a:r>
              <a:rPr sz="1650" spc="5" dirty="0">
                <a:solidFill>
                  <a:srgbClr val="9E9E9E"/>
                </a:solidFill>
                <a:latin typeface="Calibri"/>
                <a:cs typeface="Calibri"/>
              </a:rPr>
              <a:t>r</a:t>
            </a:r>
            <a:r>
              <a:rPr sz="1650" spc="-20" dirty="0">
                <a:solidFill>
                  <a:srgbClr val="9E9E9E"/>
                </a:solidFill>
                <a:latin typeface="Calibri"/>
                <a:cs typeface="Calibri"/>
              </a:rPr>
              <a:t>v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e</a:t>
            </a:r>
            <a:r>
              <a:rPr sz="1650" spc="5" dirty="0">
                <a:solidFill>
                  <a:srgbClr val="9E9E9E"/>
                </a:solidFill>
                <a:latin typeface="Calibri"/>
                <a:cs typeface="Calibri"/>
              </a:rPr>
              <a:t>d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4973" y="1715262"/>
            <a:ext cx="1642110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099" y="0"/>
                </a:lnTo>
              </a:path>
            </a:pathLst>
          </a:custGeom>
          <a:ln w="28955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6463" y="9675876"/>
            <a:ext cx="1543812" cy="390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95391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6035" y="9601200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9601200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95391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6035" y="9601200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601200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4973" y="1715262"/>
            <a:ext cx="1642110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099" y="0"/>
                </a:lnTo>
              </a:path>
            </a:pathLst>
          </a:custGeom>
          <a:ln w="28955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02534" y="4450354"/>
            <a:ext cx="12728065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600" b="1" spc="-5" dirty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DD</a:t>
            </a:r>
            <a:r>
              <a:rPr sz="6600" b="1" dirty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L</a:t>
            </a:r>
            <a:r>
              <a:rPr sz="6600" b="1" spc="-155" dirty="0">
                <a:solidFill>
                  <a:srgbClr val="FFFFFF"/>
                </a:solidFill>
                <a:latin typeface="Trebuchet MS" panose="020B0603020202020204" pitchFamily="34" charset="0"/>
                <a:cs typeface="Times New Roman"/>
              </a:rPr>
              <a:t> </a:t>
            </a:r>
            <a:r>
              <a:rPr sz="6600" b="1" spc="-25" dirty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(Dat</a:t>
            </a:r>
            <a:r>
              <a:rPr sz="6600" b="1" spc="-35" dirty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a</a:t>
            </a:r>
            <a:r>
              <a:rPr sz="6600" b="1" spc="-180" dirty="0">
                <a:solidFill>
                  <a:srgbClr val="FFFFFF"/>
                </a:solidFill>
                <a:latin typeface="Trebuchet MS" panose="020B0603020202020204" pitchFamily="34" charset="0"/>
                <a:cs typeface="Times New Roman"/>
              </a:rPr>
              <a:t> </a:t>
            </a:r>
            <a:r>
              <a:rPr sz="6600" b="1" spc="-5" dirty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Defin</a:t>
            </a:r>
            <a:r>
              <a:rPr sz="6600" b="1" spc="-10" dirty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i</a:t>
            </a:r>
            <a:r>
              <a:rPr sz="6600" b="1" spc="-30" dirty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tions</a:t>
            </a:r>
            <a:r>
              <a:rPr sz="6600" b="1" spc="-165" dirty="0">
                <a:solidFill>
                  <a:srgbClr val="FFFFFF"/>
                </a:solidFill>
                <a:latin typeface="Trebuchet MS" panose="020B0603020202020204" pitchFamily="34" charset="0"/>
                <a:cs typeface="Times New Roman"/>
              </a:rPr>
              <a:t> </a:t>
            </a:r>
            <a:r>
              <a:rPr sz="6600" b="1" dirty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Language)</a:t>
            </a:r>
            <a:endParaRPr sz="6600" dirty="0">
              <a:latin typeface="Trebuchet MS" panose="020B0603020202020204" pitchFamily="34" charset="0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6600" b="1" spc="-45" dirty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Commands</a:t>
            </a:r>
            <a:endParaRPr sz="6600" dirty="0">
              <a:latin typeface="Trebuchet MS" panose="020B0603020202020204" pitchFamily="34" charset="0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60564" y="1110996"/>
            <a:ext cx="3172968" cy="31729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601200"/>
            <a:ext cx="1828800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23215" algn="r">
              <a:lnSpc>
                <a:spcPct val="100000"/>
              </a:lnSpc>
            </a:pP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C</a:t>
            </a:r>
            <a:r>
              <a:rPr sz="1650" spc="-5" dirty="0">
                <a:solidFill>
                  <a:srgbClr val="9E9E9E"/>
                </a:solidFill>
                <a:latin typeface="Calibri"/>
                <a:cs typeface="Calibri"/>
              </a:rPr>
              <a:t>op</a:t>
            </a:r>
            <a:r>
              <a:rPr sz="1650" spc="-10" dirty="0">
                <a:solidFill>
                  <a:srgbClr val="9E9E9E"/>
                </a:solidFill>
                <a:latin typeface="Calibri"/>
                <a:cs typeface="Calibri"/>
              </a:rPr>
              <a:t>y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rig</a:t>
            </a:r>
            <a:r>
              <a:rPr sz="1650" spc="-20" dirty="0">
                <a:solidFill>
                  <a:srgbClr val="9E9E9E"/>
                </a:solidFill>
                <a:latin typeface="Calibri"/>
                <a:cs typeface="Calibri"/>
              </a:rPr>
              <a:t>h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t</a:t>
            </a:r>
            <a:r>
              <a:rPr sz="1650" spc="-8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©</a:t>
            </a:r>
            <a:r>
              <a:rPr sz="1650" spc="-4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2017,</a:t>
            </a:r>
            <a:r>
              <a:rPr sz="1650" spc="-5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e</a:t>
            </a:r>
            <a:r>
              <a:rPr sz="1650" spc="5" dirty="0">
                <a:solidFill>
                  <a:srgbClr val="9E9E9E"/>
                </a:solidFill>
                <a:latin typeface="Calibri"/>
                <a:cs typeface="Calibri"/>
              </a:rPr>
              <a:t>d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u</a:t>
            </a:r>
            <a:r>
              <a:rPr sz="1650" spc="-30" dirty="0">
                <a:solidFill>
                  <a:srgbClr val="9E9E9E"/>
                </a:solidFill>
                <a:latin typeface="Calibri"/>
                <a:cs typeface="Calibri"/>
              </a:rPr>
              <a:t>r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e</a:t>
            </a:r>
            <a:r>
              <a:rPr sz="1650" spc="-30" dirty="0">
                <a:solidFill>
                  <a:srgbClr val="9E9E9E"/>
                </a:solidFill>
                <a:latin typeface="Calibri"/>
                <a:cs typeface="Calibri"/>
              </a:rPr>
              <a:t>k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a</a:t>
            </a:r>
            <a:r>
              <a:rPr sz="1650" spc="-8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and</a:t>
            </a:r>
            <a:r>
              <a:rPr sz="1650" spc="-30" dirty="0">
                <a:solidFill>
                  <a:srgbClr val="9E9E9E"/>
                </a:solidFill>
                <a:latin typeface="Calibri"/>
                <a:cs typeface="Calibri"/>
              </a:rPr>
              <a:t>/</a:t>
            </a:r>
            <a:r>
              <a:rPr sz="1650" spc="-5" dirty="0">
                <a:solidFill>
                  <a:srgbClr val="9E9E9E"/>
                </a:solidFill>
                <a:latin typeface="Calibri"/>
                <a:cs typeface="Calibri"/>
              </a:rPr>
              <a:t>o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r</a:t>
            </a:r>
            <a:r>
              <a:rPr sz="1650" spc="-75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its</a:t>
            </a:r>
            <a:r>
              <a:rPr sz="1650" spc="-4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spc="-15" dirty="0">
                <a:solidFill>
                  <a:srgbClr val="9E9E9E"/>
                </a:solidFill>
                <a:latin typeface="Calibri"/>
                <a:cs typeface="Calibri"/>
              </a:rPr>
              <a:t>af</a:t>
            </a:r>
            <a:r>
              <a:rPr sz="1650" spc="-5" dirty="0">
                <a:solidFill>
                  <a:srgbClr val="9E9E9E"/>
                </a:solidFill>
                <a:latin typeface="Calibri"/>
                <a:cs typeface="Calibri"/>
              </a:rPr>
              <a:t>f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il</a:t>
            </a:r>
            <a:r>
              <a:rPr sz="1650" spc="-10" dirty="0">
                <a:solidFill>
                  <a:srgbClr val="9E9E9E"/>
                </a:solidFill>
                <a:latin typeface="Calibri"/>
                <a:cs typeface="Calibri"/>
              </a:rPr>
              <a:t>i</a:t>
            </a:r>
            <a:r>
              <a:rPr sz="1650" spc="-15" dirty="0">
                <a:solidFill>
                  <a:srgbClr val="9E9E9E"/>
                </a:solidFill>
                <a:latin typeface="Calibri"/>
                <a:cs typeface="Calibri"/>
              </a:rPr>
              <a:t>a</a:t>
            </a:r>
            <a:r>
              <a:rPr sz="1650" spc="-30" dirty="0">
                <a:solidFill>
                  <a:srgbClr val="9E9E9E"/>
                </a:solidFill>
                <a:latin typeface="Calibri"/>
                <a:cs typeface="Calibri"/>
              </a:rPr>
              <a:t>t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es.</a:t>
            </a:r>
            <a:r>
              <a:rPr sz="1650" spc="-45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A</a:t>
            </a:r>
            <a:r>
              <a:rPr sz="1650" spc="-10" dirty="0">
                <a:solidFill>
                  <a:srgbClr val="9E9E9E"/>
                </a:solidFill>
                <a:latin typeface="Calibri"/>
                <a:cs typeface="Calibri"/>
              </a:rPr>
              <a:t>l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l</a:t>
            </a:r>
            <a:r>
              <a:rPr sz="1650" spc="-85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righ</a:t>
            </a:r>
            <a:r>
              <a:rPr sz="1650" spc="-10" dirty="0">
                <a:solidFill>
                  <a:srgbClr val="9E9E9E"/>
                </a:solidFill>
                <a:latin typeface="Calibri"/>
                <a:cs typeface="Calibri"/>
              </a:rPr>
              <a:t>t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s</a:t>
            </a:r>
            <a:r>
              <a:rPr sz="1650" spc="-65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spc="-30" dirty="0">
                <a:solidFill>
                  <a:srgbClr val="9E9E9E"/>
                </a:solidFill>
                <a:latin typeface="Calibri"/>
                <a:cs typeface="Calibri"/>
              </a:rPr>
              <a:t>r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ese</a:t>
            </a:r>
            <a:r>
              <a:rPr sz="1650" spc="5" dirty="0">
                <a:solidFill>
                  <a:srgbClr val="9E9E9E"/>
                </a:solidFill>
                <a:latin typeface="Calibri"/>
                <a:cs typeface="Calibri"/>
              </a:rPr>
              <a:t>r</a:t>
            </a:r>
            <a:r>
              <a:rPr sz="1650" spc="-20" dirty="0">
                <a:solidFill>
                  <a:srgbClr val="9E9E9E"/>
                </a:solidFill>
                <a:latin typeface="Calibri"/>
                <a:cs typeface="Calibri"/>
              </a:rPr>
              <a:t>v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e</a:t>
            </a:r>
            <a:r>
              <a:rPr sz="1650" spc="5" dirty="0">
                <a:solidFill>
                  <a:srgbClr val="9E9E9E"/>
                </a:solidFill>
                <a:latin typeface="Calibri"/>
                <a:cs typeface="Calibri"/>
              </a:rPr>
              <a:t>d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3" y="1715262"/>
            <a:ext cx="1642110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099" y="0"/>
                </a:lnTo>
              </a:path>
            </a:pathLst>
          </a:custGeom>
          <a:ln w="28955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6463" y="9675876"/>
            <a:ext cx="1543812" cy="390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95391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6035" y="9601200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601200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1084" y="252984"/>
            <a:ext cx="17704308" cy="93588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5D11EE-E67A-4BE2-ABB4-045B4FC0A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27435" y="4035552"/>
            <a:ext cx="6382512" cy="4233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Objectives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46206" y="1999989"/>
            <a:ext cx="11248390" cy="528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After</a:t>
            </a:r>
            <a:r>
              <a:rPr sz="28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comp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let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sz="2800" spc="-4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th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800" spc="-4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modu</a:t>
            </a:r>
            <a:r>
              <a:rPr sz="2800" spc="-3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e,</a:t>
            </a:r>
            <a:r>
              <a:rPr sz="28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shou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800" spc="-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able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to: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650">
              <a:latin typeface="Times New Roman"/>
              <a:cs typeface="Times New Roman"/>
            </a:endParaRPr>
          </a:p>
          <a:p>
            <a:pPr marL="647700" indent="-457200">
              <a:lnSpc>
                <a:spcPct val="100000"/>
              </a:lnSpc>
              <a:buClr>
                <a:srgbClr val="05517F"/>
              </a:buClr>
              <a:buFont typeface="Microsoft Sans Serif"/>
              <a:buChar char="▪"/>
              <a:tabLst>
                <a:tab pos="648335" algn="l"/>
              </a:tabLst>
            </a:pP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Pe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ceive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RDBMS</a:t>
            </a:r>
            <a:r>
              <a:rPr sz="2800" spc="-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(Relat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iona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Databas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Management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System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)</a:t>
            </a:r>
            <a:r>
              <a:rPr sz="2800" spc="-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Introd</a:t>
            </a:r>
            <a:r>
              <a:rPr sz="2800" spc="-30" dirty="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cti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Clr>
                <a:srgbClr val="05517F"/>
              </a:buClr>
              <a:buFont typeface="Microsoft Sans Serif"/>
              <a:buChar char="▪"/>
            </a:pPr>
            <a:endParaRPr sz="2650">
              <a:latin typeface="Times New Roman"/>
              <a:cs typeface="Times New Roman"/>
            </a:endParaRPr>
          </a:p>
          <a:p>
            <a:pPr marL="647700" indent="-457200">
              <a:lnSpc>
                <a:spcPct val="100000"/>
              </a:lnSpc>
              <a:buClr>
                <a:srgbClr val="05517F"/>
              </a:buClr>
              <a:buFont typeface="Microsoft Sans Serif"/>
              <a:buChar char="▪"/>
              <a:tabLst>
                <a:tab pos="648335" algn="l"/>
              </a:tabLst>
            </a:pP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sz="28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Norma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izati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RDBMS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"/>
              </a:spcBef>
              <a:buClr>
                <a:srgbClr val="05517F"/>
              </a:buClr>
              <a:buFont typeface="Microsoft Sans Serif"/>
              <a:buChar char="▪"/>
            </a:pPr>
            <a:endParaRPr sz="2650">
              <a:latin typeface="Times New Roman"/>
              <a:cs typeface="Times New Roman"/>
            </a:endParaRPr>
          </a:p>
          <a:p>
            <a:pPr marL="647700" indent="-457200">
              <a:lnSpc>
                <a:spcPct val="100000"/>
              </a:lnSpc>
              <a:buClr>
                <a:srgbClr val="05517F"/>
              </a:buClr>
              <a:buFont typeface="Microsoft Sans Serif"/>
              <a:buChar char="▪"/>
              <a:tabLst>
                <a:tab pos="648335" algn="l"/>
              </a:tabLst>
            </a:pP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Creat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databas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objects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"/>
              </a:spcBef>
              <a:buClr>
                <a:srgbClr val="05517F"/>
              </a:buClr>
              <a:buFont typeface="Microsoft Sans Serif"/>
              <a:buChar char="▪"/>
            </a:pPr>
            <a:endParaRPr sz="2650">
              <a:latin typeface="Times New Roman"/>
              <a:cs typeface="Times New Roman"/>
            </a:endParaRPr>
          </a:p>
          <a:p>
            <a:pPr marL="647700" indent="-457200">
              <a:lnSpc>
                <a:spcPct val="100000"/>
              </a:lnSpc>
              <a:buClr>
                <a:srgbClr val="05517F"/>
              </a:buClr>
              <a:buFont typeface="Microsoft Sans Serif"/>
              <a:buChar char="▪"/>
              <a:tabLst>
                <a:tab pos="648335" algn="l"/>
              </a:tabLst>
            </a:pP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De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ete</a:t>
            </a:r>
            <a:r>
              <a:rPr sz="28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databas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objects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Clr>
                <a:srgbClr val="05517F"/>
              </a:buClr>
              <a:buFont typeface="Microsoft Sans Serif"/>
              <a:buChar char="▪"/>
            </a:pPr>
            <a:endParaRPr sz="2650">
              <a:latin typeface="Times New Roman"/>
              <a:cs typeface="Times New Roman"/>
            </a:endParaRPr>
          </a:p>
          <a:p>
            <a:pPr marL="647700" indent="-457200">
              <a:lnSpc>
                <a:spcPct val="100000"/>
              </a:lnSpc>
              <a:buClr>
                <a:srgbClr val="05517F"/>
              </a:buClr>
              <a:buFont typeface="Microsoft Sans Serif"/>
              <a:buChar char="▪"/>
              <a:tabLst>
                <a:tab pos="648335" algn="l"/>
              </a:tabLst>
            </a:pP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Al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er</a:t>
            </a:r>
            <a:r>
              <a:rPr sz="28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databas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objects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"/>
              </a:spcBef>
              <a:buClr>
                <a:srgbClr val="05517F"/>
              </a:buClr>
              <a:buFont typeface="Microsoft Sans Serif"/>
              <a:buChar char="▪"/>
            </a:pPr>
            <a:endParaRPr sz="2650">
              <a:latin typeface="Times New Roman"/>
              <a:cs typeface="Times New Roman"/>
            </a:endParaRPr>
          </a:p>
          <a:p>
            <a:pPr marL="647700" indent="-457200">
              <a:lnSpc>
                <a:spcPct val="100000"/>
              </a:lnSpc>
              <a:buClr>
                <a:srgbClr val="05517F"/>
              </a:buClr>
              <a:buFont typeface="Microsoft Sans Serif"/>
              <a:buChar char="▪"/>
              <a:tabLst>
                <a:tab pos="648335" algn="l"/>
              </a:tabLst>
            </a:pP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sz="28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alter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del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ete</a:t>
            </a:r>
            <a:r>
              <a:rPr sz="28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nstr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ai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nts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0391" y="1853183"/>
            <a:ext cx="16585692" cy="2671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4973" y="1937766"/>
            <a:ext cx="16421100" cy="2506980"/>
          </a:xfrm>
          <a:custGeom>
            <a:avLst/>
            <a:gdLst/>
            <a:ahLst/>
            <a:cxnLst/>
            <a:rect l="l" t="t" r="r" b="b"/>
            <a:pathLst>
              <a:path w="16421100" h="2506979">
                <a:moveTo>
                  <a:pt x="16305793" y="0"/>
                </a:moveTo>
                <a:lnTo>
                  <a:pt x="102978" y="654"/>
                </a:lnTo>
                <a:lnTo>
                  <a:pt x="62466" y="12813"/>
                </a:lnTo>
                <a:lnTo>
                  <a:pt x="29780" y="38003"/>
                </a:lnTo>
                <a:lnTo>
                  <a:pt x="7949" y="73182"/>
                </a:lnTo>
                <a:lnTo>
                  <a:pt x="0" y="115305"/>
                </a:lnTo>
                <a:lnTo>
                  <a:pt x="654" y="2404016"/>
                </a:lnTo>
                <a:lnTo>
                  <a:pt x="12803" y="2444498"/>
                </a:lnTo>
                <a:lnTo>
                  <a:pt x="37985" y="2477181"/>
                </a:lnTo>
                <a:lnTo>
                  <a:pt x="73172" y="2499023"/>
                </a:lnTo>
                <a:lnTo>
                  <a:pt x="115336" y="2506979"/>
                </a:lnTo>
                <a:lnTo>
                  <a:pt x="16318113" y="2506327"/>
                </a:lnTo>
                <a:lnTo>
                  <a:pt x="16358603" y="2494173"/>
                </a:lnTo>
                <a:lnTo>
                  <a:pt x="16391294" y="2468984"/>
                </a:lnTo>
                <a:lnTo>
                  <a:pt x="16413140" y="2433802"/>
                </a:lnTo>
                <a:lnTo>
                  <a:pt x="16421099" y="2391674"/>
                </a:lnTo>
                <a:lnTo>
                  <a:pt x="16420447" y="102986"/>
                </a:lnTo>
                <a:lnTo>
                  <a:pt x="16408293" y="62495"/>
                </a:lnTo>
                <a:lnTo>
                  <a:pt x="16383103" y="29805"/>
                </a:lnTo>
                <a:lnTo>
                  <a:pt x="16347922" y="7958"/>
                </a:lnTo>
                <a:lnTo>
                  <a:pt x="163057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4973" y="1937766"/>
            <a:ext cx="16421100" cy="2506980"/>
          </a:xfrm>
          <a:custGeom>
            <a:avLst/>
            <a:gdLst/>
            <a:ahLst/>
            <a:cxnLst/>
            <a:rect l="l" t="t" r="r" b="b"/>
            <a:pathLst>
              <a:path w="16421100" h="2506979">
                <a:moveTo>
                  <a:pt x="0" y="115305"/>
                </a:moveTo>
                <a:lnTo>
                  <a:pt x="7949" y="73182"/>
                </a:lnTo>
                <a:lnTo>
                  <a:pt x="29780" y="38003"/>
                </a:lnTo>
                <a:lnTo>
                  <a:pt x="62466" y="12813"/>
                </a:lnTo>
                <a:lnTo>
                  <a:pt x="102978" y="654"/>
                </a:lnTo>
                <a:lnTo>
                  <a:pt x="16305793" y="0"/>
                </a:lnTo>
                <a:lnTo>
                  <a:pt x="16320420" y="921"/>
                </a:lnTo>
                <a:lnTo>
                  <a:pt x="16360571" y="13848"/>
                </a:lnTo>
                <a:lnTo>
                  <a:pt x="16392760" y="39647"/>
                </a:lnTo>
                <a:lnTo>
                  <a:pt x="16413943" y="75276"/>
                </a:lnTo>
                <a:lnTo>
                  <a:pt x="16421099" y="2391674"/>
                </a:lnTo>
                <a:lnTo>
                  <a:pt x="16420177" y="2406301"/>
                </a:lnTo>
                <a:lnTo>
                  <a:pt x="16407251" y="2446452"/>
                </a:lnTo>
                <a:lnTo>
                  <a:pt x="16381451" y="2478641"/>
                </a:lnTo>
                <a:lnTo>
                  <a:pt x="16345823" y="2499823"/>
                </a:lnTo>
                <a:lnTo>
                  <a:pt x="115336" y="2506979"/>
                </a:lnTo>
                <a:lnTo>
                  <a:pt x="100693" y="2506058"/>
                </a:lnTo>
                <a:lnTo>
                  <a:pt x="60518" y="2493135"/>
                </a:lnTo>
                <a:lnTo>
                  <a:pt x="28330" y="2467341"/>
                </a:lnTo>
                <a:lnTo>
                  <a:pt x="7156" y="2431720"/>
                </a:lnTo>
                <a:lnTo>
                  <a:pt x="0" y="115305"/>
                </a:lnTo>
                <a:close/>
              </a:path>
            </a:pathLst>
          </a:custGeom>
          <a:ln w="38099">
            <a:solidFill>
              <a:srgbClr val="095A8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25" dirty="0"/>
              <a:t>Relation</a:t>
            </a:r>
            <a:r>
              <a:rPr sz="5400" spc="-145" dirty="0">
                <a:latin typeface="Times New Roman"/>
                <a:cs typeface="Times New Roman"/>
              </a:rPr>
              <a:t> </a:t>
            </a:r>
            <a:r>
              <a:rPr sz="5400" spc="-5" dirty="0"/>
              <a:t>Datab</a:t>
            </a:r>
            <a:r>
              <a:rPr sz="5400" dirty="0"/>
              <a:t>ase</a:t>
            </a:r>
            <a:r>
              <a:rPr sz="5400" spc="-140" dirty="0">
                <a:latin typeface="Times New Roman"/>
                <a:cs typeface="Times New Roman"/>
              </a:rPr>
              <a:t> </a:t>
            </a:r>
            <a:r>
              <a:rPr sz="5400" spc="-20" dirty="0"/>
              <a:t>M</a:t>
            </a:r>
            <a:r>
              <a:rPr sz="5400" spc="-30" dirty="0"/>
              <a:t>an</a:t>
            </a:r>
            <a:r>
              <a:rPr sz="5400" spc="-45" dirty="0"/>
              <a:t>a</a:t>
            </a:r>
            <a:r>
              <a:rPr sz="5400" spc="-5" dirty="0"/>
              <a:t>gemen</a:t>
            </a:r>
            <a:r>
              <a:rPr sz="5400" dirty="0"/>
              <a:t>t</a:t>
            </a:r>
            <a:r>
              <a:rPr sz="5400" spc="-130" dirty="0">
                <a:latin typeface="Times New Roman"/>
                <a:cs typeface="Times New Roman"/>
              </a:rPr>
              <a:t> </a:t>
            </a:r>
            <a:r>
              <a:rPr sz="5400" dirty="0"/>
              <a:t>System</a:t>
            </a:r>
            <a:r>
              <a:rPr sz="5400" spc="-150" dirty="0">
                <a:latin typeface="Times New Roman"/>
                <a:cs typeface="Times New Roman"/>
              </a:rPr>
              <a:t> </a:t>
            </a:r>
            <a:r>
              <a:rPr sz="5400" spc="-35" dirty="0"/>
              <a:t>(</a:t>
            </a:r>
            <a:r>
              <a:rPr sz="5400" dirty="0"/>
              <a:t>RDBMS)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2802" y="2180329"/>
            <a:ext cx="15962630" cy="1976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  <a:tabLst>
                <a:tab pos="9002395" algn="l"/>
              </a:tabLst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rel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ati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ona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datab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ses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lati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onsh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ip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betw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en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dat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il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lati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ona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l.</a:t>
            </a:r>
            <a:r>
              <a:rPr sz="24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hes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datab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connec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dat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ffer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es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by</a:t>
            </a:r>
            <a:r>
              <a:rPr sz="2400" spc="-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common</a:t>
            </a:r>
            <a:r>
              <a:rPr sz="2400" spc="-9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dat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numb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rs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key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iel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.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Dat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rel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ati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ona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datab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tored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ffer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ac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ess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control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tabl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ea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ch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ha</a:t>
            </a:r>
            <a:r>
              <a:rPr sz="2400" spc="25" dirty="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key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ield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mai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dent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eac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row.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rel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ati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ona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8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datab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ses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tabl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es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es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ill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ed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dat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ca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ed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lati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si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gnates</a:t>
            </a:r>
            <a:r>
              <a:rPr sz="2400" spc="-1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row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re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ord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col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umn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referre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8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attri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bute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iel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3439" y="5899403"/>
            <a:ext cx="5647944" cy="2257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4211" y="5925311"/>
            <a:ext cx="5546090" cy="2155190"/>
          </a:xfrm>
          <a:custGeom>
            <a:avLst/>
            <a:gdLst/>
            <a:ahLst/>
            <a:cxnLst/>
            <a:rect l="l" t="t" r="r" b="b"/>
            <a:pathLst>
              <a:path w="5546090" h="2155190">
                <a:moveTo>
                  <a:pt x="5427969" y="0"/>
                </a:moveTo>
                <a:lnTo>
                  <a:pt x="116004" y="13"/>
                </a:lnTo>
                <a:lnTo>
                  <a:pt x="74009" y="8412"/>
                </a:lnTo>
                <a:lnTo>
                  <a:pt x="38894" y="30333"/>
                </a:lnTo>
                <a:lnTo>
                  <a:pt x="13559" y="62891"/>
                </a:lnTo>
                <a:lnTo>
                  <a:pt x="901" y="103204"/>
                </a:lnTo>
                <a:lnTo>
                  <a:pt x="0" y="117866"/>
                </a:lnTo>
                <a:lnTo>
                  <a:pt x="13" y="2038904"/>
                </a:lnTo>
                <a:lnTo>
                  <a:pt x="8418" y="2080932"/>
                </a:lnTo>
                <a:lnTo>
                  <a:pt x="30348" y="2116055"/>
                </a:lnTo>
                <a:lnTo>
                  <a:pt x="62905" y="2141384"/>
                </a:lnTo>
                <a:lnTo>
                  <a:pt x="103190" y="2154035"/>
                </a:lnTo>
                <a:lnTo>
                  <a:pt x="117835" y="2154935"/>
                </a:lnTo>
                <a:lnTo>
                  <a:pt x="5429823" y="2154921"/>
                </a:lnTo>
                <a:lnTo>
                  <a:pt x="5471850" y="2146516"/>
                </a:lnTo>
                <a:lnTo>
                  <a:pt x="5506967" y="2124593"/>
                </a:lnTo>
                <a:lnTo>
                  <a:pt x="5532289" y="2092037"/>
                </a:lnTo>
                <a:lnTo>
                  <a:pt x="5544935" y="2051733"/>
                </a:lnTo>
                <a:lnTo>
                  <a:pt x="5545835" y="2037075"/>
                </a:lnTo>
                <a:lnTo>
                  <a:pt x="5545821" y="116007"/>
                </a:lnTo>
                <a:lnTo>
                  <a:pt x="5537416" y="73981"/>
                </a:lnTo>
                <a:lnTo>
                  <a:pt x="5515494" y="38866"/>
                </a:lnTo>
                <a:lnTo>
                  <a:pt x="5482937" y="13545"/>
                </a:lnTo>
                <a:lnTo>
                  <a:pt x="5442629" y="899"/>
                </a:lnTo>
                <a:lnTo>
                  <a:pt x="5427969" y="0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80988" y="5048975"/>
            <a:ext cx="10760964" cy="6309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04704" y="5073383"/>
            <a:ext cx="3112007" cy="742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04431" y="5074920"/>
            <a:ext cx="10561320" cy="528955"/>
          </a:xfrm>
          <a:custGeom>
            <a:avLst/>
            <a:gdLst/>
            <a:ahLst/>
            <a:cxnLst/>
            <a:rect l="l" t="t" r="r" b="b"/>
            <a:pathLst>
              <a:path w="10561319" h="528954">
                <a:moveTo>
                  <a:pt x="0" y="528827"/>
                </a:moveTo>
                <a:lnTo>
                  <a:pt x="10561319" y="528827"/>
                </a:lnTo>
                <a:lnTo>
                  <a:pt x="10561319" y="0"/>
                </a:lnTo>
                <a:lnTo>
                  <a:pt x="0" y="0"/>
                </a:lnTo>
                <a:lnTo>
                  <a:pt x="0" y="52882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80988" y="5690615"/>
            <a:ext cx="10760964" cy="6903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74807" y="5745467"/>
            <a:ext cx="2970276" cy="742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04431" y="5716523"/>
            <a:ext cx="10561320" cy="588645"/>
          </a:xfrm>
          <a:custGeom>
            <a:avLst/>
            <a:gdLst/>
            <a:ahLst/>
            <a:cxnLst/>
            <a:rect l="l" t="t" r="r" b="b"/>
            <a:pathLst>
              <a:path w="10561319" h="588645">
                <a:moveTo>
                  <a:pt x="0" y="588263"/>
                </a:moveTo>
                <a:lnTo>
                  <a:pt x="10561319" y="588263"/>
                </a:lnTo>
                <a:lnTo>
                  <a:pt x="10561319" y="0"/>
                </a:lnTo>
                <a:lnTo>
                  <a:pt x="0" y="0"/>
                </a:lnTo>
                <a:lnTo>
                  <a:pt x="0" y="5882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402578" y="5236586"/>
            <a:ext cx="2668905" cy="1001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'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40" dirty="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4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om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ach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80988" y="6364223"/>
            <a:ext cx="10760964" cy="6903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59823" y="6417551"/>
            <a:ext cx="5001768" cy="742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04431" y="6390132"/>
            <a:ext cx="10561320" cy="588645"/>
          </a:xfrm>
          <a:custGeom>
            <a:avLst/>
            <a:gdLst/>
            <a:ahLst/>
            <a:cxnLst/>
            <a:rect l="l" t="t" r="r" b="b"/>
            <a:pathLst>
              <a:path w="10561319" h="588645">
                <a:moveTo>
                  <a:pt x="0" y="588263"/>
                </a:moveTo>
                <a:lnTo>
                  <a:pt x="10561319" y="588263"/>
                </a:lnTo>
                <a:lnTo>
                  <a:pt x="10561319" y="0"/>
                </a:lnTo>
                <a:lnTo>
                  <a:pt x="0" y="0"/>
                </a:lnTo>
                <a:lnTo>
                  <a:pt x="0" y="58826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457697" y="6580755"/>
            <a:ext cx="45599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Co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um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40" dirty="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sam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80988" y="7036307"/>
            <a:ext cx="10760964" cy="6903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38359" y="7091160"/>
            <a:ext cx="4043171" cy="742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04431" y="7062216"/>
            <a:ext cx="10561320" cy="588645"/>
          </a:xfrm>
          <a:custGeom>
            <a:avLst/>
            <a:gdLst/>
            <a:ahLst/>
            <a:cxnLst/>
            <a:rect l="l" t="t" r="r" b="b"/>
            <a:pathLst>
              <a:path w="10561319" h="588645">
                <a:moveTo>
                  <a:pt x="0" y="588263"/>
                </a:moveTo>
                <a:lnTo>
                  <a:pt x="10561319" y="588263"/>
                </a:lnTo>
                <a:lnTo>
                  <a:pt x="10561319" y="0"/>
                </a:lnTo>
                <a:lnTo>
                  <a:pt x="0" y="0"/>
                </a:lnTo>
                <a:lnTo>
                  <a:pt x="0" y="5882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936233" y="7253983"/>
            <a:ext cx="3601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Co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umn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und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ngu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shed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80988" y="7709916"/>
            <a:ext cx="10760964" cy="6903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92995" y="7764767"/>
            <a:ext cx="4535423" cy="742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04431" y="7735823"/>
            <a:ext cx="10561320" cy="588645"/>
          </a:xfrm>
          <a:custGeom>
            <a:avLst/>
            <a:gdLst/>
            <a:ahLst/>
            <a:cxnLst/>
            <a:rect l="l" t="t" r="r" b="b"/>
            <a:pathLst>
              <a:path w="10561319" h="588645">
                <a:moveTo>
                  <a:pt x="0" y="588263"/>
                </a:moveTo>
                <a:lnTo>
                  <a:pt x="10561319" y="588263"/>
                </a:lnTo>
                <a:lnTo>
                  <a:pt x="10561319" y="0"/>
                </a:lnTo>
                <a:lnTo>
                  <a:pt x="0" y="0"/>
                </a:lnTo>
                <a:lnTo>
                  <a:pt x="0" y="58826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80988" y="8410956"/>
            <a:ext cx="10760964" cy="6339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86316" y="8436864"/>
            <a:ext cx="4747259" cy="742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04431" y="8436864"/>
            <a:ext cx="10561320" cy="532130"/>
          </a:xfrm>
          <a:custGeom>
            <a:avLst/>
            <a:gdLst/>
            <a:ahLst/>
            <a:cxnLst/>
            <a:rect l="l" t="t" r="r" b="b"/>
            <a:pathLst>
              <a:path w="10561319" h="532129">
                <a:moveTo>
                  <a:pt x="0" y="531875"/>
                </a:moveTo>
                <a:lnTo>
                  <a:pt x="10561319" y="531875"/>
                </a:lnTo>
                <a:lnTo>
                  <a:pt x="10561319" y="0"/>
                </a:lnTo>
                <a:lnTo>
                  <a:pt x="0" y="0"/>
                </a:lnTo>
                <a:lnTo>
                  <a:pt x="0" y="5318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584189" y="7927084"/>
            <a:ext cx="4304665" cy="1003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680">
              <a:lnSpc>
                <a:spcPts val="5300"/>
              </a:lnSpc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quen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ns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ign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ach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Co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um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ha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ommo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Name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406895" y="5074920"/>
            <a:ext cx="97790" cy="3931920"/>
          </a:xfrm>
          <a:custGeom>
            <a:avLst/>
            <a:gdLst/>
            <a:ahLst/>
            <a:cxnLst/>
            <a:rect l="l" t="t" r="r" b="b"/>
            <a:pathLst>
              <a:path w="97790" h="3931920">
                <a:moveTo>
                  <a:pt x="0" y="3931919"/>
                </a:moveTo>
                <a:lnTo>
                  <a:pt x="97535" y="3931919"/>
                </a:lnTo>
                <a:lnTo>
                  <a:pt x="97535" y="0"/>
                </a:lnTo>
                <a:lnTo>
                  <a:pt x="0" y="0"/>
                </a:lnTo>
                <a:lnTo>
                  <a:pt x="0" y="3931919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300100" y="6551292"/>
            <a:ext cx="4979670" cy="1021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1190" marR="5080" indent="-619125">
              <a:lnSpc>
                <a:spcPct val="150000"/>
              </a:lnSpc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abase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ll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som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operti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0391" y="3771900"/>
            <a:ext cx="6149340" cy="3630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1831" y="3825240"/>
            <a:ext cx="6047740" cy="3528060"/>
          </a:xfrm>
          <a:custGeom>
            <a:avLst/>
            <a:gdLst/>
            <a:ahLst/>
            <a:cxnLst/>
            <a:rect l="l" t="t" r="r" b="b"/>
            <a:pathLst>
              <a:path w="6047740" h="3528059">
                <a:moveTo>
                  <a:pt x="5459211" y="0"/>
                </a:moveTo>
                <a:lnTo>
                  <a:pt x="588014" y="0"/>
                </a:lnTo>
                <a:lnTo>
                  <a:pt x="539787" y="1949"/>
                </a:lnTo>
                <a:lnTo>
                  <a:pt x="492634" y="7695"/>
                </a:lnTo>
                <a:lnTo>
                  <a:pt x="446706" y="17088"/>
                </a:lnTo>
                <a:lnTo>
                  <a:pt x="402154" y="29976"/>
                </a:lnTo>
                <a:lnTo>
                  <a:pt x="359130" y="46208"/>
                </a:lnTo>
                <a:lnTo>
                  <a:pt x="317785" y="65631"/>
                </a:lnTo>
                <a:lnTo>
                  <a:pt x="278271" y="88096"/>
                </a:lnTo>
                <a:lnTo>
                  <a:pt x="240738" y="113450"/>
                </a:lnTo>
                <a:lnTo>
                  <a:pt x="205339" y="141543"/>
                </a:lnTo>
                <a:lnTo>
                  <a:pt x="172223" y="172223"/>
                </a:lnTo>
                <a:lnTo>
                  <a:pt x="141544" y="205338"/>
                </a:lnTo>
                <a:lnTo>
                  <a:pt x="113451" y="240738"/>
                </a:lnTo>
                <a:lnTo>
                  <a:pt x="88097" y="278271"/>
                </a:lnTo>
                <a:lnTo>
                  <a:pt x="65632" y="317786"/>
                </a:lnTo>
                <a:lnTo>
                  <a:pt x="46208" y="359132"/>
                </a:lnTo>
                <a:lnTo>
                  <a:pt x="29976" y="402156"/>
                </a:lnTo>
                <a:lnTo>
                  <a:pt x="17089" y="446708"/>
                </a:lnTo>
                <a:lnTo>
                  <a:pt x="7696" y="492637"/>
                </a:lnTo>
                <a:lnTo>
                  <a:pt x="1949" y="539792"/>
                </a:lnTo>
                <a:lnTo>
                  <a:pt x="0" y="588020"/>
                </a:lnTo>
                <a:lnTo>
                  <a:pt x="0" y="2940039"/>
                </a:lnTo>
                <a:lnTo>
                  <a:pt x="1949" y="2988263"/>
                </a:lnTo>
                <a:lnTo>
                  <a:pt x="7696" y="3035414"/>
                </a:lnTo>
                <a:lnTo>
                  <a:pt x="17089" y="3081341"/>
                </a:lnTo>
                <a:lnTo>
                  <a:pt x="29976" y="3125891"/>
                </a:lnTo>
                <a:lnTo>
                  <a:pt x="46208" y="3168915"/>
                </a:lnTo>
                <a:lnTo>
                  <a:pt x="65632" y="3210259"/>
                </a:lnTo>
                <a:lnTo>
                  <a:pt x="88097" y="3249774"/>
                </a:lnTo>
                <a:lnTo>
                  <a:pt x="113451" y="3287307"/>
                </a:lnTo>
                <a:lnTo>
                  <a:pt x="141544" y="3322708"/>
                </a:lnTo>
                <a:lnTo>
                  <a:pt x="172223" y="3355825"/>
                </a:lnTo>
                <a:lnTo>
                  <a:pt x="205339" y="3386506"/>
                </a:lnTo>
                <a:lnTo>
                  <a:pt x="240738" y="3414600"/>
                </a:lnTo>
                <a:lnTo>
                  <a:pt x="278271" y="3439956"/>
                </a:lnTo>
                <a:lnTo>
                  <a:pt x="317785" y="3462422"/>
                </a:lnTo>
                <a:lnTo>
                  <a:pt x="359130" y="3481847"/>
                </a:lnTo>
                <a:lnTo>
                  <a:pt x="402154" y="3498080"/>
                </a:lnTo>
                <a:lnTo>
                  <a:pt x="446706" y="3510969"/>
                </a:lnTo>
                <a:lnTo>
                  <a:pt x="492634" y="3520363"/>
                </a:lnTo>
                <a:lnTo>
                  <a:pt x="539787" y="3526110"/>
                </a:lnTo>
                <a:lnTo>
                  <a:pt x="588014" y="3528059"/>
                </a:lnTo>
                <a:lnTo>
                  <a:pt x="5459211" y="3528059"/>
                </a:lnTo>
                <a:lnTo>
                  <a:pt x="5507439" y="3526110"/>
                </a:lnTo>
                <a:lnTo>
                  <a:pt x="5554594" y="3520363"/>
                </a:lnTo>
                <a:lnTo>
                  <a:pt x="5600522" y="3510969"/>
                </a:lnTo>
                <a:lnTo>
                  <a:pt x="5645075" y="3498080"/>
                </a:lnTo>
                <a:lnTo>
                  <a:pt x="5688099" y="3481847"/>
                </a:lnTo>
                <a:lnTo>
                  <a:pt x="5729445" y="3462422"/>
                </a:lnTo>
                <a:lnTo>
                  <a:pt x="5768959" y="3439956"/>
                </a:lnTo>
                <a:lnTo>
                  <a:pt x="5806493" y="3414600"/>
                </a:lnTo>
                <a:lnTo>
                  <a:pt x="5841892" y="3386506"/>
                </a:lnTo>
                <a:lnTo>
                  <a:pt x="5875008" y="3355825"/>
                </a:lnTo>
                <a:lnTo>
                  <a:pt x="5905688" y="3322708"/>
                </a:lnTo>
                <a:lnTo>
                  <a:pt x="5933780" y="3287307"/>
                </a:lnTo>
                <a:lnTo>
                  <a:pt x="5959135" y="3249774"/>
                </a:lnTo>
                <a:lnTo>
                  <a:pt x="5981599" y="3210259"/>
                </a:lnTo>
                <a:lnTo>
                  <a:pt x="6001023" y="3168915"/>
                </a:lnTo>
                <a:lnTo>
                  <a:pt x="6017255" y="3125891"/>
                </a:lnTo>
                <a:lnTo>
                  <a:pt x="6030142" y="3081341"/>
                </a:lnTo>
                <a:lnTo>
                  <a:pt x="6039535" y="3035414"/>
                </a:lnTo>
                <a:lnTo>
                  <a:pt x="6045282" y="2988263"/>
                </a:lnTo>
                <a:lnTo>
                  <a:pt x="6047231" y="2940039"/>
                </a:lnTo>
                <a:lnTo>
                  <a:pt x="6047231" y="588020"/>
                </a:lnTo>
                <a:lnTo>
                  <a:pt x="6045282" y="539792"/>
                </a:lnTo>
                <a:lnTo>
                  <a:pt x="6039535" y="492637"/>
                </a:lnTo>
                <a:lnTo>
                  <a:pt x="6030142" y="446708"/>
                </a:lnTo>
                <a:lnTo>
                  <a:pt x="6017255" y="402156"/>
                </a:lnTo>
                <a:lnTo>
                  <a:pt x="6001023" y="359132"/>
                </a:lnTo>
                <a:lnTo>
                  <a:pt x="5981599" y="317786"/>
                </a:lnTo>
                <a:lnTo>
                  <a:pt x="5959135" y="278271"/>
                </a:lnTo>
                <a:lnTo>
                  <a:pt x="5933780" y="240738"/>
                </a:lnTo>
                <a:lnTo>
                  <a:pt x="5905688" y="205338"/>
                </a:lnTo>
                <a:lnTo>
                  <a:pt x="5875008" y="172223"/>
                </a:lnTo>
                <a:lnTo>
                  <a:pt x="5841892" y="141543"/>
                </a:lnTo>
                <a:lnTo>
                  <a:pt x="5806493" y="113450"/>
                </a:lnTo>
                <a:lnTo>
                  <a:pt x="5768959" y="88096"/>
                </a:lnTo>
                <a:lnTo>
                  <a:pt x="5729445" y="65631"/>
                </a:lnTo>
                <a:lnTo>
                  <a:pt x="5688099" y="46208"/>
                </a:lnTo>
                <a:lnTo>
                  <a:pt x="5645075" y="29976"/>
                </a:lnTo>
                <a:lnTo>
                  <a:pt x="5600522" y="17088"/>
                </a:lnTo>
                <a:lnTo>
                  <a:pt x="5554594" y="7695"/>
                </a:lnTo>
                <a:lnTo>
                  <a:pt x="5507439" y="1949"/>
                </a:lnTo>
                <a:lnTo>
                  <a:pt x="54592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Normalizat</a:t>
            </a:r>
            <a:r>
              <a:rPr spc="-35" dirty="0"/>
              <a:t>i</a:t>
            </a:r>
            <a:r>
              <a:rPr dirty="0"/>
              <a:t>on</a:t>
            </a:r>
          </a:p>
        </p:txBody>
      </p:sp>
      <p:sp>
        <p:nvSpPr>
          <p:cNvPr id="8" name="object 8"/>
          <p:cNvSpPr/>
          <p:nvPr/>
        </p:nvSpPr>
        <p:spPr>
          <a:xfrm>
            <a:off x="6551676" y="2839211"/>
            <a:ext cx="9788651" cy="5337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85088" y="4668388"/>
            <a:ext cx="4321810" cy="189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</a:pPr>
            <a:r>
              <a:rPr sz="3200" dirty="0">
                <a:solidFill>
                  <a:srgbClr val="5F5F5F"/>
                </a:solidFill>
                <a:latin typeface="Calibri"/>
                <a:cs typeface="Calibri"/>
              </a:rPr>
              <a:t>Norma</a:t>
            </a:r>
            <a:r>
              <a:rPr sz="3200" spc="-2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3200" spc="-60" dirty="0">
                <a:solidFill>
                  <a:srgbClr val="5F5F5F"/>
                </a:solidFill>
                <a:latin typeface="Calibri"/>
                <a:cs typeface="Calibri"/>
              </a:rPr>
              <a:t>z</a:t>
            </a:r>
            <a:r>
              <a:rPr sz="3200" spc="-2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3200" spc="-1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32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3200" spc="-9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320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sz="3200" spc="-5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3200" spc="-5" dirty="0">
                <a:solidFill>
                  <a:srgbClr val="5F5F5F"/>
                </a:solidFill>
                <a:latin typeface="Calibri"/>
                <a:cs typeface="Calibri"/>
              </a:rPr>
              <a:t>oces</a:t>
            </a:r>
            <a:r>
              <a:rPr sz="320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3200" spc="-9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32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3200" spc="-5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3200" spc="-60" dirty="0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sz="3200" dirty="0">
                <a:solidFill>
                  <a:srgbClr val="5F5F5F"/>
                </a:solidFill>
                <a:latin typeface="Calibri"/>
                <a:cs typeface="Calibri"/>
              </a:rPr>
              <a:t>ani</a:t>
            </a:r>
            <a:r>
              <a:rPr sz="3200" spc="-15" dirty="0">
                <a:solidFill>
                  <a:srgbClr val="5F5F5F"/>
                </a:solidFill>
                <a:latin typeface="Calibri"/>
                <a:cs typeface="Calibri"/>
              </a:rPr>
              <a:t>z</a:t>
            </a:r>
            <a:r>
              <a:rPr sz="32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sz="32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3200" spc="-3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3200" spc="-4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3200" spc="-4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32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3200" spc="-4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3200" spc="-25" dirty="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sz="3200" spc="-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5F5F5F"/>
                </a:solidFill>
                <a:latin typeface="Calibri"/>
                <a:cs typeface="Calibri"/>
              </a:rPr>
              <a:t>id</a:t>
            </a:r>
            <a:r>
              <a:rPr sz="3200" spc="-9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Calibri"/>
                <a:cs typeface="Calibri"/>
              </a:rPr>
              <a:t>du</a:t>
            </a:r>
            <a:r>
              <a:rPr sz="3200" spc="-15" dirty="0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sz="32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3200" spc="-1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3200" spc="-30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3200" spc="-2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3200" spc="-15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3200" spc="-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320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3200" spc="-4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5F5F5F"/>
                </a:solidFill>
                <a:latin typeface="Calibri"/>
                <a:cs typeface="Calibri"/>
              </a:rPr>
              <a:t>edundancy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39310" y="3565196"/>
            <a:ext cx="432816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FFFFFF"/>
              </a:buClr>
              <a:buFont typeface="Microsoft Sans Serif"/>
              <a:buChar char="▪"/>
              <a:tabLst>
                <a:tab pos="469900" algn="l"/>
              </a:tabLst>
            </a:pPr>
            <a:r>
              <a:rPr sz="2800" spc="-2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min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39310" y="5276896"/>
            <a:ext cx="7005955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FFFFFF"/>
              </a:buClr>
              <a:buFont typeface="Microsoft Sans Serif"/>
              <a:buChar char="▪"/>
              <a:tabLst>
                <a:tab pos="469900" algn="l"/>
              </a:tabLst>
            </a:pPr>
            <a:r>
              <a:rPr sz="2800" spc="-26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mi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im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r>
              <a:rPr sz="2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mod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ues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39310" y="7022513"/>
            <a:ext cx="3167380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FFFFFF"/>
              </a:buClr>
              <a:buFont typeface="Microsoft Sans Serif"/>
              <a:buChar char="▪"/>
              <a:tabLst>
                <a:tab pos="469900" algn="l"/>
              </a:tabLst>
            </a:pPr>
            <a:r>
              <a:rPr sz="2800" spc="-26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imp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fy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quer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37669" y="822088"/>
            <a:ext cx="1641266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Normalizat</a:t>
            </a:r>
            <a:r>
              <a:rPr spc="-35" dirty="0"/>
              <a:t>i</a:t>
            </a:r>
            <a:r>
              <a:rPr dirty="0"/>
              <a:t>on</a:t>
            </a:r>
            <a:r>
              <a:rPr lang="en-US" dirty="0"/>
              <a:t> Types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639310" y="3565196"/>
            <a:ext cx="432816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FFFFFF"/>
              </a:buClr>
              <a:buFont typeface="Microsoft Sans Serif"/>
              <a:buChar char="▪"/>
              <a:tabLst>
                <a:tab pos="469900" algn="l"/>
              </a:tabLst>
            </a:pPr>
            <a:r>
              <a:rPr sz="2800" spc="-2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min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39310" y="5276896"/>
            <a:ext cx="7005955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FFFFFF"/>
              </a:buClr>
              <a:buFont typeface="Microsoft Sans Serif"/>
              <a:buChar char="▪"/>
              <a:tabLst>
                <a:tab pos="469900" algn="l"/>
              </a:tabLst>
            </a:pPr>
            <a:r>
              <a:rPr sz="2800" spc="-26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mi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im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r>
              <a:rPr sz="2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mod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ues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39310" y="7022513"/>
            <a:ext cx="3167380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FFFFFF"/>
              </a:buClr>
              <a:buFont typeface="Microsoft Sans Serif"/>
              <a:buChar char="▪"/>
              <a:tabLst>
                <a:tab pos="469900" algn="l"/>
              </a:tabLst>
            </a:pPr>
            <a:r>
              <a:rPr sz="2800" spc="-26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imp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fy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quer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331F399C-E47D-4475-88E6-68B059FAFF52}"/>
              </a:ext>
            </a:extLst>
          </p:cNvPr>
          <p:cNvSpPr txBox="1"/>
          <p:nvPr/>
        </p:nvSpPr>
        <p:spPr>
          <a:xfrm>
            <a:off x="1570991" y="3357493"/>
            <a:ext cx="8376284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Nor</a:t>
            </a:r>
            <a:r>
              <a:rPr sz="2800" spc="-40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alizati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ru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sz="28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ed</a:t>
            </a:r>
            <a:r>
              <a:rPr sz="2800" spc="-4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fo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ll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ow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sz="28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norma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49422DC0-744E-4D3B-8FFB-0A70C36D854F}"/>
              </a:ext>
            </a:extLst>
          </p:cNvPr>
          <p:cNvSpPr/>
          <p:nvPr/>
        </p:nvSpPr>
        <p:spPr>
          <a:xfrm>
            <a:off x="8639556" y="1990344"/>
            <a:ext cx="7409687" cy="7402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612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First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/>
              <a:t>N</a:t>
            </a:r>
            <a:r>
              <a:rPr spc="-15" dirty="0"/>
              <a:t>o</a:t>
            </a:r>
            <a:r>
              <a:rPr spc="-10" dirty="0"/>
              <a:t>rma</a:t>
            </a:r>
            <a:r>
              <a:rPr dirty="0"/>
              <a:t>l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dirty="0"/>
              <a:t>Form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7669" y="1980177"/>
            <a:ext cx="16115030" cy="311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pe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8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8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800" spc="-2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8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F5F5F"/>
                </a:solidFill>
                <a:latin typeface="Calibri"/>
                <a:cs typeface="Calibri"/>
              </a:rPr>
              <a:t>Nor</a:t>
            </a:r>
            <a:r>
              <a:rPr sz="2800" spc="-40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800" spc="-10" dirty="0">
                <a:solidFill>
                  <a:srgbClr val="5F5F5F"/>
                </a:solidFill>
                <a:latin typeface="Calibri"/>
                <a:cs typeface="Calibri"/>
              </a:rPr>
              <a:t>al</a:t>
            </a:r>
            <a:r>
              <a:rPr sz="28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F5F5F"/>
                </a:solidFill>
                <a:latin typeface="Calibri"/>
                <a:cs typeface="Calibri"/>
              </a:rPr>
              <a:t>Form: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2550">
              <a:latin typeface="Times New Roman"/>
              <a:cs typeface="Times New Roman"/>
            </a:endParaRPr>
          </a:p>
          <a:p>
            <a:pPr marL="584200" indent="-393700">
              <a:lnSpc>
                <a:spcPct val="100000"/>
              </a:lnSpc>
              <a:buClr>
                <a:srgbClr val="095A81"/>
              </a:buClr>
              <a:buFont typeface="Microsoft Sans Serif"/>
              <a:buChar char="▪"/>
              <a:tabLst>
                <a:tab pos="584835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Ea</a:t>
            </a:r>
            <a:r>
              <a:rPr sz="2400" spc="10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col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um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must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hav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qu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val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ue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suc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mu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col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umn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cannot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spc="-4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fet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sam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row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"/>
              </a:spcBef>
              <a:buClr>
                <a:srgbClr val="095A81"/>
              </a:buClr>
              <a:buFont typeface="Microsoft Sans Serif"/>
              <a:buChar char="▪"/>
            </a:pPr>
            <a:endParaRPr sz="2450">
              <a:latin typeface="Times New Roman"/>
              <a:cs typeface="Times New Roman"/>
            </a:endParaRPr>
          </a:p>
          <a:p>
            <a:pPr marL="584200" indent="-393700">
              <a:lnSpc>
                <a:spcPct val="100000"/>
              </a:lnSpc>
              <a:buClr>
                <a:srgbClr val="095A81"/>
              </a:buClr>
              <a:buFont typeface="Microsoft Sans Serif"/>
              <a:buChar char="▪"/>
              <a:tabLst>
                <a:tab pos="584835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Ea</a:t>
            </a:r>
            <a:r>
              <a:rPr sz="2400" spc="10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tabl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sh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ld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organ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zed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tw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ea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ch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row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hou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ld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hav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pr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mary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key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dent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que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Clr>
                <a:srgbClr val="095A81"/>
              </a:buClr>
              <a:buFont typeface="Microsoft Sans Serif"/>
              <a:buChar char="▪"/>
            </a:pPr>
            <a:endParaRPr sz="2450">
              <a:latin typeface="Times New Roman"/>
              <a:cs typeface="Times New Roman"/>
            </a:endParaRPr>
          </a:p>
          <a:p>
            <a:pPr marL="584200" indent="-393700">
              <a:lnSpc>
                <a:spcPct val="100000"/>
              </a:lnSpc>
              <a:buClr>
                <a:srgbClr val="095A81"/>
              </a:buClr>
              <a:buFont typeface="Microsoft Sans Serif"/>
              <a:buChar char="▪"/>
              <a:tabLst>
                <a:tab pos="584835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5F5F5F"/>
                </a:solidFill>
                <a:latin typeface="Calibri"/>
                <a:cs typeface="Calibri"/>
              </a:rPr>
              <a:t>Pr</a:t>
            </a:r>
            <a:r>
              <a:rPr sz="2400" b="1" spc="-1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b="1" spc="-5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400" b="1" spc="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b="1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key</a:t>
            </a:r>
            <a:r>
              <a:rPr sz="2400" b="1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ua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ng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col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umn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bu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ometimes</a:t>
            </a:r>
            <a:r>
              <a:rPr sz="2400" spc="-8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more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than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col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um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omb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cr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ate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ng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pr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mary</a:t>
            </a:r>
            <a:endParaRPr sz="240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key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5977" y="8382785"/>
            <a:ext cx="15781019" cy="897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765" indent="-393065">
              <a:lnSpc>
                <a:spcPct val="100000"/>
              </a:lnSpc>
              <a:buClr>
                <a:srgbClr val="095A81"/>
              </a:buClr>
              <a:buFont typeface="Microsoft Sans Serif"/>
              <a:buChar char="▪"/>
              <a:tabLst>
                <a:tab pos="406400" algn="l"/>
              </a:tabLst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irst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rmal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dat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redundancy</a:t>
            </a:r>
            <a:r>
              <a:rPr sz="2400" spc="-8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ncre</a:t>
            </a:r>
            <a:r>
              <a:rPr sz="2400" spc="1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ses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there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many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col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umn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sam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dat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mu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le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rows</a:t>
            </a:r>
            <a:r>
              <a:rPr sz="2400" spc="-8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but</a:t>
            </a:r>
            <a:endParaRPr sz="2400">
              <a:latin typeface="Calibri"/>
              <a:cs typeface="Calibri"/>
            </a:endParaRPr>
          </a:p>
          <a:p>
            <a:pPr marL="405765">
              <a:lnSpc>
                <a:spcPct val="100000"/>
              </a:lnSpc>
              <a:spcBef>
                <a:spcPts val="1440"/>
              </a:spcBef>
            </a:pP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each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row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who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que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27100" y="5755010"/>
          <a:ext cx="6273788" cy="1625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7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389"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Stu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8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071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0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001,</a:t>
                      </a:r>
                      <a:r>
                        <a:rPr sz="2000" spc="-90" dirty="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0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005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Al</a:t>
                      </a:r>
                      <a:r>
                        <a:rPr sz="20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CR</a:t>
                      </a:r>
                      <a:r>
                        <a:rPr sz="20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98">
                <a:tc>
                  <a:txBody>
                    <a:bodyPr/>
                    <a:lstStyle/>
                    <a:p>
                      <a:pPr marL="61785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Stuart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CR0</a:t>
                      </a:r>
                      <a:r>
                        <a:rPr sz="20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074410" y="5755010"/>
          <a:ext cx="6273788" cy="2031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7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389">
                <a:tc>
                  <a:txBody>
                    <a:bodyPr/>
                    <a:lstStyle/>
                    <a:p>
                      <a:pPr marL="43751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Stu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95A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8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CR</a:t>
                      </a:r>
                      <a:r>
                        <a:rPr sz="20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2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CR</a:t>
                      </a:r>
                      <a:r>
                        <a:rPr sz="20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Al</a:t>
                      </a:r>
                      <a:r>
                        <a:rPr sz="2000" spc="-4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CR0</a:t>
                      </a:r>
                      <a:r>
                        <a:rPr sz="20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395">
                <a:tc>
                  <a:txBody>
                    <a:bodyPr/>
                    <a:lstStyle/>
                    <a:p>
                      <a:pPr marL="61849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St</a:t>
                      </a:r>
                      <a:r>
                        <a:rPr sz="20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art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CR</a:t>
                      </a:r>
                      <a:r>
                        <a:rPr sz="20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7260" y="2046732"/>
            <a:ext cx="16408908" cy="6777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Second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dirty="0"/>
              <a:t>Normal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spc="-10" dirty="0"/>
              <a:t>m</a:t>
            </a:r>
            <a:r>
              <a:rPr dirty="0"/>
              <a:t>-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/>
              <a:t>2NF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6023" y="2290438"/>
            <a:ext cx="423735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sz="2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ond</a:t>
            </a:r>
            <a:r>
              <a:rPr sz="2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orm: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9954" y="3653421"/>
            <a:ext cx="14818994" cy="4352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765" indent="-393065">
              <a:lnSpc>
                <a:spcPct val="100000"/>
              </a:lnSpc>
              <a:buClr>
                <a:srgbClr val="095A81"/>
              </a:buClr>
              <a:buFont typeface="Microsoft Sans Serif"/>
              <a:buChar char="▪"/>
              <a:tabLst>
                <a:tab pos="406400" algn="l"/>
              </a:tabLst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Ther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must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any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part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al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dep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enden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any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col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um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pr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mary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key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Clr>
                <a:srgbClr val="095A81"/>
              </a:buClr>
              <a:buFont typeface="Microsoft Sans Serif"/>
              <a:buChar char="▪"/>
            </a:pPr>
            <a:endParaRPr sz="2450">
              <a:latin typeface="Times New Roman"/>
              <a:cs typeface="Times New Roman"/>
            </a:endParaRPr>
          </a:p>
          <a:p>
            <a:pPr marL="405765" indent="-393065">
              <a:lnSpc>
                <a:spcPct val="100000"/>
              </a:lnSpc>
              <a:buClr>
                <a:srgbClr val="095A81"/>
              </a:buClr>
              <a:buFont typeface="Microsoft Sans Serif"/>
              <a:buChar char="▪"/>
              <a:tabLst>
                <a:tab pos="406400" algn="l"/>
              </a:tabLst>
            </a:pP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tabl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ha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concat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nat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spc="-8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pr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mary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ke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y,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ea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ch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col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um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tabl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par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pr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mary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key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must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dep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end</a:t>
            </a:r>
            <a:endParaRPr sz="2400">
              <a:latin typeface="Calibri"/>
              <a:cs typeface="Calibri"/>
            </a:endParaRPr>
          </a:p>
          <a:p>
            <a:pPr marL="405765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up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ent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re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concate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nate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key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its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exi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stence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450">
              <a:latin typeface="Times New Roman"/>
              <a:cs typeface="Times New Roman"/>
            </a:endParaRPr>
          </a:p>
          <a:p>
            <a:pPr marL="405765" indent="-393065">
              <a:lnSpc>
                <a:spcPct val="100000"/>
              </a:lnSpc>
              <a:buClr>
                <a:srgbClr val="095A81"/>
              </a:buClr>
              <a:buFont typeface="Microsoft Sans Serif"/>
              <a:buChar char="▪"/>
              <a:tabLst>
                <a:tab pos="406400" algn="l"/>
              </a:tabLst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any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col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um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dep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end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par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oncat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nat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spc="-8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ke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y,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then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tabl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fa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ils</a:t>
            </a:r>
            <a:r>
              <a:rPr sz="2400" spc="-3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b="1" spc="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b="1" spc="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b="1" spc="-15" dirty="0">
                <a:solidFill>
                  <a:srgbClr val="5F5F5F"/>
                </a:solidFill>
                <a:latin typeface="Calibri"/>
                <a:cs typeface="Calibri"/>
              </a:rPr>
              <a:t>nd</a:t>
            </a:r>
            <a:r>
              <a:rPr sz="2400" b="1" spc="-8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5F5F5F"/>
                </a:solidFill>
                <a:latin typeface="Calibri"/>
                <a:cs typeface="Calibri"/>
              </a:rPr>
              <a:t>normal</a:t>
            </a:r>
            <a:r>
              <a:rPr sz="2400" b="1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Clr>
                <a:srgbClr val="095A81"/>
              </a:buClr>
              <a:buFont typeface="Microsoft Sans Serif"/>
              <a:buChar char="▪"/>
            </a:pPr>
            <a:endParaRPr sz="2450">
              <a:latin typeface="Times New Roman"/>
              <a:cs typeface="Times New Roman"/>
            </a:endParaRPr>
          </a:p>
          <a:p>
            <a:pPr marL="405765" indent="-393065">
              <a:lnSpc>
                <a:spcPct val="100000"/>
              </a:lnSpc>
              <a:buClr>
                <a:srgbClr val="095A81"/>
              </a:buClr>
              <a:buFont typeface="Microsoft Sans Serif"/>
              <a:buChar char="▪"/>
              <a:tabLst>
                <a:tab pos="406400" algn="l"/>
              </a:tabLst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exam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Fi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rst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rma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two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rows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Adam,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nc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ud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mu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ti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subje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ts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ha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opte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endParaRPr sz="2400">
              <a:latin typeface="Calibri"/>
              <a:cs typeface="Calibri"/>
            </a:endParaRPr>
          </a:p>
          <a:p>
            <a:pPr marL="405765" marR="328295" indent="-393065">
              <a:lnSpc>
                <a:spcPct val="150000"/>
              </a:lnSpc>
              <a:spcBef>
                <a:spcPts val="1405"/>
              </a:spcBef>
              <a:buClr>
                <a:srgbClr val="095A81"/>
              </a:buClr>
              <a:buFont typeface="Microsoft Sans Serif"/>
              <a:buChar char="▪"/>
              <a:tabLst>
                <a:tab pos="4064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candi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dat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key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{</a:t>
            </a:r>
            <a:r>
              <a:rPr sz="2400" b="1" spc="-15" dirty="0">
                <a:solidFill>
                  <a:srgbClr val="5F5F5F"/>
                </a:solidFill>
                <a:latin typeface="Calibri"/>
                <a:cs typeface="Calibri"/>
              </a:rPr>
              <a:t>Stu</a:t>
            </a:r>
            <a:r>
              <a:rPr sz="2400" b="1" spc="-2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b="1" spc="-20" dirty="0">
                <a:solidFill>
                  <a:srgbClr val="5F5F5F"/>
                </a:solidFill>
                <a:latin typeface="Calibri"/>
                <a:cs typeface="Calibri"/>
              </a:rPr>
              <a:t>ent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b="1" spc="-1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urse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},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Age</a:t>
            </a:r>
            <a:r>
              <a:rPr sz="2400" b="1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Studen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dep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end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-5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6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Studen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5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umn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which</a:t>
            </a:r>
            <a:r>
              <a:rPr sz="2400" spc="-7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ncorre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8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sz="2400" spc="-6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per</a:t>
            </a:r>
            <a:r>
              <a:rPr sz="2400" spc="-1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cond</a:t>
            </a:r>
            <a:r>
              <a:rPr sz="2400" spc="-8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rma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7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2254</Words>
  <Application>Microsoft Office PowerPoint</Application>
  <PresentationFormat>Custom</PresentationFormat>
  <Paragraphs>468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Microsoft Sans Serif</vt:lpstr>
      <vt:lpstr>Times New Roman</vt:lpstr>
      <vt:lpstr>Trebuchet MS</vt:lpstr>
      <vt:lpstr>Office Theme</vt:lpstr>
      <vt:lpstr>1_Office Theme</vt:lpstr>
      <vt:lpstr> </vt:lpstr>
      <vt:lpstr>Course Outline</vt:lpstr>
      <vt:lpstr>PowerPoint Presentation</vt:lpstr>
      <vt:lpstr>Objectives</vt:lpstr>
      <vt:lpstr>Relation Database Management System (RDBMS)</vt:lpstr>
      <vt:lpstr>Normalization</vt:lpstr>
      <vt:lpstr>Normalization Types</vt:lpstr>
      <vt:lpstr>First Normal Form</vt:lpstr>
      <vt:lpstr>Second Normal Form- 2NF</vt:lpstr>
      <vt:lpstr>Second Normal Form- 2NF (Cont’d…)</vt:lpstr>
      <vt:lpstr>Third Normal Form- 3NF</vt:lpstr>
      <vt:lpstr>Boyce and Codd Normal Form (BCNF)</vt:lpstr>
      <vt:lpstr>Data Types in SQL</vt:lpstr>
      <vt:lpstr>Character String Data Type</vt:lpstr>
      <vt:lpstr>Numeric Data Type</vt:lpstr>
      <vt:lpstr>Date and Time Data Type</vt:lpstr>
      <vt:lpstr>Binary Data Type</vt:lpstr>
      <vt:lpstr>Other Data Types</vt:lpstr>
      <vt:lpstr>Basic SQL Statements</vt:lpstr>
      <vt:lpstr>Create Database Objects</vt:lpstr>
      <vt:lpstr>Create Table Statements</vt:lpstr>
      <vt:lpstr>Alter Table Statements</vt:lpstr>
      <vt:lpstr>Alter Table Statements: Example</vt:lpstr>
      <vt:lpstr>Drop Table Statements</vt:lpstr>
      <vt:lpstr>Various Constraints</vt:lpstr>
      <vt:lpstr>Various Constraints Example</vt:lpstr>
      <vt:lpstr>Creating Views</vt:lpstr>
      <vt:lpstr>Summary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the best use of Live Sessions</dc:title>
  <dc:creator>Online2PDF.com</dc:creator>
  <cp:lastModifiedBy>Sriram B</cp:lastModifiedBy>
  <cp:revision>18</cp:revision>
  <dcterms:created xsi:type="dcterms:W3CDTF">2018-09-25T13:39:25Z</dcterms:created>
  <dcterms:modified xsi:type="dcterms:W3CDTF">2018-10-07T12:39:48Z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