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2" r:id="rId3"/>
  </p:sldMasterIdLst>
  <p:notesMasterIdLst>
    <p:notesMasterId r:id="rId31"/>
  </p:notesMasterIdLst>
  <p:sldIdLst>
    <p:sldId id="29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1" r:id="rId3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9D7BF-EA38-4436-9E1E-B109F68948DA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A3C36-2952-4E5F-A574-8359F827D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2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89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29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28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731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19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7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669" y="822088"/>
            <a:ext cx="1641266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173615"/>
            <a:ext cx="1643380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77" y="9805669"/>
            <a:ext cx="5665469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39E-81E7-4FDF-8B7A-2E5982C8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827315"/>
            <a:ext cx="16263255" cy="4437630"/>
          </a:xfrm>
          <a:solidFill>
            <a:srgbClr val="002060"/>
          </a:solidFill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3" y="5403057"/>
            <a:ext cx="16361226" cy="4198143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2AC1B605-3231-4D42-868E-D30C7D547CB3}"/>
              </a:ext>
            </a:extLst>
          </p:cNvPr>
          <p:cNvSpPr/>
          <p:nvPr/>
        </p:nvSpPr>
        <p:spPr>
          <a:xfrm>
            <a:off x="7315200" y="1459646"/>
            <a:ext cx="3172968" cy="317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0A39880-9DB8-4761-B0E0-ACF11B2B701F}"/>
              </a:ext>
            </a:extLst>
          </p:cNvPr>
          <p:cNvSpPr txBox="1"/>
          <p:nvPr/>
        </p:nvSpPr>
        <p:spPr>
          <a:xfrm>
            <a:off x="2362200" y="6486465"/>
            <a:ext cx="13617510" cy="20313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6600" b="1" spc="1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DML (Data Manipulation Language)</a:t>
            </a:r>
            <a:endParaRPr sz="6600" dirty="0">
              <a:solidFill>
                <a:prstClr val="black"/>
              </a:solidFill>
              <a:latin typeface="Trebuchet MS" panose="020B0603020202020204" pitchFamily="34" charset="0"/>
              <a:cs typeface="Arial"/>
            </a:endParaRPr>
          </a:p>
          <a:p>
            <a:pPr marL="4232402"/>
            <a:r>
              <a:rPr sz="6600" b="1" spc="1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Commands</a:t>
            </a:r>
            <a:endParaRPr sz="6600" dirty="0">
              <a:solidFill>
                <a:prstClr val="black"/>
              </a:solidFill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51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9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9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9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5201965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Select Statement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2013996"/>
            <a:ext cx="340470" cy="3923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87957" y="2066950"/>
            <a:ext cx="8863240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These statements help us to retrieve records from data 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6482" y="2833039"/>
            <a:ext cx="340178" cy="3920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7957" y="2885948"/>
            <a:ext cx="1507223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Where condition is optional in select statements. Various operators can be used in where conditions for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87957" y="3526028"/>
            <a:ext cx="201869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data retrieval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34212" y="5562600"/>
            <a:ext cx="16421100" cy="2727960"/>
          </a:xfrm>
          <a:custGeom>
            <a:avLst/>
            <a:gdLst/>
            <a:ahLst/>
            <a:cxnLst/>
            <a:rect l="l" t="t" r="r" b="b"/>
            <a:pathLst>
              <a:path w="16421100" h="2727960">
                <a:moveTo>
                  <a:pt x="0" y="2727960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727960"/>
                </a:lnTo>
                <a:lnTo>
                  <a:pt x="0" y="272796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8115" y="5556504"/>
            <a:ext cx="16433292" cy="2740152"/>
          </a:xfrm>
          <a:custGeom>
            <a:avLst/>
            <a:gdLst/>
            <a:ahLst/>
            <a:cxnLst/>
            <a:rect l="l" t="t" r="r" b="b"/>
            <a:pathLst>
              <a:path w="16433292" h="2740152">
                <a:moveTo>
                  <a:pt x="6097" y="2734056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734056"/>
                </a:lnTo>
                <a:lnTo>
                  <a:pt x="6097" y="273405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967435" y="5597931"/>
            <a:ext cx="11317537" cy="9762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    To  includes  all  columns  of  table  in  output.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a)  SQL&gt;  select  *  from  dept;  (*  fetches  all  columns  in  output)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64766" y="6585484"/>
            <a:ext cx="3467353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095A82"/>
                </a:solidFill>
                <a:latin typeface="Arial"/>
                <a:cs typeface="Arial"/>
              </a:rPr>
              <a:t>DEPTNO      dept_name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881885" y="6585484"/>
            <a:ext cx="7302656" cy="16350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108956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  --------------  -------------</a:t>
            </a:r>
            <a:endParaRPr sz="2400">
              <a:latin typeface="Arial"/>
              <a:cs typeface="Arial"/>
            </a:endParaRPr>
          </a:p>
          <a:p>
            <a:pPr marL="364236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10                accounts            Chennai  20</a:t>
            </a:r>
            <a:endParaRPr sz="2400">
              <a:latin typeface="Arial"/>
              <a:cs typeface="Arial"/>
            </a:endParaRPr>
          </a:p>
          <a:p>
            <a:pPr marL="364236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                  HR                    Hyderabad</a:t>
            </a:r>
            <a:endParaRPr sz="2400">
              <a:latin typeface="Arial"/>
              <a:cs typeface="Arial"/>
            </a:endParaRPr>
          </a:p>
          <a:p>
            <a:pPr marL="364236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30                    IT                    Bangalore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" y="4011180"/>
            <a:ext cx="1531620" cy="618731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3954780"/>
            <a:ext cx="1539240" cy="827532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2" y="4038600"/>
            <a:ext cx="1441703" cy="528828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929639" y="4034028"/>
            <a:ext cx="1450847" cy="537972"/>
          </a:xfrm>
          <a:custGeom>
            <a:avLst/>
            <a:gdLst/>
            <a:ahLst/>
            <a:cxnLst/>
            <a:rect l="l" t="t" r="r" b="b"/>
            <a:pathLst>
              <a:path w="1450847" h="537972">
                <a:moveTo>
                  <a:pt x="4573" y="533400"/>
                </a:moveTo>
                <a:lnTo>
                  <a:pt x="4573" y="4572"/>
                </a:lnTo>
                <a:lnTo>
                  <a:pt x="1446276" y="4572"/>
                </a:lnTo>
                <a:lnTo>
                  <a:pt x="1446276" y="533400"/>
                </a:lnTo>
                <a:lnTo>
                  <a:pt x="4573" y="533400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137818" y="4150487"/>
            <a:ext cx="111250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34212" y="4770119"/>
            <a:ext cx="8929116" cy="461772"/>
          </a:xfrm>
          <a:custGeom>
            <a:avLst/>
            <a:gdLst/>
            <a:ahLst/>
            <a:cxnLst/>
            <a:rect l="l" t="t" r="r" b="b"/>
            <a:pathLst>
              <a:path w="8929116" h="461772">
                <a:moveTo>
                  <a:pt x="0" y="461773"/>
                </a:moveTo>
                <a:lnTo>
                  <a:pt x="0" y="0"/>
                </a:lnTo>
                <a:lnTo>
                  <a:pt x="8929116" y="0"/>
                </a:lnTo>
                <a:lnTo>
                  <a:pt x="8929116" y="461773"/>
                </a:lnTo>
                <a:lnTo>
                  <a:pt x="0" y="46177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9639" y="4765548"/>
            <a:ext cx="8938260" cy="470915"/>
          </a:xfrm>
          <a:custGeom>
            <a:avLst/>
            <a:gdLst/>
            <a:ahLst/>
            <a:cxnLst/>
            <a:rect l="l" t="t" r="r" b="b"/>
            <a:pathLst>
              <a:path w="8938260" h="470915">
                <a:moveTo>
                  <a:pt x="4573" y="466344"/>
                </a:moveTo>
                <a:lnTo>
                  <a:pt x="4573" y="4571"/>
                </a:lnTo>
                <a:lnTo>
                  <a:pt x="8933689" y="4571"/>
                </a:lnTo>
                <a:lnTo>
                  <a:pt x="8933689" y="466344"/>
                </a:lnTo>
                <a:lnTo>
                  <a:pt x="4573" y="466344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025042" y="4872863"/>
            <a:ext cx="8628634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Select &lt;field1, field2 …fieldn&gt; from &lt;table name&gt; where &lt;condition&gt;;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0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0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0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12095675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10" b="1" spc="10" dirty="0">
                <a:solidFill>
                  <a:srgbClr val="095A82"/>
                </a:solidFill>
                <a:latin typeface="Arial"/>
                <a:cs typeface="Arial"/>
              </a:rPr>
              <a:t>Select Statement: Alias Name For a Field</a:t>
            </a:r>
            <a:endParaRPr sz="4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47928" y="2046731"/>
            <a:ext cx="16421100" cy="2395728"/>
          </a:xfrm>
          <a:custGeom>
            <a:avLst/>
            <a:gdLst/>
            <a:ahLst/>
            <a:cxnLst/>
            <a:rect l="l" t="t" r="r" b="b"/>
            <a:pathLst>
              <a:path w="16421100" h="2395728">
                <a:moveTo>
                  <a:pt x="0" y="2395729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395729"/>
                </a:lnTo>
                <a:lnTo>
                  <a:pt x="0" y="239572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1831" y="2040636"/>
            <a:ext cx="16433292" cy="2407920"/>
          </a:xfrm>
          <a:custGeom>
            <a:avLst/>
            <a:gdLst/>
            <a:ahLst/>
            <a:cxnLst/>
            <a:rect l="l" t="t" r="r" b="b"/>
            <a:pathLst>
              <a:path w="16433292" h="2407920">
                <a:moveTo>
                  <a:pt x="6097" y="2401824"/>
                </a:moveTo>
                <a:lnTo>
                  <a:pt x="6097" y="6095"/>
                </a:lnTo>
                <a:lnTo>
                  <a:pt x="16427197" y="6095"/>
                </a:lnTo>
                <a:lnTo>
                  <a:pt x="16427197" y="2401824"/>
                </a:lnTo>
                <a:lnTo>
                  <a:pt x="6097" y="2401824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81151" y="2080285"/>
            <a:ext cx="7484923" cy="647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b)  SQL&gt;  select  dept_name,  loc  from  dept;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78482" y="2738653"/>
            <a:ext cx="1827275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dept_name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95601" y="2738653"/>
            <a:ext cx="5291582" cy="16348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6583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--------------  -------------</a:t>
            </a:r>
            <a:endParaRPr sz="24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Accounts      Chennai</a:t>
            </a:r>
            <a:endParaRPr sz="24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HR                  Hyderabad</a:t>
            </a:r>
            <a:endParaRPr sz="2400">
              <a:latin typeface="Arial"/>
              <a:cs typeface="Arial"/>
            </a:endParaRPr>
          </a:p>
          <a:p>
            <a:pPr marL="36449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IT                  Bangalore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82675" y="5176774"/>
            <a:ext cx="3596640" cy="292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b="1" spc="10" dirty="0">
                <a:solidFill>
                  <a:srgbClr val="5F5F5F"/>
                </a:solidFill>
                <a:latin typeface="Arial"/>
                <a:cs typeface="Arial"/>
              </a:rPr>
              <a:t>Using Alias name for a field: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47928" y="7046976"/>
            <a:ext cx="16421100" cy="2200656"/>
          </a:xfrm>
          <a:custGeom>
            <a:avLst/>
            <a:gdLst/>
            <a:ahLst/>
            <a:cxnLst/>
            <a:rect l="l" t="t" r="r" b="b"/>
            <a:pathLst>
              <a:path w="16421100" h="2200656">
                <a:moveTo>
                  <a:pt x="0" y="2200656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200656"/>
                </a:lnTo>
                <a:lnTo>
                  <a:pt x="0" y="220065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41831" y="7040880"/>
            <a:ext cx="16433292" cy="2212848"/>
          </a:xfrm>
          <a:custGeom>
            <a:avLst/>
            <a:gdLst/>
            <a:ahLst/>
            <a:cxnLst/>
            <a:rect l="l" t="t" r="r" b="b"/>
            <a:pathLst>
              <a:path w="16433292" h="2212848">
                <a:moveTo>
                  <a:pt x="6097" y="2206752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206752"/>
                </a:lnTo>
                <a:lnTo>
                  <a:pt x="6097" y="220675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981151" y="7081384"/>
            <a:ext cx="8576769" cy="21016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Changing  the  name  of  column  using  Alias  in  output.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dept_name,  loc  as  location  from  dept;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839774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dept_name</a:t>
            </a:r>
            <a:endParaRPr sz="2200">
              <a:latin typeface="Arial"/>
              <a:cs typeface="Arial"/>
            </a:endParaRPr>
          </a:p>
          <a:p>
            <a:pPr marL="504494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--------------   -------------</a:t>
            </a:r>
            <a:endParaRPr sz="2200">
              <a:latin typeface="Arial"/>
              <a:cs typeface="Arial"/>
            </a:endParaRPr>
          </a:p>
          <a:p>
            <a:pPr marL="504494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Accounts                  Chennai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46448" y="8288646"/>
            <a:ext cx="1513547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10" spc="10" dirty="0">
                <a:solidFill>
                  <a:srgbClr val="095A82"/>
                </a:solidFill>
                <a:latin typeface="Arial"/>
                <a:cs typeface="Arial"/>
              </a:rPr>
              <a:t>LOCATION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28145"/>
            <a:ext cx="1531620" cy="618731"/>
          </a:xfrm>
          <a:prstGeom prst="rect">
            <a:avLst/>
          </a:prstGeom>
        </p:spPr>
      </p:pic>
      <p:pic>
        <p:nvPicPr>
          <p:cNvPr id="1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" y="5571744"/>
            <a:ext cx="1539240" cy="827532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4" y="5655564"/>
            <a:ext cx="1441704" cy="528828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957072" y="5650992"/>
            <a:ext cx="1450848" cy="537971"/>
          </a:xfrm>
          <a:custGeom>
            <a:avLst/>
            <a:gdLst/>
            <a:ahLst/>
            <a:cxnLst/>
            <a:rect l="l" t="t" r="r" b="b"/>
            <a:pathLst>
              <a:path w="1450848" h="537971">
                <a:moveTo>
                  <a:pt x="4572" y="533400"/>
                </a:moveTo>
                <a:lnTo>
                  <a:pt x="4572" y="4572"/>
                </a:lnTo>
                <a:lnTo>
                  <a:pt x="1446276" y="4572"/>
                </a:lnTo>
                <a:lnTo>
                  <a:pt x="1446276" y="533400"/>
                </a:lnTo>
                <a:lnTo>
                  <a:pt x="4572" y="533400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165250" y="5768086"/>
            <a:ext cx="111250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61644" y="6387084"/>
            <a:ext cx="8930641" cy="461772"/>
          </a:xfrm>
          <a:custGeom>
            <a:avLst/>
            <a:gdLst/>
            <a:ahLst/>
            <a:cxnLst/>
            <a:rect l="l" t="t" r="r" b="b"/>
            <a:pathLst>
              <a:path w="8930641" h="461772">
                <a:moveTo>
                  <a:pt x="0" y="461772"/>
                </a:moveTo>
                <a:lnTo>
                  <a:pt x="0" y="0"/>
                </a:lnTo>
                <a:lnTo>
                  <a:pt x="8930641" y="0"/>
                </a:lnTo>
                <a:lnTo>
                  <a:pt x="8930641" y="461772"/>
                </a:lnTo>
                <a:lnTo>
                  <a:pt x="0" y="46177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7072" y="6382512"/>
            <a:ext cx="8939784" cy="470916"/>
          </a:xfrm>
          <a:custGeom>
            <a:avLst/>
            <a:gdLst/>
            <a:ahLst/>
            <a:cxnLst/>
            <a:rect l="l" t="t" r="r" b="b"/>
            <a:pathLst>
              <a:path w="8939784" h="470916">
                <a:moveTo>
                  <a:pt x="4572" y="466344"/>
                </a:moveTo>
                <a:lnTo>
                  <a:pt x="4572" y="4572"/>
                </a:lnTo>
                <a:lnTo>
                  <a:pt x="8935213" y="4572"/>
                </a:lnTo>
                <a:lnTo>
                  <a:pt x="8935213" y="466344"/>
                </a:lnTo>
                <a:lnTo>
                  <a:pt x="4572" y="466344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052474" y="6489852"/>
            <a:ext cx="8373908" cy="305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Select &lt;col1&gt; &lt;alias name 1&gt; , &lt;col2&gt; &lt; alias name 2&gt; from &lt; tab1&gt;;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9936852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40" b="1" spc="10" dirty="0">
                <a:solidFill>
                  <a:srgbClr val="095A82"/>
                </a:solidFill>
                <a:latin typeface="Arial"/>
                <a:cs typeface="Arial"/>
              </a:rPr>
              <a:t>Select Statement: Distinct Values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2066950"/>
            <a:ext cx="2369430" cy="3415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b="1" spc="10" dirty="0">
                <a:solidFill>
                  <a:srgbClr val="5F5F5F"/>
                </a:solidFill>
                <a:latin typeface="Arial"/>
                <a:cs typeface="Arial"/>
              </a:rPr>
              <a:t>Distinct Values: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885948"/>
            <a:ext cx="1493090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Used to retrieve unique values for a column. Multiple rows can have same values for a column, distinct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6482" y="3526028"/>
            <a:ext cx="1081894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keyword in select statement helps us to retrieve unique rows for a column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34212" y="5600700"/>
            <a:ext cx="16421100" cy="2726436"/>
          </a:xfrm>
          <a:custGeom>
            <a:avLst/>
            <a:gdLst/>
            <a:ahLst/>
            <a:cxnLst/>
            <a:rect l="l" t="t" r="r" b="b"/>
            <a:pathLst>
              <a:path w="16421100" h="2726436">
                <a:moveTo>
                  <a:pt x="0" y="2726436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726436"/>
                </a:lnTo>
                <a:lnTo>
                  <a:pt x="0" y="272643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8115" y="5594604"/>
            <a:ext cx="16433292" cy="2738628"/>
          </a:xfrm>
          <a:custGeom>
            <a:avLst/>
            <a:gdLst/>
            <a:ahLst/>
            <a:cxnLst/>
            <a:rect l="l" t="t" r="r" b="b"/>
            <a:pathLst>
              <a:path w="16433292" h="2738628">
                <a:moveTo>
                  <a:pt x="6097" y="2732532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732532"/>
                </a:lnTo>
                <a:lnTo>
                  <a:pt x="6097" y="273253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967435" y="5635396"/>
            <a:ext cx="8580121" cy="26225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Select  rows  with  distinct  values  for  a  column.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select  distinct  loc  from  dept;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Chennai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Bangalore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08716"/>
            <a:ext cx="1531620" cy="618731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28" y="4052316"/>
            <a:ext cx="1539240" cy="827532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4" y="4136136"/>
            <a:ext cx="1441704" cy="528828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957072" y="4131564"/>
            <a:ext cx="1450848" cy="537972"/>
          </a:xfrm>
          <a:custGeom>
            <a:avLst/>
            <a:gdLst/>
            <a:ahLst/>
            <a:cxnLst/>
            <a:rect l="l" t="t" r="r" b="b"/>
            <a:pathLst>
              <a:path w="1450848" h="537972">
                <a:moveTo>
                  <a:pt x="4572" y="533400"/>
                </a:moveTo>
                <a:lnTo>
                  <a:pt x="4572" y="4572"/>
                </a:lnTo>
                <a:lnTo>
                  <a:pt x="1446276" y="4572"/>
                </a:lnTo>
                <a:lnTo>
                  <a:pt x="1446276" y="533400"/>
                </a:lnTo>
                <a:lnTo>
                  <a:pt x="4572" y="533400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165250" y="4247769"/>
            <a:ext cx="111250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61644" y="4867656"/>
            <a:ext cx="4870704" cy="461771"/>
          </a:xfrm>
          <a:custGeom>
            <a:avLst/>
            <a:gdLst/>
            <a:ahLst/>
            <a:cxnLst/>
            <a:rect l="l" t="t" r="r" b="b"/>
            <a:pathLst>
              <a:path w="4870704" h="461771">
                <a:moveTo>
                  <a:pt x="0" y="461772"/>
                </a:moveTo>
                <a:lnTo>
                  <a:pt x="0" y="0"/>
                </a:lnTo>
                <a:lnTo>
                  <a:pt x="4870704" y="0"/>
                </a:lnTo>
                <a:lnTo>
                  <a:pt x="4870704" y="461772"/>
                </a:lnTo>
                <a:lnTo>
                  <a:pt x="0" y="46177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7072" y="4863084"/>
            <a:ext cx="4879847" cy="470915"/>
          </a:xfrm>
          <a:custGeom>
            <a:avLst/>
            <a:gdLst/>
            <a:ahLst/>
            <a:cxnLst/>
            <a:rect l="l" t="t" r="r" b="b"/>
            <a:pathLst>
              <a:path w="4879847" h="470915">
                <a:moveTo>
                  <a:pt x="4572" y="466344"/>
                </a:moveTo>
                <a:lnTo>
                  <a:pt x="4572" y="4572"/>
                </a:lnTo>
                <a:lnTo>
                  <a:pt x="4875276" y="4572"/>
                </a:lnTo>
                <a:lnTo>
                  <a:pt x="4875276" y="466344"/>
                </a:lnTo>
                <a:lnTo>
                  <a:pt x="4572" y="466344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052474" y="4970018"/>
            <a:ext cx="442142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Select distinct &lt;col2&gt; from &lt; tab1&gt;;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2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2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2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2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4786862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Ordering Result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154145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ORDER BY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471851"/>
            <a:ext cx="340178" cy="3920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7957" y="2524760"/>
            <a:ext cx="1470187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Used along with where clause to display the specified column in ascending order or descending order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6482" y="3076879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87957" y="3129788"/>
            <a:ext cx="384777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Default is ascending order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35736" y="5859780"/>
            <a:ext cx="16421100" cy="1287780"/>
          </a:xfrm>
          <a:custGeom>
            <a:avLst/>
            <a:gdLst/>
            <a:ahLst/>
            <a:cxnLst/>
            <a:rect l="l" t="t" r="r" b="b"/>
            <a:pathLst>
              <a:path w="16421100" h="1287780">
                <a:moveTo>
                  <a:pt x="0" y="1287780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1287780"/>
                </a:lnTo>
                <a:lnTo>
                  <a:pt x="0" y="128778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9639" y="5853684"/>
            <a:ext cx="16433292" cy="1299972"/>
          </a:xfrm>
          <a:custGeom>
            <a:avLst/>
            <a:gdLst/>
            <a:ahLst/>
            <a:cxnLst/>
            <a:rect l="l" t="t" r="r" b="b"/>
            <a:pathLst>
              <a:path w="16433292" h="1299972">
                <a:moveTo>
                  <a:pt x="6097" y="1293876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1293876"/>
                </a:lnTo>
                <a:lnTo>
                  <a:pt x="6097" y="129387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968959" y="5890124"/>
            <a:ext cx="6225491" cy="11965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SELECT  first_name,  deptno,  hire_date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FROM  employee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ORDER  BY  deptno  ASC,  hire_date  desc;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34212" y="7214616"/>
            <a:ext cx="16421100" cy="2209800"/>
          </a:xfrm>
          <a:custGeom>
            <a:avLst/>
            <a:gdLst/>
            <a:ahLst/>
            <a:cxnLst/>
            <a:rect l="l" t="t" r="r" b="b"/>
            <a:pathLst>
              <a:path w="16421100" h="2209800">
                <a:moveTo>
                  <a:pt x="0" y="2209800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209800"/>
                </a:lnTo>
                <a:lnTo>
                  <a:pt x="0" y="220980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8115" y="7208520"/>
            <a:ext cx="16433292" cy="2221992"/>
          </a:xfrm>
          <a:custGeom>
            <a:avLst/>
            <a:gdLst/>
            <a:ahLst/>
            <a:cxnLst/>
            <a:rect l="l" t="t" r="r" b="b"/>
            <a:pathLst>
              <a:path w="16433292" h="2221992">
                <a:moveTo>
                  <a:pt x="6097" y="2215896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215896"/>
                </a:lnTo>
                <a:lnTo>
                  <a:pt x="6097" y="221589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967435" y="7253596"/>
            <a:ext cx="6052793" cy="592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80" spc="10" dirty="0">
                <a:solidFill>
                  <a:srgbClr val="095A82"/>
                </a:solidFill>
                <a:latin typeface="Arial"/>
                <a:cs typeface="Arial"/>
              </a:rPr>
              <a:t>FIRST_NAME      DEPTNO              HIRE_DATE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67435" y="7857100"/>
            <a:ext cx="3870077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----------   ----------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67435" y="7857100"/>
            <a:ext cx="6057595" cy="592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375709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Smith                10                      21-JUL-10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67435" y="8460604"/>
            <a:ext cx="1173577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Nithya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967435" y="8460604"/>
            <a:ext cx="6057596" cy="592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187244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10                      12-FEB-99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john                  30                      20-JAN-10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967435" y="9064362"/>
            <a:ext cx="838907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Arun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154680" y="9064362"/>
            <a:ext cx="3870351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30                      05-JUN-08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3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4" y="3532645"/>
            <a:ext cx="1533144" cy="618731"/>
          </a:xfrm>
          <a:prstGeom prst="rect">
            <a:avLst/>
          </a:prstGeom>
        </p:spPr>
      </p:pic>
      <p:pic>
        <p:nvPicPr>
          <p:cNvPr id="13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3476243"/>
            <a:ext cx="1539240" cy="827532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3560064"/>
            <a:ext cx="1443228" cy="528828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928116" y="3555492"/>
            <a:ext cx="1452372" cy="537971"/>
          </a:xfrm>
          <a:custGeom>
            <a:avLst/>
            <a:gdLst/>
            <a:ahLst/>
            <a:cxnLst/>
            <a:rect l="l" t="t" r="r" b="b"/>
            <a:pathLst>
              <a:path w="1452372" h="537971">
                <a:moveTo>
                  <a:pt x="4572" y="533400"/>
                </a:moveTo>
                <a:lnTo>
                  <a:pt x="4572" y="4572"/>
                </a:lnTo>
                <a:lnTo>
                  <a:pt x="1447800" y="4572"/>
                </a:lnTo>
                <a:lnTo>
                  <a:pt x="1447800" y="533400"/>
                </a:lnTo>
                <a:lnTo>
                  <a:pt x="4572" y="533400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1137818" y="3671697"/>
            <a:ext cx="1112503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34212" y="4221480"/>
            <a:ext cx="8929116" cy="1569720"/>
          </a:xfrm>
          <a:custGeom>
            <a:avLst/>
            <a:gdLst/>
            <a:ahLst/>
            <a:cxnLst/>
            <a:rect l="l" t="t" r="r" b="b"/>
            <a:pathLst>
              <a:path w="8929116" h="1569720">
                <a:moveTo>
                  <a:pt x="0" y="1569720"/>
                </a:moveTo>
                <a:lnTo>
                  <a:pt x="0" y="0"/>
                </a:lnTo>
                <a:lnTo>
                  <a:pt x="8929116" y="0"/>
                </a:lnTo>
                <a:lnTo>
                  <a:pt x="8929116" y="1569720"/>
                </a:lnTo>
                <a:lnTo>
                  <a:pt x="0" y="156972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9639" y="4216908"/>
            <a:ext cx="8938260" cy="1578864"/>
          </a:xfrm>
          <a:custGeom>
            <a:avLst/>
            <a:gdLst/>
            <a:ahLst/>
            <a:cxnLst/>
            <a:rect l="l" t="t" r="r" b="b"/>
            <a:pathLst>
              <a:path w="8938260" h="1578864">
                <a:moveTo>
                  <a:pt x="4573" y="1574292"/>
                </a:moveTo>
                <a:lnTo>
                  <a:pt x="4573" y="4572"/>
                </a:lnTo>
                <a:lnTo>
                  <a:pt x="8933689" y="4572"/>
                </a:lnTo>
                <a:lnTo>
                  <a:pt x="8933689" y="1574292"/>
                </a:lnTo>
                <a:lnTo>
                  <a:pt x="4573" y="1574292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1025042" y="4324858"/>
            <a:ext cx="3704845" cy="6705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F5F5F"/>
                </a:solidFill>
                <a:latin typeface="Calibri"/>
                <a:cs typeface="Calibri"/>
              </a:rPr>
              <a:t>SELECT [distinct] &lt;column(s)&gt;</a:t>
            </a:r>
            <a:endParaRPr sz="23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FROM &lt;table&gt;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25042" y="5056378"/>
            <a:ext cx="4420574" cy="670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[ WHERE &lt;condition&gt; ]</a:t>
            </a:r>
            <a:endParaRPr sz="24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[ ORDER BY &lt;column(s) [asc|desc]&gt;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3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3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4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4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8113386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20" b="1" spc="10" dirty="0">
                <a:solidFill>
                  <a:srgbClr val="095A82"/>
                </a:solidFill>
                <a:latin typeface="Arial"/>
                <a:cs typeface="Arial"/>
              </a:rPr>
              <a:t>Filtering: Logical Operators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4778"/>
            <a:ext cx="5228163" cy="317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70" b="1" spc="10" dirty="0">
                <a:solidFill>
                  <a:srgbClr val="5F5F5F"/>
                </a:solidFill>
                <a:latin typeface="Arial"/>
                <a:cs typeface="Arial"/>
              </a:rPr>
              <a:t>Logical Operators (AND, OR and NOT)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489707"/>
            <a:ext cx="15427857" cy="7269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5F5F5F"/>
                </a:solidFill>
                <a:latin typeface="Calibri"/>
                <a:cs typeface="Calibri"/>
              </a:rPr>
              <a:t>Used in where conditions to join more than two queries. Used to combine the results of two or more conditions to</a:t>
            </a:r>
            <a:endParaRPr sz="25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5F5F5F"/>
                </a:solidFill>
                <a:latin typeface="Calibri"/>
                <a:cs typeface="Calibri"/>
              </a:rPr>
              <a:t>produce single result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6482" y="3458972"/>
            <a:ext cx="3136434" cy="317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70" b="1" spc="10" dirty="0">
                <a:solidFill>
                  <a:srgbClr val="5F5F5F"/>
                </a:solidFill>
                <a:latin typeface="Arial"/>
                <a:cs typeface="Arial"/>
              </a:rPr>
              <a:t>AND Logical Operator: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6482" y="4033291"/>
            <a:ext cx="12188557" cy="3310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5F5F5F"/>
                </a:solidFill>
                <a:latin typeface="Calibri"/>
                <a:cs typeface="Calibri"/>
              </a:rPr>
              <a:t>Used to combine two conditions and it fetches the result which satisfy both the conditions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34212" y="4753356"/>
            <a:ext cx="16421100" cy="4639056"/>
          </a:xfrm>
          <a:custGeom>
            <a:avLst/>
            <a:gdLst/>
            <a:ahLst/>
            <a:cxnLst/>
            <a:rect l="l" t="t" r="r" b="b"/>
            <a:pathLst>
              <a:path w="16421100" h="4639056">
                <a:moveTo>
                  <a:pt x="0" y="4639056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4639056"/>
                </a:lnTo>
                <a:lnTo>
                  <a:pt x="0" y="463905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28115" y="4747260"/>
            <a:ext cx="16433292" cy="4651248"/>
          </a:xfrm>
          <a:custGeom>
            <a:avLst/>
            <a:gdLst/>
            <a:ahLst/>
            <a:cxnLst/>
            <a:rect l="l" t="t" r="r" b="b"/>
            <a:pathLst>
              <a:path w="16433292" h="4651248">
                <a:moveTo>
                  <a:pt x="6097" y="4645152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4645152"/>
                </a:lnTo>
                <a:lnTo>
                  <a:pt x="6097" y="464515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967435" y="4799321"/>
            <a:ext cx="15485026" cy="887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first_name,  last_name  from  employee  where  first_name  =  ‘Miller’  AND  last_name  =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‘Ward’;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67435" y="5704577"/>
            <a:ext cx="3870425" cy="11963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FIRST_NAME    Last_Name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----------   ----------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Miller            Ward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67435" y="7213591"/>
            <a:ext cx="8916438" cy="21017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first_name,  deptno,  salary  from  employee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where  salary  &gt;  20000  and  salary  &lt;  35000;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FIRST_NAME    DEPTNO        SALARY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----------  ----------  ----------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Smith              10                30000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6282801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10" b="1" spc="10" dirty="0">
                <a:solidFill>
                  <a:srgbClr val="095A82"/>
                </a:solidFill>
                <a:latin typeface="Arial"/>
                <a:cs typeface="Arial"/>
              </a:rPr>
              <a:t>Logical Operator: OR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3285666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50" b="1" spc="10" dirty="0">
                <a:solidFill>
                  <a:srgbClr val="5F5F5F"/>
                </a:solidFill>
                <a:latin typeface="Arial"/>
                <a:cs typeface="Arial"/>
              </a:rPr>
              <a:t>Logical Operators: OR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524760"/>
            <a:ext cx="1567659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OR operators is used to combine two or more conditions and it fetches the result with satisfy any one of 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6482" y="2951480"/>
            <a:ext cx="401680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condition in OR statements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934212" y="3991356"/>
            <a:ext cx="16421100" cy="4943856"/>
          </a:xfrm>
          <a:custGeom>
            <a:avLst/>
            <a:gdLst/>
            <a:ahLst/>
            <a:cxnLst/>
            <a:rect l="l" t="t" r="r" b="b"/>
            <a:pathLst>
              <a:path w="16421100" h="4943856">
                <a:moveTo>
                  <a:pt x="0" y="4943856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4943856"/>
                </a:lnTo>
                <a:lnTo>
                  <a:pt x="0" y="494385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8115" y="3985260"/>
            <a:ext cx="16433292" cy="4956048"/>
          </a:xfrm>
          <a:custGeom>
            <a:avLst/>
            <a:gdLst/>
            <a:ahLst/>
            <a:cxnLst/>
            <a:rect l="l" t="t" r="r" b="b"/>
            <a:pathLst>
              <a:path w="16433292" h="4956048">
                <a:moveTo>
                  <a:pt x="6097" y="4949952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4949952"/>
                </a:lnTo>
                <a:lnTo>
                  <a:pt x="6097" y="494995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967435" y="4038845"/>
            <a:ext cx="1510479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7435" y="4642070"/>
            <a:ext cx="15318910" cy="5865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first_name,  last_name  from  employee  where  first_name  =  ‘Miller’  OR  last_name  =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‘Ruth’;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67435" y="5246107"/>
            <a:ext cx="10939087" cy="2101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FIRST_NAME    LAST_NAME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----------   ----------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Smith              Ruth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Miller            Ward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*  from  dept  where  loc  =  ‘Chennai'  or  dept_name='IT';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67435" y="7358752"/>
            <a:ext cx="3700790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DEPTNO            dept_name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67435" y="7358752"/>
            <a:ext cx="6728166" cy="1497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880153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----------  --------------  -------------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10                        accounts            Chennai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30                        IT                        Bangalore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40                        marketing          Chennai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5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5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5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6703600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10" b="1" spc="10" dirty="0">
                <a:solidFill>
                  <a:srgbClr val="095A82"/>
                </a:solidFill>
                <a:latin typeface="Arial"/>
                <a:cs typeface="Arial"/>
              </a:rPr>
              <a:t>Logical Operator: NOT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3353844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10" b="1" spc="10" dirty="0">
                <a:solidFill>
                  <a:srgbClr val="5F5F5F"/>
                </a:solidFill>
                <a:latin typeface="Arial"/>
                <a:cs typeface="Arial"/>
              </a:rPr>
              <a:t>Logical Operator: 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524760"/>
            <a:ext cx="1595641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NOT operators is used to negate the conditions and it fetches opposite of the result with satisfy the condition.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6482" y="2951480"/>
            <a:ext cx="1107815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It is used in combination with other keywords like NOT IN, NOT Between etc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34212" y="4771644"/>
            <a:ext cx="16421100" cy="2072639"/>
          </a:xfrm>
          <a:custGeom>
            <a:avLst/>
            <a:gdLst/>
            <a:ahLst/>
            <a:cxnLst/>
            <a:rect l="l" t="t" r="r" b="b"/>
            <a:pathLst>
              <a:path w="16421100" h="2072639">
                <a:moveTo>
                  <a:pt x="0" y="2072640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072640"/>
                </a:lnTo>
                <a:lnTo>
                  <a:pt x="0" y="207264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8115" y="4765548"/>
            <a:ext cx="16433292" cy="2084831"/>
          </a:xfrm>
          <a:custGeom>
            <a:avLst/>
            <a:gdLst/>
            <a:ahLst/>
            <a:cxnLst/>
            <a:rect l="l" t="t" r="r" b="b"/>
            <a:pathLst>
              <a:path w="16433292" h="2084831">
                <a:moveTo>
                  <a:pt x="6097" y="2078736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078736"/>
                </a:lnTo>
                <a:lnTo>
                  <a:pt x="6097" y="207873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967435" y="4808499"/>
            <a:ext cx="14238400" cy="9762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select  dept_name,loc  from  dept  where  loc  not  in  (‘Chennai','Bangalore');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7435" y="5795798"/>
            <a:ext cx="1825746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dept_name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67435" y="5795798"/>
            <a:ext cx="5294681" cy="9769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920288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--------------  -------------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HR                            Hyderabad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6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6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6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6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6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6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9356561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Filtering: Comparison Operator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1596102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70" spc="10" dirty="0">
                <a:solidFill>
                  <a:srgbClr val="5F5F5F"/>
                </a:solidFill>
                <a:latin typeface="Calibri"/>
                <a:cs typeface="Calibri"/>
              </a:rPr>
              <a:t>Comparison Operators (=, !=, &lt;&gt;,&gt;=,&lt;=, LIKE, Between , IN ): Comparison operator are used in where condition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346452"/>
            <a:ext cx="385452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to fetch results from 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6482" y="2951480"/>
            <a:ext cx="2928088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b="1" spc="10" dirty="0">
                <a:solidFill>
                  <a:srgbClr val="5F5F5F"/>
                </a:solidFill>
                <a:latin typeface="Arial"/>
                <a:cs typeface="Arial"/>
              </a:rPr>
              <a:t>Between Operator: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6482" y="3556508"/>
            <a:ext cx="1182101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BETWEEN operator is used to search for values that are within a set of values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34212" y="4812792"/>
            <a:ext cx="16421100" cy="2071115"/>
          </a:xfrm>
          <a:custGeom>
            <a:avLst/>
            <a:gdLst/>
            <a:ahLst/>
            <a:cxnLst/>
            <a:rect l="l" t="t" r="r" b="b"/>
            <a:pathLst>
              <a:path w="16421100" h="2071115">
                <a:moveTo>
                  <a:pt x="0" y="2071116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071116"/>
                </a:lnTo>
                <a:lnTo>
                  <a:pt x="0" y="207111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8115" y="4806696"/>
            <a:ext cx="16433292" cy="2083308"/>
          </a:xfrm>
          <a:custGeom>
            <a:avLst/>
            <a:gdLst/>
            <a:ahLst/>
            <a:cxnLst/>
            <a:rect l="l" t="t" r="r" b="b"/>
            <a:pathLst>
              <a:path w="16433292" h="2083308">
                <a:moveTo>
                  <a:pt x="6097" y="2077212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077212"/>
                </a:lnTo>
                <a:lnTo>
                  <a:pt x="6097" y="207721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967435" y="4848250"/>
            <a:ext cx="15161987" cy="19643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select  first_name,  deptno  from  employee  where  salary  between  20000  and  35000;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FIRST_NAME    DEPTNO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   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Smith              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7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9048972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Comparison Operator: NOT IN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2573707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b="1" spc="10" dirty="0">
                <a:solidFill>
                  <a:srgbClr val="5F5F5F"/>
                </a:solidFill>
                <a:latin typeface="Arial"/>
                <a:cs typeface="Arial"/>
              </a:rPr>
              <a:t>NOT IN Operator</a:t>
            </a:r>
            <a:endParaRPr sz="25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00684" y="2538984"/>
            <a:ext cx="16421100" cy="2072640"/>
          </a:xfrm>
          <a:custGeom>
            <a:avLst/>
            <a:gdLst/>
            <a:ahLst/>
            <a:cxnLst/>
            <a:rect l="l" t="t" r="r" b="b"/>
            <a:pathLst>
              <a:path w="16421100" h="2072640">
                <a:moveTo>
                  <a:pt x="0" y="2072640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072640"/>
                </a:lnTo>
                <a:lnTo>
                  <a:pt x="0" y="207264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94587" y="2532888"/>
            <a:ext cx="16433292" cy="2084832"/>
          </a:xfrm>
          <a:custGeom>
            <a:avLst/>
            <a:gdLst/>
            <a:ahLst/>
            <a:cxnLst/>
            <a:rect l="l" t="t" r="r" b="b"/>
            <a:pathLst>
              <a:path w="16433292" h="2084832">
                <a:moveTo>
                  <a:pt x="6097" y="2078736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078736"/>
                </a:lnTo>
                <a:lnTo>
                  <a:pt x="6097" y="207873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934821" y="2575839"/>
            <a:ext cx="14238373" cy="976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select  dept_name,loc  from  dept  where  loc  not  in  (‘Chennai','Bangalore');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34821" y="3563772"/>
            <a:ext cx="1825751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dept_name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34821" y="3563772"/>
            <a:ext cx="5294655" cy="9762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38907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--------------  -------------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HR                          Hyderabad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89" name="object 8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7587208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Comparison Operator: IN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1940577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b="1" spc="10" dirty="0">
                <a:solidFill>
                  <a:srgbClr val="5F5F5F"/>
                </a:solidFill>
                <a:latin typeface="Arial"/>
                <a:cs typeface="Arial"/>
              </a:rPr>
              <a:t>IN Operator: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524760"/>
            <a:ext cx="1575720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Fetches values from a set of literals. It is used to test whether or not a value is "in" the list of values provided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6482" y="2951480"/>
            <a:ext cx="1118465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after the keyword IN. The IN condition can be used with any data type in SQL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6482" y="3556508"/>
            <a:ext cx="1585130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This condition is generally used when we want to check/fetch values from multiple values in single statement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34212" y="4555236"/>
            <a:ext cx="16421100" cy="2072640"/>
          </a:xfrm>
          <a:custGeom>
            <a:avLst/>
            <a:gdLst/>
            <a:ahLst/>
            <a:cxnLst/>
            <a:rect l="l" t="t" r="r" b="b"/>
            <a:pathLst>
              <a:path w="16421100" h="2072640">
                <a:moveTo>
                  <a:pt x="0" y="2072640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072640"/>
                </a:lnTo>
                <a:lnTo>
                  <a:pt x="0" y="207264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8115" y="4549140"/>
            <a:ext cx="16433292" cy="2084832"/>
          </a:xfrm>
          <a:custGeom>
            <a:avLst/>
            <a:gdLst/>
            <a:ahLst/>
            <a:cxnLst/>
            <a:rect l="l" t="t" r="r" b="b"/>
            <a:pathLst>
              <a:path w="16433292" h="2084832">
                <a:moveTo>
                  <a:pt x="6097" y="2078736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078736"/>
                </a:lnTo>
                <a:lnTo>
                  <a:pt x="6097" y="207873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967435" y="4592472"/>
            <a:ext cx="13506632" cy="19640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select  first_name,  deptno  from  employee  where  job_id  in  ('J1','J2');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FIRST_NAME    DEPTNO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   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Smith              10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2013204"/>
            <a:ext cx="5356860" cy="7356348"/>
          </a:xfrm>
          <a:prstGeom prst="rect">
            <a:avLst/>
          </a:prstGeom>
        </p:spPr>
      </p:pic>
      <p:pic>
        <p:nvPicPr>
          <p:cNvPr id="2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08" y="3115056"/>
            <a:ext cx="7552181" cy="103555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06618" y="3156966"/>
            <a:ext cx="7470647" cy="954024"/>
          </a:xfrm>
          <a:custGeom>
            <a:avLst/>
            <a:gdLst/>
            <a:ahLst/>
            <a:cxnLst/>
            <a:rect l="l" t="t" r="r" b="b"/>
            <a:pathLst>
              <a:path w="7470647" h="954024">
                <a:moveTo>
                  <a:pt x="0" y="159003"/>
                </a:moveTo>
                <a:cubicBezTo>
                  <a:pt x="0" y="71247"/>
                  <a:pt x="71247" y="0"/>
                  <a:pt x="159004" y="0"/>
                </a:cubicBezTo>
                <a:lnTo>
                  <a:pt x="7311645" y="0"/>
                </a:lnTo>
                <a:cubicBezTo>
                  <a:pt x="7399401" y="0"/>
                  <a:pt x="7470647" y="71247"/>
                  <a:pt x="7470647" y="159003"/>
                </a:cubicBezTo>
                <a:lnTo>
                  <a:pt x="7470647" y="795020"/>
                </a:lnTo>
                <a:cubicBezTo>
                  <a:pt x="7470647" y="882777"/>
                  <a:pt x="7399401" y="954024"/>
                  <a:pt x="7311645" y="954024"/>
                </a:cubicBezTo>
                <a:lnTo>
                  <a:pt x="159004" y="954024"/>
                </a:lnTo>
                <a:cubicBezTo>
                  <a:pt x="71247" y="954024"/>
                  <a:pt x="0" y="882777"/>
                  <a:pt x="0" y="79502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2140" y="3142488"/>
            <a:ext cx="7499604" cy="982980"/>
          </a:xfrm>
          <a:custGeom>
            <a:avLst/>
            <a:gdLst/>
            <a:ahLst/>
            <a:cxnLst/>
            <a:rect l="l" t="t" r="r" b="b"/>
            <a:pathLst>
              <a:path w="7499604" h="982980">
                <a:moveTo>
                  <a:pt x="14478" y="173481"/>
                </a:moveTo>
                <a:cubicBezTo>
                  <a:pt x="14478" y="85725"/>
                  <a:pt x="85725" y="14478"/>
                  <a:pt x="173482" y="14478"/>
                </a:cubicBezTo>
                <a:lnTo>
                  <a:pt x="7326123" y="14478"/>
                </a:lnTo>
                <a:cubicBezTo>
                  <a:pt x="7413879" y="14478"/>
                  <a:pt x="7485125" y="85725"/>
                  <a:pt x="7485125" y="173481"/>
                </a:cubicBezTo>
                <a:lnTo>
                  <a:pt x="7485125" y="809498"/>
                </a:lnTo>
                <a:cubicBezTo>
                  <a:pt x="7485125" y="897255"/>
                  <a:pt x="7413879" y="968502"/>
                  <a:pt x="7326123" y="968502"/>
                </a:cubicBezTo>
                <a:lnTo>
                  <a:pt x="173482" y="968502"/>
                </a:lnTo>
                <a:cubicBezTo>
                  <a:pt x="85725" y="968502"/>
                  <a:pt x="14478" y="897255"/>
                  <a:pt x="14478" y="809498"/>
                </a:cubicBezTo>
                <a:close/>
              </a:path>
            </a:pathLst>
          </a:custGeom>
          <a:ln w="28956">
            <a:solidFill>
              <a:srgbClr val="E6E6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950366" y="834797"/>
            <a:ext cx="4557595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Course Outline</a:t>
            </a:r>
            <a:endParaRPr sz="4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8932" y="2314321"/>
            <a:ext cx="5529376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0A0A0"/>
                </a:solidFill>
                <a:latin typeface="Calibri"/>
                <a:cs typeface="Calibri"/>
              </a:rPr>
              <a:t>DDL (Data Definitions Language) 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000877" y="3491001"/>
            <a:ext cx="6056940" cy="2932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30" b="1" spc="10" dirty="0">
                <a:solidFill>
                  <a:srgbClr val="FF3F5F"/>
                </a:solidFill>
                <a:latin typeface="Arial"/>
                <a:cs typeface="Arial"/>
              </a:rPr>
              <a:t>DML (Data Manipulation Language) Commands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723634" y="5329174"/>
            <a:ext cx="440405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0A0A0"/>
                </a:solidFill>
                <a:latin typeface="Calibri"/>
                <a:cs typeface="Calibri"/>
              </a:rPr>
              <a:t>Retrieve Data from Multiple Tables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6075934" y="7128637"/>
            <a:ext cx="297576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0A0A0"/>
                </a:solidFill>
                <a:latin typeface="Calibri"/>
                <a:cs typeface="Calibri"/>
              </a:rPr>
              <a:t>Inbuilt Functions in 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8932" y="8431174"/>
            <a:ext cx="4252714" cy="305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A0A0A0"/>
                </a:solidFill>
                <a:latin typeface="Calibri"/>
                <a:cs typeface="Calibri"/>
              </a:rPr>
              <a:t>Create Advance Database Objects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92913" y="3357372"/>
            <a:ext cx="245363" cy="478536"/>
          </a:xfrm>
          <a:custGeom>
            <a:avLst/>
            <a:gdLst/>
            <a:ahLst/>
            <a:cxnLst/>
            <a:rect l="l" t="t" r="r" b="b"/>
            <a:pathLst>
              <a:path w="245363" h="478536">
                <a:moveTo>
                  <a:pt x="243839" y="478536"/>
                </a:moveTo>
                <a:lnTo>
                  <a:pt x="241552" y="478536"/>
                </a:lnTo>
                <a:lnTo>
                  <a:pt x="0" y="240157"/>
                </a:lnTo>
                <a:lnTo>
                  <a:pt x="245363" y="0"/>
                </a:lnTo>
                <a:lnTo>
                  <a:pt x="243839" y="1905"/>
                </a:lnTo>
                <a:lnTo>
                  <a:pt x="121919" y="240157"/>
                </a:lnTo>
                <a:lnTo>
                  <a:pt x="243839" y="478536"/>
                </a:lnTo>
                <a:close/>
              </a:path>
            </a:pathLst>
          </a:custGeom>
          <a:solidFill>
            <a:srgbClr val="FF3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8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8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8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8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8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9732504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10" b="1" spc="10" dirty="0">
                <a:solidFill>
                  <a:srgbClr val="095A82"/>
                </a:solidFill>
                <a:latin typeface="Arial"/>
                <a:cs typeface="Arial"/>
              </a:rPr>
              <a:t>Comparison Operator: &gt;, =, &lt;, &gt;=</a:t>
            </a:r>
            <a:endParaRPr sz="4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5379289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60" b="1" spc="10" dirty="0">
                <a:solidFill>
                  <a:srgbClr val="5F5F5F"/>
                </a:solidFill>
                <a:latin typeface="Arial"/>
                <a:cs typeface="Arial"/>
              </a:rPr>
              <a:t>Comparison Operator: ‘&gt;, = , &lt;, &gt;=’   </a:t>
            </a:r>
            <a:endParaRPr sz="25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20496" y="2665476"/>
            <a:ext cx="16421100" cy="3069336"/>
          </a:xfrm>
          <a:custGeom>
            <a:avLst/>
            <a:gdLst/>
            <a:ahLst/>
            <a:cxnLst/>
            <a:rect l="l" t="t" r="r" b="b"/>
            <a:pathLst>
              <a:path w="16421100" h="3069336">
                <a:moveTo>
                  <a:pt x="0" y="3069336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3069336"/>
                </a:lnTo>
                <a:lnTo>
                  <a:pt x="0" y="3069336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4400" y="2659380"/>
            <a:ext cx="16433292" cy="3081527"/>
          </a:xfrm>
          <a:custGeom>
            <a:avLst/>
            <a:gdLst/>
            <a:ahLst/>
            <a:cxnLst/>
            <a:rect l="l" t="t" r="r" b="b"/>
            <a:pathLst>
              <a:path w="16433292" h="3081527">
                <a:moveTo>
                  <a:pt x="6096" y="3075432"/>
                </a:moveTo>
                <a:lnTo>
                  <a:pt x="6096" y="6096"/>
                </a:lnTo>
                <a:lnTo>
                  <a:pt x="16427196" y="6096"/>
                </a:lnTo>
                <a:lnTo>
                  <a:pt x="16427196" y="3075432"/>
                </a:lnTo>
                <a:lnTo>
                  <a:pt x="6096" y="3075432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954328" y="2706345"/>
            <a:ext cx="10040117" cy="3112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  ‘&gt;’    Fetches  values  greater  than  given  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54328" y="3035833"/>
            <a:ext cx="12971714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select  first_name,  deptno,  salary  from  employee  where  salary  &gt;  20000  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54328" y="3694455"/>
            <a:ext cx="6937248" cy="647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095A82"/>
                </a:solidFill>
                <a:latin typeface="Arial"/>
                <a:cs typeface="Arial"/>
              </a:rPr>
              <a:t>FIRST_NAME                DEPTNO              SALARY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54328" y="4352823"/>
            <a:ext cx="2008631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54328" y="4352823"/>
            <a:ext cx="7666308" cy="6470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286074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     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Smith                            10                    30000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54328" y="5011191"/>
            <a:ext cx="1280160" cy="6471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Arun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Nithya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23283" y="5011191"/>
            <a:ext cx="3651191" cy="6471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30                    40000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10                    45000    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19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19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19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19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19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97" name="object 9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9448410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10" b="1" spc="10" dirty="0">
                <a:solidFill>
                  <a:srgbClr val="095A82"/>
                </a:solidFill>
                <a:latin typeface="Arial"/>
                <a:cs typeface="Arial"/>
              </a:rPr>
              <a:t>Comparison Operator: Example</a:t>
            </a:r>
            <a:endParaRPr sz="49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34212" y="1997963"/>
            <a:ext cx="16421100" cy="4636008"/>
          </a:xfrm>
          <a:custGeom>
            <a:avLst/>
            <a:gdLst/>
            <a:ahLst/>
            <a:cxnLst/>
            <a:rect l="l" t="t" r="r" b="b"/>
            <a:pathLst>
              <a:path w="16421100" h="4636008">
                <a:moveTo>
                  <a:pt x="0" y="4636009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4636009"/>
                </a:lnTo>
                <a:lnTo>
                  <a:pt x="0" y="463600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8115" y="1991867"/>
            <a:ext cx="16433292" cy="4648200"/>
          </a:xfrm>
          <a:custGeom>
            <a:avLst/>
            <a:gdLst/>
            <a:ahLst/>
            <a:cxnLst/>
            <a:rect l="l" t="t" r="r" b="b"/>
            <a:pathLst>
              <a:path w="16433292" h="4648200">
                <a:moveTo>
                  <a:pt x="6097" y="4642105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4642105"/>
                </a:lnTo>
                <a:lnTo>
                  <a:pt x="6097" y="4642105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67435" y="2040991"/>
            <a:ext cx="9491477" cy="3112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  ‘=’    Fetches  values  equals  to  given  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67435" y="2370480"/>
            <a:ext cx="12960409" cy="1957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select  first_name,  deptno,  salary  from  employee  where  salary  =  30000  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FIRST_NAME  DEPTNO      SALARY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  --------  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Smith            10              30000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  ‘&gt;=’    Fetches  values  equals  to  and  greater  than  given  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67435" y="4345838"/>
            <a:ext cx="12960409" cy="16348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select  first_name,  deptno,  salary  from  employee  where  salary  =  30000  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FIRST_NAME  DEPTNO      SALARY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----------  --------  ----------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Smith            10              30000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20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0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0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0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20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0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11118793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820" b="1" spc="10" dirty="0">
                <a:solidFill>
                  <a:srgbClr val="095A82"/>
                </a:solidFill>
                <a:latin typeface="Arial"/>
                <a:cs typeface="Arial"/>
              </a:rPr>
              <a:t>Comparison Operator: LIKE condition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1058067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LIKE condition to perform wild card searches of valid search string values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471851"/>
            <a:ext cx="340178" cy="3920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7957" y="2524760"/>
            <a:ext cx="868129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Search conditions can contain either characters or numbers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6482" y="3076879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87957" y="3129788"/>
            <a:ext cx="524186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%  denotes zero or many characters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16482" y="3680383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87957" y="3733292"/>
            <a:ext cx="3758294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_   denotes one character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34212" y="4136136"/>
            <a:ext cx="16421100" cy="5274564"/>
          </a:xfrm>
          <a:custGeom>
            <a:avLst/>
            <a:gdLst/>
            <a:ahLst/>
            <a:cxnLst/>
            <a:rect l="l" t="t" r="r" b="b"/>
            <a:pathLst>
              <a:path w="16421100" h="5274564">
                <a:moveTo>
                  <a:pt x="0" y="5274564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5274564"/>
                </a:lnTo>
                <a:lnTo>
                  <a:pt x="0" y="5274564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28115" y="4130040"/>
            <a:ext cx="16433292" cy="5286756"/>
          </a:xfrm>
          <a:custGeom>
            <a:avLst/>
            <a:gdLst/>
            <a:ahLst/>
            <a:cxnLst/>
            <a:rect l="l" t="t" r="r" b="b"/>
            <a:pathLst>
              <a:path w="16433292" h="5286756">
                <a:moveTo>
                  <a:pt x="6097" y="5280660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5280660"/>
                </a:lnTo>
                <a:lnTo>
                  <a:pt x="6097" y="528066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967435" y="4198230"/>
            <a:ext cx="9590978" cy="894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dept_name,loc  from  dept  where  loc  like  'c%';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967435" y="5103486"/>
            <a:ext cx="1679766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dept_name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967435" y="5103486"/>
            <a:ext cx="3867941" cy="11963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354885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   -----------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accounts        Chennai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marketing      Chennai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967435" y="6612500"/>
            <a:ext cx="10769894" cy="894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dept_name,loc  from  dept  where  loc  like  'chen_  _  _';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967435" y="7518137"/>
            <a:ext cx="1679766" cy="290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dept_name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967435" y="7518137"/>
            <a:ext cx="10262549" cy="17996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030017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LOC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--------------  -------------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accounts            Chennai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marketing          Chennai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SQL&gt;  select  dept_name,loc  from  dept  where  loc  not  like  'c%';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20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0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1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1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21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1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05" name="object 105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4868744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760" b="1" spc="10" dirty="0">
                <a:solidFill>
                  <a:srgbClr val="095A82"/>
                </a:solidFill>
                <a:latin typeface="Arial"/>
                <a:cs typeface="Arial"/>
              </a:rPr>
              <a:t>Case Expression</a:t>
            </a:r>
            <a:endParaRPr sz="4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919351"/>
            <a:ext cx="1428189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Used as a type of IF-THEN-ELSE statement. CASE is used to provide if-then-else type of logic to SQL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934212" y="6912864"/>
            <a:ext cx="16439388" cy="2514600"/>
          </a:xfrm>
          <a:custGeom>
            <a:avLst/>
            <a:gdLst/>
            <a:ahLst/>
            <a:cxnLst/>
            <a:rect l="l" t="t" r="r" b="b"/>
            <a:pathLst>
              <a:path w="16439388" h="2514600">
                <a:moveTo>
                  <a:pt x="0" y="2514600"/>
                </a:moveTo>
                <a:lnTo>
                  <a:pt x="0" y="0"/>
                </a:lnTo>
                <a:lnTo>
                  <a:pt x="16439388" y="0"/>
                </a:lnTo>
                <a:lnTo>
                  <a:pt x="16439388" y="2514600"/>
                </a:lnTo>
                <a:lnTo>
                  <a:pt x="0" y="2514600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28115" y="6906768"/>
            <a:ext cx="16451580" cy="2526792"/>
          </a:xfrm>
          <a:custGeom>
            <a:avLst/>
            <a:gdLst/>
            <a:ahLst/>
            <a:cxnLst/>
            <a:rect l="l" t="t" r="r" b="b"/>
            <a:pathLst>
              <a:path w="16451580" h="2526792">
                <a:moveTo>
                  <a:pt x="6097" y="2520696"/>
                </a:moveTo>
                <a:lnTo>
                  <a:pt x="6097" y="6096"/>
                </a:lnTo>
                <a:lnTo>
                  <a:pt x="16445485" y="6096"/>
                </a:lnTo>
                <a:lnTo>
                  <a:pt x="16445485" y="2520696"/>
                </a:lnTo>
                <a:lnTo>
                  <a:pt x="6097" y="2520696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967435" y="6953876"/>
            <a:ext cx="6897110" cy="24035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DECLARE  @intInput  INT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SET  @intInput  =  2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SELECT  CASE(@intInput)  WHEN  1  THEN  'One'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WHEN  2  THEN  'Two'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WHEN  3  THEN  'Three'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ELSE  'Your  message.'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095A82"/>
                </a:solidFill>
                <a:latin typeface="Arial"/>
                <a:cs typeface="Arial"/>
              </a:rPr>
              <a:t>END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1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" y="4431817"/>
            <a:ext cx="1531620" cy="620243"/>
          </a:xfrm>
          <a:prstGeom prst="rect">
            <a:avLst/>
          </a:prstGeom>
        </p:spPr>
      </p:pic>
      <p:pic>
        <p:nvPicPr>
          <p:cNvPr id="216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4376928"/>
            <a:ext cx="1539240" cy="827532"/>
          </a:xfrm>
          <a:prstGeom prst="rect">
            <a:avLst/>
          </a:prstGeom>
        </p:spPr>
      </p:pic>
      <p:pic>
        <p:nvPicPr>
          <p:cNvPr id="217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2" y="4459224"/>
            <a:ext cx="1441703" cy="530352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929639" y="4454652"/>
            <a:ext cx="1450847" cy="539496"/>
          </a:xfrm>
          <a:custGeom>
            <a:avLst/>
            <a:gdLst/>
            <a:ahLst/>
            <a:cxnLst/>
            <a:rect l="l" t="t" r="r" b="b"/>
            <a:pathLst>
              <a:path w="1450847" h="539496">
                <a:moveTo>
                  <a:pt x="4573" y="534924"/>
                </a:moveTo>
                <a:lnTo>
                  <a:pt x="4573" y="4572"/>
                </a:lnTo>
                <a:lnTo>
                  <a:pt x="1446276" y="4572"/>
                </a:lnTo>
                <a:lnTo>
                  <a:pt x="1446276" y="534924"/>
                </a:lnTo>
                <a:lnTo>
                  <a:pt x="4573" y="534924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137818" y="4572381"/>
            <a:ext cx="111250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34212" y="5099304"/>
            <a:ext cx="8929116" cy="1630680"/>
          </a:xfrm>
          <a:custGeom>
            <a:avLst/>
            <a:gdLst/>
            <a:ahLst/>
            <a:cxnLst/>
            <a:rect l="l" t="t" r="r" b="b"/>
            <a:pathLst>
              <a:path w="8929116" h="1630680">
                <a:moveTo>
                  <a:pt x="0" y="1630680"/>
                </a:moveTo>
                <a:lnTo>
                  <a:pt x="0" y="0"/>
                </a:lnTo>
                <a:lnTo>
                  <a:pt x="8929116" y="0"/>
                </a:lnTo>
                <a:lnTo>
                  <a:pt x="8929116" y="1630680"/>
                </a:lnTo>
                <a:lnTo>
                  <a:pt x="0" y="163068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29639" y="5094732"/>
            <a:ext cx="8938260" cy="1639823"/>
          </a:xfrm>
          <a:custGeom>
            <a:avLst/>
            <a:gdLst/>
            <a:ahLst/>
            <a:cxnLst/>
            <a:rect l="l" t="t" r="r" b="b"/>
            <a:pathLst>
              <a:path w="8938260" h="1639823">
                <a:moveTo>
                  <a:pt x="4573" y="1635252"/>
                </a:moveTo>
                <a:lnTo>
                  <a:pt x="4573" y="4572"/>
                </a:lnTo>
                <a:lnTo>
                  <a:pt x="8933689" y="4572"/>
                </a:lnTo>
                <a:lnTo>
                  <a:pt x="8933689" y="1635252"/>
                </a:lnTo>
                <a:lnTo>
                  <a:pt x="4573" y="1635252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025042" y="5192141"/>
            <a:ext cx="3349834" cy="1474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5F5F5F"/>
                </a:solidFill>
                <a:latin typeface="Calibri"/>
                <a:cs typeface="Calibri"/>
              </a:rPr>
              <a:t>CASE column_name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5F5F5F"/>
                </a:solidFill>
                <a:latin typeface="Calibri"/>
                <a:cs typeface="Calibri"/>
              </a:rPr>
              <a:t>WHEN condition1 THEN result1 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5F5F5F"/>
                </a:solidFill>
                <a:latin typeface="Calibri"/>
                <a:cs typeface="Calibri"/>
              </a:rPr>
              <a:t>WHEN condition2 THEN result2 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5F5F5F"/>
                </a:solidFill>
                <a:latin typeface="Calibri"/>
                <a:cs typeface="Calibri"/>
              </a:rPr>
              <a:t>ELSE result </a:t>
            </a:r>
            <a:endParaRPr sz="20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5F5F5F"/>
                </a:solidFill>
                <a:latin typeface="Calibri"/>
                <a:cs typeface="Calibri"/>
              </a:rPr>
              <a:t>END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8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682240"/>
            <a:ext cx="14538960" cy="1831848"/>
          </a:xfrm>
          <a:prstGeom prst="rect">
            <a:avLst/>
          </a:prstGeom>
        </p:spPr>
      </p:pic>
      <p:pic>
        <p:nvPicPr>
          <p:cNvPr id="219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76" y="2770632"/>
            <a:ext cx="14257020" cy="1818131"/>
          </a:xfrm>
          <a:prstGeom prst="rect">
            <a:avLst/>
          </a:prstGeom>
        </p:spPr>
      </p:pic>
      <p:pic>
        <p:nvPicPr>
          <p:cNvPr id="220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4" y="2706624"/>
            <a:ext cx="14449044" cy="1741932"/>
          </a:xfrm>
          <a:prstGeom prst="rect">
            <a:avLst/>
          </a:prstGeom>
        </p:spPr>
      </p:pic>
      <p:sp>
        <p:nvSpPr>
          <p:cNvPr id="112" name="object 112"/>
          <p:cNvSpPr/>
          <p:nvPr/>
        </p:nvSpPr>
        <p:spPr>
          <a:xfrm>
            <a:off x="2900172" y="2702052"/>
            <a:ext cx="14458188" cy="1751076"/>
          </a:xfrm>
          <a:custGeom>
            <a:avLst/>
            <a:gdLst/>
            <a:ahLst/>
            <a:cxnLst/>
            <a:rect l="l" t="t" r="r" b="b"/>
            <a:pathLst>
              <a:path w="14458188" h="1751076">
                <a:moveTo>
                  <a:pt x="4572" y="294894"/>
                </a:moveTo>
                <a:cubicBezTo>
                  <a:pt x="4572" y="134492"/>
                  <a:pt x="134493" y="4572"/>
                  <a:pt x="294894" y="4572"/>
                </a:cubicBezTo>
                <a:lnTo>
                  <a:pt x="14163294" y="4572"/>
                </a:lnTo>
                <a:cubicBezTo>
                  <a:pt x="14323568" y="4572"/>
                  <a:pt x="14453616" y="134492"/>
                  <a:pt x="14453616" y="294894"/>
                </a:cubicBezTo>
                <a:lnTo>
                  <a:pt x="14453616" y="1456182"/>
                </a:lnTo>
                <a:cubicBezTo>
                  <a:pt x="14453616" y="1616583"/>
                  <a:pt x="14323568" y="1746504"/>
                  <a:pt x="14163294" y="1746504"/>
                </a:cubicBezTo>
                <a:lnTo>
                  <a:pt x="294894" y="1746504"/>
                </a:lnTo>
                <a:cubicBezTo>
                  <a:pt x="134493" y="1746504"/>
                  <a:pt x="4572" y="1616583"/>
                  <a:pt x="4572" y="1456182"/>
                </a:cubicBezTo>
                <a:close/>
              </a:path>
            </a:pathLst>
          </a:custGeom>
          <a:ln w="9144">
            <a:solidFill>
              <a:srgbClr val="087E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081782" y="2937789"/>
            <a:ext cx="13811204" cy="3051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2340" spc="10" dirty="0">
                <a:solidFill>
                  <a:srgbClr val="FFFFFF"/>
                </a:solidFill>
                <a:latin typeface="Calibri"/>
                <a:cs typeface="Calibri"/>
              </a:rPr>
              <a:t>You cannot use simple case to test for null because it always uses the equals operator (=). That is because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81782" y="3486912"/>
            <a:ext cx="1229603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FFFF"/>
                </a:solidFill>
                <a:latin typeface="Calibri"/>
                <a:cs typeface="Calibri"/>
              </a:rPr>
              <a:t>the condition null = null is not true consequently, a when null clause never applies. If the &lt;common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081782" y="4035552"/>
            <a:ext cx="495795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operand&gt; is null, the else clause applies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2" y="2456688"/>
            <a:ext cx="2193036" cy="2193036"/>
          </a:xfrm>
          <a:prstGeom prst="rect">
            <a:avLst/>
          </a:prstGeom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80" y="2896366"/>
            <a:ext cx="1828798" cy="12298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2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2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2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2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22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2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13" name="object 11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3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52" y="4128516"/>
            <a:ext cx="6004560" cy="425653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0366" y="834797"/>
            <a:ext cx="2979773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Summary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0366" y="1992884"/>
            <a:ext cx="571165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 this module, you should have learnt: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28674" y="2758363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86230" y="2811272"/>
            <a:ext cx="403206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Insert record/data in tables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28674" y="3575482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86230" y="3628390"/>
            <a:ext cx="479090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Modify/Update the existing 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28674" y="4393869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86230" y="4446778"/>
            <a:ext cx="7272284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Retrieve the data from database from single 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28674" y="5212638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86230" y="5265547"/>
            <a:ext cx="5016030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Use of operators for data retrieval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28674" y="6029502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86230" y="6082411"/>
            <a:ext cx="405515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Delete the data from tables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3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3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3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3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23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3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pic>
        <p:nvPicPr>
          <p:cNvPr id="23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4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" y="9450324"/>
            <a:ext cx="2284475" cy="8366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2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4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4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4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4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15" name="object 115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4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pic>
        <p:nvPicPr>
          <p:cNvPr id="2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5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5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5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5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84" y="252985"/>
            <a:ext cx="17704310" cy="9358883"/>
          </a:xfrm>
          <a:prstGeom prst="rect">
            <a:avLst/>
          </a:prstGeom>
        </p:spPr>
      </p:pic>
      <p:pic>
        <p:nvPicPr>
          <p:cNvPr id="25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56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" y="9450324"/>
            <a:ext cx="2284475" cy="836676"/>
          </a:xfrm>
          <a:prstGeom prst="rect">
            <a:avLst/>
          </a:prstGeom>
        </p:spPr>
      </p:pic>
      <p:pic>
        <p:nvPicPr>
          <p:cNvPr id="25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316968" y="9818370"/>
            <a:ext cx="5687034" cy="2103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90" spc="10" dirty="0">
                <a:solidFill>
                  <a:srgbClr val="A0A0A0"/>
                </a:solidFill>
                <a:latin typeface="Calibri"/>
                <a:cs typeface="Calibri"/>
              </a:rPr>
              <a:t>Copyright © 2017, edureka and/or its affiliates. All rights reserved.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2959608" y="4294759"/>
            <a:ext cx="13617510" cy="20313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600" b="1" spc="1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DML (Data Manipulation Language)</a:t>
            </a:r>
            <a:endParaRPr sz="6600" dirty="0">
              <a:latin typeface="Trebuchet MS" panose="020B0603020202020204" pitchFamily="34" charset="0"/>
              <a:cs typeface="Arial"/>
            </a:endParaRPr>
          </a:p>
          <a:p>
            <a:pPr marL="4232402">
              <a:lnSpc>
                <a:spcPct val="100000"/>
              </a:lnSpc>
            </a:pPr>
            <a:r>
              <a:rPr sz="6600" b="1" spc="10" dirty="0">
                <a:solidFill>
                  <a:srgbClr val="FFFFFF"/>
                </a:solidFill>
                <a:latin typeface="Trebuchet MS" panose="020B0603020202020204" pitchFamily="34" charset="0"/>
                <a:cs typeface="Arial"/>
              </a:rPr>
              <a:t>Commands</a:t>
            </a:r>
            <a:endParaRPr sz="6600" dirty="0"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64" y="1110996"/>
            <a:ext cx="3172968" cy="3172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492" y="4424172"/>
            <a:ext cx="5797296" cy="384505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0366" y="834797"/>
            <a:ext cx="3263154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Objectives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58900" y="2012696"/>
            <a:ext cx="768383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After completing this module, you should be able to: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37208" y="2778429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94358" y="2831338"/>
            <a:ext cx="516232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Enter data/record in existing tables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37208" y="3595293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94358" y="3648202"/>
            <a:ext cx="902714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Update the data/records in existing database tables using SQL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94358" y="4288053"/>
            <a:ext cx="1705904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Commands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37208" y="5054142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594358" y="5107051"/>
            <a:ext cx="958500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Fetch and Show the data/records from database using commands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594358" y="5747131"/>
            <a:ext cx="222642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for single 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137208" y="6512864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594358" y="6565773"/>
            <a:ext cx="9399286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Use SQL Operators to pull data e.g. Comparison operator, logical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594358" y="7205853"/>
            <a:ext cx="193002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Operator etc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137208" y="7969534"/>
            <a:ext cx="340470" cy="3923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594358" y="8022488"/>
            <a:ext cx="9098514" cy="355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Delete the record/data from single table using SQL Commands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4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116482" y="2045589"/>
            <a:ext cx="1543193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This language constitutes the statements that are used to manipulate with the data. It has commands like: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94765" y="2863748"/>
            <a:ext cx="1124120" cy="3415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50" b="1" spc="10" dirty="0">
                <a:solidFill>
                  <a:srgbClr val="095A82"/>
                </a:solidFill>
                <a:latin typeface="Arial"/>
                <a:cs typeface="Arial"/>
              </a:rPr>
              <a:t>INSERT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94765" y="3681095"/>
            <a:ext cx="1288984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00" b="1" spc="10" dirty="0">
                <a:solidFill>
                  <a:srgbClr val="095A82"/>
                </a:solidFill>
                <a:latin typeface="Arial"/>
                <a:cs typeface="Arial"/>
              </a:rPr>
              <a:t>UPDATE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94765" y="4499483"/>
            <a:ext cx="1150853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60" b="1" spc="10" dirty="0">
                <a:solidFill>
                  <a:srgbClr val="095A82"/>
                </a:solidFill>
                <a:latin typeface="Arial"/>
                <a:cs typeface="Arial"/>
              </a:rPr>
              <a:t>DELETE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94765" y="5318252"/>
            <a:ext cx="1109662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095A82"/>
                </a:solidFill>
                <a:latin typeface="Arial"/>
                <a:cs typeface="Arial"/>
              </a:rPr>
              <a:t>SELECT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50366" y="834797"/>
            <a:ext cx="4954682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10" b="1" spc="10" dirty="0">
                <a:solidFill>
                  <a:srgbClr val="095A82"/>
                </a:solidFill>
                <a:latin typeface="Arial"/>
                <a:cs typeface="Arial"/>
              </a:rPr>
              <a:t>DML </a:t>
            </a:r>
            <a:r>
              <a:rPr sz="5210" b="1" spc="10" dirty="0">
                <a:solidFill>
                  <a:srgbClr val="095A82"/>
                </a:solidFill>
                <a:latin typeface="Arial"/>
                <a:cs typeface="Arial"/>
              </a:rPr>
              <a:t>Commands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5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5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116482" y="1844853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631569" y="1897762"/>
            <a:ext cx="1006756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Insert command is used to Insert data/record into the database 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6482" y="2449880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31569" y="2502789"/>
            <a:ext cx="1463898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Inserting values for the specific columns in the table. (Always include the columns which are not null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50366" y="834797"/>
            <a:ext cx="5423402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Insert Statements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4212" y="3049524"/>
            <a:ext cx="16421100" cy="4453128"/>
          </a:xfrm>
          <a:custGeom>
            <a:avLst/>
            <a:gdLst/>
            <a:ahLst/>
            <a:cxnLst/>
            <a:rect l="l" t="t" r="r" b="b"/>
            <a:pathLst>
              <a:path w="16421100" h="4453128">
                <a:moveTo>
                  <a:pt x="0" y="4453128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4453128"/>
                </a:lnTo>
                <a:lnTo>
                  <a:pt x="0" y="4453128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115" y="3043428"/>
            <a:ext cx="16433292" cy="4465320"/>
          </a:xfrm>
          <a:custGeom>
            <a:avLst/>
            <a:gdLst/>
            <a:ahLst/>
            <a:cxnLst/>
            <a:rect l="l" t="t" r="r" b="b"/>
            <a:pathLst>
              <a:path w="16433292" h="4465320">
                <a:moveTo>
                  <a:pt x="6097" y="4459224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4459224"/>
                </a:lnTo>
                <a:lnTo>
                  <a:pt x="6097" y="4459224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967435" y="3233953"/>
            <a:ext cx="14237521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Insert  Into  &lt;Table-Name&gt;  (Fieldname1,  FielHR2,  Fieldname3,..)  Values  (value1,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67435" y="3782593"/>
            <a:ext cx="3468623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value2,value3,..);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67435" y="4331487"/>
            <a:ext cx="1644395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67435" y="4880127"/>
            <a:ext cx="10404913" cy="317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insert  into  dept  (deptno,dept_name)values(20,'HR');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967435" y="5428767"/>
            <a:ext cx="15880095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If  we  want  to  insert  values  in  all  columns  then  no  need  to  specify  column  values  ,  but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967435" y="5977154"/>
            <a:ext cx="11680639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order  of  column  values  should  be  in  sync  with  the  column  names.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967435" y="6526428"/>
            <a:ext cx="1644395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967435" y="7075068"/>
            <a:ext cx="7303313" cy="317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insert  into  dept   values(20,'HR');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6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8751013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970" b="1" spc="10" dirty="0">
                <a:solidFill>
                  <a:srgbClr val="095A82"/>
                </a:solidFill>
                <a:latin typeface="Arial"/>
                <a:cs typeface="Arial"/>
              </a:rPr>
              <a:t>‘Insert- As- Select’ Statement</a:t>
            </a:r>
            <a:endParaRPr sz="4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4212" y="3396996"/>
            <a:ext cx="16421100" cy="4454652"/>
          </a:xfrm>
          <a:custGeom>
            <a:avLst/>
            <a:gdLst/>
            <a:ahLst/>
            <a:cxnLst/>
            <a:rect l="l" t="t" r="r" b="b"/>
            <a:pathLst>
              <a:path w="16421100" h="4454652">
                <a:moveTo>
                  <a:pt x="0" y="4454652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4454652"/>
                </a:lnTo>
                <a:lnTo>
                  <a:pt x="0" y="445465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115" y="3390900"/>
            <a:ext cx="16433292" cy="4466844"/>
          </a:xfrm>
          <a:custGeom>
            <a:avLst/>
            <a:gdLst/>
            <a:ahLst/>
            <a:cxnLst/>
            <a:rect l="l" t="t" r="r" b="b"/>
            <a:pathLst>
              <a:path w="16433292" h="4466844">
                <a:moveTo>
                  <a:pt x="6097" y="4460748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4460748"/>
                </a:lnTo>
                <a:lnTo>
                  <a:pt x="6097" y="446074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67435" y="3582568"/>
            <a:ext cx="6938775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INSERT  INTO  table-name  (column-names)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67435" y="4131589"/>
            <a:ext cx="3651808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SELECT  column-names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67435" y="4680229"/>
            <a:ext cx="2924607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FROM  table-name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67435" y="5228869"/>
            <a:ext cx="2923032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WHERE  condition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7435" y="5777256"/>
            <a:ext cx="1463040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Syntax: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67435" y="6326403"/>
            <a:ext cx="13689760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Insert  into  &lt;new_table_name&gt;  (Select  &lt;columnnames&gt;  from  &lt;old_table_name&gt;);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67435" y="6875043"/>
            <a:ext cx="1644395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67435" y="7423430"/>
            <a:ext cx="13506806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insert  into  CopyOfEmployee  select  *  from  employee  where  emp_id  &gt;  100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16482" y="2045589"/>
            <a:ext cx="1556063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70" spc="10" dirty="0">
                <a:solidFill>
                  <a:srgbClr val="5F5F5F"/>
                </a:solidFill>
                <a:latin typeface="Calibri"/>
                <a:cs typeface="Calibri"/>
              </a:rPr>
              <a:t>‘Insert – As –Select’ statement  allows to insert into a table using the input from another table. Record from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16482" y="2685669"/>
            <a:ext cx="621020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one table will be inserted in another 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5893329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Update Statements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6482" y="1866442"/>
            <a:ext cx="340178" cy="3920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87957" y="1919351"/>
            <a:ext cx="1522385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Update statement updates/modify the existing data in the tables. Using these statements we can update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7957" y="2346452"/>
            <a:ext cx="10166284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the value of a single column or multiple columns in a single statement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6482" y="2898571"/>
            <a:ext cx="340178" cy="3920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95A82"/>
                </a:solidFill>
                <a:latin typeface="Arial"/>
                <a:cs typeface="Arial"/>
              </a:rPr>
              <a:t>▪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87957" y="2951480"/>
            <a:ext cx="347635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Updating single column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5736" y="7757160"/>
            <a:ext cx="16421100" cy="576072"/>
          </a:xfrm>
          <a:custGeom>
            <a:avLst/>
            <a:gdLst/>
            <a:ahLst/>
            <a:cxnLst/>
            <a:rect l="l" t="t" r="r" b="b"/>
            <a:pathLst>
              <a:path w="16421100" h="576072">
                <a:moveTo>
                  <a:pt x="0" y="576072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576072"/>
                </a:lnTo>
                <a:lnTo>
                  <a:pt x="0" y="576072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639" y="7751064"/>
            <a:ext cx="16433292" cy="588264"/>
          </a:xfrm>
          <a:custGeom>
            <a:avLst/>
            <a:gdLst/>
            <a:ahLst/>
            <a:cxnLst/>
            <a:rect l="l" t="t" r="r" b="b"/>
            <a:pathLst>
              <a:path w="16433292" h="588264">
                <a:moveTo>
                  <a:pt x="6097" y="582168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582168"/>
                </a:lnTo>
                <a:lnTo>
                  <a:pt x="6097" y="582168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968959" y="7922996"/>
            <a:ext cx="14604160" cy="3185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  SQL&gt;  update  dept  set  loc=‘Pink  City',  dept_name=  ‘HR’  where  deptno=20;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404" y="5263896"/>
            <a:ext cx="11519916" cy="2106168"/>
          </a:xfrm>
          <a:prstGeom prst="rect">
            <a:avLst/>
          </a:prstGeom>
        </p:spPr>
      </p:pic>
      <p:pic>
        <p:nvPicPr>
          <p:cNvPr id="7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96" y="5448300"/>
            <a:ext cx="11538204" cy="1818132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5288280"/>
            <a:ext cx="11430000" cy="2016252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2894076" y="5283708"/>
            <a:ext cx="11439144" cy="2025396"/>
          </a:xfrm>
          <a:custGeom>
            <a:avLst/>
            <a:gdLst/>
            <a:ahLst/>
            <a:cxnLst/>
            <a:rect l="l" t="t" r="r" b="b"/>
            <a:pathLst>
              <a:path w="11439144" h="2025396">
                <a:moveTo>
                  <a:pt x="4572" y="340614"/>
                </a:moveTo>
                <a:cubicBezTo>
                  <a:pt x="4572" y="155067"/>
                  <a:pt x="155067" y="4572"/>
                  <a:pt x="340614" y="4572"/>
                </a:cubicBezTo>
                <a:lnTo>
                  <a:pt x="11098530" y="4572"/>
                </a:lnTo>
                <a:cubicBezTo>
                  <a:pt x="11284077" y="4572"/>
                  <a:pt x="11434572" y="155067"/>
                  <a:pt x="11434572" y="340614"/>
                </a:cubicBezTo>
                <a:lnTo>
                  <a:pt x="11434572" y="1684782"/>
                </a:lnTo>
                <a:cubicBezTo>
                  <a:pt x="11434572" y="1870329"/>
                  <a:pt x="11284077" y="2020824"/>
                  <a:pt x="11098530" y="2020824"/>
                </a:cubicBezTo>
                <a:lnTo>
                  <a:pt x="340614" y="2020824"/>
                </a:lnTo>
                <a:cubicBezTo>
                  <a:pt x="155067" y="2020824"/>
                  <a:pt x="4572" y="1870329"/>
                  <a:pt x="4572" y="1684782"/>
                </a:cubicBezTo>
                <a:close/>
              </a:path>
            </a:pathLst>
          </a:custGeom>
          <a:ln w="9144">
            <a:solidFill>
              <a:srgbClr val="087EB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3089402" y="5616575"/>
            <a:ext cx="735268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b="1" spc="10" dirty="0">
                <a:solidFill>
                  <a:srgbClr val="FFFFFF"/>
                </a:solidFill>
                <a:latin typeface="Arial"/>
                <a:cs typeface="Arial"/>
              </a:rPr>
              <a:t>Note:</a:t>
            </a:r>
            <a:r>
              <a:rPr sz="2340" spc="10" dirty="0">
                <a:solidFill>
                  <a:srgbClr val="FFFFFF"/>
                </a:solidFill>
                <a:latin typeface="Calibri"/>
                <a:cs typeface="Calibri"/>
              </a:rPr>
              <a:t>1. Without where clause all the rows will get updated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089402" y="6165215"/>
            <a:ext cx="1109136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FFFFFF"/>
                </a:solidFill>
                <a:latin typeface="Calibri"/>
                <a:cs typeface="Calibri"/>
              </a:rPr>
              <a:t>2. Updating multiple column [while updating more than one column, the column must be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89402" y="6713855"/>
            <a:ext cx="3802990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separated by comma operator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5314188"/>
            <a:ext cx="2191512" cy="2191512"/>
          </a:xfrm>
          <a:prstGeom prst="rect">
            <a:avLst/>
          </a:prstGeom>
        </p:spPr>
      </p:pic>
      <p:pic>
        <p:nvPicPr>
          <p:cNvPr id="7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11" y="5753581"/>
            <a:ext cx="1827439" cy="1228954"/>
          </a:xfrm>
          <a:prstGeom prst="rect">
            <a:avLst/>
          </a:prstGeom>
        </p:spPr>
      </p:pic>
      <p:pic>
        <p:nvPicPr>
          <p:cNvPr id="7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" y="3585984"/>
            <a:ext cx="1531620" cy="618732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3529584"/>
            <a:ext cx="1539240" cy="827532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2" y="3613404"/>
            <a:ext cx="1441703" cy="52882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929639" y="3608832"/>
            <a:ext cx="1450847" cy="537971"/>
          </a:xfrm>
          <a:custGeom>
            <a:avLst/>
            <a:gdLst/>
            <a:ahLst/>
            <a:cxnLst/>
            <a:rect l="l" t="t" r="r" b="b"/>
            <a:pathLst>
              <a:path w="1450847" h="537971">
                <a:moveTo>
                  <a:pt x="4573" y="533400"/>
                </a:moveTo>
                <a:lnTo>
                  <a:pt x="4573" y="4572"/>
                </a:lnTo>
                <a:lnTo>
                  <a:pt x="1446276" y="4572"/>
                </a:lnTo>
                <a:lnTo>
                  <a:pt x="1446276" y="533400"/>
                </a:lnTo>
                <a:lnTo>
                  <a:pt x="4573" y="533400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137818" y="3725672"/>
            <a:ext cx="1112503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4212" y="4344924"/>
            <a:ext cx="9649968" cy="461772"/>
          </a:xfrm>
          <a:custGeom>
            <a:avLst/>
            <a:gdLst/>
            <a:ahLst/>
            <a:cxnLst/>
            <a:rect l="l" t="t" r="r" b="b"/>
            <a:pathLst>
              <a:path w="9649968" h="461772">
                <a:moveTo>
                  <a:pt x="0" y="461772"/>
                </a:moveTo>
                <a:lnTo>
                  <a:pt x="0" y="0"/>
                </a:lnTo>
                <a:lnTo>
                  <a:pt x="9649968" y="0"/>
                </a:lnTo>
                <a:lnTo>
                  <a:pt x="9649968" y="461772"/>
                </a:lnTo>
                <a:lnTo>
                  <a:pt x="0" y="461772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9639" y="4340352"/>
            <a:ext cx="9659112" cy="470916"/>
          </a:xfrm>
          <a:custGeom>
            <a:avLst/>
            <a:gdLst/>
            <a:ahLst/>
            <a:cxnLst/>
            <a:rect l="l" t="t" r="r" b="b"/>
            <a:pathLst>
              <a:path w="9659112" h="470916">
                <a:moveTo>
                  <a:pt x="4573" y="466344"/>
                </a:moveTo>
                <a:lnTo>
                  <a:pt x="4573" y="4572"/>
                </a:lnTo>
                <a:lnTo>
                  <a:pt x="9654541" y="4572"/>
                </a:lnTo>
                <a:lnTo>
                  <a:pt x="9654541" y="466344"/>
                </a:lnTo>
                <a:lnTo>
                  <a:pt x="4573" y="466344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025042" y="4447921"/>
            <a:ext cx="889955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UPDATE &lt;table name&gt; Set &lt;Field Name&gt; = &lt;Value&gt; Where &lt;Condition&gt;;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392" y="0"/>
            <a:ext cx="292608" cy="10245851"/>
          </a:xfrm>
          <a:prstGeom prst="rect">
            <a:avLst/>
          </a:prstGeom>
        </p:spPr>
      </p:pic>
      <p:pic>
        <p:nvPicPr>
          <p:cNvPr id="8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2608" cy="10236707"/>
          </a:xfrm>
          <a:prstGeom prst="rect">
            <a:avLst/>
          </a:prstGeom>
        </p:spPr>
      </p:pic>
      <p:pic>
        <p:nvPicPr>
          <p:cNvPr id="8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1199"/>
            <a:ext cx="18288000" cy="685800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248412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9454896"/>
            <a:ext cx="2275332" cy="832104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" y="9453366"/>
            <a:ext cx="2276094" cy="831342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0496" y="1700784"/>
            <a:ext cx="16450056" cy="28956"/>
          </a:xfrm>
          <a:custGeom>
            <a:avLst/>
            <a:gdLst/>
            <a:ahLst/>
            <a:cxnLst/>
            <a:rect l="l" t="t" r="r" b="b"/>
            <a:pathLst>
              <a:path w="16450056" h="28956">
                <a:moveTo>
                  <a:pt x="14478" y="14478"/>
                </a:moveTo>
                <a:lnTo>
                  <a:pt x="16435578" y="14478"/>
                </a:lnTo>
              </a:path>
            </a:pathLst>
          </a:custGeom>
          <a:ln w="28956">
            <a:solidFill>
              <a:srgbClr val="0651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950366" y="834797"/>
            <a:ext cx="5658366" cy="6842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060" b="1" spc="10" dirty="0">
                <a:solidFill>
                  <a:srgbClr val="095A82"/>
                </a:solidFill>
                <a:latin typeface="Arial"/>
                <a:cs typeface="Arial"/>
              </a:rPr>
              <a:t>Delete Statements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4212" y="5617464"/>
            <a:ext cx="16421100" cy="2837688"/>
          </a:xfrm>
          <a:custGeom>
            <a:avLst/>
            <a:gdLst/>
            <a:ahLst/>
            <a:cxnLst/>
            <a:rect l="l" t="t" r="r" b="b"/>
            <a:pathLst>
              <a:path w="16421100" h="2837688">
                <a:moveTo>
                  <a:pt x="0" y="2837688"/>
                </a:moveTo>
                <a:lnTo>
                  <a:pt x="0" y="0"/>
                </a:lnTo>
                <a:lnTo>
                  <a:pt x="16421100" y="0"/>
                </a:lnTo>
                <a:lnTo>
                  <a:pt x="16421100" y="2837688"/>
                </a:lnTo>
                <a:lnTo>
                  <a:pt x="0" y="2837688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8115" y="5611368"/>
            <a:ext cx="16433292" cy="2849880"/>
          </a:xfrm>
          <a:custGeom>
            <a:avLst/>
            <a:gdLst/>
            <a:ahLst/>
            <a:cxnLst/>
            <a:rect l="l" t="t" r="r" b="b"/>
            <a:pathLst>
              <a:path w="16433292" h="2849880">
                <a:moveTo>
                  <a:pt x="6097" y="2843784"/>
                </a:moveTo>
                <a:lnTo>
                  <a:pt x="6097" y="6096"/>
                </a:lnTo>
                <a:lnTo>
                  <a:pt x="16427197" y="6096"/>
                </a:lnTo>
                <a:lnTo>
                  <a:pt x="16427197" y="2843784"/>
                </a:lnTo>
                <a:lnTo>
                  <a:pt x="6097" y="2843784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967435" y="5818022"/>
            <a:ext cx="1644395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67435" y="6366662"/>
            <a:ext cx="12045707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a)  to  delete  all  rows  (Deleting  records  without  where  condition):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67435" y="6915302"/>
            <a:ext cx="4200449" cy="317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delete  from  dept;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67435" y="7463688"/>
            <a:ext cx="11861873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b)  conditional  deletion  (deleting  records  with  where  condition):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67435" y="8012531"/>
            <a:ext cx="8217107" cy="3182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95A82"/>
                </a:solidFill>
                <a:latin typeface="Arial"/>
                <a:cs typeface="Arial"/>
              </a:rPr>
              <a:t>SQL&gt;  delete  from  dept  where  loc=‘Pink  City';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34974" y="1832610"/>
            <a:ext cx="16421100" cy="1440180"/>
          </a:xfrm>
          <a:custGeom>
            <a:avLst/>
            <a:gdLst/>
            <a:ahLst/>
            <a:cxnLst/>
            <a:rect l="l" t="t" r="r" b="b"/>
            <a:pathLst>
              <a:path w="16421100" h="1440180">
                <a:moveTo>
                  <a:pt x="0" y="240030"/>
                </a:moveTo>
                <a:cubicBezTo>
                  <a:pt x="0" y="107442"/>
                  <a:pt x="107467" y="0"/>
                  <a:pt x="240030" y="0"/>
                </a:cubicBezTo>
                <a:lnTo>
                  <a:pt x="16181070" y="0"/>
                </a:lnTo>
                <a:cubicBezTo>
                  <a:pt x="16313658" y="0"/>
                  <a:pt x="16421100" y="107442"/>
                  <a:pt x="16421100" y="240030"/>
                </a:cubicBezTo>
                <a:lnTo>
                  <a:pt x="16421100" y="1200150"/>
                </a:lnTo>
                <a:cubicBezTo>
                  <a:pt x="16421100" y="1332738"/>
                  <a:pt x="16313658" y="1440180"/>
                  <a:pt x="16181070" y="1440180"/>
                </a:cubicBezTo>
                <a:lnTo>
                  <a:pt x="240030" y="1440180"/>
                </a:lnTo>
                <a:cubicBezTo>
                  <a:pt x="107467" y="1440180"/>
                  <a:pt x="0" y="1332738"/>
                  <a:pt x="0" y="1200150"/>
                </a:cubicBez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496" y="1818132"/>
            <a:ext cx="16450056" cy="1469136"/>
          </a:xfrm>
          <a:custGeom>
            <a:avLst/>
            <a:gdLst/>
            <a:ahLst/>
            <a:cxnLst/>
            <a:rect l="l" t="t" r="r" b="b"/>
            <a:pathLst>
              <a:path w="16450056" h="1469136">
                <a:moveTo>
                  <a:pt x="14478" y="254508"/>
                </a:moveTo>
                <a:cubicBezTo>
                  <a:pt x="14478" y="121920"/>
                  <a:pt x="121945" y="14478"/>
                  <a:pt x="254508" y="14478"/>
                </a:cubicBezTo>
                <a:lnTo>
                  <a:pt x="16195548" y="14478"/>
                </a:lnTo>
                <a:cubicBezTo>
                  <a:pt x="16328136" y="14478"/>
                  <a:pt x="16435578" y="121920"/>
                  <a:pt x="16435578" y="254508"/>
                </a:cubicBezTo>
                <a:lnTo>
                  <a:pt x="16435578" y="1214628"/>
                </a:lnTo>
                <a:cubicBezTo>
                  <a:pt x="16435578" y="1347216"/>
                  <a:pt x="16328136" y="1454658"/>
                  <a:pt x="16195548" y="1454658"/>
                </a:cubicBezTo>
                <a:lnTo>
                  <a:pt x="254508" y="1454658"/>
                </a:lnTo>
                <a:cubicBezTo>
                  <a:pt x="121945" y="1454658"/>
                  <a:pt x="14478" y="1347216"/>
                  <a:pt x="14478" y="1214628"/>
                </a:cubicBez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095146" y="2013585"/>
            <a:ext cx="1584313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D80B9"/>
                </a:solidFill>
                <a:latin typeface="Calibri"/>
                <a:cs typeface="Calibri"/>
              </a:rPr>
              <a:t>Delete commands helps to delete rows/record from database table. Delete Statements can be executed with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95146" y="2440305"/>
            <a:ext cx="1524800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D80B9"/>
                </a:solidFill>
                <a:latin typeface="Calibri"/>
                <a:cs typeface="Calibri"/>
              </a:rPr>
              <a:t>or without where conditions. Execution of delete commands without where condition will remove all 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95146" y="2867025"/>
            <a:ext cx="417801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D80B9"/>
                </a:solidFill>
                <a:latin typeface="Calibri"/>
                <a:cs typeface="Calibri"/>
              </a:rPr>
              <a:t>records/rows from the table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" y="4011180"/>
            <a:ext cx="1531620" cy="618731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3954780"/>
            <a:ext cx="1539240" cy="827532"/>
          </a:xfrm>
          <a:prstGeom prst="rect">
            <a:avLst/>
          </a:prstGeom>
        </p:spPr>
      </p:pic>
      <p:pic>
        <p:nvPicPr>
          <p:cNvPr id="90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12" y="4038600"/>
            <a:ext cx="1441703" cy="528828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929639" y="4034028"/>
            <a:ext cx="1450847" cy="537972"/>
          </a:xfrm>
          <a:custGeom>
            <a:avLst/>
            <a:gdLst/>
            <a:ahLst/>
            <a:cxnLst/>
            <a:rect l="l" t="t" r="r" b="b"/>
            <a:pathLst>
              <a:path w="1450847" h="537972">
                <a:moveTo>
                  <a:pt x="4573" y="533400"/>
                </a:moveTo>
                <a:lnTo>
                  <a:pt x="4573" y="4572"/>
                </a:lnTo>
                <a:lnTo>
                  <a:pt x="1446276" y="4572"/>
                </a:lnTo>
                <a:lnTo>
                  <a:pt x="1446276" y="533400"/>
                </a:lnTo>
                <a:lnTo>
                  <a:pt x="4573" y="533400"/>
                </a:lnTo>
                <a:close/>
              </a:path>
            </a:pathLst>
          </a:custGeom>
          <a:ln w="9144">
            <a:solidFill>
              <a:srgbClr val="5D5D5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137818" y="4150487"/>
            <a:ext cx="111250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5F5F5F"/>
                </a:solidFill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4212" y="4770119"/>
            <a:ext cx="6265164" cy="461772"/>
          </a:xfrm>
          <a:custGeom>
            <a:avLst/>
            <a:gdLst/>
            <a:ahLst/>
            <a:cxnLst/>
            <a:rect l="l" t="t" r="r" b="b"/>
            <a:pathLst>
              <a:path w="6265164" h="461772">
                <a:moveTo>
                  <a:pt x="0" y="461773"/>
                </a:moveTo>
                <a:lnTo>
                  <a:pt x="0" y="0"/>
                </a:lnTo>
                <a:lnTo>
                  <a:pt x="6265164" y="0"/>
                </a:lnTo>
                <a:lnTo>
                  <a:pt x="6265164" y="461773"/>
                </a:lnTo>
                <a:lnTo>
                  <a:pt x="0" y="46177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9639" y="4765548"/>
            <a:ext cx="6274308" cy="470915"/>
          </a:xfrm>
          <a:custGeom>
            <a:avLst/>
            <a:gdLst/>
            <a:ahLst/>
            <a:cxnLst/>
            <a:rect l="l" t="t" r="r" b="b"/>
            <a:pathLst>
              <a:path w="6274308" h="470915">
                <a:moveTo>
                  <a:pt x="4573" y="466344"/>
                </a:moveTo>
                <a:lnTo>
                  <a:pt x="4573" y="4571"/>
                </a:lnTo>
                <a:lnTo>
                  <a:pt x="6269737" y="4571"/>
                </a:lnTo>
                <a:lnTo>
                  <a:pt x="6269737" y="466344"/>
                </a:lnTo>
                <a:lnTo>
                  <a:pt x="4573" y="466344"/>
                </a:lnTo>
                <a:close/>
              </a:path>
            </a:pathLst>
          </a:custGeom>
          <a:ln w="9144">
            <a:solidFill>
              <a:srgbClr val="5F5F5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025042" y="4872863"/>
            <a:ext cx="597895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Delete from &lt;table name&gt; [where &lt;condition&gt;];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1241</Words>
  <Application>Microsoft Office PowerPoint</Application>
  <PresentationFormat>Custom</PresentationFormat>
  <Paragraphs>324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Trebuchet MS</vt:lpstr>
      <vt:lpstr>Office Theme</vt:lpstr>
      <vt:lpstr>1_Office Theme</vt:lpstr>
      <vt:lpstr>2_Office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Sriram B</cp:lastModifiedBy>
  <cp:revision>6</cp:revision>
  <dcterms:created xsi:type="dcterms:W3CDTF">2018-09-26T06:19:15Z</dcterms:created>
  <dcterms:modified xsi:type="dcterms:W3CDTF">2018-10-04T07:03:46Z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2018-09-26T00:00:00Z</vt:filetime>
  </property>
  <property fmtid="{D5CDD505-2E9C-101B-9397-08002B2CF9AE}" pid="3" name="LastSaved">
    <vt:filetime>2018-09-26T00:00:00Z</vt:filetime>
  </property>
</Properties>
</file>