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6" r:id="rId3"/>
  </p:sldMasterIdLst>
  <p:notesMasterIdLst>
    <p:notesMasterId r:id="rId25"/>
  </p:notesMasterIdLst>
  <p:sldIdLst>
    <p:sldId id="29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91" r:id="rId2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E4113-0A8C-4742-B653-B1A66F8C7F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4EA6B-6FB7-4CB4-B23C-6492CE70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1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9973-5B66-4545-8318-E3198E4A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17B07-64B5-4EBA-9B48-3A3B9A65E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97318-5293-47E4-B541-34B23A8B8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4EEFC-2D84-4715-8AED-51AA7761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C48CF-BE06-4023-8BB9-B443776B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50B02-BDA0-4B7D-AF41-6F3EA37B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0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85A3-697A-453A-8BC1-5E24E7CC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78858-8F98-48C3-BBA7-A3602D5F6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75A9B-C16C-42C3-B81C-1FEF4964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21B99-AEDD-48D2-9F4D-550F3DA65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93EA0-A290-44DC-AE88-DD54EEBEE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32559B-6964-4671-9980-33F065E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444E5-FED4-45D8-81D7-B55BCAAC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596E9-219E-40AB-9F23-70491CE9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5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0BC1-F8BE-47C6-88BE-ADA9D80D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43F90-F5CE-4AD9-B126-3DFB9C3E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00BA8-27DC-49BB-B3B7-0530BB8E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57D6A-C64E-4115-9AF7-1FD31A96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9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3586F-07C8-4608-85B6-AB62881E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182E2-2AA1-4C89-8B03-2088C850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FC639-DCC3-4B33-B0D3-98E52352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19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AEA3-13F1-4F66-8487-132F3826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49E0-A031-45DF-847F-E289623E4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FFFD0-CA5A-4047-8ACA-77F6FFED6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5F570-310B-47EC-A1FB-8BCC27E3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F62F7-62E7-4D40-9C77-9CD91BB8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95614-A18A-4230-BE54-84FBE60E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40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F9A9-D0F2-494C-B181-1562DC0B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A05EF-F455-48EF-AF02-9C6492047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6B690-AB95-4E16-978E-255ABF3AF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D70A1-805B-4BFB-8554-8A6EF2A3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361B3-3504-4656-92BD-04F40F4D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4BBF0-7698-46F5-B3DB-62DE39E0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61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2561-5B1D-48A6-B96B-B5532C4B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6BAE1-B3EC-4E21-B6BA-D78221C23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B9AF5-4B1D-4EAE-B53E-9A8711F5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4DDA7-23E7-4726-B535-C163BC9E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8FD0-12AD-4E2F-9404-7C851EF9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62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CDCBF-CCD4-4473-92E0-6E8C52815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9A011-B090-428D-86B5-DE9CC3455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A2896-3BB6-4664-94DB-620D736D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5100A-B5AF-4549-B065-D005E8A4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33557-EA4C-453E-835E-712CFCFB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599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713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189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95391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36035" y="9601200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9601200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26463" y="9675876"/>
            <a:ext cx="1543812" cy="390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19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369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433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923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CDD1-0CAC-42BB-9B8A-01F68CA69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D747F-5247-48FD-AED4-8435185FF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BD2EE-B89D-44DF-8D63-03457A01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979F3-D6CD-4B13-8BBD-F30B2EBD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3C1B9-9CFC-447F-8024-7653A00D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7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3C69-1C2E-40A2-B4F1-A0205741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F585-2BC0-4D51-BD9D-937C756C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A6322-1540-4DB9-A8AA-5DA3F308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8ABBB-ACE5-49F0-B819-B6469461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22645-7A7D-44E4-86B6-9F640407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CD35-52F3-41E5-8941-25560449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5A95E-CE6E-4673-8A48-30747D2F5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CAEBC-6189-4466-93B2-B86F8E0B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2AADF-9D80-4DF0-97FA-9C9429D0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1927-EE1B-4DCC-BE06-57855281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0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95391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36035" y="9601200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9601200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7669" y="822088"/>
            <a:ext cx="16412660" cy="737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100" y="2173615"/>
            <a:ext cx="16433800" cy="4191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304277" y="9805669"/>
            <a:ext cx="5665469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652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B77DC-3CB5-4153-B201-7E308B56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64A8-3CC6-47D8-9BD3-AAB27447E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DC69B-B29A-4EB1-AA79-FD24961C1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9B8DB-A1D8-4EFB-9F93-D4C48C861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6E013-AC8D-42E6-94E6-A55396984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0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839E-81E7-4FDF-8B7A-2E5982C8B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2" y="827315"/>
            <a:ext cx="16263255" cy="4437630"/>
          </a:xfrm>
          <a:solidFill>
            <a:srgbClr val="002060"/>
          </a:solidFill>
        </p:spPr>
        <p:txBody>
          <a:bodyPr/>
          <a:lstStyle/>
          <a:p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056B0-1148-46FD-B021-C26257C10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3" y="5403057"/>
            <a:ext cx="16361226" cy="4198143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  <a:p>
            <a:pPr algn="l"/>
            <a:endParaRPr lang="en-US" sz="5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2AC1B605-3231-4D42-868E-D30C7D547CB3}"/>
              </a:ext>
            </a:extLst>
          </p:cNvPr>
          <p:cNvSpPr/>
          <p:nvPr/>
        </p:nvSpPr>
        <p:spPr>
          <a:xfrm>
            <a:off x="7315200" y="1459646"/>
            <a:ext cx="3172968" cy="3172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0A39880-9DB8-4761-B0E0-ACF11B2B701F}"/>
              </a:ext>
            </a:extLst>
          </p:cNvPr>
          <p:cNvSpPr txBox="1"/>
          <p:nvPr/>
        </p:nvSpPr>
        <p:spPr>
          <a:xfrm>
            <a:off x="2362200" y="6486465"/>
            <a:ext cx="13867579" cy="10156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cs typeface="Arial"/>
              </a:rPr>
              <a:t>Retrieve Data from Multiple Tables</a:t>
            </a:r>
            <a:endParaRPr kumimoji="0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51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8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8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8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8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8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87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59" name="object 59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950366" y="834797"/>
            <a:ext cx="5029658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610" b="1" spc="10" dirty="0">
                <a:solidFill>
                  <a:srgbClr val="095A82"/>
                </a:solidFill>
                <a:latin typeface="Arial"/>
                <a:cs typeface="Arial"/>
              </a:rPr>
              <a:t>LEFT OUTER Join</a:t>
            </a:r>
            <a:endParaRPr sz="46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77188" y="1926894"/>
            <a:ext cx="340178" cy="3920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548638" y="1979803"/>
            <a:ext cx="15462326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The LEFT OUTER Join returns rows to the left (t1) even if there are no rows on the right (t2) of the join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548638" y="2619655"/>
            <a:ext cx="985160" cy="3553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clause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977188" y="3385616"/>
            <a:ext cx="340178" cy="3920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548638" y="3438525"/>
            <a:ext cx="9790562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The result is NULL for rows on RIGTH table, when there is no match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64692" y="4315968"/>
            <a:ext cx="15698723" cy="3023616"/>
          </a:xfrm>
          <a:custGeom>
            <a:avLst/>
            <a:gdLst/>
            <a:ahLst/>
            <a:cxnLst/>
            <a:rect l="l" t="t" r="r" b="b"/>
            <a:pathLst>
              <a:path w="15698723" h="3023616">
                <a:moveTo>
                  <a:pt x="0" y="3023616"/>
                </a:moveTo>
                <a:lnTo>
                  <a:pt x="0" y="0"/>
                </a:lnTo>
                <a:lnTo>
                  <a:pt x="15698723" y="0"/>
                </a:lnTo>
                <a:lnTo>
                  <a:pt x="15698723" y="3023616"/>
                </a:lnTo>
                <a:lnTo>
                  <a:pt x="0" y="3023616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58595" y="4309872"/>
            <a:ext cx="15710915" cy="3035808"/>
          </a:xfrm>
          <a:custGeom>
            <a:avLst/>
            <a:gdLst/>
            <a:ahLst/>
            <a:cxnLst/>
            <a:rect l="l" t="t" r="r" b="b"/>
            <a:pathLst>
              <a:path w="15710915" h="3035808">
                <a:moveTo>
                  <a:pt x="6097" y="3029712"/>
                </a:moveTo>
                <a:lnTo>
                  <a:pt x="6097" y="6096"/>
                </a:lnTo>
                <a:lnTo>
                  <a:pt x="15704820" y="6096"/>
                </a:lnTo>
                <a:lnTo>
                  <a:pt x="15704820" y="3029712"/>
                </a:lnTo>
                <a:lnTo>
                  <a:pt x="6097" y="3029712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1056132" y="4567393"/>
            <a:ext cx="1703021" cy="3703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Syntax: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056132" y="5420833"/>
            <a:ext cx="7659335" cy="16507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SELECT  &lt;column_list&gt;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FROM  &lt;table_name1&gt;  as  t1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LEFT  OUTER  JOIN  &lt;table_name2&gt;  as  t2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ON  t1.column_name  =  t2.column_name;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9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9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9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9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94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95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63" name="object 63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950366" y="834797"/>
            <a:ext cx="7904053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610" b="1" spc="10" dirty="0">
                <a:solidFill>
                  <a:srgbClr val="095A82"/>
                </a:solidFill>
                <a:latin typeface="Arial"/>
                <a:cs typeface="Arial"/>
              </a:rPr>
              <a:t>LEFT OUTER Join: Example</a:t>
            </a:r>
            <a:endParaRPr sz="46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934212" y="1975104"/>
            <a:ext cx="8353044" cy="4992624"/>
          </a:xfrm>
          <a:custGeom>
            <a:avLst/>
            <a:gdLst/>
            <a:ahLst/>
            <a:cxnLst/>
            <a:rect l="l" t="t" r="r" b="b"/>
            <a:pathLst>
              <a:path w="8353044" h="4992624">
                <a:moveTo>
                  <a:pt x="0" y="4992624"/>
                </a:moveTo>
                <a:lnTo>
                  <a:pt x="0" y="0"/>
                </a:lnTo>
                <a:lnTo>
                  <a:pt x="8353044" y="0"/>
                </a:lnTo>
                <a:lnTo>
                  <a:pt x="8353044" y="4992624"/>
                </a:lnTo>
                <a:lnTo>
                  <a:pt x="0" y="4992624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8115" y="1969008"/>
            <a:ext cx="8365235" cy="5004815"/>
          </a:xfrm>
          <a:custGeom>
            <a:avLst/>
            <a:gdLst/>
            <a:ahLst/>
            <a:cxnLst/>
            <a:rect l="l" t="t" r="r" b="b"/>
            <a:pathLst>
              <a:path w="8365235" h="5004815">
                <a:moveTo>
                  <a:pt x="6097" y="4998720"/>
                </a:moveTo>
                <a:lnTo>
                  <a:pt x="6097" y="6096"/>
                </a:lnTo>
                <a:lnTo>
                  <a:pt x="8359141" y="6096"/>
                </a:lnTo>
                <a:lnTo>
                  <a:pt x="8359141" y="4998720"/>
                </a:lnTo>
                <a:lnTo>
                  <a:pt x="6097" y="4998720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025042" y="2570319"/>
            <a:ext cx="1916076" cy="3703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25042" y="3423504"/>
            <a:ext cx="5958088" cy="29315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Select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t1.first_name  as  FirstName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,t2.dept_name  as  Department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From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employee  t1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LEFT  OUTER  JOIN  dept  t2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ON  t1.deptno  =  t2.deptno;</a:t>
            </a:r>
            <a:endParaRPr sz="28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9539732" y="3055315"/>
            <a:ext cx="2929128" cy="436041"/>
          </a:xfrm>
          <a:custGeom>
            <a:avLst/>
            <a:gdLst/>
            <a:ahLst/>
            <a:cxnLst/>
            <a:rect l="l" t="t" r="r" b="b"/>
            <a:pathLst>
              <a:path w="2929128" h="436041">
                <a:moveTo>
                  <a:pt x="0" y="436041"/>
                </a:moveTo>
                <a:lnTo>
                  <a:pt x="0" y="0"/>
                </a:lnTo>
                <a:lnTo>
                  <a:pt x="2929128" y="0"/>
                </a:lnTo>
                <a:lnTo>
                  <a:pt x="2929128" y="436041"/>
                </a:lnTo>
                <a:lnTo>
                  <a:pt x="0" y="436041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68860" y="3055315"/>
            <a:ext cx="2929127" cy="436041"/>
          </a:xfrm>
          <a:custGeom>
            <a:avLst/>
            <a:gdLst/>
            <a:ahLst/>
            <a:cxnLst/>
            <a:rect l="l" t="t" r="r" b="b"/>
            <a:pathLst>
              <a:path w="2929127" h="436041">
                <a:moveTo>
                  <a:pt x="0" y="436041"/>
                </a:moveTo>
                <a:lnTo>
                  <a:pt x="0" y="0"/>
                </a:lnTo>
                <a:lnTo>
                  <a:pt x="2929127" y="0"/>
                </a:lnTo>
                <a:lnTo>
                  <a:pt x="2929127" y="436041"/>
                </a:lnTo>
                <a:lnTo>
                  <a:pt x="0" y="436041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539732" y="6543510"/>
            <a:ext cx="2929128" cy="436029"/>
          </a:xfrm>
          <a:custGeom>
            <a:avLst/>
            <a:gdLst/>
            <a:ahLst/>
            <a:cxnLst/>
            <a:rect l="l" t="t" r="r" b="b"/>
            <a:pathLst>
              <a:path w="2929128" h="436029">
                <a:moveTo>
                  <a:pt x="0" y="436029"/>
                </a:moveTo>
                <a:lnTo>
                  <a:pt x="0" y="0"/>
                </a:lnTo>
                <a:lnTo>
                  <a:pt x="2929128" y="0"/>
                </a:lnTo>
                <a:lnTo>
                  <a:pt x="2929128" y="436029"/>
                </a:lnTo>
                <a:lnTo>
                  <a:pt x="0" y="436029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68860" y="6543510"/>
            <a:ext cx="2929127" cy="436029"/>
          </a:xfrm>
          <a:custGeom>
            <a:avLst/>
            <a:gdLst/>
            <a:ahLst/>
            <a:cxnLst/>
            <a:rect l="l" t="t" r="r" b="b"/>
            <a:pathLst>
              <a:path w="2929127" h="436029">
                <a:moveTo>
                  <a:pt x="0" y="436029"/>
                </a:moveTo>
                <a:lnTo>
                  <a:pt x="0" y="0"/>
                </a:lnTo>
                <a:lnTo>
                  <a:pt x="2929127" y="0"/>
                </a:lnTo>
                <a:lnTo>
                  <a:pt x="2929127" y="436029"/>
                </a:lnTo>
                <a:lnTo>
                  <a:pt x="0" y="436029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465685" y="3048889"/>
            <a:ext cx="6350" cy="3937000"/>
          </a:xfrm>
          <a:custGeom>
            <a:avLst/>
            <a:gdLst/>
            <a:ahLst/>
            <a:cxnLst/>
            <a:rect l="l" t="t" r="r" b="b"/>
            <a:pathLst>
              <a:path w="6350" h="3937000">
                <a:moveTo>
                  <a:pt x="3175" y="3175"/>
                </a:moveTo>
                <a:lnTo>
                  <a:pt x="3175" y="393382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533382" y="3488181"/>
            <a:ext cx="5870955" cy="6350"/>
          </a:xfrm>
          <a:custGeom>
            <a:avLst/>
            <a:gdLst/>
            <a:ahLst/>
            <a:cxnLst/>
            <a:rect l="l" t="t" r="r" b="b"/>
            <a:pathLst>
              <a:path w="5870955" h="6350">
                <a:moveTo>
                  <a:pt x="3175" y="3175"/>
                </a:moveTo>
                <a:lnTo>
                  <a:pt x="5867780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533382" y="3924173"/>
            <a:ext cx="5870955" cy="6350"/>
          </a:xfrm>
          <a:custGeom>
            <a:avLst/>
            <a:gdLst/>
            <a:ahLst/>
            <a:cxnLst/>
            <a:rect l="l" t="t" r="r" b="b"/>
            <a:pathLst>
              <a:path w="5870955" h="6350">
                <a:moveTo>
                  <a:pt x="3175" y="3175"/>
                </a:moveTo>
                <a:lnTo>
                  <a:pt x="5867780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533382" y="4360164"/>
            <a:ext cx="5870955" cy="6350"/>
          </a:xfrm>
          <a:custGeom>
            <a:avLst/>
            <a:gdLst/>
            <a:ahLst/>
            <a:cxnLst/>
            <a:rect l="l" t="t" r="r" b="b"/>
            <a:pathLst>
              <a:path w="5870955" h="6350">
                <a:moveTo>
                  <a:pt x="3175" y="3175"/>
                </a:moveTo>
                <a:lnTo>
                  <a:pt x="5867780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533382" y="4796282"/>
            <a:ext cx="5870955" cy="6350"/>
          </a:xfrm>
          <a:custGeom>
            <a:avLst/>
            <a:gdLst/>
            <a:ahLst/>
            <a:cxnLst/>
            <a:rect l="l" t="t" r="r" b="b"/>
            <a:pathLst>
              <a:path w="5870955" h="6350">
                <a:moveTo>
                  <a:pt x="3175" y="3175"/>
                </a:moveTo>
                <a:lnTo>
                  <a:pt x="5867780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533382" y="5232273"/>
            <a:ext cx="5870955" cy="6350"/>
          </a:xfrm>
          <a:custGeom>
            <a:avLst/>
            <a:gdLst/>
            <a:ahLst/>
            <a:cxnLst/>
            <a:rect l="l" t="t" r="r" b="b"/>
            <a:pathLst>
              <a:path w="5870955" h="6350">
                <a:moveTo>
                  <a:pt x="3175" y="3175"/>
                </a:moveTo>
                <a:lnTo>
                  <a:pt x="5867780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533382" y="5668264"/>
            <a:ext cx="5870955" cy="6350"/>
          </a:xfrm>
          <a:custGeom>
            <a:avLst/>
            <a:gdLst/>
            <a:ahLst/>
            <a:cxnLst/>
            <a:rect l="l" t="t" r="r" b="b"/>
            <a:pathLst>
              <a:path w="5870955" h="6350">
                <a:moveTo>
                  <a:pt x="3175" y="3175"/>
                </a:moveTo>
                <a:lnTo>
                  <a:pt x="5867780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533382" y="6104382"/>
            <a:ext cx="5870955" cy="6350"/>
          </a:xfrm>
          <a:custGeom>
            <a:avLst/>
            <a:gdLst/>
            <a:ahLst/>
            <a:cxnLst/>
            <a:rect l="l" t="t" r="r" b="b"/>
            <a:pathLst>
              <a:path w="5870955" h="6350">
                <a:moveTo>
                  <a:pt x="3175" y="3175"/>
                </a:moveTo>
                <a:lnTo>
                  <a:pt x="5867780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533382" y="6540373"/>
            <a:ext cx="5870955" cy="6350"/>
          </a:xfrm>
          <a:custGeom>
            <a:avLst/>
            <a:gdLst/>
            <a:ahLst/>
            <a:cxnLst/>
            <a:rect l="l" t="t" r="r" b="b"/>
            <a:pathLst>
              <a:path w="5870955" h="6350">
                <a:moveTo>
                  <a:pt x="3175" y="3175"/>
                </a:moveTo>
                <a:lnTo>
                  <a:pt x="5867780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536557" y="3048889"/>
            <a:ext cx="6350" cy="3937000"/>
          </a:xfrm>
          <a:custGeom>
            <a:avLst/>
            <a:gdLst/>
            <a:ahLst/>
            <a:cxnLst/>
            <a:rect l="l" t="t" r="r" b="b"/>
            <a:pathLst>
              <a:path w="6350" h="3937000">
                <a:moveTo>
                  <a:pt x="3175" y="3175"/>
                </a:moveTo>
                <a:lnTo>
                  <a:pt x="3175" y="393382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394812" y="3048889"/>
            <a:ext cx="6350" cy="3937000"/>
          </a:xfrm>
          <a:custGeom>
            <a:avLst/>
            <a:gdLst/>
            <a:ahLst/>
            <a:cxnLst/>
            <a:rect l="l" t="t" r="r" b="b"/>
            <a:pathLst>
              <a:path w="6350" h="3937000">
                <a:moveTo>
                  <a:pt x="3175" y="3175"/>
                </a:moveTo>
                <a:lnTo>
                  <a:pt x="3175" y="393382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533382" y="3052064"/>
            <a:ext cx="5870955" cy="6350"/>
          </a:xfrm>
          <a:custGeom>
            <a:avLst/>
            <a:gdLst/>
            <a:ahLst/>
            <a:cxnLst/>
            <a:rect l="l" t="t" r="r" b="b"/>
            <a:pathLst>
              <a:path w="5870955" h="6350">
                <a:moveTo>
                  <a:pt x="3175" y="3175"/>
                </a:moveTo>
                <a:lnTo>
                  <a:pt x="5867780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533382" y="6976364"/>
            <a:ext cx="5870955" cy="6350"/>
          </a:xfrm>
          <a:custGeom>
            <a:avLst/>
            <a:gdLst/>
            <a:ahLst/>
            <a:cxnLst/>
            <a:rect l="l" t="t" r="r" b="b"/>
            <a:pathLst>
              <a:path w="5870955" h="6350">
                <a:moveTo>
                  <a:pt x="3175" y="3175"/>
                </a:moveTo>
                <a:lnTo>
                  <a:pt x="5867780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0268077" y="3130931"/>
            <a:ext cx="1554594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FirstName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3055854" y="3130931"/>
            <a:ext cx="1836181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639933" y="3567176"/>
            <a:ext cx="810675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Allen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3275311" y="3567176"/>
            <a:ext cx="1399060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Accounts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0638409" y="4003294"/>
            <a:ext cx="812094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Scott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3275311" y="4003294"/>
            <a:ext cx="1399060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Accounts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0513441" y="4439539"/>
            <a:ext cx="1063856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Martin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3275311" y="4439539"/>
            <a:ext cx="1399060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Accounts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0699369" y="4875174"/>
            <a:ext cx="691602" cy="3553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Jake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3726413" y="4875174"/>
            <a:ext cx="493418" cy="3553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HR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0533253" y="5311521"/>
            <a:ext cx="1024087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Arthur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3726413" y="5311521"/>
            <a:ext cx="493559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HR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0502773" y="5747639"/>
            <a:ext cx="1083741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Quincy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3802613" y="5747639"/>
            <a:ext cx="343962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0588117" y="6183884"/>
            <a:ext cx="912941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Smith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3802613" y="6183884"/>
            <a:ext cx="343962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10582021" y="6620002"/>
            <a:ext cx="926790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Miller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13551154" y="6620002"/>
            <a:ext cx="846539" cy="3412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00" b="1" spc="10" dirty="0">
                <a:solidFill>
                  <a:srgbClr val="5F5F5F"/>
                </a:solidFill>
                <a:latin typeface="Arial"/>
                <a:cs typeface="Arial"/>
              </a:rPr>
              <a:t>NULL</a:t>
            </a:r>
            <a:endParaRPr sz="25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9511284" y="1944624"/>
            <a:ext cx="2881884" cy="560832"/>
          </a:xfrm>
          <a:custGeom>
            <a:avLst/>
            <a:gdLst/>
            <a:ahLst/>
            <a:cxnLst/>
            <a:rect l="l" t="t" r="r" b="b"/>
            <a:pathLst>
              <a:path w="2881884" h="560832">
                <a:moveTo>
                  <a:pt x="0" y="560832"/>
                </a:moveTo>
                <a:lnTo>
                  <a:pt x="0" y="0"/>
                </a:lnTo>
                <a:lnTo>
                  <a:pt x="2881884" y="0"/>
                </a:lnTo>
                <a:lnTo>
                  <a:pt x="2881884" y="560832"/>
                </a:lnTo>
                <a:lnTo>
                  <a:pt x="0" y="560832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505188" y="1938529"/>
            <a:ext cx="2894075" cy="573023"/>
          </a:xfrm>
          <a:custGeom>
            <a:avLst/>
            <a:gdLst/>
            <a:ahLst/>
            <a:cxnLst/>
            <a:rect l="l" t="t" r="r" b="b"/>
            <a:pathLst>
              <a:path w="2894075" h="573023">
                <a:moveTo>
                  <a:pt x="6096" y="566927"/>
                </a:moveTo>
                <a:lnTo>
                  <a:pt x="6096" y="6095"/>
                </a:lnTo>
                <a:lnTo>
                  <a:pt x="2887980" y="6095"/>
                </a:lnTo>
                <a:lnTo>
                  <a:pt x="2887980" y="566927"/>
                </a:lnTo>
                <a:lnTo>
                  <a:pt x="6096" y="566927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9604248" y="2029933"/>
            <a:ext cx="1703418" cy="3706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Output: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9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9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10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10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10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103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86" name="object 86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950366" y="834797"/>
            <a:ext cx="5545155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670" b="1" spc="10" dirty="0">
                <a:solidFill>
                  <a:srgbClr val="095A82"/>
                </a:solidFill>
                <a:latin typeface="Arial"/>
                <a:cs typeface="Arial"/>
              </a:rPr>
              <a:t>RIGHT OUTER Join</a:t>
            </a:r>
            <a:endParaRPr sz="46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50366" y="1937181"/>
            <a:ext cx="340178" cy="3920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522222" y="1990090"/>
            <a:ext cx="15894120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The RIGHT OUTER join returns the rows to the right (t2) relation (table) even if there are no matching rows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522222" y="2630551"/>
            <a:ext cx="4417619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on the left (t1) relation (table)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950366" y="3396030"/>
            <a:ext cx="340178" cy="3920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522222" y="3448939"/>
            <a:ext cx="9547409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The result is NULL for rows on LEFT table, when there is no match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934212" y="4567428"/>
            <a:ext cx="15698723" cy="3023616"/>
          </a:xfrm>
          <a:custGeom>
            <a:avLst/>
            <a:gdLst/>
            <a:ahLst/>
            <a:cxnLst/>
            <a:rect l="l" t="t" r="r" b="b"/>
            <a:pathLst>
              <a:path w="15698723" h="3023616">
                <a:moveTo>
                  <a:pt x="0" y="3023616"/>
                </a:moveTo>
                <a:lnTo>
                  <a:pt x="0" y="0"/>
                </a:lnTo>
                <a:lnTo>
                  <a:pt x="15698723" y="0"/>
                </a:lnTo>
                <a:lnTo>
                  <a:pt x="15698723" y="3023616"/>
                </a:lnTo>
                <a:lnTo>
                  <a:pt x="0" y="3023616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28115" y="4561332"/>
            <a:ext cx="15710915" cy="3035808"/>
          </a:xfrm>
          <a:custGeom>
            <a:avLst/>
            <a:gdLst/>
            <a:ahLst/>
            <a:cxnLst/>
            <a:rect l="l" t="t" r="r" b="b"/>
            <a:pathLst>
              <a:path w="15710915" h="3035808">
                <a:moveTo>
                  <a:pt x="6097" y="3029712"/>
                </a:moveTo>
                <a:lnTo>
                  <a:pt x="6097" y="6096"/>
                </a:lnTo>
                <a:lnTo>
                  <a:pt x="15704820" y="6096"/>
                </a:lnTo>
                <a:lnTo>
                  <a:pt x="15704820" y="3029712"/>
                </a:lnTo>
                <a:lnTo>
                  <a:pt x="6097" y="3029712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1025042" y="4818218"/>
            <a:ext cx="1703021" cy="3703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Syntax: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025042" y="5671405"/>
            <a:ext cx="7872390" cy="1651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SELECT  &lt;column_list&gt;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FROM  &lt;table_name1&gt;  as  t1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RIGHT  OUTER  JOIN  &lt;table_name2&gt;  as  t2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ON  t1.column_name  =  t2.column_name;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10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10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10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10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11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11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90" name="object 90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950366" y="834797"/>
            <a:ext cx="8423111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670" b="1" spc="10" dirty="0">
                <a:solidFill>
                  <a:srgbClr val="095A82"/>
                </a:solidFill>
                <a:latin typeface="Arial"/>
                <a:cs typeface="Arial"/>
              </a:rPr>
              <a:t>RIGHT OUTER Join: Example</a:t>
            </a:r>
            <a:endParaRPr sz="46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934212" y="1975104"/>
            <a:ext cx="8353044" cy="4992624"/>
          </a:xfrm>
          <a:custGeom>
            <a:avLst/>
            <a:gdLst/>
            <a:ahLst/>
            <a:cxnLst/>
            <a:rect l="l" t="t" r="r" b="b"/>
            <a:pathLst>
              <a:path w="8353044" h="4992624">
                <a:moveTo>
                  <a:pt x="0" y="4992624"/>
                </a:moveTo>
                <a:lnTo>
                  <a:pt x="0" y="0"/>
                </a:lnTo>
                <a:lnTo>
                  <a:pt x="8353044" y="0"/>
                </a:lnTo>
                <a:lnTo>
                  <a:pt x="8353044" y="4992624"/>
                </a:lnTo>
                <a:lnTo>
                  <a:pt x="0" y="4992624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28115" y="1969008"/>
            <a:ext cx="8365235" cy="5004815"/>
          </a:xfrm>
          <a:custGeom>
            <a:avLst/>
            <a:gdLst/>
            <a:ahLst/>
            <a:cxnLst/>
            <a:rect l="l" t="t" r="r" b="b"/>
            <a:pathLst>
              <a:path w="8365235" h="5004815">
                <a:moveTo>
                  <a:pt x="6097" y="4998720"/>
                </a:moveTo>
                <a:lnTo>
                  <a:pt x="6097" y="6096"/>
                </a:lnTo>
                <a:lnTo>
                  <a:pt x="8359141" y="6096"/>
                </a:lnTo>
                <a:lnTo>
                  <a:pt x="8359141" y="4998720"/>
                </a:lnTo>
                <a:lnTo>
                  <a:pt x="6097" y="4998720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025042" y="2570319"/>
            <a:ext cx="1916076" cy="3703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25042" y="3423504"/>
            <a:ext cx="5958088" cy="29315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Select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t1.first_name  as  FirstName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,t2.dept_name  as  Department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From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employee  t1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RIGHT  OUTER  JOIN  dept  t2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ON  t1.deptno  =  t2.deptno;</a:t>
            </a:r>
            <a:endParaRPr sz="28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9511919" y="3039287"/>
            <a:ext cx="3600450" cy="438734"/>
          </a:xfrm>
          <a:custGeom>
            <a:avLst/>
            <a:gdLst/>
            <a:ahLst/>
            <a:cxnLst/>
            <a:rect l="l" t="t" r="r" b="b"/>
            <a:pathLst>
              <a:path w="3600450" h="438734">
                <a:moveTo>
                  <a:pt x="0" y="438735"/>
                </a:moveTo>
                <a:lnTo>
                  <a:pt x="0" y="0"/>
                </a:lnTo>
                <a:lnTo>
                  <a:pt x="3600450" y="0"/>
                </a:lnTo>
                <a:lnTo>
                  <a:pt x="3600450" y="438735"/>
                </a:lnTo>
                <a:lnTo>
                  <a:pt x="0" y="43873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3112242" y="3039287"/>
            <a:ext cx="3600450" cy="438734"/>
          </a:xfrm>
          <a:custGeom>
            <a:avLst/>
            <a:gdLst/>
            <a:ahLst/>
            <a:cxnLst/>
            <a:rect l="l" t="t" r="r" b="b"/>
            <a:pathLst>
              <a:path w="3600450" h="438734">
                <a:moveTo>
                  <a:pt x="0" y="438735"/>
                </a:moveTo>
                <a:lnTo>
                  <a:pt x="0" y="0"/>
                </a:lnTo>
                <a:lnTo>
                  <a:pt x="3600450" y="0"/>
                </a:lnTo>
                <a:lnTo>
                  <a:pt x="3600450" y="438735"/>
                </a:lnTo>
                <a:lnTo>
                  <a:pt x="0" y="43873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511919" y="6549060"/>
            <a:ext cx="3600450" cy="438734"/>
          </a:xfrm>
          <a:custGeom>
            <a:avLst/>
            <a:gdLst/>
            <a:ahLst/>
            <a:cxnLst/>
            <a:rect l="l" t="t" r="r" b="b"/>
            <a:pathLst>
              <a:path w="3600450" h="438734">
                <a:moveTo>
                  <a:pt x="0" y="438734"/>
                </a:moveTo>
                <a:lnTo>
                  <a:pt x="0" y="0"/>
                </a:lnTo>
                <a:lnTo>
                  <a:pt x="3600450" y="0"/>
                </a:lnTo>
                <a:lnTo>
                  <a:pt x="3600450" y="438734"/>
                </a:lnTo>
                <a:lnTo>
                  <a:pt x="0" y="438734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112242" y="6549060"/>
            <a:ext cx="3600450" cy="438734"/>
          </a:xfrm>
          <a:custGeom>
            <a:avLst/>
            <a:gdLst/>
            <a:ahLst/>
            <a:cxnLst/>
            <a:rect l="l" t="t" r="r" b="b"/>
            <a:pathLst>
              <a:path w="3600450" h="438734">
                <a:moveTo>
                  <a:pt x="0" y="438734"/>
                </a:moveTo>
                <a:lnTo>
                  <a:pt x="0" y="0"/>
                </a:lnTo>
                <a:lnTo>
                  <a:pt x="3600450" y="0"/>
                </a:lnTo>
                <a:lnTo>
                  <a:pt x="3600450" y="438734"/>
                </a:lnTo>
                <a:lnTo>
                  <a:pt x="0" y="438734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3105892" y="3029712"/>
            <a:ext cx="12700" cy="457835"/>
          </a:xfrm>
          <a:custGeom>
            <a:avLst/>
            <a:gdLst/>
            <a:ahLst/>
            <a:cxnLst/>
            <a:rect l="l" t="t" r="r" b="b"/>
            <a:pathLst>
              <a:path w="12700" h="457835">
                <a:moveTo>
                  <a:pt x="6350" y="6350"/>
                </a:moveTo>
                <a:lnTo>
                  <a:pt x="6350" y="45148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109067" y="3478022"/>
            <a:ext cx="6350" cy="3516122"/>
          </a:xfrm>
          <a:custGeom>
            <a:avLst/>
            <a:gdLst/>
            <a:ahLst/>
            <a:cxnLst/>
            <a:rect l="l" t="t" r="r" b="b"/>
            <a:pathLst>
              <a:path w="6350" h="3516122">
                <a:moveTo>
                  <a:pt x="3175" y="3175"/>
                </a:moveTo>
                <a:lnTo>
                  <a:pt x="3175" y="3512947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505569" y="3474847"/>
            <a:ext cx="7213473" cy="6350"/>
          </a:xfrm>
          <a:custGeom>
            <a:avLst/>
            <a:gdLst/>
            <a:ahLst/>
            <a:cxnLst/>
            <a:rect l="l" t="t" r="r" b="b"/>
            <a:pathLst>
              <a:path w="7213473" h="6350">
                <a:moveTo>
                  <a:pt x="3175" y="3175"/>
                </a:moveTo>
                <a:lnTo>
                  <a:pt x="7210298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505569" y="3913505"/>
            <a:ext cx="7213473" cy="6350"/>
          </a:xfrm>
          <a:custGeom>
            <a:avLst/>
            <a:gdLst/>
            <a:ahLst/>
            <a:cxnLst/>
            <a:rect l="l" t="t" r="r" b="b"/>
            <a:pathLst>
              <a:path w="7213473" h="6350">
                <a:moveTo>
                  <a:pt x="3175" y="3175"/>
                </a:moveTo>
                <a:lnTo>
                  <a:pt x="7210298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505569" y="4352290"/>
            <a:ext cx="7213473" cy="6350"/>
          </a:xfrm>
          <a:custGeom>
            <a:avLst/>
            <a:gdLst/>
            <a:ahLst/>
            <a:cxnLst/>
            <a:rect l="l" t="t" r="r" b="b"/>
            <a:pathLst>
              <a:path w="7213473" h="6350">
                <a:moveTo>
                  <a:pt x="3175" y="3175"/>
                </a:moveTo>
                <a:lnTo>
                  <a:pt x="7210298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505569" y="4790948"/>
            <a:ext cx="7213473" cy="6350"/>
          </a:xfrm>
          <a:custGeom>
            <a:avLst/>
            <a:gdLst/>
            <a:ahLst/>
            <a:cxnLst/>
            <a:rect l="l" t="t" r="r" b="b"/>
            <a:pathLst>
              <a:path w="7213473" h="6350">
                <a:moveTo>
                  <a:pt x="3175" y="3175"/>
                </a:moveTo>
                <a:lnTo>
                  <a:pt x="7210298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505569" y="5229733"/>
            <a:ext cx="7213473" cy="6350"/>
          </a:xfrm>
          <a:custGeom>
            <a:avLst/>
            <a:gdLst/>
            <a:ahLst/>
            <a:cxnLst/>
            <a:rect l="l" t="t" r="r" b="b"/>
            <a:pathLst>
              <a:path w="7213473" h="6350">
                <a:moveTo>
                  <a:pt x="3175" y="3175"/>
                </a:moveTo>
                <a:lnTo>
                  <a:pt x="7210298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05"/>
          <p:cNvSpPr/>
          <p:nvPr/>
        </p:nvSpPr>
        <p:spPr>
          <a:xfrm>
            <a:off x="9505569" y="5668518"/>
            <a:ext cx="7213473" cy="6350"/>
          </a:xfrm>
          <a:custGeom>
            <a:avLst/>
            <a:gdLst/>
            <a:ahLst/>
            <a:cxnLst/>
            <a:rect l="l" t="t" r="r" b="b"/>
            <a:pathLst>
              <a:path w="7213473" h="6350">
                <a:moveTo>
                  <a:pt x="3175" y="3175"/>
                </a:moveTo>
                <a:lnTo>
                  <a:pt x="7210298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106"/>
          <p:cNvSpPr/>
          <p:nvPr/>
        </p:nvSpPr>
        <p:spPr>
          <a:xfrm>
            <a:off x="9505569" y="6107176"/>
            <a:ext cx="7213473" cy="6350"/>
          </a:xfrm>
          <a:custGeom>
            <a:avLst/>
            <a:gdLst/>
            <a:ahLst/>
            <a:cxnLst/>
            <a:rect l="l" t="t" r="r" b="b"/>
            <a:pathLst>
              <a:path w="7213473" h="6350">
                <a:moveTo>
                  <a:pt x="3175" y="3175"/>
                </a:moveTo>
                <a:lnTo>
                  <a:pt x="7210298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107"/>
          <p:cNvSpPr/>
          <p:nvPr/>
        </p:nvSpPr>
        <p:spPr>
          <a:xfrm>
            <a:off x="9505569" y="6545961"/>
            <a:ext cx="7213473" cy="6350"/>
          </a:xfrm>
          <a:custGeom>
            <a:avLst/>
            <a:gdLst/>
            <a:ahLst/>
            <a:cxnLst/>
            <a:rect l="l" t="t" r="r" b="b"/>
            <a:pathLst>
              <a:path w="7213473" h="6350">
                <a:moveTo>
                  <a:pt x="3175" y="3175"/>
                </a:moveTo>
                <a:lnTo>
                  <a:pt x="7210298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108"/>
          <p:cNvSpPr/>
          <p:nvPr/>
        </p:nvSpPr>
        <p:spPr>
          <a:xfrm>
            <a:off x="9508744" y="3032887"/>
            <a:ext cx="6350" cy="3961257"/>
          </a:xfrm>
          <a:custGeom>
            <a:avLst/>
            <a:gdLst/>
            <a:ahLst/>
            <a:cxnLst/>
            <a:rect l="l" t="t" r="r" b="b"/>
            <a:pathLst>
              <a:path w="6350" h="3961257">
                <a:moveTo>
                  <a:pt x="3175" y="3175"/>
                </a:moveTo>
                <a:lnTo>
                  <a:pt x="3175" y="3958082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9"/>
          <p:cNvSpPr/>
          <p:nvPr/>
        </p:nvSpPr>
        <p:spPr>
          <a:xfrm>
            <a:off x="16709517" y="3032887"/>
            <a:ext cx="6350" cy="3961257"/>
          </a:xfrm>
          <a:custGeom>
            <a:avLst/>
            <a:gdLst/>
            <a:ahLst/>
            <a:cxnLst/>
            <a:rect l="l" t="t" r="r" b="b"/>
            <a:pathLst>
              <a:path w="6350" h="3961257">
                <a:moveTo>
                  <a:pt x="3175" y="3175"/>
                </a:moveTo>
                <a:lnTo>
                  <a:pt x="3175" y="3958082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0"/>
          <p:cNvSpPr/>
          <p:nvPr/>
        </p:nvSpPr>
        <p:spPr>
          <a:xfrm>
            <a:off x="9505569" y="3036062"/>
            <a:ext cx="7213473" cy="6350"/>
          </a:xfrm>
          <a:custGeom>
            <a:avLst/>
            <a:gdLst/>
            <a:ahLst/>
            <a:cxnLst/>
            <a:rect l="l" t="t" r="r" b="b"/>
            <a:pathLst>
              <a:path w="7213473" h="6350">
                <a:moveTo>
                  <a:pt x="3175" y="3175"/>
                </a:moveTo>
                <a:lnTo>
                  <a:pt x="7210298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11"/>
          <p:cNvSpPr/>
          <p:nvPr/>
        </p:nvSpPr>
        <p:spPr>
          <a:xfrm>
            <a:off x="9505569" y="6984619"/>
            <a:ext cx="7213473" cy="6350"/>
          </a:xfrm>
          <a:custGeom>
            <a:avLst/>
            <a:gdLst/>
            <a:ahLst/>
            <a:cxnLst/>
            <a:rect l="l" t="t" r="r" b="b"/>
            <a:pathLst>
              <a:path w="7213473" h="6350">
                <a:moveTo>
                  <a:pt x="3175" y="3175"/>
                </a:moveTo>
                <a:lnTo>
                  <a:pt x="7210298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10575290" y="3117850"/>
            <a:ext cx="1554456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FirstName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4035787" y="3117850"/>
            <a:ext cx="1838311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0947146" y="3556508"/>
            <a:ext cx="810675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Allen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4253972" y="3556508"/>
            <a:ext cx="1399060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Accounts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0947146" y="3995420"/>
            <a:ext cx="812094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Scott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4253972" y="3995420"/>
            <a:ext cx="1399060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Accounts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0820654" y="4433722"/>
            <a:ext cx="1064059" cy="3553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Martin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4253972" y="4433722"/>
            <a:ext cx="1398845" cy="3553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Accounts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1006582" y="4872863"/>
            <a:ext cx="691364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Jake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14706600" y="4872863"/>
            <a:ext cx="493559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HR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10840466" y="5311775"/>
            <a:ext cx="1024087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Arthur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14706600" y="5311775"/>
            <a:ext cx="493559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HR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10811510" y="5750204"/>
            <a:ext cx="1084317" cy="3553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Quincy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14781276" y="5750204"/>
            <a:ext cx="344026" cy="3553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10896854" y="6189345"/>
            <a:ext cx="912941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Smith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14781276" y="6189345"/>
            <a:ext cx="343962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10928858" y="6628257"/>
            <a:ext cx="846540" cy="3412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00" b="1" spc="10" dirty="0">
                <a:solidFill>
                  <a:srgbClr val="5F5F5F"/>
                </a:solidFill>
                <a:latin typeface="Arial"/>
                <a:cs typeface="Arial"/>
              </a:rPr>
              <a:t>NULL</a:t>
            </a:r>
            <a:endParaRPr sz="25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14174724" y="6628257"/>
            <a:ext cx="1556724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Marketing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1" name="object 112"/>
          <p:cNvSpPr/>
          <p:nvPr/>
        </p:nvSpPr>
        <p:spPr>
          <a:xfrm>
            <a:off x="9511284" y="1990344"/>
            <a:ext cx="2881884" cy="560831"/>
          </a:xfrm>
          <a:custGeom>
            <a:avLst/>
            <a:gdLst/>
            <a:ahLst/>
            <a:cxnLst/>
            <a:rect l="l" t="t" r="r" b="b"/>
            <a:pathLst>
              <a:path w="2881884" h="560831">
                <a:moveTo>
                  <a:pt x="0" y="560832"/>
                </a:moveTo>
                <a:lnTo>
                  <a:pt x="0" y="0"/>
                </a:lnTo>
                <a:lnTo>
                  <a:pt x="2881884" y="0"/>
                </a:lnTo>
                <a:lnTo>
                  <a:pt x="2881884" y="560832"/>
                </a:lnTo>
                <a:lnTo>
                  <a:pt x="0" y="560832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505188" y="1984248"/>
            <a:ext cx="2894075" cy="573023"/>
          </a:xfrm>
          <a:custGeom>
            <a:avLst/>
            <a:gdLst/>
            <a:ahLst/>
            <a:cxnLst/>
            <a:rect l="l" t="t" r="r" b="b"/>
            <a:pathLst>
              <a:path w="2894075" h="573023">
                <a:moveTo>
                  <a:pt x="6096" y="566928"/>
                </a:moveTo>
                <a:lnTo>
                  <a:pt x="6096" y="6096"/>
                </a:lnTo>
                <a:lnTo>
                  <a:pt x="2887980" y="6096"/>
                </a:lnTo>
                <a:lnTo>
                  <a:pt x="2887980" y="566928"/>
                </a:lnTo>
                <a:lnTo>
                  <a:pt x="6096" y="566928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text 1"/>
          <p:cNvSpPr txBox="1"/>
          <p:nvPr/>
        </p:nvSpPr>
        <p:spPr>
          <a:xfrm>
            <a:off x="9604248" y="2075907"/>
            <a:ext cx="1703418" cy="3706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Output: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11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11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11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11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11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119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3" name="object 114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115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950366" y="834797"/>
            <a:ext cx="5093739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610" b="1" spc="10" dirty="0">
                <a:solidFill>
                  <a:srgbClr val="095A82"/>
                </a:solidFill>
                <a:latin typeface="Arial"/>
                <a:cs typeface="Arial"/>
              </a:rPr>
              <a:t>FULL OUTER Join</a:t>
            </a:r>
            <a:endParaRPr sz="46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50366" y="2054529"/>
            <a:ext cx="340178" cy="3920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522222" y="2107438"/>
            <a:ext cx="15898390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The FULL OUTER JOIN keyword return all records when there is a match in either left (t1) or right (t2) table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522222" y="2747899"/>
            <a:ext cx="1167542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records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950366" y="3513378"/>
            <a:ext cx="340178" cy="3920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522222" y="3566287"/>
            <a:ext cx="14958391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If there are rows in ”t1" that do not have matches in ”t2” or vice-versa, those rows will be listed as well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6"/>
          <p:cNvSpPr/>
          <p:nvPr/>
        </p:nvSpPr>
        <p:spPr>
          <a:xfrm>
            <a:off x="934212" y="4722876"/>
            <a:ext cx="16421100" cy="3022092"/>
          </a:xfrm>
          <a:custGeom>
            <a:avLst/>
            <a:gdLst/>
            <a:ahLst/>
            <a:cxnLst/>
            <a:rect l="l" t="t" r="r" b="b"/>
            <a:pathLst>
              <a:path w="16421100" h="3022092">
                <a:moveTo>
                  <a:pt x="0" y="3022092"/>
                </a:moveTo>
                <a:lnTo>
                  <a:pt x="0" y="0"/>
                </a:lnTo>
                <a:lnTo>
                  <a:pt x="16421100" y="0"/>
                </a:lnTo>
                <a:lnTo>
                  <a:pt x="16421100" y="3022092"/>
                </a:lnTo>
                <a:lnTo>
                  <a:pt x="0" y="3022092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17"/>
          <p:cNvSpPr/>
          <p:nvPr/>
        </p:nvSpPr>
        <p:spPr>
          <a:xfrm>
            <a:off x="928115" y="4716780"/>
            <a:ext cx="16433292" cy="3034284"/>
          </a:xfrm>
          <a:custGeom>
            <a:avLst/>
            <a:gdLst/>
            <a:ahLst/>
            <a:cxnLst/>
            <a:rect l="l" t="t" r="r" b="b"/>
            <a:pathLst>
              <a:path w="16433292" h="3034284">
                <a:moveTo>
                  <a:pt x="6097" y="3028188"/>
                </a:moveTo>
                <a:lnTo>
                  <a:pt x="6097" y="6096"/>
                </a:lnTo>
                <a:lnTo>
                  <a:pt x="16427197" y="6096"/>
                </a:lnTo>
                <a:lnTo>
                  <a:pt x="16427197" y="3028188"/>
                </a:lnTo>
                <a:lnTo>
                  <a:pt x="6097" y="3028188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1025042" y="4973285"/>
            <a:ext cx="1703021" cy="3703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Syntax: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025042" y="5827106"/>
            <a:ext cx="7659335" cy="16505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SELECT  &lt;column_list&gt;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FROM  &lt;table_name1&gt;  as  t1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FULL  OUTER  JOIN  &lt;table_name2&gt;  as  t2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ON  t1.column_name  =  t2.column_name;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12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12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12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12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12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127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118" name="object 118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950366" y="834797"/>
            <a:ext cx="7968134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670" b="1" spc="10" dirty="0">
                <a:solidFill>
                  <a:srgbClr val="095A82"/>
                </a:solidFill>
                <a:latin typeface="Arial"/>
                <a:cs typeface="Arial"/>
              </a:rPr>
              <a:t>FULL OUTER Join: Example</a:t>
            </a:r>
            <a:endParaRPr sz="460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949452" y="1975104"/>
            <a:ext cx="8337804" cy="5484876"/>
          </a:xfrm>
          <a:custGeom>
            <a:avLst/>
            <a:gdLst/>
            <a:ahLst/>
            <a:cxnLst/>
            <a:rect l="l" t="t" r="r" b="b"/>
            <a:pathLst>
              <a:path w="8337804" h="5484876">
                <a:moveTo>
                  <a:pt x="0" y="5484876"/>
                </a:moveTo>
                <a:lnTo>
                  <a:pt x="0" y="0"/>
                </a:lnTo>
                <a:lnTo>
                  <a:pt x="8337804" y="0"/>
                </a:lnTo>
                <a:lnTo>
                  <a:pt x="8337804" y="5484876"/>
                </a:lnTo>
                <a:lnTo>
                  <a:pt x="0" y="5484876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121"/>
          <p:cNvSpPr/>
          <p:nvPr/>
        </p:nvSpPr>
        <p:spPr>
          <a:xfrm>
            <a:off x="943356" y="1969008"/>
            <a:ext cx="8349996" cy="5497067"/>
          </a:xfrm>
          <a:custGeom>
            <a:avLst/>
            <a:gdLst/>
            <a:ahLst/>
            <a:cxnLst/>
            <a:rect l="l" t="t" r="r" b="b"/>
            <a:pathLst>
              <a:path w="8349996" h="5497067">
                <a:moveTo>
                  <a:pt x="6096" y="5490972"/>
                </a:moveTo>
                <a:lnTo>
                  <a:pt x="6096" y="6096"/>
                </a:lnTo>
                <a:lnTo>
                  <a:pt x="8343900" y="6096"/>
                </a:lnTo>
                <a:lnTo>
                  <a:pt x="8343900" y="5490972"/>
                </a:lnTo>
                <a:lnTo>
                  <a:pt x="6096" y="5490972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1041196" y="2603211"/>
            <a:ext cx="1916076" cy="3703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41196" y="3456652"/>
            <a:ext cx="5958089" cy="29313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SELECT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t1.first_name  as  FirstName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,t2.dept_name  as  Department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FROM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employee  as  t1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FULL  OUTER  JOIN  dept  as  t2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ON  t1.deptno  =  t2.deptno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122"/>
          <p:cNvSpPr/>
          <p:nvPr/>
        </p:nvSpPr>
        <p:spPr>
          <a:xfrm>
            <a:off x="9525000" y="1990344"/>
            <a:ext cx="2883408" cy="560831"/>
          </a:xfrm>
          <a:custGeom>
            <a:avLst/>
            <a:gdLst/>
            <a:ahLst/>
            <a:cxnLst/>
            <a:rect l="l" t="t" r="r" b="b"/>
            <a:pathLst>
              <a:path w="2883408" h="560831">
                <a:moveTo>
                  <a:pt x="0" y="560832"/>
                </a:moveTo>
                <a:lnTo>
                  <a:pt x="0" y="0"/>
                </a:lnTo>
                <a:lnTo>
                  <a:pt x="2883408" y="0"/>
                </a:lnTo>
                <a:lnTo>
                  <a:pt x="2883408" y="560832"/>
                </a:lnTo>
                <a:lnTo>
                  <a:pt x="0" y="560832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123"/>
          <p:cNvSpPr/>
          <p:nvPr/>
        </p:nvSpPr>
        <p:spPr>
          <a:xfrm>
            <a:off x="9518904" y="1984248"/>
            <a:ext cx="2895599" cy="573023"/>
          </a:xfrm>
          <a:custGeom>
            <a:avLst/>
            <a:gdLst/>
            <a:ahLst/>
            <a:cxnLst/>
            <a:rect l="l" t="t" r="r" b="b"/>
            <a:pathLst>
              <a:path w="2895599" h="573023">
                <a:moveTo>
                  <a:pt x="6096" y="566928"/>
                </a:moveTo>
                <a:lnTo>
                  <a:pt x="6096" y="6096"/>
                </a:lnTo>
                <a:lnTo>
                  <a:pt x="2889504" y="6096"/>
                </a:lnTo>
                <a:lnTo>
                  <a:pt x="2889504" y="566928"/>
                </a:lnTo>
                <a:lnTo>
                  <a:pt x="6096" y="566928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9617964" y="2075907"/>
            <a:ext cx="1703418" cy="3706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Output: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24"/>
          <p:cNvSpPr/>
          <p:nvPr/>
        </p:nvSpPr>
        <p:spPr>
          <a:xfrm>
            <a:off x="9558782" y="3096653"/>
            <a:ext cx="2577592" cy="437756"/>
          </a:xfrm>
          <a:custGeom>
            <a:avLst/>
            <a:gdLst/>
            <a:ahLst/>
            <a:cxnLst/>
            <a:rect l="l" t="t" r="r" b="b"/>
            <a:pathLst>
              <a:path w="2577592" h="437756">
                <a:moveTo>
                  <a:pt x="0" y="437757"/>
                </a:moveTo>
                <a:lnTo>
                  <a:pt x="0" y="0"/>
                </a:lnTo>
                <a:lnTo>
                  <a:pt x="2577592" y="0"/>
                </a:lnTo>
                <a:lnTo>
                  <a:pt x="2577592" y="437757"/>
                </a:lnTo>
                <a:lnTo>
                  <a:pt x="0" y="437757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25"/>
          <p:cNvSpPr/>
          <p:nvPr/>
        </p:nvSpPr>
        <p:spPr>
          <a:xfrm>
            <a:off x="12136374" y="3096653"/>
            <a:ext cx="2751074" cy="437756"/>
          </a:xfrm>
          <a:custGeom>
            <a:avLst/>
            <a:gdLst/>
            <a:ahLst/>
            <a:cxnLst/>
            <a:rect l="l" t="t" r="r" b="b"/>
            <a:pathLst>
              <a:path w="2751074" h="437756">
                <a:moveTo>
                  <a:pt x="0" y="437757"/>
                </a:moveTo>
                <a:lnTo>
                  <a:pt x="0" y="0"/>
                </a:lnTo>
                <a:lnTo>
                  <a:pt x="2751074" y="0"/>
                </a:lnTo>
                <a:lnTo>
                  <a:pt x="2751074" y="437757"/>
                </a:lnTo>
                <a:lnTo>
                  <a:pt x="0" y="437757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6"/>
          <p:cNvSpPr/>
          <p:nvPr/>
        </p:nvSpPr>
        <p:spPr>
          <a:xfrm>
            <a:off x="9558782" y="6598678"/>
            <a:ext cx="2577592" cy="437756"/>
          </a:xfrm>
          <a:custGeom>
            <a:avLst/>
            <a:gdLst/>
            <a:ahLst/>
            <a:cxnLst/>
            <a:rect l="l" t="t" r="r" b="b"/>
            <a:pathLst>
              <a:path w="2577592" h="437756">
                <a:moveTo>
                  <a:pt x="0" y="437757"/>
                </a:moveTo>
                <a:lnTo>
                  <a:pt x="0" y="0"/>
                </a:lnTo>
                <a:lnTo>
                  <a:pt x="2577592" y="0"/>
                </a:lnTo>
                <a:lnTo>
                  <a:pt x="2577592" y="437757"/>
                </a:lnTo>
                <a:lnTo>
                  <a:pt x="0" y="437757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27"/>
          <p:cNvSpPr/>
          <p:nvPr/>
        </p:nvSpPr>
        <p:spPr>
          <a:xfrm>
            <a:off x="12136374" y="6598678"/>
            <a:ext cx="2751074" cy="437756"/>
          </a:xfrm>
          <a:custGeom>
            <a:avLst/>
            <a:gdLst/>
            <a:ahLst/>
            <a:cxnLst/>
            <a:rect l="l" t="t" r="r" b="b"/>
            <a:pathLst>
              <a:path w="2751074" h="437756">
                <a:moveTo>
                  <a:pt x="0" y="437757"/>
                </a:moveTo>
                <a:lnTo>
                  <a:pt x="0" y="0"/>
                </a:lnTo>
                <a:lnTo>
                  <a:pt x="2751074" y="0"/>
                </a:lnTo>
                <a:lnTo>
                  <a:pt x="2751074" y="437757"/>
                </a:lnTo>
                <a:lnTo>
                  <a:pt x="0" y="437757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28"/>
          <p:cNvSpPr/>
          <p:nvPr/>
        </p:nvSpPr>
        <p:spPr>
          <a:xfrm>
            <a:off x="9558782" y="7036448"/>
            <a:ext cx="2577592" cy="437756"/>
          </a:xfrm>
          <a:custGeom>
            <a:avLst/>
            <a:gdLst/>
            <a:ahLst/>
            <a:cxnLst/>
            <a:rect l="l" t="t" r="r" b="b"/>
            <a:pathLst>
              <a:path w="2577592" h="437756">
                <a:moveTo>
                  <a:pt x="0" y="437756"/>
                </a:moveTo>
                <a:lnTo>
                  <a:pt x="0" y="0"/>
                </a:lnTo>
                <a:lnTo>
                  <a:pt x="2577592" y="0"/>
                </a:lnTo>
                <a:lnTo>
                  <a:pt x="2577592" y="437756"/>
                </a:lnTo>
                <a:lnTo>
                  <a:pt x="0" y="43775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2136374" y="7036448"/>
            <a:ext cx="2751074" cy="437756"/>
          </a:xfrm>
          <a:custGeom>
            <a:avLst/>
            <a:gdLst/>
            <a:ahLst/>
            <a:cxnLst/>
            <a:rect l="l" t="t" r="r" b="b"/>
            <a:pathLst>
              <a:path w="2751074" h="437756">
                <a:moveTo>
                  <a:pt x="0" y="437756"/>
                </a:moveTo>
                <a:lnTo>
                  <a:pt x="0" y="0"/>
                </a:lnTo>
                <a:lnTo>
                  <a:pt x="2751074" y="0"/>
                </a:lnTo>
                <a:lnTo>
                  <a:pt x="2751074" y="437756"/>
                </a:lnTo>
                <a:lnTo>
                  <a:pt x="0" y="43775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2133199" y="3090418"/>
            <a:ext cx="6350" cy="4390135"/>
          </a:xfrm>
          <a:custGeom>
            <a:avLst/>
            <a:gdLst/>
            <a:ahLst/>
            <a:cxnLst/>
            <a:rect l="l" t="t" r="r" b="b"/>
            <a:pathLst>
              <a:path w="6350" h="4390135">
                <a:moveTo>
                  <a:pt x="3175" y="3175"/>
                </a:moveTo>
                <a:lnTo>
                  <a:pt x="3175" y="438696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552432" y="3531235"/>
            <a:ext cx="5341239" cy="6350"/>
          </a:xfrm>
          <a:custGeom>
            <a:avLst/>
            <a:gdLst/>
            <a:ahLst/>
            <a:cxnLst/>
            <a:rect l="l" t="t" r="r" b="b"/>
            <a:pathLst>
              <a:path w="5341239" h="6350">
                <a:moveTo>
                  <a:pt x="3175" y="3175"/>
                </a:moveTo>
                <a:lnTo>
                  <a:pt x="5338064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552432" y="3969004"/>
            <a:ext cx="5341239" cy="6350"/>
          </a:xfrm>
          <a:custGeom>
            <a:avLst/>
            <a:gdLst/>
            <a:ahLst/>
            <a:cxnLst/>
            <a:rect l="l" t="t" r="r" b="b"/>
            <a:pathLst>
              <a:path w="5341239" h="6350">
                <a:moveTo>
                  <a:pt x="3175" y="3175"/>
                </a:moveTo>
                <a:lnTo>
                  <a:pt x="5338064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552432" y="4406773"/>
            <a:ext cx="5341239" cy="6350"/>
          </a:xfrm>
          <a:custGeom>
            <a:avLst/>
            <a:gdLst/>
            <a:ahLst/>
            <a:cxnLst/>
            <a:rect l="l" t="t" r="r" b="b"/>
            <a:pathLst>
              <a:path w="5341239" h="6350">
                <a:moveTo>
                  <a:pt x="3175" y="3175"/>
                </a:moveTo>
                <a:lnTo>
                  <a:pt x="5338064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552432" y="4844542"/>
            <a:ext cx="5341239" cy="6350"/>
          </a:xfrm>
          <a:custGeom>
            <a:avLst/>
            <a:gdLst/>
            <a:ahLst/>
            <a:cxnLst/>
            <a:rect l="l" t="t" r="r" b="b"/>
            <a:pathLst>
              <a:path w="5341239" h="6350">
                <a:moveTo>
                  <a:pt x="3175" y="3175"/>
                </a:moveTo>
                <a:lnTo>
                  <a:pt x="5338064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552432" y="5282311"/>
            <a:ext cx="5341239" cy="6350"/>
          </a:xfrm>
          <a:custGeom>
            <a:avLst/>
            <a:gdLst/>
            <a:ahLst/>
            <a:cxnLst/>
            <a:rect l="l" t="t" r="r" b="b"/>
            <a:pathLst>
              <a:path w="5341239" h="6350">
                <a:moveTo>
                  <a:pt x="3175" y="3175"/>
                </a:moveTo>
                <a:lnTo>
                  <a:pt x="5338064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552432" y="5720080"/>
            <a:ext cx="5341239" cy="6350"/>
          </a:xfrm>
          <a:custGeom>
            <a:avLst/>
            <a:gdLst/>
            <a:ahLst/>
            <a:cxnLst/>
            <a:rect l="l" t="t" r="r" b="b"/>
            <a:pathLst>
              <a:path w="5341239" h="6350">
                <a:moveTo>
                  <a:pt x="3175" y="3175"/>
                </a:moveTo>
                <a:lnTo>
                  <a:pt x="5338064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552432" y="6157849"/>
            <a:ext cx="5341239" cy="6350"/>
          </a:xfrm>
          <a:custGeom>
            <a:avLst/>
            <a:gdLst/>
            <a:ahLst/>
            <a:cxnLst/>
            <a:rect l="l" t="t" r="r" b="b"/>
            <a:pathLst>
              <a:path w="5341239" h="6350">
                <a:moveTo>
                  <a:pt x="3175" y="3175"/>
                </a:moveTo>
                <a:lnTo>
                  <a:pt x="5338064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552432" y="6595491"/>
            <a:ext cx="5341239" cy="6350"/>
          </a:xfrm>
          <a:custGeom>
            <a:avLst/>
            <a:gdLst/>
            <a:ahLst/>
            <a:cxnLst/>
            <a:rect l="l" t="t" r="r" b="b"/>
            <a:pathLst>
              <a:path w="5341239" h="6350">
                <a:moveTo>
                  <a:pt x="3175" y="3175"/>
                </a:moveTo>
                <a:lnTo>
                  <a:pt x="5338064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552432" y="7033260"/>
            <a:ext cx="5341239" cy="6350"/>
          </a:xfrm>
          <a:custGeom>
            <a:avLst/>
            <a:gdLst/>
            <a:ahLst/>
            <a:cxnLst/>
            <a:rect l="l" t="t" r="r" b="b"/>
            <a:pathLst>
              <a:path w="5341239" h="6350">
                <a:moveTo>
                  <a:pt x="3175" y="3175"/>
                </a:moveTo>
                <a:lnTo>
                  <a:pt x="5338064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555607" y="3090418"/>
            <a:ext cx="6350" cy="4390135"/>
          </a:xfrm>
          <a:custGeom>
            <a:avLst/>
            <a:gdLst/>
            <a:ahLst/>
            <a:cxnLst/>
            <a:rect l="l" t="t" r="r" b="b"/>
            <a:pathLst>
              <a:path w="6350" h="4390135">
                <a:moveTo>
                  <a:pt x="3175" y="3175"/>
                </a:moveTo>
                <a:lnTo>
                  <a:pt x="3175" y="438696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4884146" y="3090418"/>
            <a:ext cx="6350" cy="4390135"/>
          </a:xfrm>
          <a:custGeom>
            <a:avLst/>
            <a:gdLst/>
            <a:ahLst/>
            <a:cxnLst/>
            <a:rect l="l" t="t" r="r" b="b"/>
            <a:pathLst>
              <a:path w="6350" h="4390135">
                <a:moveTo>
                  <a:pt x="3175" y="3175"/>
                </a:moveTo>
                <a:lnTo>
                  <a:pt x="3175" y="438696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552432" y="3093593"/>
            <a:ext cx="5341239" cy="6350"/>
          </a:xfrm>
          <a:custGeom>
            <a:avLst/>
            <a:gdLst/>
            <a:ahLst/>
            <a:cxnLst/>
            <a:rect l="l" t="t" r="r" b="b"/>
            <a:pathLst>
              <a:path w="5341239" h="6350">
                <a:moveTo>
                  <a:pt x="3175" y="3175"/>
                </a:moveTo>
                <a:lnTo>
                  <a:pt x="5338064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552432" y="7471029"/>
            <a:ext cx="5341239" cy="6350"/>
          </a:xfrm>
          <a:custGeom>
            <a:avLst/>
            <a:gdLst/>
            <a:ahLst/>
            <a:cxnLst/>
            <a:rect l="l" t="t" r="r" b="b"/>
            <a:pathLst>
              <a:path w="5341239" h="6350">
                <a:moveTo>
                  <a:pt x="3175" y="3175"/>
                </a:moveTo>
                <a:lnTo>
                  <a:pt x="5338064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10110851" y="3174238"/>
            <a:ext cx="1554594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FirstName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2635230" y="3174238"/>
            <a:ext cx="1836181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0482707" y="3611779"/>
            <a:ext cx="811016" cy="3553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Allen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2853416" y="3611779"/>
            <a:ext cx="1398844" cy="3553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Accounts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0482707" y="4049903"/>
            <a:ext cx="812094" cy="3550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Scott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2853416" y="4049903"/>
            <a:ext cx="1399060" cy="3550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Accounts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0356215" y="4487672"/>
            <a:ext cx="1063856" cy="3550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Martin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12853416" y="4487672"/>
            <a:ext cx="1399060" cy="3550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Accounts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10542143" y="4925695"/>
            <a:ext cx="691364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Jake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13306044" y="4925695"/>
            <a:ext cx="493559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HR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10376027" y="5363337"/>
            <a:ext cx="1024086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Arthur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13306044" y="5363337"/>
            <a:ext cx="493559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HR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10347071" y="5800750"/>
            <a:ext cx="1084316" cy="3553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Quincy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13380720" y="5800750"/>
            <a:ext cx="344025" cy="3553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10432415" y="6239002"/>
            <a:ext cx="912941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Smith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13380720" y="6239002"/>
            <a:ext cx="343962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10424795" y="6676542"/>
            <a:ext cx="927231" cy="3553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Miller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6" name="text 1"/>
          <p:cNvSpPr txBox="1"/>
          <p:nvPr/>
        </p:nvSpPr>
        <p:spPr>
          <a:xfrm>
            <a:off x="13135356" y="6676542"/>
            <a:ext cx="836604" cy="3553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NULL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7" name="text 1"/>
          <p:cNvSpPr txBox="1"/>
          <p:nvPr/>
        </p:nvSpPr>
        <p:spPr>
          <a:xfrm>
            <a:off x="10470515" y="7114667"/>
            <a:ext cx="835887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NULL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8" name="text 1"/>
          <p:cNvSpPr txBox="1"/>
          <p:nvPr/>
        </p:nvSpPr>
        <p:spPr>
          <a:xfrm>
            <a:off x="12774168" y="7114667"/>
            <a:ext cx="1556725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Marketing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13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13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13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13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134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135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144" name="object 144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36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64" y="9675876"/>
            <a:ext cx="1543812" cy="390144"/>
          </a:xfrm>
          <a:prstGeom prst="rect">
            <a:avLst/>
          </a:prstGeom>
        </p:spPr>
      </p:pic>
      <p:sp>
        <p:nvSpPr>
          <p:cNvPr id="145" name="object 145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950366" y="834797"/>
            <a:ext cx="3428342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520" b="1" spc="10" dirty="0">
                <a:solidFill>
                  <a:srgbClr val="095A82"/>
                </a:solidFill>
                <a:latin typeface="Arial"/>
                <a:cs typeface="Arial"/>
              </a:rPr>
              <a:t>CROSS Join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50366" y="2053005"/>
            <a:ext cx="340178" cy="3920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522222" y="2105914"/>
            <a:ext cx="8576624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Displays all the rows and all the columns of both the tables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50366" y="2871393"/>
            <a:ext cx="340178" cy="3920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522222" y="2924302"/>
            <a:ext cx="5205714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This is also called Cartesian product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944880" y="3631691"/>
            <a:ext cx="15703296" cy="2531364"/>
          </a:xfrm>
          <a:custGeom>
            <a:avLst/>
            <a:gdLst/>
            <a:ahLst/>
            <a:cxnLst/>
            <a:rect l="l" t="t" r="r" b="b"/>
            <a:pathLst>
              <a:path w="15703296" h="2531364">
                <a:moveTo>
                  <a:pt x="0" y="2531365"/>
                </a:moveTo>
                <a:lnTo>
                  <a:pt x="0" y="0"/>
                </a:lnTo>
                <a:lnTo>
                  <a:pt x="15703296" y="0"/>
                </a:lnTo>
                <a:lnTo>
                  <a:pt x="15703296" y="2531365"/>
                </a:lnTo>
                <a:lnTo>
                  <a:pt x="0" y="2531365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38784" y="3625596"/>
            <a:ext cx="15715488" cy="2543556"/>
          </a:xfrm>
          <a:custGeom>
            <a:avLst/>
            <a:gdLst/>
            <a:ahLst/>
            <a:cxnLst/>
            <a:rect l="l" t="t" r="r" b="b"/>
            <a:pathLst>
              <a:path w="15715488" h="2543556">
                <a:moveTo>
                  <a:pt x="6096" y="2537460"/>
                </a:moveTo>
                <a:lnTo>
                  <a:pt x="6096" y="6095"/>
                </a:lnTo>
                <a:lnTo>
                  <a:pt x="15709392" y="6095"/>
                </a:lnTo>
                <a:lnTo>
                  <a:pt x="15709392" y="2537460"/>
                </a:lnTo>
                <a:lnTo>
                  <a:pt x="6096" y="2537460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1035710" y="3849843"/>
            <a:ext cx="1703021" cy="3703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Syntax: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35710" y="4703537"/>
            <a:ext cx="6808534" cy="1223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SELECT  &lt;column_list&gt;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FROM  &lt;table_name1&gt;  as  t1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CROSS  JOIN  &lt;table_name2&gt;  as  t2;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13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13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14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14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14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143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148" name="object 148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950366" y="834797"/>
            <a:ext cx="6302737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670" b="1" spc="10" dirty="0">
                <a:solidFill>
                  <a:srgbClr val="095A82"/>
                </a:solidFill>
                <a:latin typeface="Arial"/>
                <a:cs typeface="Arial"/>
              </a:rPr>
              <a:t>CROSS Join: Example</a:t>
            </a:r>
            <a:endParaRPr sz="4600"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934212" y="1994915"/>
            <a:ext cx="8353044" cy="3579876"/>
          </a:xfrm>
          <a:custGeom>
            <a:avLst/>
            <a:gdLst/>
            <a:ahLst/>
            <a:cxnLst/>
            <a:rect l="l" t="t" r="r" b="b"/>
            <a:pathLst>
              <a:path w="8353044" h="3579876">
                <a:moveTo>
                  <a:pt x="0" y="3579877"/>
                </a:moveTo>
                <a:lnTo>
                  <a:pt x="0" y="0"/>
                </a:lnTo>
                <a:lnTo>
                  <a:pt x="8353044" y="0"/>
                </a:lnTo>
                <a:lnTo>
                  <a:pt x="8353044" y="3579877"/>
                </a:lnTo>
                <a:lnTo>
                  <a:pt x="0" y="357987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28115" y="1988819"/>
            <a:ext cx="8365235" cy="3592068"/>
          </a:xfrm>
          <a:custGeom>
            <a:avLst/>
            <a:gdLst/>
            <a:ahLst/>
            <a:cxnLst/>
            <a:rect l="l" t="t" r="r" b="b"/>
            <a:pathLst>
              <a:path w="8365235" h="3592068">
                <a:moveTo>
                  <a:pt x="6097" y="3585973"/>
                </a:moveTo>
                <a:lnTo>
                  <a:pt x="6097" y="6096"/>
                </a:lnTo>
                <a:lnTo>
                  <a:pt x="8359141" y="6096"/>
                </a:lnTo>
                <a:lnTo>
                  <a:pt x="8359141" y="3585973"/>
                </a:lnTo>
                <a:lnTo>
                  <a:pt x="6097" y="3585973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025042" y="2097244"/>
            <a:ext cx="1916076" cy="3703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25042" y="2950937"/>
            <a:ext cx="5958233" cy="25043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Select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t1.dept_name  as  Department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,t2.first_name  as  FirstName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From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dept  t1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CROSS  JOIN  employee  t2;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9511919" y="2695270"/>
            <a:ext cx="2783840" cy="339267"/>
          </a:xfrm>
          <a:custGeom>
            <a:avLst/>
            <a:gdLst/>
            <a:ahLst/>
            <a:cxnLst/>
            <a:rect l="l" t="t" r="r" b="b"/>
            <a:pathLst>
              <a:path w="2783840" h="339267">
                <a:moveTo>
                  <a:pt x="0" y="339268"/>
                </a:moveTo>
                <a:lnTo>
                  <a:pt x="0" y="0"/>
                </a:lnTo>
                <a:lnTo>
                  <a:pt x="2783840" y="0"/>
                </a:lnTo>
                <a:lnTo>
                  <a:pt x="2783840" y="339268"/>
                </a:lnTo>
                <a:lnTo>
                  <a:pt x="0" y="339268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2295759" y="2695270"/>
            <a:ext cx="3554477" cy="339267"/>
          </a:xfrm>
          <a:custGeom>
            <a:avLst/>
            <a:gdLst/>
            <a:ahLst/>
            <a:cxnLst/>
            <a:rect l="l" t="t" r="r" b="b"/>
            <a:pathLst>
              <a:path w="3554477" h="339267">
                <a:moveTo>
                  <a:pt x="0" y="339268"/>
                </a:moveTo>
                <a:lnTo>
                  <a:pt x="0" y="0"/>
                </a:lnTo>
                <a:lnTo>
                  <a:pt x="3554477" y="0"/>
                </a:lnTo>
                <a:lnTo>
                  <a:pt x="3554477" y="339268"/>
                </a:lnTo>
                <a:lnTo>
                  <a:pt x="0" y="339268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2292584" y="2688843"/>
            <a:ext cx="6350" cy="6458902"/>
          </a:xfrm>
          <a:custGeom>
            <a:avLst/>
            <a:gdLst/>
            <a:ahLst/>
            <a:cxnLst/>
            <a:rect l="l" t="t" r="r" b="b"/>
            <a:pathLst>
              <a:path w="6350" h="6458902">
                <a:moveTo>
                  <a:pt x="3175" y="3175"/>
                </a:moveTo>
                <a:lnTo>
                  <a:pt x="3175" y="645572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505569" y="3031363"/>
            <a:ext cx="6351017" cy="6350"/>
          </a:xfrm>
          <a:custGeom>
            <a:avLst/>
            <a:gdLst/>
            <a:ahLst/>
            <a:cxnLst/>
            <a:rect l="l" t="t" r="r" b="b"/>
            <a:pathLst>
              <a:path w="6351017" h="6350">
                <a:moveTo>
                  <a:pt x="3175" y="3175"/>
                </a:moveTo>
                <a:lnTo>
                  <a:pt x="6347842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505569" y="3370580"/>
            <a:ext cx="6351017" cy="6350"/>
          </a:xfrm>
          <a:custGeom>
            <a:avLst/>
            <a:gdLst/>
            <a:ahLst/>
            <a:cxnLst/>
            <a:rect l="l" t="t" r="r" b="b"/>
            <a:pathLst>
              <a:path w="6351017" h="6350">
                <a:moveTo>
                  <a:pt x="3175" y="3175"/>
                </a:moveTo>
                <a:lnTo>
                  <a:pt x="6347842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505569" y="3709924"/>
            <a:ext cx="6351017" cy="6350"/>
          </a:xfrm>
          <a:custGeom>
            <a:avLst/>
            <a:gdLst/>
            <a:ahLst/>
            <a:cxnLst/>
            <a:rect l="l" t="t" r="r" b="b"/>
            <a:pathLst>
              <a:path w="6351017" h="6350">
                <a:moveTo>
                  <a:pt x="3175" y="3175"/>
                </a:moveTo>
                <a:lnTo>
                  <a:pt x="6347842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505569" y="4049141"/>
            <a:ext cx="6351017" cy="6350"/>
          </a:xfrm>
          <a:custGeom>
            <a:avLst/>
            <a:gdLst/>
            <a:ahLst/>
            <a:cxnLst/>
            <a:rect l="l" t="t" r="r" b="b"/>
            <a:pathLst>
              <a:path w="6351017" h="6350">
                <a:moveTo>
                  <a:pt x="3175" y="3175"/>
                </a:moveTo>
                <a:lnTo>
                  <a:pt x="6347842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9505569" y="4388358"/>
            <a:ext cx="6351017" cy="6350"/>
          </a:xfrm>
          <a:custGeom>
            <a:avLst/>
            <a:gdLst/>
            <a:ahLst/>
            <a:cxnLst/>
            <a:rect l="l" t="t" r="r" b="b"/>
            <a:pathLst>
              <a:path w="6351017" h="6350">
                <a:moveTo>
                  <a:pt x="3175" y="3175"/>
                </a:moveTo>
                <a:lnTo>
                  <a:pt x="6347842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505569" y="4727702"/>
            <a:ext cx="6351017" cy="6350"/>
          </a:xfrm>
          <a:custGeom>
            <a:avLst/>
            <a:gdLst/>
            <a:ahLst/>
            <a:cxnLst/>
            <a:rect l="l" t="t" r="r" b="b"/>
            <a:pathLst>
              <a:path w="6351017" h="6350">
                <a:moveTo>
                  <a:pt x="3175" y="3175"/>
                </a:moveTo>
                <a:lnTo>
                  <a:pt x="6347842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9505569" y="5066919"/>
            <a:ext cx="6351017" cy="6350"/>
          </a:xfrm>
          <a:custGeom>
            <a:avLst/>
            <a:gdLst/>
            <a:ahLst/>
            <a:cxnLst/>
            <a:rect l="l" t="t" r="r" b="b"/>
            <a:pathLst>
              <a:path w="6351017" h="6350">
                <a:moveTo>
                  <a:pt x="3175" y="3175"/>
                </a:moveTo>
                <a:lnTo>
                  <a:pt x="6347842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9505569" y="5406263"/>
            <a:ext cx="6351017" cy="6350"/>
          </a:xfrm>
          <a:custGeom>
            <a:avLst/>
            <a:gdLst/>
            <a:ahLst/>
            <a:cxnLst/>
            <a:rect l="l" t="t" r="r" b="b"/>
            <a:pathLst>
              <a:path w="6351017" h="6350">
                <a:moveTo>
                  <a:pt x="3175" y="3175"/>
                </a:moveTo>
                <a:lnTo>
                  <a:pt x="6347842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505569" y="5745480"/>
            <a:ext cx="6351017" cy="6350"/>
          </a:xfrm>
          <a:custGeom>
            <a:avLst/>
            <a:gdLst/>
            <a:ahLst/>
            <a:cxnLst/>
            <a:rect l="l" t="t" r="r" b="b"/>
            <a:pathLst>
              <a:path w="6351017" h="6350">
                <a:moveTo>
                  <a:pt x="3175" y="3175"/>
                </a:moveTo>
                <a:lnTo>
                  <a:pt x="6347842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9505569" y="6084824"/>
            <a:ext cx="6351017" cy="6350"/>
          </a:xfrm>
          <a:custGeom>
            <a:avLst/>
            <a:gdLst/>
            <a:ahLst/>
            <a:cxnLst/>
            <a:rect l="l" t="t" r="r" b="b"/>
            <a:pathLst>
              <a:path w="6351017" h="6350">
                <a:moveTo>
                  <a:pt x="3175" y="3175"/>
                </a:moveTo>
                <a:lnTo>
                  <a:pt x="6347842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9505569" y="6424041"/>
            <a:ext cx="6351017" cy="6350"/>
          </a:xfrm>
          <a:custGeom>
            <a:avLst/>
            <a:gdLst/>
            <a:ahLst/>
            <a:cxnLst/>
            <a:rect l="l" t="t" r="r" b="b"/>
            <a:pathLst>
              <a:path w="6351017" h="6350">
                <a:moveTo>
                  <a:pt x="3175" y="3175"/>
                </a:moveTo>
                <a:lnTo>
                  <a:pt x="6347842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9505569" y="6763258"/>
            <a:ext cx="6351017" cy="6350"/>
          </a:xfrm>
          <a:custGeom>
            <a:avLst/>
            <a:gdLst/>
            <a:ahLst/>
            <a:cxnLst/>
            <a:rect l="l" t="t" r="r" b="b"/>
            <a:pathLst>
              <a:path w="6351017" h="6350">
                <a:moveTo>
                  <a:pt x="3175" y="3175"/>
                </a:moveTo>
                <a:lnTo>
                  <a:pt x="6347842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9505569" y="7102602"/>
            <a:ext cx="6351017" cy="6350"/>
          </a:xfrm>
          <a:custGeom>
            <a:avLst/>
            <a:gdLst/>
            <a:ahLst/>
            <a:cxnLst/>
            <a:rect l="l" t="t" r="r" b="b"/>
            <a:pathLst>
              <a:path w="6351017" h="6350">
                <a:moveTo>
                  <a:pt x="3175" y="3175"/>
                </a:moveTo>
                <a:lnTo>
                  <a:pt x="6347842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505569" y="7441819"/>
            <a:ext cx="6351017" cy="6350"/>
          </a:xfrm>
          <a:custGeom>
            <a:avLst/>
            <a:gdLst/>
            <a:ahLst/>
            <a:cxnLst/>
            <a:rect l="l" t="t" r="r" b="b"/>
            <a:pathLst>
              <a:path w="6351017" h="6350">
                <a:moveTo>
                  <a:pt x="3175" y="3175"/>
                </a:moveTo>
                <a:lnTo>
                  <a:pt x="6347842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505569" y="7781163"/>
            <a:ext cx="6351017" cy="6350"/>
          </a:xfrm>
          <a:custGeom>
            <a:avLst/>
            <a:gdLst/>
            <a:ahLst/>
            <a:cxnLst/>
            <a:rect l="l" t="t" r="r" b="b"/>
            <a:pathLst>
              <a:path w="6351017" h="6350">
                <a:moveTo>
                  <a:pt x="3175" y="3175"/>
                </a:moveTo>
                <a:lnTo>
                  <a:pt x="6347842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9505569" y="8120380"/>
            <a:ext cx="6351017" cy="6350"/>
          </a:xfrm>
          <a:custGeom>
            <a:avLst/>
            <a:gdLst/>
            <a:ahLst/>
            <a:cxnLst/>
            <a:rect l="l" t="t" r="r" b="b"/>
            <a:pathLst>
              <a:path w="6351017" h="6350">
                <a:moveTo>
                  <a:pt x="3175" y="3175"/>
                </a:moveTo>
                <a:lnTo>
                  <a:pt x="6347842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9505569" y="8459724"/>
            <a:ext cx="6351017" cy="6350"/>
          </a:xfrm>
          <a:custGeom>
            <a:avLst/>
            <a:gdLst/>
            <a:ahLst/>
            <a:cxnLst/>
            <a:rect l="l" t="t" r="r" b="b"/>
            <a:pathLst>
              <a:path w="6351017" h="6350">
                <a:moveTo>
                  <a:pt x="3175" y="3175"/>
                </a:moveTo>
                <a:lnTo>
                  <a:pt x="6347842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9505569" y="8798941"/>
            <a:ext cx="6351017" cy="6350"/>
          </a:xfrm>
          <a:custGeom>
            <a:avLst/>
            <a:gdLst/>
            <a:ahLst/>
            <a:cxnLst/>
            <a:rect l="l" t="t" r="r" b="b"/>
            <a:pathLst>
              <a:path w="6351017" h="6350">
                <a:moveTo>
                  <a:pt x="3175" y="3175"/>
                </a:moveTo>
                <a:lnTo>
                  <a:pt x="6347842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508744" y="2688843"/>
            <a:ext cx="6350" cy="6458902"/>
          </a:xfrm>
          <a:custGeom>
            <a:avLst/>
            <a:gdLst/>
            <a:ahLst/>
            <a:cxnLst/>
            <a:rect l="l" t="t" r="r" b="b"/>
            <a:pathLst>
              <a:path w="6350" h="6458902">
                <a:moveTo>
                  <a:pt x="3175" y="3175"/>
                </a:moveTo>
                <a:lnTo>
                  <a:pt x="3175" y="645572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5847061" y="2688843"/>
            <a:ext cx="6350" cy="6458902"/>
          </a:xfrm>
          <a:custGeom>
            <a:avLst/>
            <a:gdLst/>
            <a:ahLst/>
            <a:cxnLst/>
            <a:rect l="l" t="t" r="r" b="b"/>
            <a:pathLst>
              <a:path w="6350" h="6458902">
                <a:moveTo>
                  <a:pt x="3175" y="3175"/>
                </a:moveTo>
                <a:lnTo>
                  <a:pt x="3175" y="645572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9505569" y="2692018"/>
            <a:ext cx="6351017" cy="6350"/>
          </a:xfrm>
          <a:custGeom>
            <a:avLst/>
            <a:gdLst/>
            <a:ahLst/>
            <a:cxnLst/>
            <a:rect l="l" t="t" r="r" b="b"/>
            <a:pathLst>
              <a:path w="6351017" h="6350">
                <a:moveTo>
                  <a:pt x="3175" y="3175"/>
                </a:moveTo>
                <a:lnTo>
                  <a:pt x="6347842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9505569" y="9138222"/>
            <a:ext cx="6351017" cy="6350"/>
          </a:xfrm>
          <a:custGeom>
            <a:avLst/>
            <a:gdLst/>
            <a:ahLst/>
            <a:cxnLst/>
            <a:rect l="l" t="t" r="r" b="b"/>
            <a:pathLst>
              <a:path w="6351017" h="6350">
                <a:moveTo>
                  <a:pt x="3175" y="3174"/>
                </a:moveTo>
                <a:lnTo>
                  <a:pt x="6347842" y="317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0215372" y="2752598"/>
            <a:ext cx="1442430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3493496" y="2752598"/>
            <a:ext cx="122377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FirstName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387584" y="3092069"/>
            <a:ext cx="109576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Accounts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3786104" y="3092069"/>
            <a:ext cx="63810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Allen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0387584" y="3431413"/>
            <a:ext cx="109576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Accounts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3787628" y="3431413"/>
            <a:ext cx="63475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Scott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0387584" y="3770630"/>
            <a:ext cx="1095765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Accounts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3687044" y="3770630"/>
            <a:ext cx="836397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Martin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0387584" y="4109618"/>
            <a:ext cx="1096407" cy="279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Accounts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3834872" y="4109618"/>
            <a:ext cx="541922" cy="279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Jake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0387584" y="4449445"/>
            <a:ext cx="109576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Accounts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3702285" y="4449445"/>
            <a:ext cx="805440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Arthur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0387584" y="4788662"/>
            <a:ext cx="109576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Accounts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3679424" y="4788662"/>
            <a:ext cx="850900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Quincy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0387584" y="5127879"/>
            <a:ext cx="109576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Accounts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3746480" y="5127879"/>
            <a:ext cx="71703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Smith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10387584" y="5467477"/>
            <a:ext cx="109576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Accounts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13740385" y="5467477"/>
            <a:ext cx="72930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Miller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10742676" y="5806694"/>
            <a:ext cx="38817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HR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13786104" y="5806694"/>
            <a:ext cx="63810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Allen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10742676" y="6145911"/>
            <a:ext cx="38817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HR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13787628" y="6145911"/>
            <a:ext cx="63475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Scott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10677144" y="6484899"/>
            <a:ext cx="516258" cy="279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…….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10742676" y="6824726"/>
            <a:ext cx="38817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HR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13740385" y="6824726"/>
            <a:ext cx="72930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Miller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10802112" y="7163943"/>
            <a:ext cx="26860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8" name="text 1"/>
          <p:cNvSpPr txBox="1"/>
          <p:nvPr/>
        </p:nvSpPr>
        <p:spPr>
          <a:xfrm>
            <a:off x="13786104" y="7163943"/>
            <a:ext cx="63810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Allen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9" name="text 1"/>
          <p:cNvSpPr txBox="1"/>
          <p:nvPr/>
        </p:nvSpPr>
        <p:spPr>
          <a:xfrm>
            <a:off x="10802112" y="7503160"/>
            <a:ext cx="26860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0" name="text 1"/>
          <p:cNvSpPr txBox="1"/>
          <p:nvPr/>
        </p:nvSpPr>
        <p:spPr>
          <a:xfrm>
            <a:off x="13787628" y="7503160"/>
            <a:ext cx="63475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Scott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1" name="text 1"/>
          <p:cNvSpPr txBox="1"/>
          <p:nvPr/>
        </p:nvSpPr>
        <p:spPr>
          <a:xfrm>
            <a:off x="10677144" y="7842758"/>
            <a:ext cx="51653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…….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2" name="text 1"/>
          <p:cNvSpPr txBox="1"/>
          <p:nvPr/>
        </p:nvSpPr>
        <p:spPr>
          <a:xfrm>
            <a:off x="10325100" y="8181975"/>
            <a:ext cx="122238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Marketing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3" name="text 1"/>
          <p:cNvSpPr txBox="1"/>
          <p:nvPr/>
        </p:nvSpPr>
        <p:spPr>
          <a:xfrm>
            <a:off x="13786104" y="8181975"/>
            <a:ext cx="63810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Allen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4" name="text 1"/>
          <p:cNvSpPr txBox="1"/>
          <p:nvPr/>
        </p:nvSpPr>
        <p:spPr>
          <a:xfrm>
            <a:off x="10325100" y="8521192"/>
            <a:ext cx="122238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Marketing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5" name="text 1"/>
          <p:cNvSpPr txBox="1"/>
          <p:nvPr/>
        </p:nvSpPr>
        <p:spPr>
          <a:xfrm>
            <a:off x="13787628" y="8521192"/>
            <a:ext cx="63475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Scott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6" name="text 1"/>
          <p:cNvSpPr txBox="1"/>
          <p:nvPr/>
        </p:nvSpPr>
        <p:spPr>
          <a:xfrm>
            <a:off x="10712196" y="8860460"/>
            <a:ext cx="44666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……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9511284" y="1994916"/>
            <a:ext cx="2881884" cy="560832"/>
          </a:xfrm>
          <a:custGeom>
            <a:avLst/>
            <a:gdLst/>
            <a:ahLst/>
            <a:cxnLst/>
            <a:rect l="l" t="t" r="r" b="b"/>
            <a:pathLst>
              <a:path w="2881884" h="560832">
                <a:moveTo>
                  <a:pt x="0" y="560832"/>
                </a:moveTo>
                <a:lnTo>
                  <a:pt x="0" y="0"/>
                </a:lnTo>
                <a:lnTo>
                  <a:pt x="2881884" y="0"/>
                </a:lnTo>
                <a:lnTo>
                  <a:pt x="2881884" y="560832"/>
                </a:lnTo>
                <a:lnTo>
                  <a:pt x="0" y="560832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505188" y="1988820"/>
            <a:ext cx="2894075" cy="573023"/>
          </a:xfrm>
          <a:custGeom>
            <a:avLst/>
            <a:gdLst/>
            <a:ahLst/>
            <a:cxnLst/>
            <a:rect l="l" t="t" r="r" b="b"/>
            <a:pathLst>
              <a:path w="2894075" h="573023">
                <a:moveTo>
                  <a:pt x="6096" y="566928"/>
                </a:moveTo>
                <a:lnTo>
                  <a:pt x="6096" y="6096"/>
                </a:lnTo>
                <a:lnTo>
                  <a:pt x="2887980" y="6096"/>
                </a:lnTo>
                <a:lnTo>
                  <a:pt x="2887980" y="566928"/>
                </a:lnTo>
                <a:lnTo>
                  <a:pt x="6096" y="566928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text 1"/>
          <p:cNvSpPr txBox="1"/>
          <p:nvPr/>
        </p:nvSpPr>
        <p:spPr>
          <a:xfrm>
            <a:off x="9604248" y="2081115"/>
            <a:ext cx="1703022" cy="3703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Output: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14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14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14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14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15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15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179" name="object 179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53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752" y="4128516"/>
            <a:ext cx="6004560" cy="4256532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950366" y="834797"/>
            <a:ext cx="2979773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5060" b="1" spc="10" dirty="0">
                <a:solidFill>
                  <a:srgbClr val="095A82"/>
                </a:solidFill>
                <a:latin typeface="Arial"/>
                <a:cs typeface="Arial"/>
              </a:rPr>
              <a:t>Summary</a:t>
            </a:r>
            <a:endParaRPr sz="5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50366" y="1992884"/>
            <a:ext cx="5711655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In this module, you should have learnt: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37818" y="2758090"/>
            <a:ext cx="340470" cy="3923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709674" y="2811044"/>
            <a:ext cx="1257749" cy="3553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Self Join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137818" y="3575482"/>
            <a:ext cx="340178" cy="3920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709674" y="3628390"/>
            <a:ext cx="1491741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Inner Join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137818" y="4393869"/>
            <a:ext cx="340178" cy="3920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709674" y="4446778"/>
            <a:ext cx="1282237" cy="3550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Left Join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137818" y="5212638"/>
            <a:ext cx="340178" cy="3920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709674" y="5265547"/>
            <a:ext cx="1476472" cy="3550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Right Join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137818" y="6029502"/>
            <a:ext cx="340178" cy="3920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709674" y="6082411"/>
            <a:ext cx="2163575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Full Outer Join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137818" y="6848144"/>
            <a:ext cx="340178" cy="3920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709674" y="6901053"/>
            <a:ext cx="1508431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Cross Join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15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15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15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15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2316968" y="9818370"/>
            <a:ext cx="5687034" cy="2103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A0A0A0"/>
                </a:solidFill>
                <a:latin typeface="Calibri"/>
                <a:cs typeface="Calibri"/>
              </a:rPr>
              <a:t>Copyright © 2017, edureka and/or its affiliates. All rights reserved.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15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16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181" name="object 181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6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64" y="9675876"/>
            <a:ext cx="1543812" cy="390144"/>
          </a:xfrm>
          <a:prstGeom prst="rect">
            <a:avLst/>
          </a:prstGeom>
        </p:spPr>
      </p:pic>
      <p:pic>
        <p:nvPicPr>
          <p:cNvPr id="16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16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16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16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16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167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pic>
        <p:nvPicPr>
          <p:cNvPr id="16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169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32" y="9450324"/>
            <a:ext cx="2284475" cy="8366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1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1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1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2316968" y="9818370"/>
            <a:ext cx="5687034" cy="2103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A0A0A0"/>
                </a:solidFill>
                <a:latin typeface="Calibri"/>
                <a:cs typeface="Calibri"/>
              </a:rPr>
              <a:t>Copyright © 2017, edureka and/or its affiliates. All rights reserved.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1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17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" y="2013204"/>
            <a:ext cx="5356860" cy="7356348"/>
          </a:xfrm>
          <a:prstGeom prst="rect">
            <a:avLst/>
          </a:prstGeom>
        </p:spPr>
      </p:pic>
      <p:pic>
        <p:nvPicPr>
          <p:cNvPr id="20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84" y="5045964"/>
            <a:ext cx="5177790" cy="77647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369558" y="5068062"/>
            <a:ext cx="5367528" cy="734568"/>
          </a:xfrm>
          <a:custGeom>
            <a:avLst/>
            <a:gdLst/>
            <a:ahLst/>
            <a:cxnLst/>
            <a:rect l="l" t="t" r="r" b="b"/>
            <a:pathLst>
              <a:path w="5367528" h="734568">
                <a:moveTo>
                  <a:pt x="0" y="122428"/>
                </a:moveTo>
                <a:cubicBezTo>
                  <a:pt x="0" y="54864"/>
                  <a:pt x="54864" y="0"/>
                  <a:pt x="122428" y="0"/>
                </a:cubicBezTo>
                <a:lnTo>
                  <a:pt x="5245100" y="0"/>
                </a:lnTo>
                <a:cubicBezTo>
                  <a:pt x="5312664" y="0"/>
                  <a:pt x="5367528" y="54864"/>
                  <a:pt x="5367528" y="122428"/>
                </a:cubicBezTo>
                <a:lnTo>
                  <a:pt x="5367528" y="612140"/>
                </a:lnTo>
                <a:cubicBezTo>
                  <a:pt x="5367528" y="679704"/>
                  <a:pt x="5312664" y="734568"/>
                  <a:pt x="5245100" y="734568"/>
                </a:cubicBezTo>
                <a:lnTo>
                  <a:pt x="122428" y="734568"/>
                </a:lnTo>
                <a:cubicBezTo>
                  <a:pt x="54864" y="734568"/>
                  <a:pt x="0" y="679704"/>
                  <a:pt x="0" y="61214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55080" y="5053584"/>
            <a:ext cx="5396484" cy="763524"/>
          </a:xfrm>
          <a:custGeom>
            <a:avLst/>
            <a:gdLst/>
            <a:ahLst/>
            <a:cxnLst/>
            <a:rect l="l" t="t" r="r" b="b"/>
            <a:pathLst>
              <a:path w="5396484" h="763524">
                <a:moveTo>
                  <a:pt x="14478" y="136906"/>
                </a:moveTo>
                <a:cubicBezTo>
                  <a:pt x="14478" y="69342"/>
                  <a:pt x="69342" y="14478"/>
                  <a:pt x="136906" y="14478"/>
                </a:cubicBezTo>
                <a:lnTo>
                  <a:pt x="5259578" y="14478"/>
                </a:lnTo>
                <a:cubicBezTo>
                  <a:pt x="5327142" y="14478"/>
                  <a:pt x="5382006" y="69342"/>
                  <a:pt x="5382006" y="136906"/>
                </a:cubicBezTo>
                <a:lnTo>
                  <a:pt x="5382006" y="626618"/>
                </a:lnTo>
                <a:cubicBezTo>
                  <a:pt x="5382006" y="694182"/>
                  <a:pt x="5327142" y="749046"/>
                  <a:pt x="5259578" y="749046"/>
                </a:cubicBezTo>
                <a:lnTo>
                  <a:pt x="136906" y="749046"/>
                </a:lnTo>
                <a:cubicBezTo>
                  <a:pt x="69342" y="749046"/>
                  <a:pt x="14478" y="694182"/>
                  <a:pt x="14478" y="626618"/>
                </a:cubicBezTo>
                <a:close/>
              </a:path>
            </a:pathLst>
          </a:custGeom>
          <a:ln w="28956">
            <a:solidFill>
              <a:srgbClr val="E6E6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950366" y="834797"/>
            <a:ext cx="4557595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970" b="1" spc="10" dirty="0">
                <a:solidFill>
                  <a:srgbClr val="095A82"/>
                </a:solidFill>
                <a:latin typeface="Arial"/>
                <a:cs typeface="Arial"/>
              </a:rPr>
              <a:t>Course Outline</a:t>
            </a:r>
            <a:endParaRPr sz="4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242816" y="2314321"/>
            <a:ext cx="5529376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0C0C0"/>
                </a:solidFill>
                <a:latin typeface="Calibri"/>
                <a:cs typeface="Calibri"/>
              </a:rPr>
              <a:t>DDL (Data Definitions Language) Commands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835142" y="3491001"/>
            <a:ext cx="5925137" cy="3051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0C0C0"/>
                </a:solidFill>
                <a:latin typeface="Calibri"/>
                <a:cs typeface="Calibri"/>
              </a:rPr>
              <a:t>DML (Data Manipulation Language) Commands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6557518" y="5329174"/>
            <a:ext cx="4520795" cy="2929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b="1" spc="10" dirty="0">
                <a:solidFill>
                  <a:srgbClr val="028599"/>
                </a:solidFill>
                <a:latin typeface="Arial"/>
                <a:cs typeface="Arial"/>
              </a:rPr>
              <a:t>Retrieve Data from Multiple Tables</a:t>
            </a:r>
            <a:endParaRPr sz="21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5909818" y="7128637"/>
            <a:ext cx="2975761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0C0C0"/>
                </a:solidFill>
                <a:latin typeface="Calibri"/>
                <a:cs typeface="Calibri"/>
              </a:rPr>
              <a:t>Inbuilt Functions in SQL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242816" y="8431174"/>
            <a:ext cx="4252246" cy="3051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0C0C0"/>
                </a:solidFill>
                <a:latin typeface="Calibri"/>
                <a:cs typeface="Calibri"/>
              </a:rPr>
              <a:t>Create Advance Database Objects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50624" y="5212080"/>
            <a:ext cx="245364" cy="480060"/>
          </a:xfrm>
          <a:custGeom>
            <a:avLst/>
            <a:gdLst/>
            <a:ahLst/>
            <a:cxnLst/>
            <a:rect l="l" t="t" r="r" b="b"/>
            <a:pathLst>
              <a:path w="245364" h="480060">
                <a:moveTo>
                  <a:pt x="243840" y="480060"/>
                </a:moveTo>
                <a:lnTo>
                  <a:pt x="241554" y="480060"/>
                </a:lnTo>
                <a:lnTo>
                  <a:pt x="0" y="240919"/>
                </a:lnTo>
                <a:lnTo>
                  <a:pt x="245364" y="0"/>
                </a:lnTo>
                <a:lnTo>
                  <a:pt x="243840" y="1905"/>
                </a:lnTo>
                <a:lnTo>
                  <a:pt x="121920" y="240919"/>
                </a:lnTo>
                <a:lnTo>
                  <a:pt x="243840" y="480060"/>
                </a:lnTo>
                <a:close/>
              </a:path>
            </a:pathLst>
          </a:custGeom>
          <a:solidFill>
            <a:srgbClr val="0285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17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17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17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17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2316968" y="9818370"/>
            <a:ext cx="5687034" cy="2103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A0A0A0"/>
                </a:solidFill>
                <a:latin typeface="Calibri"/>
                <a:cs typeface="Calibri"/>
              </a:rPr>
              <a:t>Copyright © 2017, edureka and/or its affiliates. All rights reserved.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17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177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182" name="object 182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78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64" y="9675876"/>
            <a:ext cx="1543812" cy="390144"/>
          </a:xfrm>
          <a:prstGeom prst="rect">
            <a:avLst/>
          </a:prstGeom>
        </p:spPr>
      </p:pic>
      <p:pic>
        <p:nvPicPr>
          <p:cNvPr id="17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18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18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1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" y="252985"/>
            <a:ext cx="17704310" cy="9358883"/>
          </a:xfrm>
          <a:prstGeom prst="rect">
            <a:avLst/>
          </a:prstGeom>
        </p:spPr>
      </p:pic>
      <p:pic>
        <p:nvPicPr>
          <p:cNvPr id="184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185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32" y="9450324"/>
            <a:ext cx="2284475" cy="83667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5D11EE-E67A-4BE2-ABB4-045B4FC0A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2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2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2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2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2316968" y="9818370"/>
            <a:ext cx="5687034" cy="2103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A0A0A0"/>
                </a:solidFill>
                <a:latin typeface="Calibri"/>
                <a:cs typeface="Calibri"/>
              </a:rPr>
              <a:t>Copyright © 2017, edureka and/or its affiliates. All rights reserved.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2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27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2819400" y="4765547"/>
            <a:ext cx="13867579" cy="10156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6600" b="1" spc="10" dirty="0">
                <a:solidFill>
                  <a:srgbClr val="FFFFFF"/>
                </a:solidFill>
                <a:latin typeface="Trebuchet MS" panose="020B0603020202020204" pitchFamily="34" charset="0"/>
                <a:cs typeface="Arial"/>
              </a:rPr>
              <a:t>Retrieve Data from Multiple Tables</a:t>
            </a:r>
            <a:endParaRPr sz="6600" dirty="0">
              <a:latin typeface="Trebuchet MS" panose="020B0603020202020204" pitchFamily="34" charset="0"/>
              <a:cs typeface="Arial"/>
            </a:endParaRPr>
          </a:p>
        </p:txBody>
      </p:sp>
      <p:pic>
        <p:nvPicPr>
          <p:cNvPr id="30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468" y="1440180"/>
            <a:ext cx="3179063" cy="31790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3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3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3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3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37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436" y="4035552"/>
            <a:ext cx="6382512" cy="4233672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950366" y="834797"/>
            <a:ext cx="3263154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5060" b="1" spc="10" dirty="0">
                <a:solidFill>
                  <a:srgbClr val="095A82"/>
                </a:solidFill>
                <a:latin typeface="Arial"/>
                <a:cs typeface="Arial"/>
              </a:rPr>
              <a:t>Objectives</a:t>
            </a:r>
            <a:endParaRPr sz="5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58900" y="2012696"/>
            <a:ext cx="7683835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After completing this module, you should be able to: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958900" y="2778429"/>
            <a:ext cx="340178" cy="3920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65180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530350" y="2831338"/>
            <a:ext cx="9129709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Perceive and use the following important types of joins in SQL-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83462" y="3446859"/>
            <a:ext cx="390601" cy="3959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095A82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832101" y="3501898"/>
            <a:ext cx="1491741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Inner Join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283462" y="4050087"/>
            <a:ext cx="390936" cy="39626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095A82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832101" y="4105173"/>
            <a:ext cx="1281916" cy="3553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Left Join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283462" y="4655771"/>
            <a:ext cx="390601" cy="3959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095A82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832101" y="4710811"/>
            <a:ext cx="1476472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Right Join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283462" y="5260800"/>
            <a:ext cx="390601" cy="3959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095A82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832101" y="5315839"/>
            <a:ext cx="1508431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Cross Join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4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4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4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4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45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46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950366" y="834797"/>
            <a:ext cx="2905724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610" b="1" spc="10" dirty="0">
                <a:solidFill>
                  <a:srgbClr val="095A82"/>
                </a:solidFill>
                <a:latin typeface="Arial"/>
                <a:cs typeface="Arial"/>
              </a:rPr>
              <a:t>SQL Joins</a:t>
            </a:r>
            <a:endParaRPr sz="46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50366" y="1939975"/>
            <a:ext cx="340178" cy="3920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522222" y="1992884"/>
            <a:ext cx="12830536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A Join clause is used to fetch data from two or more data tables, based on join condition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50366" y="2758090"/>
            <a:ext cx="340470" cy="3923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522222" y="2811044"/>
            <a:ext cx="14693325" cy="3553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Join clause is used to combine rows from one (Self-Join) or more tables, based on a related column(s)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522222" y="3451606"/>
            <a:ext cx="2203701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between them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950366" y="4215561"/>
            <a:ext cx="340178" cy="3920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522222" y="4268470"/>
            <a:ext cx="3351714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In SQL server we have: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8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456" y="4126992"/>
            <a:ext cx="4895087" cy="52166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5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5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5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5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54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55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950366" y="834797"/>
            <a:ext cx="2651203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940" b="1" spc="10" dirty="0">
                <a:solidFill>
                  <a:srgbClr val="095A82"/>
                </a:solidFill>
                <a:latin typeface="Arial"/>
                <a:cs typeface="Arial"/>
              </a:rPr>
              <a:t>Self-Join</a:t>
            </a:r>
            <a:endParaRPr sz="4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50366" y="2142871"/>
            <a:ext cx="6178893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A table can be joined to itself in a Self-Join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4212" y="2983992"/>
            <a:ext cx="16421100" cy="2663951"/>
          </a:xfrm>
          <a:custGeom>
            <a:avLst/>
            <a:gdLst/>
            <a:ahLst/>
            <a:cxnLst/>
            <a:rect l="l" t="t" r="r" b="b"/>
            <a:pathLst>
              <a:path w="16421100" h="2663951">
                <a:moveTo>
                  <a:pt x="0" y="2663952"/>
                </a:moveTo>
                <a:lnTo>
                  <a:pt x="0" y="0"/>
                </a:lnTo>
                <a:lnTo>
                  <a:pt x="16421100" y="0"/>
                </a:lnTo>
                <a:lnTo>
                  <a:pt x="16421100" y="2663952"/>
                </a:lnTo>
                <a:lnTo>
                  <a:pt x="0" y="2663952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8115" y="2977896"/>
            <a:ext cx="16433292" cy="2676143"/>
          </a:xfrm>
          <a:custGeom>
            <a:avLst/>
            <a:gdLst/>
            <a:ahLst/>
            <a:cxnLst/>
            <a:rect l="l" t="t" r="r" b="b"/>
            <a:pathLst>
              <a:path w="16433292" h="2676143">
                <a:moveTo>
                  <a:pt x="6097" y="2670048"/>
                </a:moveTo>
                <a:lnTo>
                  <a:pt x="6097" y="6096"/>
                </a:lnTo>
                <a:lnTo>
                  <a:pt x="16427197" y="6096"/>
                </a:lnTo>
                <a:lnTo>
                  <a:pt x="16427197" y="2670048"/>
                </a:lnTo>
                <a:lnTo>
                  <a:pt x="6097" y="2670048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1025042" y="3054316"/>
            <a:ext cx="1703021" cy="3703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Syntax: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25042" y="3907502"/>
            <a:ext cx="7659335" cy="1651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SELECT  &lt;column_list&gt;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FROM  &lt;table_name1&gt;  t1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JOIN  &lt;table_name1&gt;  t2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ON  t1.column_name  =  t2.column_name;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5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5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6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6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6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63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950366" y="834797"/>
            <a:ext cx="5467546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820" b="1" spc="10" dirty="0">
                <a:solidFill>
                  <a:srgbClr val="095A82"/>
                </a:solidFill>
                <a:latin typeface="Arial"/>
                <a:cs typeface="Arial"/>
              </a:rPr>
              <a:t>Self Join: Example</a:t>
            </a:r>
            <a:endParaRPr sz="4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558147" y="2936075"/>
            <a:ext cx="2952368" cy="438696"/>
          </a:xfrm>
          <a:custGeom>
            <a:avLst/>
            <a:gdLst/>
            <a:ahLst/>
            <a:cxnLst/>
            <a:rect l="l" t="t" r="r" b="b"/>
            <a:pathLst>
              <a:path w="2952368" h="438696">
                <a:moveTo>
                  <a:pt x="0" y="438696"/>
                </a:moveTo>
                <a:lnTo>
                  <a:pt x="0" y="0"/>
                </a:lnTo>
                <a:lnTo>
                  <a:pt x="2952368" y="0"/>
                </a:lnTo>
                <a:lnTo>
                  <a:pt x="2952368" y="438696"/>
                </a:lnTo>
                <a:lnTo>
                  <a:pt x="0" y="438696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510516" y="2936075"/>
            <a:ext cx="2952370" cy="438696"/>
          </a:xfrm>
          <a:custGeom>
            <a:avLst/>
            <a:gdLst/>
            <a:ahLst/>
            <a:cxnLst/>
            <a:rect l="l" t="t" r="r" b="b"/>
            <a:pathLst>
              <a:path w="2952370" h="438696">
                <a:moveTo>
                  <a:pt x="0" y="438696"/>
                </a:moveTo>
                <a:lnTo>
                  <a:pt x="0" y="0"/>
                </a:lnTo>
                <a:lnTo>
                  <a:pt x="2952370" y="0"/>
                </a:lnTo>
                <a:lnTo>
                  <a:pt x="2952370" y="438696"/>
                </a:lnTo>
                <a:lnTo>
                  <a:pt x="0" y="438696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507341" y="2929763"/>
            <a:ext cx="6350" cy="3083560"/>
          </a:xfrm>
          <a:custGeom>
            <a:avLst/>
            <a:gdLst/>
            <a:ahLst/>
            <a:cxnLst/>
            <a:rect l="l" t="t" r="r" b="b"/>
            <a:pathLst>
              <a:path w="6350" h="3083560">
                <a:moveTo>
                  <a:pt x="3175" y="3175"/>
                </a:moveTo>
                <a:lnTo>
                  <a:pt x="3175" y="308038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51797" y="3371596"/>
            <a:ext cx="5917439" cy="6350"/>
          </a:xfrm>
          <a:custGeom>
            <a:avLst/>
            <a:gdLst/>
            <a:ahLst/>
            <a:cxnLst/>
            <a:rect l="l" t="t" r="r" b="b"/>
            <a:pathLst>
              <a:path w="5917439" h="6350">
                <a:moveTo>
                  <a:pt x="3175" y="3175"/>
                </a:moveTo>
                <a:lnTo>
                  <a:pt x="5914264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551797" y="3810381"/>
            <a:ext cx="5917439" cy="6350"/>
          </a:xfrm>
          <a:custGeom>
            <a:avLst/>
            <a:gdLst/>
            <a:ahLst/>
            <a:cxnLst/>
            <a:rect l="l" t="t" r="r" b="b"/>
            <a:pathLst>
              <a:path w="5917439" h="6350">
                <a:moveTo>
                  <a:pt x="3175" y="3175"/>
                </a:moveTo>
                <a:lnTo>
                  <a:pt x="5914264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51797" y="4249039"/>
            <a:ext cx="5917439" cy="6350"/>
          </a:xfrm>
          <a:custGeom>
            <a:avLst/>
            <a:gdLst/>
            <a:ahLst/>
            <a:cxnLst/>
            <a:rect l="l" t="t" r="r" b="b"/>
            <a:pathLst>
              <a:path w="5917439" h="6350">
                <a:moveTo>
                  <a:pt x="3175" y="3175"/>
                </a:moveTo>
                <a:lnTo>
                  <a:pt x="5914264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51797" y="4687697"/>
            <a:ext cx="5917439" cy="6350"/>
          </a:xfrm>
          <a:custGeom>
            <a:avLst/>
            <a:gdLst/>
            <a:ahLst/>
            <a:cxnLst/>
            <a:rect l="l" t="t" r="r" b="b"/>
            <a:pathLst>
              <a:path w="5917439" h="6350">
                <a:moveTo>
                  <a:pt x="3175" y="3175"/>
                </a:moveTo>
                <a:lnTo>
                  <a:pt x="5914264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51797" y="5126482"/>
            <a:ext cx="5917439" cy="6350"/>
          </a:xfrm>
          <a:custGeom>
            <a:avLst/>
            <a:gdLst/>
            <a:ahLst/>
            <a:cxnLst/>
            <a:rect l="l" t="t" r="r" b="b"/>
            <a:pathLst>
              <a:path w="5917439" h="6350">
                <a:moveTo>
                  <a:pt x="3175" y="3175"/>
                </a:moveTo>
                <a:lnTo>
                  <a:pt x="5914264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51797" y="5565140"/>
            <a:ext cx="5917439" cy="6350"/>
          </a:xfrm>
          <a:custGeom>
            <a:avLst/>
            <a:gdLst/>
            <a:ahLst/>
            <a:cxnLst/>
            <a:rect l="l" t="t" r="r" b="b"/>
            <a:pathLst>
              <a:path w="5917439" h="6350">
                <a:moveTo>
                  <a:pt x="3175" y="3175"/>
                </a:moveTo>
                <a:lnTo>
                  <a:pt x="5914264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54972" y="2929763"/>
            <a:ext cx="6350" cy="3083560"/>
          </a:xfrm>
          <a:custGeom>
            <a:avLst/>
            <a:gdLst/>
            <a:ahLst/>
            <a:cxnLst/>
            <a:rect l="l" t="t" r="r" b="b"/>
            <a:pathLst>
              <a:path w="6350" h="3083560">
                <a:moveTo>
                  <a:pt x="3175" y="3175"/>
                </a:moveTo>
                <a:lnTo>
                  <a:pt x="3175" y="308038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9711" y="2929763"/>
            <a:ext cx="6350" cy="3083560"/>
          </a:xfrm>
          <a:custGeom>
            <a:avLst/>
            <a:gdLst/>
            <a:ahLst/>
            <a:cxnLst/>
            <a:rect l="l" t="t" r="r" b="b"/>
            <a:pathLst>
              <a:path w="6350" h="3083560">
                <a:moveTo>
                  <a:pt x="3175" y="3175"/>
                </a:moveTo>
                <a:lnTo>
                  <a:pt x="3175" y="308038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551797" y="2932938"/>
            <a:ext cx="5917439" cy="6350"/>
          </a:xfrm>
          <a:custGeom>
            <a:avLst/>
            <a:gdLst/>
            <a:ahLst/>
            <a:cxnLst/>
            <a:rect l="l" t="t" r="r" b="b"/>
            <a:pathLst>
              <a:path w="5917439" h="6350">
                <a:moveTo>
                  <a:pt x="3175" y="3175"/>
                </a:moveTo>
                <a:lnTo>
                  <a:pt x="5914264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51797" y="6003798"/>
            <a:ext cx="5917439" cy="6350"/>
          </a:xfrm>
          <a:custGeom>
            <a:avLst/>
            <a:gdLst/>
            <a:ahLst/>
            <a:cxnLst/>
            <a:rect l="l" t="t" r="r" b="b"/>
            <a:pathLst>
              <a:path w="5917439" h="6350">
                <a:moveTo>
                  <a:pt x="3175" y="3175"/>
                </a:moveTo>
                <a:lnTo>
                  <a:pt x="5914264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0325989" y="3014599"/>
            <a:ext cx="1499554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Employee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3339572" y="3014599"/>
            <a:ext cx="1376336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668889" y="3453511"/>
            <a:ext cx="812095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Scott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3623037" y="3453511"/>
            <a:ext cx="810674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Allen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543921" y="3892042"/>
            <a:ext cx="1063856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Martin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3623037" y="3892042"/>
            <a:ext cx="810674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Allen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0563733" y="4330954"/>
            <a:ext cx="1024086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Arthur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3682472" y="4330954"/>
            <a:ext cx="691364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Jake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0533253" y="4769612"/>
            <a:ext cx="1083741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Quincy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3623037" y="4769612"/>
            <a:ext cx="810674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Allen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0618597" y="5208524"/>
            <a:ext cx="912941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Smith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3485876" y="5208524"/>
            <a:ext cx="1083742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Quincy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10612501" y="5647055"/>
            <a:ext cx="926791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Miller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13623037" y="5647055"/>
            <a:ext cx="810674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Allen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34212" y="2112264"/>
            <a:ext cx="8353044" cy="3895344"/>
          </a:xfrm>
          <a:custGeom>
            <a:avLst/>
            <a:gdLst/>
            <a:ahLst/>
            <a:cxnLst/>
            <a:rect l="l" t="t" r="r" b="b"/>
            <a:pathLst>
              <a:path w="8353044" h="3895344">
                <a:moveTo>
                  <a:pt x="0" y="3895344"/>
                </a:moveTo>
                <a:lnTo>
                  <a:pt x="0" y="0"/>
                </a:lnTo>
                <a:lnTo>
                  <a:pt x="8353044" y="0"/>
                </a:lnTo>
                <a:lnTo>
                  <a:pt x="8353044" y="3895344"/>
                </a:lnTo>
                <a:lnTo>
                  <a:pt x="0" y="3895344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8115" y="2106168"/>
            <a:ext cx="8365235" cy="3907535"/>
          </a:xfrm>
          <a:custGeom>
            <a:avLst/>
            <a:gdLst/>
            <a:ahLst/>
            <a:cxnLst/>
            <a:rect l="l" t="t" r="r" b="b"/>
            <a:pathLst>
              <a:path w="8365235" h="3907535">
                <a:moveTo>
                  <a:pt x="6097" y="3901440"/>
                </a:moveTo>
                <a:lnTo>
                  <a:pt x="6097" y="6096"/>
                </a:lnTo>
                <a:lnTo>
                  <a:pt x="8359141" y="6096"/>
                </a:lnTo>
                <a:lnTo>
                  <a:pt x="8359141" y="3901440"/>
                </a:lnTo>
                <a:lnTo>
                  <a:pt x="6097" y="3901440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text 1"/>
          <p:cNvSpPr txBox="1"/>
          <p:nvPr/>
        </p:nvSpPr>
        <p:spPr>
          <a:xfrm>
            <a:off x="1025042" y="2371818"/>
            <a:ext cx="1916076" cy="3703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1025042" y="3225257"/>
            <a:ext cx="6171144" cy="25043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SELECT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t2.first_name  as  Employee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,t1.first_name  as  Manager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FROM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employee  t1  JOIN  employee  t2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ON  t1.emp_id  =  t2.mgr_id;</a:t>
            </a:r>
            <a:endParaRPr sz="2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511284" y="2135124"/>
            <a:ext cx="2881884" cy="560832"/>
          </a:xfrm>
          <a:custGeom>
            <a:avLst/>
            <a:gdLst/>
            <a:ahLst/>
            <a:cxnLst/>
            <a:rect l="l" t="t" r="r" b="b"/>
            <a:pathLst>
              <a:path w="2881884" h="560832">
                <a:moveTo>
                  <a:pt x="0" y="560832"/>
                </a:moveTo>
                <a:lnTo>
                  <a:pt x="0" y="0"/>
                </a:lnTo>
                <a:lnTo>
                  <a:pt x="2881884" y="0"/>
                </a:lnTo>
                <a:lnTo>
                  <a:pt x="2881884" y="560832"/>
                </a:lnTo>
                <a:lnTo>
                  <a:pt x="0" y="560832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505188" y="2129029"/>
            <a:ext cx="2894075" cy="573023"/>
          </a:xfrm>
          <a:custGeom>
            <a:avLst/>
            <a:gdLst/>
            <a:ahLst/>
            <a:cxnLst/>
            <a:rect l="l" t="t" r="r" b="b"/>
            <a:pathLst>
              <a:path w="2894075" h="573023">
                <a:moveTo>
                  <a:pt x="6096" y="566927"/>
                </a:moveTo>
                <a:lnTo>
                  <a:pt x="6096" y="6095"/>
                </a:lnTo>
                <a:lnTo>
                  <a:pt x="2887980" y="6095"/>
                </a:lnTo>
                <a:lnTo>
                  <a:pt x="2887980" y="566927"/>
                </a:lnTo>
                <a:lnTo>
                  <a:pt x="6096" y="566927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text 1"/>
          <p:cNvSpPr txBox="1"/>
          <p:nvPr/>
        </p:nvSpPr>
        <p:spPr>
          <a:xfrm>
            <a:off x="9604248" y="2220433"/>
            <a:ext cx="1703022" cy="3703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Output: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6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6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6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6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7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7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950366" y="834797"/>
            <a:ext cx="3059519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970" b="1" spc="10" dirty="0">
                <a:solidFill>
                  <a:srgbClr val="095A82"/>
                </a:solidFill>
                <a:latin typeface="Arial"/>
                <a:cs typeface="Arial"/>
              </a:rPr>
              <a:t>Inner Join</a:t>
            </a:r>
            <a:endParaRPr sz="4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98220" y="2051685"/>
            <a:ext cx="10483275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The INNER join fetches records that have matching values in both tables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34212" y="2983992"/>
            <a:ext cx="15887700" cy="3022091"/>
          </a:xfrm>
          <a:custGeom>
            <a:avLst/>
            <a:gdLst/>
            <a:ahLst/>
            <a:cxnLst/>
            <a:rect l="l" t="t" r="r" b="b"/>
            <a:pathLst>
              <a:path w="15887700" h="3022091">
                <a:moveTo>
                  <a:pt x="0" y="3022092"/>
                </a:moveTo>
                <a:lnTo>
                  <a:pt x="0" y="0"/>
                </a:lnTo>
                <a:lnTo>
                  <a:pt x="15887700" y="0"/>
                </a:lnTo>
                <a:lnTo>
                  <a:pt x="15887700" y="3022092"/>
                </a:lnTo>
                <a:lnTo>
                  <a:pt x="0" y="3022092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8115" y="2977896"/>
            <a:ext cx="15899892" cy="3034284"/>
          </a:xfrm>
          <a:custGeom>
            <a:avLst/>
            <a:gdLst/>
            <a:ahLst/>
            <a:cxnLst/>
            <a:rect l="l" t="t" r="r" b="b"/>
            <a:pathLst>
              <a:path w="15899892" h="3034284">
                <a:moveTo>
                  <a:pt x="6097" y="3028188"/>
                </a:moveTo>
                <a:lnTo>
                  <a:pt x="6097" y="6096"/>
                </a:lnTo>
                <a:lnTo>
                  <a:pt x="15893797" y="6096"/>
                </a:lnTo>
                <a:lnTo>
                  <a:pt x="15893797" y="3028188"/>
                </a:lnTo>
                <a:lnTo>
                  <a:pt x="6097" y="3028188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1025042" y="3233894"/>
            <a:ext cx="1703021" cy="3703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Syntax: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25042" y="4087333"/>
            <a:ext cx="7659335" cy="16507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SELECT  &lt;column_list&gt;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FROM  &lt;table_name1&gt;  as  t1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INNER  JOIN  &lt;table_name2&gt;  as  t2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ON  t1.column_name  =  t2.column_name;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7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7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7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7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7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79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950366" y="834797"/>
            <a:ext cx="5933915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910" b="1" spc="10" dirty="0">
                <a:solidFill>
                  <a:srgbClr val="095A82"/>
                </a:solidFill>
                <a:latin typeface="Arial"/>
                <a:cs typeface="Arial"/>
              </a:rPr>
              <a:t>Inner Join: Example</a:t>
            </a:r>
            <a:endParaRPr sz="49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34212" y="1982724"/>
            <a:ext cx="8353044" cy="4312920"/>
          </a:xfrm>
          <a:custGeom>
            <a:avLst/>
            <a:gdLst/>
            <a:ahLst/>
            <a:cxnLst/>
            <a:rect l="l" t="t" r="r" b="b"/>
            <a:pathLst>
              <a:path w="8353044" h="4312920">
                <a:moveTo>
                  <a:pt x="0" y="4312920"/>
                </a:moveTo>
                <a:lnTo>
                  <a:pt x="0" y="0"/>
                </a:lnTo>
                <a:lnTo>
                  <a:pt x="8353044" y="0"/>
                </a:lnTo>
                <a:lnTo>
                  <a:pt x="8353044" y="4312920"/>
                </a:lnTo>
                <a:lnTo>
                  <a:pt x="0" y="4312920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8115" y="1976628"/>
            <a:ext cx="8365235" cy="4325112"/>
          </a:xfrm>
          <a:custGeom>
            <a:avLst/>
            <a:gdLst/>
            <a:ahLst/>
            <a:cxnLst/>
            <a:rect l="l" t="t" r="r" b="b"/>
            <a:pathLst>
              <a:path w="8365235" h="4325112">
                <a:moveTo>
                  <a:pt x="6097" y="4319016"/>
                </a:moveTo>
                <a:lnTo>
                  <a:pt x="6097" y="6096"/>
                </a:lnTo>
                <a:lnTo>
                  <a:pt x="8359141" y="6096"/>
                </a:lnTo>
                <a:lnTo>
                  <a:pt x="8359141" y="4319016"/>
                </a:lnTo>
                <a:lnTo>
                  <a:pt x="6097" y="4319016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025042" y="2237197"/>
            <a:ext cx="1915233" cy="3706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25042" y="3091145"/>
            <a:ext cx="5958233" cy="29310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Select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t2.first_name,  as  FirstName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,t1.dept_name  as  Department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From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dept  t1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INNER  JOIN  employee  t2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ON  t1.deptno  =  t2.deptno;</a:t>
            </a:r>
            <a:endParaRPr sz="2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539097" y="2817939"/>
            <a:ext cx="3093847" cy="437197"/>
          </a:xfrm>
          <a:custGeom>
            <a:avLst/>
            <a:gdLst/>
            <a:ahLst/>
            <a:cxnLst/>
            <a:rect l="l" t="t" r="r" b="b"/>
            <a:pathLst>
              <a:path w="3093847" h="437197">
                <a:moveTo>
                  <a:pt x="0" y="437198"/>
                </a:moveTo>
                <a:lnTo>
                  <a:pt x="0" y="0"/>
                </a:lnTo>
                <a:lnTo>
                  <a:pt x="3093847" y="0"/>
                </a:lnTo>
                <a:lnTo>
                  <a:pt x="3093847" y="437198"/>
                </a:lnTo>
                <a:lnTo>
                  <a:pt x="0" y="437198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632944" y="2817939"/>
            <a:ext cx="3514598" cy="437197"/>
          </a:xfrm>
          <a:custGeom>
            <a:avLst/>
            <a:gdLst/>
            <a:ahLst/>
            <a:cxnLst/>
            <a:rect l="l" t="t" r="r" b="b"/>
            <a:pathLst>
              <a:path w="3514598" h="437197">
                <a:moveTo>
                  <a:pt x="0" y="437198"/>
                </a:moveTo>
                <a:lnTo>
                  <a:pt x="0" y="0"/>
                </a:lnTo>
                <a:lnTo>
                  <a:pt x="3514598" y="0"/>
                </a:lnTo>
                <a:lnTo>
                  <a:pt x="3514598" y="437198"/>
                </a:lnTo>
                <a:lnTo>
                  <a:pt x="0" y="437198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629769" y="2811526"/>
            <a:ext cx="6350" cy="3510280"/>
          </a:xfrm>
          <a:custGeom>
            <a:avLst/>
            <a:gdLst/>
            <a:ahLst/>
            <a:cxnLst/>
            <a:rect l="l" t="t" r="r" b="b"/>
            <a:pathLst>
              <a:path w="6350" h="3510280">
                <a:moveTo>
                  <a:pt x="3175" y="3175"/>
                </a:moveTo>
                <a:lnTo>
                  <a:pt x="3175" y="350710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532747" y="3251962"/>
            <a:ext cx="6621272" cy="6350"/>
          </a:xfrm>
          <a:custGeom>
            <a:avLst/>
            <a:gdLst/>
            <a:ahLst/>
            <a:cxnLst/>
            <a:rect l="l" t="t" r="r" b="b"/>
            <a:pathLst>
              <a:path w="6621272" h="6350">
                <a:moveTo>
                  <a:pt x="3175" y="3175"/>
                </a:moveTo>
                <a:lnTo>
                  <a:pt x="6618097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532747" y="3689096"/>
            <a:ext cx="6621272" cy="6350"/>
          </a:xfrm>
          <a:custGeom>
            <a:avLst/>
            <a:gdLst/>
            <a:ahLst/>
            <a:cxnLst/>
            <a:rect l="l" t="t" r="r" b="b"/>
            <a:pathLst>
              <a:path w="6621272" h="6350">
                <a:moveTo>
                  <a:pt x="3175" y="3175"/>
                </a:moveTo>
                <a:lnTo>
                  <a:pt x="6618097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32747" y="4126357"/>
            <a:ext cx="6621272" cy="6350"/>
          </a:xfrm>
          <a:custGeom>
            <a:avLst/>
            <a:gdLst/>
            <a:ahLst/>
            <a:cxnLst/>
            <a:rect l="l" t="t" r="r" b="b"/>
            <a:pathLst>
              <a:path w="6621272" h="6350">
                <a:moveTo>
                  <a:pt x="3175" y="3175"/>
                </a:moveTo>
                <a:lnTo>
                  <a:pt x="6618097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32747" y="4563491"/>
            <a:ext cx="6621272" cy="6350"/>
          </a:xfrm>
          <a:custGeom>
            <a:avLst/>
            <a:gdLst/>
            <a:ahLst/>
            <a:cxnLst/>
            <a:rect l="l" t="t" r="r" b="b"/>
            <a:pathLst>
              <a:path w="6621272" h="6350">
                <a:moveTo>
                  <a:pt x="3175" y="3175"/>
                </a:moveTo>
                <a:lnTo>
                  <a:pt x="6618097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532747" y="5000752"/>
            <a:ext cx="6621272" cy="6350"/>
          </a:xfrm>
          <a:custGeom>
            <a:avLst/>
            <a:gdLst/>
            <a:ahLst/>
            <a:cxnLst/>
            <a:rect l="l" t="t" r="r" b="b"/>
            <a:pathLst>
              <a:path w="6621272" h="6350">
                <a:moveTo>
                  <a:pt x="3175" y="3175"/>
                </a:moveTo>
                <a:lnTo>
                  <a:pt x="6618097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532747" y="5437886"/>
            <a:ext cx="6621272" cy="6350"/>
          </a:xfrm>
          <a:custGeom>
            <a:avLst/>
            <a:gdLst/>
            <a:ahLst/>
            <a:cxnLst/>
            <a:rect l="l" t="t" r="r" b="b"/>
            <a:pathLst>
              <a:path w="6621272" h="6350">
                <a:moveTo>
                  <a:pt x="3175" y="3175"/>
                </a:moveTo>
                <a:lnTo>
                  <a:pt x="6618097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532747" y="5875147"/>
            <a:ext cx="6621272" cy="6350"/>
          </a:xfrm>
          <a:custGeom>
            <a:avLst/>
            <a:gdLst/>
            <a:ahLst/>
            <a:cxnLst/>
            <a:rect l="l" t="t" r="r" b="b"/>
            <a:pathLst>
              <a:path w="6621272" h="6350">
                <a:moveTo>
                  <a:pt x="3175" y="3175"/>
                </a:moveTo>
                <a:lnTo>
                  <a:pt x="6618097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535922" y="2811526"/>
            <a:ext cx="6350" cy="3510280"/>
          </a:xfrm>
          <a:custGeom>
            <a:avLst/>
            <a:gdLst/>
            <a:ahLst/>
            <a:cxnLst/>
            <a:rect l="l" t="t" r="r" b="b"/>
            <a:pathLst>
              <a:path w="6350" h="3510280">
                <a:moveTo>
                  <a:pt x="3175" y="3175"/>
                </a:moveTo>
                <a:lnTo>
                  <a:pt x="3175" y="350710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144494" y="2811526"/>
            <a:ext cx="6350" cy="3510280"/>
          </a:xfrm>
          <a:custGeom>
            <a:avLst/>
            <a:gdLst/>
            <a:ahLst/>
            <a:cxnLst/>
            <a:rect l="l" t="t" r="r" b="b"/>
            <a:pathLst>
              <a:path w="6350" h="3510280">
                <a:moveTo>
                  <a:pt x="3175" y="3175"/>
                </a:moveTo>
                <a:lnTo>
                  <a:pt x="3175" y="350710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532747" y="2814701"/>
            <a:ext cx="6621272" cy="6350"/>
          </a:xfrm>
          <a:custGeom>
            <a:avLst/>
            <a:gdLst/>
            <a:ahLst/>
            <a:cxnLst/>
            <a:rect l="l" t="t" r="r" b="b"/>
            <a:pathLst>
              <a:path w="6621272" h="6350">
                <a:moveTo>
                  <a:pt x="3175" y="3175"/>
                </a:moveTo>
                <a:lnTo>
                  <a:pt x="6618097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532747" y="6312281"/>
            <a:ext cx="6621272" cy="6350"/>
          </a:xfrm>
          <a:custGeom>
            <a:avLst/>
            <a:gdLst/>
            <a:ahLst/>
            <a:cxnLst/>
            <a:rect l="l" t="t" r="r" b="b"/>
            <a:pathLst>
              <a:path w="6621272" h="6350">
                <a:moveTo>
                  <a:pt x="3175" y="3175"/>
                </a:moveTo>
                <a:lnTo>
                  <a:pt x="6618097" y="317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0349738" y="2894711"/>
            <a:ext cx="1554593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FirstName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3513943" y="2894711"/>
            <a:ext cx="1836181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721594" y="3332099"/>
            <a:ext cx="810675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Allen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3731875" y="3332099"/>
            <a:ext cx="1399060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Accounts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0721594" y="3769005"/>
            <a:ext cx="812082" cy="3553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Scott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3731875" y="3769005"/>
            <a:ext cx="1398845" cy="3553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Accounts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0594848" y="4206621"/>
            <a:ext cx="1064921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Martin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3731875" y="4206621"/>
            <a:ext cx="1399060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Accounts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0781030" y="4644009"/>
            <a:ext cx="691364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Jake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4184503" y="4644009"/>
            <a:ext cx="493559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HR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0614660" y="5081143"/>
            <a:ext cx="1025505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Arthur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4184503" y="5081143"/>
            <a:ext cx="493559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HR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0585958" y="5518531"/>
            <a:ext cx="1083741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Quincy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4259179" y="5518531"/>
            <a:ext cx="343962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0671302" y="5955919"/>
            <a:ext cx="912941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Smith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4259179" y="5955919"/>
            <a:ext cx="343962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511284" y="2014728"/>
            <a:ext cx="2881884" cy="560832"/>
          </a:xfrm>
          <a:custGeom>
            <a:avLst/>
            <a:gdLst/>
            <a:ahLst/>
            <a:cxnLst/>
            <a:rect l="l" t="t" r="r" b="b"/>
            <a:pathLst>
              <a:path w="2881884" h="560832">
                <a:moveTo>
                  <a:pt x="0" y="560832"/>
                </a:moveTo>
                <a:lnTo>
                  <a:pt x="0" y="0"/>
                </a:lnTo>
                <a:lnTo>
                  <a:pt x="2881884" y="0"/>
                </a:lnTo>
                <a:lnTo>
                  <a:pt x="2881884" y="560832"/>
                </a:lnTo>
                <a:lnTo>
                  <a:pt x="0" y="560832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505188" y="2008632"/>
            <a:ext cx="2894075" cy="573023"/>
          </a:xfrm>
          <a:custGeom>
            <a:avLst/>
            <a:gdLst/>
            <a:ahLst/>
            <a:cxnLst/>
            <a:rect l="l" t="t" r="r" b="b"/>
            <a:pathLst>
              <a:path w="2894075" h="573023">
                <a:moveTo>
                  <a:pt x="6096" y="566928"/>
                </a:moveTo>
                <a:lnTo>
                  <a:pt x="6096" y="6096"/>
                </a:lnTo>
                <a:lnTo>
                  <a:pt x="2887980" y="6096"/>
                </a:lnTo>
                <a:lnTo>
                  <a:pt x="2887980" y="566928"/>
                </a:lnTo>
                <a:lnTo>
                  <a:pt x="6096" y="566928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9604248" y="2100927"/>
            <a:ext cx="1703022" cy="3703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Output: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654</Words>
  <Application>Microsoft Office PowerPoint</Application>
  <PresentationFormat>Custom</PresentationFormat>
  <Paragraphs>282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Trebuchet MS</vt:lpstr>
      <vt:lpstr>Office Theme</vt:lpstr>
      <vt:lpstr>2_Office Theme</vt:lpstr>
      <vt:lpstr>1_Office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Sriram B</cp:lastModifiedBy>
  <cp:revision>3</cp:revision>
  <dcterms:created xsi:type="dcterms:W3CDTF">2018-09-26T06:19:03Z</dcterms:created>
  <dcterms:modified xsi:type="dcterms:W3CDTF">2018-10-04T07:06:23Z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2018-09-26T00:00:00Z</vt:filetime>
  </property>
  <property fmtid="{D5CDD505-2E9C-101B-9397-08002B2CF9AE}" pid="3" name="LastSaved">
    <vt:filetime>2018-09-26T00:00:00Z</vt:filetime>
  </property>
</Properties>
</file>