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</p:sldMasterIdLst>
  <p:notesMasterIdLst>
    <p:notesMasterId r:id="rId27"/>
  </p:notesMasterIdLst>
  <p:sldIdLst>
    <p:sldId id="291" r:id="rId4"/>
    <p:sldId id="257" r:id="rId5"/>
    <p:sldId id="29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6E7D7-2486-4639-9FD6-22A1D13312C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1A314-F3B0-4A09-91C5-36540D05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65" dirty="0"/>
              <a:t>Copyright</a:t>
            </a:r>
            <a:r>
              <a:rPr spc="-130" dirty="0"/>
              <a:t> </a:t>
            </a:r>
            <a:r>
              <a:rPr spc="165" dirty="0"/>
              <a:t>©</a:t>
            </a:r>
            <a:r>
              <a:rPr spc="-90" dirty="0"/>
              <a:t> </a:t>
            </a:r>
            <a:r>
              <a:rPr spc="-75" dirty="0"/>
              <a:t>2017,</a:t>
            </a:r>
            <a:r>
              <a:rPr spc="-90" dirty="0"/>
              <a:t> </a:t>
            </a:r>
            <a:r>
              <a:rPr spc="-75" dirty="0"/>
              <a:t>edureka</a:t>
            </a:r>
            <a:r>
              <a:rPr spc="-125" dirty="0"/>
              <a:t> </a:t>
            </a:r>
            <a:r>
              <a:rPr spc="-15" dirty="0"/>
              <a:t>and/or</a:t>
            </a:r>
            <a:r>
              <a:rPr spc="-120" dirty="0"/>
              <a:t> </a:t>
            </a:r>
            <a:r>
              <a:rPr spc="-25" dirty="0"/>
              <a:t>its</a:t>
            </a:r>
            <a:r>
              <a:rPr spc="-85" dirty="0"/>
              <a:t> </a:t>
            </a:r>
            <a:r>
              <a:rPr spc="-40" dirty="0"/>
              <a:t>affiliates.</a:t>
            </a:r>
            <a:r>
              <a:rPr spc="-85" dirty="0"/>
              <a:t> </a:t>
            </a:r>
            <a:r>
              <a:rPr spc="-45" dirty="0"/>
              <a:t>All</a:t>
            </a:r>
            <a:r>
              <a:rPr spc="-130" dirty="0"/>
              <a:t> </a:t>
            </a:r>
            <a:r>
              <a:rPr spc="-40" dirty="0"/>
              <a:t>rights</a:t>
            </a:r>
            <a:r>
              <a:rPr spc="-114" dirty="0"/>
              <a:t> </a:t>
            </a:r>
            <a:r>
              <a:rPr spc="-7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85A3-697A-453A-8BC1-5E24E7CC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78858-8F98-48C3-BBA7-A3602D5F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75A9B-C16C-42C3-B81C-1FEF4964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21B99-AEDD-48D2-9F4D-550F3DA65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93EA0-A290-44DC-AE88-DD54EEBEE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2559B-6964-4671-9980-33F065E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444E5-FED4-45D8-81D7-B55BCAAC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596E9-219E-40AB-9F23-70491CE9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0BC1-F8BE-47C6-88BE-ADA9D80D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43F90-F5CE-4AD9-B126-3DFB9C3E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00BA8-27DC-49BB-B3B7-0530BB8E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57D6A-C64E-4115-9AF7-1FD31A9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3586F-07C8-4608-85B6-AB62881E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182E2-2AA1-4C89-8B03-2088C85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FC639-DCC3-4B33-B0D3-98E52352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1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AEA3-13F1-4F66-8487-132F3826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49E0-A031-45DF-847F-E289623E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FFFD0-CA5A-4047-8ACA-77F6FFED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F570-310B-47EC-A1FB-8BCC27E3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62F7-62E7-4D40-9C77-9CD91BB8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95614-A18A-4230-BE54-84FBE60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6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F9A9-D0F2-494C-B181-1562DC0B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A05EF-F455-48EF-AF02-9C649204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B690-AB95-4E16-978E-255ABF3A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D70A1-805B-4BFB-8554-8A6EF2A3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61B3-3504-4656-92BD-04F40F4D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BBF0-7698-46F5-B3DB-62DE39E0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8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2561-5B1D-48A6-B96B-B5532C4B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6BAE1-B3EC-4E21-B6BA-D78221C2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9AF5-4B1D-4EAE-B53E-9A8711F5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DDA7-23E7-4726-B535-C163BC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8FD0-12AD-4E2F-9404-7C851EF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1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CDCBF-CCD4-4473-92E0-6E8C5281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A011-B090-428D-86B5-DE9CC345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2896-3BB6-4664-94DB-620D736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100A-B5AF-4549-B065-D005E8A4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3557-EA4C-453E-835E-712CFCFB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9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573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3032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9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65" dirty="0"/>
              <a:t>Copyright</a:t>
            </a:r>
            <a:r>
              <a:rPr spc="-130" dirty="0"/>
              <a:t> </a:t>
            </a:r>
            <a:r>
              <a:rPr spc="165" dirty="0"/>
              <a:t>©</a:t>
            </a:r>
            <a:r>
              <a:rPr spc="-90" dirty="0"/>
              <a:t> </a:t>
            </a:r>
            <a:r>
              <a:rPr spc="-75" dirty="0"/>
              <a:t>2017,</a:t>
            </a:r>
            <a:r>
              <a:rPr spc="-90" dirty="0"/>
              <a:t> </a:t>
            </a:r>
            <a:r>
              <a:rPr spc="-75" dirty="0"/>
              <a:t>edureka</a:t>
            </a:r>
            <a:r>
              <a:rPr spc="-125" dirty="0"/>
              <a:t> </a:t>
            </a:r>
            <a:r>
              <a:rPr spc="-15" dirty="0"/>
              <a:t>and/or</a:t>
            </a:r>
            <a:r>
              <a:rPr spc="-120" dirty="0"/>
              <a:t> </a:t>
            </a:r>
            <a:r>
              <a:rPr spc="-25" dirty="0"/>
              <a:t>its</a:t>
            </a:r>
            <a:r>
              <a:rPr spc="-85" dirty="0"/>
              <a:t> </a:t>
            </a:r>
            <a:r>
              <a:rPr spc="-40" dirty="0"/>
              <a:t>affiliates.</a:t>
            </a:r>
            <a:r>
              <a:rPr spc="-85" dirty="0"/>
              <a:t> </a:t>
            </a:r>
            <a:r>
              <a:rPr spc="-45" dirty="0"/>
              <a:t>All</a:t>
            </a:r>
            <a:r>
              <a:rPr spc="-130" dirty="0"/>
              <a:t> </a:t>
            </a:r>
            <a:r>
              <a:rPr spc="-40" dirty="0"/>
              <a:t>rights</a:t>
            </a:r>
            <a:r>
              <a:rPr spc="-114" dirty="0"/>
              <a:t> </a:t>
            </a:r>
            <a:r>
              <a:rPr spc="-7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446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686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65" dirty="0"/>
              <a:t>Copyright</a:t>
            </a:r>
            <a:r>
              <a:rPr spc="-130" dirty="0"/>
              <a:t> </a:t>
            </a:r>
            <a:r>
              <a:rPr spc="165" dirty="0"/>
              <a:t>©</a:t>
            </a:r>
            <a:r>
              <a:rPr spc="-90" dirty="0"/>
              <a:t> </a:t>
            </a:r>
            <a:r>
              <a:rPr spc="-75" dirty="0"/>
              <a:t>2017,</a:t>
            </a:r>
            <a:r>
              <a:rPr spc="-90" dirty="0"/>
              <a:t> </a:t>
            </a:r>
            <a:r>
              <a:rPr spc="-75" dirty="0"/>
              <a:t>edureka</a:t>
            </a:r>
            <a:r>
              <a:rPr spc="-125" dirty="0"/>
              <a:t> </a:t>
            </a:r>
            <a:r>
              <a:rPr spc="-15" dirty="0"/>
              <a:t>and/or</a:t>
            </a:r>
            <a:r>
              <a:rPr spc="-120" dirty="0"/>
              <a:t> </a:t>
            </a:r>
            <a:r>
              <a:rPr spc="-25" dirty="0"/>
              <a:t>its</a:t>
            </a:r>
            <a:r>
              <a:rPr spc="-85" dirty="0"/>
              <a:t> </a:t>
            </a:r>
            <a:r>
              <a:rPr spc="-40" dirty="0"/>
              <a:t>affiliates.</a:t>
            </a:r>
            <a:r>
              <a:rPr spc="-85" dirty="0"/>
              <a:t> </a:t>
            </a:r>
            <a:r>
              <a:rPr spc="-45" dirty="0"/>
              <a:t>All</a:t>
            </a:r>
            <a:r>
              <a:rPr spc="-130" dirty="0"/>
              <a:t> </a:t>
            </a:r>
            <a:r>
              <a:rPr spc="-40" dirty="0"/>
              <a:t>rights</a:t>
            </a:r>
            <a:r>
              <a:rPr spc="-114" dirty="0"/>
              <a:t> </a:t>
            </a:r>
            <a:r>
              <a:rPr spc="-7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995391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36035" y="9601199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9601199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34974" y="1715261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10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05343" y="391668"/>
            <a:ext cx="2877311" cy="726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65" dirty="0"/>
              <a:t>Copyright</a:t>
            </a:r>
            <a:r>
              <a:rPr spc="-130" dirty="0"/>
              <a:t> </a:t>
            </a:r>
            <a:r>
              <a:rPr spc="165" dirty="0"/>
              <a:t>©</a:t>
            </a:r>
            <a:r>
              <a:rPr spc="-90" dirty="0"/>
              <a:t> </a:t>
            </a:r>
            <a:r>
              <a:rPr spc="-75" dirty="0"/>
              <a:t>2017,</a:t>
            </a:r>
            <a:r>
              <a:rPr spc="-90" dirty="0"/>
              <a:t> </a:t>
            </a:r>
            <a:r>
              <a:rPr spc="-75" dirty="0"/>
              <a:t>edureka</a:t>
            </a:r>
            <a:r>
              <a:rPr spc="-125" dirty="0"/>
              <a:t> </a:t>
            </a:r>
            <a:r>
              <a:rPr spc="-15" dirty="0"/>
              <a:t>and/or</a:t>
            </a:r>
            <a:r>
              <a:rPr spc="-120" dirty="0"/>
              <a:t> </a:t>
            </a:r>
            <a:r>
              <a:rPr spc="-25" dirty="0"/>
              <a:t>its</a:t>
            </a:r>
            <a:r>
              <a:rPr spc="-85" dirty="0"/>
              <a:t> </a:t>
            </a:r>
            <a:r>
              <a:rPr spc="-40" dirty="0"/>
              <a:t>affiliates.</a:t>
            </a:r>
            <a:r>
              <a:rPr spc="-85" dirty="0"/>
              <a:t> </a:t>
            </a:r>
            <a:r>
              <a:rPr spc="-45" dirty="0"/>
              <a:t>All</a:t>
            </a:r>
            <a:r>
              <a:rPr spc="-130" dirty="0"/>
              <a:t> </a:t>
            </a:r>
            <a:r>
              <a:rPr spc="-40" dirty="0"/>
              <a:t>rights</a:t>
            </a:r>
            <a:r>
              <a:rPr spc="-114" dirty="0"/>
              <a:t> </a:t>
            </a:r>
            <a:r>
              <a:rPr spc="-7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65" dirty="0"/>
              <a:t>Copyright</a:t>
            </a:r>
            <a:r>
              <a:rPr spc="-130" dirty="0"/>
              <a:t> </a:t>
            </a:r>
            <a:r>
              <a:rPr spc="165" dirty="0"/>
              <a:t>©</a:t>
            </a:r>
            <a:r>
              <a:rPr spc="-90" dirty="0"/>
              <a:t> </a:t>
            </a:r>
            <a:r>
              <a:rPr spc="-75" dirty="0"/>
              <a:t>2017,</a:t>
            </a:r>
            <a:r>
              <a:rPr spc="-90" dirty="0"/>
              <a:t> </a:t>
            </a:r>
            <a:r>
              <a:rPr spc="-75" dirty="0"/>
              <a:t>edureka</a:t>
            </a:r>
            <a:r>
              <a:rPr spc="-125" dirty="0"/>
              <a:t> </a:t>
            </a:r>
            <a:r>
              <a:rPr spc="-15" dirty="0"/>
              <a:t>and/or</a:t>
            </a:r>
            <a:r>
              <a:rPr spc="-120" dirty="0"/>
              <a:t> </a:t>
            </a:r>
            <a:r>
              <a:rPr spc="-25" dirty="0"/>
              <a:t>its</a:t>
            </a:r>
            <a:r>
              <a:rPr spc="-85" dirty="0"/>
              <a:t> </a:t>
            </a:r>
            <a:r>
              <a:rPr spc="-40" dirty="0"/>
              <a:t>affiliates.</a:t>
            </a:r>
            <a:r>
              <a:rPr spc="-85" dirty="0"/>
              <a:t> </a:t>
            </a:r>
            <a:r>
              <a:rPr spc="-45" dirty="0"/>
              <a:t>All</a:t>
            </a:r>
            <a:r>
              <a:rPr spc="-130" dirty="0"/>
              <a:t> </a:t>
            </a:r>
            <a:r>
              <a:rPr spc="-40" dirty="0"/>
              <a:t>rights</a:t>
            </a:r>
            <a:r>
              <a:rPr spc="-114" dirty="0"/>
              <a:t> </a:t>
            </a:r>
            <a:r>
              <a:rPr spc="-7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CDD1-0CAC-42BB-9B8A-01F68CA69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D747F-5247-48FD-AED4-8435185FF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D2EE-B89D-44DF-8D63-03457A01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79F3-D6CD-4B13-8BBD-F30B2EBD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C1B9-9CFC-447F-8024-7653A00D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3C69-1C2E-40A2-B4F1-A020574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F585-2BC0-4D51-BD9D-937C756C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6322-1540-4DB9-A8AA-5DA3F308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ABBB-ACE5-49F0-B819-B6469461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2645-7A7D-44E4-86B6-9F64040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CD35-52F3-41E5-8941-25560449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5A95E-CE6E-4673-8A48-30747D2F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AEBC-6189-4466-93B2-B86F8E0B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AADF-9D80-4DF0-97FA-9C9429D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1927-EE1B-4DCC-BE06-57855281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9973-5B66-4545-8318-E3198E4A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7B07-64B5-4EBA-9B48-3A3B9A65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7318-5293-47E4-B541-34B23A8B8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4EEFC-2D84-4715-8AED-51AA776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C48CF-BE06-4023-8BB9-B443776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50B02-BDA0-4B7D-AF41-6F3EA37B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3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199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199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1031" y="4432249"/>
            <a:ext cx="11425936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2342" y="2014550"/>
            <a:ext cx="1626331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04268" y="9805365"/>
            <a:ext cx="566610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9F9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65" dirty="0"/>
              <a:t>Copyright</a:t>
            </a:r>
            <a:r>
              <a:rPr spc="-130" dirty="0"/>
              <a:t> </a:t>
            </a:r>
            <a:r>
              <a:rPr spc="165" dirty="0"/>
              <a:t>©</a:t>
            </a:r>
            <a:r>
              <a:rPr spc="-90" dirty="0"/>
              <a:t> </a:t>
            </a:r>
            <a:r>
              <a:rPr spc="-75" dirty="0"/>
              <a:t>2017,</a:t>
            </a:r>
            <a:r>
              <a:rPr spc="-90" dirty="0"/>
              <a:t> </a:t>
            </a:r>
            <a:r>
              <a:rPr spc="-75" dirty="0"/>
              <a:t>edureka</a:t>
            </a:r>
            <a:r>
              <a:rPr spc="-125" dirty="0"/>
              <a:t> </a:t>
            </a:r>
            <a:r>
              <a:rPr spc="-15" dirty="0"/>
              <a:t>and/or</a:t>
            </a:r>
            <a:r>
              <a:rPr spc="-120" dirty="0"/>
              <a:t> </a:t>
            </a:r>
            <a:r>
              <a:rPr spc="-25" dirty="0"/>
              <a:t>its</a:t>
            </a:r>
            <a:r>
              <a:rPr spc="-85" dirty="0"/>
              <a:t> </a:t>
            </a:r>
            <a:r>
              <a:rPr spc="-40" dirty="0"/>
              <a:t>affiliates.</a:t>
            </a:r>
            <a:r>
              <a:rPr spc="-85" dirty="0"/>
              <a:t> </a:t>
            </a:r>
            <a:r>
              <a:rPr spc="-45" dirty="0"/>
              <a:t>All</a:t>
            </a:r>
            <a:r>
              <a:rPr spc="-130" dirty="0"/>
              <a:t> </a:t>
            </a:r>
            <a:r>
              <a:rPr spc="-40" dirty="0"/>
              <a:t>rights</a:t>
            </a:r>
            <a:r>
              <a:rPr spc="-114" dirty="0"/>
              <a:t> </a:t>
            </a:r>
            <a:r>
              <a:rPr spc="-7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B77DC-3CB5-4153-B201-7E308B56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64A8-3CC6-47D8-9BD3-AAB27447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C69B-B29A-4EB1-AA79-FD24961C1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9B8DB-A1D8-4EFB-9F93-D4C48C86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E013-AC8D-42E6-94E6-A5539698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7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7669" y="822088"/>
            <a:ext cx="16412660" cy="737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2173615"/>
            <a:ext cx="16433800" cy="419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04277" y="9805669"/>
            <a:ext cx="5665469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036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ms190317(v=sql.110)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839E-81E7-4FDF-8B7A-2E5982C8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2" y="827315"/>
            <a:ext cx="16263255" cy="4437630"/>
          </a:xfrm>
          <a:solidFill>
            <a:srgbClr val="002060"/>
          </a:solidFill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056B0-1148-46FD-B021-C26257C1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3" y="5403057"/>
            <a:ext cx="16361226" cy="4198143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  <a:p>
            <a:pPr algn="l"/>
            <a:endParaRPr lang="en-US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2AC1B605-3231-4D42-868E-D30C7D547CB3}"/>
              </a:ext>
            </a:extLst>
          </p:cNvPr>
          <p:cNvSpPr/>
          <p:nvPr/>
        </p:nvSpPr>
        <p:spPr>
          <a:xfrm>
            <a:off x="7315200" y="1459646"/>
            <a:ext cx="3172968" cy="317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0A39880-9DB8-4761-B0E0-ACF11B2B701F}"/>
              </a:ext>
            </a:extLst>
          </p:cNvPr>
          <p:cNvSpPr txBox="1"/>
          <p:nvPr/>
        </p:nvSpPr>
        <p:spPr>
          <a:xfrm>
            <a:off x="4479405" y="6486465"/>
            <a:ext cx="9775497" cy="10156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Built-in Functions in SQL</a:t>
            </a:r>
            <a:endParaRPr kumimoji="0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69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822134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40" dirty="0">
                <a:solidFill>
                  <a:srgbClr val="095A82"/>
                </a:solidFill>
              </a:rPr>
              <a:t>Logical </a:t>
            </a:r>
            <a:r>
              <a:rPr sz="5600" spc="-355" dirty="0">
                <a:solidFill>
                  <a:srgbClr val="095A82"/>
                </a:solidFill>
              </a:rPr>
              <a:t>Functions:</a:t>
            </a:r>
            <a:r>
              <a:rPr sz="5600" spc="-605" dirty="0">
                <a:solidFill>
                  <a:srgbClr val="095A82"/>
                </a:solidFill>
              </a:rPr>
              <a:t> </a:t>
            </a:r>
            <a:r>
              <a:rPr sz="5600" spc="-320" dirty="0">
                <a:solidFill>
                  <a:srgbClr val="095A82"/>
                </a:solidFill>
              </a:rPr>
              <a:t>Examples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934211" y="2119883"/>
            <a:ext cx="16421100" cy="3528060"/>
          </a:xfrm>
          <a:custGeom>
            <a:avLst/>
            <a:gdLst/>
            <a:ahLst/>
            <a:cxnLst/>
            <a:rect l="l" t="t" r="r" b="b"/>
            <a:pathLst>
              <a:path w="16421100" h="3528060">
                <a:moveTo>
                  <a:pt x="0" y="3528059"/>
                </a:moveTo>
                <a:lnTo>
                  <a:pt x="16421100" y="3528059"/>
                </a:lnTo>
                <a:lnTo>
                  <a:pt x="16421100" y="0"/>
                </a:lnTo>
                <a:lnTo>
                  <a:pt x="0" y="0"/>
                </a:lnTo>
                <a:lnTo>
                  <a:pt x="0" y="3528059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211" y="2119883"/>
            <a:ext cx="16421100" cy="3528060"/>
          </a:xfrm>
          <a:custGeom>
            <a:avLst/>
            <a:gdLst/>
            <a:ahLst/>
            <a:cxnLst/>
            <a:rect l="l" t="t" r="r" b="b"/>
            <a:pathLst>
              <a:path w="16421100" h="3528060">
                <a:moveTo>
                  <a:pt x="0" y="3528059"/>
                </a:moveTo>
                <a:lnTo>
                  <a:pt x="16421100" y="3528059"/>
                </a:lnTo>
                <a:lnTo>
                  <a:pt x="16421100" y="0"/>
                </a:lnTo>
                <a:lnTo>
                  <a:pt x="0" y="0"/>
                </a:lnTo>
                <a:lnTo>
                  <a:pt x="0" y="3528059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4211" y="6196584"/>
            <a:ext cx="16421100" cy="1541145"/>
          </a:xfrm>
          <a:custGeom>
            <a:avLst/>
            <a:gdLst/>
            <a:ahLst/>
            <a:cxnLst/>
            <a:rect l="l" t="t" r="r" b="b"/>
            <a:pathLst>
              <a:path w="16421100" h="1541145">
                <a:moveTo>
                  <a:pt x="0" y="1540764"/>
                </a:moveTo>
                <a:lnTo>
                  <a:pt x="16421100" y="1540764"/>
                </a:lnTo>
                <a:lnTo>
                  <a:pt x="16421100" y="0"/>
                </a:lnTo>
                <a:lnTo>
                  <a:pt x="0" y="0"/>
                </a:lnTo>
                <a:lnTo>
                  <a:pt x="0" y="154076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4211" y="6196584"/>
            <a:ext cx="16421100" cy="1541145"/>
          </a:xfrm>
          <a:custGeom>
            <a:avLst/>
            <a:gdLst/>
            <a:ahLst/>
            <a:cxnLst/>
            <a:rect l="l" t="t" r="r" b="b"/>
            <a:pathLst>
              <a:path w="16421100" h="1541145">
                <a:moveTo>
                  <a:pt x="0" y="1540764"/>
                </a:moveTo>
                <a:lnTo>
                  <a:pt x="16421100" y="1540764"/>
                </a:lnTo>
                <a:lnTo>
                  <a:pt x="16421100" y="0"/>
                </a:lnTo>
                <a:lnTo>
                  <a:pt x="0" y="0"/>
                </a:lnTo>
                <a:lnTo>
                  <a:pt x="0" y="1540764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2342" y="2123058"/>
            <a:ext cx="9812655" cy="545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Example: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SELECT CHOOSE(2, 'A', 'B', 'C')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–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returns</a:t>
            </a:r>
            <a:r>
              <a:rPr sz="2800" spc="-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B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7884159" algn="l"/>
              </a:tabLst>
            </a:pP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--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CONSIDERS INTEGER VALUE</a:t>
            </a:r>
            <a:r>
              <a:rPr sz="2800" spc="1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ONLY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and	returns</a:t>
            </a:r>
            <a:r>
              <a:rPr sz="2800" spc="-9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 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SELECT CHOOSE(1.4, 'A', 'B',</a:t>
            </a:r>
            <a:r>
              <a:rPr sz="2800" spc="-3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'C')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SELECT CHOOSE(1.7, 'A', 'B',</a:t>
            </a:r>
            <a:r>
              <a:rPr sz="2800" spc="-6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'C')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SELECT IIF(1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&gt;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10, 'TRUE',</a:t>
            </a:r>
            <a:r>
              <a:rPr sz="2800" spc="-3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'FALSE')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--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returns</a:t>
            </a:r>
            <a:r>
              <a:rPr sz="2800" spc="-2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FALSE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46450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5" dirty="0">
                <a:solidFill>
                  <a:srgbClr val="095A82"/>
                </a:solidFill>
              </a:rPr>
              <a:t>Math</a:t>
            </a:r>
            <a:r>
              <a:rPr sz="5600" spc="-530" dirty="0">
                <a:solidFill>
                  <a:srgbClr val="095A82"/>
                </a:solidFill>
              </a:rPr>
              <a:t> </a:t>
            </a:r>
            <a:r>
              <a:rPr sz="5600" spc="-335" dirty="0">
                <a:solidFill>
                  <a:srgbClr val="095A82"/>
                </a:solidFill>
              </a:rPr>
              <a:t>Functions</a:t>
            </a:r>
            <a:endParaRPr sz="56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7100" y="2527680"/>
          <a:ext cx="16422369" cy="5455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1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Syntax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ABS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ABS</a:t>
                      </a:r>
                      <a:r>
                        <a:rPr sz="2400" spc="-1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(num_expr)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absolute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(positive)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4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numeric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400" spc="-2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8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400" spc="-2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RAND</a:t>
                      </a:r>
                      <a:r>
                        <a:rPr sz="2400" spc="-1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(seed)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8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7823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10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pseudo-random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float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from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0 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(exclusive). </a:t>
                      </a:r>
                      <a:r>
                        <a:rPr sz="2400" spc="-2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Seed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3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optional 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3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3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(float_expr)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exponential</a:t>
                      </a:r>
                      <a:r>
                        <a:rPr sz="2400" spc="-2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ROUND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ROUND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(num_expr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4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length)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numeric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value,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rounded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length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3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FLOOR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FLOOR(num_expr)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largest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integer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less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than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equal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numeric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SIGN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SIGN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(num_expr)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(+1),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zero</a:t>
                      </a:r>
                      <a:r>
                        <a:rPr sz="2400" spc="-1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(0),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(-1)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sign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SQRT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SQRT</a:t>
                      </a:r>
                      <a:r>
                        <a:rPr sz="2400" spc="-1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(float_expr)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square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root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float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CEILING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CEILING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(num_expr)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smallest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integer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greater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than,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equal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to,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numeric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SQUARE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SQUARE</a:t>
                      </a:r>
                      <a:r>
                        <a:rPr sz="2400" spc="-1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(float_expr)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square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float</a:t>
                      </a:r>
                      <a:r>
                        <a:rPr sz="2400" spc="-50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POWER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POWER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(float_expr,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3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power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12342" y="1904821"/>
            <a:ext cx="11283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5F5F5F"/>
                </a:solidFill>
                <a:latin typeface="Arial"/>
                <a:cs typeface="Arial"/>
              </a:rPr>
              <a:t>Math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185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800" spc="-170" dirty="0">
                <a:solidFill>
                  <a:srgbClr val="5F5F5F"/>
                </a:solidFill>
                <a:latin typeface="Arial"/>
                <a:cs typeface="Arial"/>
              </a:rPr>
              <a:t>used </a:t>
            </a:r>
            <a:r>
              <a:rPr sz="2800" spc="20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calculate </a:t>
            </a:r>
            <a:r>
              <a:rPr sz="2800" spc="-175" dirty="0">
                <a:solidFill>
                  <a:srgbClr val="5F5F5F"/>
                </a:solidFill>
                <a:latin typeface="Arial"/>
                <a:cs typeface="Arial"/>
              </a:rPr>
              <a:t>business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800" spc="-145" dirty="0">
                <a:solidFill>
                  <a:srgbClr val="5F5F5F"/>
                </a:solidFill>
                <a:latin typeface="Arial"/>
                <a:cs typeface="Arial"/>
              </a:rPr>
              <a:t>Engineering</a:t>
            </a:r>
            <a:r>
              <a:rPr sz="2800" spc="-19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calculations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780415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5" dirty="0">
                <a:solidFill>
                  <a:srgbClr val="095A82"/>
                </a:solidFill>
              </a:rPr>
              <a:t>Math </a:t>
            </a:r>
            <a:r>
              <a:rPr sz="5600" spc="-355" dirty="0">
                <a:solidFill>
                  <a:srgbClr val="095A82"/>
                </a:solidFill>
              </a:rPr>
              <a:t>Functions:</a:t>
            </a:r>
            <a:r>
              <a:rPr sz="5600" spc="-925" dirty="0">
                <a:solidFill>
                  <a:srgbClr val="095A82"/>
                </a:solidFill>
              </a:rPr>
              <a:t> </a:t>
            </a:r>
            <a:r>
              <a:rPr sz="5600" spc="-320" dirty="0">
                <a:solidFill>
                  <a:srgbClr val="095A82"/>
                </a:solidFill>
              </a:rPr>
              <a:t>Examples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934211" y="2119883"/>
            <a:ext cx="16421100" cy="3383279"/>
          </a:xfrm>
          <a:custGeom>
            <a:avLst/>
            <a:gdLst/>
            <a:ahLst/>
            <a:cxnLst/>
            <a:rect l="l" t="t" r="r" b="b"/>
            <a:pathLst>
              <a:path w="16421100" h="3383279">
                <a:moveTo>
                  <a:pt x="0" y="3383279"/>
                </a:moveTo>
                <a:lnTo>
                  <a:pt x="16421100" y="3383279"/>
                </a:lnTo>
                <a:lnTo>
                  <a:pt x="16421100" y="0"/>
                </a:lnTo>
                <a:lnTo>
                  <a:pt x="0" y="0"/>
                </a:lnTo>
                <a:lnTo>
                  <a:pt x="0" y="3383279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211" y="2119883"/>
            <a:ext cx="16421100" cy="3383279"/>
          </a:xfrm>
          <a:custGeom>
            <a:avLst/>
            <a:gdLst/>
            <a:ahLst/>
            <a:cxnLst/>
            <a:rect l="l" t="t" r="r" b="b"/>
            <a:pathLst>
              <a:path w="16421100" h="3383279">
                <a:moveTo>
                  <a:pt x="0" y="3383279"/>
                </a:moveTo>
                <a:lnTo>
                  <a:pt x="16421100" y="3383279"/>
                </a:lnTo>
                <a:lnTo>
                  <a:pt x="16421100" y="0"/>
                </a:lnTo>
                <a:lnTo>
                  <a:pt x="0" y="0"/>
                </a:lnTo>
                <a:lnTo>
                  <a:pt x="0" y="3383279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3292" y="2549941"/>
          <a:ext cx="16016604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4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SELECT ABS(-10) as</a:t>
                      </a:r>
                      <a:r>
                        <a:rPr sz="2800" spc="-5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'ABS',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0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RAND()</a:t>
                      </a:r>
                      <a:r>
                        <a:rPr sz="2800" spc="-5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890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'RAND', EXP(4) </a:t>
                      </a:r>
                      <a:r>
                        <a:rPr sz="2800" spc="-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AS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'EXP',</a:t>
                      </a:r>
                      <a:r>
                        <a:rPr sz="2800" spc="-6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FLOOR(4.66)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890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31750">
                        <a:lnSpc>
                          <a:spcPts val="2985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'FLOOR', CEILING(4.33)</a:t>
                      </a:r>
                      <a:r>
                        <a:rPr sz="2800" spc="-6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985"/>
                        </a:lnSpc>
                      </a:pPr>
                      <a:r>
                        <a:rPr sz="2800" spc="-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800" spc="-1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800" spc="-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EILI</a:t>
                      </a:r>
                      <a:r>
                        <a:rPr sz="2800" spc="-1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800" spc="-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G',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ts val="2985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SIGN(-8) AS 'SIGN', SQRT(2.56)</a:t>
                      </a:r>
                      <a:r>
                        <a:rPr sz="2800" spc="-4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12342" y="3331210"/>
            <a:ext cx="15768319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'SQRT', SQUARE(4) AS 'SQUARE', POWER(2,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3 ) 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'POWER', ROUND (2.5677888</a:t>
            </a:r>
            <a:r>
              <a:rPr sz="2800" spc="-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,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2) AS</a:t>
            </a:r>
            <a:r>
              <a:rPr sz="2800" spc="-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'ROUND’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Result: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8484" y="6190741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10" h="372109">
                <a:moveTo>
                  <a:pt x="0" y="372110"/>
                </a:moveTo>
                <a:lnTo>
                  <a:pt x="1642110" y="372110"/>
                </a:lnTo>
                <a:lnTo>
                  <a:pt x="1642110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0607" y="6190741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10" h="372109">
                <a:moveTo>
                  <a:pt x="0" y="372110"/>
                </a:moveTo>
                <a:lnTo>
                  <a:pt x="1642110" y="372110"/>
                </a:lnTo>
                <a:lnTo>
                  <a:pt x="1642110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2716" y="6190741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10" h="372109">
                <a:moveTo>
                  <a:pt x="0" y="372110"/>
                </a:moveTo>
                <a:lnTo>
                  <a:pt x="1642110" y="372110"/>
                </a:lnTo>
                <a:lnTo>
                  <a:pt x="1642110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54827" y="6190741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09" y="372110"/>
                </a:lnTo>
                <a:lnTo>
                  <a:pt x="1642109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96936" y="6190741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09" y="372110"/>
                </a:lnTo>
                <a:lnTo>
                  <a:pt x="1642109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39046" y="6190741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10" y="372110"/>
                </a:lnTo>
                <a:lnTo>
                  <a:pt x="1642110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81156" y="6190741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10" y="372110"/>
                </a:lnTo>
                <a:lnTo>
                  <a:pt x="1642110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423267" y="6190741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09" y="372110"/>
                </a:lnTo>
                <a:lnTo>
                  <a:pt x="1642109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65377" y="6190741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09" y="372110"/>
                </a:lnTo>
                <a:lnTo>
                  <a:pt x="1642109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07487" y="6190741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09" y="372110"/>
                </a:lnTo>
                <a:lnTo>
                  <a:pt x="1642109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8484" y="6562852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10" h="372109">
                <a:moveTo>
                  <a:pt x="0" y="372110"/>
                </a:moveTo>
                <a:lnTo>
                  <a:pt x="1642110" y="372110"/>
                </a:lnTo>
                <a:lnTo>
                  <a:pt x="1642110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70607" y="6562852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10" h="372109">
                <a:moveTo>
                  <a:pt x="0" y="372110"/>
                </a:moveTo>
                <a:lnTo>
                  <a:pt x="1642110" y="372110"/>
                </a:lnTo>
                <a:lnTo>
                  <a:pt x="1642110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2716" y="6562852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10" h="372109">
                <a:moveTo>
                  <a:pt x="0" y="372110"/>
                </a:moveTo>
                <a:lnTo>
                  <a:pt x="1642110" y="372110"/>
                </a:lnTo>
                <a:lnTo>
                  <a:pt x="1642110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54827" y="6562852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09" y="372110"/>
                </a:lnTo>
                <a:lnTo>
                  <a:pt x="1642109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6936" y="6562852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09" y="372110"/>
                </a:lnTo>
                <a:lnTo>
                  <a:pt x="1642109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39046" y="6562852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10" y="372110"/>
                </a:lnTo>
                <a:lnTo>
                  <a:pt x="1642110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81156" y="6562852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10" y="372110"/>
                </a:lnTo>
                <a:lnTo>
                  <a:pt x="1642110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423267" y="6562852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09" y="372110"/>
                </a:lnTo>
                <a:lnTo>
                  <a:pt x="1642109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065377" y="6562852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09" y="372110"/>
                </a:lnTo>
                <a:lnTo>
                  <a:pt x="1642109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707487" y="6562852"/>
            <a:ext cx="1642110" cy="372110"/>
          </a:xfrm>
          <a:custGeom>
            <a:avLst/>
            <a:gdLst/>
            <a:ahLst/>
            <a:cxnLst/>
            <a:rect l="l" t="t" r="r" b="b"/>
            <a:pathLst>
              <a:path w="1642109" h="372109">
                <a:moveTo>
                  <a:pt x="0" y="372110"/>
                </a:moveTo>
                <a:lnTo>
                  <a:pt x="1642109" y="372110"/>
                </a:lnTo>
                <a:lnTo>
                  <a:pt x="1642109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70607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12716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54827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96936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39046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81156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3267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65377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707487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5309" y="6562852"/>
            <a:ext cx="16428085" cy="0"/>
          </a:xfrm>
          <a:custGeom>
            <a:avLst/>
            <a:gdLst/>
            <a:ahLst/>
            <a:cxnLst/>
            <a:rect l="l" t="t" r="r" b="b"/>
            <a:pathLst>
              <a:path w="16428085">
                <a:moveTo>
                  <a:pt x="0" y="0"/>
                </a:moveTo>
                <a:lnTo>
                  <a:pt x="1642746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8484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349596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5309" y="6190741"/>
            <a:ext cx="16428085" cy="0"/>
          </a:xfrm>
          <a:custGeom>
            <a:avLst/>
            <a:gdLst/>
            <a:ahLst/>
            <a:cxnLst/>
            <a:rect l="l" t="t" r="r" b="b"/>
            <a:pathLst>
              <a:path w="16428085">
                <a:moveTo>
                  <a:pt x="0" y="0"/>
                </a:moveTo>
                <a:lnTo>
                  <a:pt x="1642746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5309" y="6934961"/>
            <a:ext cx="16428085" cy="0"/>
          </a:xfrm>
          <a:custGeom>
            <a:avLst/>
            <a:gdLst/>
            <a:ahLst/>
            <a:cxnLst/>
            <a:rect l="l" t="t" r="r" b="b"/>
            <a:pathLst>
              <a:path w="16428085">
                <a:moveTo>
                  <a:pt x="0" y="0"/>
                </a:moveTo>
                <a:lnTo>
                  <a:pt x="1642746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495805" y="6164071"/>
            <a:ext cx="50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40" dirty="0">
                <a:solidFill>
                  <a:srgbClr val="FFFFFF"/>
                </a:solidFill>
                <a:latin typeface="Arial"/>
                <a:cs typeface="Arial"/>
              </a:rPr>
              <a:t>ABS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16123" y="6164071"/>
            <a:ext cx="752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89423" y="6164071"/>
            <a:ext cx="49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3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36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48527" y="6164071"/>
            <a:ext cx="855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7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spc="-38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-2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-43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14564" y="6164071"/>
            <a:ext cx="10077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6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4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27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645777" y="6164071"/>
            <a:ext cx="631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262106" y="6164071"/>
            <a:ext cx="68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40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400" spc="-4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3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718542" y="6164071"/>
            <a:ext cx="1051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40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400" spc="-2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3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3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4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403451" y="6164071"/>
            <a:ext cx="9664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38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-330" dirty="0">
                <a:solidFill>
                  <a:srgbClr val="FFFFFF"/>
                </a:solidFill>
                <a:latin typeface="Arial"/>
                <a:cs typeface="Arial"/>
              </a:rPr>
              <a:t>WER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045687" y="6164071"/>
            <a:ext cx="9696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2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82674" y="653618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70733" y="6536182"/>
            <a:ext cx="1641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0.117169346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37990" y="6580885"/>
            <a:ext cx="1617218" cy="353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587108" y="653618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229092" y="653618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24084" y="6536182"/>
            <a:ext cx="27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397742" y="6536182"/>
            <a:ext cx="410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1.6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078206" y="653618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798166" y="653618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6267176" y="6580885"/>
            <a:ext cx="655319" cy="353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60534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54" dirty="0">
                <a:solidFill>
                  <a:srgbClr val="095A82"/>
                </a:solidFill>
              </a:rPr>
              <a:t>Aggregate</a:t>
            </a:r>
            <a:r>
              <a:rPr sz="5600" spc="-550" dirty="0">
                <a:solidFill>
                  <a:srgbClr val="095A82"/>
                </a:solidFill>
              </a:rPr>
              <a:t> </a:t>
            </a:r>
            <a:r>
              <a:rPr sz="5600" spc="-335" dirty="0">
                <a:solidFill>
                  <a:srgbClr val="095A82"/>
                </a:solidFill>
              </a:rPr>
              <a:t>Functions</a:t>
            </a:r>
            <a:endParaRPr sz="56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7100" y="4201033"/>
          <a:ext cx="16420465" cy="3900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6711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Syntax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AVG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(expr</a:t>
                      </a:r>
                      <a:r>
                        <a:rPr sz="2400" spc="-3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group. 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Null</a:t>
                      </a:r>
                      <a:r>
                        <a:rPr sz="2400" spc="-509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values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are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ignored.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MIN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(expr</a:t>
                      </a:r>
                      <a:r>
                        <a:rPr sz="2400" spc="-2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minimum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 the</a:t>
                      </a:r>
                      <a:r>
                        <a:rPr sz="2400" spc="-4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2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SUM(expr</a:t>
                      </a:r>
                      <a:r>
                        <a:rPr sz="2400" spc="-1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6178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sum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values,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only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DISTINCT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values,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expr.</a:t>
                      </a:r>
                      <a:r>
                        <a:rPr sz="2400" spc="-1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SUM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used  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numeric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columns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only.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Null 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values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sz="2400" spc="-4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ignored.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2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229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COUNT()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328295" algn="just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number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items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group. </a:t>
                      </a:r>
                      <a:r>
                        <a:rPr sz="2400" spc="-2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COUNT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works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like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u="heavy" spc="-260" dirty="0">
                          <a:solidFill>
                            <a:srgbClr val="055180"/>
                          </a:solidFill>
                          <a:uFill>
                            <a:solidFill>
                              <a:srgbClr val="055180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COUNT_BIG</a:t>
                      </a:r>
                      <a:r>
                        <a:rPr sz="2400" spc="-260" dirty="0">
                          <a:solidFill>
                            <a:srgbClr val="055180"/>
                          </a:solidFill>
                          <a:latin typeface="Arial"/>
                          <a:cs typeface="Arial"/>
                          <a:hlinkClick r:id="rId2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function. </a:t>
                      </a:r>
                      <a:r>
                        <a:rPr sz="2400" spc="-1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only 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difference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between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is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their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values.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COUNT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always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4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r>
                        <a:rPr sz="2400" b="1" spc="-175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data 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type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value. </a:t>
                      </a:r>
                      <a:r>
                        <a:rPr sz="2400" spc="-2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COUNT_BIG 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always 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b="1" spc="-125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bigint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sz="2400" spc="-2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MAX(expr</a:t>
                      </a:r>
                      <a:r>
                        <a:rPr sz="2400" spc="-1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maximum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4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12342" y="1702667"/>
            <a:ext cx="152882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  <a:tabLst>
                <a:tab pos="12180570" algn="l"/>
                <a:tab pos="12523470" algn="l"/>
              </a:tabLst>
            </a:pPr>
            <a:r>
              <a:rPr sz="2800" spc="-160" dirty="0">
                <a:solidFill>
                  <a:srgbClr val="5F5F5F"/>
                </a:solidFill>
                <a:latin typeface="Arial"/>
                <a:cs typeface="Arial"/>
              </a:rPr>
              <a:t>Aggregate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perform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calculation on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set </a:t>
            </a:r>
            <a:r>
              <a:rPr sz="2800" spc="-10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160" dirty="0">
                <a:solidFill>
                  <a:srgbClr val="5F5F5F"/>
                </a:solidFill>
                <a:latin typeface="Arial"/>
                <a:cs typeface="Arial"/>
              </a:rPr>
              <a:t>values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800" spc="-30" dirty="0">
                <a:solidFill>
                  <a:srgbClr val="5F5F5F"/>
                </a:solidFill>
                <a:latin typeface="Arial"/>
                <a:cs typeface="Arial"/>
              </a:rPr>
              <a:t>return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800" spc="-2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single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5F5F5F"/>
                </a:solidFill>
                <a:latin typeface="Arial"/>
                <a:cs typeface="Arial"/>
              </a:rPr>
              <a:t>value.	</a:t>
            </a:r>
            <a:r>
              <a:rPr sz="2800" spc="-20" dirty="0">
                <a:solidFill>
                  <a:srgbClr val="5F5F5F"/>
                </a:solidFill>
                <a:latin typeface="Arial"/>
                <a:cs typeface="Arial"/>
              </a:rPr>
              <a:t>With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800" spc="-30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exception  </a:t>
            </a:r>
            <a:r>
              <a:rPr sz="2800" spc="-10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800" spc="-340" dirty="0">
                <a:solidFill>
                  <a:srgbClr val="5F5F5F"/>
                </a:solidFill>
                <a:latin typeface="Arial"/>
                <a:cs typeface="Arial"/>
              </a:rPr>
              <a:t>COUNT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aggregate </a:t>
            </a:r>
            <a:r>
              <a:rPr sz="2800" spc="-50" dirty="0">
                <a:solidFill>
                  <a:srgbClr val="5F5F5F"/>
                </a:solidFill>
                <a:latin typeface="Arial"/>
                <a:cs typeface="Arial"/>
              </a:rPr>
              <a:t>function, </a:t>
            </a:r>
            <a:r>
              <a:rPr sz="2800" spc="-60" dirty="0">
                <a:solidFill>
                  <a:srgbClr val="5F5F5F"/>
                </a:solidFill>
                <a:latin typeface="Arial"/>
                <a:cs typeface="Arial"/>
              </a:rPr>
              <a:t>all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other </a:t>
            </a:r>
            <a:r>
              <a:rPr sz="2800" spc="-160" dirty="0">
                <a:solidFill>
                  <a:srgbClr val="5F5F5F"/>
                </a:solidFill>
                <a:latin typeface="Arial"/>
                <a:cs typeface="Arial"/>
              </a:rPr>
              <a:t>aggregate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ignore</a:t>
            </a:r>
            <a:r>
              <a:rPr sz="2800" spc="-409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305" dirty="0">
                <a:solidFill>
                  <a:srgbClr val="5F5F5F"/>
                </a:solidFill>
                <a:latin typeface="Arial"/>
                <a:cs typeface="Arial"/>
              </a:rPr>
              <a:t>NULL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5F5F5F"/>
                </a:solidFill>
                <a:latin typeface="Arial"/>
                <a:cs typeface="Arial"/>
              </a:rPr>
              <a:t>values.	</a:t>
            </a:r>
            <a:r>
              <a:rPr sz="2800" spc="-160" dirty="0">
                <a:solidFill>
                  <a:srgbClr val="5F5F5F"/>
                </a:solidFill>
                <a:latin typeface="Arial"/>
                <a:cs typeface="Arial"/>
              </a:rPr>
              <a:t>Aggregate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are </a:t>
            </a: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frequently </a:t>
            </a:r>
            <a:r>
              <a:rPr sz="2800" spc="-170" dirty="0">
                <a:solidFill>
                  <a:srgbClr val="5F5F5F"/>
                </a:solidFill>
                <a:latin typeface="Arial"/>
                <a:cs typeface="Arial"/>
              </a:rPr>
              <a:t>used </a:t>
            </a:r>
            <a:r>
              <a:rPr sz="2800" spc="15" dirty="0">
                <a:solidFill>
                  <a:srgbClr val="5F5F5F"/>
                </a:solidFill>
                <a:latin typeface="Arial"/>
                <a:cs typeface="Arial"/>
              </a:rPr>
              <a:t>with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800" spc="-390" dirty="0">
                <a:solidFill>
                  <a:srgbClr val="5F5F5F"/>
                </a:solidFill>
                <a:latin typeface="Arial"/>
                <a:cs typeface="Arial"/>
              </a:rPr>
              <a:t>GROUP </a:t>
            </a:r>
            <a:r>
              <a:rPr sz="2800" spc="-465" dirty="0">
                <a:solidFill>
                  <a:srgbClr val="5F5F5F"/>
                </a:solidFill>
                <a:latin typeface="Arial"/>
                <a:cs typeface="Arial"/>
              </a:rPr>
              <a:t>BY 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clause </a:t>
            </a:r>
            <a:r>
              <a:rPr sz="2800" spc="-10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800" spc="-484" dirty="0">
                <a:solidFill>
                  <a:srgbClr val="5F5F5F"/>
                </a:solidFill>
                <a:latin typeface="Arial"/>
                <a:cs typeface="Arial"/>
              </a:rPr>
              <a:t>SELECT</a:t>
            </a:r>
            <a:r>
              <a:rPr sz="2800" spc="-41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5F5F5F"/>
                </a:solidFill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92106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54" dirty="0">
                <a:solidFill>
                  <a:srgbClr val="095A82"/>
                </a:solidFill>
              </a:rPr>
              <a:t>Aggregate </a:t>
            </a:r>
            <a:r>
              <a:rPr sz="5600" spc="-355" dirty="0">
                <a:solidFill>
                  <a:srgbClr val="095A82"/>
                </a:solidFill>
              </a:rPr>
              <a:t>Functions:</a:t>
            </a:r>
            <a:r>
              <a:rPr sz="5600" spc="-730" dirty="0">
                <a:solidFill>
                  <a:srgbClr val="095A82"/>
                </a:solidFill>
              </a:rPr>
              <a:t> </a:t>
            </a:r>
            <a:r>
              <a:rPr sz="5600" spc="-320" dirty="0">
                <a:solidFill>
                  <a:srgbClr val="095A82"/>
                </a:solidFill>
              </a:rPr>
              <a:t>Examples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937260" y="1831848"/>
            <a:ext cx="16418560" cy="6408420"/>
          </a:xfrm>
          <a:custGeom>
            <a:avLst/>
            <a:gdLst/>
            <a:ahLst/>
            <a:cxnLst/>
            <a:rect l="l" t="t" r="r" b="b"/>
            <a:pathLst>
              <a:path w="16418560" h="6408420">
                <a:moveTo>
                  <a:pt x="0" y="6408420"/>
                </a:moveTo>
                <a:lnTo>
                  <a:pt x="16418052" y="6408420"/>
                </a:lnTo>
                <a:lnTo>
                  <a:pt x="16418052" y="0"/>
                </a:lnTo>
                <a:lnTo>
                  <a:pt x="0" y="0"/>
                </a:lnTo>
                <a:lnTo>
                  <a:pt x="0" y="640842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260" y="1831848"/>
            <a:ext cx="16418560" cy="6408420"/>
          </a:xfrm>
          <a:custGeom>
            <a:avLst/>
            <a:gdLst/>
            <a:ahLst/>
            <a:cxnLst/>
            <a:rect l="l" t="t" r="r" b="b"/>
            <a:pathLst>
              <a:path w="16418560" h="6408420">
                <a:moveTo>
                  <a:pt x="0" y="6408420"/>
                </a:moveTo>
                <a:lnTo>
                  <a:pt x="16418052" y="6408420"/>
                </a:lnTo>
                <a:lnTo>
                  <a:pt x="16418052" y="0"/>
                </a:lnTo>
                <a:lnTo>
                  <a:pt x="0" y="0"/>
                </a:lnTo>
                <a:lnTo>
                  <a:pt x="0" y="6408420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5695" y="1781682"/>
            <a:ext cx="16193135" cy="642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Example: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--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Get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Avg,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Min, Max, Sum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of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Salary from emp</a:t>
            </a:r>
            <a:r>
              <a:rPr sz="2800" spc="-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table</a:t>
            </a:r>
            <a:endParaRPr sz="2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1714500" algn="l"/>
              </a:tabLst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SELECT	AVG(SAL)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AVGSAL, MIN(SAL)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MINSAL, MAX(SAL)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MAXSAL, SUM(SAL) 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SUMSAL FROM</a:t>
            </a:r>
            <a:r>
              <a:rPr sz="2800" spc="-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EMPLOYEE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8300084">
              <a:lnSpc>
                <a:spcPct val="100000"/>
              </a:lnSpc>
            </a:pP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--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Get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emp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count for each dept  SELECT DEPTNO, COUNT(*) FROM</a:t>
            </a:r>
            <a:r>
              <a:rPr sz="2800" spc="-6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EMPLOYEE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GROUP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BY</a:t>
            </a:r>
            <a:r>
              <a:rPr sz="2800" spc="-2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deptno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--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deptno wise avg, min, max, sum salary, with sum of sal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&gt;</a:t>
            </a:r>
            <a:r>
              <a:rPr sz="2800" spc="-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3000</a:t>
            </a:r>
            <a:endParaRPr sz="2800">
              <a:latin typeface="Courier New"/>
              <a:cs typeface="Courier New"/>
            </a:endParaRPr>
          </a:p>
          <a:p>
            <a:pPr marL="12700" marR="429895">
              <a:lnSpc>
                <a:spcPct val="100000"/>
              </a:lnSpc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SELECT DEPTNO, AVG(SAL)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AVGSAL, MIN(SAL)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MINSAL, MAX(SAL)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MAXSAL,  SUM(SAL) AS SUMSAL FROM</a:t>
            </a:r>
            <a:r>
              <a:rPr sz="2800" spc="-1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EMPLOYEE</a:t>
            </a:r>
            <a:endParaRPr sz="2800">
              <a:latin typeface="Courier New"/>
              <a:cs typeface="Courier New"/>
            </a:endParaRPr>
          </a:p>
          <a:p>
            <a:pPr marL="12700" marR="11492865">
              <a:lnSpc>
                <a:spcPct val="100000"/>
              </a:lnSpc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GROUP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BY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DEPTNO  HAVING SUM(SAL)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&gt;</a:t>
            </a:r>
            <a:r>
              <a:rPr sz="2800" spc="-8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3000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47732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75" dirty="0">
                <a:solidFill>
                  <a:srgbClr val="095A82"/>
                </a:solidFill>
              </a:rPr>
              <a:t>String</a:t>
            </a:r>
            <a:r>
              <a:rPr sz="5600" spc="-505" dirty="0">
                <a:solidFill>
                  <a:srgbClr val="095A82"/>
                </a:solidFill>
              </a:rPr>
              <a:t> </a:t>
            </a:r>
            <a:r>
              <a:rPr sz="5600" spc="-340" dirty="0">
                <a:solidFill>
                  <a:srgbClr val="095A82"/>
                </a:solidFill>
              </a:rPr>
              <a:t>Functions</a:t>
            </a:r>
            <a:endParaRPr sz="56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7100" y="4273041"/>
          <a:ext cx="16421735" cy="3992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6407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Syntax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LTRIM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LTRIM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(char_expr)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1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after </a:t>
                      </a:r>
                      <a:r>
                        <a:rPr sz="2400" spc="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2400" spc="-3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removes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leading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blanks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RTRIM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RTRIM</a:t>
                      </a:r>
                      <a:r>
                        <a:rPr sz="2400" spc="-1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(char_expr)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after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truncating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trailing</a:t>
                      </a:r>
                      <a:r>
                        <a:rPr sz="2400" spc="-1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blanks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-2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int_expr)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Converts an </a:t>
                      </a:r>
                      <a:r>
                        <a:rPr sz="2400" b="1" spc="-14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int </a:t>
                      </a:r>
                      <a:r>
                        <a:rPr sz="2400" spc="-2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ASCII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code </a:t>
                      </a:r>
                      <a:r>
                        <a:rPr sz="2400" spc="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2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2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CHARINDEX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5372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CHARINDEX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sz="2400" spc="-1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exprToFind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,  </a:t>
                      </a:r>
                      <a:r>
                        <a:rPr sz="2400" spc="-1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exprToSearch </a:t>
                      </a:r>
                      <a:r>
                        <a:rPr sz="2400" spc="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[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start_location </a:t>
                      </a:r>
                      <a:r>
                        <a:rPr sz="2400" spc="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]</a:t>
                      </a:r>
                      <a:r>
                        <a:rPr sz="2400" spc="-4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4362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Searches 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expression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another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expression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its</a:t>
                      </a:r>
                      <a:r>
                        <a:rPr sz="2400" spc="-2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starting 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spc="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2400" spc="-2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found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4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STR(expression)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 data 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converted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from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numeric</a:t>
                      </a:r>
                      <a:r>
                        <a:rPr sz="2400" spc="-4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400" spc="-3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CONCAT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400" spc="-2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CONCAT(str1,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str2,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str3..)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5137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concatenating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2400" spc="-1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string  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12342" y="1904821"/>
            <a:ext cx="16195675" cy="192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95"/>
              </a:spcBef>
              <a:buClr>
                <a:srgbClr val="095A82"/>
              </a:buClr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800" spc="-204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below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scalar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perform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an </a:t>
            </a:r>
            <a:r>
              <a:rPr sz="2800" spc="-70" dirty="0">
                <a:solidFill>
                  <a:srgbClr val="5F5F5F"/>
                </a:solidFill>
                <a:latin typeface="Arial"/>
                <a:cs typeface="Arial"/>
              </a:rPr>
              <a:t>operation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on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string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input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value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800" spc="-30" dirty="0">
                <a:solidFill>
                  <a:srgbClr val="5F5F5F"/>
                </a:solidFill>
                <a:latin typeface="Arial"/>
                <a:cs typeface="Arial"/>
              </a:rPr>
              <a:t>return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string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or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numeric</a:t>
            </a:r>
            <a:r>
              <a:rPr sz="2800" spc="-5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  <a:p>
            <a:pPr marL="583565" marR="43180" indent="-570865">
              <a:lnSpc>
                <a:spcPct val="150000"/>
              </a:lnSpc>
              <a:spcBef>
                <a:spcPts val="1505"/>
              </a:spcBef>
              <a:buClr>
                <a:srgbClr val="095A82"/>
              </a:buClr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When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string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are</a:t>
            </a:r>
            <a:r>
              <a:rPr sz="28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200" dirty="0">
                <a:solidFill>
                  <a:srgbClr val="5F5F5F"/>
                </a:solidFill>
                <a:latin typeface="Arial"/>
                <a:cs typeface="Arial"/>
              </a:rPr>
              <a:t>passed</a:t>
            </a:r>
            <a:r>
              <a:rPr sz="2800" spc="-120" dirty="0">
                <a:solidFill>
                  <a:srgbClr val="5F5F5F"/>
                </a:solidFill>
                <a:latin typeface="Arial"/>
                <a:cs typeface="Arial"/>
              </a:rPr>
              <a:t> arguments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5F5F5F"/>
                </a:solidFill>
                <a:latin typeface="Arial"/>
                <a:cs typeface="Arial"/>
              </a:rPr>
              <a:t>that</a:t>
            </a:r>
            <a:r>
              <a:rPr sz="2800" spc="-1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are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Arial"/>
                <a:cs typeface="Arial"/>
              </a:rPr>
              <a:t>not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string</a:t>
            </a:r>
            <a:r>
              <a:rPr sz="28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5F5F5F"/>
                </a:solidFill>
                <a:latin typeface="Arial"/>
                <a:cs typeface="Arial"/>
              </a:rPr>
              <a:t>values,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8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input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5F5F5F"/>
                </a:solidFill>
                <a:latin typeface="Arial"/>
                <a:cs typeface="Arial"/>
              </a:rPr>
              <a:t>type</a:t>
            </a:r>
            <a:r>
              <a:rPr sz="28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implicitly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5F5F5F"/>
                </a:solidFill>
                <a:latin typeface="Arial"/>
                <a:cs typeface="Arial"/>
              </a:rPr>
              <a:t>converted  </a:t>
            </a:r>
            <a:r>
              <a:rPr sz="2800" spc="20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30" dirty="0">
                <a:solidFill>
                  <a:srgbClr val="5F5F5F"/>
                </a:solidFill>
                <a:latin typeface="Arial"/>
                <a:cs typeface="Arial"/>
              </a:rPr>
              <a:t>text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data</a:t>
            </a:r>
            <a:r>
              <a:rPr sz="2800" spc="-3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5F5F5F"/>
                </a:solidFill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73894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75" dirty="0">
                <a:solidFill>
                  <a:srgbClr val="095A82"/>
                </a:solidFill>
              </a:rPr>
              <a:t>String </a:t>
            </a:r>
            <a:r>
              <a:rPr sz="5600" spc="-340" dirty="0">
                <a:solidFill>
                  <a:srgbClr val="095A82"/>
                </a:solidFill>
              </a:rPr>
              <a:t>Functions</a:t>
            </a:r>
            <a:r>
              <a:rPr sz="5600" spc="-680" dirty="0">
                <a:solidFill>
                  <a:srgbClr val="095A82"/>
                </a:solidFill>
              </a:rPr>
              <a:t> </a:t>
            </a:r>
            <a:r>
              <a:rPr sz="5600" spc="-315" dirty="0">
                <a:solidFill>
                  <a:srgbClr val="095A82"/>
                </a:solidFill>
              </a:rPr>
              <a:t>Cont’d…</a:t>
            </a:r>
            <a:endParaRPr sz="56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7100" y="1968754"/>
          <a:ext cx="16421100" cy="7192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Syntax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400" spc="-3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REPLACE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8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400" spc="-2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REPLACE(string,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pattern,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replacement</a:t>
                      </a:r>
                      <a:r>
                        <a:rPr sz="2400" spc="-2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8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Replaces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all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occurrences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1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string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2400" spc="-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another</a:t>
                      </a:r>
                      <a:r>
                        <a:rPr sz="2400" spc="-4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string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3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SUBSTRING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SUBSTRING(expr,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start,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length)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part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character,</a:t>
                      </a:r>
                      <a:r>
                        <a:rPr sz="2400" spc="-3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text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400" spc="-2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FORMAT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8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400" spc="-2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FORMAT </a:t>
                      </a:r>
                      <a:r>
                        <a:rPr sz="2400" spc="-10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value,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format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[,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culture]</a:t>
                      </a:r>
                      <a:r>
                        <a:rPr sz="2400" spc="-2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8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8559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formatted 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format</a:t>
                      </a:r>
                      <a:r>
                        <a:rPr sz="2400" spc="-459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optional 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culture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3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LEFT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2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LEFT(expr,</a:t>
                      </a:r>
                      <a:r>
                        <a:rPr sz="2400" spc="-1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int)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2400" spc="-1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LEFT</a:t>
                      </a:r>
                      <a:r>
                        <a:rPr sz="2400" spc="-1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part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2400" spc="-1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2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RIGHT(expr,</a:t>
                      </a:r>
                      <a:r>
                        <a:rPr sz="2400" spc="-1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int)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62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2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RIGHT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part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string 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2400" spc="-509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number 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4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REVERSE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29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REVERSE(string)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reverse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order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2400" spc="-409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3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UPPER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1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UPPER(string)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1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expression 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lowercase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sz="2400" spc="-3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converted 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uppercase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400" spc="-3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LOWER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400" spc="-1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LOWER(string)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46100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expression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after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converting 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uppercase</a:t>
                      </a:r>
                      <a:r>
                        <a:rPr sz="2400" spc="-2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  data </a:t>
                      </a:r>
                      <a:r>
                        <a:rPr sz="2400" spc="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lowercase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400" spc="-3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LEN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LEN(string)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513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characters</a:t>
                      </a:r>
                      <a:r>
                        <a:rPr sz="2400" spc="-1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expression, 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excluding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trailing</a:t>
                      </a:r>
                      <a:r>
                        <a:rPr sz="2400" spc="-1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blanks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79330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75" dirty="0">
                <a:solidFill>
                  <a:srgbClr val="095A82"/>
                </a:solidFill>
              </a:rPr>
              <a:t>String </a:t>
            </a:r>
            <a:r>
              <a:rPr sz="5600" spc="-355" dirty="0">
                <a:solidFill>
                  <a:srgbClr val="095A82"/>
                </a:solidFill>
              </a:rPr>
              <a:t>Functions:</a:t>
            </a:r>
            <a:r>
              <a:rPr sz="5600" spc="-680" dirty="0">
                <a:solidFill>
                  <a:srgbClr val="095A82"/>
                </a:solidFill>
              </a:rPr>
              <a:t> </a:t>
            </a:r>
            <a:r>
              <a:rPr sz="5600" spc="-320" dirty="0">
                <a:solidFill>
                  <a:srgbClr val="095A82"/>
                </a:solidFill>
              </a:rPr>
              <a:t>Examples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934211" y="1903476"/>
            <a:ext cx="16421100" cy="7344409"/>
          </a:xfrm>
          <a:custGeom>
            <a:avLst/>
            <a:gdLst/>
            <a:ahLst/>
            <a:cxnLst/>
            <a:rect l="l" t="t" r="r" b="b"/>
            <a:pathLst>
              <a:path w="16421100" h="7344409">
                <a:moveTo>
                  <a:pt x="0" y="7344156"/>
                </a:moveTo>
                <a:lnTo>
                  <a:pt x="16421100" y="7344156"/>
                </a:lnTo>
                <a:lnTo>
                  <a:pt x="16421100" y="0"/>
                </a:lnTo>
                <a:lnTo>
                  <a:pt x="0" y="0"/>
                </a:lnTo>
                <a:lnTo>
                  <a:pt x="0" y="7344156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211" y="1903476"/>
            <a:ext cx="16421100" cy="7344409"/>
          </a:xfrm>
          <a:custGeom>
            <a:avLst/>
            <a:gdLst/>
            <a:ahLst/>
            <a:cxnLst/>
            <a:rect l="l" t="t" r="r" b="b"/>
            <a:pathLst>
              <a:path w="16421100" h="7344409">
                <a:moveTo>
                  <a:pt x="0" y="7344156"/>
                </a:moveTo>
                <a:lnTo>
                  <a:pt x="16421100" y="7344156"/>
                </a:lnTo>
                <a:lnTo>
                  <a:pt x="16421100" y="0"/>
                </a:lnTo>
                <a:lnTo>
                  <a:pt x="0" y="0"/>
                </a:lnTo>
                <a:lnTo>
                  <a:pt x="0" y="7344156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2342" y="1895093"/>
            <a:ext cx="172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Example: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49202" y="3175253"/>
            <a:ext cx="4279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LEFT('abcdefg',2)</a:t>
            </a:r>
            <a:r>
              <a:rPr sz="2800" spc="-8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AS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2342" y="2748533"/>
            <a:ext cx="102419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565400" algn="l"/>
              </a:tabLst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SELECT REPLACE('abcdefghicde','cde','xxx') as  'REPLACE',	SUBSTRING('abcdef',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2, 3) 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SUBSTR,  'LEFT', RIGHT('abcdefg',2) AS</a:t>
            </a:r>
            <a:r>
              <a:rPr sz="2800" spc="-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'RIGHT’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93292" y="5807998"/>
          <a:ext cx="13040993" cy="168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marR="97790" algn="r">
                        <a:lnSpc>
                          <a:spcPts val="2890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DECLARE </a:t>
                      </a:r>
                      <a:r>
                        <a:rPr sz="2800" spc="-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@d</a:t>
                      </a:r>
                      <a:r>
                        <a:rPr sz="2800" spc="-9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DATETIME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890"/>
                        </a:lnSpc>
                      </a:pPr>
                      <a:r>
                        <a:rPr sz="2800" spc="-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800" spc="-3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'10/01/2011';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R="98425" algn="r">
                        <a:lnSpc>
                          <a:spcPts val="2985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SELECT FORMAT </a:t>
                      </a:r>
                      <a:r>
                        <a:rPr sz="2800" spc="-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800" spc="-8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@d,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985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'd', 'en-US' </a:t>
                      </a:r>
                      <a:r>
                        <a:rPr sz="2800" spc="-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800" spc="-5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985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'US</a:t>
                      </a:r>
                      <a:r>
                        <a:rPr sz="2800" spc="-1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English'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R="98425" algn="r">
                        <a:lnSpc>
                          <a:spcPts val="2985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,FORMAT </a:t>
                      </a:r>
                      <a:r>
                        <a:rPr sz="2800" spc="-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800" spc="-8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@d,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985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'd', 'en-gb' </a:t>
                      </a:r>
                      <a:r>
                        <a:rPr sz="2800" spc="-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800" spc="-8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985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'Great Britain</a:t>
                      </a:r>
                      <a:r>
                        <a:rPr sz="2800" spc="-8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English'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R="98425" algn="r">
                        <a:lnSpc>
                          <a:spcPts val="2985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,FORMAT </a:t>
                      </a:r>
                      <a:r>
                        <a:rPr sz="2800" spc="-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800" spc="-8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@d,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985"/>
                        </a:lnSpc>
                      </a:pP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'd', 'de-de' </a:t>
                      </a:r>
                      <a:r>
                        <a:rPr sz="2800" spc="-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800" spc="-6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985"/>
                        </a:lnSpc>
                      </a:pPr>
                      <a:r>
                        <a:rPr sz="2800" spc="-15" dirty="0">
                          <a:solidFill>
                            <a:srgbClr val="095A82"/>
                          </a:solidFill>
                          <a:latin typeface="Courier New"/>
                          <a:cs typeface="Courier New"/>
                        </a:rPr>
                        <a:t>'German’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68930" y="4273041"/>
          <a:ext cx="12192000" cy="975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REPLACE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SUBSTR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LEFT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abxxxfghixxx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bcd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368930" y="7889875"/>
          <a:ext cx="12192000" cy="975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</a:t>
                      </a:r>
                      <a:r>
                        <a:rPr sz="24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English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Great </a:t>
                      </a:r>
                      <a:r>
                        <a:rPr sz="24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Britain</a:t>
                      </a:r>
                      <a:r>
                        <a:rPr sz="2400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English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German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10/1/2011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01/10/2011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01.10.2011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6734809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45" dirty="0">
                <a:solidFill>
                  <a:srgbClr val="095A82"/>
                </a:solidFill>
              </a:rPr>
              <a:t>Date </a:t>
            </a:r>
            <a:r>
              <a:rPr sz="5600" spc="-5" dirty="0">
                <a:solidFill>
                  <a:srgbClr val="095A82"/>
                </a:solidFill>
              </a:rPr>
              <a:t>&amp; </a:t>
            </a:r>
            <a:r>
              <a:rPr sz="5600" spc="-405" dirty="0">
                <a:solidFill>
                  <a:srgbClr val="095A82"/>
                </a:solidFill>
              </a:rPr>
              <a:t>Time</a:t>
            </a:r>
            <a:r>
              <a:rPr sz="5600" spc="-1095" dirty="0">
                <a:solidFill>
                  <a:srgbClr val="095A82"/>
                </a:solidFill>
              </a:rPr>
              <a:t> </a:t>
            </a:r>
            <a:r>
              <a:rPr sz="5600" spc="-340" dirty="0">
                <a:solidFill>
                  <a:srgbClr val="095A82"/>
                </a:solidFill>
              </a:rPr>
              <a:t>Functions</a:t>
            </a:r>
            <a:endParaRPr sz="56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7100" y="3048889"/>
          <a:ext cx="16421099" cy="5088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11283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Syntax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400" spc="-3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SYSDATETIME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8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400" spc="-2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SYSDATETIME()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8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445134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b="1" spc="-15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datetime2(7)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contains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sz="2400" spc="-3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CURRENT_TIMESTAMP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CURRENT_TIMESTAMP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b="1" spc="-14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datetime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contains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date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400" spc="-4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3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DATEPART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3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DATEPART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i="1" spc="-12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datepart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2400" i="1" spc="-13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r>
                        <a:rPr sz="2400" i="1" spc="-39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5228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integer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represents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2400" i="1" spc="-13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datepart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2400" spc="-5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i="1" spc="-13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2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DAY/MONTH/YEAR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1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DAY(date) </a:t>
                      </a:r>
                      <a:r>
                        <a:rPr sz="2400" spc="2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sz="2400" spc="-1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MONTH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(date) </a:t>
                      </a:r>
                      <a:r>
                        <a:rPr sz="2400" spc="2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4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YEAR(date)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5543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integer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represents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3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day/month/year 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part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2400" spc="-4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i="1" spc="-13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3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DATEDIFF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3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DATEDIFF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i="1" spc="-125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datepart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2400" i="1" spc="-145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startdate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2400" i="1" spc="-12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enddate</a:t>
                      </a:r>
                      <a:r>
                        <a:rPr sz="2400" i="1" spc="-229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3695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i="1" spc="-13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datepart</a:t>
                      </a:r>
                      <a:r>
                        <a:rPr sz="2400" i="1" spc="-19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boundaries 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are 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crossed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between 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two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2400" spc="-48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3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DATEADD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3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DATEADD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i="1" spc="-125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datepart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2400" i="1" spc="-12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number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2400" i="1" spc="-13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r>
                        <a:rPr sz="2400" i="1" spc="-27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0510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sz="2400" b="1" spc="-14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datetime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2400" spc="-10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adding 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interval </a:t>
                      </a:r>
                      <a:r>
                        <a:rPr sz="2400" spc="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30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2400" i="1" spc="-13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datepart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2400" spc="-4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i="1" spc="-130" dirty="0">
                          <a:solidFill>
                            <a:srgbClr val="5F5F5F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12342" y="1690474"/>
            <a:ext cx="153631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800" spc="-150" dirty="0">
                <a:solidFill>
                  <a:srgbClr val="5F5F5F"/>
                </a:solidFill>
                <a:latin typeface="Arial"/>
                <a:cs typeface="Arial"/>
              </a:rPr>
              <a:t>Date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time</a:t>
            </a:r>
            <a:r>
              <a:rPr sz="28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</a:t>
            </a:r>
            <a:r>
              <a:rPr sz="2800" spc="-10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are</a:t>
            </a:r>
            <a:r>
              <a:rPr sz="2800" spc="-1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scalar</a:t>
            </a:r>
            <a:r>
              <a:rPr sz="2800" spc="-1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5F5F5F"/>
                </a:solidFill>
                <a:latin typeface="Arial"/>
                <a:cs typeface="Arial"/>
              </a:rPr>
              <a:t>that</a:t>
            </a:r>
            <a:r>
              <a:rPr sz="2800" spc="-1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perform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2800" spc="-1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5F5F5F"/>
                </a:solidFill>
                <a:latin typeface="Arial"/>
                <a:cs typeface="Arial"/>
              </a:rPr>
              <a:t>operation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on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8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date</a:t>
            </a:r>
            <a:r>
              <a:rPr sz="28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time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input</a:t>
            </a:r>
            <a:r>
              <a:rPr sz="2800" spc="-10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value</a:t>
            </a:r>
            <a:r>
              <a:rPr sz="28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and  </a:t>
            </a:r>
            <a:r>
              <a:rPr sz="2800" spc="-70" dirty="0">
                <a:solidFill>
                  <a:srgbClr val="5F5F5F"/>
                </a:solidFill>
                <a:latin typeface="Arial"/>
                <a:cs typeface="Arial"/>
              </a:rPr>
              <a:t>returns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either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string,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numeric,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or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date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time</a:t>
            </a:r>
            <a:r>
              <a:rPr sz="2800" spc="-4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96107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45" dirty="0">
                <a:solidFill>
                  <a:srgbClr val="095A82"/>
                </a:solidFill>
              </a:rPr>
              <a:t>Date </a:t>
            </a:r>
            <a:r>
              <a:rPr sz="5600" spc="-5" dirty="0">
                <a:solidFill>
                  <a:srgbClr val="095A82"/>
                </a:solidFill>
              </a:rPr>
              <a:t>&amp; </a:t>
            </a:r>
            <a:r>
              <a:rPr sz="5600" spc="-405" dirty="0">
                <a:solidFill>
                  <a:srgbClr val="095A82"/>
                </a:solidFill>
              </a:rPr>
              <a:t>Time </a:t>
            </a:r>
            <a:r>
              <a:rPr sz="5600" spc="-355" dirty="0">
                <a:solidFill>
                  <a:srgbClr val="095A82"/>
                </a:solidFill>
              </a:rPr>
              <a:t>Functions:</a:t>
            </a:r>
            <a:r>
              <a:rPr sz="5600" spc="-1155" dirty="0">
                <a:solidFill>
                  <a:srgbClr val="095A82"/>
                </a:solidFill>
              </a:rPr>
              <a:t> </a:t>
            </a:r>
            <a:r>
              <a:rPr sz="5600" spc="-340" dirty="0">
                <a:solidFill>
                  <a:srgbClr val="095A82"/>
                </a:solidFill>
              </a:rPr>
              <a:t>Example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934211" y="1975104"/>
            <a:ext cx="16421100" cy="3599815"/>
          </a:xfrm>
          <a:custGeom>
            <a:avLst/>
            <a:gdLst/>
            <a:ahLst/>
            <a:cxnLst/>
            <a:rect l="l" t="t" r="r" b="b"/>
            <a:pathLst>
              <a:path w="16421100" h="3599815">
                <a:moveTo>
                  <a:pt x="0" y="3599688"/>
                </a:moveTo>
                <a:lnTo>
                  <a:pt x="16421100" y="3599688"/>
                </a:lnTo>
                <a:lnTo>
                  <a:pt x="164211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211" y="1975104"/>
            <a:ext cx="16421100" cy="3599815"/>
          </a:xfrm>
          <a:custGeom>
            <a:avLst/>
            <a:gdLst/>
            <a:ahLst/>
            <a:cxnLst/>
            <a:rect l="l" t="t" r="r" b="b"/>
            <a:pathLst>
              <a:path w="16421100" h="3599815">
                <a:moveTo>
                  <a:pt x="0" y="3599688"/>
                </a:moveTo>
                <a:lnTo>
                  <a:pt x="16421100" y="3599688"/>
                </a:lnTo>
                <a:lnTo>
                  <a:pt x="164211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2342" y="2014550"/>
            <a:ext cx="1427861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55585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Ex</a:t>
            </a:r>
            <a:r>
              <a:rPr sz="2800" spc="-15" dirty="0">
                <a:solidFill>
                  <a:srgbClr val="095A82"/>
                </a:solidFill>
                <a:latin typeface="Courier New"/>
                <a:cs typeface="Courier New"/>
              </a:rPr>
              <a:t>a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m</a:t>
            </a:r>
            <a:r>
              <a:rPr sz="2800" spc="-20" dirty="0">
                <a:solidFill>
                  <a:srgbClr val="095A82"/>
                </a:solidFill>
                <a:latin typeface="Courier New"/>
                <a:cs typeface="Courier New"/>
              </a:rPr>
              <a:t>p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l</a:t>
            </a:r>
            <a:r>
              <a:rPr sz="2800" spc="-20" dirty="0">
                <a:solidFill>
                  <a:srgbClr val="095A82"/>
                </a:solidFill>
                <a:latin typeface="Courier New"/>
                <a:cs typeface="Courier New"/>
              </a:rPr>
              <a:t>e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: 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SELECT</a:t>
            </a:r>
            <a:endParaRPr sz="2800">
              <a:latin typeface="Courier New"/>
              <a:cs typeface="Courier New"/>
            </a:endParaRPr>
          </a:p>
          <a:p>
            <a:pPr marL="12700" marR="429895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SYSDATETIME()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'SYSDATETIME', CURRENT_TIMESTAMP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'TIMESTAMP',  DATEPART(year,'12-DEC-2017'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) AS</a:t>
            </a:r>
            <a:r>
              <a:rPr sz="2800" spc="-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’DATEPART',</a:t>
            </a:r>
            <a:endParaRPr sz="2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DATEDIFF (mm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'12/31/2015'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'10/23/2016'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) 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'DATEDIFF', DATEADD 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(mm , 2 ,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'12/31/2015'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)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AS</a:t>
            </a:r>
            <a:r>
              <a:rPr sz="2800" spc="-6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'DATEADD’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Result: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3450" y="6190741"/>
            <a:ext cx="4009390" cy="372110"/>
          </a:xfrm>
          <a:custGeom>
            <a:avLst/>
            <a:gdLst/>
            <a:ahLst/>
            <a:cxnLst/>
            <a:rect l="l" t="t" r="r" b="b"/>
            <a:pathLst>
              <a:path w="4009390" h="372109">
                <a:moveTo>
                  <a:pt x="0" y="372110"/>
                </a:moveTo>
                <a:lnTo>
                  <a:pt x="4008882" y="372110"/>
                </a:lnTo>
                <a:lnTo>
                  <a:pt x="4008882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2332" y="6190741"/>
            <a:ext cx="3623945" cy="372110"/>
          </a:xfrm>
          <a:custGeom>
            <a:avLst/>
            <a:gdLst/>
            <a:ahLst/>
            <a:cxnLst/>
            <a:rect l="l" t="t" r="r" b="b"/>
            <a:pathLst>
              <a:path w="3623945" h="372109">
                <a:moveTo>
                  <a:pt x="0" y="372110"/>
                </a:moveTo>
                <a:lnTo>
                  <a:pt x="3623437" y="372110"/>
                </a:lnTo>
                <a:lnTo>
                  <a:pt x="3623437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65768" y="6190741"/>
            <a:ext cx="2220595" cy="372110"/>
          </a:xfrm>
          <a:custGeom>
            <a:avLst/>
            <a:gdLst/>
            <a:ahLst/>
            <a:cxnLst/>
            <a:rect l="l" t="t" r="r" b="b"/>
            <a:pathLst>
              <a:path w="2220595" h="372109">
                <a:moveTo>
                  <a:pt x="0" y="372110"/>
                </a:moveTo>
                <a:lnTo>
                  <a:pt x="2220341" y="372110"/>
                </a:lnTo>
                <a:lnTo>
                  <a:pt x="2220341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86109" y="6190741"/>
            <a:ext cx="3284220" cy="372110"/>
          </a:xfrm>
          <a:custGeom>
            <a:avLst/>
            <a:gdLst/>
            <a:ahLst/>
            <a:cxnLst/>
            <a:rect l="l" t="t" r="r" b="b"/>
            <a:pathLst>
              <a:path w="3284219" h="372109">
                <a:moveTo>
                  <a:pt x="0" y="372110"/>
                </a:moveTo>
                <a:lnTo>
                  <a:pt x="3284220" y="372110"/>
                </a:lnTo>
                <a:lnTo>
                  <a:pt x="3284220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70330" y="6190741"/>
            <a:ext cx="3284220" cy="372110"/>
          </a:xfrm>
          <a:custGeom>
            <a:avLst/>
            <a:gdLst/>
            <a:ahLst/>
            <a:cxnLst/>
            <a:rect l="l" t="t" r="r" b="b"/>
            <a:pathLst>
              <a:path w="3284219" h="372109">
                <a:moveTo>
                  <a:pt x="0" y="372110"/>
                </a:moveTo>
                <a:lnTo>
                  <a:pt x="3284219" y="372110"/>
                </a:lnTo>
                <a:lnTo>
                  <a:pt x="3284219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450" y="6562852"/>
            <a:ext cx="4009390" cy="372110"/>
          </a:xfrm>
          <a:custGeom>
            <a:avLst/>
            <a:gdLst/>
            <a:ahLst/>
            <a:cxnLst/>
            <a:rect l="l" t="t" r="r" b="b"/>
            <a:pathLst>
              <a:path w="4009390" h="372109">
                <a:moveTo>
                  <a:pt x="0" y="372110"/>
                </a:moveTo>
                <a:lnTo>
                  <a:pt x="4008882" y="372110"/>
                </a:lnTo>
                <a:lnTo>
                  <a:pt x="4008882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2332" y="6562852"/>
            <a:ext cx="3623945" cy="372110"/>
          </a:xfrm>
          <a:custGeom>
            <a:avLst/>
            <a:gdLst/>
            <a:ahLst/>
            <a:cxnLst/>
            <a:rect l="l" t="t" r="r" b="b"/>
            <a:pathLst>
              <a:path w="3623945" h="372109">
                <a:moveTo>
                  <a:pt x="0" y="372110"/>
                </a:moveTo>
                <a:lnTo>
                  <a:pt x="3623437" y="372110"/>
                </a:lnTo>
                <a:lnTo>
                  <a:pt x="3623437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5768" y="6562852"/>
            <a:ext cx="2220595" cy="372110"/>
          </a:xfrm>
          <a:custGeom>
            <a:avLst/>
            <a:gdLst/>
            <a:ahLst/>
            <a:cxnLst/>
            <a:rect l="l" t="t" r="r" b="b"/>
            <a:pathLst>
              <a:path w="2220595" h="372109">
                <a:moveTo>
                  <a:pt x="0" y="372110"/>
                </a:moveTo>
                <a:lnTo>
                  <a:pt x="2220341" y="372110"/>
                </a:lnTo>
                <a:lnTo>
                  <a:pt x="2220341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86109" y="6562852"/>
            <a:ext cx="3284220" cy="372110"/>
          </a:xfrm>
          <a:custGeom>
            <a:avLst/>
            <a:gdLst/>
            <a:ahLst/>
            <a:cxnLst/>
            <a:rect l="l" t="t" r="r" b="b"/>
            <a:pathLst>
              <a:path w="3284219" h="372109">
                <a:moveTo>
                  <a:pt x="0" y="372110"/>
                </a:moveTo>
                <a:lnTo>
                  <a:pt x="3284220" y="372110"/>
                </a:lnTo>
                <a:lnTo>
                  <a:pt x="3284220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70330" y="6562852"/>
            <a:ext cx="3284220" cy="372110"/>
          </a:xfrm>
          <a:custGeom>
            <a:avLst/>
            <a:gdLst/>
            <a:ahLst/>
            <a:cxnLst/>
            <a:rect l="l" t="t" r="r" b="b"/>
            <a:pathLst>
              <a:path w="3284219" h="372109">
                <a:moveTo>
                  <a:pt x="0" y="372110"/>
                </a:moveTo>
                <a:lnTo>
                  <a:pt x="3284219" y="372110"/>
                </a:lnTo>
                <a:lnTo>
                  <a:pt x="3284219" y="0"/>
                </a:lnTo>
                <a:lnTo>
                  <a:pt x="0" y="0"/>
                </a:lnTo>
                <a:lnTo>
                  <a:pt x="0" y="3721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2332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5768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86109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70330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275" y="6562852"/>
            <a:ext cx="16427450" cy="0"/>
          </a:xfrm>
          <a:custGeom>
            <a:avLst/>
            <a:gdLst/>
            <a:ahLst/>
            <a:cxnLst/>
            <a:rect l="l" t="t" r="r" b="b"/>
            <a:pathLst>
              <a:path w="16427450">
                <a:moveTo>
                  <a:pt x="0" y="0"/>
                </a:moveTo>
                <a:lnTo>
                  <a:pt x="164274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3450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354550" y="6187566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0275" y="6190741"/>
            <a:ext cx="16427450" cy="0"/>
          </a:xfrm>
          <a:custGeom>
            <a:avLst/>
            <a:gdLst/>
            <a:ahLst/>
            <a:cxnLst/>
            <a:rect l="l" t="t" r="r" b="b"/>
            <a:pathLst>
              <a:path w="16427450">
                <a:moveTo>
                  <a:pt x="0" y="0"/>
                </a:moveTo>
                <a:lnTo>
                  <a:pt x="164274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0275" y="6934961"/>
            <a:ext cx="16427450" cy="0"/>
          </a:xfrm>
          <a:custGeom>
            <a:avLst/>
            <a:gdLst/>
            <a:ahLst/>
            <a:cxnLst/>
            <a:rect l="l" t="t" r="r" b="b"/>
            <a:pathLst>
              <a:path w="16427450">
                <a:moveTo>
                  <a:pt x="0" y="0"/>
                </a:moveTo>
                <a:lnTo>
                  <a:pt x="164274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81276" y="6164071"/>
            <a:ext cx="17138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35" dirty="0">
                <a:solidFill>
                  <a:srgbClr val="FFFFFF"/>
                </a:solidFill>
                <a:latin typeface="Arial"/>
                <a:cs typeface="Arial"/>
              </a:rPr>
              <a:t>SYSDATETIME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97702" y="6164071"/>
            <a:ext cx="151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0" dirty="0">
                <a:solidFill>
                  <a:srgbClr val="FFFFFF"/>
                </a:solidFill>
                <a:latin typeface="Arial"/>
                <a:cs typeface="Arial"/>
              </a:rPr>
              <a:t>TIMESTAMP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36177" y="6164071"/>
            <a:ext cx="1280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70" dirty="0">
                <a:solidFill>
                  <a:srgbClr val="FFFFFF"/>
                </a:solidFill>
                <a:latin typeface="Arial"/>
                <a:cs typeface="Arial"/>
              </a:rPr>
              <a:t>DATEPART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828526" y="6164071"/>
            <a:ext cx="120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15" dirty="0">
                <a:solidFill>
                  <a:srgbClr val="FFFFFF"/>
                </a:solidFill>
                <a:latin typeface="Arial"/>
                <a:cs typeface="Arial"/>
              </a:rPr>
              <a:t>DATEDIFF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109952" y="6164071"/>
            <a:ext cx="1207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15" dirty="0">
                <a:solidFill>
                  <a:srgbClr val="FFFFFF"/>
                </a:solidFill>
                <a:latin typeface="Arial"/>
                <a:cs typeface="Arial"/>
              </a:rPr>
              <a:t>DATEADD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28775" y="6536182"/>
            <a:ext cx="3756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2017-12-24</a:t>
            </a:r>
            <a:r>
              <a:rPr sz="2400" spc="-1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09:27:23.1501314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53990" y="6536182"/>
            <a:ext cx="3140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2017-12-24</a:t>
            </a:r>
            <a:r>
              <a:rPr sz="2400" spc="-1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09:27:23.150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455784" y="6580885"/>
            <a:ext cx="762000" cy="353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331445" y="653618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212062" y="6536182"/>
            <a:ext cx="314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2016-02-29</a:t>
            </a:r>
            <a:r>
              <a:rPr sz="2400" spc="-1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00:00:00.000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15261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10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688" y="2013204"/>
            <a:ext cx="5356860" cy="7356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0511" y="6800062"/>
            <a:ext cx="4360164" cy="905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41670" y="6887718"/>
            <a:ext cx="4122420" cy="734695"/>
          </a:xfrm>
          <a:custGeom>
            <a:avLst/>
            <a:gdLst/>
            <a:ahLst/>
            <a:cxnLst/>
            <a:rect l="l" t="t" r="r" b="b"/>
            <a:pathLst>
              <a:path w="4122420" h="734695">
                <a:moveTo>
                  <a:pt x="3999991" y="0"/>
                </a:moveTo>
                <a:lnTo>
                  <a:pt x="122427" y="0"/>
                </a:lnTo>
                <a:lnTo>
                  <a:pt x="74795" y="9628"/>
                </a:lnTo>
                <a:lnTo>
                  <a:pt x="35877" y="35877"/>
                </a:lnTo>
                <a:lnTo>
                  <a:pt x="9628" y="74795"/>
                </a:lnTo>
                <a:lnTo>
                  <a:pt x="0" y="122428"/>
                </a:lnTo>
                <a:lnTo>
                  <a:pt x="0" y="612140"/>
                </a:lnTo>
                <a:lnTo>
                  <a:pt x="9628" y="659772"/>
                </a:lnTo>
                <a:lnTo>
                  <a:pt x="35877" y="698690"/>
                </a:lnTo>
                <a:lnTo>
                  <a:pt x="74795" y="724939"/>
                </a:lnTo>
                <a:lnTo>
                  <a:pt x="122427" y="734568"/>
                </a:lnTo>
                <a:lnTo>
                  <a:pt x="3999991" y="734568"/>
                </a:lnTo>
                <a:lnTo>
                  <a:pt x="4047624" y="724939"/>
                </a:lnTo>
                <a:lnTo>
                  <a:pt x="4086542" y="698690"/>
                </a:lnTo>
                <a:lnTo>
                  <a:pt x="4112791" y="659772"/>
                </a:lnTo>
                <a:lnTo>
                  <a:pt x="4122420" y="612140"/>
                </a:lnTo>
                <a:lnTo>
                  <a:pt x="4122420" y="122428"/>
                </a:lnTo>
                <a:lnTo>
                  <a:pt x="4112791" y="74795"/>
                </a:lnTo>
                <a:lnTo>
                  <a:pt x="4086542" y="35877"/>
                </a:lnTo>
                <a:lnTo>
                  <a:pt x="4047624" y="9628"/>
                </a:lnTo>
                <a:lnTo>
                  <a:pt x="39999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1670" y="6887718"/>
            <a:ext cx="4122420" cy="734695"/>
          </a:xfrm>
          <a:custGeom>
            <a:avLst/>
            <a:gdLst/>
            <a:ahLst/>
            <a:cxnLst/>
            <a:rect l="l" t="t" r="r" b="b"/>
            <a:pathLst>
              <a:path w="4122420" h="734695">
                <a:moveTo>
                  <a:pt x="0" y="122428"/>
                </a:moveTo>
                <a:lnTo>
                  <a:pt x="9628" y="74795"/>
                </a:lnTo>
                <a:lnTo>
                  <a:pt x="35877" y="35877"/>
                </a:lnTo>
                <a:lnTo>
                  <a:pt x="74795" y="9628"/>
                </a:lnTo>
                <a:lnTo>
                  <a:pt x="122427" y="0"/>
                </a:lnTo>
                <a:lnTo>
                  <a:pt x="3999991" y="0"/>
                </a:lnTo>
                <a:lnTo>
                  <a:pt x="4047624" y="9628"/>
                </a:lnTo>
                <a:lnTo>
                  <a:pt x="4086542" y="35877"/>
                </a:lnTo>
                <a:lnTo>
                  <a:pt x="4112791" y="74795"/>
                </a:lnTo>
                <a:lnTo>
                  <a:pt x="4122420" y="122428"/>
                </a:lnTo>
                <a:lnTo>
                  <a:pt x="4122420" y="612140"/>
                </a:lnTo>
                <a:lnTo>
                  <a:pt x="4112791" y="659772"/>
                </a:lnTo>
                <a:lnTo>
                  <a:pt x="4086542" y="698690"/>
                </a:lnTo>
                <a:lnTo>
                  <a:pt x="4047624" y="724939"/>
                </a:lnTo>
                <a:lnTo>
                  <a:pt x="3999991" y="734568"/>
                </a:lnTo>
                <a:lnTo>
                  <a:pt x="122427" y="734568"/>
                </a:lnTo>
                <a:lnTo>
                  <a:pt x="74795" y="724939"/>
                </a:lnTo>
                <a:lnTo>
                  <a:pt x="35877" y="698690"/>
                </a:lnTo>
                <a:lnTo>
                  <a:pt x="9628" y="659772"/>
                </a:lnTo>
                <a:lnTo>
                  <a:pt x="0" y="612140"/>
                </a:lnTo>
                <a:lnTo>
                  <a:pt x="0" y="122428"/>
                </a:lnTo>
                <a:close/>
              </a:path>
            </a:pathLst>
          </a:custGeom>
          <a:ln w="2895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44183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20" dirty="0">
                <a:solidFill>
                  <a:srgbClr val="095A82"/>
                </a:solidFill>
              </a:rPr>
              <a:t>Course</a:t>
            </a:r>
            <a:r>
              <a:rPr sz="5600" spc="-480" dirty="0">
                <a:solidFill>
                  <a:srgbClr val="095A82"/>
                </a:solidFill>
              </a:rPr>
              <a:t> </a:t>
            </a:r>
            <a:r>
              <a:rPr sz="5600" spc="-295" dirty="0">
                <a:solidFill>
                  <a:srgbClr val="095A82"/>
                </a:solidFill>
              </a:rPr>
              <a:t>Outline</a:t>
            </a:r>
            <a:endParaRPr sz="5600"/>
          </a:p>
        </p:txBody>
      </p:sp>
      <p:sp>
        <p:nvSpPr>
          <p:cNvPr id="9" name="object 9"/>
          <p:cNvSpPr txBox="1"/>
          <p:nvPr/>
        </p:nvSpPr>
        <p:spPr>
          <a:xfrm>
            <a:off x="4230115" y="2225420"/>
            <a:ext cx="7472680" cy="156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solidFill>
                  <a:srgbClr val="9F9F9F"/>
                </a:solidFill>
                <a:latin typeface="Arial"/>
                <a:cs typeface="Arial"/>
              </a:rPr>
              <a:t>DDL </a:t>
            </a:r>
            <a:r>
              <a:rPr sz="2400" spc="-120" dirty="0">
                <a:solidFill>
                  <a:srgbClr val="9F9F9F"/>
                </a:solidFill>
                <a:latin typeface="Arial"/>
                <a:cs typeface="Arial"/>
              </a:rPr>
              <a:t>(Data </a:t>
            </a:r>
            <a:r>
              <a:rPr sz="2400" spc="-65" dirty="0">
                <a:solidFill>
                  <a:srgbClr val="9F9F9F"/>
                </a:solidFill>
                <a:latin typeface="Arial"/>
                <a:cs typeface="Arial"/>
              </a:rPr>
              <a:t>Definitions </a:t>
            </a:r>
            <a:r>
              <a:rPr sz="2400" spc="-170" dirty="0">
                <a:solidFill>
                  <a:srgbClr val="9F9F9F"/>
                </a:solidFill>
                <a:latin typeface="Arial"/>
                <a:cs typeface="Arial"/>
              </a:rPr>
              <a:t>Language)</a:t>
            </a:r>
            <a:r>
              <a:rPr sz="2400" spc="-45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9F9F9F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marL="1604645">
              <a:lnSpc>
                <a:spcPct val="100000"/>
              </a:lnSpc>
            </a:pPr>
            <a:r>
              <a:rPr sz="2400" spc="-180" dirty="0">
                <a:solidFill>
                  <a:srgbClr val="9F9F9F"/>
                </a:solidFill>
                <a:latin typeface="Arial"/>
                <a:cs typeface="Arial"/>
              </a:rPr>
              <a:t>DML </a:t>
            </a:r>
            <a:r>
              <a:rPr sz="2400" spc="-120" dirty="0">
                <a:solidFill>
                  <a:srgbClr val="9F9F9F"/>
                </a:solidFill>
                <a:latin typeface="Arial"/>
                <a:cs typeface="Arial"/>
              </a:rPr>
              <a:t>(Data </a:t>
            </a:r>
            <a:r>
              <a:rPr sz="2400" spc="-45" dirty="0">
                <a:solidFill>
                  <a:srgbClr val="9F9F9F"/>
                </a:solidFill>
                <a:latin typeface="Arial"/>
                <a:cs typeface="Arial"/>
              </a:rPr>
              <a:t>Manipulation </a:t>
            </a:r>
            <a:r>
              <a:rPr sz="2400" spc="-170" dirty="0">
                <a:solidFill>
                  <a:srgbClr val="9F9F9F"/>
                </a:solidFill>
                <a:latin typeface="Arial"/>
                <a:cs typeface="Arial"/>
              </a:rPr>
              <a:t>Language)</a:t>
            </a:r>
            <a:r>
              <a:rPr sz="2400" spc="-145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9F9F9F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4818" y="5240273"/>
            <a:ext cx="435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9F9F9F"/>
                </a:solidFill>
                <a:latin typeface="Arial"/>
                <a:cs typeface="Arial"/>
              </a:rPr>
              <a:t>Retrieve </a:t>
            </a:r>
            <a:r>
              <a:rPr sz="2400" spc="-130" dirty="0">
                <a:solidFill>
                  <a:srgbClr val="9F9F9F"/>
                </a:solidFill>
                <a:latin typeface="Arial"/>
                <a:cs typeface="Arial"/>
              </a:rPr>
              <a:t>Data </a:t>
            </a:r>
            <a:r>
              <a:rPr sz="2400" spc="-20" dirty="0">
                <a:solidFill>
                  <a:srgbClr val="9F9F9F"/>
                </a:solidFill>
                <a:latin typeface="Arial"/>
                <a:cs typeface="Arial"/>
              </a:rPr>
              <a:t>from </a:t>
            </a:r>
            <a:r>
              <a:rPr sz="2400" spc="-10" dirty="0">
                <a:solidFill>
                  <a:srgbClr val="9F9F9F"/>
                </a:solidFill>
                <a:latin typeface="Arial"/>
                <a:cs typeface="Arial"/>
              </a:rPr>
              <a:t>Multiple</a:t>
            </a:r>
            <a:r>
              <a:rPr sz="2400" spc="-285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9F9F9F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7117" y="7039482"/>
            <a:ext cx="3070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solidFill>
                  <a:srgbClr val="00B59C"/>
                </a:solidFill>
                <a:latin typeface="Trebuchet MS"/>
                <a:cs typeface="Trebuchet MS"/>
              </a:rPr>
              <a:t>Inbuilt </a:t>
            </a:r>
            <a:r>
              <a:rPr sz="2400" b="1" spc="-150" dirty="0">
                <a:solidFill>
                  <a:srgbClr val="00B59C"/>
                </a:solidFill>
                <a:latin typeface="Trebuchet MS"/>
                <a:cs typeface="Trebuchet MS"/>
              </a:rPr>
              <a:t>Functions </a:t>
            </a:r>
            <a:r>
              <a:rPr sz="2400" b="1" spc="-130" dirty="0">
                <a:solidFill>
                  <a:srgbClr val="00B59C"/>
                </a:solidFill>
                <a:latin typeface="Trebuchet MS"/>
                <a:cs typeface="Trebuchet MS"/>
              </a:rPr>
              <a:t>in</a:t>
            </a:r>
            <a:r>
              <a:rPr sz="2400" b="1" spc="-390" dirty="0">
                <a:solidFill>
                  <a:srgbClr val="00B59C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00B59C"/>
                </a:solidFill>
                <a:latin typeface="Trebuchet MS"/>
                <a:cs typeface="Trebuchet MS"/>
              </a:rPr>
              <a:t>SQL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0115" y="8342503"/>
            <a:ext cx="420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9F9F9F"/>
                </a:solidFill>
                <a:latin typeface="Arial"/>
                <a:cs typeface="Arial"/>
              </a:rPr>
              <a:t>Create </a:t>
            </a:r>
            <a:r>
              <a:rPr sz="2400" spc="-145" dirty="0">
                <a:solidFill>
                  <a:srgbClr val="9F9F9F"/>
                </a:solidFill>
                <a:latin typeface="Arial"/>
                <a:cs typeface="Arial"/>
              </a:rPr>
              <a:t>Advance </a:t>
            </a:r>
            <a:r>
              <a:rPr sz="2400" spc="-150" dirty="0">
                <a:solidFill>
                  <a:srgbClr val="9F9F9F"/>
                </a:solidFill>
                <a:latin typeface="Arial"/>
                <a:cs typeface="Arial"/>
              </a:rPr>
              <a:t>Database</a:t>
            </a:r>
            <a:r>
              <a:rPr sz="2400" spc="-175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9F9F9F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36480" y="7014971"/>
            <a:ext cx="245745" cy="478790"/>
          </a:xfrm>
          <a:custGeom>
            <a:avLst/>
            <a:gdLst/>
            <a:ahLst/>
            <a:cxnLst/>
            <a:rect l="l" t="t" r="r" b="b"/>
            <a:pathLst>
              <a:path w="245745" h="478790">
                <a:moveTo>
                  <a:pt x="245364" y="0"/>
                </a:moveTo>
                <a:lnTo>
                  <a:pt x="0" y="240156"/>
                </a:lnTo>
                <a:lnTo>
                  <a:pt x="241553" y="478535"/>
                </a:lnTo>
                <a:lnTo>
                  <a:pt x="243840" y="478535"/>
                </a:lnTo>
                <a:lnTo>
                  <a:pt x="121920" y="240156"/>
                </a:lnTo>
                <a:lnTo>
                  <a:pt x="243840" y="1904"/>
                </a:lnTo>
                <a:lnTo>
                  <a:pt x="245364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50752" y="4128515"/>
            <a:ext cx="6003036" cy="425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28460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85" dirty="0">
                <a:solidFill>
                  <a:srgbClr val="095A82"/>
                </a:solidFill>
              </a:rPr>
              <a:t>Summary</a:t>
            </a:r>
            <a:endParaRPr sz="5600"/>
          </a:p>
        </p:txBody>
      </p:sp>
      <p:sp>
        <p:nvSpPr>
          <p:cNvPr id="7" name="object 7"/>
          <p:cNvSpPr txBox="1"/>
          <p:nvPr/>
        </p:nvSpPr>
        <p:spPr>
          <a:xfrm>
            <a:off x="937666" y="1891411"/>
            <a:ext cx="5658485" cy="2905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this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module,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you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should </a:t>
            </a:r>
            <a:r>
              <a:rPr sz="2800" spc="-160" dirty="0">
                <a:solidFill>
                  <a:srgbClr val="5F5F5F"/>
                </a:solidFill>
                <a:latin typeface="Arial"/>
                <a:cs typeface="Arial"/>
              </a:rPr>
              <a:t>have</a:t>
            </a:r>
            <a:r>
              <a:rPr sz="2800" spc="-35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5F5F5F"/>
                </a:solidFill>
                <a:latin typeface="Arial"/>
                <a:cs typeface="Arial"/>
              </a:rPr>
              <a:t>learnt: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657225" indent="-45720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657225" algn="l"/>
                <a:tab pos="657860" algn="l"/>
              </a:tabLst>
            </a:pPr>
            <a:r>
              <a:rPr sz="2800" spc="-235" dirty="0">
                <a:solidFill>
                  <a:srgbClr val="5F5F5F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Built-in</a:t>
            </a:r>
            <a:r>
              <a:rPr sz="2800" spc="-1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95A82"/>
              </a:buClr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657225" indent="-45720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657225" algn="l"/>
                <a:tab pos="657860" algn="l"/>
              </a:tabLst>
            </a:pPr>
            <a:r>
              <a:rPr sz="2800" spc="-235" dirty="0">
                <a:solidFill>
                  <a:srgbClr val="5F5F5F"/>
                </a:solidFill>
                <a:latin typeface="Arial"/>
                <a:cs typeface="Arial"/>
              </a:rPr>
              <a:t>Use </a:t>
            </a:r>
            <a:r>
              <a:rPr sz="2800" spc="-10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Group </a:t>
            </a:r>
            <a:r>
              <a:rPr sz="2800" spc="-240" dirty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r>
              <a:rPr sz="2800" spc="-20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clause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657225" indent="-45720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657225" algn="l"/>
                <a:tab pos="657860" algn="l"/>
              </a:tabLst>
            </a:pPr>
            <a:r>
              <a:rPr sz="2800" spc="-235" dirty="0">
                <a:solidFill>
                  <a:srgbClr val="5F5F5F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Having</a:t>
            </a:r>
            <a:r>
              <a:rPr sz="2800" spc="-19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clause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15261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10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95391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6035" y="9601199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601199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2" y="832103"/>
                </a:lnTo>
                <a:lnTo>
                  <a:pt x="227533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2" y="832103"/>
                </a:lnTo>
                <a:lnTo>
                  <a:pt x="227533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316968" y="9818065"/>
            <a:ext cx="564070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1650" spc="-65" dirty="0">
                <a:solidFill>
                  <a:srgbClr val="9F9F9F"/>
                </a:solidFill>
                <a:latin typeface="Arial"/>
                <a:cs typeface="Arial"/>
              </a:rPr>
              <a:t>Copyright</a:t>
            </a:r>
            <a:r>
              <a:rPr sz="1650" spc="-13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165" dirty="0">
                <a:solidFill>
                  <a:srgbClr val="9F9F9F"/>
                </a:solidFill>
                <a:latin typeface="Arial"/>
                <a:cs typeface="Arial"/>
              </a:rPr>
              <a:t>©</a:t>
            </a:r>
            <a:r>
              <a:rPr sz="1650" spc="-9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75" dirty="0">
                <a:solidFill>
                  <a:srgbClr val="9F9F9F"/>
                </a:solidFill>
                <a:latin typeface="Arial"/>
                <a:cs typeface="Arial"/>
              </a:rPr>
              <a:t>2017,</a:t>
            </a:r>
            <a:r>
              <a:rPr sz="1650" spc="-9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75" dirty="0">
                <a:solidFill>
                  <a:srgbClr val="9F9F9F"/>
                </a:solidFill>
                <a:latin typeface="Arial"/>
                <a:cs typeface="Arial"/>
              </a:rPr>
              <a:t>edureka</a:t>
            </a:r>
            <a:r>
              <a:rPr sz="1650" spc="-125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15" dirty="0">
                <a:solidFill>
                  <a:srgbClr val="9F9F9F"/>
                </a:solidFill>
                <a:latin typeface="Arial"/>
                <a:cs typeface="Arial"/>
              </a:rPr>
              <a:t>and/or</a:t>
            </a:r>
            <a:r>
              <a:rPr sz="1650" spc="-12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9F9F9F"/>
                </a:solidFill>
                <a:latin typeface="Arial"/>
                <a:cs typeface="Arial"/>
              </a:rPr>
              <a:t>its</a:t>
            </a:r>
            <a:r>
              <a:rPr sz="1650" spc="-85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40" dirty="0">
                <a:solidFill>
                  <a:srgbClr val="9F9F9F"/>
                </a:solidFill>
                <a:latin typeface="Arial"/>
                <a:cs typeface="Arial"/>
              </a:rPr>
              <a:t>affiliates.</a:t>
            </a:r>
            <a:r>
              <a:rPr sz="1650" spc="-85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45" dirty="0">
                <a:solidFill>
                  <a:srgbClr val="9F9F9F"/>
                </a:solidFill>
                <a:latin typeface="Arial"/>
                <a:cs typeface="Arial"/>
              </a:rPr>
              <a:t>All</a:t>
            </a:r>
            <a:r>
              <a:rPr sz="1650" spc="-13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40" dirty="0">
                <a:solidFill>
                  <a:srgbClr val="9F9F9F"/>
                </a:solidFill>
                <a:latin typeface="Arial"/>
                <a:cs typeface="Arial"/>
              </a:rPr>
              <a:t>rights</a:t>
            </a:r>
            <a:r>
              <a:rPr sz="1650" spc="-11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70" dirty="0">
                <a:solidFill>
                  <a:srgbClr val="9F9F9F"/>
                </a:solidFill>
                <a:latin typeface="Arial"/>
                <a:cs typeface="Arial"/>
              </a:rPr>
              <a:t>reserved.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4974" y="1715261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10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95391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6035" y="9601199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601199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084" y="252984"/>
            <a:ext cx="17704308" cy="9358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2" y="832103"/>
                </a:lnTo>
                <a:lnTo>
                  <a:pt x="227533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2" y="832103"/>
                </a:lnTo>
                <a:lnTo>
                  <a:pt x="227533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316968" y="9818065"/>
            <a:ext cx="564070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1650" spc="-65" dirty="0">
                <a:solidFill>
                  <a:srgbClr val="9F9F9F"/>
                </a:solidFill>
                <a:latin typeface="Arial"/>
                <a:cs typeface="Arial"/>
              </a:rPr>
              <a:t>Copyright</a:t>
            </a:r>
            <a:r>
              <a:rPr sz="1650" spc="-13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165" dirty="0">
                <a:solidFill>
                  <a:srgbClr val="9F9F9F"/>
                </a:solidFill>
                <a:latin typeface="Arial"/>
                <a:cs typeface="Arial"/>
              </a:rPr>
              <a:t>©</a:t>
            </a:r>
            <a:r>
              <a:rPr sz="1650" spc="-9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75" dirty="0">
                <a:solidFill>
                  <a:srgbClr val="9F9F9F"/>
                </a:solidFill>
                <a:latin typeface="Arial"/>
                <a:cs typeface="Arial"/>
              </a:rPr>
              <a:t>2017,</a:t>
            </a:r>
            <a:r>
              <a:rPr sz="1650" spc="-9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75" dirty="0">
                <a:solidFill>
                  <a:srgbClr val="9F9F9F"/>
                </a:solidFill>
                <a:latin typeface="Arial"/>
                <a:cs typeface="Arial"/>
              </a:rPr>
              <a:t>edureka</a:t>
            </a:r>
            <a:r>
              <a:rPr sz="1650" spc="-125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15" dirty="0">
                <a:solidFill>
                  <a:srgbClr val="9F9F9F"/>
                </a:solidFill>
                <a:latin typeface="Arial"/>
                <a:cs typeface="Arial"/>
              </a:rPr>
              <a:t>and/or</a:t>
            </a:r>
            <a:r>
              <a:rPr sz="1650" spc="-12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9F9F9F"/>
                </a:solidFill>
                <a:latin typeface="Arial"/>
                <a:cs typeface="Arial"/>
              </a:rPr>
              <a:t>its</a:t>
            </a:r>
            <a:r>
              <a:rPr sz="1650" spc="-85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40" dirty="0">
                <a:solidFill>
                  <a:srgbClr val="9F9F9F"/>
                </a:solidFill>
                <a:latin typeface="Arial"/>
                <a:cs typeface="Arial"/>
              </a:rPr>
              <a:t>affiliates.</a:t>
            </a:r>
            <a:r>
              <a:rPr sz="1650" spc="-85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45" dirty="0">
                <a:solidFill>
                  <a:srgbClr val="9F9F9F"/>
                </a:solidFill>
                <a:latin typeface="Arial"/>
                <a:cs typeface="Arial"/>
              </a:rPr>
              <a:t>All</a:t>
            </a:r>
            <a:r>
              <a:rPr sz="1650" spc="-13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40" dirty="0">
                <a:solidFill>
                  <a:srgbClr val="9F9F9F"/>
                </a:solidFill>
                <a:latin typeface="Arial"/>
                <a:cs typeface="Arial"/>
              </a:rPr>
              <a:t>rights</a:t>
            </a:r>
            <a:r>
              <a:rPr sz="1650" spc="-11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1650" spc="-70" dirty="0">
                <a:solidFill>
                  <a:srgbClr val="9F9F9F"/>
                </a:solidFill>
                <a:latin typeface="Arial"/>
                <a:cs typeface="Arial"/>
              </a:rPr>
              <a:t>reserved.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D11EE-E67A-4BE2-ABB4-045B4FC0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2535" y="4450354"/>
            <a:ext cx="1128649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cs typeface="Calibri"/>
              </a:rPr>
              <a:t>Built-in Functions in SQL</a:t>
            </a:r>
            <a:endParaRPr kumimoji="0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60564" y="1110996"/>
            <a:ext cx="3172968" cy="3172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27435" y="4035552"/>
            <a:ext cx="6382512" cy="423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31267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45" dirty="0">
                <a:solidFill>
                  <a:srgbClr val="095A82"/>
                </a:solidFill>
              </a:rPr>
              <a:t>Objectives</a:t>
            </a:r>
            <a:endParaRPr sz="5600"/>
          </a:p>
        </p:txBody>
      </p:sp>
      <p:sp>
        <p:nvSpPr>
          <p:cNvPr id="7" name="object 7"/>
          <p:cNvSpPr txBox="1"/>
          <p:nvPr/>
        </p:nvSpPr>
        <p:spPr>
          <a:xfrm>
            <a:off x="946200" y="1911223"/>
            <a:ext cx="7630795" cy="2905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5F5F5F"/>
                </a:solidFill>
                <a:latin typeface="Arial"/>
                <a:cs typeface="Arial"/>
              </a:rPr>
              <a:t>After </a:t>
            </a:r>
            <a:r>
              <a:rPr sz="2800" spc="-85" dirty="0">
                <a:solidFill>
                  <a:srgbClr val="5F5F5F"/>
                </a:solidFill>
                <a:latin typeface="Arial"/>
                <a:cs typeface="Arial"/>
              </a:rPr>
              <a:t>completing </a:t>
            </a:r>
            <a:r>
              <a:rPr sz="2800" spc="-60" dirty="0">
                <a:solidFill>
                  <a:srgbClr val="5F5F5F"/>
                </a:solidFill>
                <a:latin typeface="Arial"/>
                <a:cs typeface="Arial"/>
              </a:rPr>
              <a:t>this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module,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you 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should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able</a:t>
            </a:r>
            <a:r>
              <a:rPr sz="2800" spc="-409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5F5F5F"/>
                </a:solidFill>
                <a:latin typeface="Arial"/>
                <a:cs typeface="Arial"/>
              </a:rPr>
              <a:t>to: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771525" indent="-57150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771525" algn="l"/>
                <a:tab pos="772160" algn="l"/>
              </a:tabLst>
            </a:pPr>
            <a:r>
              <a:rPr sz="2800" spc="-235" dirty="0">
                <a:solidFill>
                  <a:srgbClr val="5F5F5F"/>
                </a:solidFill>
                <a:latin typeface="Arial"/>
                <a:cs typeface="Arial"/>
              </a:rPr>
              <a:t>Use </a:t>
            </a: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Built-in</a:t>
            </a:r>
            <a:r>
              <a:rPr sz="2800" spc="-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95A82"/>
              </a:buClr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771525" indent="-57150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771525" algn="l"/>
                <a:tab pos="772160" algn="l"/>
              </a:tabLst>
            </a:pPr>
            <a:r>
              <a:rPr sz="2800" spc="-235" dirty="0">
                <a:solidFill>
                  <a:srgbClr val="5F5F5F"/>
                </a:solidFill>
                <a:latin typeface="Arial"/>
                <a:cs typeface="Arial"/>
              </a:rPr>
              <a:t>Use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Group </a:t>
            </a:r>
            <a:r>
              <a:rPr sz="2800" spc="-245" dirty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r>
              <a:rPr sz="2800" spc="-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clause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771525" indent="-57150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771525" algn="l"/>
                <a:tab pos="772160" algn="l"/>
              </a:tabLst>
            </a:pPr>
            <a:r>
              <a:rPr sz="2800" spc="-235" dirty="0">
                <a:solidFill>
                  <a:srgbClr val="5F5F5F"/>
                </a:solidFill>
                <a:latin typeface="Arial"/>
                <a:cs typeface="Arial"/>
              </a:rPr>
              <a:t>Use 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Having</a:t>
            </a:r>
            <a:r>
              <a:rPr sz="2800" spc="-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clause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7666" y="1655215"/>
            <a:ext cx="16257269" cy="212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6565">
              <a:lnSpc>
                <a:spcPct val="1501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Built-in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are </a:t>
            </a:r>
            <a:r>
              <a:rPr sz="2800" spc="-170" dirty="0">
                <a:solidFill>
                  <a:srgbClr val="5F5F5F"/>
                </a:solidFill>
                <a:latin typeface="Arial"/>
                <a:cs typeface="Arial"/>
              </a:rPr>
              <a:t>used </a:t>
            </a:r>
            <a:r>
              <a:rPr sz="2800" spc="35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calculate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values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800" spc="-85" dirty="0">
                <a:solidFill>
                  <a:srgbClr val="5F5F5F"/>
                </a:solidFill>
                <a:latin typeface="Arial"/>
                <a:cs typeface="Arial"/>
              </a:rPr>
              <a:t>manipulate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data.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These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175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800" spc="-170" dirty="0">
                <a:solidFill>
                  <a:srgbClr val="5F5F5F"/>
                </a:solidFill>
                <a:latin typeface="Arial"/>
                <a:cs typeface="Arial"/>
              </a:rPr>
              <a:t>used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anywhere </a:t>
            </a:r>
            <a:r>
              <a:rPr sz="2800" spc="-265" dirty="0">
                <a:solidFill>
                  <a:srgbClr val="5F5F5F"/>
                </a:solidFill>
                <a:latin typeface="Arial"/>
                <a:cs typeface="Arial"/>
              </a:rPr>
              <a:t>as  </a:t>
            </a:r>
            <a:r>
              <a:rPr sz="2800" spc="-150" dirty="0">
                <a:solidFill>
                  <a:srgbClr val="5F5F5F"/>
                </a:solidFill>
                <a:latin typeface="Arial"/>
                <a:cs typeface="Arial"/>
              </a:rPr>
              <a:t>expressions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800" spc="-240" dirty="0">
                <a:solidFill>
                  <a:srgbClr val="5F5F5F"/>
                </a:solidFill>
                <a:latin typeface="Arial"/>
                <a:cs typeface="Arial"/>
              </a:rPr>
              <a:t>Some 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common </a:t>
            </a: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Built-in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800" spc="-425" dirty="0">
                <a:solidFill>
                  <a:srgbClr val="5F5F5F"/>
                </a:solidFill>
                <a:latin typeface="Arial"/>
                <a:cs typeface="Arial"/>
              </a:rPr>
              <a:t>SQL</a:t>
            </a:r>
            <a:r>
              <a:rPr sz="2800" spc="-2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sever: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64776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55" dirty="0">
                <a:solidFill>
                  <a:srgbClr val="095A82"/>
                </a:solidFill>
              </a:rPr>
              <a:t>SQL </a:t>
            </a:r>
            <a:r>
              <a:rPr sz="5600" spc="-285" dirty="0">
                <a:solidFill>
                  <a:srgbClr val="095A82"/>
                </a:solidFill>
              </a:rPr>
              <a:t>Built-in</a:t>
            </a:r>
            <a:r>
              <a:rPr sz="5600" spc="-660" dirty="0">
                <a:solidFill>
                  <a:srgbClr val="095A82"/>
                </a:solidFill>
              </a:rPr>
              <a:t> </a:t>
            </a:r>
            <a:r>
              <a:rPr sz="5600" spc="-335" dirty="0">
                <a:solidFill>
                  <a:srgbClr val="095A82"/>
                </a:solidFill>
              </a:rPr>
              <a:t>Functions</a:t>
            </a:r>
            <a:endParaRPr sz="5600"/>
          </a:p>
        </p:txBody>
      </p:sp>
      <p:sp>
        <p:nvSpPr>
          <p:cNvPr id="7" name="object 7"/>
          <p:cNvSpPr/>
          <p:nvPr/>
        </p:nvSpPr>
        <p:spPr>
          <a:xfrm>
            <a:off x="6696456" y="3631691"/>
            <a:ext cx="5477256" cy="5833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4211" y="2468879"/>
            <a:ext cx="9433560" cy="2598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51911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85" dirty="0">
                <a:solidFill>
                  <a:srgbClr val="095A82"/>
                </a:solidFill>
              </a:rPr>
              <a:t>Built-in</a:t>
            </a:r>
            <a:r>
              <a:rPr sz="5600" spc="-535" dirty="0">
                <a:solidFill>
                  <a:srgbClr val="095A82"/>
                </a:solidFill>
              </a:rPr>
              <a:t> </a:t>
            </a:r>
            <a:r>
              <a:rPr sz="5600" spc="-340" dirty="0">
                <a:solidFill>
                  <a:srgbClr val="095A82"/>
                </a:solidFill>
              </a:rPr>
              <a:t>Functions</a:t>
            </a:r>
            <a:endParaRPr sz="5600"/>
          </a:p>
        </p:txBody>
      </p:sp>
      <p:sp>
        <p:nvSpPr>
          <p:cNvPr id="7" name="object 7"/>
          <p:cNvSpPr txBox="1"/>
          <p:nvPr/>
        </p:nvSpPr>
        <p:spPr>
          <a:xfrm>
            <a:off x="902614" y="1572285"/>
            <a:ext cx="10273665" cy="320421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800" spc="-265" dirty="0">
                <a:solidFill>
                  <a:srgbClr val="5F5F5F"/>
                </a:solidFill>
                <a:latin typeface="Arial"/>
                <a:cs typeface="Arial"/>
              </a:rPr>
              <a:t>MS </a:t>
            </a:r>
            <a:r>
              <a:rPr sz="2800" spc="-425" dirty="0">
                <a:solidFill>
                  <a:srgbClr val="5F5F5F"/>
                </a:solidFill>
                <a:latin typeface="Arial"/>
                <a:cs typeface="Arial"/>
              </a:rPr>
              <a:t>SQL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built-in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take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zero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or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more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inputs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800" spc="-60" dirty="0">
                <a:solidFill>
                  <a:srgbClr val="5F5F5F"/>
                </a:solidFill>
                <a:latin typeface="Arial"/>
                <a:cs typeface="Arial"/>
              </a:rPr>
              <a:t>returns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800" spc="-4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value.</a:t>
            </a:r>
            <a:endParaRPr sz="28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1920"/>
              </a:spcBef>
            </a:pP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Built-in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092835" indent="-54864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1092835" algn="l"/>
                <a:tab pos="1093470" algn="l"/>
              </a:tabLst>
            </a:pPr>
            <a:r>
              <a:rPr sz="2400" spc="-155" dirty="0">
                <a:solidFill>
                  <a:srgbClr val="5F5F5F"/>
                </a:solidFill>
                <a:latin typeface="Arial"/>
                <a:cs typeface="Arial"/>
              </a:rPr>
              <a:t>Gets 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system </a:t>
            </a:r>
            <a:r>
              <a:rPr sz="2400" spc="-50" dirty="0">
                <a:solidFill>
                  <a:srgbClr val="5F5F5F"/>
                </a:solidFill>
                <a:latin typeface="Arial"/>
                <a:cs typeface="Arial"/>
              </a:rPr>
              <a:t>related</a:t>
            </a:r>
            <a:r>
              <a:rPr sz="2400" spc="-1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marL="1092835" indent="-548640">
              <a:lnSpc>
                <a:spcPct val="100000"/>
              </a:lnSpc>
              <a:spcBef>
                <a:spcPts val="1405"/>
              </a:spcBef>
              <a:buClr>
                <a:srgbClr val="095A82"/>
              </a:buClr>
              <a:buFont typeface="Wingdings"/>
              <a:buChar char=""/>
              <a:tabLst>
                <a:tab pos="1092835" algn="l"/>
                <a:tab pos="1093470" algn="l"/>
              </a:tabLst>
            </a:pPr>
            <a:r>
              <a:rPr sz="2400" spc="-170" dirty="0">
                <a:solidFill>
                  <a:srgbClr val="5F5F5F"/>
                </a:solidFill>
                <a:latin typeface="Arial"/>
                <a:cs typeface="Arial"/>
              </a:rPr>
              <a:t>Used </a:t>
            </a:r>
            <a:r>
              <a:rPr sz="2400" spc="5" dirty="0">
                <a:solidFill>
                  <a:srgbClr val="5F5F5F"/>
                </a:solidFill>
                <a:latin typeface="Arial"/>
                <a:cs typeface="Arial"/>
              </a:rPr>
              <a:t>for</a:t>
            </a:r>
            <a:r>
              <a:rPr sz="2400" spc="-9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calculations</a:t>
            </a:r>
            <a:endParaRPr sz="2400">
              <a:latin typeface="Arial"/>
              <a:cs typeface="Arial"/>
            </a:endParaRPr>
          </a:p>
          <a:p>
            <a:pPr marL="1092835" indent="-548640">
              <a:lnSpc>
                <a:spcPct val="100000"/>
              </a:lnSpc>
              <a:spcBef>
                <a:spcPts val="1390"/>
              </a:spcBef>
              <a:buClr>
                <a:srgbClr val="095A82"/>
              </a:buClr>
              <a:buFont typeface="Wingdings"/>
              <a:buChar char=""/>
              <a:tabLst>
                <a:tab pos="1092835" algn="l"/>
                <a:tab pos="1093470" algn="l"/>
              </a:tabLst>
            </a:pPr>
            <a:r>
              <a:rPr sz="2400" spc="-55" dirty="0">
                <a:solidFill>
                  <a:srgbClr val="5F5F5F"/>
                </a:solidFill>
                <a:latin typeface="Arial"/>
                <a:cs typeface="Arial"/>
              </a:rPr>
              <a:t>Manipulate </a:t>
            </a:r>
            <a:r>
              <a:rPr sz="2400" spc="-15" dirty="0">
                <a:solidFill>
                  <a:srgbClr val="5F5F5F"/>
                </a:solidFill>
                <a:latin typeface="Arial"/>
                <a:cs typeface="Arial"/>
              </a:rPr>
              <a:t>input</a:t>
            </a:r>
            <a:r>
              <a:rPr sz="2400" spc="-2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92009" y="5027040"/>
          <a:ext cx="16456660" cy="4358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8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7073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r>
                        <a:rPr sz="2800" b="1" spc="-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Category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Conversion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Functions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support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type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casting</a:t>
                      </a:r>
                      <a:r>
                        <a:rPr sz="2400" spc="-509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converting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Scalar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functions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perform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2400" spc="-4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operation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Math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2966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Scalar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functions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perform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calculation, </a:t>
                      </a:r>
                      <a:r>
                        <a:rPr sz="2400" spc="-10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usually </a:t>
                      </a:r>
                      <a:r>
                        <a:rPr sz="2400" spc="-1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based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input 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values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2400" spc="-4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are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provided </a:t>
                      </a:r>
                      <a:r>
                        <a:rPr sz="2400" spc="-2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as 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arguments,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numeric</a:t>
                      </a:r>
                      <a:r>
                        <a:rPr sz="2400" spc="-2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Aggregate</a:t>
                      </a:r>
                      <a:r>
                        <a:rPr sz="2400" spc="-1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378460" algn="just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Aggregate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functions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perform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calculation on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set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values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single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value.</a:t>
                      </a:r>
                      <a:r>
                        <a:rPr sz="2400" spc="-459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Except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for  </a:t>
                      </a:r>
                      <a:r>
                        <a:rPr sz="2400" spc="-2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COUNT, 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aggregate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functions 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ignore </a:t>
                      </a:r>
                      <a:r>
                        <a:rPr sz="2400" spc="-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null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values. 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Aggregate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functions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are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frequently 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sz="2400" spc="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2400" spc="-1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sz="2400" spc="-3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GROUP </a:t>
                      </a:r>
                      <a:r>
                        <a:rPr sz="2400" spc="-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clause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409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SELECT</a:t>
                      </a:r>
                      <a:r>
                        <a:rPr sz="2400" spc="-509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statement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Scalar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perform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operation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2400" spc="-13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input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numeric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sz="2400" spc="-1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Functions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2400" spc="-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manipulate</a:t>
                      </a:r>
                      <a:r>
                        <a:rPr sz="2400" spc="-30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63512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00" dirty="0">
                <a:solidFill>
                  <a:srgbClr val="095A82"/>
                </a:solidFill>
              </a:rPr>
              <a:t>Conversion</a:t>
            </a:r>
            <a:r>
              <a:rPr sz="5600" spc="-530" dirty="0">
                <a:solidFill>
                  <a:srgbClr val="095A82"/>
                </a:solidFill>
              </a:rPr>
              <a:t> </a:t>
            </a:r>
            <a:r>
              <a:rPr sz="5600" spc="-335" dirty="0">
                <a:solidFill>
                  <a:srgbClr val="095A82"/>
                </a:solidFill>
              </a:rPr>
              <a:t>Functions</a:t>
            </a:r>
            <a:endParaRPr sz="56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7100" y="3126613"/>
          <a:ext cx="16419830" cy="326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7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12185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Syntax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CAST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CAST(expr </a:t>
                      </a:r>
                      <a:r>
                        <a:rPr sz="2400" spc="-3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datatype)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47015" marR="1880235">
                        <a:lnSpc>
                          <a:spcPct val="100000"/>
                        </a:lnSpc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datatype on</a:t>
                      </a:r>
                      <a:r>
                        <a:rPr sz="2400" spc="-4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success  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Throws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error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2400" spc="-2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failure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CONVERT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CONVERT(datatype,</a:t>
                      </a:r>
                      <a:r>
                        <a:rPr sz="2400" spc="-1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43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PARSE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PARSE(value </a:t>
                      </a:r>
                      <a:r>
                        <a:rPr sz="2400" spc="-3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2400" spc="-3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datatype)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TRY_CAST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TRY_CAST(expr </a:t>
                      </a:r>
                      <a:r>
                        <a:rPr sz="2400" spc="-36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2400" spc="-3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datatype)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80670" marR="1846580">
                        <a:lnSpc>
                          <a:spcPct val="100000"/>
                        </a:lnSpc>
                      </a:pP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datatype on</a:t>
                      </a:r>
                      <a:r>
                        <a:rPr sz="2400" spc="-4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success  </a:t>
                      </a:r>
                      <a:r>
                        <a:rPr sz="2400" spc="-2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NULL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2400" spc="-3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failure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TRY_CONVERT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1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TRY_CONVERT(datatype,</a:t>
                      </a:r>
                      <a:r>
                        <a:rPr sz="2400" spc="-1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TRY_PARSE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TRY_PARSE(value </a:t>
                      </a:r>
                      <a:r>
                        <a:rPr sz="2400" spc="-3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2400" spc="-38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datatype)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12342" y="1898395"/>
            <a:ext cx="13057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4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conversion </a:t>
            </a:r>
            <a:r>
              <a:rPr sz="2800" spc="-20" dirty="0">
                <a:solidFill>
                  <a:srgbClr val="5F5F5F"/>
                </a:solidFill>
                <a:latin typeface="Arial"/>
                <a:cs typeface="Arial"/>
              </a:rPr>
              <a:t>built-in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are </a:t>
            </a:r>
            <a:r>
              <a:rPr sz="2800" spc="-170" dirty="0">
                <a:solidFill>
                  <a:srgbClr val="5F5F5F"/>
                </a:solidFill>
                <a:latin typeface="Arial"/>
                <a:cs typeface="Arial"/>
              </a:rPr>
              <a:t>used </a:t>
            </a:r>
            <a:r>
              <a:rPr sz="2800" spc="20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convert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120" dirty="0">
                <a:solidFill>
                  <a:srgbClr val="5F5F5F"/>
                </a:solidFill>
                <a:latin typeface="Arial"/>
                <a:cs typeface="Arial"/>
              </a:rPr>
              <a:t>expr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from </a:t>
            </a:r>
            <a:r>
              <a:rPr sz="2800" spc="-120" dirty="0">
                <a:solidFill>
                  <a:srgbClr val="5F5F5F"/>
                </a:solidFill>
                <a:latin typeface="Arial"/>
                <a:cs typeface="Arial"/>
              </a:rPr>
              <a:t>one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2800" spc="-65" dirty="0">
                <a:solidFill>
                  <a:srgbClr val="5F5F5F"/>
                </a:solidFill>
                <a:latin typeface="Arial"/>
                <a:cs typeface="Arial"/>
              </a:rPr>
              <a:t>type </a:t>
            </a:r>
            <a:r>
              <a:rPr sz="2800" spc="20" dirty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800" spc="-47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5F5F5F"/>
                </a:solidFill>
                <a:latin typeface="Arial"/>
                <a:cs typeface="Arial"/>
              </a:rPr>
              <a:t>another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95084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00" dirty="0">
                <a:solidFill>
                  <a:srgbClr val="095A82"/>
                </a:solidFill>
              </a:rPr>
              <a:t>Conversion </a:t>
            </a:r>
            <a:r>
              <a:rPr sz="5600" spc="-355" dirty="0">
                <a:solidFill>
                  <a:srgbClr val="095A82"/>
                </a:solidFill>
              </a:rPr>
              <a:t>Functions:</a:t>
            </a:r>
            <a:r>
              <a:rPr sz="5600" spc="-665" dirty="0">
                <a:solidFill>
                  <a:srgbClr val="095A82"/>
                </a:solidFill>
              </a:rPr>
              <a:t> </a:t>
            </a:r>
            <a:r>
              <a:rPr sz="5600" spc="-320" dirty="0">
                <a:solidFill>
                  <a:srgbClr val="095A82"/>
                </a:solidFill>
              </a:rPr>
              <a:t>Examples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960119" y="1831848"/>
            <a:ext cx="16395700" cy="1554480"/>
          </a:xfrm>
          <a:custGeom>
            <a:avLst/>
            <a:gdLst/>
            <a:ahLst/>
            <a:cxnLst/>
            <a:rect l="l" t="t" r="r" b="b"/>
            <a:pathLst>
              <a:path w="16395700" h="1554479">
                <a:moveTo>
                  <a:pt x="0" y="1554479"/>
                </a:moveTo>
                <a:lnTo>
                  <a:pt x="16395192" y="1554479"/>
                </a:lnTo>
                <a:lnTo>
                  <a:pt x="16395192" y="0"/>
                </a:lnTo>
                <a:lnTo>
                  <a:pt x="0" y="0"/>
                </a:lnTo>
                <a:lnTo>
                  <a:pt x="0" y="1554479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119" y="1831848"/>
            <a:ext cx="16395700" cy="1554480"/>
          </a:xfrm>
          <a:custGeom>
            <a:avLst/>
            <a:gdLst/>
            <a:ahLst/>
            <a:cxnLst/>
            <a:rect l="l" t="t" r="r" b="b"/>
            <a:pathLst>
              <a:path w="16395700" h="1554479">
                <a:moveTo>
                  <a:pt x="0" y="1554479"/>
                </a:moveTo>
                <a:lnTo>
                  <a:pt x="16395192" y="1554479"/>
                </a:lnTo>
                <a:lnTo>
                  <a:pt x="16395192" y="0"/>
                </a:lnTo>
                <a:lnTo>
                  <a:pt x="0" y="0"/>
                </a:lnTo>
                <a:lnTo>
                  <a:pt x="0" y="1554479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8860" y="1915160"/>
            <a:ext cx="99072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Example: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SELECT </a:t>
            </a:r>
            <a:r>
              <a:rPr sz="2800" b="1" spc="-10" dirty="0">
                <a:solidFill>
                  <a:srgbClr val="095A82"/>
                </a:solidFill>
                <a:latin typeface="Courier New"/>
                <a:cs typeface="Courier New"/>
              </a:rPr>
              <a:t>CAST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('10'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INT)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* 20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AS</a:t>
            </a:r>
            <a:r>
              <a:rPr sz="2800" spc="-5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CAST_VER</a:t>
            </a:r>
            <a:endParaRPr sz="28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, </a:t>
            </a:r>
            <a:r>
              <a:rPr sz="2800" b="1" spc="-10" dirty="0">
                <a:solidFill>
                  <a:srgbClr val="095A82"/>
                </a:solidFill>
                <a:latin typeface="Courier New"/>
                <a:cs typeface="Courier New"/>
              </a:rPr>
              <a:t>CONVERT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(int, '10')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*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20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</a:t>
            </a:r>
            <a:r>
              <a:rPr sz="2800" spc="-7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CONVERT_VER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4211" y="5719571"/>
            <a:ext cx="16393794" cy="3312160"/>
          </a:xfrm>
          <a:custGeom>
            <a:avLst/>
            <a:gdLst/>
            <a:ahLst/>
            <a:cxnLst/>
            <a:rect l="l" t="t" r="r" b="b"/>
            <a:pathLst>
              <a:path w="16393794" h="3312159">
                <a:moveTo>
                  <a:pt x="0" y="3311652"/>
                </a:moveTo>
                <a:lnTo>
                  <a:pt x="16393667" y="3311652"/>
                </a:lnTo>
                <a:lnTo>
                  <a:pt x="16393667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4211" y="5719571"/>
            <a:ext cx="16393794" cy="3312160"/>
          </a:xfrm>
          <a:custGeom>
            <a:avLst/>
            <a:gdLst/>
            <a:ahLst/>
            <a:cxnLst/>
            <a:rect l="l" t="t" r="r" b="b"/>
            <a:pathLst>
              <a:path w="16393794" h="3312159">
                <a:moveTo>
                  <a:pt x="0" y="3311652"/>
                </a:moveTo>
                <a:lnTo>
                  <a:pt x="16393667" y="3311652"/>
                </a:lnTo>
                <a:lnTo>
                  <a:pt x="16393667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2342" y="5829427"/>
            <a:ext cx="1130109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SELECT TRY_CAST('A100' AS INT)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* 20 AS</a:t>
            </a:r>
            <a:r>
              <a:rPr sz="2800" spc="-5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TRYCAST_VER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TRY_CONVERT(INT, 'X100')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* 20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AS</a:t>
            </a:r>
            <a:r>
              <a:rPr sz="2800" spc="-5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TRYCONVERT_VER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--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Displays result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NULL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conversion not</a:t>
            </a:r>
            <a:r>
              <a:rPr sz="2800" spc="-7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possible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SELECT CAST('A100'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INT) </a:t>
            </a: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* 20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AS</a:t>
            </a:r>
            <a:r>
              <a:rPr sz="2800" spc="-6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TRYCAST_VER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95A82"/>
                </a:solidFill>
                <a:latin typeface="Courier New"/>
                <a:cs typeface="Courier New"/>
              </a:rPr>
              <a:t>--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Throws error as conversion</a:t>
            </a:r>
            <a:r>
              <a:rPr sz="2800" spc="-1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95A82"/>
                </a:solidFill>
                <a:latin typeface="Courier New"/>
                <a:cs typeface="Courier New"/>
              </a:rPr>
              <a:t>failed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3555" y="3947159"/>
            <a:ext cx="9451848" cy="1458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1572" y="4133075"/>
            <a:ext cx="9043416" cy="1162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0800" y="3971544"/>
            <a:ext cx="9361932" cy="1368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90800" y="3971544"/>
            <a:ext cx="9362440" cy="1369060"/>
          </a:xfrm>
          <a:custGeom>
            <a:avLst/>
            <a:gdLst/>
            <a:ahLst/>
            <a:cxnLst/>
            <a:rect l="l" t="t" r="r" b="b"/>
            <a:pathLst>
              <a:path w="9362440" h="1369060">
                <a:moveTo>
                  <a:pt x="0" y="228091"/>
                </a:moveTo>
                <a:lnTo>
                  <a:pt x="4633" y="182119"/>
                </a:lnTo>
                <a:lnTo>
                  <a:pt x="17922" y="139303"/>
                </a:lnTo>
                <a:lnTo>
                  <a:pt x="38951" y="100558"/>
                </a:lnTo>
                <a:lnTo>
                  <a:pt x="66801" y="66801"/>
                </a:lnTo>
                <a:lnTo>
                  <a:pt x="100558" y="38951"/>
                </a:lnTo>
                <a:lnTo>
                  <a:pt x="139303" y="17922"/>
                </a:lnTo>
                <a:lnTo>
                  <a:pt x="182119" y="4633"/>
                </a:lnTo>
                <a:lnTo>
                  <a:pt x="228092" y="0"/>
                </a:lnTo>
                <a:lnTo>
                  <a:pt x="9133840" y="0"/>
                </a:lnTo>
                <a:lnTo>
                  <a:pt x="9179812" y="4633"/>
                </a:lnTo>
                <a:lnTo>
                  <a:pt x="9222628" y="17922"/>
                </a:lnTo>
                <a:lnTo>
                  <a:pt x="9261373" y="38951"/>
                </a:lnTo>
                <a:lnTo>
                  <a:pt x="9295130" y="66801"/>
                </a:lnTo>
                <a:lnTo>
                  <a:pt x="9322980" y="100558"/>
                </a:lnTo>
                <a:lnTo>
                  <a:pt x="9344009" y="139303"/>
                </a:lnTo>
                <a:lnTo>
                  <a:pt x="9357298" y="182119"/>
                </a:lnTo>
                <a:lnTo>
                  <a:pt x="9361932" y="228091"/>
                </a:lnTo>
                <a:lnTo>
                  <a:pt x="9361932" y="1140459"/>
                </a:lnTo>
                <a:lnTo>
                  <a:pt x="9357298" y="1186432"/>
                </a:lnTo>
                <a:lnTo>
                  <a:pt x="9344009" y="1229248"/>
                </a:lnTo>
                <a:lnTo>
                  <a:pt x="9322980" y="1267993"/>
                </a:lnTo>
                <a:lnTo>
                  <a:pt x="9295130" y="1301750"/>
                </a:lnTo>
                <a:lnTo>
                  <a:pt x="9261373" y="1329600"/>
                </a:lnTo>
                <a:lnTo>
                  <a:pt x="9222628" y="1350629"/>
                </a:lnTo>
                <a:lnTo>
                  <a:pt x="9179812" y="1363918"/>
                </a:lnTo>
                <a:lnTo>
                  <a:pt x="9133840" y="1368552"/>
                </a:lnTo>
                <a:lnTo>
                  <a:pt x="228092" y="1368552"/>
                </a:lnTo>
                <a:lnTo>
                  <a:pt x="182119" y="1363918"/>
                </a:lnTo>
                <a:lnTo>
                  <a:pt x="139303" y="1350629"/>
                </a:lnTo>
                <a:lnTo>
                  <a:pt x="100558" y="1329600"/>
                </a:lnTo>
                <a:lnTo>
                  <a:pt x="66801" y="1301750"/>
                </a:lnTo>
                <a:lnTo>
                  <a:pt x="38951" y="1267993"/>
                </a:lnTo>
                <a:lnTo>
                  <a:pt x="17922" y="1229248"/>
                </a:lnTo>
                <a:lnTo>
                  <a:pt x="4633" y="1186432"/>
                </a:lnTo>
                <a:lnTo>
                  <a:pt x="0" y="1140459"/>
                </a:lnTo>
                <a:lnTo>
                  <a:pt x="0" y="228091"/>
                </a:lnTo>
                <a:close/>
              </a:path>
            </a:pathLst>
          </a:custGeom>
          <a:ln w="9144">
            <a:solidFill>
              <a:srgbClr val="087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15157" y="4224273"/>
            <a:ext cx="8591550" cy="8210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Note: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functions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interchangeably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4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situations  </a:t>
            </a:r>
            <a:r>
              <a:rPr sz="2400" spc="-370" dirty="0">
                <a:solidFill>
                  <a:srgbClr val="FFFFFF"/>
                </a:solidFill>
                <a:latin typeface="Arial"/>
                <a:cs typeface="Arial"/>
              </a:rPr>
              <a:t>CAST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270" dirty="0">
                <a:solidFill>
                  <a:srgbClr val="FFFFFF"/>
                </a:solidFill>
                <a:latin typeface="Arial"/>
                <a:cs typeface="Arial"/>
              </a:rPr>
              <a:t>ANSI-SQL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complaint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2400" spc="-340" dirty="0">
                <a:solidFill>
                  <a:srgbClr val="FFFFFF"/>
                </a:solidFill>
                <a:latin typeface="Arial"/>
                <a:cs typeface="Arial"/>
              </a:rPr>
              <a:t>CONVERT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9911" y="3750564"/>
            <a:ext cx="1885188" cy="1885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4731" y="4138557"/>
            <a:ext cx="1560830" cy="1039494"/>
          </a:xfrm>
          <a:custGeom>
            <a:avLst/>
            <a:gdLst/>
            <a:ahLst/>
            <a:cxnLst/>
            <a:rect l="l" t="t" r="r" b="b"/>
            <a:pathLst>
              <a:path w="1560830" h="1039495">
                <a:moveTo>
                  <a:pt x="887978" y="0"/>
                </a:moveTo>
                <a:lnTo>
                  <a:pt x="349303" y="112209"/>
                </a:lnTo>
                <a:lnTo>
                  <a:pt x="309066" y="134941"/>
                </a:lnTo>
                <a:lnTo>
                  <a:pt x="139349" y="351898"/>
                </a:lnTo>
                <a:lnTo>
                  <a:pt x="0" y="351898"/>
                </a:lnTo>
                <a:lnTo>
                  <a:pt x="0" y="890735"/>
                </a:lnTo>
                <a:lnTo>
                  <a:pt x="92899" y="890735"/>
                </a:lnTo>
                <a:lnTo>
                  <a:pt x="129158" y="894897"/>
                </a:lnTo>
                <a:lnTo>
                  <a:pt x="160233" y="906194"/>
                </a:lnTo>
                <a:lnTo>
                  <a:pt x="188298" y="922842"/>
                </a:lnTo>
                <a:lnTo>
                  <a:pt x="215527" y="943058"/>
                </a:lnTo>
                <a:lnTo>
                  <a:pt x="244094" y="965057"/>
                </a:lnTo>
                <a:lnTo>
                  <a:pt x="276173" y="987057"/>
                </a:lnTo>
                <a:lnTo>
                  <a:pt x="313936" y="1007273"/>
                </a:lnTo>
                <a:lnTo>
                  <a:pt x="359560" y="1023921"/>
                </a:lnTo>
                <a:lnTo>
                  <a:pt x="415216" y="1035218"/>
                </a:lnTo>
                <a:lnTo>
                  <a:pt x="483079" y="1039380"/>
                </a:lnTo>
                <a:lnTo>
                  <a:pt x="817519" y="1039380"/>
                </a:lnTo>
                <a:lnTo>
                  <a:pt x="860805" y="1030583"/>
                </a:lnTo>
                <a:lnTo>
                  <a:pt x="896252" y="1006632"/>
                </a:lnTo>
                <a:lnTo>
                  <a:pt x="920203" y="971183"/>
                </a:lnTo>
                <a:lnTo>
                  <a:pt x="928999" y="927896"/>
                </a:lnTo>
                <a:lnTo>
                  <a:pt x="926967" y="906355"/>
                </a:lnTo>
                <a:lnTo>
                  <a:pt x="921103" y="886555"/>
                </a:lnTo>
                <a:lnTo>
                  <a:pt x="911755" y="868845"/>
                </a:lnTo>
                <a:lnTo>
                  <a:pt x="899271" y="853574"/>
                </a:lnTo>
                <a:lnTo>
                  <a:pt x="910419" y="853574"/>
                </a:lnTo>
                <a:lnTo>
                  <a:pt x="953705" y="844777"/>
                </a:lnTo>
                <a:lnTo>
                  <a:pt x="989152" y="820826"/>
                </a:lnTo>
                <a:lnTo>
                  <a:pt x="1013103" y="785378"/>
                </a:lnTo>
                <a:lnTo>
                  <a:pt x="1021899" y="742091"/>
                </a:lnTo>
                <a:lnTo>
                  <a:pt x="1019838" y="720229"/>
                </a:lnTo>
                <a:lnTo>
                  <a:pt x="1013770" y="699588"/>
                </a:lnTo>
                <a:lnTo>
                  <a:pt x="1003871" y="680688"/>
                </a:lnTo>
                <a:lnTo>
                  <a:pt x="990313" y="664052"/>
                </a:lnTo>
                <a:lnTo>
                  <a:pt x="1025122" y="649826"/>
                </a:lnTo>
                <a:lnTo>
                  <a:pt x="1052788" y="625497"/>
                </a:lnTo>
                <a:lnTo>
                  <a:pt x="1071049" y="593504"/>
                </a:lnTo>
                <a:lnTo>
                  <a:pt x="1077639" y="556285"/>
                </a:lnTo>
                <a:lnTo>
                  <a:pt x="1068843" y="512998"/>
                </a:lnTo>
                <a:lnTo>
                  <a:pt x="1044892" y="477550"/>
                </a:lnTo>
                <a:lnTo>
                  <a:pt x="1009445" y="453598"/>
                </a:lnTo>
                <a:lnTo>
                  <a:pt x="966159" y="444801"/>
                </a:lnTo>
                <a:lnTo>
                  <a:pt x="1467819" y="444801"/>
                </a:lnTo>
                <a:lnTo>
                  <a:pt x="1504282" y="437601"/>
                </a:lnTo>
                <a:lnTo>
                  <a:pt x="1533778" y="417860"/>
                </a:lnTo>
                <a:lnTo>
                  <a:pt x="1553519" y="388363"/>
                </a:lnTo>
                <a:lnTo>
                  <a:pt x="1560719" y="351898"/>
                </a:lnTo>
                <a:lnTo>
                  <a:pt x="1553519" y="315434"/>
                </a:lnTo>
                <a:lnTo>
                  <a:pt x="1533778" y="285937"/>
                </a:lnTo>
                <a:lnTo>
                  <a:pt x="1504282" y="266196"/>
                </a:lnTo>
                <a:lnTo>
                  <a:pt x="1467819" y="258996"/>
                </a:lnTo>
                <a:lnTo>
                  <a:pt x="548109" y="258995"/>
                </a:lnTo>
                <a:lnTo>
                  <a:pt x="891839" y="182815"/>
                </a:lnTo>
                <a:lnTo>
                  <a:pt x="925602" y="167747"/>
                </a:lnTo>
                <a:lnTo>
                  <a:pt x="950134" y="141705"/>
                </a:lnTo>
                <a:lnTo>
                  <a:pt x="963169" y="108348"/>
                </a:lnTo>
                <a:lnTo>
                  <a:pt x="962443" y="71332"/>
                </a:lnTo>
                <a:lnTo>
                  <a:pt x="947376" y="37567"/>
                </a:lnTo>
                <a:lnTo>
                  <a:pt x="921335" y="13035"/>
                </a:lnTo>
                <a:lnTo>
                  <a:pt x="887978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50634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40" dirty="0">
                <a:solidFill>
                  <a:srgbClr val="095A82"/>
                </a:solidFill>
              </a:rPr>
              <a:t>Logical</a:t>
            </a:r>
            <a:r>
              <a:rPr sz="5600" spc="-509" dirty="0">
                <a:solidFill>
                  <a:srgbClr val="095A82"/>
                </a:solidFill>
              </a:rPr>
              <a:t> </a:t>
            </a:r>
            <a:r>
              <a:rPr sz="5600" spc="-335" dirty="0">
                <a:solidFill>
                  <a:srgbClr val="095A82"/>
                </a:solidFill>
              </a:rPr>
              <a:t>Functions</a:t>
            </a:r>
            <a:endParaRPr sz="56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7100" y="3468242"/>
          <a:ext cx="16421733" cy="2102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4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4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Syntax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95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CHOOSE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CHOOSE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index,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val_1,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val_2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[,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val_n </a:t>
                      </a:r>
                      <a:r>
                        <a:rPr sz="2400" spc="6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]</a:t>
                      </a:r>
                      <a:r>
                        <a:rPr sz="2400" spc="-4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4083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index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from </a:t>
                      </a:r>
                      <a:r>
                        <a:rPr sz="2400" spc="-1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list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3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values.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  </a:t>
                      </a:r>
                      <a:r>
                        <a:rPr sz="2400" spc="-2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NULL, </a:t>
                      </a:r>
                      <a:r>
                        <a:rPr sz="2400" spc="4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2400" spc="-49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index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0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2400" spc="-8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greater </a:t>
                      </a:r>
                      <a:r>
                        <a:rPr sz="2400" spc="-5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than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number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IIF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7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IIF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sz="2400" spc="-1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boolean_expr,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true_value,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false_value</a:t>
                      </a:r>
                      <a:r>
                        <a:rPr sz="2400" spc="-20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87121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Return one </a:t>
                      </a:r>
                      <a:r>
                        <a:rPr sz="2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two </a:t>
                      </a:r>
                      <a:r>
                        <a:rPr sz="2400" spc="-1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values, </a:t>
                      </a:r>
                      <a:r>
                        <a:rPr sz="2400" spc="-1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based </a:t>
                      </a:r>
                      <a:r>
                        <a:rPr sz="2400" spc="-7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2400" spc="-4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whether</a:t>
                      </a:r>
                      <a:r>
                        <a:rPr sz="2400" spc="-48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Boolean </a:t>
                      </a:r>
                      <a:r>
                        <a:rPr sz="2400" spc="-1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expr </a:t>
                      </a:r>
                      <a:r>
                        <a:rPr sz="2400" spc="-1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evaluates </a:t>
                      </a:r>
                      <a:r>
                        <a:rPr sz="2400" spc="2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true </a:t>
                      </a:r>
                      <a:r>
                        <a:rPr sz="2400" spc="-2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400" spc="-45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4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12342" y="1904821"/>
            <a:ext cx="13016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Logical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185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800" spc="-170" dirty="0">
                <a:solidFill>
                  <a:srgbClr val="5F5F5F"/>
                </a:solidFill>
                <a:latin typeface="Arial"/>
                <a:cs typeface="Arial"/>
              </a:rPr>
              <a:t>used </a:t>
            </a:r>
            <a:r>
              <a:rPr sz="2800" spc="20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display 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one </a:t>
            </a:r>
            <a:r>
              <a:rPr sz="2800" spc="-10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150" dirty="0">
                <a:solidFill>
                  <a:srgbClr val="5F5F5F"/>
                </a:solidFill>
                <a:latin typeface="Arial"/>
                <a:cs typeface="Arial"/>
              </a:rPr>
              <a:t>several </a:t>
            </a:r>
            <a:r>
              <a:rPr sz="2800" spc="-160" dirty="0">
                <a:solidFill>
                  <a:srgbClr val="5F5F5F"/>
                </a:solidFill>
                <a:latin typeface="Arial"/>
                <a:cs typeface="Arial"/>
              </a:rPr>
              <a:t>values </a:t>
            </a:r>
            <a:r>
              <a:rPr sz="2800" spc="-180" dirty="0">
                <a:solidFill>
                  <a:srgbClr val="5F5F5F"/>
                </a:solidFill>
                <a:latin typeface="Arial"/>
                <a:cs typeface="Arial"/>
              </a:rPr>
              <a:t>based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on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logical</a:t>
            </a:r>
            <a:r>
              <a:rPr sz="2800" spc="-229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5F5F5F"/>
                </a:solidFill>
                <a:latin typeface="Arial"/>
                <a:cs typeface="Arial"/>
              </a:rPr>
              <a:t>conditions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51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1754</Words>
  <Application>Microsoft Office PowerPoint</Application>
  <PresentationFormat>Custom</PresentationFormat>
  <Paragraphs>335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Office Theme</vt:lpstr>
      <vt:lpstr>1_Office Theme</vt:lpstr>
      <vt:lpstr>2_Office Theme</vt:lpstr>
      <vt:lpstr> </vt:lpstr>
      <vt:lpstr>Course Outline</vt:lpstr>
      <vt:lpstr>PowerPoint Presentation</vt:lpstr>
      <vt:lpstr>Objectives</vt:lpstr>
      <vt:lpstr>SQL Built-in Functions</vt:lpstr>
      <vt:lpstr>Built-in Functions</vt:lpstr>
      <vt:lpstr>Conversion Functions</vt:lpstr>
      <vt:lpstr>Conversion Functions: Examples</vt:lpstr>
      <vt:lpstr>Logical Functions</vt:lpstr>
      <vt:lpstr>Logical Functions: Examples</vt:lpstr>
      <vt:lpstr>Math Functions</vt:lpstr>
      <vt:lpstr>Math Functions: Examples</vt:lpstr>
      <vt:lpstr>Aggregate Functions</vt:lpstr>
      <vt:lpstr>Aggregate Functions: Examples</vt:lpstr>
      <vt:lpstr>String Functions</vt:lpstr>
      <vt:lpstr>String Functions Cont’d…</vt:lpstr>
      <vt:lpstr>String Functions: Examples</vt:lpstr>
      <vt:lpstr>Date &amp; Time Functions</vt:lpstr>
      <vt:lpstr>Date &amp; Time Functions: Example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OU7_July2016</dc:subject>
  <dc:creator>rajesh</dc:creator>
  <cp:keywords>OU7 PowerPoint Template</cp:keywords>
  <cp:lastModifiedBy>Sriram B</cp:lastModifiedBy>
  <cp:revision>5</cp:revision>
  <dcterms:created xsi:type="dcterms:W3CDTF">2018-09-26T10:27:09Z</dcterms:created>
  <dcterms:modified xsi:type="dcterms:W3CDTF">2018-10-04T07:07:47Z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2018-09-26T00:00:00Z</vt:filetime>
  </property>
</Properties>
</file>