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2" r:id="rId3"/>
  </p:sldMasterIdLst>
  <p:notesMasterIdLst>
    <p:notesMasterId r:id="rId27"/>
  </p:notesMasterIdLst>
  <p:sldIdLst>
    <p:sldId id="291" r:id="rId4"/>
    <p:sldId id="257" r:id="rId5"/>
    <p:sldId id="292" r:id="rId6"/>
    <p:sldId id="259" r:id="rId7"/>
    <p:sldId id="260" r:id="rId8"/>
    <p:sldId id="261" r:id="rId9"/>
    <p:sldId id="262" r:id="rId10"/>
    <p:sldId id="293" r:id="rId11"/>
    <p:sldId id="264" r:id="rId12"/>
    <p:sldId id="265" r:id="rId13"/>
    <p:sldId id="296" r:id="rId14"/>
    <p:sldId id="267" r:id="rId15"/>
    <p:sldId id="268" r:id="rId16"/>
    <p:sldId id="269" r:id="rId17"/>
    <p:sldId id="295" r:id="rId18"/>
    <p:sldId id="271" r:id="rId19"/>
    <p:sldId id="272" r:id="rId20"/>
    <p:sldId id="273" r:id="rId21"/>
    <p:sldId id="275" r:id="rId22"/>
    <p:sldId id="294" r:id="rId23"/>
    <p:sldId id="276" r:id="rId24"/>
    <p:sldId id="277" r:id="rId25"/>
    <p:sldId id="286" r:id="rId2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48BC8-C249-4FC7-8064-03A8CDDA735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35291-2202-4E23-A046-CFAC1A79E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803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1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4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6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1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7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5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4067" y="3426993"/>
            <a:ext cx="4904105" cy="555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95A8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705343" y="463295"/>
            <a:ext cx="2877311" cy="7269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52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945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372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0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2244" y="4626990"/>
            <a:ext cx="11843511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342" y="1703603"/>
            <a:ext cx="16263315" cy="258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68" y="9805669"/>
            <a:ext cx="566610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F9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70"/>
              </a:lnSpc>
            </a:pPr>
            <a:r>
              <a:rPr spc="-65" dirty="0"/>
              <a:t>Copyright</a:t>
            </a:r>
            <a:r>
              <a:rPr spc="-130" dirty="0"/>
              <a:t> </a:t>
            </a:r>
            <a:r>
              <a:rPr spc="165" dirty="0"/>
              <a:t>©</a:t>
            </a:r>
            <a:r>
              <a:rPr spc="-90" dirty="0"/>
              <a:t> </a:t>
            </a:r>
            <a:r>
              <a:rPr spc="-75" dirty="0"/>
              <a:t>2017,</a:t>
            </a:r>
            <a:r>
              <a:rPr spc="-90" dirty="0"/>
              <a:t> </a:t>
            </a:r>
            <a:r>
              <a:rPr spc="-75" dirty="0"/>
              <a:t>edureka</a:t>
            </a:r>
            <a:r>
              <a:rPr spc="-125" dirty="0"/>
              <a:t> </a:t>
            </a:r>
            <a:r>
              <a:rPr spc="-15" dirty="0"/>
              <a:t>and/or</a:t>
            </a:r>
            <a:r>
              <a:rPr spc="-120" dirty="0"/>
              <a:t> </a:t>
            </a:r>
            <a:r>
              <a:rPr spc="-25" dirty="0"/>
              <a:t>its</a:t>
            </a:r>
            <a:r>
              <a:rPr spc="-85" dirty="0"/>
              <a:t> </a:t>
            </a:r>
            <a:r>
              <a:rPr spc="-40" dirty="0"/>
              <a:t>affiliates.</a:t>
            </a:r>
            <a:r>
              <a:rPr spc="-85" dirty="0"/>
              <a:t> </a:t>
            </a:r>
            <a:r>
              <a:rPr spc="-45" dirty="0"/>
              <a:t>All</a:t>
            </a:r>
            <a:r>
              <a:rPr spc="-130" dirty="0"/>
              <a:t> </a:t>
            </a:r>
            <a:r>
              <a:rPr spc="-40" dirty="0"/>
              <a:t>rights</a:t>
            </a:r>
            <a:r>
              <a:rPr spc="-114" dirty="0"/>
              <a:t> </a:t>
            </a:r>
            <a:r>
              <a:rPr spc="-7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25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839E-81E7-4FDF-8B7A-2E5982C8B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2" y="827315"/>
            <a:ext cx="16263255" cy="4437630"/>
          </a:xfrm>
          <a:solidFill>
            <a:srgbClr val="002060"/>
          </a:solidFill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3" y="5403057"/>
            <a:ext cx="16361226" cy="4198143"/>
          </a:xfrm>
          <a:solidFill>
            <a:srgbClr val="00B0F0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2AC1B605-3231-4D42-868E-D30C7D547CB3}"/>
              </a:ext>
            </a:extLst>
          </p:cNvPr>
          <p:cNvSpPr/>
          <p:nvPr/>
        </p:nvSpPr>
        <p:spPr>
          <a:xfrm>
            <a:off x="7315200" y="1459646"/>
            <a:ext cx="3172968" cy="3172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0A39880-9DB8-4761-B0E0-ACF11B2B701F}"/>
              </a:ext>
            </a:extLst>
          </p:cNvPr>
          <p:cNvSpPr txBox="1"/>
          <p:nvPr/>
        </p:nvSpPr>
        <p:spPr>
          <a:xfrm>
            <a:off x="2705335" y="6486465"/>
            <a:ext cx="13323648" cy="1015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/>
              </a:rPr>
              <a:t>Create Advance Database Objects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669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612203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55" dirty="0">
                <a:solidFill>
                  <a:srgbClr val="095A82"/>
                </a:solidFill>
              </a:rPr>
              <a:t>UDF: </a:t>
            </a:r>
            <a:r>
              <a:rPr sz="5600" spc="-315" dirty="0">
                <a:solidFill>
                  <a:srgbClr val="095A82"/>
                </a:solidFill>
              </a:rPr>
              <a:t>Scalar</a:t>
            </a:r>
            <a:r>
              <a:rPr sz="5600" spc="-565" dirty="0">
                <a:solidFill>
                  <a:srgbClr val="095A82"/>
                </a:solidFill>
              </a:rPr>
              <a:t> </a:t>
            </a:r>
            <a:r>
              <a:rPr sz="5600" spc="-355" dirty="0">
                <a:solidFill>
                  <a:srgbClr val="095A82"/>
                </a:solidFill>
              </a:rPr>
              <a:t>Function</a:t>
            </a:r>
            <a:endParaRPr sz="5600"/>
          </a:p>
        </p:txBody>
      </p:sp>
      <p:sp>
        <p:nvSpPr>
          <p:cNvPr id="6" name="object 6"/>
          <p:cNvSpPr txBox="1"/>
          <p:nvPr/>
        </p:nvSpPr>
        <p:spPr>
          <a:xfrm>
            <a:off x="937666" y="1729258"/>
            <a:ext cx="12807950" cy="1840864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505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200" dirty="0">
                <a:solidFill>
                  <a:srgbClr val="5F5F5F"/>
                </a:solidFill>
                <a:latin typeface="Arial"/>
                <a:cs typeface="Arial"/>
              </a:rPr>
              <a:t>Scalar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2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value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type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defined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 the</a:t>
            </a:r>
            <a:r>
              <a:rPr sz="2800" spc="-3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415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400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No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function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body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required </a:t>
            </a:r>
            <a:r>
              <a:rPr sz="2800" spc="5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inline </a:t>
            </a:r>
            <a:r>
              <a:rPr sz="2800" spc="-200" dirty="0">
                <a:solidFill>
                  <a:srgbClr val="5F5F5F"/>
                </a:solidFill>
                <a:latin typeface="Arial"/>
                <a:cs typeface="Arial"/>
              </a:rPr>
              <a:t>Scalar</a:t>
            </a:r>
            <a:r>
              <a:rPr sz="2800" spc="-4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584200" indent="-571500">
              <a:lnSpc>
                <a:spcPct val="100000"/>
              </a:lnSpc>
              <a:spcBef>
                <a:spcPts val="1405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multi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statements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need </a:t>
            </a:r>
            <a:r>
              <a:rPr sz="2800" spc="35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provided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within</a:t>
            </a:r>
            <a:r>
              <a:rPr sz="2800" spc="-38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95" dirty="0">
                <a:solidFill>
                  <a:srgbClr val="5F5F5F"/>
                </a:solidFill>
                <a:latin typeface="Arial"/>
                <a:cs typeface="Arial"/>
              </a:rPr>
              <a:t>BEGIN-END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block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1644" y="3637800"/>
            <a:ext cx="1531620" cy="61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7072" y="3581400"/>
            <a:ext cx="1539240" cy="827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8888" y="3665220"/>
            <a:ext cx="1441703" cy="528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8888" y="3665220"/>
            <a:ext cx="1442085" cy="528955"/>
          </a:xfrm>
          <a:prstGeom prst="rect">
            <a:avLst/>
          </a:prstGeom>
          <a:ln w="9144">
            <a:solidFill>
              <a:srgbClr val="5D5D5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80"/>
              </a:spcBef>
            </a:pP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888" y="4351020"/>
            <a:ext cx="8351520" cy="4525010"/>
          </a:xfrm>
          <a:prstGeom prst="rect">
            <a:avLst/>
          </a:prstGeom>
          <a:solidFill>
            <a:srgbClr val="D9D9D9"/>
          </a:solidFill>
          <a:ln w="9144">
            <a:solidFill>
              <a:srgbClr val="5F5F5F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0805" marR="514984">
              <a:lnSpc>
                <a:spcPts val="4320"/>
              </a:lnSpc>
              <a:spcBef>
                <a:spcPts val="155"/>
              </a:spcBef>
              <a:tabLst>
                <a:tab pos="4639945" algn="l"/>
              </a:tabLst>
            </a:pPr>
            <a:r>
              <a:rPr sz="2400" spc="-415" dirty="0">
                <a:solidFill>
                  <a:srgbClr val="5F5F5F"/>
                </a:solidFill>
                <a:latin typeface="Arial"/>
                <a:cs typeface="Arial"/>
              </a:rPr>
              <a:t>CREATE </a:t>
            </a:r>
            <a:r>
              <a:rPr sz="2400" spc="-220" dirty="0">
                <a:solidFill>
                  <a:srgbClr val="5F5F5F"/>
                </a:solidFill>
                <a:latin typeface="Arial"/>
                <a:cs typeface="Arial"/>
              </a:rPr>
              <a:t>[OR </a:t>
            </a:r>
            <a:r>
              <a:rPr sz="2400" spc="-305" dirty="0">
                <a:solidFill>
                  <a:srgbClr val="5F5F5F"/>
                </a:solidFill>
                <a:latin typeface="Arial"/>
                <a:cs typeface="Arial"/>
              </a:rPr>
              <a:t>ALTER] </a:t>
            </a:r>
            <a:r>
              <a:rPr sz="2400" spc="-260" dirty="0">
                <a:solidFill>
                  <a:srgbClr val="5F5F5F"/>
                </a:solidFill>
                <a:latin typeface="Arial"/>
                <a:cs typeface="Arial"/>
              </a:rPr>
              <a:t>FUNCTION 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schema_name. 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function_name(@parameter_name	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parameter_data_type) 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RETURNS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return_data_type</a:t>
            </a:r>
            <a:endParaRPr sz="2400">
              <a:latin typeface="Arial"/>
              <a:cs typeface="Arial"/>
            </a:endParaRPr>
          </a:p>
          <a:p>
            <a:pPr marL="90805" marR="7475220" indent="68580">
              <a:lnSpc>
                <a:spcPts val="4320"/>
              </a:lnSpc>
            </a:pP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 </a:t>
            </a:r>
            <a:r>
              <a:rPr sz="2400" spc="-365" dirty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400" spc="-385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-310" dirty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400" spc="-185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462405">
              <a:lnSpc>
                <a:spcPct val="100000"/>
              </a:lnSpc>
              <a:spcBef>
                <a:spcPts val="1055"/>
              </a:spcBef>
            </a:pPr>
            <a:r>
              <a:rPr sz="2400" spc="-325" dirty="0">
                <a:solidFill>
                  <a:srgbClr val="5F5F5F"/>
                </a:solidFill>
                <a:latin typeface="Arial"/>
                <a:cs typeface="Arial"/>
              </a:rPr>
              <a:t>&lt;SQL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STATEMENTS/COMPUTATION&gt;</a:t>
            </a:r>
            <a:endParaRPr sz="2400">
              <a:latin typeface="Arial"/>
              <a:cs typeface="Arial"/>
            </a:endParaRPr>
          </a:p>
          <a:p>
            <a:pPr marL="1462405">
              <a:lnSpc>
                <a:spcPct val="100000"/>
              </a:lnSpc>
              <a:spcBef>
                <a:spcPts val="1445"/>
              </a:spcBef>
            </a:pPr>
            <a:r>
              <a:rPr sz="2400" spc="-330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scalar_value;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35"/>
              </a:spcBef>
            </a:pPr>
            <a:r>
              <a:rPr sz="2400" spc="-229" dirty="0">
                <a:solidFill>
                  <a:srgbClr val="5F5F5F"/>
                </a:solidFill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901534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600" spc="-310" dirty="0">
                <a:solidFill>
                  <a:srgbClr val="095A82"/>
                </a:solidFill>
              </a:rPr>
              <a:t>Scalar </a:t>
            </a:r>
            <a:r>
              <a:rPr lang="en-US" sz="5600" spc="-375" dirty="0">
                <a:solidFill>
                  <a:srgbClr val="095A82"/>
                </a:solidFill>
              </a:rPr>
              <a:t>Function:</a:t>
            </a:r>
            <a:r>
              <a:rPr lang="en-US" sz="5600" spc="-650" dirty="0">
                <a:solidFill>
                  <a:srgbClr val="095A82"/>
                </a:solidFill>
              </a:rPr>
              <a:t> </a:t>
            </a:r>
            <a:r>
              <a:rPr lang="en-US" sz="5600" spc="-340" dirty="0">
                <a:solidFill>
                  <a:srgbClr val="095A82"/>
                </a:solidFill>
              </a:rPr>
              <a:t>Example</a:t>
            </a:r>
            <a:endParaRPr sz="5600" dirty="0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81F8DCDF-FE5D-4BB3-97C6-A065F7A9016E}"/>
              </a:ext>
            </a:extLst>
          </p:cNvPr>
          <p:cNvSpPr/>
          <p:nvPr/>
        </p:nvSpPr>
        <p:spPr>
          <a:xfrm>
            <a:off x="973836" y="2162555"/>
            <a:ext cx="8209915" cy="4596765"/>
          </a:xfrm>
          <a:custGeom>
            <a:avLst/>
            <a:gdLst/>
            <a:ahLst/>
            <a:cxnLst/>
            <a:rect l="l" t="t" r="r" b="b"/>
            <a:pathLst>
              <a:path w="8209915" h="4596765">
                <a:moveTo>
                  <a:pt x="0" y="4596384"/>
                </a:moveTo>
                <a:lnTo>
                  <a:pt x="8209788" y="4596384"/>
                </a:lnTo>
                <a:lnTo>
                  <a:pt x="8209788" y="0"/>
                </a:lnTo>
                <a:lnTo>
                  <a:pt x="0" y="0"/>
                </a:lnTo>
                <a:lnTo>
                  <a:pt x="0" y="459638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AF3E81C2-7FD6-431E-8BFB-6FFD51858FC2}"/>
              </a:ext>
            </a:extLst>
          </p:cNvPr>
          <p:cNvSpPr/>
          <p:nvPr/>
        </p:nvSpPr>
        <p:spPr>
          <a:xfrm>
            <a:off x="973836" y="2162555"/>
            <a:ext cx="8209915" cy="4596765"/>
          </a:xfrm>
          <a:custGeom>
            <a:avLst/>
            <a:gdLst/>
            <a:ahLst/>
            <a:cxnLst/>
            <a:rect l="l" t="t" r="r" b="b"/>
            <a:pathLst>
              <a:path w="8209915" h="4596765">
                <a:moveTo>
                  <a:pt x="0" y="4596384"/>
                </a:moveTo>
                <a:lnTo>
                  <a:pt x="8209788" y="4596384"/>
                </a:lnTo>
                <a:lnTo>
                  <a:pt x="8209788" y="0"/>
                </a:lnTo>
                <a:lnTo>
                  <a:pt x="0" y="0"/>
                </a:lnTo>
                <a:lnTo>
                  <a:pt x="0" y="459638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D5AAC1CA-966C-4378-A2BD-98D173701422}"/>
              </a:ext>
            </a:extLst>
          </p:cNvPr>
          <p:cNvSpPr txBox="1"/>
          <p:nvPr/>
        </p:nvSpPr>
        <p:spPr>
          <a:xfrm>
            <a:off x="994359" y="2109877"/>
            <a:ext cx="6757034" cy="455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CREATE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FUNCTION fn_getdeptno(@empid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INT)  RETURNS</a:t>
            </a:r>
            <a:r>
              <a:rPr sz="2200" spc="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INT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BEGIN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 marR="3206115">
              <a:lnSpc>
                <a:spcPct val="150000"/>
              </a:lnSpc>
              <a:spcBef>
                <a:spcPts val="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RETURN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(SELECT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DEPTNO  FROM</a:t>
            </a:r>
            <a:r>
              <a:rPr sz="2200" spc="-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WHERE EMP_ID =</a:t>
            </a:r>
            <a:r>
              <a:rPr sz="2200" spc="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@empid)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END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6B866AD-1D0D-494C-B53E-A42375875CD6}"/>
              </a:ext>
            </a:extLst>
          </p:cNvPr>
          <p:cNvSpPr/>
          <p:nvPr/>
        </p:nvSpPr>
        <p:spPr>
          <a:xfrm>
            <a:off x="9432035" y="2197607"/>
            <a:ext cx="7489190" cy="3624579"/>
          </a:xfrm>
          <a:custGeom>
            <a:avLst/>
            <a:gdLst/>
            <a:ahLst/>
            <a:cxnLst/>
            <a:rect l="l" t="t" r="r" b="b"/>
            <a:pathLst>
              <a:path w="7489190" h="3624579">
                <a:moveTo>
                  <a:pt x="0" y="3624072"/>
                </a:moveTo>
                <a:lnTo>
                  <a:pt x="7488935" y="3624072"/>
                </a:lnTo>
                <a:lnTo>
                  <a:pt x="7488935" y="0"/>
                </a:lnTo>
                <a:lnTo>
                  <a:pt x="0" y="0"/>
                </a:lnTo>
                <a:lnTo>
                  <a:pt x="0" y="3624072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621C821E-2AC2-4B9B-8B6F-02F2C423DBB1}"/>
              </a:ext>
            </a:extLst>
          </p:cNvPr>
          <p:cNvSpPr/>
          <p:nvPr/>
        </p:nvSpPr>
        <p:spPr>
          <a:xfrm>
            <a:off x="9432035" y="2197607"/>
            <a:ext cx="7489190" cy="3624579"/>
          </a:xfrm>
          <a:custGeom>
            <a:avLst/>
            <a:gdLst/>
            <a:ahLst/>
            <a:cxnLst/>
            <a:rect l="l" t="t" r="r" b="b"/>
            <a:pathLst>
              <a:path w="7489190" h="3624579">
                <a:moveTo>
                  <a:pt x="0" y="3624072"/>
                </a:moveTo>
                <a:lnTo>
                  <a:pt x="7488935" y="3624072"/>
                </a:lnTo>
                <a:lnTo>
                  <a:pt x="7488935" y="0"/>
                </a:lnTo>
                <a:lnTo>
                  <a:pt x="0" y="0"/>
                </a:lnTo>
                <a:lnTo>
                  <a:pt x="0" y="3624072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29275A46-E6DE-45F7-AE1B-734FCBD7F1FA}"/>
              </a:ext>
            </a:extLst>
          </p:cNvPr>
          <p:cNvSpPr txBox="1"/>
          <p:nvPr/>
        </p:nvSpPr>
        <p:spPr>
          <a:xfrm>
            <a:off x="9454133" y="2330323"/>
            <a:ext cx="1369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Execute: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2E5D19FB-1D1A-47B0-980C-19E54744C035}"/>
              </a:ext>
            </a:extLst>
          </p:cNvPr>
          <p:cNvSpPr txBox="1"/>
          <p:nvPr/>
        </p:nvSpPr>
        <p:spPr>
          <a:xfrm>
            <a:off x="9454133" y="3168167"/>
            <a:ext cx="187578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USE</a:t>
            </a:r>
            <a:r>
              <a:rPr sz="22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GO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B8701B78-DF76-4BC9-A4BF-41C8949FE43D}"/>
              </a:ext>
            </a:extLst>
          </p:cNvPr>
          <p:cNvSpPr txBox="1"/>
          <p:nvPr/>
        </p:nvSpPr>
        <p:spPr>
          <a:xfrm>
            <a:off x="9454133" y="4676118"/>
            <a:ext cx="641985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select * from</a:t>
            </a:r>
            <a:r>
              <a:rPr sz="2200" spc="2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where deptno =</a:t>
            </a:r>
            <a:r>
              <a:rPr sz="2200" spc="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dbo.fn_getdeptno(1001);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047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100768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55" dirty="0">
                <a:solidFill>
                  <a:srgbClr val="095A82"/>
                </a:solidFill>
              </a:rPr>
              <a:t>UDF: </a:t>
            </a:r>
            <a:r>
              <a:rPr sz="5600" spc="-275" dirty="0">
                <a:solidFill>
                  <a:srgbClr val="095A82"/>
                </a:solidFill>
              </a:rPr>
              <a:t>Inline </a:t>
            </a:r>
            <a:r>
              <a:rPr sz="5600" spc="-315" dirty="0">
                <a:solidFill>
                  <a:srgbClr val="095A82"/>
                </a:solidFill>
              </a:rPr>
              <a:t>Table-Valued</a:t>
            </a:r>
            <a:r>
              <a:rPr sz="5600" spc="-790" dirty="0">
                <a:solidFill>
                  <a:srgbClr val="095A82"/>
                </a:solidFill>
              </a:rPr>
              <a:t> </a:t>
            </a:r>
            <a:r>
              <a:rPr sz="5600" spc="-355" dirty="0">
                <a:solidFill>
                  <a:srgbClr val="095A82"/>
                </a:solidFill>
              </a:rPr>
              <a:t>Function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6460235"/>
            <a:ext cx="16421100" cy="2837815"/>
          </a:xfrm>
          <a:custGeom>
            <a:avLst/>
            <a:gdLst/>
            <a:ahLst/>
            <a:cxnLst/>
            <a:rect l="l" t="t" r="r" b="b"/>
            <a:pathLst>
              <a:path w="16421100" h="2837815">
                <a:moveTo>
                  <a:pt x="0" y="2837688"/>
                </a:moveTo>
                <a:lnTo>
                  <a:pt x="16421100" y="2837688"/>
                </a:lnTo>
                <a:lnTo>
                  <a:pt x="16421100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6460235"/>
            <a:ext cx="16421100" cy="2837815"/>
          </a:xfrm>
          <a:custGeom>
            <a:avLst/>
            <a:gdLst/>
            <a:ahLst/>
            <a:cxnLst/>
            <a:rect l="l" t="t" r="r" b="b"/>
            <a:pathLst>
              <a:path w="16421100" h="2837815">
                <a:moveTo>
                  <a:pt x="0" y="2837688"/>
                </a:moveTo>
                <a:lnTo>
                  <a:pt x="16421100" y="2837688"/>
                </a:lnTo>
                <a:lnTo>
                  <a:pt x="16421100" y="0"/>
                </a:lnTo>
                <a:lnTo>
                  <a:pt x="0" y="0"/>
                </a:lnTo>
                <a:lnTo>
                  <a:pt x="0" y="2837688"/>
                </a:lnTo>
                <a:close/>
              </a:path>
            </a:pathLst>
          </a:custGeom>
          <a:ln w="121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76075" y="6579489"/>
            <a:ext cx="3683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AS parameter_data_type</a:t>
            </a:r>
            <a:r>
              <a:rPr sz="2000" spc="-4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95A82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735" y="6427698"/>
            <a:ext cx="105416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CREATE [OR ALTER] FUNCTION schema_name.function_name (@parameter_name  RETURNS</a:t>
            </a:r>
            <a:r>
              <a:rPr sz="2000" spc="-1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TABLE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BEGIN</a:t>
            </a:r>
            <a:endParaRPr sz="2000">
              <a:latin typeface="Courier New"/>
              <a:cs typeface="Courier New"/>
            </a:endParaRPr>
          </a:p>
          <a:p>
            <a:pPr marL="12700" marR="6711315">
              <a:lnSpc>
                <a:spcPct val="150000"/>
              </a:lnSpc>
              <a:tabLst>
                <a:tab pos="1231265" algn="l"/>
              </a:tabLst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RETURN	&lt;SQL</a:t>
            </a:r>
            <a:r>
              <a:rPr sz="2000" spc="-6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STATEMENTS&gt;;  END;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974" y="1809750"/>
            <a:ext cx="16421100" cy="2080260"/>
          </a:xfrm>
          <a:custGeom>
            <a:avLst/>
            <a:gdLst/>
            <a:ahLst/>
            <a:cxnLst/>
            <a:rect l="l" t="t" r="r" b="b"/>
            <a:pathLst>
              <a:path w="16421100" h="2080260">
                <a:moveTo>
                  <a:pt x="0" y="2080260"/>
                </a:moveTo>
                <a:lnTo>
                  <a:pt x="16421100" y="2080260"/>
                </a:lnTo>
                <a:lnTo>
                  <a:pt x="16421100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4974" y="1809750"/>
            <a:ext cx="16421100" cy="2080260"/>
          </a:xfrm>
          <a:custGeom>
            <a:avLst/>
            <a:gdLst/>
            <a:ahLst/>
            <a:cxnLst/>
            <a:rect l="l" t="t" r="r" b="b"/>
            <a:pathLst>
              <a:path w="16421100" h="2080260">
                <a:moveTo>
                  <a:pt x="0" y="2080260"/>
                </a:moveTo>
                <a:lnTo>
                  <a:pt x="16421100" y="2080260"/>
                </a:lnTo>
                <a:lnTo>
                  <a:pt x="16421100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4974" y="4135373"/>
            <a:ext cx="16421100" cy="2080260"/>
          </a:xfrm>
          <a:custGeom>
            <a:avLst/>
            <a:gdLst/>
            <a:ahLst/>
            <a:cxnLst/>
            <a:rect l="l" t="t" r="r" b="b"/>
            <a:pathLst>
              <a:path w="16421100" h="2080260">
                <a:moveTo>
                  <a:pt x="0" y="2080260"/>
                </a:moveTo>
                <a:lnTo>
                  <a:pt x="16421100" y="2080260"/>
                </a:lnTo>
                <a:lnTo>
                  <a:pt x="16421100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974" y="4135373"/>
            <a:ext cx="16421100" cy="2080260"/>
          </a:xfrm>
          <a:custGeom>
            <a:avLst/>
            <a:gdLst/>
            <a:ahLst/>
            <a:cxnLst/>
            <a:rect l="l" t="t" r="r" b="b"/>
            <a:pathLst>
              <a:path w="16421100" h="2080260">
                <a:moveTo>
                  <a:pt x="0" y="2080260"/>
                </a:moveTo>
                <a:lnTo>
                  <a:pt x="16421100" y="2080260"/>
                </a:lnTo>
                <a:lnTo>
                  <a:pt x="16421100" y="0"/>
                </a:lnTo>
                <a:lnTo>
                  <a:pt x="0" y="0"/>
                </a:lnTo>
                <a:lnTo>
                  <a:pt x="0" y="2080260"/>
                </a:lnTo>
                <a:close/>
              </a:path>
            </a:pathLst>
          </a:custGeom>
          <a:ln w="28956">
            <a:solidFill>
              <a:srgbClr val="5F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2342" y="1935632"/>
            <a:ext cx="16195675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1885">
              <a:lnSpc>
                <a:spcPct val="115399"/>
              </a:lnSpc>
              <a:spcBef>
                <a:spcPts val="100"/>
              </a:spcBef>
            </a:pP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Inline table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valued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subset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user-defined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that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table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data</a:t>
            </a:r>
            <a:r>
              <a:rPr sz="2800" spc="-5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type 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Inline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8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achieve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functionality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800" spc="-5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parameterized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views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Inline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table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valued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5F5F5F"/>
                </a:solidFill>
                <a:latin typeface="Arial"/>
                <a:cs typeface="Arial"/>
              </a:rPr>
              <a:t>can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 be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support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parameters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search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conditions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specified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390" dirty="0">
                <a:solidFill>
                  <a:srgbClr val="5F5F5F"/>
                </a:solidFill>
                <a:latin typeface="Arial"/>
                <a:cs typeface="Arial"/>
              </a:rPr>
              <a:t>WHERE 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Inline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user-defined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follow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these</a:t>
            </a:r>
            <a:r>
              <a:rPr sz="2400" spc="-409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rules:</a:t>
            </a:r>
            <a:endParaRPr sz="2400">
              <a:latin typeface="Arial"/>
              <a:cs typeface="Arial"/>
            </a:endParaRPr>
          </a:p>
          <a:p>
            <a:pPr marL="737870" indent="-408305">
              <a:lnSpc>
                <a:spcPct val="100000"/>
              </a:lnSpc>
              <a:spcBef>
                <a:spcPts val="5"/>
              </a:spcBef>
              <a:buChar char="•"/>
              <a:tabLst>
                <a:tab pos="737870" algn="l"/>
                <a:tab pos="738505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clause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contains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only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keyword </a:t>
            </a:r>
            <a:r>
              <a:rPr sz="2400" b="1" spc="-120" dirty="0">
                <a:solidFill>
                  <a:srgbClr val="5F5F5F"/>
                </a:solidFill>
                <a:latin typeface="Trebuchet MS"/>
                <a:cs typeface="Trebuchet MS"/>
              </a:rPr>
              <a:t>table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.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Format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need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not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defined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4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  <a:p>
            <a:pPr marL="737870" indent="-408305">
              <a:lnSpc>
                <a:spcPct val="100000"/>
              </a:lnSpc>
              <a:buChar char="•"/>
              <a:tabLst>
                <a:tab pos="737870" algn="l"/>
                <a:tab pos="738505" algn="l"/>
              </a:tabLst>
            </a:pP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There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no </a:t>
            </a:r>
            <a:r>
              <a:rPr sz="2400" i="1" spc="-80" dirty="0">
                <a:solidFill>
                  <a:srgbClr val="5F5F5F"/>
                </a:solidFill>
                <a:latin typeface="Arial"/>
                <a:cs typeface="Arial"/>
              </a:rPr>
              <a:t>function_body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delimited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by </a:t>
            </a:r>
            <a:r>
              <a:rPr sz="2400" spc="-270" dirty="0">
                <a:solidFill>
                  <a:srgbClr val="5F5F5F"/>
                </a:solidFill>
                <a:latin typeface="Arial"/>
                <a:cs typeface="Arial"/>
              </a:rPr>
              <a:t>BEGIN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4" dirty="0">
                <a:solidFill>
                  <a:srgbClr val="5F5F5F"/>
                </a:solidFill>
                <a:latin typeface="Arial"/>
                <a:cs typeface="Arial"/>
              </a:rPr>
              <a:t>END.</a:t>
            </a:r>
            <a:endParaRPr sz="2400">
              <a:latin typeface="Arial"/>
              <a:cs typeface="Arial"/>
            </a:endParaRPr>
          </a:p>
          <a:p>
            <a:pPr marL="737870" indent="-408305">
              <a:lnSpc>
                <a:spcPct val="100000"/>
              </a:lnSpc>
              <a:buChar char="•"/>
              <a:tabLst>
                <a:tab pos="737870" algn="l"/>
                <a:tab pos="738505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33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clause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contains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2400" spc="-409" dirty="0">
                <a:solidFill>
                  <a:srgbClr val="5F5F5F"/>
                </a:solidFill>
                <a:latin typeface="Arial"/>
                <a:cs typeface="Arial"/>
              </a:rPr>
              <a:t>SELECT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statement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28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parentheses.</a:t>
            </a:r>
            <a:endParaRPr sz="2400">
              <a:latin typeface="Arial"/>
              <a:cs typeface="Arial"/>
            </a:endParaRPr>
          </a:p>
          <a:p>
            <a:pPr marL="737870" indent="-408305">
              <a:lnSpc>
                <a:spcPct val="100000"/>
              </a:lnSpc>
              <a:buChar char="•"/>
              <a:tabLst>
                <a:tab pos="737870" algn="l"/>
                <a:tab pos="738505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table-valued </a:t>
            </a:r>
            <a:r>
              <a:rPr sz="2400" spc="-35" dirty="0">
                <a:solidFill>
                  <a:srgbClr val="5F5F5F"/>
                </a:solidFill>
                <a:latin typeface="Arial"/>
                <a:cs typeface="Arial"/>
              </a:rPr>
              <a:t>function 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accepts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only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constants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400" b="1" spc="-105" dirty="0">
                <a:solidFill>
                  <a:srgbClr val="5F5F5F"/>
                </a:solidFill>
                <a:latin typeface="Trebuchet MS"/>
                <a:cs typeface="Trebuchet MS"/>
              </a:rPr>
              <a:t>@local_variable</a:t>
            </a:r>
            <a:r>
              <a:rPr sz="2400" b="1" spc="-535" dirty="0">
                <a:solidFill>
                  <a:srgbClr val="5F5F5F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arguments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113563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75" dirty="0">
                <a:solidFill>
                  <a:srgbClr val="095A82"/>
                </a:solidFill>
              </a:rPr>
              <a:t>Inline </a:t>
            </a:r>
            <a:r>
              <a:rPr sz="5600" spc="-315" dirty="0">
                <a:solidFill>
                  <a:srgbClr val="095A82"/>
                </a:solidFill>
              </a:rPr>
              <a:t>Table-Valued </a:t>
            </a:r>
            <a:r>
              <a:rPr sz="5600" spc="-375" dirty="0">
                <a:solidFill>
                  <a:srgbClr val="095A82"/>
                </a:solidFill>
              </a:rPr>
              <a:t>Function:</a:t>
            </a:r>
            <a:r>
              <a:rPr sz="5600" spc="-810" dirty="0">
                <a:solidFill>
                  <a:srgbClr val="095A82"/>
                </a:solidFill>
              </a:rPr>
              <a:t> </a:t>
            </a:r>
            <a:r>
              <a:rPr sz="5600" spc="-340" dirty="0">
                <a:solidFill>
                  <a:srgbClr val="095A82"/>
                </a:solidFill>
              </a:rPr>
              <a:t>Example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211" y="1955292"/>
            <a:ext cx="8209915" cy="6499860"/>
          </a:xfrm>
          <a:custGeom>
            <a:avLst/>
            <a:gdLst/>
            <a:ahLst/>
            <a:cxnLst/>
            <a:rect l="l" t="t" r="r" b="b"/>
            <a:pathLst>
              <a:path w="8209915" h="6499859">
                <a:moveTo>
                  <a:pt x="0" y="6499859"/>
                </a:moveTo>
                <a:lnTo>
                  <a:pt x="8209788" y="6499859"/>
                </a:lnTo>
                <a:lnTo>
                  <a:pt x="8209788" y="0"/>
                </a:lnTo>
                <a:lnTo>
                  <a:pt x="0" y="0"/>
                </a:lnTo>
                <a:lnTo>
                  <a:pt x="0" y="6499859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211" y="1955292"/>
            <a:ext cx="8209915" cy="6499860"/>
          </a:xfrm>
          <a:custGeom>
            <a:avLst/>
            <a:gdLst/>
            <a:ahLst/>
            <a:cxnLst/>
            <a:rect l="l" t="t" r="r" b="b"/>
            <a:pathLst>
              <a:path w="8209915" h="6499859">
                <a:moveTo>
                  <a:pt x="0" y="6499859"/>
                </a:moveTo>
                <a:lnTo>
                  <a:pt x="8209788" y="6499859"/>
                </a:lnTo>
                <a:lnTo>
                  <a:pt x="8209788" y="0"/>
                </a:lnTo>
                <a:lnTo>
                  <a:pt x="0" y="0"/>
                </a:lnTo>
                <a:lnTo>
                  <a:pt x="0" y="6499859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735" y="1975561"/>
            <a:ext cx="7092315" cy="572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CREATE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FUNCTION fn_GetEmployeeInfo</a:t>
            </a:r>
            <a:r>
              <a:rPr sz="2200" spc="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(@empid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int)</a:t>
            </a:r>
            <a:endParaRPr sz="2200" dirty="0">
              <a:latin typeface="Courier New"/>
              <a:cs typeface="Courier New"/>
            </a:endParaRPr>
          </a:p>
          <a:p>
            <a:pPr marL="12700" marR="488569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RETURNS</a:t>
            </a:r>
            <a:r>
              <a:rPr sz="2200" spc="-6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TABLE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AS</a:t>
            </a:r>
            <a:endParaRPr sz="2200" dirty="0">
              <a:latin typeface="Courier New"/>
              <a:cs typeface="Courier New"/>
            </a:endParaRPr>
          </a:p>
          <a:p>
            <a:pPr marL="12700" marR="6064885">
              <a:lnSpc>
                <a:spcPct val="100000"/>
              </a:lnSpc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RE</a:t>
            </a:r>
            <a:r>
              <a:rPr sz="2200" spc="10" dirty="0">
                <a:solidFill>
                  <a:srgbClr val="095A82"/>
                </a:solidFill>
                <a:latin typeface="Courier New"/>
                <a:cs typeface="Courier New"/>
              </a:rPr>
              <a:t>T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URN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(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SELECT[emp_id]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,[first_name]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,[last_name]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,[mgr_id]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,[phone_number]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,[hire_date]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,[job_id]</a:t>
            </a:r>
            <a:endParaRPr sz="2200" dirty="0">
              <a:latin typeface="Courier New"/>
              <a:cs typeface="Courier New"/>
            </a:endParaRPr>
          </a:p>
          <a:p>
            <a:pPr marL="135826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,[deptno]</a:t>
            </a:r>
            <a:endParaRPr sz="2200" dirty="0">
              <a:latin typeface="Courier New"/>
              <a:cs typeface="Courier New"/>
            </a:endParaRPr>
          </a:p>
          <a:p>
            <a:pPr marL="12700" marR="2192655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[empDB].[dbo].[employee]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WHERE emp_id =</a:t>
            </a:r>
            <a:r>
              <a:rPr sz="2200" spc="4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@empid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);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735" y="8012048"/>
            <a:ext cx="360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GO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66376" y="1959864"/>
            <a:ext cx="7489190" cy="2438400"/>
          </a:xfrm>
          <a:custGeom>
            <a:avLst/>
            <a:gdLst/>
            <a:ahLst/>
            <a:cxnLst/>
            <a:rect l="l" t="t" r="r" b="b"/>
            <a:pathLst>
              <a:path w="7489190" h="2438400">
                <a:moveTo>
                  <a:pt x="0" y="2438400"/>
                </a:moveTo>
                <a:lnTo>
                  <a:pt x="7488935" y="2438400"/>
                </a:lnTo>
                <a:lnTo>
                  <a:pt x="7488935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66376" y="1959864"/>
            <a:ext cx="7489190" cy="2438400"/>
          </a:xfrm>
          <a:custGeom>
            <a:avLst/>
            <a:gdLst/>
            <a:ahLst/>
            <a:cxnLst/>
            <a:rect l="l" t="t" r="r" b="b"/>
            <a:pathLst>
              <a:path w="7489190" h="2438400">
                <a:moveTo>
                  <a:pt x="0" y="2438400"/>
                </a:moveTo>
                <a:lnTo>
                  <a:pt x="7488935" y="2438400"/>
                </a:lnTo>
                <a:lnTo>
                  <a:pt x="7488935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87839" y="1918106"/>
            <a:ext cx="1875789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Execute:  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USE</a:t>
            </a:r>
            <a:r>
              <a:rPr sz="22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GO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87839" y="3973829"/>
            <a:ext cx="2211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select *</a:t>
            </a:r>
            <a:r>
              <a:rPr sz="2200" spc="-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from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11582" y="3973829"/>
            <a:ext cx="40633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fn_GetEmployeeInfo(1001)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1349565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15" dirty="0">
                <a:solidFill>
                  <a:srgbClr val="095A82"/>
                </a:solidFill>
              </a:rPr>
              <a:t>UDF- </a:t>
            </a:r>
            <a:r>
              <a:rPr sz="5600" spc="-229" dirty="0">
                <a:solidFill>
                  <a:srgbClr val="095A82"/>
                </a:solidFill>
              </a:rPr>
              <a:t>Multi-Statement </a:t>
            </a:r>
            <a:r>
              <a:rPr sz="5600" spc="-390" dirty="0">
                <a:solidFill>
                  <a:srgbClr val="095A82"/>
                </a:solidFill>
              </a:rPr>
              <a:t>Table: </a:t>
            </a:r>
            <a:r>
              <a:rPr sz="5600" spc="-270" dirty="0">
                <a:solidFill>
                  <a:srgbClr val="095A82"/>
                </a:solidFill>
              </a:rPr>
              <a:t>Valued</a:t>
            </a:r>
            <a:r>
              <a:rPr sz="5600" spc="-880" dirty="0">
                <a:solidFill>
                  <a:srgbClr val="095A82"/>
                </a:solidFill>
              </a:rPr>
              <a:t> </a:t>
            </a:r>
            <a:r>
              <a:rPr sz="5600" spc="-355" dirty="0">
                <a:solidFill>
                  <a:srgbClr val="095A82"/>
                </a:solidFill>
              </a:rPr>
              <a:t>Function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34974" y="3272790"/>
            <a:ext cx="16421100" cy="2014855"/>
          </a:xfrm>
          <a:custGeom>
            <a:avLst/>
            <a:gdLst/>
            <a:ahLst/>
            <a:cxnLst/>
            <a:rect l="l" t="t" r="r" b="b"/>
            <a:pathLst>
              <a:path w="16421100" h="2014854">
                <a:moveTo>
                  <a:pt x="0" y="2014727"/>
                </a:moveTo>
                <a:lnTo>
                  <a:pt x="16421100" y="2014727"/>
                </a:lnTo>
                <a:lnTo>
                  <a:pt x="16421100" y="0"/>
                </a:lnTo>
                <a:lnTo>
                  <a:pt x="0" y="0"/>
                </a:lnTo>
                <a:lnTo>
                  <a:pt x="0" y="201472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4974" y="3272790"/>
            <a:ext cx="16421100" cy="2014855"/>
          </a:xfrm>
          <a:custGeom>
            <a:avLst/>
            <a:gdLst/>
            <a:ahLst/>
            <a:cxnLst/>
            <a:rect l="l" t="t" r="r" b="b"/>
            <a:pathLst>
              <a:path w="16421100" h="2014854">
                <a:moveTo>
                  <a:pt x="0" y="2014727"/>
                </a:moveTo>
                <a:lnTo>
                  <a:pt x="16421100" y="2014727"/>
                </a:lnTo>
                <a:lnTo>
                  <a:pt x="16421100" y="0"/>
                </a:lnTo>
                <a:lnTo>
                  <a:pt x="0" y="0"/>
                </a:lnTo>
                <a:lnTo>
                  <a:pt x="0" y="2014727"/>
                </a:lnTo>
                <a:close/>
              </a:path>
            </a:pathLst>
          </a:custGeom>
          <a:ln w="28956">
            <a:solidFill>
              <a:srgbClr val="5F5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5042" y="3285235"/>
            <a:ext cx="1614106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table-valued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user-defined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function:</a:t>
            </a:r>
            <a:endParaRPr sz="2400">
              <a:latin typeface="Arial"/>
              <a:cs typeface="Arial"/>
            </a:endParaRPr>
          </a:p>
          <a:p>
            <a:pPr marL="890905" indent="-635000">
              <a:lnSpc>
                <a:spcPct val="100000"/>
              </a:lnSpc>
              <a:buChar char="•"/>
              <a:tabLst>
                <a:tab pos="890905" algn="l"/>
                <a:tab pos="891540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RETURNS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defines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Arial"/>
                <a:cs typeface="Arial"/>
              </a:rPr>
              <a:t>format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table.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scope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local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variable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name is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local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within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890905" marR="397510" indent="-635000">
              <a:lnSpc>
                <a:spcPct val="100000"/>
              </a:lnSpc>
              <a:buChar char="•"/>
              <a:tabLst>
                <a:tab pos="890905" algn="l"/>
                <a:tab pos="891540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Arial"/>
                <a:cs typeface="Arial"/>
              </a:rPr>
              <a:t>Transact-SQL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statements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body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build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insert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rows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Arial"/>
                <a:cs typeface="Arial"/>
              </a:rPr>
              <a:t>into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variable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defined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RETURNS  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clause</a:t>
            </a:r>
            <a:endParaRPr sz="2400">
              <a:latin typeface="Arial"/>
              <a:cs typeface="Arial"/>
            </a:endParaRPr>
          </a:p>
          <a:p>
            <a:pPr marL="890905" indent="-635000">
              <a:lnSpc>
                <a:spcPct val="100000"/>
              </a:lnSpc>
              <a:buChar char="•"/>
              <a:tabLst>
                <a:tab pos="890905" algn="l"/>
                <a:tab pos="891540" algn="l"/>
              </a:tabLst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rows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inserted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into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variable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returned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tabular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output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974" y="1818894"/>
            <a:ext cx="16421100" cy="1309370"/>
          </a:xfrm>
          <a:prstGeom prst="rect">
            <a:avLst/>
          </a:prstGeom>
          <a:solidFill>
            <a:srgbClr val="DCE2E3"/>
          </a:solidFill>
          <a:ln w="28956">
            <a:solidFill>
              <a:srgbClr val="5F5F5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0"/>
              </a:spcBef>
            </a:pP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User-defined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that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table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data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type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can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powerful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alternatives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views</a:t>
            </a:r>
            <a:endParaRPr sz="2400">
              <a:latin typeface="Arial"/>
              <a:cs typeface="Arial"/>
            </a:endParaRPr>
          </a:p>
          <a:p>
            <a:pPr marL="89535" marR="1741805">
              <a:lnSpc>
                <a:spcPct val="100000"/>
              </a:lnSpc>
              <a:spcBef>
                <a:spcPts val="445"/>
              </a:spcBef>
            </a:pPr>
            <a:r>
              <a:rPr sz="2400" spc="-215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table-valued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user-defined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 </a:t>
            </a:r>
            <a:r>
              <a:rPr sz="2400" spc="-160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where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table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view 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expressions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allowed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3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5F5F5F"/>
                </a:solidFill>
                <a:latin typeface="Arial"/>
                <a:cs typeface="Arial"/>
              </a:rPr>
              <a:t>Transact-SQL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queries 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views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limited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400" spc="-4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2400" spc="-409" dirty="0">
                <a:solidFill>
                  <a:srgbClr val="5F5F5F"/>
                </a:solidFill>
                <a:latin typeface="Arial"/>
                <a:cs typeface="Arial"/>
              </a:rPr>
              <a:t>SELECT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statement,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user-defined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400" spc="-160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contain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additional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statements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8783" y="5431535"/>
            <a:ext cx="14904719" cy="3970020"/>
          </a:xfrm>
          <a:prstGeom prst="rect">
            <a:avLst/>
          </a:prstGeom>
          <a:solidFill>
            <a:srgbClr val="D9D9D9"/>
          </a:solidFill>
          <a:ln w="9143">
            <a:solidFill>
              <a:srgbClr val="5F5F5F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2075" marR="1101725">
              <a:lnSpc>
                <a:spcPts val="4320"/>
              </a:lnSpc>
              <a:spcBef>
                <a:spcPts val="150"/>
              </a:spcBef>
              <a:tabLst>
                <a:tab pos="10541635" algn="l"/>
              </a:tabLst>
            </a:pPr>
            <a:r>
              <a:rPr sz="2400" spc="-415" dirty="0">
                <a:solidFill>
                  <a:srgbClr val="5F5F5F"/>
                </a:solidFill>
                <a:latin typeface="Arial"/>
                <a:cs typeface="Arial"/>
              </a:rPr>
              <a:t>CREATE  </a:t>
            </a:r>
            <a:r>
              <a:rPr sz="2400" spc="-220" dirty="0">
                <a:solidFill>
                  <a:srgbClr val="5F5F5F"/>
                </a:solidFill>
                <a:latin typeface="Arial"/>
                <a:cs typeface="Arial"/>
              </a:rPr>
              <a:t>[OR </a:t>
            </a:r>
            <a:r>
              <a:rPr sz="2400" spc="-305" dirty="0">
                <a:solidFill>
                  <a:srgbClr val="5F5F5F"/>
                </a:solidFill>
                <a:latin typeface="Arial"/>
                <a:cs typeface="Arial"/>
              </a:rPr>
              <a:t>ALTER]  </a:t>
            </a:r>
            <a:r>
              <a:rPr sz="2400" spc="-260" dirty="0">
                <a:solidFill>
                  <a:srgbClr val="5F5F5F"/>
                </a:solidFill>
                <a:latin typeface="Arial"/>
                <a:cs typeface="Arial"/>
              </a:rPr>
              <a:t>FUNCTION  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schema_name.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function_name</a:t>
            </a:r>
            <a:r>
              <a:rPr sz="2400" spc="-31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(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@parameter_name	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parameter_data_type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) 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@return_variable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TABLE</a:t>
            </a:r>
            <a:r>
              <a:rPr sz="2400" spc="-25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&lt;table_type_definition&gt;</a:t>
            </a:r>
            <a:endParaRPr sz="2400">
              <a:latin typeface="Arial"/>
              <a:cs typeface="Arial"/>
            </a:endParaRPr>
          </a:p>
          <a:p>
            <a:pPr marL="92075" marR="14027150" indent="68580">
              <a:lnSpc>
                <a:spcPts val="4320"/>
              </a:lnSpc>
            </a:pP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 </a:t>
            </a:r>
            <a:r>
              <a:rPr sz="2400" spc="-365" dirty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400" spc="-385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-310" dirty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400" spc="-185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060"/>
              </a:spcBef>
            </a:pPr>
            <a:r>
              <a:rPr sz="2400" spc="-325" dirty="0">
                <a:solidFill>
                  <a:srgbClr val="5F5F5F"/>
                </a:solidFill>
                <a:latin typeface="Arial"/>
                <a:cs typeface="Arial"/>
              </a:rPr>
              <a:t>&lt;SQL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STATEMENTS/COMPUTATION&gt;</a:t>
            </a:r>
            <a:endParaRPr sz="2400">
              <a:latin typeface="Arial"/>
              <a:cs typeface="Arial"/>
            </a:endParaRPr>
          </a:p>
          <a:p>
            <a:pPr marL="92075" marR="13702665">
              <a:lnSpc>
                <a:spcPct val="100000"/>
              </a:lnSpc>
              <a:spcBef>
                <a:spcPts val="1440"/>
              </a:spcBef>
            </a:pPr>
            <a:r>
              <a:rPr sz="2400" spc="-450" dirty="0">
                <a:solidFill>
                  <a:srgbClr val="5F5F5F"/>
                </a:solidFill>
                <a:latin typeface="Arial"/>
                <a:cs typeface="Arial"/>
              </a:rPr>
              <a:t>R</a:t>
            </a:r>
            <a:r>
              <a:rPr sz="2400" spc="-409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-229" dirty="0">
                <a:solidFill>
                  <a:srgbClr val="5F5F5F"/>
                </a:solidFill>
                <a:latin typeface="Arial"/>
                <a:cs typeface="Arial"/>
              </a:rPr>
              <a:t>T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U</a:t>
            </a:r>
            <a:r>
              <a:rPr sz="2400" spc="-215" dirty="0">
                <a:solidFill>
                  <a:srgbClr val="5F5F5F"/>
                </a:solidFill>
                <a:latin typeface="Arial"/>
                <a:cs typeface="Arial"/>
              </a:rPr>
              <a:t>RN;</a:t>
            </a:r>
            <a:endParaRPr sz="2400">
              <a:latin typeface="Arial"/>
              <a:cs typeface="Arial"/>
            </a:endParaRPr>
          </a:p>
          <a:p>
            <a:pPr marL="92075" marR="13702665">
              <a:lnSpc>
                <a:spcPct val="100000"/>
              </a:lnSpc>
              <a:spcBef>
                <a:spcPts val="1440"/>
              </a:spcBef>
            </a:pPr>
            <a:r>
              <a:rPr sz="2400" spc="-229" dirty="0">
                <a:solidFill>
                  <a:srgbClr val="5F5F5F"/>
                </a:solidFill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15064334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600" spc="-229" dirty="0">
                <a:solidFill>
                  <a:srgbClr val="095A82"/>
                </a:solidFill>
              </a:rPr>
              <a:t>Multi-Statement </a:t>
            </a:r>
            <a:r>
              <a:rPr lang="en-US" sz="5600" spc="-315" dirty="0">
                <a:solidFill>
                  <a:srgbClr val="095A82"/>
                </a:solidFill>
              </a:rPr>
              <a:t>Table-Valued </a:t>
            </a:r>
            <a:r>
              <a:rPr lang="en-US" sz="5600" spc="-375" dirty="0">
                <a:solidFill>
                  <a:srgbClr val="095A82"/>
                </a:solidFill>
              </a:rPr>
              <a:t>Function:</a:t>
            </a:r>
            <a:r>
              <a:rPr lang="en-US" sz="5600" spc="-875" dirty="0">
                <a:solidFill>
                  <a:srgbClr val="095A82"/>
                </a:solidFill>
              </a:rPr>
              <a:t> </a:t>
            </a:r>
            <a:r>
              <a:rPr lang="en-US" sz="5600" spc="-340" dirty="0">
                <a:solidFill>
                  <a:srgbClr val="095A82"/>
                </a:solidFill>
              </a:rPr>
              <a:t>Example</a:t>
            </a:r>
            <a:endParaRPr sz="5600" dirty="0"/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3D6645F9-5FC6-4631-B741-7B722FEC707A}"/>
              </a:ext>
            </a:extLst>
          </p:cNvPr>
          <p:cNvSpPr/>
          <p:nvPr/>
        </p:nvSpPr>
        <p:spPr>
          <a:xfrm>
            <a:off x="934211" y="1831848"/>
            <a:ext cx="8282940" cy="7516495"/>
          </a:xfrm>
          <a:custGeom>
            <a:avLst/>
            <a:gdLst/>
            <a:ahLst/>
            <a:cxnLst/>
            <a:rect l="l" t="t" r="r" b="b"/>
            <a:pathLst>
              <a:path w="8282940" h="7516495">
                <a:moveTo>
                  <a:pt x="0" y="7516368"/>
                </a:moveTo>
                <a:lnTo>
                  <a:pt x="8282940" y="7516368"/>
                </a:lnTo>
                <a:lnTo>
                  <a:pt x="8282940" y="0"/>
                </a:lnTo>
                <a:lnTo>
                  <a:pt x="0" y="0"/>
                </a:lnTo>
                <a:lnTo>
                  <a:pt x="0" y="751636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1E5C52D8-E52E-4028-BEEE-752CEA5591D0}"/>
              </a:ext>
            </a:extLst>
          </p:cNvPr>
          <p:cNvSpPr/>
          <p:nvPr/>
        </p:nvSpPr>
        <p:spPr>
          <a:xfrm>
            <a:off x="934211" y="1831848"/>
            <a:ext cx="8282940" cy="7516495"/>
          </a:xfrm>
          <a:custGeom>
            <a:avLst/>
            <a:gdLst/>
            <a:ahLst/>
            <a:cxnLst/>
            <a:rect l="l" t="t" r="r" b="b"/>
            <a:pathLst>
              <a:path w="8282940" h="7516495">
                <a:moveTo>
                  <a:pt x="0" y="7516368"/>
                </a:moveTo>
                <a:lnTo>
                  <a:pt x="8282940" y="7516368"/>
                </a:lnTo>
                <a:lnTo>
                  <a:pt x="8282940" y="0"/>
                </a:lnTo>
                <a:lnTo>
                  <a:pt x="0" y="0"/>
                </a:lnTo>
                <a:lnTo>
                  <a:pt x="0" y="7516368"/>
                </a:lnTo>
                <a:close/>
              </a:path>
            </a:pathLst>
          </a:custGeom>
          <a:ln w="12191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BDADA30E-49B0-434A-AA62-C504C79C4D18}"/>
              </a:ext>
            </a:extLst>
          </p:cNvPr>
          <p:cNvSpPr txBox="1"/>
          <p:nvPr/>
        </p:nvSpPr>
        <p:spPr>
          <a:xfrm>
            <a:off x="954735" y="1856993"/>
            <a:ext cx="7091680" cy="740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CREATE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FUNCTION fn_GetEmployeeInfo(@DeptID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INTEGER)</a:t>
            </a:r>
            <a:endParaRPr sz="2200" dirty="0">
              <a:latin typeface="Courier New"/>
              <a:cs typeface="Courier New"/>
            </a:endParaRPr>
          </a:p>
          <a:p>
            <a:pPr marL="12700" marR="1519555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RETURNS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@retGetEmployeeInfo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TABLE  (</a:t>
            </a:r>
            <a:endParaRPr sz="2200" dirty="0">
              <a:latin typeface="Courier New"/>
              <a:cs typeface="Courier New"/>
            </a:endParaRPr>
          </a:p>
          <a:p>
            <a:pPr marL="684530" marR="340995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EmployeeID int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primary 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key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NOT NULL,  FirstName nvarchar(255) NOT NULL,  LastName nvarchar(255) 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NOT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NULL,  Deptno INT NOT</a:t>
            </a:r>
            <a:r>
              <a:rPr sz="2200" spc="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NULL</a:t>
            </a:r>
            <a:endParaRPr sz="2200" dirty="0">
              <a:latin typeface="Courier New"/>
              <a:cs typeface="Courier New"/>
            </a:endParaRPr>
          </a:p>
          <a:p>
            <a:pPr marL="12700" marR="673671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)  AS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BEGIN</a:t>
            </a:r>
            <a:endParaRPr sz="2200" dirty="0">
              <a:latin typeface="Courier New"/>
              <a:cs typeface="Courier New"/>
            </a:endParaRPr>
          </a:p>
          <a:p>
            <a:pPr marL="12700" marR="269875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INSERT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@retGetEmployeeInfo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SELECT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 [emp_id]</a:t>
            </a:r>
            <a:endParaRPr sz="2200" dirty="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,[first_name]</a:t>
            </a:r>
            <a:endParaRPr sz="2200" dirty="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,[last_name]</a:t>
            </a:r>
            <a:endParaRPr sz="2200" dirty="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</a:pP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,[deptno]</a:t>
            </a:r>
            <a:endParaRPr sz="2200" dirty="0">
              <a:latin typeface="Courier New"/>
              <a:cs typeface="Courier New"/>
            </a:endParaRPr>
          </a:p>
          <a:p>
            <a:pPr marL="12700" marR="2192655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[empDB].[dbo].[employee]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WHERE deptno =</a:t>
            </a:r>
            <a:r>
              <a:rPr sz="2200" spc="3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@DeptID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00" dirty="0">
              <a:latin typeface="Times New Roman"/>
              <a:cs typeface="Times New Roman"/>
            </a:endParaRPr>
          </a:p>
          <a:p>
            <a:pPr marL="12700" marR="6064885">
              <a:lnSpc>
                <a:spcPct val="100000"/>
              </a:lnSpc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RE</a:t>
            </a:r>
            <a:r>
              <a:rPr sz="2200" spc="10" dirty="0">
                <a:solidFill>
                  <a:srgbClr val="095A82"/>
                </a:solidFill>
                <a:latin typeface="Courier New"/>
                <a:cs typeface="Courier New"/>
              </a:rPr>
              <a:t>T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URN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END;  GO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756B55B-6A2C-4350-8272-20C683CD5A6A}"/>
              </a:ext>
            </a:extLst>
          </p:cNvPr>
          <p:cNvSpPr/>
          <p:nvPr/>
        </p:nvSpPr>
        <p:spPr>
          <a:xfrm>
            <a:off x="9866376" y="1831848"/>
            <a:ext cx="7489190" cy="4299585"/>
          </a:xfrm>
          <a:custGeom>
            <a:avLst/>
            <a:gdLst/>
            <a:ahLst/>
            <a:cxnLst/>
            <a:rect l="l" t="t" r="r" b="b"/>
            <a:pathLst>
              <a:path w="7489190" h="4299585">
                <a:moveTo>
                  <a:pt x="0" y="4299204"/>
                </a:moveTo>
                <a:lnTo>
                  <a:pt x="7488935" y="4299204"/>
                </a:lnTo>
                <a:lnTo>
                  <a:pt x="7488935" y="0"/>
                </a:lnTo>
                <a:lnTo>
                  <a:pt x="0" y="0"/>
                </a:lnTo>
                <a:lnTo>
                  <a:pt x="0" y="429920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E4C1383D-6E55-4DD6-A5BC-DF88367822D2}"/>
              </a:ext>
            </a:extLst>
          </p:cNvPr>
          <p:cNvSpPr/>
          <p:nvPr/>
        </p:nvSpPr>
        <p:spPr>
          <a:xfrm>
            <a:off x="9866376" y="1831848"/>
            <a:ext cx="7489190" cy="4299585"/>
          </a:xfrm>
          <a:custGeom>
            <a:avLst/>
            <a:gdLst/>
            <a:ahLst/>
            <a:cxnLst/>
            <a:rect l="l" t="t" r="r" b="b"/>
            <a:pathLst>
              <a:path w="7489190" h="4299585">
                <a:moveTo>
                  <a:pt x="0" y="4299204"/>
                </a:moveTo>
                <a:lnTo>
                  <a:pt x="7488935" y="4299204"/>
                </a:lnTo>
                <a:lnTo>
                  <a:pt x="7488935" y="0"/>
                </a:lnTo>
                <a:lnTo>
                  <a:pt x="0" y="0"/>
                </a:lnTo>
                <a:lnTo>
                  <a:pt x="0" y="4299204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114EBB45-04EB-4C8D-80AD-6917D1E8893A}"/>
              </a:ext>
            </a:extLst>
          </p:cNvPr>
          <p:cNvSpPr txBox="1"/>
          <p:nvPr/>
        </p:nvSpPr>
        <p:spPr>
          <a:xfrm>
            <a:off x="9887839" y="1966340"/>
            <a:ext cx="1369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Execute: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5BAE2458-E64F-4665-822B-EC0498AA7826}"/>
              </a:ext>
            </a:extLst>
          </p:cNvPr>
          <p:cNvSpPr txBox="1"/>
          <p:nvPr/>
        </p:nvSpPr>
        <p:spPr>
          <a:xfrm>
            <a:off x="9887839" y="2636672"/>
            <a:ext cx="187578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USE</a:t>
            </a:r>
            <a:r>
              <a:rPr sz="22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GO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3F88F022-C1B7-4F27-AD99-091263CE2F20}"/>
              </a:ext>
            </a:extLst>
          </p:cNvPr>
          <p:cNvSpPr txBox="1"/>
          <p:nvPr/>
        </p:nvSpPr>
        <p:spPr>
          <a:xfrm>
            <a:off x="9887839" y="4144750"/>
            <a:ext cx="6588759" cy="153543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SELECT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EmployeeID, FirstName,</a:t>
            </a:r>
            <a:r>
              <a:rPr sz="2200" spc="1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LastName,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Deptno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FROM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fn_GetEmployeeInfo(10);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400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115176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0" dirty="0">
                <a:solidFill>
                  <a:srgbClr val="095A82"/>
                </a:solidFill>
              </a:rPr>
              <a:t>User </a:t>
            </a:r>
            <a:r>
              <a:rPr sz="5600" spc="-290" dirty="0">
                <a:solidFill>
                  <a:srgbClr val="095A82"/>
                </a:solidFill>
              </a:rPr>
              <a:t>Defined </a:t>
            </a:r>
            <a:r>
              <a:rPr sz="5600" spc="-335" dirty="0">
                <a:solidFill>
                  <a:srgbClr val="095A82"/>
                </a:solidFill>
              </a:rPr>
              <a:t>Functions </a:t>
            </a:r>
            <a:r>
              <a:rPr sz="5600" spc="-340" dirty="0">
                <a:solidFill>
                  <a:srgbClr val="095A82"/>
                </a:solidFill>
              </a:rPr>
              <a:t>(UDF):</a:t>
            </a:r>
            <a:r>
              <a:rPr sz="5600" spc="-900" dirty="0">
                <a:solidFill>
                  <a:srgbClr val="095A82"/>
                </a:solidFill>
              </a:rPr>
              <a:t> </a:t>
            </a:r>
            <a:r>
              <a:rPr sz="5600" spc="-295" dirty="0">
                <a:solidFill>
                  <a:srgbClr val="095A82"/>
                </a:solidFill>
              </a:rPr>
              <a:t>Benefits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06780" y="2165604"/>
            <a:ext cx="16524732" cy="130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688" y="2191511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4"/>
                </a:lnTo>
                <a:lnTo>
                  <a:pt x="6589776" y="504444"/>
                </a:lnTo>
                <a:lnTo>
                  <a:pt x="6051042" y="0"/>
                </a:lnTo>
                <a:close/>
              </a:path>
            </a:pathLst>
          </a:custGeom>
          <a:solidFill>
            <a:srgbClr val="FF3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1869" y="2212924"/>
            <a:ext cx="28276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Modular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211" y="2695955"/>
            <a:ext cx="16421100" cy="6953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0489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869"/>
              </a:spcBef>
            </a:pP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db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can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call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any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number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times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your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780" y="3945635"/>
            <a:ext cx="16524732" cy="1368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688" y="3971544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3"/>
                </a:lnTo>
                <a:lnTo>
                  <a:pt x="6589776" y="504443"/>
                </a:lnTo>
                <a:lnTo>
                  <a:pt x="6051042" y="0"/>
                </a:lnTo>
                <a:close/>
              </a:path>
            </a:pathLst>
          </a:custGeom>
          <a:solidFill>
            <a:srgbClr val="01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1869" y="3994150"/>
            <a:ext cx="205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211" y="4475988"/>
            <a:ext cx="16421100" cy="762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85"/>
              </a:spcBef>
            </a:pPr>
            <a:r>
              <a:rPr sz="2400" spc="-165" dirty="0">
                <a:solidFill>
                  <a:srgbClr val="5F5F5F"/>
                </a:solidFill>
                <a:latin typeface="Arial"/>
                <a:cs typeface="Arial"/>
              </a:rPr>
              <a:t>Like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procedures,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compiled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database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maintains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execution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plan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subsequent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6780" y="5792723"/>
            <a:ext cx="16524732" cy="1629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688" y="5818632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3"/>
                </a:lnTo>
                <a:lnTo>
                  <a:pt x="6589776" y="504443"/>
                </a:lnTo>
                <a:lnTo>
                  <a:pt x="6051042" y="0"/>
                </a:lnTo>
                <a:close/>
              </a:path>
            </a:pathLst>
          </a:custGeom>
          <a:solidFill>
            <a:srgbClr val="25C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1869" y="5841568"/>
            <a:ext cx="2835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Reduce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4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211" y="6323076"/>
            <a:ext cx="16421100" cy="102298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38430" rIns="0" bIns="0" rtlCol="0">
            <a:spAutoFit/>
          </a:bodyPr>
          <a:lstStyle/>
          <a:p>
            <a:pPr marL="236220" marR="306070">
              <a:lnSpc>
                <a:spcPct val="100000"/>
              </a:lnSpc>
              <a:spcBef>
                <a:spcPts val="1090"/>
              </a:spcBef>
            </a:pPr>
            <a:r>
              <a:rPr sz="2400" spc="-215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complex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constraint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that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cannot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expressed </a:t>
            </a:r>
            <a:r>
              <a:rPr sz="2400" spc="-225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scalar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expression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5" dirty="0">
                <a:solidFill>
                  <a:srgbClr val="5F5F5F"/>
                </a:solidFill>
                <a:latin typeface="Arial"/>
                <a:cs typeface="Arial"/>
              </a:rPr>
              <a:t>written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400" spc="-160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invoked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from  </a:t>
            </a:r>
            <a:r>
              <a:rPr sz="2400" spc="-335" dirty="0">
                <a:solidFill>
                  <a:srgbClr val="5F5F5F"/>
                </a:solidFill>
                <a:latin typeface="Arial"/>
                <a:cs typeface="Arial"/>
              </a:rPr>
              <a:t>WHERE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clause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23761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35" dirty="0">
                <a:solidFill>
                  <a:srgbClr val="095A82"/>
                </a:solidFill>
              </a:rPr>
              <a:t>Triggers</a:t>
            </a:r>
            <a:endParaRPr sz="5600"/>
          </a:p>
        </p:txBody>
      </p:sp>
      <p:sp>
        <p:nvSpPr>
          <p:cNvPr id="6" name="object 6"/>
          <p:cNvSpPr txBox="1"/>
          <p:nvPr/>
        </p:nvSpPr>
        <p:spPr>
          <a:xfrm>
            <a:off x="1012342" y="1673838"/>
            <a:ext cx="1611503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800" spc="-25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trigger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special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kind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procedure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that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automatically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executes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when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an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event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occurs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 the</a:t>
            </a:r>
            <a:r>
              <a:rPr sz="2800" spc="-4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database  server. </a:t>
            </a:r>
            <a:r>
              <a:rPr sz="2800" spc="-215" dirty="0">
                <a:solidFill>
                  <a:srgbClr val="5F5F5F"/>
                </a:solidFill>
                <a:latin typeface="Arial"/>
                <a:cs typeface="Arial"/>
              </a:rPr>
              <a:t>DML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triggers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execute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when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user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tries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modify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through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data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manipulation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language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(DML) 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event. </a:t>
            </a:r>
            <a:r>
              <a:rPr sz="2800" spc="-215" dirty="0">
                <a:solidFill>
                  <a:srgbClr val="5F5F5F"/>
                </a:solidFill>
                <a:latin typeface="Arial"/>
                <a:cs typeface="Arial"/>
              </a:rPr>
              <a:t>DML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events are </a:t>
            </a:r>
            <a:r>
              <a:rPr sz="2800" spc="-380" dirty="0">
                <a:solidFill>
                  <a:srgbClr val="5F5F5F"/>
                </a:solidFill>
                <a:latin typeface="Arial"/>
                <a:cs typeface="Arial"/>
              </a:rPr>
              <a:t>INSERT, </a:t>
            </a:r>
            <a:r>
              <a:rPr sz="2800" spc="-345" dirty="0">
                <a:solidFill>
                  <a:srgbClr val="5F5F5F"/>
                </a:solidFill>
                <a:latin typeface="Arial"/>
                <a:cs typeface="Arial"/>
              </a:rPr>
              <a:t>UPDATE,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800" spc="-430" dirty="0">
                <a:solidFill>
                  <a:srgbClr val="5F5F5F"/>
                </a:solidFill>
                <a:latin typeface="Arial"/>
                <a:cs typeface="Arial"/>
              </a:rPr>
              <a:t>DELETE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statements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on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table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</a:t>
            </a:r>
            <a:r>
              <a:rPr sz="2800" spc="-3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view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1644" y="4023372"/>
            <a:ext cx="1531620" cy="618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7072" y="3966971"/>
            <a:ext cx="1539240" cy="827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8888" y="4050791"/>
            <a:ext cx="1441703" cy="528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08888" y="4050791"/>
            <a:ext cx="1442085" cy="528955"/>
          </a:xfrm>
          <a:prstGeom prst="rect">
            <a:avLst/>
          </a:prstGeom>
          <a:ln w="9144">
            <a:solidFill>
              <a:srgbClr val="5D5D5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80"/>
              </a:spcBef>
            </a:pP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888" y="4736591"/>
            <a:ext cx="8351520" cy="3359150"/>
          </a:xfrm>
          <a:prstGeom prst="rect">
            <a:avLst/>
          </a:prstGeom>
          <a:solidFill>
            <a:srgbClr val="D9D9D9"/>
          </a:solidFill>
          <a:ln w="9144">
            <a:solidFill>
              <a:srgbClr val="5F5F5F"/>
            </a:solidFill>
          </a:ln>
        </p:spPr>
        <p:txBody>
          <a:bodyPr vert="horz" wrap="square" lIns="0" tIns="1530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2400" spc="-415" dirty="0">
                <a:solidFill>
                  <a:srgbClr val="5F5F5F"/>
                </a:solidFill>
                <a:latin typeface="Arial"/>
                <a:cs typeface="Arial"/>
              </a:rPr>
              <a:t>CREATE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OR </a:t>
            </a:r>
            <a:r>
              <a:rPr sz="2400" spc="-380" dirty="0">
                <a:solidFill>
                  <a:srgbClr val="5F5F5F"/>
                </a:solidFill>
                <a:latin typeface="Arial"/>
                <a:cs typeface="Arial"/>
              </a:rPr>
              <a:t>ALTER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 </a:t>
            </a:r>
            <a:r>
              <a:rPr sz="2400" spc="-340" dirty="0">
                <a:solidFill>
                  <a:srgbClr val="5F5F5F"/>
                </a:solidFill>
                <a:latin typeface="Arial"/>
                <a:cs typeface="Arial"/>
              </a:rPr>
              <a:t>TRIGGER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schema_name.trigger_name </a:t>
            </a:r>
            <a:r>
              <a:rPr sz="2400" spc="-235" dirty="0">
                <a:solidFill>
                  <a:srgbClr val="5F5F5F"/>
                </a:solidFill>
                <a:latin typeface="Arial"/>
                <a:cs typeface="Arial"/>
              </a:rPr>
              <a:t>ON</a:t>
            </a:r>
            <a:r>
              <a:rPr sz="2400" spc="-47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45"/>
              </a:spcBef>
            </a:pP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table </a:t>
            </a:r>
            <a:r>
              <a:rPr sz="2400" spc="480" dirty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view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2400" spc="-370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2400" spc="480" dirty="0">
                <a:solidFill>
                  <a:srgbClr val="5F5F5F"/>
                </a:solidFill>
                <a:latin typeface="Arial"/>
                <a:cs typeface="Arial"/>
              </a:rPr>
              <a:t>| </a:t>
            </a:r>
            <a:r>
              <a:rPr sz="2400" spc="-350" dirty="0">
                <a:solidFill>
                  <a:srgbClr val="5F5F5F"/>
                </a:solidFill>
                <a:latin typeface="Arial"/>
                <a:cs typeface="Arial"/>
              </a:rPr>
              <a:t>AFTER </a:t>
            </a:r>
            <a:r>
              <a:rPr sz="2400" spc="480" dirty="0">
                <a:solidFill>
                  <a:srgbClr val="5F5F5F"/>
                </a:solidFill>
                <a:latin typeface="Arial"/>
                <a:cs typeface="Arial"/>
              </a:rPr>
              <a:t>|</a:t>
            </a:r>
            <a:r>
              <a:rPr sz="2400" spc="-4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INSTEAD </a:t>
            </a:r>
            <a:r>
              <a:rPr sz="2400" spc="-330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90805" marR="3436620">
              <a:lnSpc>
                <a:spcPts val="4320"/>
              </a:lnSpc>
              <a:spcBef>
                <a:spcPts val="384"/>
              </a:spcBef>
            </a:pP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25" dirty="0">
                <a:solidFill>
                  <a:srgbClr val="5F5F5F"/>
                </a:solidFill>
                <a:latin typeface="Arial"/>
                <a:cs typeface="Arial"/>
              </a:rPr>
              <a:t>INSERT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35" dirty="0">
                <a:solidFill>
                  <a:srgbClr val="5F5F5F"/>
                </a:solidFill>
                <a:latin typeface="Arial"/>
                <a:cs typeface="Arial"/>
              </a:rPr>
              <a:t>UPDATE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,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[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65" dirty="0">
                <a:solidFill>
                  <a:srgbClr val="5F5F5F"/>
                </a:solidFill>
                <a:latin typeface="Arial"/>
                <a:cs typeface="Arial"/>
              </a:rPr>
              <a:t>DELETE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5F5F5F"/>
                </a:solidFill>
                <a:latin typeface="Arial"/>
                <a:cs typeface="Arial"/>
              </a:rPr>
              <a:t>]  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055"/>
              </a:spcBef>
            </a:pP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sql_statement;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516191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55" dirty="0">
                <a:solidFill>
                  <a:srgbClr val="095A82"/>
                </a:solidFill>
              </a:rPr>
              <a:t>Triggers:</a:t>
            </a:r>
            <a:r>
              <a:rPr sz="5600" spc="-480" dirty="0">
                <a:solidFill>
                  <a:srgbClr val="095A82"/>
                </a:solidFill>
              </a:rPr>
              <a:t> </a:t>
            </a:r>
            <a:r>
              <a:rPr sz="5600" spc="-295" dirty="0">
                <a:solidFill>
                  <a:srgbClr val="095A82"/>
                </a:solidFill>
              </a:rPr>
              <a:t>Benefits</a:t>
            </a:r>
            <a:endParaRPr sz="5600"/>
          </a:p>
        </p:txBody>
      </p:sp>
      <p:sp>
        <p:nvSpPr>
          <p:cNvPr id="6" name="object 6"/>
          <p:cNvSpPr txBox="1"/>
          <p:nvPr/>
        </p:nvSpPr>
        <p:spPr>
          <a:xfrm>
            <a:off x="1012342" y="1703603"/>
            <a:ext cx="1412621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Following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benefits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800" spc="-3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triggers: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Provides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alternative </a:t>
            </a:r>
            <a:r>
              <a:rPr sz="2800" spc="-70" dirty="0">
                <a:solidFill>
                  <a:srgbClr val="5F5F5F"/>
                </a:solidFill>
                <a:latin typeface="Arial"/>
                <a:cs typeface="Arial"/>
              </a:rPr>
              <a:t>method </a:t>
            </a:r>
            <a:r>
              <a:rPr sz="2800" spc="-15" dirty="0">
                <a:solidFill>
                  <a:srgbClr val="5F5F5F"/>
                </a:solidFill>
                <a:latin typeface="Arial"/>
                <a:cs typeface="Arial"/>
              </a:rPr>
              <a:t>for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implementing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referential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integrity</a:t>
            </a:r>
            <a:r>
              <a:rPr sz="2800" spc="-51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constraint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Restricts/Controls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updates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on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database</a:t>
            </a:r>
            <a:r>
              <a:rPr sz="2800" spc="-2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2800" spc="-18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used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publish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information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about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database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events </a:t>
            </a:r>
            <a:r>
              <a:rPr sz="2800" spc="-65" dirty="0">
                <a:solidFill>
                  <a:srgbClr val="5F5F5F"/>
                </a:solidFill>
                <a:latin typeface="Arial"/>
                <a:cs typeface="Arial"/>
              </a:rPr>
              <a:t>(startup </a:t>
            </a:r>
            <a:r>
              <a:rPr sz="2800" spc="35" dirty="0">
                <a:solidFill>
                  <a:srgbClr val="5F5F5F"/>
                </a:solidFill>
                <a:latin typeface="Arial"/>
                <a:cs typeface="Arial"/>
              </a:rPr>
              <a:t>&amp;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shutdown) </a:t>
            </a:r>
            <a:r>
              <a:rPr sz="28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800" spc="-5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5F5F5F"/>
                </a:solidFill>
                <a:latin typeface="Arial"/>
                <a:cs typeface="Arial"/>
              </a:rPr>
              <a:t>subscribers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5310734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5600" spc="-375" dirty="0">
                <a:solidFill>
                  <a:srgbClr val="095A82"/>
                </a:solidFill>
              </a:rPr>
              <a:t>Trigger:</a:t>
            </a:r>
            <a:r>
              <a:rPr lang="en-US" sz="5600" spc="-490" dirty="0">
                <a:solidFill>
                  <a:srgbClr val="095A82"/>
                </a:solidFill>
              </a:rPr>
              <a:t> </a:t>
            </a:r>
            <a:r>
              <a:rPr lang="en-US" sz="5600" spc="-340" dirty="0">
                <a:solidFill>
                  <a:srgbClr val="095A82"/>
                </a:solidFill>
              </a:rPr>
              <a:t>Example</a:t>
            </a:r>
            <a:endParaRPr sz="56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BAB2BEA-97A1-4429-B278-097306DA9341}"/>
              </a:ext>
            </a:extLst>
          </p:cNvPr>
          <p:cNvSpPr/>
          <p:nvPr/>
        </p:nvSpPr>
        <p:spPr>
          <a:xfrm>
            <a:off x="934211" y="1889760"/>
            <a:ext cx="7218045" cy="7379334"/>
          </a:xfrm>
          <a:custGeom>
            <a:avLst/>
            <a:gdLst/>
            <a:ahLst/>
            <a:cxnLst/>
            <a:rect l="l" t="t" r="r" b="b"/>
            <a:pathLst>
              <a:path w="7218045" h="7379334">
                <a:moveTo>
                  <a:pt x="0" y="7379208"/>
                </a:moveTo>
                <a:lnTo>
                  <a:pt x="7217664" y="7379208"/>
                </a:lnTo>
                <a:lnTo>
                  <a:pt x="7217664" y="0"/>
                </a:lnTo>
                <a:lnTo>
                  <a:pt x="0" y="0"/>
                </a:lnTo>
                <a:lnTo>
                  <a:pt x="0" y="7379208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825AEE7-F12A-4C87-818E-C5A4518581BC}"/>
              </a:ext>
            </a:extLst>
          </p:cNvPr>
          <p:cNvSpPr/>
          <p:nvPr/>
        </p:nvSpPr>
        <p:spPr>
          <a:xfrm>
            <a:off x="934211" y="1889760"/>
            <a:ext cx="7218045" cy="7379334"/>
          </a:xfrm>
          <a:custGeom>
            <a:avLst/>
            <a:gdLst/>
            <a:ahLst/>
            <a:cxnLst/>
            <a:rect l="l" t="t" r="r" b="b"/>
            <a:pathLst>
              <a:path w="7218045" h="7379334">
                <a:moveTo>
                  <a:pt x="0" y="7379208"/>
                </a:moveTo>
                <a:lnTo>
                  <a:pt x="7217664" y="7379208"/>
                </a:lnTo>
                <a:lnTo>
                  <a:pt x="7217664" y="0"/>
                </a:lnTo>
                <a:lnTo>
                  <a:pt x="0" y="0"/>
                </a:lnTo>
                <a:lnTo>
                  <a:pt x="0" y="7379208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01350FB-E771-4B2A-A75D-1BCF6FE389E3}"/>
              </a:ext>
            </a:extLst>
          </p:cNvPr>
          <p:cNvSpPr txBox="1"/>
          <p:nvPr/>
        </p:nvSpPr>
        <p:spPr>
          <a:xfrm>
            <a:off x="954735" y="1919986"/>
            <a:ext cx="6526530" cy="7265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7040" marR="2603500" indent="-434975">
              <a:lnSpc>
                <a:spcPct val="100000"/>
              </a:lnSpc>
              <a:spcBef>
                <a:spcPts val="95"/>
              </a:spcBef>
              <a:tabLst>
                <a:tab pos="1024255" algn="l"/>
              </a:tabLst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CREATE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TRIGGER trg_employee  </a:t>
            </a: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ON	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employee</a:t>
            </a:r>
            <a:endParaRPr sz="1900" dirty="0">
              <a:latin typeface="Courier New"/>
              <a:cs typeface="Courier New"/>
            </a:endParaRPr>
          </a:p>
          <a:p>
            <a:pPr marL="44704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AFTER</a:t>
            </a:r>
            <a:r>
              <a:rPr sz="1900" spc="-7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INSERT</a:t>
            </a:r>
            <a:endParaRPr sz="1900" dirty="0">
              <a:latin typeface="Courier New"/>
              <a:cs typeface="Courier New"/>
            </a:endParaRPr>
          </a:p>
          <a:p>
            <a:pPr marL="12700" marR="5781675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AS  BEGIN</a:t>
            </a:r>
            <a:endParaRPr sz="1900" dirty="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SET NOCOUNT </a:t>
            </a: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ON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added to prevent</a:t>
            </a:r>
            <a:r>
              <a:rPr sz="1900" spc="1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extra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result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sets</a:t>
            </a:r>
            <a:r>
              <a:rPr sz="1900" spc="-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from</a:t>
            </a:r>
            <a:endParaRPr sz="1900" dirty="0">
              <a:latin typeface="Courier New"/>
              <a:cs typeface="Courier New"/>
            </a:endParaRPr>
          </a:p>
          <a:p>
            <a:pPr marL="736600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interfering with SELECT</a:t>
            </a:r>
            <a:r>
              <a:rPr sz="1900" spc="1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statements.</a:t>
            </a:r>
            <a:endParaRPr sz="1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SET NOCOUNT</a:t>
            </a:r>
            <a:r>
              <a:rPr sz="190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ON;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 marR="438150" indent="723900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Insert statements for trigger here  </a:t>
            </a: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INSERT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INTO</a:t>
            </a:r>
            <a:r>
              <a:rPr sz="1900" spc="-1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[employeeaudit](</a:t>
            </a:r>
            <a:endParaRPr sz="1900" dirty="0">
              <a:latin typeface="Courier New"/>
              <a:cs typeface="Courier New"/>
            </a:endParaRPr>
          </a:p>
          <a:p>
            <a:pPr marL="1024255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[emp_id]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,[first_name]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,[last_name]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,[mgr_id]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,[phone_number]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,[hire_date]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,[job_id]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,[deptno]</a:t>
            </a:r>
            <a:endParaRPr sz="1900" dirty="0">
              <a:latin typeface="Courier New"/>
              <a:cs typeface="Courier New"/>
            </a:endParaRPr>
          </a:p>
          <a:p>
            <a:pPr marR="2640965" algn="ctr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,machinename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,serverName</a:t>
            </a:r>
            <a:endParaRPr sz="1900" dirty="0">
              <a:latin typeface="Courier New"/>
              <a:cs typeface="Courier New"/>
            </a:endParaRPr>
          </a:p>
          <a:p>
            <a:pPr marL="881380">
              <a:lnSpc>
                <a:spcPct val="100000"/>
              </a:lnSpc>
            </a:pP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,[InsertTime])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095A82"/>
                </a:solidFill>
                <a:latin typeface="Courier New"/>
                <a:cs typeface="Courier New"/>
              </a:rPr>
              <a:t>-- </a:t>
            </a:r>
            <a:r>
              <a:rPr sz="1900" spc="-10" dirty="0">
                <a:solidFill>
                  <a:srgbClr val="095A82"/>
                </a:solidFill>
                <a:latin typeface="Courier New"/>
                <a:cs typeface="Courier New"/>
              </a:rPr>
              <a:t>continue….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EADD4D1B-3FF4-48FF-90C7-6255E9DBBB52}"/>
              </a:ext>
            </a:extLst>
          </p:cNvPr>
          <p:cNvSpPr/>
          <p:nvPr/>
        </p:nvSpPr>
        <p:spPr>
          <a:xfrm>
            <a:off x="8855964" y="1889760"/>
            <a:ext cx="8499475" cy="5608320"/>
          </a:xfrm>
          <a:custGeom>
            <a:avLst/>
            <a:gdLst/>
            <a:ahLst/>
            <a:cxnLst/>
            <a:rect l="l" t="t" r="r" b="b"/>
            <a:pathLst>
              <a:path w="8499475" h="5608320">
                <a:moveTo>
                  <a:pt x="0" y="5608320"/>
                </a:moveTo>
                <a:lnTo>
                  <a:pt x="8499347" y="5608320"/>
                </a:lnTo>
                <a:lnTo>
                  <a:pt x="8499347" y="0"/>
                </a:lnTo>
                <a:lnTo>
                  <a:pt x="0" y="0"/>
                </a:lnTo>
                <a:lnTo>
                  <a:pt x="0" y="560832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AF97EF21-48D8-4D9F-B361-04C0E8EBFD24}"/>
              </a:ext>
            </a:extLst>
          </p:cNvPr>
          <p:cNvSpPr/>
          <p:nvPr/>
        </p:nvSpPr>
        <p:spPr>
          <a:xfrm>
            <a:off x="8855964" y="1889760"/>
            <a:ext cx="8499475" cy="5608320"/>
          </a:xfrm>
          <a:custGeom>
            <a:avLst/>
            <a:gdLst/>
            <a:ahLst/>
            <a:cxnLst/>
            <a:rect l="l" t="t" r="r" b="b"/>
            <a:pathLst>
              <a:path w="8499475" h="5608320">
                <a:moveTo>
                  <a:pt x="0" y="5608320"/>
                </a:moveTo>
                <a:lnTo>
                  <a:pt x="8499347" y="5608320"/>
                </a:lnTo>
                <a:lnTo>
                  <a:pt x="8499347" y="0"/>
                </a:lnTo>
                <a:lnTo>
                  <a:pt x="0" y="0"/>
                </a:lnTo>
                <a:lnTo>
                  <a:pt x="0" y="560832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4310E44-9869-4D39-AFBC-DD367C4E0DE3}"/>
              </a:ext>
            </a:extLst>
          </p:cNvPr>
          <p:cNvSpPr txBox="1"/>
          <p:nvPr/>
        </p:nvSpPr>
        <p:spPr>
          <a:xfrm>
            <a:off x="8878061" y="1908429"/>
            <a:ext cx="2616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-- ….</a:t>
            </a:r>
            <a:r>
              <a:rPr sz="20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Continued….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5ACCD0A8-8BAC-484D-BC6E-25269B320113}"/>
              </a:ext>
            </a:extLst>
          </p:cNvPr>
          <p:cNvSpPr txBox="1"/>
          <p:nvPr/>
        </p:nvSpPr>
        <p:spPr>
          <a:xfrm>
            <a:off x="8878061" y="2518029"/>
            <a:ext cx="8255634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SELECT</a:t>
            </a:r>
            <a:r>
              <a:rPr sz="2000" spc="-6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[emp_id]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,[first_name]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,[last_name]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,[mgr_id]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,[phone_number]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,[hire_date]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,[job_id]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,[deptno]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,CAST( SERVERPROPERTY('MachineName') AS</a:t>
            </a:r>
            <a:r>
              <a:rPr sz="2000" spc="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VARCHAR(50))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,CAST( SERVERPROPERTY('ServerName') AS</a:t>
            </a:r>
            <a:r>
              <a:rPr sz="2000" spc="2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VARCHAR(50))</a:t>
            </a:r>
            <a:endParaRPr sz="2000" dirty="0">
              <a:latin typeface="Courier New"/>
              <a:cs typeface="Courier New"/>
            </a:endParaRPr>
          </a:p>
          <a:p>
            <a:pPr marL="12700" marR="6101080" indent="304800">
              <a:lnSpc>
                <a:spcPct val="100000"/>
              </a:lnSpc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,GETDATE()  FROM</a:t>
            </a:r>
            <a:r>
              <a:rPr sz="2000" spc="-7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INSERTED;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4C5C2C8B-9280-4FD5-9CA6-EBFFB331F98E}"/>
              </a:ext>
            </a:extLst>
          </p:cNvPr>
          <p:cNvSpPr txBox="1"/>
          <p:nvPr/>
        </p:nvSpPr>
        <p:spPr>
          <a:xfrm>
            <a:off x="8878061" y="6785864"/>
            <a:ext cx="4826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95A82"/>
                </a:solidFill>
                <a:latin typeface="Courier New"/>
                <a:cs typeface="Courier New"/>
              </a:rPr>
              <a:t>END  GO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688" y="2013204"/>
            <a:ext cx="5356860" cy="7356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5571" y="8153400"/>
            <a:ext cx="5106162" cy="806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11573" y="8190738"/>
            <a:ext cx="5076825" cy="734695"/>
          </a:xfrm>
          <a:custGeom>
            <a:avLst/>
            <a:gdLst/>
            <a:ahLst/>
            <a:cxnLst/>
            <a:rect l="l" t="t" r="r" b="b"/>
            <a:pathLst>
              <a:path w="5076825" h="734695">
                <a:moveTo>
                  <a:pt x="4954016" y="0"/>
                </a:moveTo>
                <a:lnTo>
                  <a:pt x="122427" y="0"/>
                </a:lnTo>
                <a:lnTo>
                  <a:pt x="74795" y="9628"/>
                </a:lnTo>
                <a:lnTo>
                  <a:pt x="35877" y="35877"/>
                </a:lnTo>
                <a:lnTo>
                  <a:pt x="9628" y="74795"/>
                </a:lnTo>
                <a:lnTo>
                  <a:pt x="0" y="122427"/>
                </a:lnTo>
                <a:lnTo>
                  <a:pt x="0" y="612139"/>
                </a:lnTo>
                <a:lnTo>
                  <a:pt x="9628" y="659772"/>
                </a:lnTo>
                <a:lnTo>
                  <a:pt x="35877" y="698690"/>
                </a:lnTo>
                <a:lnTo>
                  <a:pt x="74795" y="724939"/>
                </a:lnTo>
                <a:lnTo>
                  <a:pt x="122427" y="734567"/>
                </a:lnTo>
                <a:lnTo>
                  <a:pt x="4954016" y="734567"/>
                </a:lnTo>
                <a:lnTo>
                  <a:pt x="5001648" y="724939"/>
                </a:lnTo>
                <a:lnTo>
                  <a:pt x="5040566" y="698690"/>
                </a:lnTo>
                <a:lnTo>
                  <a:pt x="5066815" y="659772"/>
                </a:lnTo>
                <a:lnTo>
                  <a:pt x="5076444" y="612139"/>
                </a:lnTo>
                <a:lnTo>
                  <a:pt x="5076444" y="122427"/>
                </a:lnTo>
                <a:lnTo>
                  <a:pt x="5066815" y="74795"/>
                </a:lnTo>
                <a:lnTo>
                  <a:pt x="5040566" y="35877"/>
                </a:lnTo>
                <a:lnTo>
                  <a:pt x="5001648" y="9628"/>
                </a:lnTo>
                <a:lnTo>
                  <a:pt x="49540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11573" y="8190738"/>
            <a:ext cx="5076825" cy="734695"/>
          </a:xfrm>
          <a:custGeom>
            <a:avLst/>
            <a:gdLst/>
            <a:ahLst/>
            <a:cxnLst/>
            <a:rect l="l" t="t" r="r" b="b"/>
            <a:pathLst>
              <a:path w="5076825" h="734695">
                <a:moveTo>
                  <a:pt x="0" y="122427"/>
                </a:moveTo>
                <a:lnTo>
                  <a:pt x="9628" y="74795"/>
                </a:lnTo>
                <a:lnTo>
                  <a:pt x="35877" y="35877"/>
                </a:lnTo>
                <a:lnTo>
                  <a:pt x="74795" y="9628"/>
                </a:lnTo>
                <a:lnTo>
                  <a:pt x="122427" y="0"/>
                </a:lnTo>
                <a:lnTo>
                  <a:pt x="4954016" y="0"/>
                </a:lnTo>
                <a:lnTo>
                  <a:pt x="5001648" y="9628"/>
                </a:lnTo>
                <a:lnTo>
                  <a:pt x="5040566" y="35877"/>
                </a:lnTo>
                <a:lnTo>
                  <a:pt x="5066815" y="74795"/>
                </a:lnTo>
                <a:lnTo>
                  <a:pt x="5076444" y="122427"/>
                </a:lnTo>
                <a:lnTo>
                  <a:pt x="5076444" y="612139"/>
                </a:lnTo>
                <a:lnTo>
                  <a:pt x="5066815" y="659772"/>
                </a:lnTo>
                <a:lnTo>
                  <a:pt x="5040566" y="698690"/>
                </a:lnTo>
                <a:lnTo>
                  <a:pt x="5001648" y="724939"/>
                </a:lnTo>
                <a:lnTo>
                  <a:pt x="4954016" y="734567"/>
                </a:lnTo>
                <a:lnTo>
                  <a:pt x="122427" y="734567"/>
                </a:lnTo>
                <a:lnTo>
                  <a:pt x="74795" y="724939"/>
                </a:lnTo>
                <a:lnTo>
                  <a:pt x="35877" y="698690"/>
                </a:lnTo>
                <a:lnTo>
                  <a:pt x="9628" y="659772"/>
                </a:lnTo>
                <a:lnTo>
                  <a:pt x="0" y="612139"/>
                </a:lnTo>
                <a:lnTo>
                  <a:pt x="0" y="122427"/>
                </a:lnTo>
                <a:close/>
              </a:path>
            </a:pathLst>
          </a:custGeom>
          <a:ln w="28956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44183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20" dirty="0">
                <a:solidFill>
                  <a:srgbClr val="095A82"/>
                </a:solidFill>
              </a:rPr>
              <a:t>Course</a:t>
            </a:r>
            <a:r>
              <a:rPr sz="5600" spc="-480" dirty="0">
                <a:solidFill>
                  <a:srgbClr val="095A82"/>
                </a:solidFill>
              </a:rPr>
              <a:t> </a:t>
            </a:r>
            <a:r>
              <a:rPr sz="5600" spc="-295" dirty="0">
                <a:solidFill>
                  <a:srgbClr val="095A82"/>
                </a:solidFill>
              </a:rPr>
              <a:t>Outline</a:t>
            </a:r>
            <a:endParaRPr sz="5600"/>
          </a:p>
        </p:txBody>
      </p:sp>
      <p:sp>
        <p:nvSpPr>
          <p:cNvPr id="9" name="object 9"/>
          <p:cNvSpPr txBox="1"/>
          <p:nvPr/>
        </p:nvSpPr>
        <p:spPr>
          <a:xfrm>
            <a:off x="4230115" y="2225420"/>
            <a:ext cx="7473950" cy="156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9F9F9F"/>
                </a:solidFill>
                <a:latin typeface="Arial"/>
                <a:cs typeface="Arial"/>
              </a:rPr>
              <a:t>DDL </a:t>
            </a:r>
            <a:r>
              <a:rPr sz="2400" spc="-120" dirty="0">
                <a:solidFill>
                  <a:srgbClr val="9F9F9F"/>
                </a:solidFill>
                <a:latin typeface="Arial"/>
                <a:cs typeface="Arial"/>
              </a:rPr>
              <a:t>(Data </a:t>
            </a:r>
            <a:r>
              <a:rPr sz="2400" spc="-65" dirty="0">
                <a:solidFill>
                  <a:srgbClr val="9F9F9F"/>
                </a:solidFill>
                <a:latin typeface="Arial"/>
                <a:cs typeface="Arial"/>
              </a:rPr>
              <a:t>Definitions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Language)</a:t>
            </a:r>
            <a:r>
              <a:rPr sz="2400" spc="-45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1604645">
              <a:lnSpc>
                <a:spcPct val="100000"/>
              </a:lnSpc>
            </a:pPr>
            <a:r>
              <a:rPr sz="2400" spc="-180" dirty="0">
                <a:solidFill>
                  <a:srgbClr val="9F9F9F"/>
                </a:solidFill>
                <a:latin typeface="Arial"/>
                <a:cs typeface="Arial"/>
              </a:rPr>
              <a:t>DML </a:t>
            </a:r>
            <a:r>
              <a:rPr sz="2400" spc="-120" dirty="0">
                <a:solidFill>
                  <a:srgbClr val="9F9F9F"/>
                </a:solidFill>
                <a:latin typeface="Arial"/>
                <a:cs typeface="Arial"/>
              </a:rPr>
              <a:t>(Data </a:t>
            </a:r>
            <a:r>
              <a:rPr sz="2400" spc="-45" dirty="0">
                <a:solidFill>
                  <a:srgbClr val="9F9F9F"/>
                </a:solidFill>
                <a:latin typeface="Arial"/>
                <a:cs typeface="Arial"/>
              </a:rPr>
              <a:t>Manipulation </a:t>
            </a:r>
            <a:r>
              <a:rPr sz="2400" spc="-170" dirty="0">
                <a:solidFill>
                  <a:srgbClr val="9F9F9F"/>
                </a:solidFill>
                <a:latin typeface="Arial"/>
                <a:cs typeface="Arial"/>
              </a:rPr>
              <a:t>Language)</a:t>
            </a:r>
            <a:r>
              <a:rPr sz="2400" spc="-18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9F9F9F"/>
                </a:solidFill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44818" y="5240273"/>
            <a:ext cx="436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9F9F9F"/>
                </a:solidFill>
                <a:latin typeface="Arial"/>
                <a:cs typeface="Arial"/>
              </a:rPr>
              <a:t>Retrieve </a:t>
            </a:r>
            <a:r>
              <a:rPr sz="2400" spc="-125" dirty="0">
                <a:solidFill>
                  <a:srgbClr val="9F9F9F"/>
                </a:solidFill>
                <a:latin typeface="Arial"/>
                <a:cs typeface="Arial"/>
              </a:rPr>
              <a:t>Data </a:t>
            </a:r>
            <a:r>
              <a:rPr sz="2400" spc="-20" dirty="0">
                <a:solidFill>
                  <a:srgbClr val="9F9F9F"/>
                </a:solidFill>
                <a:latin typeface="Arial"/>
                <a:cs typeface="Arial"/>
              </a:rPr>
              <a:t>from </a:t>
            </a:r>
            <a:r>
              <a:rPr sz="2400" spc="-10" dirty="0">
                <a:solidFill>
                  <a:srgbClr val="9F9F9F"/>
                </a:solidFill>
                <a:latin typeface="Arial"/>
                <a:cs typeface="Arial"/>
              </a:rPr>
              <a:t>Multiple</a:t>
            </a:r>
            <a:r>
              <a:rPr sz="2400" spc="-290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9F9F9F"/>
                </a:solidFill>
                <a:latin typeface="Arial"/>
                <a:cs typeface="Arial"/>
              </a:rPr>
              <a:t>Tables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7117" y="7039736"/>
            <a:ext cx="2932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9F9F9F"/>
                </a:solidFill>
                <a:latin typeface="Arial"/>
                <a:cs typeface="Arial"/>
              </a:rPr>
              <a:t>Inbuilt </a:t>
            </a:r>
            <a:r>
              <a:rPr sz="2400" spc="-110" dirty="0">
                <a:solidFill>
                  <a:srgbClr val="9F9F9F"/>
                </a:solidFill>
                <a:latin typeface="Arial"/>
                <a:cs typeface="Arial"/>
              </a:rPr>
              <a:t>Functions </a:t>
            </a:r>
            <a:r>
              <a:rPr sz="2400" spc="-30" dirty="0">
                <a:solidFill>
                  <a:srgbClr val="9F9F9F"/>
                </a:solidFill>
                <a:latin typeface="Arial"/>
                <a:cs typeface="Arial"/>
              </a:rPr>
              <a:t>in</a:t>
            </a:r>
            <a:r>
              <a:rPr sz="2400" spc="-315" dirty="0">
                <a:solidFill>
                  <a:srgbClr val="9F9F9F"/>
                </a:solidFill>
                <a:latin typeface="Arial"/>
                <a:cs typeface="Arial"/>
              </a:rPr>
              <a:t> </a:t>
            </a:r>
            <a:r>
              <a:rPr sz="2400" spc="-365" dirty="0">
                <a:solidFill>
                  <a:srgbClr val="9F9F9F"/>
                </a:solidFill>
                <a:latin typeface="Arial"/>
                <a:cs typeface="Arial"/>
              </a:rPr>
              <a:t>SQL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5" y="8342198"/>
            <a:ext cx="4295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3AC6E1"/>
                </a:solidFill>
                <a:latin typeface="Trebuchet MS"/>
                <a:cs typeface="Trebuchet MS"/>
              </a:rPr>
              <a:t>Create </a:t>
            </a:r>
            <a:r>
              <a:rPr sz="2400" b="1" spc="-135" dirty="0">
                <a:solidFill>
                  <a:srgbClr val="3AC6E1"/>
                </a:solidFill>
                <a:latin typeface="Trebuchet MS"/>
                <a:cs typeface="Trebuchet MS"/>
              </a:rPr>
              <a:t>Advance </a:t>
            </a:r>
            <a:r>
              <a:rPr sz="2400" b="1" spc="-105" dirty="0">
                <a:solidFill>
                  <a:srgbClr val="3AC6E1"/>
                </a:solidFill>
                <a:latin typeface="Trebuchet MS"/>
                <a:cs typeface="Trebuchet MS"/>
              </a:rPr>
              <a:t>Database</a:t>
            </a:r>
            <a:r>
              <a:rPr sz="2400" b="1" spc="-275" dirty="0">
                <a:solidFill>
                  <a:srgbClr val="3AC6E1"/>
                </a:solidFill>
                <a:latin typeface="Trebuchet MS"/>
                <a:cs typeface="Trebuchet MS"/>
              </a:rPr>
              <a:t> </a:t>
            </a:r>
            <a:r>
              <a:rPr sz="2400" b="1" spc="-155" dirty="0">
                <a:solidFill>
                  <a:srgbClr val="3AC6E1"/>
                </a:solidFill>
                <a:latin typeface="Trebuchet MS"/>
                <a:cs typeface="Trebuchet MS"/>
              </a:rPr>
              <a:t>Objects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32035" y="8307323"/>
            <a:ext cx="245745" cy="480059"/>
          </a:xfrm>
          <a:custGeom>
            <a:avLst/>
            <a:gdLst/>
            <a:ahLst/>
            <a:cxnLst/>
            <a:rect l="l" t="t" r="r" b="b"/>
            <a:pathLst>
              <a:path w="245745" h="480059">
                <a:moveTo>
                  <a:pt x="245364" y="0"/>
                </a:moveTo>
                <a:lnTo>
                  <a:pt x="0" y="240919"/>
                </a:lnTo>
                <a:lnTo>
                  <a:pt x="241554" y="480059"/>
                </a:lnTo>
                <a:lnTo>
                  <a:pt x="243840" y="480059"/>
                </a:lnTo>
                <a:lnTo>
                  <a:pt x="121920" y="240919"/>
                </a:lnTo>
                <a:lnTo>
                  <a:pt x="243840" y="1905"/>
                </a:lnTo>
                <a:lnTo>
                  <a:pt x="245364" y="0"/>
                </a:lnTo>
                <a:close/>
              </a:path>
            </a:pathLst>
          </a:custGeom>
          <a:solidFill>
            <a:srgbClr val="3AC6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0752" y="4128515"/>
            <a:ext cx="6004559" cy="4256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284607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Summary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37666" y="1891411"/>
            <a:ext cx="6044565" cy="372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this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module,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you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should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have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learnt</a:t>
            </a:r>
            <a:r>
              <a:rPr sz="2800" spc="-3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5F5F5F"/>
                </a:solidFill>
                <a:latin typeface="Arial"/>
                <a:cs typeface="Arial"/>
              </a:rPr>
              <a:t>to: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48335" algn="l"/>
                <a:tab pos="648970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2650" dirty="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648335" algn="l"/>
                <a:tab pos="648970" algn="l"/>
              </a:tabLst>
            </a:pP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Execute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650" dirty="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48335" algn="l"/>
                <a:tab pos="648970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2650" dirty="0">
              <a:latin typeface="Times New Roman"/>
              <a:cs typeface="Times New Roman"/>
            </a:endParaRPr>
          </a:p>
          <a:p>
            <a:pPr marL="648335" indent="-457834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48335" algn="l"/>
                <a:tab pos="648970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Triggers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9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974" y="1715261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100" y="0"/>
                </a:lnTo>
              </a:path>
            </a:pathLst>
          </a:custGeom>
          <a:ln w="28956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95391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48411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8" y="9352787"/>
                </a:lnTo>
                <a:lnTo>
                  <a:pt x="292608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6035" y="9601199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800"/>
                </a:moveTo>
                <a:lnTo>
                  <a:pt x="14951964" y="685800"/>
                </a:lnTo>
                <a:lnTo>
                  <a:pt x="1495196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9601199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800"/>
                </a:moveTo>
                <a:lnTo>
                  <a:pt x="1060704" y="685800"/>
                </a:lnTo>
                <a:lnTo>
                  <a:pt x="1060704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1"/>
                </a:moveTo>
                <a:lnTo>
                  <a:pt x="18288000" y="248411"/>
                </a:lnTo>
                <a:lnTo>
                  <a:pt x="18288000" y="0"/>
                </a:lnTo>
                <a:lnTo>
                  <a:pt x="0" y="0"/>
                </a:lnTo>
                <a:lnTo>
                  <a:pt x="0" y="248411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084" y="252984"/>
            <a:ext cx="17704308" cy="93588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2" y="832103"/>
                </a:lnTo>
                <a:lnTo>
                  <a:pt x="2275332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600" y="4550494"/>
            <a:ext cx="1356626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 panose="020B0603020202020204" pitchFamily="34" charset="0"/>
                <a:cs typeface="Calibri"/>
              </a:rPr>
              <a:t>Create Advance Database Objects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60564" y="1110996"/>
            <a:ext cx="3172968" cy="3172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27435" y="4035552"/>
            <a:ext cx="638251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312674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345" dirty="0">
                <a:solidFill>
                  <a:srgbClr val="095A82"/>
                </a:solidFill>
              </a:rPr>
              <a:t>Objectives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46200" y="1911223"/>
            <a:ext cx="7630795" cy="372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After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completing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this </a:t>
            </a:r>
            <a:r>
              <a:rPr sz="2800" spc="-90" dirty="0">
                <a:solidFill>
                  <a:srgbClr val="5F5F5F"/>
                </a:solidFill>
                <a:latin typeface="Arial"/>
                <a:cs typeface="Arial"/>
              </a:rPr>
              <a:t>module,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you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should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able</a:t>
            </a:r>
            <a:r>
              <a:rPr sz="2800" spc="-409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15" dirty="0">
                <a:solidFill>
                  <a:srgbClr val="5F5F5F"/>
                </a:solidFill>
                <a:latin typeface="Arial"/>
                <a:cs typeface="Arial"/>
              </a:rPr>
              <a:t>to: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Execute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spcBef>
                <a:spcPts val="5"/>
              </a:spcBef>
              <a:buClr>
                <a:srgbClr val="095A82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647700" indent="-4572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647700" algn="l"/>
                <a:tab pos="648335" algn="l"/>
              </a:tabLst>
            </a:pP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Create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Triggers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519176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Stored</a:t>
            </a:r>
            <a:r>
              <a:rPr sz="5600" spc="-475" dirty="0">
                <a:solidFill>
                  <a:srgbClr val="095A82"/>
                </a:solidFill>
              </a:rPr>
              <a:t> </a:t>
            </a:r>
            <a:r>
              <a:rPr sz="5600" spc="-355" dirty="0">
                <a:solidFill>
                  <a:srgbClr val="095A82"/>
                </a:solidFill>
              </a:rPr>
              <a:t>Procedure</a:t>
            </a:r>
            <a:endParaRPr sz="5600"/>
          </a:p>
        </p:txBody>
      </p:sp>
      <p:sp>
        <p:nvSpPr>
          <p:cNvPr id="6" name="object 6"/>
          <p:cNvSpPr txBox="1"/>
          <p:nvPr/>
        </p:nvSpPr>
        <p:spPr>
          <a:xfrm>
            <a:off x="937666" y="1891411"/>
            <a:ext cx="16410940" cy="6818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95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25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procedure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is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sql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statements </a:t>
            </a:r>
            <a:r>
              <a:rPr sz="2800" spc="15" dirty="0">
                <a:solidFill>
                  <a:srgbClr val="5F5F5F"/>
                </a:solidFill>
                <a:latin typeface="Arial"/>
                <a:cs typeface="Arial"/>
              </a:rPr>
              <a:t>with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name, </a:t>
            </a:r>
            <a:r>
              <a:rPr sz="2800" dirty="0">
                <a:solidFill>
                  <a:srgbClr val="5F5F5F"/>
                </a:solidFill>
                <a:latin typeface="Arial"/>
                <a:cs typeface="Arial"/>
              </a:rPr>
              <a:t>that </a:t>
            </a:r>
            <a:r>
              <a:rPr sz="2800" spc="-210" dirty="0">
                <a:solidFill>
                  <a:srgbClr val="5F5F5F"/>
                </a:solidFill>
                <a:latin typeface="Arial"/>
                <a:cs typeface="Arial"/>
              </a:rPr>
              <a:t>has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been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created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40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800" spc="-43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database</a:t>
            </a:r>
            <a:endParaRPr sz="2800">
              <a:latin typeface="Arial"/>
              <a:cs typeface="Arial"/>
            </a:endParaRPr>
          </a:p>
          <a:p>
            <a:pPr marL="584200" marR="5080" indent="-571500">
              <a:lnSpc>
                <a:spcPct val="150100"/>
              </a:lnSpc>
              <a:spcBef>
                <a:spcPts val="1400"/>
              </a:spcBef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Stored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Procedure </a:t>
            </a: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defined </a:t>
            </a:r>
            <a:r>
              <a:rPr sz="2800" spc="-265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set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logical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group </a:t>
            </a:r>
            <a:r>
              <a:rPr sz="2800" spc="-5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425" dirty="0">
                <a:solidFill>
                  <a:srgbClr val="5F5F5F"/>
                </a:solidFill>
                <a:latin typeface="Arial"/>
                <a:cs typeface="Arial"/>
              </a:rPr>
              <a:t>SQL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statements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which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grouped </a:t>
            </a:r>
            <a:r>
              <a:rPr sz="2800" spc="35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perform 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specific</a:t>
            </a:r>
            <a:r>
              <a:rPr sz="2800" spc="-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584200" indent="-57150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84200" algn="l"/>
                <a:tab pos="584835" algn="l"/>
              </a:tabLst>
            </a:pP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Like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other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programming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constructs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they</a:t>
            </a:r>
            <a:r>
              <a:rPr sz="2800" spc="-2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can: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</a:pPr>
            <a:endParaRPr sz="2650">
              <a:latin typeface="Times New Roman"/>
              <a:cs typeface="Times New Roman"/>
            </a:endParaRPr>
          </a:p>
          <a:p>
            <a:pPr marL="962025" lvl="1" indent="-457200">
              <a:lnSpc>
                <a:spcPct val="100000"/>
              </a:lnSpc>
              <a:buClr>
                <a:srgbClr val="095A82"/>
              </a:buClr>
              <a:buFont typeface="Wingdings"/>
              <a:buChar char=""/>
              <a:tabLst>
                <a:tab pos="962025" algn="l"/>
                <a:tab pos="962660" algn="l"/>
              </a:tabLst>
            </a:pP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Accept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input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parameters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"/>
            </a:pPr>
            <a:endParaRPr sz="2650">
              <a:latin typeface="Times New Roman"/>
              <a:cs typeface="Times New Roman"/>
            </a:endParaRPr>
          </a:p>
          <a:p>
            <a:pPr marL="962025" lvl="1" indent="-457200">
              <a:lnSpc>
                <a:spcPct val="100000"/>
              </a:lnSpc>
              <a:buClr>
                <a:srgbClr val="095A82"/>
              </a:buClr>
              <a:buFont typeface="Wingdings"/>
              <a:buChar char=""/>
              <a:tabLst>
                <a:tab pos="962025" algn="l"/>
                <a:tab pos="962660" algn="l"/>
              </a:tabLst>
            </a:pP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multiple </a:t>
            </a:r>
            <a:r>
              <a:rPr sz="2800" spc="-155" dirty="0">
                <a:solidFill>
                  <a:srgbClr val="5F5F5F"/>
                </a:solidFill>
                <a:latin typeface="Arial"/>
                <a:cs typeface="Arial"/>
              </a:rPr>
              <a:t>values </a:t>
            </a:r>
            <a:r>
              <a:rPr sz="2800" spc="-30" dirty="0">
                <a:solidFill>
                  <a:srgbClr val="5F5F5F"/>
                </a:solidFill>
                <a:latin typeface="Arial"/>
                <a:cs typeface="Arial"/>
              </a:rPr>
              <a:t>(out</a:t>
            </a:r>
            <a:r>
              <a:rPr sz="2800" spc="-20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parameters)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095A82"/>
              </a:buClr>
              <a:buFont typeface="Wingdings"/>
              <a:buChar char=""/>
            </a:pPr>
            <a:endParaRPr sz="2650">
              <a:latin typeface="Times New Roman"/>
              <a:cs typeface="Times New Roman"/>
            </a:endParaRPr>
          </a:p>
          <a:p>
            <a:pPr marL="962025" lvl="1" indent="-457200">
              <a:lnSpc>
                <a:spcPct val="100000"/>
              </a:lnSpc>
              <a:buClr>
                <a:srgbClr val="095A82"/>
              </a:buClr>
              <a:buFont typeface="Wingdings"/>
              <a:buChar char=""/>
              <a:tabLst>
                <a:tab pos="962025" algn="l"/>
                <a:tab pos="962660" algn="l"/>
              </a:tabLst>
            </a:pP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Contain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programming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5F5F5F"/>
                </a:solidFill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"/>
            </a:pPr>
            <a:endParaRPr sz="2650">
              <a:latin typeface="Times New Roman"/>
              <a:cs typeface="Times New Roman"/>
            </a:endParaRPr>
          </a:p>
          <a:p>
            <a:pPr marL="962025" lvl="1" indent="-457200">
              <a:lnSpc>
                <a:spcPct val="100000"/>
              </a:lnSpc>
              <a:buClr>
                <a:srgbClr val="095A82"/>
              </a:buClr>
              <a:buFont typeface="Wingdings"/>
              <a:buChar char=""/>
              <a:tabLst>
                <a:tab pos="962025" algn="l"/>
                <a:tab pos="962660" algn="l"/>
              </a:tabLst>
            </a:pPr>
            <a:r>
              <a:rPr sz="2800" spc="-28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00" dirty="0">
                <a:solidFill>
                  <a:srgbClr val="5F5F5F"/>
                </a:solidFill>
                <a:latin typeface="Arial"/>
                <a:cs typeface="Arial"/>
              </a:rPr>
              <a:t>call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other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procedures/functions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95A82"/>
              </a:buClr>
              <a:buFont typeface="Wingdings"/>
              <a:buChar char=""/>
            </a:pPr>
            <a:endParaRPr sz="2650">
              <a:latin typeface="Times New Roman"/>
              <a:cs typeface="Times New Roman"/>
            </a:endParaRPr>
          </a:p>
          <a:p>
            <a:pPr marL="962025" lvl="1" indent="-457200">
              <a:lnSpc>
                <a:spcPct val="100000"/>
              </a:lnSpc>
              <a:buClr>
                <a:srgbClr val="095A82"/>
              </a:buClr>
              <a:buFont typeface="Wingdings"/>
              <a:buChar char=""/>
              <a:tabLst>
                <a:tab pos="962025" algn="l"/>
                <a:tab pos="962660" algn="l"/>
              </a:tabLst>
            </a:pPr>
            <a:r>
              <a:rPr sz="2800" spc="-140" dirty="0">
                <a:solidFill>
                  <a:srgbClr val="5F5F5F"/>
                </a:solidFill>
                <a:latin typeface="Arial"/>
                <a:cs typeface="Arial"/>
              </a:rPr>
              <a:t>Returns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status </a:t>
            </a:r>
            <a:r>
              <a:rPr sz="2800" spc="35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indicate </a:t>
            </a:r>
            <a:r>
              <a:rPr sz="2800" spc="-235" dirty="0">
                <a:solidFill>
                  <a:srgbClr val="5F5F5F"/>
                </a:solidFill>
                <a:latin typeface="Arial"/>
                <a:cs typeface="Arial"/>
              </a:rPr>
              <a:t>success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</a:t>
            </a:r>
            <a:r>
              <a:rPr sz="2800" spc="-2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5F5F5F"/>
                </a:solidFill>
                <a:latin typeface="Arial"/>
                <a:cs typeface="Arial"/>
              </a:rPr>
              <a:t>failure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525384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Stored </a:t>
            </a:r>
            <a:r>
              <a:rPr sz="5600" spc="-370" dirty="0">
                <a:solidFill>
                  <a:srgbClr val="095A82"/>
                </a:solidFill>
              </a:rPr>
              <a:t>Procedure:</a:t>
            </a:r>
            <a:r>
              <a:rPr sz="5600" spc="-655" dirty="0">
                <a:solidFill>
                  <a:srgbClr val="095A82"/>
                </a:solidFill>
              </a:rPr>
              <a:t> </a:t>
            </a:r>
            <a:r>
              <a:rPr sz="5600" spc="-310" dirty="0">
                <a:solidFill>
                  <a:srgbClr val="095A82"/>
                </a:solidFill>
              </a:rPr>
              <a:t>Syntax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2356104" y="7618463"/>
            <a:ext cx="10448544" cy="1234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1927" y="7784604"/>
            <a:ext cx="9587484" cy="1040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3348" y="7642859"/>
            <a:ext cx="10358628" cy="1144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03348" y="7642859"/>
            <a:ext cx="10358755" cy="1144905"/>
          </a:xfrm>
          <a:custGeom>
            <a:avLst/>
            <a:gdLst/>
            <a:ahLst/>
            <a:cxnLst/>
            <a:rect l="l" t="t" r="r" b="b"/>
            <a:pathLst>
              <a:path w="10358755" h="1144904">
                <a:moveTo>
                  <a:pt x="0" y="190754"/>
                </a:moveTo>
                <a:lnTo>
                  <a:pt x="5034" y="146997"/>
                </a:lnTo>
                <a:lnTo>
                  <a:pt x="19378" y="106839"/>
                </a:lnTo>
                <a:lnTo>
                  <a:pt x="41887" y="71422"/>
                </a:lnTo>
                <a:lnTo>
                  <a:pt x="71422" y="41887"/>
                </a:lnTo>
                <a:lnTo>
                  <a:pt x="106839" y="19378"/>
                </a:lnTo>
                <a:lnTo>
                  <a:pt x="146997" y="5034"/>
                </a:lnTo>
                <a:lnTo>
                  <a:pt x="190753" y="0"/>
                </a:lnTo>
                <a:lnTo>
                  <a:pt x="10167874" y="0"/>
                </a:lnTo>
                <a:lnTo>
                  <a:pt x="10211630" y="5034"/>
                </a:lnTo>
                <a:lnTo>
                  <a:pt x="10251788" y="19378"/>
                </a:lnTo>
                <a:lnTo>
                  <a:pt x="10287205" y="41887"/>
                </a:lnTo>
                <a:lnTo>
                  <a:pt x="10316740" y="71422"/>
                </a:lnTo>
                <a:lnTo>
                  <a:pt x="10339249" y="106839"/>
                </a:lnTo>
                <a:lnTo>
                  <a:pt x="10353593" y="146997"/>
                </a:lnTo>
                <a:lnTo>
                  <a:pt x="10358628" y="190754"/>
                </a:lnTo>
                <a:lnTo>
                  <a:pt x="10358628" y="953770"/>
                </a:lnTo>
                <a:lnTo>
                  <a:pt x="10353593" y="997526"/>
                </a:lnTo>
                <a:lnTo>
                  <a:pt x="10339249" y="1037684"/>
                </a:lnTo>
                <a:lnTo>
                  <a:pt x="10316740" y="1073101"/>
                </a:lnTo>
                <a:lnTo>
                  <a:pt x="10287205" y="1102636"/>
                </a:lnTo>
                <a:lnTo>
                  <a:pt x="10251788" y="1125145"/>
                </a:lnTo>
                <a:lnTo>
                  <a:pt x="10211630" y="1139489"/>
                </a:lnTo>
                <a:lnTo>
                  <a:pt x="10167874" y="1144524"/>
                </a:lnTo>
                <a:lnTo>
                  <a:pt x="190753" y="1144524"/>
                </a:lnTo>
                <a:lnTo>
                  <a:pt x="146997" y="1139489"/>
                </a:lnTo>
                <a:lnTo>
                  <a:pt x="106839" y="1125145"/>
                </a:lnTo>
                <a:lnTo>
                  <a:pt x="71422" y="1102636"/>
                </a:lnTo>
                <a:lnTo>
                  <a:pt x="41887" y="1073101"/>
                </a:lnTo>
                <a:lnTo>
                  <a:pt x="19378" y="1037684"/>
                </a:lnTo>
                <a:lnTo>
                  <a:pt x="5034" y="997526"/>
                </a:lnTo>
                <a:lnTo>
                  <a:pt x="0" y="953770"/>
                </a:lnTo>
                <a:lnTo>
                  <a:pt x="0" y="190754"/>
                </a:lnTo>
                <a:close/>
              </a:path>
            </a:pathLst>
          </a:custGeom>
          <a:ln w="9144">
            <a:solidFill>
              <a:srgbClr val="087D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15895" y="7900542"/>
            <a:ext cx="9135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FFFFFF"/>
                </a:solidFill>
                <a:latin typeface="Trebuchet MS"/>
                <a:cs typeface="Trebuchet MS"/>
              </a:rPr>
              <a:t>Note: 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565" dirty="0">
                <a:solidFill>
                  <a:srgbClr val="FFFFFF"/>
                </a:solidFill>
                <a:latin typeface="Arial"/>
                <a:cs typeface="Arial"/>
              </a:rPr>
              <a:t>ALTER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instead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09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changes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sz="2400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4859" y="7438643"/>
            <a:ext cx="1722119" cy="1722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9408" y="7792186"/>
            <a:ext cx="1417320" cy="943610"/>
          </a:xfrm>
          <a:custGeom>
            <a:avLst/>
            <a:gdLst/>
            <a:ahLst/>
            <a:cxnLst/>
            <a:rect l="l" t="t" r="r" b="b"/>
            <a:pathLst>
              <a:path w="1417320" h="943609">
                <a:moveTo>
                  <a:pt x="806165" y="0"/>
                </a:moveTo>
                <a:lnTo>
                  <a:pt x="317121" y="101849"/>
                </a:lnTo>
                <a:lnTo>
                  <a:pt x="280591" y="122483"/>
                </a:lnTo>
                <a:lnTo>
                  <a:pt x="126511" y="319410"/>
                </a:lnTo>
                <a:lnTo>
                  <a:pt x="0" y="319410"/>
                </a:lnTo>
                <a:lnTo>
                  <a:pt x="0" y="808501"/>
                </a:lnTo>
                <a:lnTo>
                  <a:pt x="84340" y="808501"/>
                </a:lnTo>
                <a:lnTo>
                  <a:pt x="120589" y="813127"/>
                </a:lnTo>
                <a:lnTo>
                  <a:pt x="151299" y="825528"/>
                </a:lnTo>
                <a:lnTo>
                  <a:pt x="179177" y="843480"/>
                </a:lnTo>
                <a:lnTo>
                  <a:pt x="206929" y="864764"/>
                </a:lnTo>
                <a:lnTo>
                  <a:pt x="237264" y="887158"/>
                </a:lnTo>
                <a:lnTo>
                  <a:pt x="272889" y="908442"/>
                </a:lnTo>
                <a:lnTo>
                  <a:pt x="316510" y="926395"/>
                </a:lnTo>
                <a:lnTo>
                  <a:pt x="370835" y="938795"/>
                </a:lnTo>
                <a:lnTo>
                  <a:pt x="438571" y="943422"/>
                </a:lnTo>
                <a:lnTo>
                  <a:pt x="742198" y="943422"/>
                </a:lnTo>
                <a:lnTo>
                  <a:pt x="781496" y="935437"/>
                </a:lnTo>
                <a:lnTo>
                  <a:pt x="813677" y="913697"/>
                </a:lnTo>
                <a:lnTo>
                  <a:pt x="835421" y="881522"/>
                </a:lnTo>
                <a:lnTo>
                  <a:pt x="843407" y="842231"/>
                </a:lnTo>
                <a:lnTo>
                  <a:pt x="841562" y="822678"/>
                </a:lnTo>
                <a:lnTo>
                  <a:pt x="836238" y="804706"/>
                </a:lnTo>
                <a:lnTo>
                  <a:pt x="827751" y="788631"/>
                </a:lnTo>
                <a:lnTo>
                  <a:pt x="816418" y="774770"/>
                </a:lnTo>
                <a:lnTo>
                  <a:pt x="826539" y="774770"/>
                </a:lnTo>
                <a:lnTo>
                  <a:pt x="865836" y="766786"/>
                </a:lnTo>
                <a:lnTo>
                  <a:pt x="898018" y="745045"/>
                </a:lnTo>
                <a:lnTo>
                  <a:pt x="919762" y="712870"/>
                </a:lnTo>
                <a:lnTo>
                  <a:pt x="927748" y="673579"/>
                </a:lnTo>
                <a:lnTo>
                  <a:pt x="925877" y="653736"/>
                </a:lnTo>
                <a:lnTo>
                  <a:pt x="920368" y="635000"/>
                </a:lnTo>
                <a:lnTo>
                  <a:pt x="911380" y="617845"/>
                </a:lnTo>
                <a:lnTo>
                  <a:pt x="899072" y="602745"/>
                </a:lnTo>
                <a:lnTo>
                  <a:pt x="930673" y="589833"/>
                </a:lnTo>
                <a:lnTo>
                  <a:pt x="955791" y="567750"/>
                </a:lnTo>
                <a:lnTo>
                  <a:pt x="972369" y="538710"/>
                </a:lnTo>
                <a:lnTo>
                  <a:pt x="978352" y="504927"/>
                </a:lnTo>
                <a:lnTo>
                  <a:pt x="970366" y="465637"/>
                </a:lnTo>
                <a:lnTo>
                  <a:pt x="948622" y="433461"/>
                </a:lnTo>
                <a:lnTo>
                  <a:pt x="916441" y="411721"/>
                </a:lnTo>
                <a:lnTo>
                  <a:pt x="877143" y="403736"/>
                </a:lnTo>
                <a:lnTo>
                  <a:pt x="1332584" y="403736"/>
                </a:lnTo>
                <a:lnTo>
                  <a:pt x="1365687" y="397201"/>
                </a:lnTo>
                <a:lnTo>
                  <a:pt x="1392465" y="379282"/>
                </a:lnTo>
                <a:lnTo>
                  <a:pt x="1410388" y="352508"/>
                </a:lnTo>
                <a:lnTo>
                  <a:pt x="1416924" y="319410"/>
                </a:lnTo>
                <a:lnTo>
                  <a:pt x="1410388" y="286312"/>
                </a:lnTo>
                <a:lnTo>
                  <a:pt x="1392465" y="259539"/>
                </a:lnTo>
                <a:lnTo>
                  <a:pt x="1365687" y="241620"/>
                </a:lnTo>
                <a:lnTo>
                  <a:pt x="1332584" y="235084"/>
                </a:lnTo>
                <a:lnTo>
                  <a:pt x="497610" y="235084"/>
                </a:lnTo>
                <a:lnTo>
                  <a:pt x="809671" y="165937"/>
                </a:lnTo>
                <a:lnTo>
                  <a:pt x="840323" y="152260"/>
                </a:lnTo>
                <a:lnTo>
                  <a:pt x="862595" y="128623"/>
                </a:lnTo>
                <a:lnTo>
                  <a:pt x="874429" y="98345"/>
                </a:lnTo>
                <a:lnTo>
                  <a:pt x="873770" y="64746"/>
                </a:lnTo>
                <a:lnTo>
                  <a:pt x="860091" y="34099"/>
                </a:lnTo>
                <a:lnTo>
                  <a:pt x="836449" y="11831"/>
                </a:lnTo>
                <a:lnTo>
                  <a:pt x="80616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875" y="1857768"/>
            <a:ext cx="1533144" cy="618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8303" y="1801367"/>
            <a:ext cx="1539240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0119" y="1885188"/>
            <a:ext cx="1443228" cy="5288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0119" y="1885188"/>
            <a:ext cx="1443355" cy="528955"/>
          </a:xfrm>
          <a:prstGeom prst="rect">
            <a:avLst/>
          </a:prstGeom>
          <a:ln w="9144">
            <a:solidFill>
              <a:srgbClr val="5D5D5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80"/>
              </a:spcBef>
            </a:pPr>
            <a:r>
              <a:rPr sz="2800" spc="-180" dirty="0">
                <a:solidFill>
                  <a:srgbClr val="5F5F5F"/>
                </a:solidFill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6216" y="2662427"/>
            <a:ext cx="6265545" cy="4468495"/>
          </a:xfrm>
          <a:prstGeom prst="rect">
            <a:avLst/>
          </a:prstGeom>
          <a:solidFill>
            <a:srgbClr val="D9D9D9"/>
          </a:solidFill>
          <a:ln w="9144">
            <a:solidFill>
              <a:srgbClr val="5F5F5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210"/>
              </a:spcBef>
            </a:pPr>
            <a:r>
              <a:rPr sz="2400" spc="-415" dirty="0">
                <a:solidFill>
                  <a:srgbClr val="5F5F5F"/>
                </a:solidFill>
                <a:latin typeface="Arial"/>
                <a:cs typeface="Arial"/>
              </a:rPr>
              <a:t>CREATE </a:t>
            </a:r>
            <a:r>
              <a:rPr sz="2400" spc="-220" dirty="0">
                <a:solidFill>
                  <a:srgbClr val="5F5F5F"/>
                </a:solidFill>
                <a:latin typeface="Arial"/>
                <a:cs typeface="Arial"/>
              </a:rPr>
              <a:t>[OR </a:t>
            </a:r>
            <a:r>
              <a:rPr sz="2400" spc="-305" dirty="0">
                <a:solidFill>
                  <a:srgbClr val="5F5F5F"/>
                </a:solidFill>
                <a:latin typeface="Arial"/>
                <a:cs typeface="Arial"/>
              </a:rPr>
              <a:t>ALTER]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70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  <a:p>
            <a:pPr marL="90805" marR="501650">
              <a:lnSpc>
                <a:spcPct val="150000"/>
              </a:lnSpc>
              <a:tabLst>
                <a:tab pos="2658745" algn="l"/>
              </a:tabLst>
            </a:pP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schema_name.procedure_name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( 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@parameter_name	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parameter_data_type 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[OUT])</a:t>
            </a:r>
            <a:endParaRPr sz="2400">
              <a:latin typeface="Arial"/>
              <a:cs typeface="Arial"/>
            </a:endParaRPr>
          </a:p>
          <a:p>
            <a:pPr marL="90805" marR="5388610">
              <a:lnSpc>
                <a:spcPct val="150000"/>
              </a:lnSpc>
            </a:pP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AS  </a:t>
            </a:r>
            <a:r>
              <a:rPr sz="2400" spc="-365" dirty="0">
                <a:solidFill>
                  <a:srgbClr val="5F5F5F"/>
                </a:solidFill>
                <a:latin typeface="Arial"/>
                <a:cs typeface="Arial"/>
              </a:rPr>
              <a:t>B</a:t>
            </a:r>
            <a:r>
              <a:rPr sz="2400" spc="-385" dirty="0">
                <a:solidFill>
                  <a:srgbClr val="5F5F5F"/>
                </a:solidFill>
                <a:latin typeface="Arial"/>
                <a:cs typeface="Arial"/>
              </a:rPr>
              <a:t>E</a:t>
            </a:r>
            <a:r>
              <a:rPr sz="2400" spc="-305" dirty="0">
                <a:solidFill>
                  <a:srgbClr val="5F5F5F"/>
                </a:solidFill>
                <a:latin typeface="Arial"/>
                <a:cs typeface="Arial"/>
              </a:rPr>
              <a:t>G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I</a:t>
            </a:r>
            <a:r>
              <a:rPr sz="2400" spc="-185" dirty="0">
                <a:solidFill>
                  <a:srgbClr val="5F5F5F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  <a:p>
            <a:pPr marL="1462405">
              <a:lnSpc>
                <a:spcPct val="100000"/>
              </a:lnSpc>
              <a:spcBef>
                <a:spcPts val="1440"/>
              </a:spcBef>
            </a:pPr>
            <a:r>
              <a:rPr sz="2400" spc="-325" dirty="0">
                <a:solidFill>
                  <a:srgbClr val="5F5F5F"/>
                </a:solidFill>
                <a:latin typeface="Arial"/>
                <a:cs typeface="Arial"/>
              </a:rPr>
              <a:t>&lt;SQL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85" dirty="0">
                <a:solidFill>
                  <a:srgbClr val="5F5F5F"/>
                </a:solidFill>
                <a:latin typeface="Arial"/>
                <a:cs typeface="Arial"/>
              </a:rPr>
              <a:t>STATEMENTS/COMPUTATION&gt;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440"/>
              </a:spcBef>
            </a:pPr>
            <a:r>
              <a:rPr sz="2400" spc="-229" dirty="0">
                <a:solidFill>
                  <a:srgbClr val="5F5F5F"/>
                </a:solidFill>
                <a:latin typeface="Arial"/>
                <a:cs typeface="Arial"/>
              </a:rPr>
              <a:t>END;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79743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Stored </a:t>
            </a:r>
            <a:r>
              <a:rPr sz="5600" spc="-370" dirty="0">
                <a:solidFill>
                  <a:srgbClr val="095A82"/>
                </a:solidFill>
              </a:rPr>
              <a:t>Procedure:</a:t>
            </a:r>
            <a:r>
              <a:rPr sz="5600" spc="-625" dirty="0">
                <a:solidFill>
                  <a:srgbClr val="095A82"/>
                </a:solidFill>
              </a:rPr>
              <a:t> </a:t>
            </a:r>
            <a:r>
              <a:rPr sz="5600" spc="-295" dirty="0">
                <a:solidFill>
                  <a:srgbClr val="095A82"/>
                </a:solidFill>
              </a:rPr>
              <a:t>Benefits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06780" y="1886724"/>
            <a:ext cx="16524732" cy="1196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688" y="1912620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4"/>
                </a:lnTo>
                <a:lnTo>
                  <a:pt x="6589776" y="504444"/>
                </a:lnTo>
                <a:lnTo>
                  <a:pt x="6051042" y="0"/>
                </a:lnTo>
                <a:close/>
              </a:path>
            </a:pathLst>
          </a:custGeom>
          <a:solidFill>
            <a:srgbClr val="FBA9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780" y="3102864"/>
            <a:ext cx="16524732" cy="1569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5535" y="3128772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589776" y="0"/>
                </a:moveTo>
                <a:lnTo>
                  <a:pt x="538734" y="0"/>
                </a:lnTo>
                <a:lnTo>
                  <a:pt x="0" y="504444"/>
                </a:lnTo>
                <a:lnTo>
                  <a:pt x="6589776" y="504444"/>
                </a:lnTo>
                <a:lnTo>
                  <a:pt x="6589776" y="0"/>
                </a:lnTo>
                <a:close/>
              </a:path>
            </a:pathLst>
          </a:custGeom>
          <a:solidFill>
            <a:srgbClr val="FF3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1869" y="1956054"/>
            <a:ext cx="452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Reduced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sever/client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4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4211" y="2417064"/>
            <a:ext cx="16421100" cy="5899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8509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670"/>
              </a:spcBef>
            </a:pP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All 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commands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procedure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executed </a:t>
            </a:r>
            <a:r>
              <a:rPr sz="2400" spc="-225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19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single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batch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2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19146" y="3151123"/>
            <a:ext cx="2132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Stronger</a:t>
            </a:r>
            <a:r>
              <a:rPr sz="24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2688" y="3633215"/>
            <a:ext cx="16421100" cy="96329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1125" rIns="0" bIns="0" rtlCol="0">
            <a:spAutoFit/>
          </a:bodyPr>
          <a:lstStyle/>
          <a:p>
            <a:pPr marR="189865" algn="r">
              <a:lnSpc>
                <a:spcPct val="100000"/>
              </a:lnSpc>
              <a:spcBef>
                <a:spcPts val="875"/>
              </a:spcBef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380" dirty="0">
                <a:solidFill>
                  <a:srgbClr val="5F5F5F"/>
                </a:solidFill>
                <a:latin typeface="Arial"/>
                <a:cs typeface="Arial"/>
              </a:rPr>
              <a:t>EXECUTE </a:t>
            </a:r>
            <a:r>
              <a:rPr sz="2400" spc="-355" dirty="0">
                <a:solidFill>
                  <a:srgbClr val="5F5F5F"/>
                </a:solidFill>
                <a:latin typeface="Arial"/>
                <a:cs typeface="Arial"/>
              </a:rPr>
              <a:t>AS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specified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enable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impersonating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another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user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perform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certain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db 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tasks </a:t>
            </a:r>
            <a:r>
              <a:rPr sz="2400" spc="5" dirty="0">
                <a:solidFill>
                  <a:srgbClr val="5F5F5F"/>
                </a:solidFill>
                <a:latin typeface="Arial"/>
                <a:cs typeface="Arial"/>
              </a:rPr>
              <a:t>without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providing</a:t>
            </a:r>
            <a:r>
              <a:rPr sz="2400" spc="-36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direct</a:t>
            </a:r>
            <a:endParaRPr sz="2400">
              <a:latin typeface="Arial"/>
              <a:cs typeface="Arial"/>
            </a:endParaRPr>
          </a:p>
          <a:p>
            <a:pPr marR="192405" algn="r">
              <a:lnSpc>
                <a:spcPct val="100000"/>
              </a:lnSpc>
            </a:pP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permission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3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6780" y="4677155"/>
            <a:ext cx="16524732" cy="1318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688" y="4703064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4"/>
                </a:lnTo>
                <a:lnTo>
                  <a:pt x="6589776" y="504444"/>
                </a:lnTo>
                <a:lnTo>
                  <a:pt x="6051042" y="0"/>
                </a:lnTo>
                <a:close/>
              </a:path>
            </a:pathLst>
          </a:custGeom>
          <a:solidFill>
            <a:srgbClr val="01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91869" y="4725111"/>
            <a:ext cx="17589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0" dirty="0">
                <a:solidFill>
                  <a:srgbClr val="FFFFFF"/>
                </a:solidFill>
                <a:latin typeface="Arial"/>
                <a:cs typeface="Arial"/>
              </a:rPr>
              <a:t>Reuse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211" y="5207508"/>
            <a:ext cx="16421100" cy="711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875"/>
              </a:spcBef>
            </a:pP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code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(procedure) </a:t>
            </a:r>
            <a:r>
              <a:rPr sz="2400" spc="-15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called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from other</a:t>
            </a:r>
            <a:r>
              <a:rPr sz="2400" spc="-2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procedures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06780" y="5998464"/>
            <a:ext cx="16524732" cy="1569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65535" y="6024371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589776" y="0"/>
                </a:moveTo>
                <a:lnTo>
                  <a:pt x="538734" y="0"/>
                </a:lnTo>
                <a:lnTo>
                  <a:pt x="0" y="504443"/>
                </a:lnTo>
                <a:lnTo>
                  <a:pt x="6589776" y="504443"/>
                </a:lnTo>
                <a:lnTo>
                  <a:pt x="6589776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4754860" y="6047994"/>
            <a:ext cx="244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FFFF"/>
                </a:solidFill>
                <a:latin typeface="Arial"/>
                <a:cs typeface="Arial"/>
              </a:rPr>
              <a:t>Easier</a:t>
            </a:r>
            <a:r>
              <a:rPr sz="2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688" y="6528816"/>
            <a:ext cx="16421100" cy="96329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1760" rIns="0" bIns="0" rtlCol="0">
            <a:spAutoFit/>
          </a:bodyPr>
          <a:lstStyle/>
          <a:p>
            <a:pPr marR="299720" algn="r">
              <a:lnSpc>
                <a:spcPct val="100000"/>
              </a:lnSpc>
              <a:spcBef>
                <a:spcPts val="880"/>
              </a:spcBef>
            </a:pPr>
            <a:r>
              <a:rPr sz="2400" spc="-210" dirty="0">
                <a:solidFill>
                  <a:srgbClr val="5F5F5F"/>
                </a:solidFill>
                <a:latin typeface="Arial"/>
                <a:cs typeface="Arial"/>
              </a:rPr>
              <a:t>Changes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need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done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F5F5F"/>
                </a:solidFill>
                <a:latin typeface="Arial"/>
                <a:cs typeface="Arial"/>
              </a:rPr>
              <a:t>within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stored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procedure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Arial"/>
                <a:cs typeface="Arial"/>
              </a:rPr>
              <a:t>which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handles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db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operations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no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5F5F5F"/>
                </a:solidFill>
                <a:latin typeface="Arial"/>
                <a:cs typeface="Arial"/>
              </a:rPr>
              <a:t>changes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required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client</a:t>
            </a:r>
            <a:endParaRPr sz="2400">
              <a:latin typeface="Arial"/>
              <a:cs typeface="Arial"/>
            </a:endParaRPr>
          </a:p>
          <a:p>
            <a:pPr marR="299085" algn="r">
              <a:lnSpc>
                <a:spcPct val="100000"/>
              </a:lnSpc>
            </a:pP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appli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c</a:t>
            </a:r>
            <a:r>
              <a:rPr sz="2400" spc="-210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ti</a:t>
            </a:r>
            <a:r>
              <a:rPr sz="2400" spc="35" dirty="0">
                <a:solidFill>
                  <a:srgbClr val="5F5F5F"/>
                </a:solidFill>
                <a:latin typeface="Arial"/>
                <a:cs typeface="Arial"/>
              </a:rPr>
              <a:t>o</a:t>
            </a: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06780" y="7584947"/>
            <a:ext cx="16524732" cy="1569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32688" y="7610856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4"/>
                </a:lnTo>
                <a:lnTo>
                  <a:pt x="6589776" y="504444"/>
                </a:lnTo>
                <a:lnTo>
                  <a:pt x="6051042" y="0"/>
                </a:lnTo>
                <a:close/>
              </a:path>
            </a:pathLst>
          </a:custGeom>
          <a:solidFill>
            <a:srgbClr val="25C0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91869" y="7633842"/>
            <a:ext cx="2884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4211" y="8115300"/>
            <a:ext cx="16421100" cy="96329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875"/>
              </a:spcBef>
            </a:pPr>
            <a:r>
              <a:rPr sz="2400" spc="-60" dirty="0">
                <a:solidFill>
                  <a:srgbClr val="5F5F5F"/>
                </a:solidFill>
                <a:latin typeface="Arial"/>
                <a:cs typeface="Arial"/>
              </a:rPr>
              <a:t>All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procedures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by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Arial"/>
                <a:cs typeface="Arial"/>
              </a:rPr>
              <a:t>default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are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5F5F5F"/>
                </a:solidFill>
                <a:latin typeface="Arial"/>
                <a:cs typeface="Arial"/>
              </a:rPr>
              <a:t>compiled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database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first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time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executed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and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maintains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execution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5F5F5F"/>
                </a:solidFill>
                <a:latin typeface="Arial"/>
                <a:cs typeface="Arial"/>
              </a:rPr>
              <a:t>plan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  <a:spcBef>
                <a:spcPts val="5"/>
              </a:spcBef>
            </a:pP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subsequent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calls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8206334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5" dirty="0">
                <a:solidFill>
                  <a:srgbClr val="095A82"/>
                </a:solidFill>
              </a:rPr>
              <a:t>Stored </a:t>
            </a:r>
            <a:r>
              <a:rPr sz="5600" spc="-370" dirty="0">
                <a:solidFill>
                  <a:srgbClr val="095A82"/>
                </a:solidFill>
              </a:rPr>
              <a:t>Procedure:</a:t>
            </a:r>
            <a:r>
              <a:rPr sz="5600" spc="-625" dirty="0">
                <a:solidFill>
                  <a:srgbClr val="095A82"/>
                </a:solidFill>
              </a:rPr>
              <a:t> </a:t>
            </a:r>
            <a:r>
              <a:rPr lang="en-US" sz="5600" spc="-295" dirty="0">
                <a:solidFill>
                  <a:srgbClr val="095A82"/>
                </a:solidFill>
              </a:rPr>
              <a:t>Example</a:t>
            </a:r>
            <a:endParaRPr sz="5600" dirty="0"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F63E6892-7AE4-48EF-9399-4E4A811307DF}"/>
              </a:ext>
            </a:extLst>
          </p:cNvPr>
          <p:cNvSpPr/>
          <p:nvPr/>
        </p:nvSpPr>
        <p:spPr>
          <a:xfrm>
            <a:off x="940308" y="1975104"/>
            <a:ext cx="8498205" cy="7101840"/>
          </a:xfrm>
          <a:custGeom>
            <a:avLst/>
            <a:gdLst/>
            <a:ahLst/>
            <a:cxnLst/>
            <a:rect l="l" t="t" r="r" b="b"/>
            <a:pathLst>
              <a:path w="8498205" h="7101840">
                <a:moveTo>
                  <a:pt x="0" y="7101840"/>
                </a:moveTo>
                <a:lnTo>
                  <a:pt x="8497824" y="7101840"/>
                </a:lnTo>
                <a:lnTo>
                  <a:pt x="8497824" y="0"/>
                </a:lnTo>
                <a:lnTo>
                  <a:pt x="0" y="0"/>
                </a:lnTo>
                <a:lnTo>
                  <a:pt x="0" y="710184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982D9EF5-4F7B-41C3-86B7-9D6B800F7B82}"/>
              </a:ext>
            </a:extLst>
          </p:cNvPr>
          <p:cNvSpPr/>
          <p:nvPr/>
        </p:nvSpPr>
        <p:spPr>
          <a:xfrm>
            <a:off x="940308" y="1975104"/>
            <a:ext cx="8498205" cy="7101840"/>
          </a:xfrm>
          <a:custGeom>
            <a:avLst/>
            <a:gdLst/>
            <a:ahLst/>
            <a:cxnLst/>
            <a:rect l="l" t="t" r="r" b="b"/>
            <a:pathLst>
              <a:path w="8498205" h="7101840">
                <a:moveTo>
                  <a:pt x="0" y="7101840"/>
                </a:moveTo>
                <a:lnTo>
                  <a:pt x="8497824" y="7101840"/>
                </a:lnTo>
                <a:lnTo>
                  <a:pt x="8497824" y="0"/>
                </a:lnTo>
                <a:lnTo>
                  <a:pt x="0" y="0"/>
                </a:lnTo>
                <a:lnTo>
                  <a:pt x="0" y="710184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CCA26D19-3EA2-45A2-92A3-AB56C0225530}"/>
              </a:ext>
            </a:extLst>
          </p:cNvPr>
          <p:cNvSpPr txBox="1"/>
          <p:nvPr/>
        </p:nvSpPr>
        <p:spPr>
          <a:xfrm>
            <a:off x="2289810" y="2086101"/>
            <a:ext cx="6756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PROCEDURE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sp_GetEmployeeInfo(@empid</a:t>
            </a:r>
            <a:r>
              <a:rPr sz="2200" spc="2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INT)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A16B247D-EED0-41D2-8919-C234AAA7C334}"/>
              </a:ext>
            </a:extLst>
          </p:cNvPr>
          <p:cNvSpPr txBox="1"/>
          <p:nvPr/>
        </p:nvSpPr>
        <p:spPr>
          <a:xfrm>
            <a:off x="944067" y="1917851"/>
            <a:ext cx="103187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Cr</a:t>
            </a:r>
            <a:r>
              <a:rPr sz="2200" spc="10" dirty="0">
                <a:solidFill>
                  <a:srgbClr val="095A82"/>
                </a:solidFill>
                <a:latin typeface="Courier New"/>
                <a:cs typeface="Courier New"/>
              </a:rPr>
              <a:t>e</a:t>
            </a: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ate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AS  BEGIN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04033EBD-8256-49CE-9606-3DD773C2E534}"/>
              </a:ext>
            </a:extLst>
          </p:cNvPr>
          <p:cNvSpPr txBox="1">
            <a:spLocks/>
          </p:cNvSpPr>
          <p:nvPr/>
        </p:nvSpPr>
        <p:spPr>
          <a:xfrm>
            <a:off x="944067" y="3426993"/>
            <a:ext cx="4904105" cy="557845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4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SELECT[emp_id]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,[first_name]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,[last_name]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,[mgr_id]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,[phone_number]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,[hire_date]</a:t>
            </a:r>
          </a:p>
          <a:p>
            <a:pPr marL="102108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,[job_id]</a:t>
            </a:r>
          </a:p>
          <a:p>
            <a:pPr marL="1021080">
              <a:spcBef>
                <a:spcPts val="1325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,[deptno]</a:t>
            </a:r>
          </a:p>
          <a:p>
            <a:pPr marL="12700" marR="5080">
              <a:lnSpc>
                <a:spcPct val="150000"/>
              </a:lnSpc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FROM [empDB].[dbo].[employee]  WHERE emp_id = @empid</a:t>
            </a:r>
          </a:p>
          <a:p>
            <a:pPr marL="12700">
              <a:spcBef>
                <a:spcPts val="1320"/>
              </a:spcBef>
            </a:pPr>
            <a:r>
              <a:rPr lang="en-US" sz="2200" dirty="0">
                <a:solidFill>
                  <a:srgbClr val="095A82"/>
                </a:solidFill>
                <a:latin typeface="Courier New"/>
                <a:cs typeface="Courier New"/>
              </a:rPr>
              <a:t>END;</a:t>
            </a: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69EDBCA5-BD5D-4FD2-993F-D154FF8C8CA7}"/>
              </a:ext>
            </a:extLst>
          </p:cNvPr>
          <p:cNvSpPr/>
          <p:nvPr/>
        </p:nvSpPr>
        <p:spPr>
          <a:xfrm>
            <a:off x="9857231" y="1975104"/>
            <a:ext cx="7490459" cy="5654040"/>
          </a:xfrm>
          <a:custGeom>
            <a:avLst/>
            <a:gdLst/>
            <a:ahLst/>
            <a:cxnLst/>
            <a:rect l="l" t="t" r="r" b="b"/>
            <a:pathLst>
              <a:path w="7490459" h="5654040">
                <a:moveTo>
                  <a:pt x="0" y="5654040"/>
                </a:moveTo>
                <a:lnTo>
                  <a:pt x="7490460" y="5654040"/>
                </a:lnTo>
                <a:lnTo>
                  <a:pt x="7490460" y="0"/>
                </a:lnTo>
                <a:lnTo>
                  <a:pt x="0" y="0"/>
                </a:lnTo>
                <a:lnTo>
                  <a:pt x="0" y="565404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DA480E8B-BCA2-4143-8E80-CD5DFD914B78}"/>
              </a:ext>
            </a:extLst>
          </p:cNvPr>
          <p:cNvSpPr/>
          <p:nvPr/>
        </p:nvSpPr>
        <p:spPr>
          <a:xfrm>
            <a:off x="9857231" y="1975104"/>
            <a:ext cx="7490459" cy="5654040"/>
          </a:xfrm>
          <a:custGeom>
            <a:avLst/>
            <a:gdLst/>
            <a:ahLst/>
            <a:cxnLst/>
            <a:rect l="l" t="t" r="r" b="b"/>
            <a:pathLst>
              <a:path w="7490459" h="5654040">
                <a:moveTo>
                  <a:pt x="0" y="5654040"/>
                </a:moveTo>
                <a:lnTo>
                  <a:pt x="7490460" y="5654040"/>
                </a:lnTo>
                <a:lnTo>
                  <a:pt x="7490460" y="0"/>
                </a:lnTo>
                <a:lnTo>
                  <a:pt x="0" y="0"/>
                </a:lnTo>
                <a:lnTo>
                  <a:pt x="0" y="5654040"/>
                </a:lnTo>
                <a:close/>
              </a:path>
            </a:pathLst>
          </a:custGeom>
          <a:ln w="12192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11414B65-0691-4024-A500-12863A44B206}"/>
              </a:ext>
            </a:extLst>
          </p:cNvPr>
          <p:cNvSpPr txBox="1"/>
          <p:nvPr/>
        </p:nvSpPr>
        <p:spPr>
          <a:xfrm>
            <a:off x="9879838" y="2116963"/>
            <a:ext cx="1369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Execute: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0915DFB3-DAE7-4CA5-AB85-F9492F219B6A}"/>
              </a:ext>
            </a:extLst>
          </p:cNvPr>
          <p:cNvSpPr txBox="1"/>
          <p:nvPr/>
        </p:nvSpPr>
        <p:spPr>
          <a:xfrm>
            <a:off x="9879838" y="2954807"/>
            <a:ext cx="187578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-10" dirty="0">
                <a:solidFill>
                  <a:srgbClr val="095A82"/>
                </a:solidFill>
                <a:latin typeface="Courier New"/>
                <a:cs typeface="Courier New"/>
              </a:rPr>
              <a:t>USE</a:t>
            </a:r>
            <a:r>
              <a:rPr sz="2200" spc="-5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[empDB] 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GO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7D91BDED-9293-4172-883B-8B4C1BC3617A}"/>
              </a:ext>
            </a:extLst>
          </p:cNvPr>
          <p:cNvSpPr txBox="1"/>
          <p:nvPr/>
        </p:nvSpPr>
        <p:spPr>
          <a:xfrm>
            <a:off x="9879838" y="4632198"/>
            <a:ext cx="7429500" cy="287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DECLARE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@return_value</a:t>
            </a:r>
            <a:r>
              <a:rPr sz="2200" spc="3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int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EXEC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@return_value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=</a:t>
            </a:r>
            <a:r>
              <a:rPr sz="2200" spc="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[dbo].[GetEmployeeInfo]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@empid =</a:t>
            </a:r>
            <a:r>
              <a:rPr sz="2200" spc="35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1001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SELECT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'Return </a:t>
            </a:r>
            <a:r>
              <a:rPr sz="2200" spc="-5" dirty="0">
                <a:solidFill>
                  <a:srgbClr val="095A82"/>
                </a:solidFill>
                <a:latin typeface="Courier New"/>
                <a:cs typeface="Courier New"/>
              </a:rPr>
              <a:t>Value' =</a:t>
            </a:r>
            <a:r>
              <a:rPr sz="2200" spc="40" dirty="0">
                <a:solidFill>
                  <a:srgbClr val="095A82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095A82"/>
                </a:solidFill>
                <a:latin typeface="Courier New"/>
                <a:cs typeface="Courier New"/>
              </a:rPr>
              <a:t>@return_value</a:t>
            </a:r>
            <a:endParaRPr sz="2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2776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666" y="644093"/>
            <a:ext cx="87268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600" spc="-280" dirty="0">
                <a:solidFill>
                  <a:srgbClr val="095A82"/>
                </a:solidFill>
              </a:rPr>
              <a:t>User </a:t>
            </a:r>
            <a:r>
              <a:rPr sz="5600" spc="-290" dirty="0">
                <a:solidFill>
                  <a:srgbClr val="095A82"/>
                </a:solidFill>
              </a:rPr>
              <a:t>Defined </a:t>
            </a:r>
            <a:r>
              <a:rPr sz="5600" spc="-335" dirty="0">
                <a:solidFill>
                  <a:srgbClr val="095A82"/>
                </a:solidFill>
              </a:rPr>
              <a:t>Functions</a:t>
            </a:r>
            <a:r>
              <a:rPr sz="5600" spc="-840" dirty="0">
                <a:solidFill>
                  <a:srgbClr val="095A82"/>
                </a:solidFill>
              </a:rPr>
              <a:t> </a:t>
            </a:r>
            <a:r>
              <a:rPr sz="5600" spc="-310" dirty="0">
                <a:solidFill>
                  <a:srgbClr val="095A82"/>
                </a:solidFill>
              </a:rPr>
              <a:t>(UDF)</a:t>
            </a:r>
            <a:endParaRPr sz="5600"/>
          </a:p>
        </p:txBody>
      </p:sp>
      <p:sp>
        <p:nvSpPr>
          <p:cNvPr id="6" name="object 6"/>
          <p:cNvSpPr/>
          <p:nvPr/>
        </p:nvSpPr>
        <p:spPr>
          <a:xfrm>
            <a:off x="906780" y="3342132"/>
            <a:ext cx="16524732" cy="130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688" y="3368040"/>
            <a:ext cx="6590030" cy="504825"/>
          </a:xfrm>
          <a:custGeom>
            <a:avLst/>
            <a:gdLst/>
            <a:ahLst/>
            <a:cxnLst/>
            <a:rect l="l" t="t" r="r" b="b"/>
            <a:pathLst>
              <a:path w="6590030" h="504825">
                <a:moveTo>
                  <a:pt x="6051042" y="0"/>
                </a:moveTo>
                <a:lnTo>
                  <a:pt x="0" y="0"/>
                </a:lnTo>
                <a:lnTo>
                  <a:pt x="0" y="504443"/>
                </a:lnTo>
                <a:lnTo>
                  <a:pt x="6589776" y="504443"/>
                </a:lnTo>
                <a:lnTo>
                  <a:pt x="6051042" y="0"/>
                </a:lnTo>
                <a:close/>
              </a:path>
            </a:pathLst>
          </a:custGeom>
          <a:solidFill>
            <a:srgbClr val="0185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7666" y="1677441"/>
            <a:ext cx="15545435" cy="210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170" dirty="0">
                <a:solidFill>
                  <a:srgbClr val="5F5F5F"/>
                </a:solidFill>
                <a:latin typeface="Arial"/>
                <a:cs typeface="Arial"/>
              </a:rPr>
              <a:t>Like </a:t>
            </a:r>
            <a:r>
              <a:rPr sz="2800" spc="-75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in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programming </a:t>
            </a:r>
            <a:r>
              <a:rPr sz="2800" spc="-165" dirty="0">
                <a:solidFill>
                  <a:srgbClr val="5F5F5F"/>
                </a:solidFill>
                <a:latin typeface="Arial"/>
                <a:cs typeface="Arial"/>
              </a:rPr>
              <a:t>languages, User </a:t>
            </a:r>
            <a:r>
              <a:rPr sz="2800" spc="-110" dirty="0">
                <a:solidFill>
                  <a:srgbClr val="5F5F5F"/>
                </a:solidFill>
                <a:latin typeface="Arial"/>
                <a:cs typeface="Arial"/>
              </a:rPr>
              <a:t>Defined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Functions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are compact </a:t>
            </a:r>
            <a:r>
              <a:rPr sz="2800" spc="-160" dirty="0">
                <a:solidFill>
                  <a:srgbClr val="5F5F5F"/>
                </a:solidFill>
                <a:latin typeface="Arial"/>
                <a:cs typeface="Arial"/>
              </a:rPr>
              <a:t>pieces </a:t>
            </a:r>
            <a:r>
              <a:rPr sz="2800" spc="-10" dirty="0">
                <a:solidFill>
                  <a:srgbClr val="5F5F5F"/>
                </a:solidFill>
                <a:latin typeface="Arial"/>
                <a:cs typeface="Arial"/>
              </a:rPr>
              <a:t>of </a:t>
            </a:r>
            <a:r>
              <a:rPr sz="2800" spc="-150" dirty="0">
                <a:solidFill>
                  <a:srgbClr val="5F5F5F"/>
                </a:solidFill>
                <a:latin typeface="Arial"/>
                <a:cs typeface="Arial"/>
              </a:rPr>
              <a:t>Transact </a:t>
            </a:r>
            <a:r>
              <a:rPr sz="2800" spc="-425" dirty="0">
                <a:solidFill>
                  <a:srgbClr val="5F5F5F"/>
                </a:solidFill>
                <a:latin typeface="Arial"/>
                <a:cs typeface="Arial"/>
              </a:rPr>
              <a:t>SQL </a:t>
            </a:r>
            <a:r>
              <a:rPr sz="2800" spc="-130" dirty="0">
                <a:solidFill>
                  <a:srgbClr val="5F5F5F"/>
                </a:solidFill>
                <a:latin typeface="Arial"/>
                <a:cs typeface="Arial"/>
              </a:rPr>
              <a:t>code,  </a:t>
            </a:r>
            <a:r>
              <a:rPr sz="2800" spc="-80" dirty="0">
                <a:solidFill>
                  <a:srgbClr val="5F5F5F"/>
                </a:solidFill>
                <a:latin typeface="Arial"/>
                <a:cs typeface="Arial"/>
              </a:rPr>
              <a:t>which </a:t>
            </a:r>
            <a:r>
              <a:rPr sz="2800" spc="-175" dirty="0">
                <a:solidFill>
                  <a:srgbClr val="5F5F5F"/>
                </a:solidFill>
                <a:latin typeface="Arial"/>
                <a:cs typeface="Arial"/>
              </a:rPr>
              <a:t>can </a:t>
            </a:r>
            <a:r>
              <a:rPr sz="2800" spc="-125" dirty="0">
                <a:solidFill>
                  <a:srgbClr val="5F5F5F"/>
                </a:solidFill>
                <a:latin typeface="Arial"/>
                <a:cs typeface="Arial"/>
              </a:rPr>
              <a:t>accept </a:t>
            </a:r>
            <a:r>
              <a:rPr sz="2800" spc="-105" dirty="0">
                <a:solidFill>
                  <a:srgbClr val="5F5F5F"/>
                </a:solidFill>
                <a:latin typeface="Arial"/>
                <a:cs typeface="Arial"/>
              </a:rPr>
              <a:t>parameters, </a:t>
            </a:r>
            <a:r>
              <a:rPr sz="2800" spc="-45" dirty="0">
                <a:solidFill>
                  <a:srgbClr val="5F5F5F"/>
                </a:solidFill>
                <a:latin typeface="Arial"/>
                <a:cs typeface="Arial"/>
              </a:rPr>
              <a:t>perform </a:t>
            </a:r>
            <a:r>
              <a:rPr sz="2800" spc="-120" dirty="0">
                <a:solidFill>
                  <a:srgbClr val="5F5F5F"/>
                </a:solidFill>
                <a:latin typeface="Arial"/>
                <a:cs typeface="Arial"/>
              </a:rPr>
              <a:t>complex </a:t>
            </a:r>
            <a:r>
              <a:rPr sz="2800" spc="-85" dirty="0">
                <a:solidFill>
                  <a:srgbClr val="5F5F5F"/>
                </a:solidFill>
                <a:latin typeface="Arial"/>
                <a:cs typeface="Arial"/>
              </a:rPr>
              <a:t>calculation </a:t>
            </a:r>
            <a:r>
              <a:rPr sz="2800" spc="-135" dirty="0">
                <a:solidFill>
                  <a:srgbClr val="5F5F5F"/>
                </a:solidFill>
                <a:latin typeface="Arial"/>
                <a:cs typeface="Arial"/>
              </a:rPr>
              <a:t>and </a:t>
            </a:r>
            <a:r>
              <a:rPr sz="2800" spc="-20" dirty="0">
                <a:solidFill>
                  <a:srgbClr val="5F5F5F"/>
                </a:solidFill>
                <a:latin typeface="Arial"/>
                <a:cs typeface="Arial"/>
              </a:rPr>
              <a:t>return </a:t>
            </a:r>
            <a:r>
              <a:rPr sz="2800" spc="-35" dirty="0">
                <a:solidFill>
                  <a:srgbClr val="5F5F5F"/>
                </a:solidFill>
                <a:latin typeface="Arial"/>
                <a:cs typeface="Arial"/>
              </a:rPr>
              <a:t>either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114" dirty="0">
                <a:solidFill>
                  <a:srgbClr val="5F5F5F"/>
                </a:solidFill>
                <a:latin typeface="Arial"/>
                <a:cs typeface="Arial"/>
              </a:rPr>
              <a:t>value, </a:t>
            </a:r>
            <a:r>
              <a:rPr sz="2800" spc="-25" dirty="0">
                <a:solidFill>
                  <a:srgbClr val="5F5F5F"/>
                </a:solidFill>
                <a:latin typeface="Arial"/>
                <a:cs typeface="Arial"/>
              </a:rPr>
              <a:t>or</a:t>
            </a:r>
            <a:r>
              <a:rPr sz="2800" spc="-48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800" spc="-220" dirty="0">
                <a:solidFill>
                  <a:srgbClr val="5F5F5F"/>
                </a:solidFill>
                <a:latin typeface="Arial"/>
                <a:cs typeface="Arial"/>
              </a:rPr>
              <a:t>a </a:t>
            </a:r>
            <a:r>
              <a:rPr sz="2800" spc="-60" dirty="0">
                <a:solidFill>
                  <a:srgbClr val="5F5F5F"/>
                </a:solidFill>
                <a:latin typeface="Arial"/>
                <a:cs typeface="Arial"/>
              </a:rPr>
              <a:t>table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2400" spc="-175" dirty="0">
                <a:solidFill>
                  <a:srgbClr val="FFFFFF"/>
                </a:solidFill>
                <a:latin typeface="Arial"/>
                <a:cs typeface="Arial"/>
              </a:rPr>
              <a:t>Scalar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211" y="3872484"/>
            <a:ext cx="16421100" cy="6953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1112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875"/>
              </a:spcBef>
            </a:pPr>
            <a:r>
              <a:rPr sz="2400" spc="-215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scalar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value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is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used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5F5F5F"/>
                </a:solidFill>
                <a:latin typeface="Arial"/>
                <a:cs typeface="Arial"/>
              </a:rPr>
              <a:t>to</a:t>
            </a:r>
            <a:r>
              <a:rPr sz="2400" spc="-15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return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single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value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only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like</a:t>
            </a:r>
            <a:r>
              <a:rPr sz="2400" spc="-1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Integers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or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may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F5F5F"/>
                </a:solidFill>
                <a:latin typeface="Arial"/>
                <a:cs typeface="Arial"/>
              </a:rPr>
              <a:t>be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F5F5F"/>
                </a:solidFill>
                <a:latin typeface="Arial"/>
                <a:cs typeface="Arial"/>
              </a:rPr>
              <a:t>timestamp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6780" y="4779264"/>
            <a:ext cx="16524732" cy="1664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688" y="4805171"/>
            <a:ext cx="6590030" cy="502920"/>
          </a:xfrm>
          <a:custGeom>
            <a:avLst/>
            <a:gdLst/>
            <a:ahLst/>
            <a:cxnLst/>
            <a:rect l="l" t="t" r="r" b="b"/>
            <a:pathLst>
              <a:path w="6590030" h="502920">
                <a:moveTo>
                  <a:pt x="6051042" y="0"/>
                </a:moveTo>
                <a:lnTo>
                  <a:pt x="0" y="0"/>
                </a:lnTo>
                <a:lnTo>
                  <a:pt x="0" y="502919"/>
                </a:lnTo>
                <a:lnTo>
                  <a:pt x="6589776" y="502919"/>
                </a:lnTo>
                <a:lnTo>
                  <a:pt x="6051042" y="0"/>
                </a:lnTo>
                <a:close/>
              </a:path>
            </a:pathLst>
          </a:custGeom>
          <a:solidFill>
            <a:srgbClr val="00B5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1869" y="4827270"/>
            <a:ext cx="2742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Table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Valued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211" y="5308091"/>
            <a:ext cx="16421100" cy="10591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38430" rIns="0" bIns="0" rtlCol="0">
            <a:spAutoFit/>
          </a:bodyPr>
          <a:lstStyle/>
          <a:p>
            <a:pPr marL="236220" marR="438784">
              <a:lnSpc>
                <a:spcPct val="100000"/>
              </a:lnSpc>
              <a:spcBef>
                <a:spcPts val="1090"/>
              </a:spcBef>
            </a:pPr>
            <a:r>
              <a:rPr sz="2400" spc="-215" dirty="0">
                <a:solidFill>
                  <a:srgbClr val="5F5F5F"/>
                </a:solidFill>
                <a:latin typeface="Arial"/>
                <a:cs typeface="Arial"/>
              </a:rPr>
              <a:t>A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F5F5F"/>
                </a:solidFill>
                <a:latin typeface="Arial"/>
                <a:cs typeface="Arial"/>
              </a:rPr>
              <a:t>table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valued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function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is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used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Arial"/>
                <a:cs typeface="Arial"/>
              </a:rPr>
              <a:t>for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5F5F5F"/>
                </a:solidFill>
                <a:latin typeface="Arial"/>
                <a:cs typeface="Arial"/>
              </a:rPr>
              <a:t>any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5F5F5F"/>
                </a:solidFill>
                <a:latin typeface="Arial"/>
                <a:cs typeface="Arial"/>
              </a:rPr>
              <a:t>number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Arial"/>
                <a:cs typeface="Arial"/>
              </a:rPr>
              <a:t>row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set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values.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5F5F5F"/>
                </a:solidFill>
                <a:latin typeface="Arial"/>
                <a:cs typeface="Arial"/>
              </a:rPr>
              <a:t>It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is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F5F5F"/>
                </a:solidFill>
                <a:latin typeface="Arial"/>
                <a:cs typeface="Arial"/>
              </a:rPr>
              <a:t>useful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5F5F5F"/>
                </a:solidFill>
                <a:latin typeface="Arial"/>
                <a:cs typeface="Arial"/>
              </a:rPr>
              <a:t>case</a:t>
            </a:r>
            <a:r>
              <a:rPr sz="2400" spc="-12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Arial"/>
                <a:cs typeface="Arial"/>
              </a:rPr>
              <a:t>returning</a:t>
            </a:r>
            <a:r>
              <a:rPr sz="2400" spc="-12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Arial"/>
                <a:cs typeface="Arial"/>
              </a:rPr>
              <a:t>multiple</a:t>
            </a:r>
            <a:r>
              <a:rPr sz="2400" spc="-140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5F5F5F"/>
                </a:solidFill>
                <a:latin typeface="Arial"/>
                <a:cs typeface="Arial"/>
              </a:rPr>
              <a:t>rows</a:t>
            </a:r>
            <a:r>
              <a:rPr sz="2400" spc="-10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5F5F5F"/>
                </a:solidFill>
                <a:latin typeface="Arial"/>
                <a:cs typeface="Arial"/>
              </a:rPr>
              <a:t>set</a:t>
            </a:r>
            <a:r>
              <a:rPr sz="2400" spc="-114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Arial"/>
                <a:cs typeface="Arial"/>
              </a:rPr>
              <a:t>at  </a:t>
            </a:r>
            <a:r>
              <a:rPr sz="2400" spc="-30" dirty="0">
                <a:solidFill>
                  <a:srgbClr val="5F5F5F"/>
                </a:solidFill>
                <a:latin typeface="Arial"/>
                <a:cs typeface="Arial"/>
              </a:rPr>
              <a:t>the </a:t>
            </a:r>
            <a:r>
              <a:rPr sz="2400" spc="-175" dirty="0">
                <a:solidFill>
                  <a:srgbClr val="5F5F5F"/>
                </a:solidFill>
                <a:latin typeface="Arial"/>
                <a:cs typeface="Arial"/>
              </a:rPr>
              <a:t>same</a:t>
            </a:r>
            <a:r>
              <a:rPr sz="2400" spc="-235" dirty="0">
                <a:solidFill>
                  <a:srgbClr val="5F5F5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97908" y="7351788"/>
            <a:ext cx="9233916" cy="920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35423" y="7310640"/>
            <a:ext cx="9424416" cy="1086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5152" y="7376159"/>
            <a:ext cx="9144000" cy="830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45152" y="7376159"/>
            <a:ext cx="9144000" cy="830580"/>
          </a:xfrm>
          <a:prstGeom prst="rect">
            <a:avLst/>
          </a:prstGeom>
          <a:ln w="9143">
            <a:solidFill>
              <a:srgbClr val="087DB8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655955" marR="111125" indent="-539750">
              <a:lnSpc>
                <a:spcPct val="100000"/>
              </a:lnSpc>
              <a:spcBef>
                <a:spcPts val="210"/>
              </a:spcBef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procedures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compiled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executed and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maintains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execution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plan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4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Arial"/>
                <a:cs typeface="Arial"/>
              </a:rPr>
              <a:t>subsequent 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1423</Words>
  <Application>Microsoft Office PowerPoint</Application>
  <PresentationFormat>Custom</PresentationFormat>
  <Paragraphs>241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Office Theme</vt:lpstr>
      <vt:lpstr>2_Office Theme</vt:lpstr>
      <vt:lpstr>1_Office Theme</vt:lpstr>
      <vt:lpstr> </vt:lpstr>
      <vt:lpstr>Course Outline</vt:lpstr>
      <vt:lpstr>PowerPoint Presentation</vt:lpstr>
      <vt:lpstr>Objectives</vt:lpstr>
      <vt:lpstr>Stored Procedure</vt:lpstr>
      <vt:lpstr>Stored Procedure: Syntax</vt:lpstr>
      <vt:lpstr>Stored Procedure: Benefits</vt:lpstr>
      <vt:lpstr>Stored Procedure: Example</vt:lpstr>
      <vt:lpstr>User Defined Functions (UDF)</vt:lpstr>
      <vt:lpstr>UDF: Scalar Function</vt:lpstr>
      <vt:lpstr>Scalar Function: Example</vt:lpstr>
      <vt:lpstr>UDF: Inline Table-Valued Function</vt:lpstr>
      <vt:lpstr>Inline Table-Valued Function: Example</vt:lpstr>
      <vt:lpstr>UDF- Multi-Statement Table: Valued Function</vt:lpstr>
      <vt:lpstr>Multi-Statement Table-Valued Function: Example</vt:lpstr>
      <vt:lpstr>User Defined Functions (UDF): Benefits</vt:lpstr>
      <vt:lpstr>Triggers</vt:lpstr>
      <vt:lpstr>Triggers: Benefits</vt:lpstr>
      <vt:lpstr>Trigger: Example</vt:lpstr>
      <vt:lpstr>Summary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rajesh</dc:creator>
  <cp:keywords>OU7 PowerPoint Template</cp:keywords>
  <cp:lastModifiedBy>Sriram B</cp:lastModifiedBy>
  <cp:revision>9</cp:revision>
  <dcterms:created xsi:type="dcterms:W3CDTF">2018-09-26T10:26:22Z</dcterms:created>
  <dcterms:modified xsi:type="dcterms:W3CDTF">2018-10-04T07:08:37Z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2018-09-26T00:00:00Z</vt:filetime>
  </property>
</Properties>
</file>