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72" r:id="rId2"/>
    <p:sldId id="310" r:id="rId3"/>
    <p:sldId id="321" r:id="rId4"/>
    <p:sldId id="278" r:id="rId5"/>
    <p:sldId id="322" r:id="rId6"/>
    <p:sldId id="323" r:id="rId7"/>
    <p:sldId id="324" r:id="rId8"/>
    <p:sldId id="325" r:id="rId9"/>
    <p:sldId id="418" r:id="rId10"/>
    <p:sldId id="326" r:id="rId11"/>
    <p:sldId id="327" r:id="rId12"/>
    <p:sldId id="328" r:id="rId13"/>
    <p:sldId id="329" r:id="rId14"/>
    <p:sldId id="330" r:id="rId15"/>
    <p:sldId id="331" r:id="rId16"/>
    <p:sldId id="419" r:id="rId17"/>
    <p:sldId id="332" r:id="rId18"/>
    <p:sldId id="333" r:id="rId19"/>
    <p:sldId id="334" r:id="rId20"/>
    <p:sldId id="335" r:id="rId21"/>
    <p:sldId id="336" r:id="rId22"/>
    <p:sldId id="337" r:id="rId23"/>
    <p:sldId id="338" r:id="rId24"/>
    <p:sldId id="339" r:id="rId25"/>
    <p:sldId id="340" r:id="rId26"/>
    <p:sldId id="341" r:id="rId27"/>
    <p:sldId id="420" r:id="rId28"/>
    <p:sldId id="342" r:id="rId29"/>
    <p:sldId id="343" r:id="rId30"/>
    <p:sldId id="344" r:id="rId31"/>
    <p:sldId id="345" r:id="rId32"/>
    <p:sldId id="346" r:id="rId33"/>
    <p:sldId id="347" r:id="rId34"/>
    <p:sldId id="348" r:id="rId35"/>
    <p:sldId id="349" r:id="rId36"/>
    <p:sldId id="350" r:id="rId37"/>
    <p:sldId id="351" r:id="rId38"/>
    <p:sldId id="421" r:id="rId39"/>
    <p:sldId id="352" r:id="rId40"/>
    <p:sldId id="353" r:id="rId41"/>
    <p:sldId id="354" r:id="rId42"/>
    <p:sldId id="355" r:id="rId43"/>
    <p:sldId id="356" r:id="rId44"/>
    <p:sldId id="357" r:id="rId45"/>
    <p:sldId id="358" r:id="rId46"/>
    <p:sldId id="359" r:id="rId47"/>
    <p:sldId id="360" r:id="rId48"/>
    <p:sldId id="361" r:id="rId49"/>
    <p:sldId id="362" r:id="rId50"/>
    <p:sldId id="422" r:id="rId51"/>
    <p:sldId id="363" r:id="rId52"/>
    <p:sldId id="364" r:id="rId53"/>
    <p:sldId id="365" r:id="rId54"/>
    <p:sldId id="366" r:id="rId55"/>
    <p:sldId id="367" r:id="rId56"/>
    <p:sldId id="368" r:id="rId57"/>
    <p:sldId id="423" r:id="rId58"/>
    <p:sldId id="369" r:id="rId59"/>
    <p:sldId id="370" r:id="rId60"/>
    <p:sldId id="371" r:id="rId61"/>
    <p:sldId id="372" r:id="rId62"/>
    <p:sldId id="373" r:id="rId63"/>
    <p:sldId id="374" r:id="rId64"/>
    <p:sldId id="375" r:id="rId65"/>
    <p:sldId id="376" r:id="rId66"/>
    <p:sldId id="377" r:id="rId67"/>
    <p:sldId id="378" r:id="rId68"/>
    <p:sldId id="379" r:id="rId69"/>
    <p:sldId id="380" r:id="rId70"/>
    <p:sldId id="381" r:id="rId71"/>
    <p:sldId id="424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C8CC2A-A656-49AA-AC49-03D84FDBFE5D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A3FA4-871E-42D8-AD09-1B87FF228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24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A3FA4-871E-42D8-AD09-1B87FF2280B4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74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FBE41-1A98-4464-ABEE-DB9149A0F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9874F8-8959-441A-9975-A880B06C6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CA4E8-3F87-4A4E-B035-CF2DA06F5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70B0-AA70-4A21-97BE-F4A8DF7923FD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01944-19B6-4037-82FC-414D4B07A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6F6EC-DD24-4514-9660-BB809FDAF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D326-4B49-4077-9F21-CC5FD002D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86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DDB3D-010A-4168-B53B-2713AA1AE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31367D-99E5-417D-BEDD-E5A3E4E14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334C8-9410-4B28-8F67-9E6574A39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70B0-AA70-4A21-97BE-F4A8DF7923FD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78A9F-B016-436F-AED0-E4617FC12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66192-260D-4E4A-9DAB-579B2ED94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D326-4B49-4077-9F21-CC5FD002D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01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90A52E-334B-4526-A38B-161375A3D0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B688CA-4F4A-4A09-8417-CEC97526D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23BC9-14E3-474E-9D1E-82F284D1C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70B0-AA70-4A21-97BE-F4A8DF7923FD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8965A-F915-4CD9-93C6-18BC4FB9A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485A9-BBC7-4355-B203-BFC0339D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D326-4B49-4077-9F21-CC5FD002D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4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5471E-90B2-4091-871E-813F39469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5EFB0-7DB1-4749-9AEB-0D4FBC8AB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B051D-B627-4FED-8418-C31D169AB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70B0-AA70-4A21-97BE-F4A8DF7923FD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DA22A-1672-4892-AAA0-99735A3FA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80012-15C3-4C31-ACC6-691C9920B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D326-4B49-4077-9F21-CC5FD002D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7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507EA-54FC-469E-974B-1A044A81F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111DA-96E9-4929-B0CB-622C21F95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B1003-0553-497A-9B6F-E869ABD5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70B0-AA70-4A21-97BE-F4A8DF7923FD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92C02-D23E-4A7D-B137-A8148A4F4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F00E2-1D21-41A4-9B39-BB43BDFAA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D326-4B49-4077-9F21-CC5FD002D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54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A3B1F-68C9-4132-89AC-8FC21B3CA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97B73-506F-4DFD-8D3D-8DDE44B00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900B01-50E0-4489-BCB0-BC1B1FEB2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2124E-8292-49AF-86C5-6EF0CBA60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70B0-AA70-4A21-97BE-F4A8DF7923FD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22687-FFAE-4F08-B059-6FE90EA21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C7AB4-02AA-424D-B5ED-D8632792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D326-4B49-4077-9F21-CC5FD002D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81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07D12-537F-43D3-914B-2988E8789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32C58-E6D4-4472-B151-ED353F4E4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63887-749F-4341-B231-DA18002CA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A95049-6680-4948-9BAC-6415FED38E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98469B-B30C-4840-86D6-5E0BF87522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F23485-4530-4F28-9ED8-3AB906F88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70B0-AA70-4A21-97BE-F4A8DF7923FD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B1BD0-DA72-40CF-96D8-E7978B45D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7D4D9E-5F4A-4DBF-9E53-248C9CE1D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D326-4B49-4077-9F21-CC5FD002D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42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B0780-F0DE-4111-BAA7-27B964A8E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C6560-6E7D-477B-8666-E3E61A7FB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70B0-AA70-4A21-97BE-F4A8DF7923FD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8974F-5485-4DE6-BD53-E4DD587F0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EAF0DB-D8C2-4D2E-9989-3FE3FCEDF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D326-4B49-4077-9F21-CC5FD002D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98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E8218C-6151-4F55-B31D-A12FAA5F9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70B0-AA70-4A21-97BE-F4A8DF7923FD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139011-1F5A-4DF4-9002-975B97F01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419A1-D833-481D-8AFD-1D2EBB4AC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D326-4B49-4077-9F21-CC5FD002D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46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CF0C5-115D-4E36-AC5D-C20197B4B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5461E-DC41-4CA1-A6EA-5E6E4DC13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45C95-2DFC-47FB-883E-258ADE3AC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3BA62-2964-4AC8-AA2E-3252BE28A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70B0-AA70-4A21-97BE-F4A8DF7923FD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A519E-03D9-4980-ABE3-8CBC4A3D7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D14FC-1036-497B-8B4E-989EC3517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D326-4B49-4077-9F21-CC5FD002D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16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DC09-2432-4AE8-AD07-B6CBEA294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13E454-7A1B-46A9-B998-354941731B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822261-6514-404B-987D-A45B77CB8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84271-4868-4CED-8B21-A1AB7F780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70B0-AA70-4A21-97BE-F4A8DF7923FD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88A83-6CC6-4690-A87A-DA000E979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CFBF4-2CFE-4706-8621-9D93D0A31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D326-4B49-4077-9F21-CC5FD002D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07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BEE875-30CF-48D7-91E5-3DD1799AE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D2B13-4445-4ADF-A877-6B39309DD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0ED2F-0093-4641-B6A4-7FE1AEA519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770B0-AA70-4A21-97BE-F4A8DF7923FD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814E9-4BD5-41B7-9115-E2ED906A4A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98C76-3C82-4B53-8C03-08580595B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7D326-4B49-4077-9F21-CC5FD002D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9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3E61AB-3C72-447C-B21F-DE00992C9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9748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2F40426-7BFA-4433-AF5A-553879D74EA1}"/>
              </a:ext>
            </a:extLst>
          </p:cNvPr>
          <p:cNvSpPr/>
          <p:nvPr/>
        </p:nvSpPr>
        <p:spPr>
          <a:xfrm>
            <a:off x="3549746" y="4220307"/>
            <a:ext cx="4961208" cy="914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rial Rounded MT Bold" panose="020F0704030504030204" pitchFamily="34" charset="0"/>
                <a:cs typeface="Arial" panose="020B0604020202020204" pitchFamily="34" charset="0"/>
              </a:rPr>
              <a:t>Domain </a:t>
            </a:r>
            <a:r>
              <a:rPr lang="en-US" sz="3600">
                <a:latin typeface="Arial Rounded MT Bold" panose="020F0704030504030204" pitchFamily="34" charset="0"/>
                <a:cs typeface="Arial" panose="020B0604020202020204" pitchFamily="34" charset="0"/>
              </a:rPr>
              <a:t>II             </a:t>
            </a:r>
            <a:r>
              <a:rPr lang="en-US" sz="3600" dirty="0">
                <a:latin typeface="Arial Rounded MT Bold" panose="020F0704030504030204" pitchFamily="34" charset="0"/>
                <a:cs typeface="Arial" panose="020B0604020202020204" pitchFamily="34" charset="0"/>
              </a:rPr>
              <a:t>Value Driven Delivery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BF867C-BB55-401C-B1AA-05DD4DECB884}"/>
              </a:ext>
            </a:extLst>
          </p:cNvPr>
          <p:cNvSpPr txBox="1"/>
          <p:nvPr/>
        </p:nvSpPr>
        <p:spPr>
          <a:xfrm>
            <a:off x="4935773" y="5431914"/>
            <a:ext cx="2320453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20 % of PMI-ACP Exam</a:t>
            </a:r>
          </a:p>
          <a:p>
            <a:r>
              <a:rPr lang="en-US" dirty="0">
                <a:solidFill>
                  <a:schemeClr val="bg1"/>
                </a:solidFill>
              </a:rPr>
              <a:t>24 Questions</a:t>
            </a:r>
          </a:p>
        </p:txBody>
      </p:sp>
    </p:spTree>
    <p:extLst>
      <p:ext uri="{BB962C8B-B14F-4D97-AF65-F5344CB8AC3E}">
        <p14:creationId xmlns:p14="http://schemas.microsoft.com/office/powerpoint/2010/main" val="627909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of Investment (ROI)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Return on investment is the profitability in a project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Return on investment is the value of the project minus the investment in the project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A higher return on investment means you are getting a better return then a lower return –bigger is better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Return on investment is not the best approach to discovering business value in a project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418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 Value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dirty="0"/>
              <a:t>The calculation of a future amount in today’s terms given and assumed interest rate and inflation rate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701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 Present Value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The present value of a revenue stream over a series of time periods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Higher net present values are good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781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 Rate of Return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Calculates the NPV of the cost of the project and when the NPV of the project </a:t>
            </a:r>
            <a:r>
              <a:rPr lang="en-US" sz="2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meets or exceeds </a:t>
            </a:r>
            <a:r>
              <a:rPr lang="en-US" sz="2000" dirty="0">
                <a:latin typeface="Arial Rounded MT Bold" panose="020F0704030504030204" pitchFamily="34" charset="0"/>
              </a:rPr>
              <a:t>the NPV of the benefits of the project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The higher the IRR the </a:t>
            </a:r>
            <a:r>
              <a:rPr lang="en-US" sz="2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more valuable </a:t>
            </a:r>
            <a:r>
              <a:rPr lang="en-US" sz="2000" dirty="0">
                <a:latin typeface="Arial Rounded MT Bold" panose="020F0704030504030204" pitchFamily="34" charset="0"/>
              </a:rPr>
              <a:t>the project is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640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Earned Value Management for Agile Projects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It’s unlikely you’ll see earned value management on the exam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EVM is a suite of formulas to show performance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Earned value compared to actual performance to planned performance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167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EVM Foundation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7" y="941719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Arial Rounded MT Bold" panose="020F0704030504030204" pitchFamily="34" charset="0"/>
                <a:cs typeface="Arial" panose="020B0604020202020204" pitchFamily="34" charset="0"/>
              </a:rPr>
              <a:t>Consider a scenario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  <a:cs typeface="Arial" panose="020B0604020202020204" pitchFamily="34" charset="0"/>
              </a:rPr>
              <a:t>BAC = $100,000 for the entire project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  <a:cs typeface="Arial" panose="020B0604020202020204" pitchFamily="34" charset="0"/>
              </a:rPr>
              <a:t>As of now  EV = $25,000 , AC=$27,000  PV=$50,000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9CC176-2FB3-45CC-82BA-F0EB08CF2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986" y="2426371"/>
            <a:ext cx="7722551" cy="396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133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EVM Foundation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7" y="941719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Finding the variance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  <a:cs typeface="Arial" panose="020B0604020202020204" pitchFamily="34" charset="0"/>
              </a:rPr>
              <a:t>Cost Variance = EV-AC = </a:t>
            </a:r>
            <a:r>
              <a:rPr lang="en-US" sz="2000" dirty="0">
                <a:latin typeface="Arial Rounded MT Bold" panose="020F0704030504030204" pitchFamily="34" charset="0"/>
              </a:rPr>
              <a:t>25,000-27,000 = </a:t>
            </a:r>
            <a:r>
              <a:rPr lang="en-US" sz="2000" u="sng" dirty="0">
                <a:solidFill>
                  <a:srgbClr val="0070C0"/>
                </a:solidFill>
                <a:latin typeface="Arial Rounded MT Bold" panose="020F0704030504030204" pitchFamily="34" charset="0"/>
              </a:rPr>
              <a:t>-2,000</a:t>
            </a:r>
            <a:endParaRPr lang="en-US" sz="2000" u="sng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  <a:cs typeface="Arial" panose="020B0604020202020204" pitchFamily="34" charset="0"/>
              </a:rPr>
              <a:t>Planned Variance= EV-PV = </a:t>
            </a:r>
            <a:r>
              <a:rPr lang="en-US" sz="2000" dirty="0">
                <a:latin typeface="Arial Rounded MT Bold" panose="020F0704030504030204" pitchFamily="34" charset="0"/>
              </a:rPr>
              <a:t>25,000-50,000 = </a:t>
            </a:r>
            <a:r>
              <a:rPr lang="en-US" sz="2000" u="sng" dirty="0">
                <a:solidFill>
                  <a:srgbClr val="0070C0"/>
                </a:solidFill>
                <a:latin typeface="Arial Rounded MT Bold" panose="020F0704030504030204" pitchFamily="34" charset="0"/>
              </a:rPr>
              <a:t>-25,000</a:t>
            </a:r>
            <a:endParaRPr lang="en-US" sz="2000" u="sng" dirty="0">
              <a:solidFill>
                <a:srgbClr val="0070C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Measuring the performance</a:t>
            </a:r>
          </a:p>
          <a:p>
            <a:r>
              <a:rPr lang="en-US" sz="2000" dirty="0">
                <a:latin typeface="Arial Rounded MT Bold" panose="020F0704030504030204" pitchFamily="34" charset="0"/>
                <a:cs typeface="Arial" panose="020B0604020202020204" pitchFamily="34" charset="0"/>
              </a:rPr>
              <a:t>Cost Per Index = </a:t>
            </a:r>
            <a:r>
              <a:rPr lang="en-US" sz="2000" dirty="0">
                <a:latin typeface="Arial Rounded MT Bold" panose="020F0704030504030204" pitchFamily="34" charset="0"/>
              </a:rPr>
              <a:t>25,000/27,000 = </a:t>
            </a:r>
            <a:r>
              <a:rPr lang="en-US" sz="2000" u="sng" dirty="0">
                <a:solidFill>
                  <a:srgbClr val="0070C0"/>
                </a:solidFill>
                <a:latin typeface="Arial Rounded MT Bold" panose="020F0704030504030204" pitchFamily="34" charset="0"/>
              </a:rPr>
              <a:t>.93</a:t>
            </a:r>
            <a:endParaRPr lang="en-US" sz="2000" u="sng" dirty="0">
              <a:solidFill>
                <a:srgbClr val="0070C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  <a:cs typeface="Arial" panose="020B0604020202020204" pitchFamily="34" charset="0"/>
              </a:rPr>
              <a:t>Schedule Per Index = </a:t>
            </a:r>
            <a:r>
              <a:rPr lang="en-US" sz="2000" dirty="0">
                <a:latin typeface="Arial Rounded MT Bold" panose="020F0704030504030204" pitchFamily="34" charset="0"/>
              </a:rPr>
              <a:t>25,000/50,000 = </a:t>
            </a:r>
            <a:r>
              <a:rPr lang="en-US" sz="2000" u="sng" dirty="0">
                <a:solidFill>
                  <a:srgbClr val="0070C0"/>
                </a:solidFill>
                <a:latin typeface="Arial Rounded MT Bold" panose="020F0704030504030204" pitchFamily="34" charset="0"/>
              </a:rPr>
              <a:t>.50</a:t>
            </a:r>
          </a:p>
          <a:p>
            <a:endParaRPr lang="en-US" sz="2000" dirty="0">
              <a:latin typeface="Arial Rounded MT Bold" panose="020F0704030504030204" pitchFamily="34" charset="0"/>
            </a:endParaRPr>
          </a:p>
          <a:p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9CC176-2FB3-45CC-82BA-F0EB08CF2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908" y="3790936"/>
            <a:ext cx="5162843" cy="264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340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Predicting the Future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  <a:cs typeface="Arial" panose="020B0604020202020204" pitchFamily="34" charset="0"/>
              </a:rPr>
              <a:t>Estimate at completion EAC = BAC / CPI  </a:t>
            </a:r>
            <a:r>
              <a:rPr lang="en-US" sz="2000" dirty="0">
                <a:latin typeface="Arial Rounded MT Bold" panose="020F0704030504030204" pitchFamily="34" charset="0"/>
              </a:rPr>
              <a:t>EAC=$100,000/.93 =</a:t>
            </a:r>
            <a:r>
              <a:rPr lang="en-US" sz="2000" u="sng" dirty="0">
                <a:solidFill>
                  <a:srgbClr val="0070C0"/>
                </a:solidFill>
                <a:latin typeface="Arial Rounded MT Bold" panose="020F0704030504030204" pitchFamily="34" charset="0"/>
              </a:rPr>
              <a:t>$107,526</a:t>
            </a:r>
            <a:endParaRPr lang="en-US" sz="2000" u="sng" dirty="0">
              <a:solidFill>
                <a:srgbClr val="0070C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  <a:cs typeface="Arial" panose="020B0604020202020204" pitchFamily="34" charset="0"/>
              </a:rPr>
              <a:t>Estimate to Complete ETC= EAC – AC =  </a:t>
            </a:r>
            <a:r>
              <a:rPr lang="en-US" sz="2000" dirty="0">
                <a:latin typeface="Arial Rounded MT Bold" panose="020F0704030504030204" pitchFamily="34" charset="0"/>
              </a:rPr>
              <a:t>ETC=$107,526-$27,000 =</a:t>
            </a:r>
            <a:r>
              <a:rPr lang="en-US" sz="2000" u="sng" dirty="0">
                <a:solidFill>
                  <a:srgbClr val="0070C0"/>
                </a:solidFill>
                <a:latin typeface="Arial Rounded MT Bold" panose="020F0704030504030204" pitchFamily="34" charset="0"/>
              </a:rPr>
              <a:t>$80,526</a:t>
            </a:r>
            <a:endParaRPr lang="en-US" sz="2000" u="sng" dirty="0">
              <a:solidFill>
                <a:srgbClr val="0070C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DB2BCA-64F9-4605-87F5-30439CB11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512" y="2340950"/>
            <a:ext cx="9151453" cy="387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93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 in Action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508667-6C8F-4202-8E5E-3C8106705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1979106"/>
            <a:ext cx="10678603" cy="3028991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1196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Complete Performance Index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 Rounded MT Bold" panose="020F0704030504030204" pitchFamily="34" charset="0"/>
              </a:rPr>
              <a:t>Efficiency needed to meet </a:t>
            </a:r>
            <a:r>
              <a:rPr lang="en-US" sz="2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BAC</a:t>
            </a:r>
            <a:r>
              <a:rPr lang="en-US" sz="2000" dirty="0">
                <a:latin typeface="Arial Rounded MT Bold" panose="020F0704030504030204" pitchFamily="34" charset="0"/>
              </a:rPr>
              <a:t>:  </a:t>
            </a:r>
            <a:r>
              <a:rPr lang="en-US" sz="2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TCPI=(BAC-EV)/(BAC-AC)</a:t>
            </a:r>
          </a:p>
          <a:p>
            <a:pPr marL="0" indent="0">
              <a:buNone/>
            </a:pPr>
            <a:r>
              <a:rPr lang="pt-BR" sz="2000" dirty="0">
                <a:latin typeface="Arial Rounded MT Bold" panose="020F0704030504030204" pitchFamily="34" charset="0"/>
              </a:rPr>
              <a:t>TCPI=($100,000-$25,000)/($100,000-$27,000) = 75,000/73,000 =</a:t>
            </a:r>
            <a:r>
              <a:rPr lang="pt-BR" sz="2000" u="sng" dirty="0">
                <a:solidFill>
                  <a:srgbClr val="0070C0"/>
                </a:solidFill>
                <a:latin typeface="Arial Rounded MT Bold" panose="020F0704030504030204" pitchFamily="34" charset="0"/>
              </a:rPr>
              <a:t>1.0273</a:t>
            </a:r>
          </a:p>
          <a:p>
            <a:pPr marL="0" indent="0">
              <a:buNone/>
            </a:pPr>
            <a:endParaRPr lang="en-US" sz="2000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 Rounded MT Bold" panose="020F0704030504030204" pitchFamily="34" charset="0"/>
              </a:rPr>
              <a:t>Efficiency needed to meet </a:t>
            </a:r>
            <a:r>
              <a:rPr lang="en-US" sz="2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EAC</a:t>
            </a:r>
            <a:r>
              <a:rPr lang="en-US" sz="2000" dirty="0">
                <a:latin typeface="Arial Rounded MT Bold" panose="020F0704030504030204" pitchFamily="34" charset="0"/>
              </a:rPr>
              <a:t>:</a:t>
            </a:r>
            <a:r>
              <a:rPr lang="en-US" sz="2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TCPI=(BAC-EV)/(EAC-AC)</a:t>
            </a:r>
          </a:p>
          <a:p>
            <a:pPr marL="0" indent="0">
              <a:buNone/>
            </a:pPr>
            <a:r>
              <a:rPr lang="pt-BR" sz="2000" dirty="0">
                <a:latin typeface="Arial Rounded MT Bold" panose="020F0704030504030204" pitchFamily="34" charset="0"/>
              </a:rPr>
              <a:t>TCPI=($100,000-$25,000)/($107,526-$27,000) </a:t>
            </a:r>
            <a:r>
              <a:rPr lang="en-US" sz="2000" dirty="0">
                <a:latin typeface="Arial Rounded MT Bold" panose="020F0704030504030204" pitchFamily="34" charset="0"/>
              </a:rPr>
              <a:t>=75,000/80,526 =</a:t>
            </a:r>
            <a:r>
              <a:rPr lang="en-US" sz="2000" u="sng" dirty="0">
                <a:solidFill>
                  <a:srgbClr val="0070C0"/>
                </a:solidFill>
                <a:latin typeface="Arial Rounded MT Bold" panose="020F0704030504030204" pitchFamily="34" charset="0"/>
              </a:rPr>
              <a:t>.93</a:t>
            </a:r>
          </a:p>
          <a:p>
            <a:pPr marL="0" indent="0">
              <a:buNone/>
            </a:pPr>
            <a:endParaRPr lang="en-US" sz="2000" i="1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sz="2000" i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Note:-</a:t>
            </a:r>
          </a:p>
          <a:p>
            <a:pPr marL="0" indent="0">
              <a:buNone/>
            </a:pPr>
            <a:r>
              <a:rPr lang="en-US" sz="2000" i="1" dirty="0">
                <a:latin typeface="Arial Rounded MT Bold" panose="020F0704030504030204" pitchFamily="34" charset="0"/>
              </a:rPr>
              <a:t>Great than 1, hard to accomplish \ </a:t>
            </a:r>
          </a:p>
          <a:p>
            <a:pPr marL="0" indent="0">
              <a:buNone/>
            </a:pPr>
            <a:r>
              <a:rPr lang="en-US" sz="2000" i="1" dirty="0">
                <a:latin typeface="Arial Rounded MT Bold" panose="020F0704030504030204" pitchFamily="34" charset="0"/>
              </a:rPr>
              <a:t>Exactly 1, same level of efficiency  \</a:t>
            </a:r>
            <a:endParaRPr lang="en-US" sz="2000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sz="2000" i="1" dirty="0">
                <a:latin typeface="Arial Rounded MT Bold" panose="020F0704030504030204" pitchFamily="34" charset="0"/>
              </a:rPr>
              <a:t>Less than 1, easier to accomplish</a:t>
            </a:r>
            <a:endParaRPr lang="en-US" sz="2000" dirty="0">
              <a:latin typeface="Arial Rounded MT Bold" panose="020F07040305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  <a:cs typeface="Arial" panose="020B0604020202020204" pitchFamily="34" charset="0"/>
              </a:rPr>
              <a:t>Value Driven Delivery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  <a:cs typeface="Arial" panose="020B0604020202020204" pitchFamily="34" charset="0"/>
              </a:rPr>
              <a:t>Assessing values in Agile Projects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  <a:cs typeface="Arial" panose="020B0604020202020204" pitchFamily="34" charset="0"/>
              </a:rPr>
              <a:t>Prioritizing Values in Agile Projects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  <a:cs typeface="Arial" panose="020B0604020202020204" pitchFamily="34" charset="0"/>
              </a:rPr>
              <a:t>Incremental Delivery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  <a:cs typeface="Arial" panose="020B0604020202020204" pitchFamily="34" charset="0"/>
              </a:rPr>
              <a:t>Contracting in Agile Projects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rial Rounded MT Bold" panose="020F0704030504030204" pitchFamily="34" charset="0"/>
                <a:cs typeface="Arial" panose="020B0604020202020204" pitchFamily="34" charset="0"/>
              </a:rPr>
              <a:t>Value, Verification &amp; Validation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11B4F4-E762-45DE-8CED-D80FF53D4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1432" y="0"/>
            <a:ext cx="1130568" cy="92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474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Story Points and EVM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Can use Story Points instead of dollars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Planned to complete 20 story points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Completed 18 instead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SPI=EV/PV =18/20 =.90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616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EVM Rules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EV is first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Variance means subtract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Index means division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Less than one is bad in an index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Negative is bad in a  variance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597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Agile Project Accounting?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Agile accounting defines the </a:t>
            </a:r>
            <a:r>
              <a:rPr lang="en-US" sz="2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economic models of agile projects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Project work and smaller chunks of a larger project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Smaller chunks of work are less risky </a:t>
            </a:r>
          </a:p>
          <a:p>
            <a:r>
              <a:rPr lang="en-US" sz="2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Agile project accounting is accountability of what was invested in relation to the value of the return on investment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166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Performance Indicators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Key performance indicators are metrics to show how well the project is performing </a:t>
            </a:r>
          </a:p>
          <a:p>
            <a:pPr lvl="1"/>
            <a:r>
              <a:rPr lang="en-US" sz="1600" dirty="0">
                <a:latin typeface="Arial Rounded MT Bold" panose="020F0704030504030204" pitchFamily="34" charset="0"/>
              </a:rPr>
              <a:t>Rate of progress </a:t>
            </a:r>
          </a:p>
          <a:p>
            <a:pPr lvl="1"/>
            <a:r>
              <a:rPr lang="en-US" sz="1600" dirty="0">
                <a:latin typeface="Arial Rounded MT Bold" panose="020F0704030504030204" pitchFamily="34" charset="0"/>
              </a:rPr>
              <a:t>Remaining work </a:t>
            </a:r>
          </a:p>
          <a:p>
            <a:pPr lvl="1"/>
            <a:r>
              <a:rPr lang="en-US" sz="1600" dirty="0">
                <a:latin typeface="Arial Rounded MT Bold" panose="020F0704030504030204" pitchFamily="34" charset="0"/>
              </a:rPr>
              <a:t>Likely completion date </a:t>
            </a:r>
          </a:p>
          <a:p>
            <a:pPr lvl="1"/>
            <a:r>
              <a:rPr lang="en-US" sz="1600" dirty="0">
                <a:latin typeface="Arial Rounded MT Bold" panose="020F0704030504030204" pitchFamily="34" charset="0"/>
              </a:rPr>
              <a:t>Likely cost remaining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318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Managing Risk in an Agile Projects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Risk in an agile project is anything that threatens the project’s goals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Risk is considered an anti value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Risk must be managed in a project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Risk identification is an iterative activity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Risk a recorded in a risk along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5638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Addressing features with high risk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Features that have high levels of risk can be addressed early in project iteration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High areas of risk need to be addressed sooner rather than later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A risk-adjusted backlog brings risk features into an early portion of the project 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A risk burndown chart tracks risk as they move down in priority and elimination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487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Regulatory compliance for Agile Projects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Regulations are requirements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Regulatory compliance is one instance for documentation where just because is utilized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651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2B2542-A079-44FC-AC89-E00DCDDBD63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Prioritizing Values in Agile Projects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1258A2-18A0-4D6B-A76B-B6ADAAD94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rgbClr val="FFFF66"/>
          </a:solidFill>
        </p:spPr>
        <p:txBody>
          <a:bodyPr>
            <a:normAutofit/>
          </a:bodyPr>
          <a:lstStyle/>
          <a:p>
            <a:pPr algn="ctr"/>
            <a:endParaRPr lang="en-US" sz="2000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  <a:p>
            <a:pPr algn="ctr"/>
            <a:r>
              <a:rPr lang="en-US" sz="32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Welcoming Changing requirements is the key to Agile Projects </a:t>
            </a:r>
          </a:p>
        </p:txBody>
      </p:sp>
    </p:spTree>
    <p:extLst>
      <p:ext uri="{BB962C8B-B14F-4D97-AF65-F5344CB8AC3E}">
        <p14:creationId xmlns:p14="http://schemas.microsoft.com/office/powerpoint/2010/main" val="10523060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Value Prioritization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Agile teams work on the items that yield the highest value to the customer first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The product owner is responsible for keeping items in the backlog prioritized by business value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When changes added to backlog, they must be prioritized for value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The customer is the person who will declare what success looks like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The team will discuss with the customer at the end of each iteration the priority of the remaining work items </a:t>
            </a: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2385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Prioritization Schemes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How the work is prioritized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The team agrees on the prioritization scheme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The prioritization scheme is communicated and agreed upon by the entire agile team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150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2B2542-A079-44FC-AC89-E00DCDDBD63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Value Driven Delivery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1258A2-18A0-4D6B-A76B-B6ADAAD94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rgbClr val="FFFF66"/>
          </a:solidFill>
        </p:spPr>
        <p:txBody>
          <a:bodyPr/>
          <a:lstStyle/>
          <a:p>
            <a:pPr algn="ctr"/>
            <a:endParaRPr lang="en-US" sz="2000" b="1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  <a:p>
            <a:pPr algn="ctr"/>
            <a:r>
              <a:rPr lang="en-US" sz="32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Maximizing business value through prior authorization incremental delivery testing and validation </a:t>
            </a:r>
          </a:p>
        </p:txBody>
      </p:sp>
    </p:spTree>
    <p:extLst>
      <p:ext uri="{BB962C8B-B14F-4D97-AF65-F5344CB8AC3E}">
        <p14:creationId xmlns:p14="http://schemas.microsoft.com/office/powerpoint/2010/main" val="40130712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 Scheme for Prioritization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Items in the product backlog are ranked:</a:t>
            </a:r>
          </a:p>
          <a:p>
            <a:pPr lvl="1"/>
            <a:r>
              <a:rPr lang="en-US" sz="1600" dirty="0">
                <a:latin typeface="Arial Rounded MT Bold" panose="020F0704030504030204" pitchFamily="34" charset="0"/>
              </a:rPr>
              <a:t>Priority one (high)</a:t>
            </a:r>
          </a:p>
          <a:p>
            <a:pPr lvl="1"/>
            <a:r>
              <a:rPr lang="en-US" sz="1600" dirty="0">
                <a:latin typeface="Arial Rounded MT Bold" panose="020F0704030504030204" pitchFamily="34" charset="0"/>
              </a:rPr>
              <a:t>Priority two (medium)</a:t>
            </a:r>
          </a:p>
          <a:p>
            <a:pPr lvl="1"/>
            <a:r>
              <a:rPr lang="en-US" sz="1600" dirty="0">
                <a:latin typeface="Arial Rounded MT Bold" panose="020F0704030504030204" pitchFamily="34" charset="0"/>
              </a:rPr>
              <a:t>Priority three (low)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This approach has a risk that everything is ranked as priority one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352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MoSCoW Prioritization Scheme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dirty="0"/>
              <a:t>Made popular by DSDM </a:t>
            </a:r>
          </a:p>
          <a:p>
            <a:pPr lvl="1"/>
            <a:r>
              <a:rPr lang="en-US" dirty="0"/>
              <a:t>Must have </a:t>
            </a:r>
          </a:p>
          <a:p>
            <a:pPr lvl="1"/>
            <a:r>
              <a:rPr lang="en-US" dirty="0"/>
              <a:t>Should have </a:t>
            </a:r>
          </a:p>
          <a:p>
            <a:pPr lvl="1"/>
            <a:r>
              <a:rPr lang="en-US" dirty="0"/>
              <a:t>Could have </a:t>
            </a:r>
          </a:p>
          <a:p>
            <a:pPr lvl="1"/>
            <a:r>
              <a:rPr lang="en-US" dirty="0"/>
              <a:t>Would like to have, but not at this time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5261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Monopoly Money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Stakeholders receive monopoly money equal to the amount of the project budget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The monopoly money is distributed among the system features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This approach is most effective when it’s limited to prioritizing business features 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670A9D-BAFD-4032-B727-977C38A0F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945" y="2614686"/>
            <a:ext cx="2936089" cy="292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4206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 Point Method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dirty="0"/>
              <a:t>Each stakeholder is allotted 100 points </a:t>
            </a:r>
          </a:p>
          <a:p>
            <a:r>
              <a:rPr lang="en-US" dirty="0"/>
              <a:t>The points are assigned to the most important requirements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1653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Dot Voting or Multi Voting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dirty="0"/>
              <a:t>Stakeholders gets a predetermined amount of dots</a:t>
            </a:r>
          </a:p>
          <a:p>
            <a:r>
              <a:rPr lang="en-US" dirty="0"/>
              <a:t>Dots are assigned to the business features   </a:t>
            </a:r>
          </a:p>
          <a:p>
            <a:r>
              <a:rPr lang="en-US" dirty="0"/>
              <a:t>Dots could be check marks or stickers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5763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Kano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dirty="0"/>
              <a:t>Delighters exciters </a:t>
            </a:r>
          </a:p>
          <a:p>
            <a:r>
              <a:rPr lang="en-US" dirty="0"/>
              <a:t>Satisfiers</a:t>
            </a:r>
          </a:p>
          <a:p>
            <a:r>
              <a:rPr lang="en-US" dirty="0"/>
              <a:t>Dissatisfiers</a:t>
            </a:r>
          </a:p>
          <a:p>
            <a:r>
              <a:rPr lang="en-US" dirty="0"/>
              <a:t>Indifferent 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CA7404-870D-4D3D-9F5C-403202159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185" y="1490979"/>
            <a:ext cx="6642464" cy="428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8462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 @ Prioritization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dirty="0"/>
              <a:t>Uses a scale of 1 to 9 </a:t>
            </a:r>
          </a:p>
          <a:p>
            <a:r>
              <a:rPr lang="en-US" dirty="0"/>
              <a:t>Benefit penalty cost and risk of every feature is rated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894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Relative Prioritization Ranking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Priority of features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Simplest the features from most important to least important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Determination made to meet budget and schedule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Changes may change the prioritize list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Changes may bump some priorities from the list </a:t>
            </a: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0202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2B2542-A079-44FC-AC89-E00DCDDBD63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Incremental Delivery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1258A2-18A0-4D6B-A76B-B6ADAAD94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rgbClr val="FFFF66"/>
          </a:solidFill>
        </p:spPr>
        <p:txBody>
          <a:bodyPr>
            <a:normAutofit/>
          </a:bodyPr>
          <a:lstStyle/>
          <a:p>
            <a:pPr algn="ctr"/>
            <a:endParaRPr lang="en-US" sz="2000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  <a:p>
            <a:pPr algn="ctr"/>
            <a:r>
              <a:rPr lang="en-US" sz="32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Optimizing the value of delivery</a:t>
            </a:r>
          </a:p>
        </p:txBody>
      </p:sp>
    </p:spTree>
    <p:extLst>
      <p:ext uri="{BB962C8B-B14F-4D97-AF65-F5344CB8AC3E}">
        <p14:creationId xmlns:p14="http://schemas.microsoft.com/office/powerpoint/2010/main" val="31142114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Incremental Delivery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The team regularly deploys working increments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Usually to a test environment for evaluation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This is an opportunity for an early return on investment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860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Driven Delivery Tasks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Plan work incrementally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Gain consensus on just in time acceptance criteria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Tune process to organization team and project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Release minimal viable product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Work in small batches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Review often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Prioritize work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8198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Minimum Viable Product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dirty="0"/>
              <a:t>Complete enough to be useful </a:t>
            </a:r>
          </a:p>
          <a:p>
            <a:r>
              <a:rPr lang="en-US" dirty="0"/>
              <a:t>•Small enough that it does not represent the entire project </a:t>
            </a:r>
          </a:p>
          <a:p>
            <a:r>
              <a:rPr lang="en-US" dirty="0"/>
              <a:t>•Also known as the minimal marketable feature </a:t>
            </a:r>
          </a:p>
          <a:p>
            <a:r>
              <a:rPr lang="en-US" dirty="0"/>
              <a:t>•Barebones essentials of a product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1805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Agile Tooling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Agile teams prefer low-tech high-touch tools over-sophisticated computerized models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Technical tools can exclude team members from interacting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Consider high-tech tools for scheduling:</a:t>
            </a:r>
          </a:p>
          <a:p>
            <a:pPr lvl="1"/>
            <a:r>
              <a:rPr lang="en-US" sz="1600" dirty="0">
                <a:latin typeface="Arial Rounded MT Bold" panose="020F0704030504030204" pitchFamily="34" charset="0"/>
              </a:rPr>
              <a:t>Data accuracy perception increases </a:t>
            </a:r>
          </a:p>
          <a:p>
            <a:pPr lvl="1"/>
            <a:r>
              <a:rPr lang="en-US" sz="1600" dirty="0">
                <a:latin typeface="Arial Rounded MT Bold" panose="020F0704030504030204" pitchFamily="34" charset="0"/>
              </a:rPr>
              <a:t>A bad estimate is a bad estimate </a:t>
            </a:r>
          </a:p>
          <a:p>
            <a:pPr lvl="1"/>
            <a:r>
              <a:rPr lang="en-US" sz="1600" dirty="0">
                <a:latin typeface="Arial Rounded MT Bold" panose="020F0704030504030204" pitchFamily="34" charset="0"/>
              </a:rPr>
              <a:t>Barriers for stakeholder interaction are created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5768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 of Low-tech High-touch Tools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Cards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Charts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Information radiator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Tools that promote communication and collaboration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Tools that promote learning and knowledge transfer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6690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7F309B-2EAF-41F6-8884-6F099036B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94" y="1012060"/>
            <a:ext cx="10635175" cy="551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6319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Scheduling Software Vs Kanban Board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Also known as a task board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Help teams monitor the work in progress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2179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 In Progress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Also known as a work in process and work in play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WIP is risk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WIP hides bottlenecks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WIP requires investment but delivers no return until the work is complete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WIP needs to be limited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0274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Limiting Work In Progress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Agile attempts to limit WIP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Kanban boards can have WIP limits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WIP limits keeps the team from taking on too many pieces of work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WIP limits reveal bottlenecks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3742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Cumulative Flow Diagram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Cumulative flow diagrams help tracking and forecasting the delivery of value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Reveals the total in progress and completed work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06ADD4-DA81-4698-AE0E-E53A12C3B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926" y="1941343"/>
            <a:ext cx="10592971" cy="444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0943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Bottlenecks &amp; Theory of constraints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dirty="0"/>
              <a:t>A constraint is anything that limits your options </a:t>
            </a:r>
          </a:p>
          <a:p>
            <a:r>
              <a:rPr lang="en-US" dirty="0"/>
              <a:t>Time, cost, and scope are typical constraints </a:t>
            </a:r>
          </a:p>
          <a:p>
            <a:r>
              <a:rPr lang="en-US" dirty="0"/>
              <a:t>Constraints can be throughput of capacity </a:t>
            </a:r>
          </a:p>
          <a:p>
            <a:r>
              <a:rPr lang="en-US" dirty="0"/>
              <a:t>A thin line in a cumulative flow diagram can reveal a bottleneck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4270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Goldratt’s Theory Of Constraints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dirty="0"/>
              <a:t>Five Focusing Steps Of Goldratt’s Theory Of Constraints </a:t>
            </a:r>
          </a:p>
          <a:p>
            <a:r>
              <a:rPr lang="en-US" dirty="0"/>
              <a:t>Identify the constraint </a:t>
            </a:r>
          </a:p>
          <a:p>
            <a:r>
              <a:rPr lang="en-US" dirty="0"/>
              <a:t>Exploit the constraint </a:t>
            </a:r>
          </a:p>
          <a:p>
            <a:r>
              <a:rPr lang="en-US" dirty="0"/>
              <a:t>Subordinate all other processes to exploit the constraint </a:t>
            </a:r>
          </a:p>
          <a:p>
            <a:r>
              <a:rPr lang="en-US" dirty="0"/>
              <a:t>If after steps two and three is done more capacity is needed to meet demand elevate the constraint</a:t>
            </a:r>
          </a:p>
          <a:p>
            <a:r>
              <a:rPr lang="en-US" dirty="0"/>
              <a:t>If the constraint has not moved go back to step 1 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35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Driven Delivery Tasks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Refactor code often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Optimize environmental operational it infrastructure factors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Review and checkpoint often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Balance value and risk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Reprioritize to maximize value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Prioritize nonfunctional requirements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Review and improve the overall process and product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7764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2B2542-A079-44FC-AC89-E00DCDDBD63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Contracting Agile Projects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1258A2-18A0-4D6B-A76B-B6ADAAD94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rgbClr val="FFFF66"/>
          </a:solidFill>
        </p:spPr>
        <p:txBody>
          <a:bodyPr>
            <a:normAutofit/>
          </a:bodyPr>
          <a:lstStyle/>
          <a:p>
            <a:pPr algn="ctr"/>
            <a:endParaRPr lang="en-US" sz="2000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  <a:p>
            <a:pPr algn="ctr"/>
            <a:r>
              <a:rPr lang="en-US" sz="32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Exploring Agile Project Contracts</a:t>
            </a:r>
          </a:p>
        </p:txBody>
      </p:sp>
    </p:spTree>
    <p:extLst>
      <p:ext uri="{BB962C8B-B14F-4D97-AF65-F5344CB8AC3E}">
        <p14:creationId xmlns:p14="http://schemas.microsoft.com/office/powerpoint/2010/main" val="20718501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for Proposal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dirty="0"/>
              <a:t>A request for proposal is from the buyer to the seller </a:t>
            </a:r>
          </a:p>
          <a:p>
            <a:r>
              <a:rPr lang="en-US" dirty="0"/>
              <a:t>If the seller is to use a agile practices it must be defined in the request for proposal </a:t>
            </a:r>
          </a:p>
          <a:p>
            <a:r>
              <a:rPr lang="en-US" dirty="0"/>
              <a:t>The buyer may need to educate the vendor about agile practices </a:t>
            </a:r>
          </a:p>
          <a:p>
            <a:r>
              <a:rPr lang="en-US" dirty="0"/>
              <a:t>Agile project welcome change so this may be hard to do with contracts</a:t>
            </a: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2059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Agile Constraints and Contracts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Agile is flexible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Contracts are not flexible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Contracts are a form of a constraint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Contracts are constrained by an offer and a consideration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Collaboration over contracts 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Agile projects constrain time and cost 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Agile project allow the scope to change 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Contracts typically constrain and balance time cost and scope 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4236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Consideration for Contracts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dirty="0"/>
              <a:t>Scope changes </a:t>
            </a:r>
          </a:p>
          <a:p>
            <a:r>
              <a:rPr lang="en-US" dirty="0"/>
              <a:t>Priorities </a:t>
            </a:r>
          </a:p>
          <a:p>
            <a:r>
              <a:rPr lang="en-US" dirty="0"/>
              <a:t>Time and cost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07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Fixed Price Contract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Both parties share some of the risk and reward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If a vendor delivers on-time they get paid for their work at the hourly rate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If the vendor delivers early they get paid for their work but at a higher hourly rate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If the vendor delivers late they get paid for their work but at a lower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8554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Fixed Price Work Packages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The price of the work remains constant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Individual work packages are estimated for cost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Changes to the scope reflect a new estimate for those work packages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6381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Customize Contracts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The buyer and the seller can make any agreement they want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Procurement is always tricky with agile projects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0285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2B2542-A079-44FC-AC89-E00DCDDBD63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Value, Verification &amp; Validation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1258A2-18A0-4D6B-A76B-B6ADAAD94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rgbClr val="FFFF66"/>
          </a:solidFill>
        </p:spPr>
        <p:txBody>
          <a:bodyPr>
            <a:normAutofit/>
          </a:bodyPr>
          <a:lstStyle/>
          <a:p>
            <a:pPr algn="ctr"/>
            <a:endParaRPr lang="en-US" sz="2000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  <a:p>
            <a:pPr algn="ctr"/>
            <a:r>
              <a:rPr lang="en-US" sz="32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Ensuring Value with Agile Projects</a:t>
            </a:r>
          </a:p>
        </p:txBody>
      </p:sp>
    </p:spTree>
    <p:extLst>
      <p:ext uri="{BB962C8B-B14F-4D97-AF65-F5344CB8AC3E}">
        <p14:creationId xmlns:p14="http://schemas.microsoft.com/office/powerpoint/2010/main" val="1249606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Gulf of Evaluation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The difference between what is said and what is understood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Intangible projects often experience this gulf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What does done looks like?</a:t>
            </a:r>
          </a:p>
          <a:p>
            <a:endParaRPr lang="en-US" dirty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1359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Frequent Verification and Validation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Testing checkpoints and reviews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Frequent verification and validation happened throughout the project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Build consensus between the project team and the project stakeholders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175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Value Driven Delivery?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Projects exist to </a:t>
            </a:r>
            <a:r>
              <a:rPr lang="en-US" sz="2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create business value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The project manager’s goal is to </a:t>
            </a:r>
            <a:r>
              <a:rPr lang="en-US" sz="2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increase value and reduce risk </a:t>
            </a:r>
            <a:r>
              <a:rPr lang="en-US" sz="2000" dirty="0">
                <a:latin typeface="Arial Rounded MT Bold" panose="020F0704030504030204" pitchFamily="34" charset="0"/>
              </a:rPr>
              <a:t>as early as possible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Value-driven delivery has the most weight of the </a:t>
            </a:r>
            <a:r>
              <a:rPr lang="en-US" sz="2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business existence</a:t>
            </a:r>
            <a:endParaRPr lang="en-US" sz="2000" dirty="0">
              <a:solidFill>
                <a:srgbClr val="0070C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47252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 of Verification and Validation in XP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Pair programming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Unit testing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Customer collaboration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Stand up meetings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Acceptance testing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Iteration demonstrations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Product release </a:t>
            </a: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451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 Testing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The tester aims to discover issues and unexpected behavior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The tester explores the software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This is in addition to scripted testing 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06794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Usability Testing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How will a user respond to the system under realistic conditions?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How easy is it to use the system?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What improvements need to be made for usability?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82633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Continuous Integration in Agile Projects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dirty="0"/>
              <a:t>Incorporate new and changed code into the code repository</a:t>
            </a:r>
          </a:p>
          <a:p>
            <a:r>
              <a:rPr lang="en-US" dirty="0"/>
              <a:t>Small code commits </a:t>
            </a:r>
          </a:p>
          <a:p>
            <a:r>
              <a:rPr lang="en-US" dirty="0"/>
              <a:t>Frequent integration </a:t>
            </a:r>
          </a:p>
          <a:p>
            <a:r>
              <a:rPr lang="en-US" dirty="0"/>
              <a:t>Relies on automated tools to integrate code when new code is checked in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592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Continuous Integration System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dirty="0"/>
              <a:t>Source code control system –version control </a:t>
            </a:r>
          </a:p>
          <a:p>
            <a:r>
              <a:rPr lang="en-US" dirty="0"/>
              <a:t>Build tools –build tools compile the code </a:t>
            </a:r>
          </a:p>
          <a:p>
            <a:r>
              <a:rPr lang="en-US" dirty="0"/>
              <a:t>Test tools –unit test to ensure functionality operates as expected </a:t>
            </a:r>
          </a:p>
          <a:p>
            <a:r>
              <a:rPr lang="en-US" dirty="0"/>
              <a:t>Scheduler or trigger –builds are launched on a schedule or based on conditions</a:t>
            </a:r>
          </a:p>
          <a:p>
            <a:r>
              <a:rPr lang="en-US" dirty="0"/>
              <a:t>Notifications –an email or instant message reporting on the results of a build </a:t>
            </a: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9800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Continuous Integration?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Early warning a broken conflicting or incompatible code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Problems are fixed as they occur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Immediate feedback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Frequent unit testing define issues quickly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Easy to reverse the code back to the last known good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05268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Disadvantages of Continuous Integration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dirty="0"/>
              <a:t>Set up time is lengthy</a:t>
            </a:r>
          </a:p>
          <a:p>
            <a:pPr lvl="1"/>
            <a:r>
              <a:rPr lang="en-US" dirty="0"/>
              <a:t>Often called Iteration 0</a:t>
            </a:r>
          </a:p>
          <a:p>
            <a:r>
              <a:rPr lang="en-US" dirty="0"/>
              <a:t>Cost of a dedicated server </a:t>
            </a:r>
          </a:p>
          <a:p>
            <a:r>
              <a:rPr lang="en-US" dirty="0"/>
              <a:t>Time required to build a suite of automatic tests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54089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Exploring Test Driven Development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dirty="0"/>
              <a:t>Also called test first development </a:t>
            </a:r>
          </a:p>
          <a:p>
            <a:r>
              <a:rPr lang="en-US" dirty="0"/>
              <a:t>•Test are written before the code is written </a:t>
            </a:r>
          </a:p>
          <a:p>
            <a:pPr lvl="1"/>
            <a:r>
              <a:rPr lang="en-US" dirty="0"/>
              <a:t>Nunit</a:t>
            </a:r>
          </a:p>
          <a:p>
            <a:pPr lvl="1"/>
            <a:r>
              <a:rPr lang="en-US" dirty="0"/>
              <a:t>Junit</a:t>
            </a:r>
          </a:p>
          <a:p>
            <a:r>
              <a:rPr lang="en-US" dirty="0"/>
              <a:t>•Code is developed and edited until the code passes all tests</a:t>
            </a:r>
          </a:p>
          <a:p>
            <a:r>
              <a:rPr lang="en-US" dirty="0"/>
              <a:t>•Refactoring is the final step to clean up the code 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2678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Driven Development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Red –green –re-factor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Red –green –clean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Focus on the test first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Early testing helps catch defects early in development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Beware of developers writing their own test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76046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Acceptance Test Driven Development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Testing focus is on business requirements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Test represent the functionality the software is to have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It’s all about the desired behavior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FIT –framework for integrated testing </a:t>
            </a:r>
          </a:p>
          <a:p>
            <a:pPr lvl="1"/>
            <a:r>
              <a:rPr lang="en-US" sz="2000" dirty="0">
                <a:latin typeface="Arial Rounded MT Bold" panose="020F0704030504030204" pitchFamily="34" charset="0"/>
              </a:rPr>
              <a:t>Also called FitNessee</a:t>
            </a:r>
          </a:p>
          <a:p>
            <a:pPr lvl="1"/>
            <a:r>
              <a:rPr lang="en-US" sz="2000" dirty="0">
                <a:latin typeface="Arial Rounded MT Bold" panose="020F0704030504030204" pitchFamily="34" charset="0"/>
              </a:rPr>
              <a:t>http://www.fitnesse.org/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331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Deliver Value Early in the Project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Based on prior translation </a:t>
            </a:r>
            <a:r>
              <a:rPr lang="en-US" sz="2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value is delivered first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The longer a project lasts the more opportunity for risk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By delivering </a:t>
            </a:r>
            <a:r>
              <a:rPr lang="en-US" sz="2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high-value items early</a:t>
            </a:r>
            <a:r>
              <a:rPr lang="en-US" sz="2000" dirty="0">
                <a:latin typeface="Arial Rounded MT Bold" panose="020F0704030504030204" pitchFamily="34" charset="0"/>
              </a:rPr>
              <a:t>, the team demonstrates an understanding of the customers needs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Early value help stakeholders </a:t>
            </a:r>
            <a:r>
              <a:rPr lang="en-US" sz="2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maintain synergy</a:t>
            </a:r>
            <a:r>
              <a:rPr lang="en-US" sz="2000" dirty="0">
                <a:latin typeface="Arial Rounded MT Bold" panose="020F0704030504030204" pitchFamily="34" charset="0"/>
              </a:rPr>
              <a:t> an interest in the project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1661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Acceptance Test Driven Development Cycle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en-US" sz="2000" dirty="0">
                <a:latin typeface="Arial Rounded MT Bold" panose="020F0704030504030204" pitchFamily="34" charset="0"/>
              </a:rPr>
              <a:t>Discuss the requirements –developers as the product owner questions that are designed to gather acceptance criteria </a:t>
            </a:r>
          </a:p>
          <a:p>
            <a:pPr algn="just"/>
            <a:r>
              <a:rPr lang="en-US" sz="2000" dirty="0">
                <a:latin typeface="Arial Rounded MT Bold" panose="020F0704030504030204" pitchFamily="34" charset="0"/>
              </a:rPr>
              <a:t>Distill test in a framework friendly format –gets the test ready to be entered into the acceptance test tool </a:t>
            </a:r>
          </a:p>
          <a:p>
            <a:pPr algn="just"/>
            <a:r>
              <a:rPr lang="en-US" sz="2000" dirty="0">
                <a:latin typeface="Arial Rounded MT Bold" panose="020F0704030504030204" pitchFamily="34" charset="0"/>
              </a:rPr>
              <a:t>Developed the code and run the test –test initially fail because the code hasn’t been written completely </a:t>
            </a:r>
          </a:p>
          <a:p>
            <a:pPr algn="just"/>
            <a:r>
              <a:rPr lang="en-US" sz="2000" dirty="0">
                <a:latin typeface="Arial Rounded MT Bold" panose="020F0704030504030204" pitchFamily="34" charset="0"/>
              </a:rPr>
              <a:t>Demo –with automated acceptance testing scrips and demonstrations of the software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5640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 Completion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F9BB708-1526-4EF5-B54E-516F30E62C4F}"/>
              </a:ext>
            </a:extLst>
          </p:cNvPr>
          <p:cNvSpPr txBox="1">
            <a:spLocks/>
          </p:cNvSpPr>
          <p:nvPr/>
        </p:nvSpPr>
        <p:spPr>
          <a:xfrm>
            <a:off x="753795" y="1503703"/>
            <a:ext cx="10537370" cy="4351338"/>
          </a:xfrm>
          <a:prstGeom prst="rect">
            <a:avLst/>
          </a:prstGeom>
          <a:ln w="6350" cap="flat" cmpd="sng" algn="ctr">
            <a:solidFill>
              <a:srgbClr val="002060"/>
            </a:solidFill>
            <a:prstDash val="solid"/>
            <a:miter lim="800000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00B050"/>
              </a:solidFill>
            </a:endParaRPr>
          </a:p>
          <a:p>
            <a:endParaRPr lang="en-US">
              <a:solidFill>
                <a:srgbClr val="00B050"/>
              </a:solidFill>
            </a:endParaRPr>
          </a:p>
          <a:p>
            <a:endParaRPr lang="en-US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7" name="Picture 2" descr="C:\Users\JS5027377\Desktop\Sri Core Java\champion-cup.png">
            <a:extLst>
              <a:ext uri="{FF2B5EF4-FFF2-40B4-BE49-F238E27FC236}">
                <a16:creationId xmlns:a16="http://schemas.microsoft.com/office/drawing/2014/main" id="{61BEB1B0-FF35-4C49-9048-8CF3E5622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1" y="2100943"/>
            <a:ext cx="2470270" cy="315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6237887-0987-493E-B09B-3C2FCD557C72}"/>
              </a:ext>
            </a:extLst>
          </p:cNvPr>
          <p:cNvSpPr/>
          <p:nvPr/>
        </p:nvSpPr>
        <p:spPr>
          <a:xfrm>
            <a:off x="1360714" y="3156858"/>
            <a:ext cx="5649686" cy="1752600"/>
          </a:xfrm>
          <a:prstGeom prst="rect">
            <a:avLst/>
          </a:prstGeom>
          <a:solidFill>
            <a:srgbClr val="00206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You have successfully completed –</a:t>
            </a:r>
          </a:p>
          <a:p>
            <a:pPr algn="ctr"/>
            <a:r>
              <a:rPr lang="en-US" sz="24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Value Domain Delivery domain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453F03-8430-40CD-B3A5-30C7D064A1BF}"/>
              </a:ext>
            </a:extLst>
          </p:cNvPr>
          <p:cNvSpPr/>
          <p:nvPr/>
        </p:nvSpPr>
        <p:spPr>
          <a:xfrm>
            <a:off x="1360714" y="2100943"/>
            <a:ext cx="5649686" cy="914400"/>
          </a:xfrm>
          <a:prstGeom prst="rect">
            <a:avLst/>
          </a:prstGeom>
          <a:solidFill>
            <a:srgbClr val="00CC66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PMI-ACP</a:t>
            </a:r>
          </a:p>
        </p:txBody>
      </p:sp>
    </p:spTree>
    <p:extLst>
      <p:ext uri="{BB962C8B-B14F-4D97-AF65-F5344CB8AC3E}">
        <p14:creationId xmlns:p14="http://schemas.microsoft.com/office/powerpoint/2010/main" val="3069638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Minimize waste is a constant goal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Waste reduces value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Poppendieck’s Seven Areas of Waste:</a:t>
            </a:r>
          </a:p>
          <a:p>
            <a:pPr lvl="1"/>
            <a:r>
              <a:rPr lang="en-US" sz="1600" dirty="0">
                <a:latin typeface="Arial Rounded MT Bold" panose="020F0704030504030204" pitchFamily="34" charset="0"/>
              </a:rPr>
              <a:t>Partially done work </a:t>
            </a:r>
          </a:p>
          <a:p>
            <a:pPr lvl="1"/>
            <a:r>
              <a:rPr lang="en-US" sz="1600" dirty="0">
                <a:latin typeface="Arial Rounded MT Bold" panose="020F0704030504030204" pitchFamily="34" charset="0"/>
              </a:rPr>
              <a:t>Extra processes </a:t>
            </a:r>
          </a:p>
          <a:p>
            <a:pPr lvl="1"/>
            <a:r>
              <a:rPr lang="en-US" sz="1600" dirty="0">
                <a:latin typeface="Arial Rounded MT Bold" panose="020F0704030504030204" pitchFamily="34" charset="0"/>
              </a:rPr>
              <a:t>Extra features </a:t>
            </a:r>
          </a:p>
          <a:p>
            <a:pPr lvl="1"/>
            <a:r>
              <a:rPr lang="en-US" sz="1600" dirty="0">
                <a:latin typeface="Arial Rounded MT Bold" panose="020F0704030504030204" pitchFamily="34" charset="0"/>
              </a:rPr>
              <a:t>Task switching </a:t>
            </a:r>
          </a:p>
          <a:p>
            <a:pPr lvl="1"/>
            <a:r>
              <a:rPr lang="en-US" sz="1600" dirty="0">
                <a:latin typeface="Arial Rounded MT Bold" panose="020F0704030504030204" pitchFamily="34" charset="0"/>
              </a:rPr>
              <a:t>Waiting </a:t>
            </a:r>
          </a:p>
          <a:p>
            <a:pPr lvl="1"/>
            <a:r>
              <a:rPr lang="en-US" sz="1600" dirty="0">
                <a:latin typeface="Arial Rounded MT Bold" panose="020F0704030504030204" pitchFamily="34" charset="0"/>
              </a:rPr>
              <a:t>Motion </a:t>
            </a:r>
          </a:p>
          <a:p>
            <a:pPr lvl="1"/>
            <a:r>
              <a:rPr lang="en-US" sz="1600" dirty="0">
                <a:latin typeface="Arial Rounded MT Bold" panose="020F0704030504030204" pitchFamily="34" charset="0"/>
              </a:rPr>
              <a:t>Defects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129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2B2542-A079-44FC-AC89-E00DCDDBD63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Assessing Values in Agile Projects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1258A2-18A0-4D6B-A76B-B6ADAAD94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rgbClr val="FFFF66"/>
          </a:solidFill>
        </p:spPr>
        <p:txBody>
          <a:bodyPr>
            <a:normAutofit/>
          </a:bodyPr>
          <a:lstStyle/>
          <a:p>
            <a:pPr algn="ctr"/>
            <a:endParaRPr lang="en-US" sz="2000" b="1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  <a:p>
            <a:pPr algn="ctr"/>
            <a:r>
              <a:rPr lang="en-US" sz="32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Value is Expressed in Financial Terms</a:t>
            </a:r>
          </a:p>
        </p:txBody>
      </p:sp>
    </p:spTree>
    <p:extLst>
      <p:ext uri="{BB962C8B-B14F-4D97-AF65-F5344CB8AC3E}">
        <p14:creationId xmlns:p14="http://schemas.microsoft.com/office/powerpoint/2010/main" val="1827761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2251</Words>
  <Application>Microsoft Office PowerPoint</Application>
  <PresentationFormat>Widescreen</PresentationFormat>
  <Paragraphs>353</Paragraphs>
  <Slides>71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6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Agenda</vt:lpstr>
      <vt:lpstr>Value Driven Delivery</vt:lpstr>
      <vt:lpstr>Value Driven Delivery Tasks</vt:lpstr>
      <vt:lpstr>Value Driven Delivery Tasks</vt:lpstr>
      <vt:lpstr>What is Value Driven Delivery?</vt:lpstr>
      <vt:lpstr>Deliver Value Early in the Project</vt:lpstr>
      <vt:lpstr>Minimize waste is a constant goal </vt:lpstr>
      <vt:lpstr>Assessing Values in Agile Projects</vt:lpstr>
      <vt:lpstr>Return of Investment (ROI)</vt:lpstr>
      <vt:lpstr>Present Value</vt:lpstr>
      <vt:lpstr>Net Present Value</vt:lpstr>
      <vt:lpstr>Internal Rate of Return</vt:lpstr>
      <vt:lpstr>Earned Value Management for Agile Projects</vt:lpstr>
      <vt:lpstr>EVM Foundation</vt:lpstr>
      <vt:lpstr>EVM Foundation</vt:lpstr>
      <vt:lpstr>Predicting the Future</vt:lpstr>
      <vt:lpstr>EAC in Action</vt:lpstr>
      <vt:lpstr>To Complete Performance Index</vt:lpstr>
      <vt:lpstr>Story Points and EVM</vt:lpstr>
      <vt:lpstr>5 EVM Rules</vt:lpstr>
      <vt:lpstr>What is Agile Project Accounting?</vt:lpstr>
      <vt:lpstr>Key Performance Indicators</vt:lpstr>
      <vt:lpstr>Managing Risk in an Agile Projects</vt:lpstr>
      <vt:lpstr>Addressing features with high risk</vt:lpstr>
      <vt:lpstr>Regulatory compliance for Agile Projects</vt:lpstr>
      <vt:lpstr>Prioritizing Values in Agile Projects</vt:lpstr>
      <vt:lpstr>Customer Value Prioritization</vt:lpstr>
      <vt:lpstr>Prioritization Schemes</vt:lpstr>
      <vt:lpstr>Simple Scheme for Prioritization</vt:lpstr>
      <vt:lpstr>MoSCoW Prioritization Scheme</vt:lpstr>
      <vt:lpstr>Monopoly Money</vt:lpstr>
      <vt:lpstr>100 Point Method</vt:lpstr>
      <vt:lpstr>Dot Voting or Multi Voting</vt:lpstr>
      <vt:lpstr>Kano Analysis</vt:lpstr>
      <vt:lpstr>Requirements @ Prioritization Level</vt:lpstr>
      <vt:lpstr>Relative Prioritization Ranking</vt:lpstr>
      <vt:lpstr>Incremental Delivery</vt:lpstr>
      <vt:lpstr>Incremental Delivery</vt:lpstr>
      <vt:lpstr>Minimum Viable Product</vt:lpstr>
      <vt:lpstr>Agile Tooling</vt:lpstr>
      <vt:lpstr>Examples of Low-tech High-touch Tools</vt:lpstr>
      <vt:lpstr>PowerPoint Presentation</vt:lpstr>
      <vt:lpstr>Scheduling Software Vs Kanban Board</vt:lpstr>
      <vt:lpstr>Work In Progress</vt:lpstr>
      <vt:lpstr>Limiting Work In Progress</vt:lpstr>
      <vt:lpstr>Cumulative Flow Diagram</vt:lpstr>
      <vt:lpstr>Bottlenecks &amp; Theory of constraints</vt:lpstr>
      <vt:lpstr>Goldratt’s Theory Of Constraints</vt:lpstr>
      <vt:lpstr>Contracting Agile Projects</vt:lpstr>
      <vt:lpstr>Request for Proposal</vt:lpstr>
      <vt:lpstr>Agile Constraints and Contracts</vt:lpstr>
      <vt:lpstr>Consideration for Contracts</vt:lpstr>
      <vt:lpstr>Fixed Price Contract</vt:lpstr>
      <vt:lpstr>Fixed Price Work Packages</vt:lpstr>
      <vt:lpstr>Customize Contracts</vt:lpstr>
      <vt:lpstr>Value, Verification &amp; Validation</vt:lpstr>
      <vt:lpstr>Gulf of Evaluation</vt:lpstr>
      <vt:lpstr>Frequent Verification and Validation</vt:lpstr>
      <vt:lpstr>Examples of Verification and Validation in XP</vt:lpstr>
      <vt:lpstr>Exploratory Testing</vt:lpstr>
      <vt:lpstr>Usability Testing</vt:lpstr>
      <vt:lpstr>Continuous Integration in Agile Projects</vt:lpstr>
      <vt:lpstr>Continuous Integration System</vt:lpstr>
      <vt:lpstr>Why Continuous Integration?</vt:lpstr>
      <vt:lpstr>Disadvantages of Continuous Integration </vt:lpstr>
      <vt:lpstr>Exploring Test Driven Development</vt:lpstr>
      <vt:lpstr>Test Driven Development</vt:lpstr>
      <vt:lpstr>Acceptance Test Driven Development</vt:lpstr>
      <vt:lpstr>Acceptance Test Driven Development Cycle</vt:lpstr>
      <vt:lpstr>Domain Completion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Sriram B</dc:creator>
  <cp:lastModifiedBy>Sriram B</cp:lastModifiedBy>
  <cp:revision>210</cp:revision>
  <dcterms:created xsi:type="dcterms:W3CDTF">2017-09-06T02:31:01Z</dcterms:created>
  <dcterms:modified xsi:type="dcterms:W3CDTF">2017-10-03T16:16:42Z</dcterms:modified>
</cp:coreProperties>
</file>