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72" r:id="rId2"/>
    <p:sldId id="321" r:id="rId3"/>
    <p:sldId id="310" r:id="rId4"/>
    <p:sldId id="418" r:id="rId5"/>
    <p:sldId id="278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419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42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421" r:id="rId43"/>
    <p:sldId id="356" r:id="rId44"/>
    <p:sldId id="357" r:id="rId45"/>
    <p:sldId id="358" r:id="rId46"/>
    <p:sldId id="359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424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CC2A-A656-49AA-AC49-03D84FDBFE5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3FA4-871E-42D8-AD09-1B87FF22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3FA4-871E-42D8-AD09-1B87FF2280B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4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BE41-1A98-4464-ABEE-DB9149A0F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74F8-8959-441A-9975-A880B06C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A4E8-3F87-4A4E-B035-CF2DA06F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1944-19B6-4037-82FC-414D4B0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F6EC-DD24-4514-9660-BB809FD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DB3D-010A-4168-B53B-2713AA1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1367D-99E5-417D-BEDD-E5A3E4E1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34C8-9410-4B28-8F67-9E6574A3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8A9F-B016-436F-AED0-E4617FC1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6192-260D-4E4A-9DAB-579B2ED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A52E-334B-4526-A38B-161375A3D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688CA-4F4A-4A09-8417-CEC97526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3BC9-14E3-474E-9D1E-82F284D1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965A-F915-4CD9-93C6-18BC4FB9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85A9-BBC7-4355-B203-BFC0339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71E-90B2-4091-871E-813F3946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FB0-7DB1-4749-9AEB-0D4FBC8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051D-B627-4FED-8418-C31D169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A22A-1672-4892-AAA0-99735A3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0012-15C3-4C31-ACC6-691C9920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7EA-54FC-469E-974B-1A044A81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11DA-96E9-4929-B0CB-622C21F9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1003-0553-497A-9B6F-E869ABD5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2C02-D23E-4A7D-B137-A8148A4F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00E2-1D21-41A4-9B39-BB43BDFA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B1F-68C9-4132-89AC-8FC21B3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7B73-506F-4DFD-8D3D-8DDE44B0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00B01-50E0-4489-BCB0-BC1B1FEB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124E-8292-49AF-86C5-6EF0CBA6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22687-FFAE-4F08-B059-6FE90EA2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7AB4-02AA-424D-B5ED-D8632792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7D12-537F-43D3-914B-2988E878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2C58-E6D4-4472-B151-ED353F4E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3887-749F-4341-B231-DA18002C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95049-6680-4948-9BAC-6415FED3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8469B-B30C-4840-86D6-5E0BF875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23485-4530-4F28-9ED8-3AB906F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B1BD0-DA72-40CF-96D8-E7978B4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D4D9E-5F4A-4DBF-9E53-248C9CE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0780-F0DE-4111-BAA7-27B964A8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6560-6E7D-477B-8666-E3E61A7F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74F-5485-4DE6-BD53-E4DD587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F0DB-D8C2-4D2E-9989-3FE3FCED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218C-6151-4F55-B31D-A12FAA5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39011-1F5A-4DF4-9002-975B97F0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19A1-D833-481D-8AFD-1D2EBB4A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F0C5-115D-4E36-AC5D-C20197B4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461E-DC41-4CA1-A6EA-5E6E4DC1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5C95-2DFC-47FB-883E-258ADE3A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BA62-2964-4AC8-AA2E-3252BE28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519E-03D9-4980-ABE3-8CBC4A3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14FC-1036-497B-8B4E-989EC35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C09-2432-4AE8-AD07-B6CBEA29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3E454-7A1B-46A9-B998-35494173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2261-6514-404B-987D-A45B77CB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4271-4868-4CED-8B21-A1AB7F7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8A83-6CC6-4690-A87A-DA000E97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FBF4-2CFE-4706-8621-9D93D0A3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EE875-30CF-48D7-91E5-3DD1799A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2B13-4445-4ADF-A877-6B39309D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ED2F-0093-4641-B6A4-7FE1AEA51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14E9-4BD5-41B7-9115-E2ED906A4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8C76-3C82-4B53-8C03-08580595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E61AB-3C72-447C-B21F-DE00992C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7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40426-7BFA-4433-AF5A-553879D74EA1}"/>
              </a:ext>
            </a:extLst>
          </p:cNvPr>
          <p:cNvSpPr/>
          <p:nvPr/>
        </p:nvSpPr>
        <p:spPr>
          <a:xfrm>
            <a:off x="3001106" y="4171071"/>
            <a:ext cx="5791202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III           Stakeholder Engagement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635EC-4CC0-42D0-B382-C255F5C59A54}"/>
              </a:ext>
            </a:extLst>
          </p:cNvPr>
          <p:cNvSpPr txBox="1"/>
          <p:nvPr/>
        </p:nvSpPr>
        <p:spPr>
          <a:xfrm>
            <a:off x="5132721" y="5389711"/>
            <a:ext cx="232045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17 % of PMI-ACP Exam</a:t>
            </a:r>
          </a:p>
          <a:p>
            <a:r>
              <a:rPr lang="en-US" dirty="0">
                <a:solidFill>
                  <a:schemeClr val="bg1"/>
                </a:solidFill>
              </a:rPr>
              <a:t>20 Questions</a:t>
            </a:r>
          </a:p>
        </p:txBody>
      </p:sp>
    </p:spTree>
    <p:extLst>
      <p:ext uri="{BB962C8B-B14F-4D97-AF65-F5344CB8AC3E}">
        <p14:creationId xmlns:p14="http://schemas.microsoft.com/office/powerpoint/2010/main" val="62790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Stakeholder Engagement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Information management systems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Expert judgment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Work performance information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Change request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Project management plan updates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Project document updates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Organizational process assets updates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1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 Stakeholder engaged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Agile project worked with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Not command and control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Consider servant leadership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Identify project stakeholders as early as possible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0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Educating Stakeholders for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People new to agile projects need some basic education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Address concerns directly with project stakeholders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Explain the approach that will be used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8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Stakeholder Engagement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Short iterations keep stakeholders involved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Reviews and demos show the results of the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Agile places value of work that is done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Agile is naturally visible for project stakeholders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Incorporating Stakeholder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Work is based on what the stakeholders value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Engage the product owner to prioritize the backlog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Work is executed by priorities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development team creates the highest priority items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development team delivers early value to the business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Stakeholders are invited to planning meetings and retrospective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6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Incorporating Community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Agile teams must share the values of their broader community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Respect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Agile works for consensus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Don’t judge suggestions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Respect differing opinions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Courage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Agile teams display courage through demonstrations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Pair programming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Product owner prioritizing requirements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Retrospective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3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 of Stakeholder Engagement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Get the right stakeholders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Insure a stakeholder participation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Manage stakeholder interest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Frequently discussed what done looks like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Show progress to project stakeholders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Openly discuss project estimates and projections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9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Creating a Shared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Understanding what is requested and delivering what was requested </a:t>
            </a:r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510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Failing Fast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Failing fast means failing early and cheaply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Good way to discover misunderstandings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Ensures the project team understands what stakeholders want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9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 Agile Charter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Agile charters authorize the project and the project manager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Agile charters are from the project sponsor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Could be lightweight or very detailed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Acknowledge change is likely in the actual project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 Engagement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Managing &amp; Engaging the Stakeholders</a:t>
            </a:r>
          </a:p>
        </p:txBody>
      </p:sp>
    </p:spTree>
    <p:extLst>
      <p:ext uri="{BB962C8B-B14F-4D97-AF65-F5344CB8AC3E}">
        <p14:creationId xmlns:p14="http://schemas.microsoft.com/office/powerpoint/2010/main" val="401307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Project Charters are different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Traditional charters are very specific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Agile charters are broad and high level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Agile charters define: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Who will be engaged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What is the project about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Where will the project take place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When will the project start and end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Why this project being chartered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How the goals of the project be achieved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1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Project Tweet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Project customers in the project team can work together to create a project tweet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Describe the goal of the project in 140 characters or less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This exercise defines a high-level description of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Elevator statement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9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“Done” Mean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Defining done is important for everyone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An example of a shared vision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User stories –done will mean developed documented and tested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Releases –done means there are no large defects or remaining change requests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Final project deliverables –priority features are implemented three months of trouble-free operation and satisfactory scores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Agile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Modeling techniques for agile projects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value is in discussion and creation of the model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Often treated on whiteboards and photographs for a record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Lightweight and barely sufficient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1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How will the user use the solution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EB8D9-8D2D-4D96-89A6-465D11BA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55" y="2032764"/>
            <a:ext cx="4387889" cy="38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Data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8EF514-2154-49E0-94BB-B96150BC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041009"/>
            <a:ext cx="10874326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8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Designs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What does the user interface look like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E0654F-746A-407B-8F23-46BE75DD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30" y="1483437"/>
            <a:ext cx="7269262" cy="49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5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 quick mock-up of a product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Could be screens and data flows between screens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Ensures that everyone has the same understanding of the product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 form of low fidelity prototyping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Quick way to get feedback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3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Personas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Biographical sketches of key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Description of product users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Somewhat grounded in reality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Goal oriented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Show tangible and actionable outcomes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Focus on the users and who the users will be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5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Managing Communications in Agile Project</a:t>
            </a:r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586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Working with the project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Establishing a shared vision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Creating collaboration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Communicating with project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Using interpersonal skills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1B4F4-E762-45DE-8CED-D80FF53D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2" y="0"/>
            <a:ext cx="1130568" cy="9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4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Communication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Communication requirements analysis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Communication technology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Communication model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Communication methods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Meeting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Create the communications management plan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Update project documents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5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Communications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Communication technology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Communication models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Communication methods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Information management systems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Performance reporting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Communicate with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Update the project management plan project document organizational process assets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2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Communications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Information management systems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Expert judgment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Work performance information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Change request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Update the project management plan project documents and organizational process a set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20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Model – Sender - Receiver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Sender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Encoder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Medium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Decoder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Receiver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Barrier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Noise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A23871-D586-43C5-9632-8D7012C6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27" y="1118894"/>
            <a:ext cx="5681188" cy="23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6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to Face Communication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Face-to-face communication is preferred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Highest bandwidth of all communication types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 of Different Communication Channels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B2D49F-437F-49A3-A760-7BBDFFCA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71" y="1622796"/>
            <a:ext cx="7227679" cy="44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4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Two-Way Communication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Dispatching model –top down communication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Collaborative model –interactive communication between sender and receiver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Sharing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Knowledge sharing is critical for agile projects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Share information with everyone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Collective code ownership means any developer can edit any code at any time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Agile practices promote knowledge sharing: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Kanban boards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Information radiators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Personas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Wireframes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0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Communicating and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Low-tech high-touch tools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Stand up 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Osmotic communications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Tacit knowledge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6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Information Radiator?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Highly visible displays of information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Large graphs or charts that summarize project data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Out in the open and easily accessible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Also known as visual controls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745911-D242-48C1-AF7B-8621FF77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41" y="1073851"/>
            <a:ext cx="4088601" cy="54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Working with Project Stakeholder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en-US" sz="3200" dirty="0">
                <a:solidFill>
                  <a:srgbClr val="C00000"/>
                </a:solidFill>
              </a:rPr>
              <a:t>Stakeholder Engagement</a:t>
            </a:r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227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Information Radiator?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Features delivered versus features remaining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Who is working on what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Current iteration features to be created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Velocity and defect measurements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Retrospective outcomes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Threats and issues for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Burn up and burndown chart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Story maps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76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and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Remote workers staying in touch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Facebook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Twitter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Web collaboration tools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Non co-located teams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Consider the sensitivity of the project information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9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Collaboration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Collaborative Approach is the key in Agile Project</a:t>
            </a:r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294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is the key in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Customer collaboration over contract negotiation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Business people and developers must work together daily throughout the project </a:t>
            </a:r>
          </a:p>
        </p:txBody>
      </p:sp>
    </p:spTree>
    <p:extLst>
      <p:ext uri="{BB962C8B-B14F-4D97-AF65-F5344CB8AC3E}">
        <p14:creationId xmlns:p14="http://schemas.microsoft.com/office/powerpoint/2010/main" val="311463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Collaboration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Generates wiser decisions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Promotes problem solving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Promotes action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Build social capital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Ownership of collective problems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17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People in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Engagement creates better ideas and put some conversations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Active problem solving instead of command and control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Taking action rather than being passive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Collective ownership of ideas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Motivates and engages the project team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Shifts the power downward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27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Zone Vs Red Zone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AF600F5-49E3-4B7E-B639-AEBE01496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419533"/>
              </p:ext>
            </p:extLst>
          </p:nvPr>
        </p:nvGraphicFramePr>
        <p:xfrm>
          <a:off x="582613" y="927100"/>
          <a:ext cx="11158538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269">
                  <a:extLst>
                    <a:ext uri="{9D8B030D-6E8A-4147-A177-3AD203B41FA5}">
                      <a16:colId xmlns:a16="http://schemas.microsoft.com/office/drawing/2014/main" val="787254566"/>
                    </a:ext>
                  </a:extLst>
                </a:gridCol>
                <a:gridCol w="5579269">
                  <a:extLst>
                    <a:ext uri="{9D8B030D-6E8A-4147-A177-3AD203B41FA5}">
                      <a16:colId xmlns:a16="http://schemas.microsoft.com/office/drawing/2014/main" val="3177749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Green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Red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0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Takes responsibility 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Responds non-defensively 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Not easily threatened 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Build mutual success 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Seeks solutions 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Uses persuasion 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Firm, but not rigid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Thinks both short-term and long-term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Considers other points of views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Welcomes feedback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Considers conflict to be natural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Speak calmly and directly about difficult issues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Accept responsibility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Seeks excellence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Blames others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Responds defensively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Feels threatened or wrong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Triggers defensiveness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Holds grudges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Shame, blame, and accusations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Binary thinking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Short-term advantage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Feel victimized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Doesn’t seek feedback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Must win at any cost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Is rigid and reactive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Creates a climate of antagonism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Disapproval and content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Sees others as the enemy </a:t>
                      </a:r>
                    </a:p>
                    <a:p>
                      <a:pPr marL="342900" indent="-34290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Does not listen effectively 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2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37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 Workshops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Meetings for participants to get work done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Clear goals and a schedule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Retrospectives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Planning 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Estimating sessions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27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for a great workshop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Have a diverse group of people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Facilitated for involvement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Get people involved early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5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 Workshops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Preferred approach for candidate user stories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Also known as story writing workshops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Optimize the workflow by understanding user needs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Engage stakeholders in the design process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0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 Engagement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Engage and empower business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Share information frequently with all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Form working agreements for participation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Assess organizational changes to maintain a stakeholder engagement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Used collaborative decision-making and conflict resolution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Establish a shared vision for project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Maintain a shared understanding of project success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Provide transparency for better decisions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Balance certainty and adaptability for better planning 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19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Collaborative technique too rapidly generate lots of ideas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Maximize number of suggestions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No stupid ideas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Will sort through the ideas later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3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Quiet writing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Round robin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Free for all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Also known as innovation games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Remember the future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Prune the product tree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Speed boat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Buy a feature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Bang for the buck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the Future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Collaboration game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Stakeholders look back at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20 minutes to write a future report about how the project went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Includes what was created; written on sticky notes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Notes are moved into associated clusters and duplicates removed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This game define success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38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Prune the Product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Drawing of a big tree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trunk is what we already know or have built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branches are new functionality and what needs to be designed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Participants add features on sticky notes to the tree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Closer to the trunk represents higher priority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7FF3B-AA78-4451-BF8E-F98B2B60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22" y="2336907"/>
            <a:ext cx="3979488" cy="39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28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Boat Games - Sailboat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Imagine it’s a boat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What winds are pushing the sailboat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What anchors are holding the sailboat back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What direction is the sailboat going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What rocks are in the way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55724-B9F9-4F1F-9E8E-7F15360B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23" y="1648031"/>
            <a:ext cx="40671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5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Interpersonal Skills for Agile Success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The Soft stuff is the hard stuff and the hard stuff is the easy stuff</a:t>
            </a:r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51962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Interpersonal skills for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Emotional intelligence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Active listening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Facilitation techniques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Negotiation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Conflict resolution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Participatory decision making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5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Emotional Intelligence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ability to identify and influence our emotions and the emotions of others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51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Quadrants of Emotional Intelligence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5325335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Self-management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Self control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Conscientiousness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Adaptability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Drive and motivation </a:t>
            </a: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Self-awareness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Self confidence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Emotional self-awareness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Accurate self-assessment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BBD14C2-E5F9-4D8A-94E1-0BB527ECB67D}"/>
              </a:ext>
            </a:extLst>
          </p:cNvPr>
          <p:cNvSpPr txBox="1">
            <a:spLocks/>
          </p:cNvSpPr>
          <p:nvPr/>
        </p:nvSpPr>
        <p:spPr>
          <a:xfrm>
            <a:off x="6231988" y="927652"/>
            <a:ext cx="5509439" cy="56984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Social skills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Influence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Inspirational leadership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Developing others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Teamwork and collaboration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Social awareness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Empathy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Organizational awareness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Understanding the environment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6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Project Stakeholders?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Are impacted by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Can impact the project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Customers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Project sponsor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Project leaders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Development team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Vendors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End users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764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Quadrants of Emotional Intelligence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B52C3-EC1F-4F04-ADB1-1F774FB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07" y="1240300"/>
            <a:ext cx="6253603" cy="47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26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Listening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Hearing what someone is really trying to say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Level 1 –Internal listening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Level 2 –Focus listening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Level 3 –Global listening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Listening..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Level 1 – Internal Listening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Words are heard, but we’re not very attentive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We interpret the meaning –how is this going to affect me </a:t>
            </a:r>
          </a:p>
          <a:p>
            <a:pPr marL="457200" lvl="1" indent="0">
              <a:buNone/>
            </a:pPr>
            <a:endParaRPr lang="en-US" sz="16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Level 2 –Focus listening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The speaker’s perspective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We empathize with the speaker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We look for emotional indicators such as voice and tone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Facial expressions and words </a:t>
            </a:r>
          </a:p>
          <a:p>
            <a:pPr lvl="1"/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Level 3 –Global listening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We build on level 2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A higher level of awareness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Subtle clues about meeting such as the speaker’s posture and energy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Helps us to develop a fuller context of the message </a:t>
            </a:r>
          </a:p>
          <a:p>
            <a:pPr lvl="1"/>
            <a:endParaRPr lang="en-US" sz="16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80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Running effective meetings and workshops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Goals –ensuring that meetings are not a waste of time by promoting participation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Rules –establishing ground rules and holding people accountable to these rules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Timing –the duration of the meeting is established ahead of time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Assisting –making the meeting effective and assuring that everyone may contribute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526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Negotiations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Negotiations happen throughout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Consider the priorities of user stories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Avoid a zero-sum games where only one person wins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Healthy negotiations allow for give and take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408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 Resolution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Differences of opinions and competing interest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Some conflict is healthy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5C318A-8944-4883-A8AA-AAB2E114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83" y="2057399"/>
            <a:ext cx="10329239" cy="347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7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Participatory Decision Making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Engaging stakeholders for decision making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Communication and decision-making are critical to keep everyone informed then engaged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Involves stakeholders when making decisions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Stakeholder involvement increases as they commit to the project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0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Convergent and Shared Collaboration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Convergent –participating decision making models in for conversions for collective agreements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Shared collaboration they share the decision-making process fairly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31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Voting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Participatory decision approach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team votes for or against an idea by a show of hands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640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Thumbs Up, Down or Sideways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Thumbs up and individual is for the decision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Thumbs down and individual is against the decision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Thumb sideways the individual is neutral or undecided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5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Stakeholders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Stakeholder analysis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Expert judgment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Create the stakeholder register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725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Fist of Five Voting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number of fingers shown indicates degree of support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1F35D-DD18-4F44-9FD8-0FE077BA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76" y="2391687"/>
            <a:ext cx="7054206" cy="21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87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Highsmith Decision Spectrum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Participants place a checkmark on a spectrum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 favor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Okay but with reservations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Mixed feelings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Not in favor but will commit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Veto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5D710-ACFC-46A3-A2EF-508CC8FD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31" y="3522668"/>
            <a:ext cx="9694460" cy="25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719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Completion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BB708-1526-4EF5-B54E-516F30E62C4F}"/>
              </a:ext>
            </a:extLst>
          </p:cNvPr>
          <p:cNvSpPr txBox="1">
            <a:spLocks/>
          </p:cNvSpPr>
          <p:nvPr/>
        </p:nvSpPr>
        <p:spPr>
          <a:xfrm>
            <a:off x="753795" y="1503703"/>
            <a:ext cx="10537370" cy="4351338"/>
          </a:xfrm>
          <a:prstGeom prst="rect">
            <a:avLst/>
          </a:prstGeom>
          <a:ln w="6350" cap="flat" cmpd="sng" algn="ctr">
            <a:solidFill>
              <a:srgbClr val="002060"/>
            </a:solidFill>
            <a:prstDash val="solid"/>
            <a:miter lim="800000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2" descr="C:\Users\JS5027377\Desktop\Sri Core Java\champion-cup.png">
            <a:extLst>
              <a:ext uri="{FF2B5EF4-FFF2-40B4-BE49-F238E27FC236}">
                <a16:creationId xmlns:a16="http://schemas.microsoft.com/office/drawing/2014/main" id="{61BEB1B0-FF35-4C49-9048-8CF3E562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100943"/>
            <a:ext cx="2470270" cy="31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37887-0987-493E-B09B-3C2FCD557C72}"/>
              </a:ext>
            </a:extLst>
          </p:cNvPr>
          <p:cNvSpPr/>
          <p:nvPr/>
        </p:nvSpPr>
        <p:spPr>
          <a:xfrm>
            <a:off x="1360714" y="3156858"/>
            <a:ext cx="5649686" cy="1752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You have successfully completed –</a:t>
            </a:r>
          </a:p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Stakeholder Engagement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3F03-8430-40CD-B3A5-30C7D064A1BF}"/>
              </a:ext>
            </a:extLst>
          </p:cNvPr>
          <p:cNvSpPr/>
          <p:nvPr/>
        </p:nvSpPr>
        <p:spPr>
          <a:xfrm>
            <a:off x="1360714" y="2100943"/>
            <a:ext cx="5649686" cy="914400"/>
          </a:xfrm>
          <a:prstGeom prst="rect">
            <a:avLst/>
          </a:prstGeom>
          <a:solidFill>
            <a:srgbClr val="00CC6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PMI-ACP</a:t>
            </a:r>
          </a:p>
        </p:txBody>
      </p:sp>
    </p:spTree>
    <p:extLst>
      <p:ext uri="{BB962C8B-B14F-4D97-AF65-F5344CB8AC3E}">
        <p14:creationId xmlns:p14="http://schemas.microsoft.com/office/powerpoint/2010/main" val="306963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Stakeholder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Expert judgment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Analytical techniques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Create the stakeholder management plan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Update project documents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Stakeholder Engagement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Communication methods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Interpersonal skills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Management skills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Issue log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Change request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Project management plan updates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Project document updates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Organizational process assets updates </a:t>
            </a:r>
          </a:p>
          <a:p>
            <a:endParaRPr lang="en-US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1921</Words>
  <Application>Microsoft Office PowerPoint</Application>
  <PresentationFormat>Widescreen</PresentationFormat>
  <Paragraphs>435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Stakeholder Engagement</vt:lpstr>
      <vt:lpstr>Agenda</vt:lpstr>
      <vt:lpstr>Working with Project Stakeholder</vt:lpstr>
      <vt:lpstr>Stakeholder Engagement Tasks</vt:lpstr>
      <vt:lpstr>Who are Project Stakeholders?</vt:lpstr>
      <vt:lpstr>Identify Stakeholders</vt:lpstr>
      <vt:lpstr>Plan Stakeholder Management</vt:lpstr>
      <vt:lpstr>Manage Stakeholder Engagement</vt:lpstr>
      <vt:lpstr>Control Stakeholder Engagement</vt:lpstr>
      <vt:lpstr>Keeping Stakeholder engaged</vt:lpstr>
      <vt:lpstr>Educating Stakeholders for Agile Projects</vt:lpstr>
      <vt:lpstr>Managing Stakeholder Engagement</vt:lpstr>
      <vt:lpstr>Incorporating Stakeholder Values</vt:lpstr>
      <vt:lpstr>Incorporating Community Values</vt:lpstr>
      <vt:lpstr>Principles of Stakeholder Engagement </vt:lpstr>
      <vt:lpstr>Creating a Shared Vision</vt:lpstr>
      <vt:lpstr>Failing Fast</vt:lpstr>
      <vt:lpstr>Creating an Agile Charter</vt:lpstr>
      <vt:lpstr>Agile Project Charters are different</vt:lpstr>
      <vt:lpstr>Creating a Project Tweet</vt:lpstr>
      <vt:lpstr> What does “Done” Mean  </vt:lpstr>
      <vt:lpstr>Working with Agile Modeling</vt:lpstr>
      <vt:lpstr>Use Case Diagram</vt:lpstr>
      <vt:lpstr>Sample Data Model</vt:lpstr>
      <vt:lpstr>Screen Designs</vt:lpstr>
      <vt:lpstr>Wireframes</vt:lpstr>
      <vt:lpstr>User Personas</vt:lpstr>
      <vt:lpstr>Communication</vt:lpstr>
      <vt:lpstr>Plan Communication Management</vt:lpstr>
      <vt:lpstr>Manage Communications</vt:lpstr>
      <vt:lpstr>Control Communications</vt:lpstr>
      <vt:lpstr>Communication Model – Sender - Receiver</vt:lpstr>
      <vt:lpstr>Face to Face Communication</vt:lpstr>
      <vt:lpstr>Effectiveness of Different Communication Channels</vt:lpstr>
      <vt:lpstr>Two-Way Communication</vt:lpstr>
      <vt:lpstr>Knowledge Sharing</vt:lpstr>
      <vt:lpstr>Communicating and Agile Projects</vt:lpstr>
      <vt:lpstr>What is an Information Radiator?</vt:lpstr>
      <vt:lpstr>What is an Information Radiator?</vt:lpstr>
      <vt:lpstr>Social Media and Agile Projects</vt:lpstr>
      <vt:lpstr>Collaboration</vt:lpstr>
      <vt:lpstr>Collaboration is the key in agile projects</vt:lpstr>
      <vt:lpstr>Benefits of Collaboration</vt:lpstr>
      <vt:lpstr>Engaging People in Agile Projects</vt:lpstr>
      <vt:lpstr>Green Zone Vs Red Zone</vt:lpstr>
      <vt:lpstr>Hosting Workshops</vt:lpstr>
      <vt:lpstr>Tips for a great workshop</vt:lpstr>
      <vt:lpstr>User Story Workshops</vt:lpstr>
      <vt:lpstr>Brainstorming</vt:lpstr>
      <vt:lpstr>Brainstorming Methods</vt:lpstr>
      <vt:lpstr>Collaboration Games</vt:lpstr>
      <vt:lpstr>Remember the Future</vt:lpstr>
      <vt:lpstr>Prune the Product Tree</vt:lpstr>
      <vt:lpstr>Speed Boat Games - Sailboat</vt:lpstr>
      <vt:lpstr>Interpersonal Skills for Agile Success</vt:lpstr>
      <vt:lpstr>Interpersonal skills for agile projects</vt:lpstr>
      <vt:lpstr>Emotional Intelligence</vt:lpstr>
      <vt:lpstr>Quadrants of Emotional Intelligence</vt:lpstr>
      <vt:lpstr>Quadrants of Emotional Intelligence</vt:lpstr>
      <vt:lpstr>Active Listening</vt:lpstr>
      <vt:lpstr>Active Listening..</vt:lpstr>
      <vt:lpstr>Facilitation</vt:lpstr>
      <vt:lpstr>Negotiations</vt:lpstr>
      <vt:lpstr>Conflict Resolution</vt:lpstr>
      <vt:lpstr>Participatory Decision Making</vt:lpstr>
      <vt:lpstr>Convergent and Shared Collaboration</vt:lpstr>
      <vt:lpstr>Simple Voting</vt:lpstr>
      <vt:lpstr>Thumbs Up, Down or Sideways</vt:lpstr>
      <vt:lpstr>Fist of Five Voting</vt:lpstr>
      <vt:lpstr>Highsmith Decision Spectrum</vt:lpstr>
      <vt:lpstr>Domain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B</dc:creator>
  <cp:lastModifiedBy>Sriram B</cp:lastModifiedBy>
  <cp:revision>202</cp:revision>
  <dcterms:created xsi:type="dcterms:W3CDTF">2017-09-06T02:31:01Z</dcterms:created>
  <dcterms:modified xsi:type="dcterms:W3CDTF">2017-10-03T07:15:55Z</dcterms:modified>
</cp:coreProperties>
</file>