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72" r:id="rId2"/>
    <p:sldId id="419" r:id="rId3"/>
    <p:sldId id="310" r:id="rId4"/>
    <p:sldId id="321" r:id="rId5"/>
    <p:sldId id="278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420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423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424" r:id="rId43"/>
    <p:sldId id="356" r:id="rId44"/>
    <p:sldId id="357" r:id="rId45"/>
    <p:sldId id="358" r:id="rId46"/>
    <p:sldId id="41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8CC2A-A656-49AA-AC49-03D84FDBFE5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A3FA4-871E-42D8-AD09-1B87FF22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3FA4-871E-42D8-AD09-1B87FF2280B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BE41-1A98-4464-ABEE-DB9149A0F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874F8-8959-441A-9975-A880B06C6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CA4E8-3F87-4A4E-B035-CF2DA06F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1944-19B6-4037-82FC-414D4B07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6F6EC-DD24-4514-9660-BB809FDA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DB3D-010A-4168-B53B-2713AA1A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1367D-99E5-417D-BEDD-E5A3E4E1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34C8-9410-4B28-8F67-9E6574A3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8A9F-B016-436F-AED0-E4617FC1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6192-260D-4E4A-9DAB-579B2ED9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0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0A52E-334B-4526-A38B-161375A3D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688CA-4F4A-4A09-8417-CEC97526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23BC9-14E3-474E-9D1E-82F284D1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8965A-F915-4CD9-93C6-18BC4FB9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485A9-BBC7-4355-B203-BFC0339D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4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471E-90B2-4091-871E-813F3946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EFB0-7DB1-4749-9AEB-0D4FBC8A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051D-B627-4FED-8418-C31D169A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A22A-1672-4892-AAA0-99735A3F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0012-15C3-4C31-ACC6-691C9920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7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07EA-54FC-469E-974B-1A044A81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111DA-96E9-4929-B0CB-622C21F95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B1003-0553-497A-9B6F-E869ABD5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92C02-D23E-4A7D-B137-A8148A4F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F00E2-1D21-41A4-9B39-BB43BDFA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5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3B1F-68C9-4132-89AC-8FC21B3C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97B73-506F-4DFD-8D3D-8DDE44B00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00B01-50E0-4489-BCB0-BC1B1FEB2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2124E-8292-49AF-86C5-6EF0CBA6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22687-FFAE-4F08-B059-6FE90EA2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C7AB4-02AA-424D-B5ED-D8632792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8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7D12-537F-43D3-914B-2988E878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2C58-E6D4-4472-B151-ED353F4E4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63887-749F-4341-B231-DA18002CA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95049-6680-4948-9BAC-6415FED3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8469B-B30C-4840-86D6-5E0BF8752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23485-4530-4F28-9ED8-3AB906F8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B1BD0-DA72-40CF-96D8-E7978B45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D4D9E-5F4A-4DBF-9E53-248C9CE1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4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0780-F0DE-4111-BAA7-27B964A8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6560-6E7D-477B-8666-E3E61A7F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8974F-5485-4DE6-BD53-E4DD587F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AF0DB-D8C2-4D2E-9989-3FE3FCED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8218C-6151-4F55-B31D-A12FAA5F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39011-1F5A-4DF4-9002-975B97F0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419A1-D833-481D-8AFD-1D2EBB4A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4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F0C5-115D-4E36-AC5D-C20197B4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461E-DC41-4CA1-A6EA-5E6E4DC1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45C95-2DFC-47FB-883E-258ADE3AC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3BA62-2964-4AC8-AA2E-3252BE28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519E-03D9-4980-ABE3-8CBC4A3D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D14FC-1036-497B-8B4E-989EC351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1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DC09-2432-4AE8-AD07-B6CBEA29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3E454-7A1B-46A9-B998-354941731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22261-6514-404B-987D-A45B77CB8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84271-4868-4CED-8B21-A1AB7F78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88A83-6CC6-4690-A87A-DA000E97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CFBF4-2CFE-4706-8621-9D93D0A3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0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EE875-30CF-48D7-91E5-3DD1799A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D2B13-4445-4ADF-A877-6B39309D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ED2F-0093-4641-B6A4-7FE1AEA51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70B0-AA70-4A21-97BE-F4A8DF7923F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814E9-4BD5-41B7-9115-E2ED906A4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98C76-3C82-4B53-8C03-08580595B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9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3E61AB-3C72-447C-B21F-DE00992C9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74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F40426-7BFA-4433-AF5A-553879D74EA1}"/>
              </a:ext>
            </a:extLst>
          </p:cNvPr>
          <p:cNvSpPr/>
          <p:nvPr/>
        </p:nvSpPr>
        <p:spPr>
          <a:xfrm>
            <a:off x="3865097" y="4016327"/>
            <a:ext cx="4461806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 Rounded MT Bold" panose="020F0704030504030204" pitchFamily="34" charset="0"/>
                <a:cs typeface="Arial" panose="020B0604020202020204" pitchFamily="34" charset="0"/>
              </a:rPr>
              <a:t>Domain IV </a:t>
            </a:r>
          </a:p>
          <a:p>
            <a:r>
              <a:rPr lang="en-US" sz="3600" dirty="0">
                <a:latin typeface="Arial Rounded MT Bold" panose="020F0704030504030204" pitchFamily="34" charset="0"/>
                <a:cs typeface="Arial" panose="020B0604020202020204" pitchFamily="34" charset="0"/>
              </a:rPr>
              <a:t>Team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D4DF2-0797-443B-90B5-5132443C8AE6}"/>
              </a:ext>
            </a:extLst>
          </p:cNvPr>
          <p:cNvSpPr txBox="1"/>
          <p:nvPr/>
        </p:nvSpPr>
        <p:spPr>
          <a:xfrm>
            <a:off x="5132721" y="5389711"/>
            <a:ext cx="232045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16 % of PMI-ACP Exam</a:t>
            </a:r>
          </a:p>
          <a:p>
            <a:r>
              <a:rPr lang="en-US" dirty="0">
                <a:solidFill>
                  <a:schemeClr val="bg1"/>
                </a:solidFill>
              </a:rPr>
              <a:t>19 Questions</a:t>
            </a:r>
          </a:p>
        </p:txBody>
      </p:sp>
    </p:spTree>
    <p:extLst>
      <p:ext uri="{BB962C8B-B14F-4D97-AF65-F5344CB8AC3E}">
        <p14:creationId xmlns:p14="http://schemas.microsoft.com/office/powerpoint/2010/main" val="62790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Representatives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Product owner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Customer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Proxy customer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Value management team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1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Representatives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Prioritize product features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Manages the product backlog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Ensures a shared understanding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Provides the acceptance criteria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Makes change request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May change the product features and priorities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Facilitate engagement of external project stakeholders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Provides due date for the project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Attends planning meetings reviews and retrospectives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0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Master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Coach or team leader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Servant leader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Helps the delivery team self-govern and self organize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Facilitator and communicator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Coach and mentor to the delivery team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Guides agile processes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Helps the product owner manage the product backlog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Helps the product owner communicate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Facilitates meetings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Follows up on issues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81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Sponsor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The main advocate for the project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Provides direction to the product owner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Determines value on time and on budget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May attend iteration review meetings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Authorizes the project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4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Building an Agile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3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How to build an agile team</a:t>
            </a:r>
          </a:p>
        </p:txBody>
      </p:sp>
    </p:spTree>
    <p:extLst>
      <p:ext uri="{BB962C8B-B14F-4D97-AF65-F5344CB8AC3E}">
        <p14:creationId xmlns:p14="http://schemas.microsoft.com/office/powerpoint/2010/main" val="63788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Characteristics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12 or fewer members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Team members have complementary skills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Team members are generalizing specialist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Team members are committed to a common purpose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Team members hold themselves mutually accountable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Team members have shared ownership for the project outcome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6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Generalizing Specialist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Team members can serve in multiple roles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Team members can easily switch between rules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Helps to resolve bottlenecks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33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Characteristics of High Performance Teams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Create a shared vision for the project team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Set realistic goals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Limit team size to 12 or fewer people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Build a sense of team identity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Provide strong leadership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9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Characteristics of High Performance Teams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Self-organizing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Empowered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Believe that as a team they can solve any problem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Committed to team success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Owns its decisions and commitments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Motivated by trust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Consensus driven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Participate in constructive disagreement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19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Organizing Teams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Not command and control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Can use their own knowledge to organize work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Structure that work based on iteration goals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Responsibility delegated to the team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Performance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Team Performance </a:t>
            </a:r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Overview |Building an Agile Team |Collaborative Team Spaces | Tracking Team Performance  </a:t>
            </a:r>
          </a:p>
        </p:txBody>
      </p:sp>
    </p:spTree>
    <p:extLst>
      <p:ext uri="{BB962C8B-B14F-4D97-AF65-F5344CB8AC3E}">
        <p14:creationId xmlns:p14="http://schemas.microsoft.com/office/powerpoint/2010/main" val="3557099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Self-Directing Teams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Empowered to work collectively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Make local decisions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Estimate and decide the project work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Make mistakes and learn from mistakes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16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Emergent Leadership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Different people lead different initiatives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High-performing teams allow multiple leaders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No power struggle when leaders change roles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Leaders are self-selected not assigned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97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Experimenting and Failing Safely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The team should experiment and try new approaches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It’s okay to fail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Learn from failure and move forward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An engagement culture rewards people for problem solving collaboration and sharing ideas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66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Encourage Constructive Disagreement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Debate and conflict is natural and healthy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Constructive conflict leads to better decisions and buy-in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Divergence means the team will argue and debate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Convergence means the team will agree on the best solution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18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 Dysfunctions of a team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Absence of trust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Fear of conflict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Lack of commitment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Avoidance of accountability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Inattention to results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63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Shu-Ha-Ri Model of Skill Mastery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Shu: obeying the rules to keep protect or maintain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Ha: consciously moving away from the rules; Ha means to detach or break free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Ri: unconsciously finding an individual path; Ri means to go beyond or transcend</a:t>
            </a:r>
          </a:p>
          <a:p>
            <a:pPr marL="0" indent="0">
              <a:buNone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Explanation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Shu –start by following the rules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Ha –once the team has mastered the guidelines they can move away from them and work intuitively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Ri–the team reaches full mastery and can transcend the rules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487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Dreyfus Model of Adult Skill Acquisition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Novice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</a:t>
            </a:r>
            <a:r>
              <a:rPr lang="en-US" sz="2000" dirty="0">
                <a:latin typeface="Arial Rounded MT Bold" panose="020F0704030504030204" pitchFamily="34" charset="0"/>
              </a:rPr>
              <a:t>ollow the rules they’ve been given and make analytical decisions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Advanced beginner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</a:t>
            </a:r>
            <a:r>
              <a:rPr lang="en-US" sz="2000" dirty="0">
                <a:latin typeface="Arial Rounded MT Bold" panose="020F0704030504030204" pitchFamily="34" charset="0"/>
              </a:rPr>
              <a:t>till following the rules but based on experience better understand the context of the rules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Competent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</a:t>
            </a:r>
            <a:r>
              <a:rPr lang="en-US" sz="2000" dirty="0">
                <a:latin typeface="Arial Rounded MT Bold" panose="020F0704030504030204" pitchFamily="34" charset="0"/>
              </a:rPr>
              <a:t>etermining which rules are best for each situation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Proficient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</a:t>
            </a:r>
            <a:r>
              <a:rPr lang="en-US" sz="2000" dirty="0">
                <a:latin typeface="Arial Rounded MT Bold" panose="020F0704030504030204" pitchFamily="34" charset="0"/>
              </a:rPr>
              <a:t>ctively choosing the best strategy rather than simply relying on the rules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Expert 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</a:t>
            </a:r>
            <a:r>
              <a:rPr lang="en-US" sz="2000" dirty="0">
                <a:latin typeface="Arial Rounded MT Bold" panose="020F0704030504030204" pitchFamily="34" charset="0"/>
              </a:rPr>
              <a:t>ecision-making becomes intuitive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51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Tuckman Model of Team Formation &amp;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Tuckman Model Of Team Formation And Development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Forming</a:t>
            </a:r>
            <a:r>
              <a:rPr lang="en-US" sz="2000" dirty="0">
                <a:latin typeface="Arial Rounded MT Bold" panose="020F0704030504030204" pitchFamily="34" charset="0"/>
              </a:rPr>
              <a:t>–the team comes together and learns about each other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Also known as a working group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Storming</a:t>
            </a:r>
            <a:r>
              <a:rPr lang="en-US" sz="2000" dirty="0">
                <a:latin typeface="Arial Rounded MT Bold" panose="020F0704030504030204" pitchFamily="34" charset="0"/>
              </a:rPr>
              <a:t>–conflict and struggle for the approach and leadership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Also known as a pseudo team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Norming</a:t>
            </a:r>
            <a:r>
              <a:rPr lang="en-US" sz="2000" dirty="0">
                <a:latin typeface="Arial Rounded MT Bold" panose="020F0704030504030204" pitchFamily="34" charset="0"/>
              </a:rPr>
              <a:t>–the team works with each other and conflict has settled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Also known as a potential team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Performing</a:t>
            </a:r>
            <a:r>
              <a:rPr lang="en-US" sz="2000" dirty="0">
                <a:latin typeface="Arial Rounded MT Bold" panose="020F0704030504030204" pitchFamily="34" charset="0"/>
              </a:rPr>
              <a:t>–the team hits their stride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Also known as a real team and becoming a high-performing team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38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Leadership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7" y="885449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Directing</a:t>
            </a:r>
            <a:r>
              <a:rPr lang="en-US" sz="2000" dirty="0">
                <a:latin typeface="Arial Rounded MT Bold" panose="020F0704030504030204" pitchFamily="34" charset="0"/>
              </a:rPr>
              <a:t> –happens during team forming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Team members may have low competence but high commitment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Leaders hi directive and low supportive behavior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Coaching</a:t>
            </a:r>
            <a:r>
              <a:rPr lang="en-US" sz="2000" dirty="0">
                <a:latin typeface="Arial Rounded MT Bold" panose="020F0704030504030204" pitchFamily="34" charset="0"/>
              </a:rPr>
              <a:t> –happens during storming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Team members have some competence and low commitment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Leaders high directive and high supportive behavior </a:t>
            </a:r>
          </a:p>
          <a:p>
            <a:pPr marL="0" indent="0">
              <a:buNone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Supporting</a:t>
            </a:r>
            <a:r>
              <a:rPr lang="en-US" sz="2000" dirty="0">
                <a:latin typeface="Arial Rounded MT Bold" panose="020F0704030504030204" pitchFamily="34" charset="0"/>
              </a:rPr>
              <a:t> –happens during norming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Team members have moderate to high competent and variable commitment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Leaders offer low directive and high supportive behavior</a:t>
            </a:r>
          </a:p>
          <a:p>
            <a:pPr marL="0" indent="0">
              <a:buNone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Delegating</a:t>
            </a:r>
            <a:r>
              <a:rPr lang="en-US" sz="2000" dirty="0">
                <a:latin typeface="Arial Rounded MT Bold" panose="020F0704030504030204" pitchFamily="34" charset="0"/>
              </a:rPr>
              <a:t> –happens during team performing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Team members have high competence  and high commitment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Leaders offer low directive and low supportive behavior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50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Motivating the Project Team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Continuum of net contribution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3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Team Performance Overview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Building an Agile Team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Collaborative Team Spaces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Tracking Team Performance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1B4F4-E762-45DE-8CED-D80FF53D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432" y="0"/>
            <a:ext cx="1130568" cy="92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74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Herzberg’s theory of 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258B97-C58D-42A2-A112-7D67C212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411" y="1810703"/>
            <a:ext cx="6499017" cy="373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26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Training, Coaching &amp; Mentoring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Training is teaching a skill or knowledge through practice and instruction.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Coaching is a facilitated process to help individuals develop and improve performance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Mentoring is a professional relationship more free flowing. The mentor offers advice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420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Guidelines for One-On-One Coaching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Meet them a half a step ahead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Guarantee safety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Partner with managers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Create positive regard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165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Collaborative Team Spaces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3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Creating a collaborative team space</a:t>
            </a:r>
          </a:p>
        </p:txBody>
      </p:sp>
    </p:spTree>
    <p:extLst>
      <p:ext uri="{BB962C8B-B14F-4D97-AF65-F5344CB8AC3E}">
        <p14:creationId xmlns:p14="http://schemas.microsoft.com/office/powerpoint/2010/main" val="1068072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Collocated Teams are Preferred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All the team works in one location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Ideally with in 33 feet or ten meters of each other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No physical barriers like walls are doorways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Distributive teams is collaborative software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76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team space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Location for team members in the same space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Also known as the war room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Visible information radiators for project metrics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Lots of white boards and task boards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46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Caves and Commons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Caves are private spaces for phone calls or one-on-one conversations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Commons is the primary work area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89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Tacit Knowledge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The unwritten information collectively known by the group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How to restart a server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How to turn on the lights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Larger groups have more difficulty with tacit knowledge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20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Osmotic Communication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Learning by overhearing each other’s conversation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Benefit of a collocated team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60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Virtual Teams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Consider different time zones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Consider different cultures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Different communication styles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Different native languages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8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Performance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3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013071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Distributed Teams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Distributed teams are virtual teams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Short iterations help collaboration in coordination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Distributed teams is not the same as outsourcing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Distributed teams faced more of a challenge it was storming and norming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 project manager may need to introduce controversial or difficulties of the work early in the project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 face-to-face kickoff is often needed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76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Tools for Distributed Teams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Video conferencing it like that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Interactive whiteboard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Instant messaging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Presence based application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Electronic task for the storyboards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Web-based meeting facilitators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Virtual card wall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Wiki site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669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Tracking Team Performance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3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Monitoring Progress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492669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Utilizing Burndown Chart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Track the work that remains to be done on a project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Measures the team progress in completing the project work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Track the work that has been completed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As work is done the line moves upward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Provides additional insight into the project status 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31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Team Velocity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Velocity is the measure of a team’s capacity for work per iteration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Measured in the same unit that the team estimates the work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Velocity very early and then stabilizes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Velocity tends to plateau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17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Completion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The team’s velocity has been 20 story points per iteration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There are 200 story points left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Each iteration is two weeks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200 divided by 20 is 10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10 times 2 is 20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There are 20 weeks left in the project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27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Completion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9BB708-1526-4EF5-B54E-516F30E62C4F}"/>
              </a:ext>
            </a:extLst>
          </p:cNvPr>
          <p:cNvSpPr txBox="1">
            <a:spLocks/>
          </p:cNvSpPr>
          <p:nvPr/>
        </p:nvSpPr>
        <p:spPr>
          <a:xfrm>
            <a:off x="753795" y="1503703"/>
            <a:ext cx="10537370" cy="4351338"/>
          </a:xfrm>
          <a:prstGeom prst="rect">
            <a:avLst/>
          </a:prstGeom>
          <a:ln w="6350" cap="flat" cmpd="sng" algn="ctr">
            <a:solidFill>
              <a:srgbClr val="002060"/>
            </a:solidFill>
            <a:prstDash val="solid"/>
            <a:miter lim="800000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2" descr="C:\Users\JS5027377\Desktop\Sri Core Java\champion-cup.png">
            <a:extLst>
              <a:ext uri="{FF2B5EF4-FFF2-40B4-BE49-F238E27FC236}">
                <a16:creationId xmlns:a16="http://schemas.microsoft.com/office/drawing/2014/main" id="{61BEB1B0-FF35-4C49-9048-8CF3E5622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1" y="2100943"/>
            <a:ext cx="2470270" cy="315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37887-0987-493E-B09B-3C2FCD557C72}"/>
              </a:ext>
            </a:extLst>
          </p:cNvPr>
          <p:cNvSpPr/>
          <p:nvPr/>
        </p:nvSpPr>
        <p:spPr>
          <a:xfrm>
            <a:off x="1360714" y="3156858"/>
            <a:ext cx="5649686" cy="17526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You have successfully completed –</a:t>
            </a:r>
          </a:p>
          <a:p>
            <a:pPr algn="ctr"/>
            <a:r>
              <a:rPr lang="en-US" sz="2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Team Performance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53F03-8430-40CD-B3A5-30C7D064A1BF}"/>
              </a:ext>
            </a:extLst>
          </p:cNvPr>
          <p:cNvSpPr/>
          <p:nvPr/>
        </p:nvSpPr>
        <p:spPr>
          <a:xfrm>
            <a:off x="1360714" y="2100943"/>
            <a:ext cx="5649686" cy="914400"/>
          </a:xfrm>
          <a:prstGeom prst="rect">
            <a:avLst/>
          </a:prstGeom>
          <a:solidFill>
            <a:srgbClr val="00CC6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PMI-ACP</a:t>
            </a:r>
          </a:p>
        </p:txBody>
      </p:sp>
    </p:spTree>
    <p:extLst>
      <p:ext uri="{BB962C8B-B14F-4D97-AF65-F5344CB8AC3E}">
        <p14:creationId xmlns:p14="http://schemas.microsoft.com/office/powerpoint/2010/main" val="326857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Performance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Develop team rules and processes to foster buy in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Help grow team interpersonal and technical skills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Use generalizing specialist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Empower and encourage emergent leadership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Learn team motivators and demotivators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Encourage communication via collocation in collaboration tools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Shield team from distractions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Align team by sharing project vision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Anchor team to measure velocity for capacity and forecast 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81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and Support Self-Organizing Teams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Self-organizing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Self-empowered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 project team are stakeholders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Team leaders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Scrum masters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7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over Processes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People are more important and processes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Focus on the people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Servant leadership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7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Team | Delivery Team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Coders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Writers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Analyst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Testers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People can perform multiple jobs in switch from role-to-role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Team | Delivery Team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Build the product increments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Update information radiators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Self organize and self direct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Share progress through daily standup meetings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Right acceptance test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Test and revise the product increments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Demonstrate completed increments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Hold iteration retrospective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Estimate the stories and task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2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1400</Words>
  <Application>Microsoft Office PowerPoint</Application>
  <PresentationFormat>Widescreen</PresentationFormat>
  <Paragraphs>273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Team Performance</vt:lpstr>
      <vt:lpstr>Agenda</vt:lpstr>
      <vt:lpstr>Team Performance Overview</vt:lpstr>
      <vt:lpstr>Team Performance Tasks</vt:lpstr>
      <vt:lpstr>Develop and Support Self-Organizing Teams</vt:lpstr>
      <vt:lpstr>People over Processes</vt:lpstr>
      <vt:lpstr>Development Team | Delivery Team</vt:lpstr>
      <vt:lpstr>Development Team | Delivery Team</vt:lpstr>
      <vt:lpstr>Business Representatives</vt:lpstr>
      <vt:lpstr>Business Representatives</vt:lpstr>
      <vt:lpstr>Scrum Master</vt:lpstr>
      <vt:lpstr>Project Sponsor</vt:lpstr>
      <vt:lpstr>Building an Agile Team</vt:lpstr>
      <vt:lpstr>Team Characteristics</vt:lpstr>
      <vt:lpstr>Defining Generalizing Specialist</vt:lpstr>
      <vt:lpstr>Characteristics of High Performance Teams</vt:lpstr>
      <vt:lpstr>8 Characteristics of High Performance Teams</vt:lpstr>
      <vt:lpstr>Self Organizing Teams</vt:lpstr>
      <vt:lpstr>Self-Directing Teams</vt:lpstr>
      <vt:lpstr>Defining Emergent Leadership</vt:lpstr>
      <vt:lpstr>Experimenting and Failing Safely</vt:lpstr>
      <vt:lpstr>Encourage Constructive Disagreement</vt:lpstr>
      <vt:lpstr>Five Dysfunctions of a team</vt:lpstr>
      <vt:lpstr>Shu-Ha-Ri Model of Skill Mastery</vt:lpstr>
      <vt:lpstr>Dreyfus Model of Adult Skill Acquisition</vt:lpstr>
      <vt:lpstr>Tuckman Model of Team Formation &amp; Development</vt:lpstr>
      <vt:lpstr>Adaptive Leadership</vt:lpstr>
      <vt:lpstr>Motivating the Project Team</vt:lpstr>
      <vt:lpstr>Herzberg’s theory of Motivation</vt:lpstr>
      <vt:lpstr>Training, Coaching &amp; Mentoring</vt:lpstr>
      <vt:lpstr>Guidelines for One-On-One Coaching</vt:lpstr>
      <vt:lpstr>Collaborative Team Spaces</vt:lpstr>
      <vt:lpstr>Collocated Teams are Preferred</vt:lpstr>
      <vt:lpstr>Creating a team space</vt:lpstr>
      <vt:lpstr>Caves and Commons</vt:lpstr>
      <vt:lpstr>Tacit Knowledge</vt:lpstr>
      <vt:lpstr>Osmotic Communication</vt:lpstr>
      <vt:lpstr>Managing Virtual Teams</vt:lpstr>
      <vt:lpstr>Managing Distributed Teams</vt:lpstr>
      <vt:lpstr>Digital Tools for Distributed Teams</vt:lpstr>
      <vt:lpstr>Tracking Team Performance</vt:lpstr>
      <vt:lpstr>Utilizing Burndown Chart</vt:lpstr>
      <vt:lpstr>Understanding Team Velocity</vt:lpstr>
      <vt:lpstr>Calculating Completion Time</vt:lpstr>
      <vt:lpstr>Domain Completion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B</dc:creator>
  <cp:lastModifiedBy>Sriram B</cp:lastModifiedBy>
  <cp:revision>177</cp:revision>
  <dcterms:created xsi:type="dcterms:W3CDTF">2017-09-06T02:31:01Z</dcterms:created>
  <dcterms:modified xsi:type="dcterms:W3CDTF">2017-10-01T16:35:32Z</dcterms:modified>
</cp:coreProperties>
</file>