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2" r:id="rId2"/>
    <p:sldId id="321" r:id="rId3"/>
    <p:sldId id="310" r:id="rId4"/>
    <p:sldId id="419" r:id="rId5"/>
    <p:sldId id="278" r:id="rId6"/>
    <p:sldId id="322" r:id="rId7"/>
    <p:sldId id="323" r:id="rId8"/>
    <p:sldId id="42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42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422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41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3690423" y="4107765"/>
            <a:ext cx="422968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</a:t>
            </a:r>
            <a:r>
              <a:rPr lang="en-US" sz="3600">
                <a:latin typeface="Arial Rounded MT Bold" panose="020F0704030504030204" pitchFamily="34" charset="0"/>
                <a:cs typeface="Arial" panose="020B0604020202020204" pitchFamily="34" charset="0"/>
              </a:rPr>
              <a:t>V                     </a:t>
            </a:r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Adaptive Planning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0D23-CDFE-49FE-8809-408CF0011345}"/>
              </a:ext>
            </a:extLst>
          </p:cNvPr>
          <p:cNvSpPr txBox="1"/>
          <p:nvPr/>
        </p:nvSpPr>
        <p:spPr>
          <a:xfrm>
            <a:off x="4935773" y="5431914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14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Versus Non-Agile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Trial and demonstration uncover true requirements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Less up front and more iterative planning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Mid-course adjustments are norma</a:t>
            </a:r>
            <a:r>
              <a:rPr lang="en-US" dirty="0"/>
              <a:t>l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and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Prototypes help initial planning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Helps to avoid the gulf of evaluation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Communicate agile planning practices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planning effort is distributed throughout the project life cycle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projects are risky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planning efforts over the project life cycle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projects typically do more planning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Risk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14B37-5CE8-4F7C-9A6D-E66B308B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4" y="1682953"/>
            <a:ext cx="5439532" cy="34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Plan are Normal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Knowledge work doesn’t follow a predictive plan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 of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Plan at multiple levels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Engage the team and customer in planning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Demonstrate progress in velocity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Taylor processes for the project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Priorities will cause the plan to be updated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Account for risk distraction and team availability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Utilize estimate ranges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Base projections on completion rate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Factor in diversion from outside work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Discovery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Emergent plans and designs versus predictive plans and designs </a:t>
            </a:r>
          </a:p>
          <a:p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Pre planning activities together consensus</a:t>
            </a:r>
          </a:p>
          <a:p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Backlog refinement –grooming </a:t>
            </a:r>
          </a:p>
          <a:p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Estimating uncertain work forces certain work</a:t>
            </a:r>
          </a:p>
          <a:p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New product development vs. Repeatable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Progressive Elaboration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As more information becomes available more planning can happen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Continuing steadily in small increments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Progressive elaboration examples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Plans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Estimates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Risk assessments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Requirements definition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Software design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Test scenarios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Progressive Elaboration and Rolling Wave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Rolling wave planning is planning a multiple points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 and execute iteration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Progressive elaboration is incorporating new information into the plans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Progressive elaboration is the implementation of rolling wave planning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based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Assessing and prioritizing the business value of work items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Business benefit –cost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Business benefit equals $8,000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Cost equals $5,500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Value is $2,500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Adaptive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Planning an Agile Project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Value based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Will the item generator business value every week or month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high business value item may be dependent on a low business value item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based decomposition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Requirements elicitation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Grouping of like features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Breaking down of features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Ranking of requirements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Prioritize requirements into development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Product 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Imagine a product box or software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Top three features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Major functional elements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Prioritization of features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is a visualization exercise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60231-43F3-4DF6-BEA5-8312499B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06" y="1382652"/>
            <a:ext cx="2921707" cy="4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 Grained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Keeps the overall design balanced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Delays decision on implementation details until the last responsible moment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boxing in an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Fix duration period of time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Define set of activities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Daily scrum or stand up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Daily standup meetings -15 minutes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Retrospective –2 hours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Iterations and sprint’s –1 to 4 weeks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Timeboxing Sprints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12 work items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Team completes eight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Remaining four items returned to the backlog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Work expands to fill the time allotted to it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Student syndrome –students wait to the last possible minute to start working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for Project Sizing &amp; Estimating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Estimating an Agile Project</a:t>
            </a:r>
          </a:p>
        </p:txBody>
      </p:sp>
    </p:spTree>
    <p:extLst>
      <p:ext uri="{BB962C8B-B14F-4D97-AF65-F5344CB8AC3E}">
        <p14:creationId xmlns:p14="http://schemas.microsoft.com/office/powerpoint/2010/main" val="201751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Estimate Ranges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Not as precise as predictive planning </a:t>
            </a:r>
          </a:p>
          <a:p>
            <a:r>
              <a:rPr lang="en-US" dirty="0"/>
              <a:t>More uncertainty and agile projects </a:t>
            </a:r>
          </a:p>
          <a:p>
            <a:r>
              <a:rPr lang="en-US" dirty="0"/>
              <a:t>Include a range of variance </a:t>
            </a:r>
          </a:p>
          <a:p>
            <a:pPr lvl="1"/>
            <a:r>
              <a:rPr lang="en-US" dirty="0"/>
              <a:t>Between $500,000 and $550,000 </a:t>
            </a:r>
          </a:p>
          <a:p>
            <a:pPr lvl="1"/>
            <a:r>
              <a:rPr lang="en-US" dirty="0"/>
              <a:t>Plus or minus 10%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Convergence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47BA1E-E137-4F83-B915-34124C90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22" y="1240388"/>
            <a:ext cx="6264510" cy="47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Adaptive Planning Overview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Agile Planning Concepts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Tools for Agile Project Sizing and Estimating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Planning for releases and iterations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 Agile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Why is an estimate needed –to create a schedule and budget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When does estimating happen –the last responsible moment and throughout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Who does the estimating –team members estimate their own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How are estimates created –stages of sizing and planning; roll out an estimate cost may also be included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How are estimates stated –always include a degree of uncertainty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 an Ideal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Estimate as if there would be no interruptions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Ideal time assumes all time in the estimate is for project work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for sizing &amp; estimating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Details emerged as the project moves forward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Plans are adjusted based on feedback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Privatization happens throughout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 of Project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Breakdown of the project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Epics –large user stories that span one or more iterations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Feature –attributes of the product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User story –decomposition of a feature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Task –smallest element of the decomposition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user story?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Small chunk of business functionality within a feature that involves roughly 1-3 days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Also defined as for 40 hours of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User stories are written on index cards or sticky notes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User stories are the items in the product backlog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user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Potential stories are called candidate stories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Perspective of the user or customer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Often written in the following format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As a </a:t>
            </a:r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role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 want </a:t>
            </a:r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functionality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so that </a:t>
            </a:r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business benefit </a:t>
            </a:r>
            <a:endParaRPr lang="en-US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Answers two questions: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Who was asking for this?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Why are we doing this?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Given –the scenario for the story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When –the action that takes place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Then –the result of the action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C’s of User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Card –just enough text to identify the story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Conversation –details are communicated via a conversation between the customer and the development team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Confirmation - customer confirmed the story has been implemented correctly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 in User Stories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 Rounded MT Bold" panose="020F0704030504030204" pitchFamily="34" charset="0"/>
              </a:rPr>
              <a:t>C</a:t>
            </a:r>
            <a:r>
              <a:rPr lang="en-US" sz="2000" dirty="0">
                <a:latin typeface="Arial Rounded MT Bold" panose="020F0704030504030204" pitchFamily="34" charset="0"/>
              </a:rPr>
              <a:t>haracteristics of effective user stories follow INVEST: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ndependent</a:t>
            </a:r>
            <a:r>
              <a:rPr lang="en-US" sz="2000" dirty="0">
                <a:latin typeface="Arial Rounded MT Bold" panose="020F0704030504030204" pitchFamily="34" charset="0"/>
              </a:rPr>
              <a:t> –stories can be prioritized in any order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egotiable</a:t>
            </a:r>
            <a:r>
              <a:rPr lang="en-US" sz="2000" dirty="0">
                <a:latin typeface="Arial Rounded MT Bold" panose="020F0704030504030204" pitchFamily="34" charset="0"/>
              </a:rPr>
              <a:t> –the team can discuss the user story with the product owner and make trade-offs based on the cost and function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aluable</a:t>
            </a:r>
            <a:r>
              <a:rPr lang="en-US" sz="2000" dirty="0">
                <a:latin typeface="Arial Rounded MT Bold" panose="020F0704030504030204" pitchFamily="34" charset="0"/>
              </a:rPr>
              <a:t> –the user story must have obvious value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stimate</a:t>
            </a:r>
            <a:r>
              <a:rPr lang="en-US" sz="2000" dirty="0">
                <a:latin typeface="Arial Rounded MT Bold" panose="020F0704030504030204" pitchFamily="34" charset="0"/>
              </a:rPr>
              <a:t> –the user story can be estimated for effort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mall</a:t>
            </a:r>
            <a:r>
              <a:rPr lang="en-US" sz="2000" dirty="0">
                <a:latin typeface="Arial Rounded MT Bold" panose="020F0704030504030204" pitchFamily="34" charset="0"/>
              </a:rPr>
              <a:t> –small user stories are easier to create and test that large user stories; 4 to 40 hours work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estable</a:t>
            </a:r>
            <a:r>
              <a:rPr lang="en-US" sz="2000" dirty="0">
                <a:latin typeface="Arial Rounded MT Bold" panose="020F0704030504030204" pitchFamily="34" charset="0"/>
              </a:rPr>
              <a:t> –the story results must be testable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User Story backlog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Also known as the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 backlog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User stories are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listed and sorted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User stories are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prioritized</a:t>
            </a:r>
            <a:r>
              <a:rPr lang="en-US" sz="2000" dirty="0">
                <a:latin typeface="Arial Rounded MT Bold" panose="020F0704030504030204" pitchFamily="34" charset="0"/>
              </a:rPr>
              <a:t> in the backlog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There is only one backlog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Adaptive Planning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1441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 the backlog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backlog needs to be kept continuously updated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Prioritizing or refining the backlog is called grooming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the backlog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New stories can be added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Existing stories maybe reprioritized or removed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Stories can be decomposed into smaller chunks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Customer or value management team can add new story or reprioritize existing stories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Decomposing stories –also called slicing –is typically done by the development team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Sizing of Story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It’s difficult to make absolute estimate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Story points are points assigned to stories size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Relative sizing assigns points to stories on a relative scale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team then decides how many points can be done in our generation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1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Fibonacci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Starting with zero the two numbers in the sequence are added together to get the next number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0 plus 1 equals one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One plus one equals two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2 plus 1 equals 3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1, 2,3,5,8,13,or 21 points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Only these numbers are assigned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to user stories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3B423-B310-40B1-B492-34A2FDF2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28" y="1629325"/>
            <a:ext cx="6128539" cy="38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BFC25-999C-468E-939D-A8C549DD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22" y="1167281"/>
            <a:ext cx="3626355" cy="45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 for story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team owns the definition of their story points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Story point estimate should be all inclusive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Point sizes should be relative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When disaggregating estimates the totals don’t need to match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Complexity work effort and risk are all included in the estimate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74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Affinity Estimating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Grouping items into similar categories or collections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Group items based on story points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Affinity estimating is like triangulation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Allows the team to see the collection of user stories by points assigned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T-Shirt Sizing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User stories are assigned to t-shirt sizes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AAA0C-37F2-4D09-A61D-DBDD6381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78" y="2023252"/>
            <a:ext cx="4630230" cy="32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2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High-level planning tool to map out project priorities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Prioritized matrix of the features and user stories for the product being built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Backbone –top level of the story map; essential functions for the system to work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Walking skeleton –second row of the story map; smallest version of the system that will beat the customers both basic needs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FD1BA-B72E-4700-82E3-D45DB833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1" y="2965197"/>
            <a:ext cx="5176299" cy="32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5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Product 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Visual depiction of product releases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Primary items that will be included in each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Helps to check risk and viability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0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Tasks for Adaptive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Progressive elaboration and rolling wave planning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Transparent planning and key stakeholders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Managing expectations by refining plans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Adjusting planning cadence based on project factors and results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Inspect and adapt the plans to changing events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Size items first independently of team velocity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Adjust capacity for maintenance and operations demands to update estimates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Start planning with high-level scope schedule and cost range estimates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Refine ranges as the project progresses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 actuals to refine the estimate to complete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Wideband and Delphi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Rounds of anonymous estimates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Helps to build consensus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 Rounded MT Bold" panose="020F0704030504030204" pitchFamily="34" charset="0"/>
              </a:rPr>
              <a:t>Bandwagon effect –gathering around common viewpoint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 Rounded MT Bold" panose="020F0704030504030204" pitchFamily="34" charset="0"/>
              </a:rPr>
              <a:t>Highest-paid person’s opinion –HIPPO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 Rounded MT Bold" panose="020F0704030504030204" pitchFamily="34" charset="0"/>
              </a:rPr>
              <a:t>Groupthink –making decisions to maintain group harmony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Poker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Cards with the Fibonacci sequence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User stories review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Participants show their cards at the same time the score the user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Planning for Releases&amp;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Agile Projects are divided into releases &amp; iterations</a:t>
            </a:r>
          </a:p>
        </p:txBody>
      </p:sp>
    </p:spTree>
    <p:extLst>
      <p:ext uri="{BB962C8B-B14F-4D97-AF65-F5344CB8AC3E}">
        <p14:creationId xmlns:p14="http://schemas.microsoft.com/office/powerpoint/2010/main" val="1360983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Releases &amp; Iterations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Iterations are short, timeboxed periods of development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Usually last two to four weeks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Releases are the publishing of the software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5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Iteration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Development timeboxes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Sprints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Time for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38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Zero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Sets the stage for development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Typically no deliverables for the customer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Prepares to do the work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28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Hardening sprint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Wrap up sprint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Used to stabilize the code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Document the product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Compile final assembly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Final testing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35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Spikes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Proof of concept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Timeboxed effort to test the approach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Based Spike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Short effort to investigate risk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Reduce or eliminate through mitigation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Good for new technology and early in the project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5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Failure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Testing of different approaches for viability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Good result before wasting time and money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6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Adaptive Planning?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Planning is an ongoing activity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Agile planning is different than predictive planning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 for early delivery business value, risk reduction, visibility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planning - Visioning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Prior to planning the first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Mapping out the overall effort of the project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Product owner and sponsor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Key team members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Other major stakeholders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26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of High Level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Updated prioritize backlog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Coarse grained relative estimates for each user story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Goals of the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Release date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a Release Planning Meeting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All stakeholders represented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Happens before each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The goal is to find which stories will be done in which iterations for the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Also defines future iterations for future releases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Assess the prioritize backlog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Reviews story sizing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Sort the stories by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Define the initial outline or road map for the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Slice the stories as needed for the plan release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0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about slicing stories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Compound stories –includes other independent stories within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Stories –one large complicated story; usually can’t fit in one iteration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52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Meeting for and facilitated by the delivery team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Confirms goal for the current iteration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Discuss the user stories in the backlog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Select the user stories for the iteration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Define the acceptance criteria and write the acceptance test for the stories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Breakdown the use for stories in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Estimate the task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40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 for Finding an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Base of the teams velocity more accurate estimates can be created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Burn up charts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Burndown chart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6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the Daily Standup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Also known as the daily scrum </a:t>
            </a:r>
          </a:p>
          <a:p>
            <a:r>
              <a:rPr lang="en-US" dirty="0"/>
              <a:t>Call the stand up because the team’s stand through the meeting </a:t>
            </a:r>
          </a:p>
          <a:p>
            <a:r>
              <a:rPr lang="en-US" dirty="0"/>
              <a:t>15-minutes duration </a:t>
            </a:r>
          </a:p>
          <a:p>
            <a:r>
              <a:rPr lang="en-US" dirty="0"/>
              <a:t>Answer three questions </a:t>
            </a:r>
          </a:p>
          <a:p>
            <a:pPr lvl="1"/>
            <a:r>
              <a:rPr lang="en-US" dirty="0"/>
              <a:t>What have you worked on since our last meeting? </a:t>
            </a:r>
          </a:p>
          <a:p>
            <a:pPr lvl="1"/>
            <a:r>
              <a:rPr lang="en-US" dirty="0"/>
              <a:t>What will you finish today? </a:t>
            </a:r>
          </a:p>
          <a:p>
            <a:pPr lvl="1"/>
            <a:r>
              <a:rPr lang="en-US" dirty="0"/>
              <a:t>Are there any problems or impediments to your progress?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for the Daily Standup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People with tasks must attend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Only people who have tasks can talk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Address the entire team not the scrum master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No side conversations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Add new task to sticky notes if they are started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Discuss issues after the stand up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Solve problems offline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31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Adaptive Planning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423822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Planning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Daily standup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Backlog prioritization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Sprint retrospective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Iteration planning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Agile Planning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Planning an Agile Project</a:t>
            </a:r>
          </a:p>
        </p:txBody>
      </p:sp>
    </p:spTree>
    <p:extLst>
      <p:ext uri="{BB962C8B-B14F-4D97-AF65-F5344CB8AC3E}">
        <p14:creationId xmlns:p14="http://schemas.microsoft.com/office/powerpoint/2010/main" val="407496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Adaptive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projects are value-driven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Minimize non-value-added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 to replan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Early plans are necessary, but they’re likely flawed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Uncertainty requires replanning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1922</Words>
  <Application>Microsoft Office PowerPoint</Application>
  <PresentationFormat>Widescreen</PresentationFormat>
  <Paragraphs>338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Adaptive Planning</vt:lpstr>
      <vt:lpstr>Agenda</vt:lpstr>
      <vt:lpstr>Adaptive Planning Overview</vt:lpstr>
      <vt:lpstr>Key Tasks for Adaptive Planning</vt:lpstr>
      <vt:lpstr>What is Adaptive Planning?</vt:lpstr>
      <vt:lpstr>Interactive Planning Examples</vt:lpstr>
      <vt:lpstr>Agile Planning Concepts</vt:lpstr>
      <vt:lpstr>Beginning Adaptive Planning</vt:lpstr>
      <vt:lpstr>Agile Versus Non-Agile Planning</vt:lpstr>
      <vt:lpstr>Trial and Demonstration</vt:lpstr>
      <vt:lpstr>Iterative Planning</vt:lpstr>
      <vt:lpstr>Planning Risk Graph</vt:lpstr>
      <vt:lpstr>Changes to Plan are Normal</vt:lpstr>
      <vt:lpstr>Principles of Agile Planning</vt:lpstr>
      <vt:lpstr>Agile Discovery</vt:lpstr>
      <vt:lpstr>Progressive Elaboration</vt:lpstr>
      <vt:lpstr>Progressive Elaboration and Rolling Wave Planning</vt:lpstr>
      <vt:lpstr>Value based analysis</vt:lpstr>
      <vt:lpstr>More Value based analysis</vt:lpstr>
      <vt:lpstr>Value based decomposition</vt:lpstr>
      <vt:lpstr>Creating a Product Box</vt:lpstr>
      <vt:lpstr>Coarse Grained Requirements</vt:lpstr>
      <vt:lpstr>Time boxing in an Agile Projects</vt:lpstr>
      <vt:lpstr>Timeboxing Sprints</vt:lpstr>
      <vt:lpstr>Parkinson’s law</vt:lpstr>
      <vt:lpstr>Tools for Project Sizing &amp; Estimating</vt:lpstr>
      <vt:lpstr>Providing Estimate Ranges</vt:lpstr>
      <vt:lpstr>Estimate Convergence Graph</vt:lpstr>
      <vt:lpstr>Creating an Agile Estimates</vt:lpstr>
      <vt:lpstr>Factoring an Ideal time</vt:lpstr>
      <vt:lpstr>Assumptions for sizing &amp; estimating</vt:lpstr>
      <vt:lpstr>Decomposition of Project Requirements</vt:lpstr>
      <vt:lpstr>What is a user story?</vt:lpstr>
      <vt:lpstr>Creating a user story</vt:lpstr>
      <vt:lpstr>User Story Format</vt:lpstr>
      <vt:lpstr>3 C’s of User Story</vt:lpstr>
      <vt:lpstr>INVEST in User Stories</vt:lpstr>
      <vt:lpstr>Defining the User Story backlog</vt:lpstr>
      <vt:lpstr>Grooming the backlog</vt:lpstr>
      <vt:lpstr>Changes to the backlog</vt:lpstr>
      <vt:lpstr>Relative Sizing of Story Points</vt:lpstr>
      <vt:lpstr>The Fibonacci Sequence</vt:lpstr>
      <vt:lpstr>Fibonacci Sequence</vt:lpstr>
      <vt:lpstr>Guidelines for story points</vt:lpstr>
      <vt:lpstr>Affinity Estimating</vt:lpstr>
      <vt:lpstr>T-Shirt Sizing</vt:lpstr>
      <vt:lpstr>Story Maps</vt:lpstr>
      <vt:lpstr>Creating Product Roadmap</vt:lpstr>
      <vt:lpstr>Wideband and Delphi</vt:lpstr>
      <vt:lpstr>Planning Poker</vt:lpstr>
      <vt:lpstr>Planning for Releases&amp; Iteration</vt:lpstr>
      <vt:lpstr>Defining Releases &amp; Iterations</vt:lpstr>
      <vt:lpstr>Defining Iteration Types</vt:lpstr>
      <vt:lpstr>Iteration Zero</vt:lpstr>
      <vt:lpstr>Iteration H</vt:lpstr>
      <vt:lpstr>Architectural Spikes</vt:lpstr>
      <vt:lpstr>Risk Based Spike</vt:lpstr>
      <vt:lpstr>Fast Failure</vt:lpstr>
      <vt:lpstr>High level planning - Visioning</vt:lpstr>
      <vt:lpstr>Outputs of High Level Planning</vt:lpstr>
      <vt:lpstr>Hosting a Release Planning Meeting</vt:lpstr>
      <vt:lpstr>More about slicing stories</vt:lpstr>
      <vt:lpstr>Iteration Planning</vt:lpstr>
      <vt:lpstr>Velocity for Finding an estimates</vt:lpstr>
      <vt:lpstr>Hosting the Daily Standup</vt:lpstr>
      <vt:lpstr>Rules for the Daily Standup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200</cp:revision>
  <dcterms:created xsi:type="dcterms:W3CDTF">2017-09-06T02:31:01Z</dcterms:created>
  <dcterms:modified xsi:type="dcterms:W3CDTF">2017-10-02T13:25:03Z</dcterms:modified>
</cp:coreProperties>
</file>