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72" r:id="rId2"/>
    <p:sldId id="322" r:id="rId3"/>
    <p:sldId id="259" r:id="rId4"/>
    <p:sldId id="321" r:id="rId5"/>
    <p:sldId id="278" r:id="rId6"/>
    <p:sldId id="277" r:id="rId7"/>
    <p:sldId id="279" r:id="rId8"/>
    <p:sldId id="260" r:id="rId9"/>
    <p:sldId id="274" r:id="rId10"/>
    <p:sldId id="273" r:id="rId11"/>
    <p:sldId id="275" r:id="rId12"/>
    <p:sldId id="276" r:id="rId13"/>
    <p:sldId id="261" r:id="rId14"/>
    <p:sldId id="262" r:id="rId15"/>
    <p:sldId id="263" r:id="rId16"/>
    <p:sldId id="264" r:id="rId17"/>
    <p:sldId id="265" r:id="rId18"/>
    <p:sldId id="266" r:id="rId19"/>
    <p:sldId id="267" r:id="rId20"/>
    <p:sldId id="268" r:id="rId21"/>
    <p:sldId id="269" r:id="rId22"/>
    <p:sldId id="270" r:id="rId23"/>
    <p:sldId id="271" r:id="rId24"/>
    <p:sldId id="280" r:id="rId25"/>
    <p:sldId id="282" r:id="rId26"/>
    <p:sldId id="281" r:id="rId27"/>
    <p:sldId id="283" r:id="rId28"/>
    <p:sldId id="285" r:id="rId29"/>
    <p:sldId id="286" r:id="rId30"/>
    <p:sldId id="287" r:id="rId31"/>
    <p:sldId id="284" r:id="rId32"/>
    <p:sldId id="288" r:id="rId33"/>
    <p:sldId id="289" r:id="rId34"/>
    <p:sldId id="290" r:id="rId35"/>
    <p:sldId id="291" r:id="rId36"/>
    <p:sldId id="292" r:id="rId37"/>
    <p:sldId id="293" r:id="rId38"/>
    <p:sldId id="294" r:id="rId39"/>
    <p:sldId id="311" r:id="rId40"/>
    <p:sldId id="295" r:id="rId41"/>
    <p:sldId id="296" r:id="rId42"/>
    <p:sldId id="297" r:id="rId43"/>
    <p:sldId id="312" r:id="rId44"/>
    <p:sldId id="298" r:id="rId45"/>
    <p:sldId id="299" r:id="rId46"/>
    <p:sldId id="300" r:id="rId47"/>
    <p:sldId id="320" r:id="rId48"/>
    <p:sldId id="301" r:id="rId49"/>
    <p:sldId id="302" r:id="rId50"/>
    <p:sldId id="303" r:id="rId51"/>
    <p:sldId id="304" r:id="rId52"/>
    <p:sldId id="317" r:id="rId53"/>
    <p:sldId id="305" r:id="rId54"/>
    <p:sldId id="306" r:id="rId55"/>
    <p:sldId id="307" r:id="rId56"/>
    <p:sldId id="318" r:id="rId57"/>
    <p:sldId id="308" r:id="rId58"/>
    <p:sldId id="309" r:id="rId59"/>
    <p:sldId id="31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8CC2A-A656-49AA-AC49-03D84FDBFE5D}" type="datetimeFigureOut">
              <a:rPr lang="en-US" smtClean="0"/>
              <a:t>10/1/2017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A3FA4-871E-42D8-AD09-1B87FF2280B4}" type="slidenum">
              <a:rPr lang="en-US" smtClean="0"/>
              <a:t>‹#›</a:t>
            </a:fld>
            <a:endParaRPr lang="en-US"/>
          </a:p>
        </p:txBody>
      </p:sp>
    </p:spTree>
    <p:extLst>
      <p:ext uri="{BB962C8B-B14F-4D97-AF65-F5344CB8AC3E}">
        <p14:creationId xmlns:p14="http://schemas.microsoft.com/office/powerpoint/2010/main" val="163662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BE41-1A98-4464-ABEE-DB9149A0F6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9874F8-8959-441A-9975-A880B06C6E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0CA4E8-3F87-4A4E-B035-CF2DA06F550E}"/>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5" name="Footer Placeholder 4">
            <a:extLst>
              <a:ext uri="{FF2B5EF4-FFF2-40B4-BE49-F238E27FC236}">
                <a16:creationId xmlns:a16="http://schemas.microsoft.com/office/drawing/2014/main" id="{3E401944-19B6-4037-82FC-414D4B07A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6F6EC-DD24-4514-9660-BB809FDAF9FE}"/>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173878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DB3D-010A-4168-B53B-2713AA1AEF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31367D-99E5-417D-BEDD-E5A3E4E14C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334C8-9410-4B28-8F67-9E6574A391D0}"/>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5" name="Footer Placeholder 4">
            <a:extLst>
              <a:ext uri="{FF2B5EF4-FFF2-40B4-BE49-F238E27FC236}">
                <a16:creationId xmlns:a16="http://schemas.microsoft.com/office/drawing/2014/main" id="{67778A9F-B016-436F-AED0-E4617FC12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66192-260D-4E4A-9DAB-579B2ED94A02}"/>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2588901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0A52E-334B-4526-A38B-161375A3D0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B688CA-4F4A-4A09-8417-CEC97526D9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23BC9-14E3-474E-9D1E-82F284D1C6D1}"/>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5" name="Footer Placeholder 4">
            <a:extLst>
              <a:ext uri="{FF2B5EF4-FFF2-40B4-BE49-F238E27FC236}">
                <a16:creationId xmlns:a16="http://schemas.microsoft.com/office/drawing/2014/main" id="{A048965A-F915-4CD9-93C6-18BC4FB9A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485A9-BBC7-4355-B203-BFC0339D0882}"/>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118404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471E-90B2-4091-871E-813F39469C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5EFB0-7DB1-4749-9AEB-0D4FBC8AB4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B051D-B627-4FED-8418-C31D169ABCBE}"/>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5" name="Footer Placeholder 4">
            <a:extLst>
              <a:ext uri="{FF2B5EF4-FFF2-40B4-BE49-F238E27FC236}">
                <a16:creationId xmlns:a16="http://schemas.microsoft.com/office/drawing/2014/main" id="{865DA22A-1672-4892-AAA0-99735A3FA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80012-15C3-4C31-ACC6-691C9920B2A8}"/>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241187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07EA-54FC-469E-974B-1A044A81F9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F111DA-96E9-4929-B0CB-622C21F953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0B1003-0553-497A-9B6F-E869ABD55D20}"/>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5" name="Footer Placeholder 4">
            <a:extLst>
              <a:ext uri="{FF2B5EF4-FFF2-40B4-BE49-F238E27FC236}">
                <a16:creationId xmlns:a16="http://schemas.microsoft.com/office/drawing/2014/main" id="{08392C02-D23E-4A7D-B137-A8148A4F4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F00E2-1D21-41A4-9B39-BB43BDFAAD0D}"/>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173365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3B1F-68C9-4132-89AC-8FC21B3CA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697B73-506F-4DFD-8D3D-8DDE44B001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00B01-50E0-4489-BCB0-BC1B1FEB26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72124E-8292-49AF-86C5-6EF0CBA605DA}"/>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6" name="Footer Placeholder 5">
            <a:extLst>
              <a:ext uri="{FF2B5EF4-FFF2-40B4-BE49-F238E27FC236}">
                <a16:creationId xmlns:a16="http://schemas.microsoft.com/office/drawing/2014/main" id="{99C22687-FFAE-4F08-B059-6FE90EA21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C7AB4-02AA-424D-B5ED-D8632792BF9C}"/>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72678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7D12-537F-43D3-914B-2988E8789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132C58-E6D4-4472-B151-ED353F4E4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063887-749F-4341-B231-DA18002CAE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A95049-6680-4948-9BAC-6415FED38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98469B-B30C-4840-86D6-5E0BF87522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F23485-4530-4F28-9ED8-3AB906F88E11}"/>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8" name="Footer Placeholder 7">
            <a:extLst>
              <a:ext uri="{FF2B5EF4-FFF2-40B4-BE49-F238E27FC236}">
                <a16:creationId xmlns:a16="http://schemas.microsoft.com/office/drawing/2014/main" id="{F90B1BD0-DA72-40CF-96D8-E7978B45DD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7D4D9E-5F4A-4DBF-9E53-248C9CE1D94B}"/>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82234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0780-F0DE-4111-BAA7-27B964A8EB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6560-6E7D-477B-8666-E3E61A7FB7E1}"/>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4" name="Footer Placeholder 3">
            <a:extLst>
              <a:ext uri="{FF2B5EF4-FFF2-40B4-BE49-F238E27FC236}">
                <a16:creationId xmlns:a16="http://schemas.microsoft.com/office/drawing/2014/main" id="{5EB8974F-5485-4DE6-BD53-E4DD587F0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EAF0DB-D8C2-4D2E-9989-3FE3FCEDFCD8}"/>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419319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8218C-6151-4F55-B31D-A12FAA5F9A4D}"/>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3" name="Footer Placeholder 2">
            <a:extLst>
              <a:ext uri="{FF2B5EF4-FFF2-40B4-BE49-F238E27FC236}">
                <a16:creationId xmlns:a16="http://schemas.microsoft.com/office/drawing/2014/main" id="{CA139011-1F5A-4DF4-9002-975B97F01E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419A1-D833-481D-8AFD-1D2EBB4ACEAD}"/>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76004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F0C5-115D-4E36-AC5D-C20197B4B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75461E-DC41-4CA1-A6EA-5E6E4DC13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B45C95-2DFC-47FB-883E-258ADE3AC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53BA62-2964-4AC8-AA2E-3252BE28A6DB}"/>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6" name="Footer Placeholder 5">
            <a:extLst>
              <a:ext uri="{FF2B5EF4-FFF2-40B4-BE49-F238E27FC236}">
                <a16:creationId xmlns:a16="http://schemas.microsoft.com/office/drawing/2014/main" id="{072A519E-03D9-4980-ABE3-8CBC4A3D7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D14FC-1036-497B-8B4E-989EC3517228}"/>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299811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DC09-2432-4AE8-AD07-B6CBEA294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13E454-7A1B-46A9-B998-354941731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822261-6514-404B-987D-A45B77CB8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884271-4868-4CED-8B21-A1AB7F7801AB}"/>
              </a:ext>
            </a:extLst>
          </p:cNvPr>
          <p:cNvSpPr>
            <a:spLocks noGrp="1"/>
          </p:cNvSpPr>
          <p:nvPr>
            <p:ph type="dt" sz="half" idx="10"/>
          </p:nvPr>
        </p:nvSpPr>
        <p:spPr/>
        <p:txBody>
          <a:bodyPr/>
          <a:lstStyle/>
          <a:p>
            <a:fld id="{2EE770B0-AA70-4A21-97BE-F4A8DF7923FD}" type="datetimeFigureOut">
              <a:rPr lang="en-US" smtClean="0"/>
              <a:t>10/1/2017</a:t>
            </a:fld>
            <a:endParaRPr lang="en-US"/>
          </a:p>
        </p:txBody>
      </p:sp>
      <p:sp>
        <p:nvSpPr>
          <p:cNvPr id="6" name="Footer Placeholder 5">
            <a:extLst>
              <a:ext uri="{FF2B5EF4-FFF2-40B4-BE49-F238E27FC236}">
                <a16:creationId xmlns:a16="http://schemas.microsoft.com/office/drawing/2014/main" id="{E4788A83-6CC6-4690-A87A-DA000E979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CFBF4-2CFE-4706-8621-9D93D0A3183D}"/>
              </a:ext>
            </a:extLst>
          </p:cNvPr>
          <p:cNvSpPr>
            <a:spLocks noGrp="1"/>
          </p:cNvSpPr>
          <p:nvPr>
            <p:ph type="sldNum" sz="quarter" idx="12"/>
          </p:nvPr>
        </p:nvSpPr>
        <p:spPr/>
        <p:txBody>
          <a:bodyPr/>
          <a:lstStyle/>
          <a:p>
            <a:fld id="{3A07D326-4B49-4077-9F21-CC5FD002D78F}" type="slidenum">
              <a:rPr lang="en-US" smtClean="0"/>
              <a:t>‹#›</a:t>
            </a:fld>
            <a:endParaRPr lang="en-US"/>
          </a:p>
        </p:txBody>
      </p:sp>
    </p:spTree>
    <p:extLst>
      <p:ext uri="{BB962C8B-B14F-4D97-AF65-F5344CB8AC3E}">
        <p14:creationId xmlns:p14="http://schemas.microsoft.com/office/powerpoint/2010/main" val="64890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BEE875-30CF-48D7-91E5-3DD1799AE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4D2B13-4445-4ADF-A877-6B39309DD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0ED2F-0093-4641-B6A4-7FE1AEA51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770B0-AA70-4A21-97BE-F4A8DF7923FD}" type="datetimeFigureOut">
              <a:rPr lang="en-US" smtClean="0"/>
              <a:t>10/1/2017</a:t>
            </a:fld>
            <a:endParaRPr lang="en-US"/>
          </a:p>
        </p:txBody>
      </p:sp>
      <p:sp>
        <p:nvSpPr>
          <p:cNvPr id="5" name="Footer Placeholder 4">
            <a:extLst>
              <a:ext uri="{FF2B5EF4-FFF2-40B4-BE49-F238E27FC236}">
                <a16:creationId xmlns:a16="http://schemas.microsoft.com/office/drawing/2014/main" id="{23B814E9-4BD5-41B7-9115-E2ED906A4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98C76-3C82-4B53-8C03-08580595B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7D326-4B49-4077-9F21-CC5FD002D78F}" type="slidenum">
              <a:rPr lang="en-US" smtClean="0"/>
              <a:t>‹#›</a:t>
            </a:fld>
            <a:endParaRPr lang="en-US"/>
          </a:p>
        </p:txBody>
      </p:sp>
    </p:spTree>
    <p:extLst>
      <p:ext uri="{BB962C8B-B14F-4D97-AF65-F5344CB8AC3E}">
        <p14:creationId xmlns:p14="http://schemas.microsoft.com/office/powerpoint/2010/main" val="264059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3E61AB-3C72-447C-B21F-DE00992C9ED0}"/>
              </a:ext>
            </a:extLst>
          </p:cNvPr>
          <p:cNvPicPr>
            <a:picLocks noChangeAspect="1"/>
          </p:cNvPicPr>
          <p:nvPr/>
        </p:nvPicPr>
        <p:blipFill>
          <a:blip r:embed="rId2"/>
          <a:stretch>
            <a:fillRect/>
          </a:stretch>
        </p:blipFill>
        <p:spPr>
          <a:xfrm>
            <a:off x="0" y="0"/>
            <a:ext cx="12192000" cy="6797482"/>
          </a:xfrm>
          <a:prstGeom prst="rect">
            <a:avLst/>
          </a:prstGeom>
        </p:spPr>
      </p:pic>
      <p:sp>
        <p:nvSpPr>
          <p:cNvPr id="5" name="Rectangle 4">
            <a:extLst>
              <a:ext uri="{FF2B5EF4-FFF2-40B4-BE49-F238E27FC236}">
                <a16:creationId xmlns:a16="http://schemas.microsoft.com/office/drawing/2014/main" id="{82F40426-7BFA-4433-AF5A-553879D74EA1}"/>
              </a:ext>
            </a:extLst>
          </p:cNvPr>
          <p:cNvSpPr/>
          <p:nvPr/>
        </p:nvSpPr>
        <p:spPr>
          <a:xfrm>
            <a:off x="4318779" y="4135901"/>
            <a:ext cx="3038623" cy="91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Rounded MT Bold" panose="020F0704030504030204" pitchFamily="34" charset="0"/>
                <a:cs typeface="Arial" panose="020B0604020202020204" pitchFamily="34" charset="0"/>
              </a:rPr>
              <a:t>Introduction</a:t>
            </a:r>
          </a:p>
        </p:txBody>
      </p:sp>
    </p:spTree>
    <p:extLst>
      <p:ext uri="{BB962C8B-B14F-4D97-AF65-F5344CB8AC3E}">
        <p14:creationId xmlns:p14="http://schemas.microsoft.com/office/powerpoint/2010/main" val="627909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Certification Process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endParaRPr lang="en-US" dirty="0">
              <a:latin typeface="Arial Rounded MT Bold" panose="020F07040305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D25B384-9D9E-451A-97A0-3F38721D80F8}"/>
              </a:ext>
            </a:extLst>
          </p:cNvPr>
          <p:cNvPicPr>
            <a:picLocks noChangeAspect="1"/>
          </p:cNvPicPr>
          <p:nvPr/>
        </p:nvPicPr>
        <p:blipFill>
          <a:blip r:embed="rId2"/>
          <a:stretch>
            <a:fillRect/>
          </a:stretch>
        </p:blipFill>
        <p:spPr>
          <a:xfrm>
            <a:off x="2597427" y="1157646"/>
            <a:ext cx="7779025" cy="5335921"/>
          </a:xfrm>
          <a:prstGeom prst="rect">
            <a:avLst/>
          </a:prstGeom>
        </p:spPr>
      </p:pic>
    </p:spTree>
    <p:extLst>
      <p:ext uri="{BB962C8B-B14F-4D97-AF65-F5344CB8AC3E}">
        <p14:creationId xmlns:p14="http://schemas.microsoft.com/office/powerpoint/2010/main" val="166932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Application Process </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a:lnSpc>
                <a:spcPct val="200000"/>
              </a:lnSpc>
              <a:spcBef>
                <a:spcPts val="0"/>
              </a:spcBef>
            </a:pPr>
            <a:r>
              <a:rPr lang="en-US" sz="2000" dirty="0">
                <a:latin typeface="Arial Rounded MT Bold" panose="020F0704030504030204" pitchFamily="34" charset="0"/>
                <a:cs typeface="Arial" panose="020B0604020202020204" pitchFamily="34" charset="0"/>
              </a:rPr>
              <a:t> 90 days to complete the application once started </a:t>
            </a:r>
          </a:p>
          <a:p>
            <a:pPr>
              <a:lnSpc>
                <a:spcPct val="200000"/>
              </a:lnSpc>
              <a:spcBef>
                <a:spcPts val="0"/>
              </a:spcBef>
            </a:pPr>
            <a:r>
              <a:rPr lang="en-US" sz="2000" dirty="0">
                <a:latin typeface="Arial Rounded MT Bold" panose="020F0704030504030204" pitchFamily="34" charset="0"/>
                <a:cs typeface="Arial" panose="020B0604020202020204" pitchFamily="34" charset="0"/>
              </a:rPr>
              <a:t> PMI reviews your application (up to 10 days)</a:t>
            </a:r>
          </a:p>
          <a:p>
            <a:pPr>
              <a:lnSpc>
                <a:spcPct val="200000"/>
              </a:lnSpc>
              <a:spcBef>
                <a:spcPts val="0"/>
              </a:spcBef>
            </a:pPr>
            <a:r>
              <a:rPr lang="en-US" sz="2000" dirty="0">
                <a:latin typeface="Arial Rounded MT Bold" panose="020F0704030504030204" pitchFamily="34" charset="0"/>
                <a:cs typeface="Arial" panose="020B0604020202020204" pitchFamily="34" charset="0"/>
              </a:rPr>
              <a:t> Pay for the exam </a:t>
            </a:r>
          </a:p>
          <a:p>
            <a:pPr>
              <a:lnSpc>
                <a:spcPct val="200000"/>
              </a:lnSpc>
              <a:spcBef>
                <a:spcPts val="0"/>
              </a:spcBef>
            </a:pPr>
            <a:r>
              <a:rPr lang="en-US" sz="2000" dirty="0">
                <a:latin typeface="Arial Rounded MT Bold" panose="020F0704030504030204" pitchFamily="34" charset="0"/>
                <a:cs typeface="Arial" panose="020B0604020202020204" pitchFamily="34" charset="0"/>
              </a:rPr>
              <a:t>• Potential audit – 90 days max to complete</a:t>
            </a:r>
          </a:p>
          <a:p>
            <a:pPr>
              <a:lnSpc>
                <a:spcPct val="200000"/>
              </a:lnSpc>
              <a:spcBef>
                <a:spcPts val="0"/>
              </a:spcBef>
            </a:pPr>
            <a:r>
              <a:rPr lang="en-US" sz="2000" dirty="0">
                <a:latin typeface="Arial Rounded MT Bold" panose="020F0704030504030204" pitchFamily="34" charset="0"/>
                <a:cs typeface="Arial" panose="020B0604020202020204" pitchFamily="34" charset="0"/>
              </a:rPr>
              <a:t> Exam qualification – 1 year to complete exam </a:t>
            </a:r>
          </a:p>
          <a:p>
            <a:pPr>
              <a:lnSpc>
                <a:spcPct val="200000"/>
              </a:lnSpc>
              <a:spcBef>
                <a:spcPts val="0"/>
              </a:spcBef>
            </a:pPr>
            <a:r>
              <a:rPr lang="en-US" sz="2000" dirty="0">
                <a:latin typeface="Arial Rounded MT Bold" panose="020F0704030504030204" pitchFamily="34" charset="0"/>
                <a:cs typeface="Arial" panose="020B0604020202020204" pitchFamily="34" charset="0"/>
              </a:rPr>
              <a:t>Certification cycle </a:t>
            </a:r>
          </a:p>
          <a:p>
            <a:pPr lvl="1">
              <a:lnSpc>
                <a:spcPct val="200000"/>
              </a:lnSpc>
              <a:spcBef>
                <a:spcPts val="0"/>
              </a:spcBef>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3-year cycle </a:t>
            </a:r>
          </a:p>
          <a:p>
            <a:pPr lvl="1">
              <a:lnSpc>
                <a:spcPct val="200000"/>
              </a:lnSpc>
              <a:spcBef>
                <a:spcPts val="0"/>
              </a:spcBef>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30 PDUs needed on agile</a:t>
            </a:r>
          </a:p>
        </p:txBody>
      </p:sp>
    </p:spTree>
    <p:extLst>
      <p:ext uri="{BB962C8B-B14F-4D97-AF65-F5344CB8AC3E}">
        <p14:creationId xmlns:p14="http://schemas.microsoft.com/office/powerpoint/2010/main" val="235196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Random Audits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You’ll mail to PMI:</a:t>
            </a:r>
          </a:p>
          <a:p>
            <a:pPr>
              <a:lnSpc>
                <a:spcPct val="200000"/>
              </a:lnSpc>
              <a:spcBef>
                <a:spcPts val="0"/>
              </a:spcBef>
            </a:pPr>
            <a:r>
              <a:rPr lang="en-US" sz="2000" dirty="0">
                <a:latin typeface="Arial Rounded MT Bold" panose="020F0704030504030204" pitchFamily="34" charset="0"/>
                <a:cs typeface="Arial" panose="020B0604020202020204" pitchFamily="34" charset="0"/>
              </a:rPr>
              <a:t>Copies of your diploma/global equivalent</a:t>
            </a:r>
          </a:p>
          <a:p>
            <a:pPr>
              <a:lnSpc>
                <a:spcPct val="200000"/>
              </a:lnSpc>
              <a:spcBef>
                <a:spcPts val="0"/>
              </a:spcBef>
            </a:pPr>
            <a:r>
              <a:rPr lang="en-US" sz="2000" dirty="0">
                <a:latin typeface="Arial Rounded MT Bold" panose="020F0704030504030204" pitchFamily="34" charset="0"/>
                <a:cs typeface="Arial" panose="020B0604020202020204" pitchFamily="34" charset="0"/>
              </a:rPr>
              <a:t>Signatures from your supervisor(s) or manager(s) from the project(s) recorded in the experience verification section of the application </a:t>
            </a:r>
          </a:p>
          <a:p>
            <a:pPr>
              <a:lnSpc>
                <a:spcPct val="200000"/>
              </a:lnSpc>
              <a:spcBef>
                <a:spcPts val="0"/>
              </a:spcBef>
            </a:pPr>
            <a:r>
              <a:rPr lang="en-US" sz="2000" dirty="0">
                <a:latin typeface="Arial Rounded MT Bold" panose="020F0704030504030204" pitchFamily="34" charset="0"/>
                <a:cs typeface="Arial" panose="020B0604020202020204" pitchFamily="34" charset="0"/>
              </a:rPr>
              <a:t>Copies of certificates and/or letters of registration, from the training institute(s) for each course recorded on the application to meet the required contact hours of training in agile practices </a:t>
            </a:r>
          </a:p>
        </p:txBody>
      </p:sp>
    </p:spTree>
    <p:extLst>
      <p:ext uri="{BB962C8B-B14F-4D97-AF65-F5344CB8AC3E}">
        <p14:creationId xmlns:p14="http://schemas.microsoft.com/office/powerpoint/2010/main" val="221529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Exam Details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a:lnSpc>
                <a:spcPct val="200000"/>
              </a:lnSpc>
              <a:spcBef>
                <a:spcPts val="0"/>
              </a:spcBef>
            </a:pPr>
            <a:r>
              <a:rPr lang="en-US" sz="2000" dirty="0">
                <a:latin typeface="Arial Rounded MT Bold" panose="020F0704030504030204" pitchFamily="34" charset="0"/>
                <a:cs typeface="Arial" panose="020B0604020202020204" pitchFamily="34" charset="0"/>
              </a:rPr>
              <a:t>Total questions: 120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- 100 scored test questions</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- 20 unscored test questions</a:t>
            </a:r>
          </a:p>
          <a:p>
            <a:pPr marL="0" indent="0">
              <a:lnSpc>
                <a:spcPct val="200000"/>
              </a:lnSpc>
              <a:spcBef>
                <a:spcPts val="0"/>
              </a:spcBef>
              <a:buNone/>
            </a:pPr>
            <a:endParaRPr lang="en-US" sz="2000" dirty="0">
              <a:latin typeface="Arial Rounded MT Bold" panose="020F0704030504030204" pitchFamily="34" charset="0"/>
              <a:cs typeface="Arial" panose="020B0604020202020204" pitchFamily="34" charset="0"/>
            </a:endParaRPr>
          </a:p>
          <a:p>
            <a:pPr>
              <a:lnSpc>
                <a:spcPct val="200000"/>
              </a:lnSpc>
              <a:spcBef>
                <a:spcPts val="0"/>
              </a:spcBef>
            </a:pPr>
            <a:r>
              <a:rPr lang="en-US" sz="2000" dirty="0">
                <a:latin typeface="Arial Rounded MT Bold" panose="020F0704030504030204" pitchFamily="34" charset="0"/>
                <a:cs typeface="Arial" panose="020B0604020202020204" pitchFamily="34" charset="0"/>
              </a:rPr>
              <a:t>Total Duration: 3 hours</a:t>
            </a:r>
          </a:p>
          <a:p>
            <a:pPr marL="0" indent="0">
              <a:buNone/>
            </a:pPr>
            <a:endParaRPr lang="en-US" sz="20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3721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Exam Blue Print</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endParaRPr lang="en-US" sz="2000" dirty="0">
              <a:latin typeface="Arial Rounded MT Bold" panose="020F07040305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BCE8B2D-27C3-4D70-98AB-B157AA233079}"/>
              </a:ext>
            </a:extLst>
          </p:cNvPr>
          <p:cNvPicPr>
            <a:picLocks noChangeAspect="1"/>
          </p:cNvPicPr>
          <p:nvPr/>
        </p:nvPicPr>
        <p:blipFill>
          <a:blip r:embed="rId2"/>
          <a:stretch>
            <a:fillRect/>
          </a:stretch>
        </p:blipFill>
        <p:spPr>
          <a:xfrm>
            <a:off x="3168420" y="1261796"/>
            <a:ext cx="6719859" cy="5030146"/>
          </a:xfrm>
          <a:prstGeom prst="rect">
            <a:avLst/>
          </a:prstGeom>
        </p:spPr>
      </p:pic>
    </p:spTree>
    <p:extLst>
      <p:ext uri="{BB962C8B-B14F-4D97-AF65-F5344CB8AC3E}">
        <p14:creationId xmlns:p14="http://schemas.microsoft.com/office/powerpoint/2010/main" val="343877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Test Center Details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a:lnSpc>
                <a:spcPct val="200000"/>
              </a:lnSpc>
              <a:spcBef>
                <a:spcPts val="0"/>
              </a:spcBef>
              <a:buFont typeface="Courier New" panose="02070309020205020404" pitchFamily="49" charset="0"/>
              <a:buChar char="o"/>
            </a:pPr>
            <a:r>
              <a:rPr lang="en-US" sz="2400" dirty="0">
                <a:latin typeface="Arial Rounded MT Bold" panose="020F0704030504030204" pitchFamily="34" charset="0"/>
                <a:cs typeface="Arial" panose="020B0604020202020204" pitchFamily="34" charset="0"/>
              </a:rPr>
              <a:t>Computer-Based Test (CBT)</a:t>
            </a:r>
          </a:p>
          <a:p>
            <a:pPr>
              <a:lnSpc>
                <a:spcPct val="200000"/>
              </a:lnSpc>
              <a:spcBef>
                <a:spcPts val="0"/>
              </a:spcBef>
              <a:buFont typeface="Courier New" panose="02070309020205020404" pitchFamily="49" charset="0"/>
              <a:buChar char="o"/>
            </a:pPr>
            <a:r>
              <a:rPr lang="en-US" sz="2400" dirty="0">
                <a:latin typeface="Arial Rounded MT Bold" panose="020F0704030504030204" pitchFamily="34" charset="0"/>
                <a:cs typeface="Arial" panose="020B0604020202020204" pitchFamily="34" charset="0"/>
              </a:rPr>
              <a:t>Paper-Based Test (PBT)</a:t>
            </a:r>
          </a:p>
          <a:p>
            <a:pPr marL="0" indent="0">
              <a:lnSpc>
                <a:spcPct val="200000"/>
              </a:lnSpc>
              <a:spcBef>
                <a:spcPts val="0"/>
              </a:spcBef>
              <a:buNone/>
            </a:pPr>
            <a:r>
              <a:rPr lang="en-US" sz="2400" dirty="0">
                <a:latin typeface="Arial Rounded MT Bold" panose="020F0704030504030204" pitchFamily="34" charset="0"/>
                <a:cs typeface="Arial" panose="020B0604020202020204" pitchFamily="34" charset="0"/>
              </a:rPr>
              <a:t>  - At least 300 Km from a Prometric CBT site</a:t>
            </a:r>
          </a:p>
          <a:p>
            <a:pPr marL="0" indent="0">
              <a:lnSpc>
                <a:spcPct val="200000"/>
              </a:lnSpc>
              <a:spcBef>
                <a:spcPts val="0"/>
              </a:spcBef>
              <a:buNone/>
            </a:pPr>
            <a:r>
              <a:rPr lang="en-US" sz="2400" dirty="0">
                <a:latin typeface="Arial Rounded MT Bold" panose="020F0704030504030204" pitchFamily="34" charset="0"/>
                <a:cs typeface="Arial" panose="020B0604020202020204" pitchFamily="34" charset="0"/>
              </a:rPr>
              <a:t>  - PBT’s must have at least 10 participants</a:t>
            </a:r>
          </a:p>
          <a:p>
            <a:pPr marL="0" indent="0">
              <a:buNone/>
            </a:pPr>
            <a:endParaRPr lang="en-US" sz="2400" dirty="0">
              <a:latin typeface="Arial Rounded MT Bold" panose="020F0704030504030204" pitchFamily="34" charset="0"/>
              <a:cs typeface="Arial" panose="020B0604020202020204" pitchFamily="34" charset="0"/>
            </a:endParaRPr>
          </a:p>
          <a:p>
            <a:pPr marL="0" indent="0">
              <a:buNone/>
            </a:pPr>
            <a:endParaRPr lang="en-US" sz="20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57477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How to Schedule the CBT Exam</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en-US" sz="2000" dirty="0">
                <a:latin typeface="Arial Rounded MT Bold" panose="020F0704030504030204" pitchFamily="34" charset="0"/>
                <a:cs typeface="Arial" panose="020B0604020202020204" pitchFamily="34" charset="0"/>
              </a:rPr>
              <a:t>Schedule your appointment online at the Prometric website. </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Select Schedule my test. </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Select your geographical location from the dropdown menu, and click Next. </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Read through the examination information presented on your screen, and click Next. </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Read through and agree to the Policies and Data Privacy Notice </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Enter your unique PMI Eligibility ID (the number ending with an “E” located on your scheduling notification) and the first four letters of your last name (as they appear on your government-issued identification). Click Next. </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Use the tool provided to search for testing sites in your area. Select Schedule an Appointment. </a:t>
            </a:r>
          </a:p>
          <a:p>
            <a:pPr marL="0" indent="0">
              <a:buNone/>
            </a:pPr>
            <a:endParaRPr lang="en-US" sz="20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7892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How to Schedule the CBT Exam</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fontScale="85000" lnSpcReduction="10000"/>
          </a:bodyPr>
          <a:lstStyle/>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Locate and select your exam date and time. Available dates will appear in blue on the calendar, and dates with no appointments available will be in grey. Select your date from the calendar provided, and then your time. Click Next.</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Confirm your contact information and provide a valid email address. Please note, the email address provided will be the email to which your examination confirmation will be sent. Once your information is entered and confirmed, click Next.</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Review your final appointment details, and then click Complete Appointment. Your appointment will not be scheduled until you click Complete Appointment. </a:t>
            </a:r>
          </a:p>
          <a:p>
            <a:pPr marL="0" indent="0">
              <a:lnSpc>
                <a:spcPct val="200000"/>
              </a:lnSpc>
              <a:spcBef>
                <a:spcPts val="0"/>
              </a:spcBef>
              <a:buNone/>
            </a:pPr>
            <a:endParaRPr lang="en-US" sz="2000" dirty="0">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Your examination confirmation, along with your 16 digit unique confirmation number, will be displayed. This information will also be sent via email to the address provided. </a:t>
            </a:r>
          </a:p>
        </p:txBody>
      </p:sp>
    </p:spTree>
    <p:extLst>
      <p:ext uri="{BB962C8B-B14F-4D97-AF65-F5344CB8AC3E}">
        <p14:creationId xmlns:p14="http://schemas.microsoft.com/office/powerpoint/2010/main" val="1879096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How to Schedule the PBT Exam</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marL="0" indent="0" algn="just">
              <a:lnSpc>
                <a:spcPct val="200000"/>
              </a:lnSpc>
              <a:spcBef>
                <a:spcPts val="0"/>
              </a:spcBef>
              <a:buNone/>
            </a:pPr>
            <a:r>
              <a:rPr lang="en-US" sz="2000" dirty="0">
                <a:latin typeface="Arial Rounded MT Bold" panose="020F0704030504030204" pitchFamily="34" charset="0"/>
                <a:cs typeface="Arial" panose="020B0604020202020204" pitchFamily="34" charset="0"/>
              </a:rPr>
              <a:t>If you qualified to take a paper-based examination, you will not have to do anything to schedule a PBT appointment after you have successfully submitted your examination payment. Candidates sitting for a paper-based administration submit their examination registration along with the examination payment. Once your payment is submitted, you will receive a confirmation notice confirming the details of the event you have registered for. </a:t>
            </a:r>
          </a:p>
          <a:p>
            <a:pPr marL="0" indent="0" algn="just">
              <a:lnSpc>
                <a:spcPct val="200000"/>
              </a:lnSpc>
              <a:spcBef>
                <a:spcPts val="0"/>
              </a:spcBef>
              <a:buNone/>
            </a:pPr>
            <a:r>
              <a:rPr lang="en-US" sz="2000" dirty="0">
                <a:latin typeface="Arial Rounded MT Bold" panose="020F0704030504030204" pitchFamily="34" charset="0"/>
                <a:cs typeface="Arial" panose="020B0604020202020204" pitchFamily="34" charset="0"/>
              </a:rPr>
              <a:t> </a:t>
            </a:r>
          </a:p>
          <a:p>
            <a:pPr marL="0" indent="0" algn="just">
              <a:lnSpc>
                <a:spcPct val="200000"/>
              </a:lnSpc>
              <a:spcBef>
                <a:spcPts val="0"/>
              </a:spcBef>
              <a:buNone/>
            </a:pPr>
            <a:r>
              <a:rPr lang="en-US" sz="2000" dirty="0">
                <a:latin typeface="Arial Rounded MT Bold" panose="020F0704030504030204" pitchFamily="34" charset="0"/>
                <a:cs typeface="Arial" panose="020B0604020202020204" pitchFamily="34" charset="0"/>
              </a:rPr>
              <a:t>Approximately 20 days before the date of the event, you will receive an additional notification containing your final testing site instructions. This confirmation will containing your eligibility dates, your examination date and location, your arrival times, information on what to bring to the testing site and a contact person.</a:t>
            </a:r>
          </a:p>
          <a:p>
            <a:pPr marL="0" indent="0">
              <a:buNone/>
            </a:pPr>
            <a:endParaRPr lang="en-US" sz="20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80928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Rescheduling | Cancelling PMI-ACP Exam</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Within 30 days: $70</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Within 2 days: Forfeit Fee</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No-show is a forfeiture</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Emergencies: PMI will determine if the emergency qualifies </a:t>
            </a:r>
          </a:p>
          <a:p>
            <a:pPr lvl="1">
              <a:lnSpc>
                <a:spcPct val="200000"/>
              </a:lnSpc>
              <a:spcBef>
                <a:spcPts val="0"/>
              </a:spcBef>
              <a:buFontTx/>
              <a:buChar char="-"/>
            </a:pPr>
            <a:r>
              <a:rPr lang="en-US" sz="1600" dirty="0">
                <a:latin typeface="Arial Rounded MT Bold" panose="020F0704030504030204" pitchFamily="34" charset="0"/>
                <a:cs typeface="Arial" panose="020B0604020202020204" pitchFamily="34" charset="0"/>
              </a:rPr>
              <a:t>Work emergencies don’t qualify as an emergency</a:t>
            </a:r>
          </a:p>
          <a:p>
            <a:pPr lvl="1">
              <a:lnSpc>
                <a:spcPct val="200000"/>
              </a:lnSpc>
              <a:spcBef>
                <a:spcPts val="0"/>
              </a:spcBef>
              <a:buFontTx/>
              <a:buChar char="-"/>
            </a:pPr>
            <a:r>
              <a:rPr lang="en-US" sz="1600" dirty="0">
                <a:latin typeface="Arial Rounded MT Bold" panose="020F0704030504030204" pitchFamily="34" charset="0"/>
                <a:cs typeface="Arial" panose="020B0604020202020204" pitchFamily="34" charset="0"/>
              </a:rPr>
              <a:t>Personal emergencies are only considered</a:t>
            </a:r>
          </a:p>
        </p:txBody>
      </p:sp>
    </p:spTree>
    <p:extLst>
      <p:ext uri="{BB962C8B-B14F-4D97-AF65-F5344CB8AC3E}">
        <p14:creationId xmlns:p14="http://schemas.microsoft.com/office/powerpoint/2010/main" val="253217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Agenda</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algn="just">
              <a:lnSpc>
                <a:spcPct val="150000"/>
              </a:lnSpc>
              <a:spcBef>
                <a:spcPts val="0"/>
              </a:spcBef>
            </a:pPr>
            <a:r>
              <a:rPr lang="en-US" sz="2000" dirty="0">
                <a:latin typeface="Arial Rounded MT Bold" panose="020F0704030504030204" pitchFamily="34" charset="0"/>
                <a:cs typeface="Arial" panose="020B0604020202020204" pitchFamily="34" charset="0"/>
              </a:rPr>
              <a:t>PMI-ACP Exam Overview</a:t>
            </a:r>
          </a:p>
          <a:p>
            <a:pPr algn="just">
              <a:lnSpc>
                <a:spcPct val="150000"/>
              </a:lnSpc>
              <a:spcBef>
                <a:spcPts val="0"/>
              </a:spcBef>
            </a:pPr>
            <a:r>
              <a:rPr lang="en-US" sz="2000" dirty="0">
                <a:latin typeface="Arial Rounded MT Bold" panose="020F0704030504030204" pitchFamily="34" charset="0"/>
                <a:cs typeface="Arial" panose="020B0604020202020204" pitchFamily="34" charset="0"/>
              </a:rPr>
              <a:t>PMI-ACP Examination Details</a:t>
            </a:r>
          </a:p>
          <a:p>
            <a:pPr algn="just">
              <a:lnSpc>
                <a:spcPct val="150000"/>
              </a:lnSpc>
              <a:spcBef>
                <a:spcPts val="0"/>
              </a:spcBef>
            </a:pPr>
            <a:r>
              <a:rPr lang="en-US" sz="2000" dirty="0">
                <a:latin typeface="Arial Rounded MT Bold" panose="020F0704030504030204" pitchFamily="34" charset="0"/>
                <a:cs typeface="Arial" panose="020B0604020202020204" pitchFamily="34" charset="0"/>
              </a:rPr>
              <a:t>PMI-ACP Examination Domains, Tools &amp; Techniques, Knowledge &amp; Skills</a:t>
            </a:r>
          </a:p>
          <a:p>
            <a:pPr algn="just">
              <a:lnSpc>
                <a:spcPct val="150000"/>
              </a:lnSpc>
              <a:spcBef>
                <a:spcPts val="0"/>
              </a:spcBef>
            </a:pPr>
            <a:endParaRPr lang="en-US" sz="2000" dirty="0">
              <a:latin typeface="Arial Rounded MT Bold" panose="020F07040305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011B4F4-E762-45DE-8CED-D80FF53D4BF6}"/>
              </a:ext>
            </a:extLst>
          </p:cNvPr>
          <p:cNvPicPr>
            <a:picLocks noChangeAspect="1"/>
          </p:cNvPicPr>
          <p:nvPr/>
        </p:nvPicPr>
        <p:blipFill>
          <a:blip r:embed="rId2"/>
          <a:stretch>
            <a:fillRect/>
          </a:stretch>
        </p:blipFill>
        <p:spPr>
          <a:xfrm>
            <a:off x="11061432" y="0"/>
            <a:ext cx="1130568" cy="927652"/>
          </a:xfrm>
          <a:prstGeom prst="rect">
            <a:avLst/>
          </a:prstGeom>
        </p:spPr>
      </p:pic>
    </p:spTree>
    <p:extLst>
      <p:ext uri="{BB962C8B-B14F-4D97-AF65-F5344CB8AC3E}">
        <p14:creationId xmlns:p14="http://schemas.microsoft.com/office/powerpoint/2010/main" val="2019401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Testing Center Details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1600" dirty="0">
                <a:latin typeface="Arial Rounded MT Bold" panose="020F0704030504030204" pitchFamily="34" charset="0"/>
                <a:cs typeface="Arial" panose="020B0604020202020204" pitchFamily="34" charset="0"/>
              </a:rPr>
              <a:t>The following are acceptable forms of government-issued identification:</a:t>
            </a:r>
          </a:p>
          <a:p>
            <a:pPr>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Valid driver’s license </a:t>
            </a:r>
          </a:p>
          <a:p>
            <a:pPr>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Valid military ID</a:t>
            </a:r>
          </a:p>
          <a:p>
            <a:pPr>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Valid passport</a:t>
            </a:r>
          </a:p>
          <a:p>
            <a:pPr>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 Valid national identification card </a:t>
            </a:r>
          </a:p>
          <a:p>
            <a:pPr marL="0" indent="0">
              <a:buNone/>
            </a:pPr>
            <a:r>
              <a:rPr lang="en-US" sz="1600" dirty="0">
                <a:latin typeface="Arial Rounded MT Bold" panose="020F0704030504030204" pitchFamily="34" charset="0"/>
                <a:cs typeface="Arial" panose="020B0604020202020204" pitchFamily="34" charset="0"/>
              </a:rPr>
              <a:t> </a:t>
            </a:r>
          </a:p>
          <a:p>
            <a:pPr marL="0" indent="0">
              <a:buNone/>
            </a:pPr>
            <a:r>
              <a:rPr lang="en-US" sz="1600" dirty="0">
                <a:latin typeface="Arial Rounded MT Bold" panose="020F0704030504030204" pitchFamily="34" charset="0"/>
                <a:cs typeface="Arial" panose="020B0604020202020204" pitchFamily="34" charset="0"/>
              </a:rPr>
              <a:t>The following are acceptable forms of secondary identification: </a:t>
            </a:r>
          </a:p>
          <a:p>
            <a:pPr>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Valid employee ID</a:t>
            </a:r>
          </a:p>
          <a:p>
            <a:pPr>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Valid credit card with signature </a:t>
            </a:r>
          </a:p>
          <a:p>
            <a:pPr>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Valid bank (ATM) card</a:t>
            </a:r>
          </a:p>
          <a:p>
            <a:pPr marL="0" indent="0">
              <a:buNone/>
            </a:pPr>
            <a:endParaRPr lang="en-US" sz="1600" dirty="0">
              <a:latin typeface="Arial Rounded MT Bold" panose="020F0704030504030204" pitchFamily="34" charset="0"/>
              <a:cs typeface="Arial" panose="020B0604020202020204" pitchFamily="34" charset="0"/>
            </a:endParaRPr>
          </a:p>
          <a:p>
            <a:pPr marL="0" indent="0">
              <a:buNone/>
            </a:pPr>
            <a:r>
              <a:rPr lang="en-US" sz="1600" dirty="0">
                <a:latin typeface="Arial Rounded MT Bold" panose="020F0704030504030204" pitchFamily="34" charset="0"/>
                <a:cs typeface="Arial" panose="020B0604020202020204" pitchFamily="34" charset="0"/>
              </a:rPr>
              <a:t> The following are not acceptable forms of identification: </a:t>
            </a:r>
          </a:p>
          <a:p>
            <a:pPr>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Social Security cards </a:t>
            </a:r>
          </a:p>
          <a:p>
            <a:pPr>
              <a:buFont typeface="Courier New" panose="02070309020205020404" pitchFamily="49" charset="0"/>
              <a:buChar char="o"/>
            </a:pPr>
            <a:r>
              <a:rPr lang="en-US" sz="1600" dirty="0">
                <a:latin typeface="Arial Rounded MT Bold" panose="020F0704030504030204" pitchFamily="34" charset="0"/>
                <a:cs typeface="Arial" panose="020B0604020202020204" pitchFamily="34" charset="0"/>
              </a:rPr>
              <a:t>Library cards </a:t>
            </a:r>
          </a:p>
          <a:p>
            <a:pPr marL="0" indent="0">
              <a:buNone/>
            </a:pPr>
            <a:r>
              <a:rPr lang="en-US" sz="1600" dirty="0">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520564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Testing Center Process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Arrive 30 minutes before the exam starting time</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You will be assigned a locker for your belongings</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Nothing can go into the testing center with you</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Sweaters and coats can be worn, but not removed</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The Testing Center Administrator will ask you to remove your pockets and roll up your sleeves, and will scan you with a metal detecting wand</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Booklet of scratch paper and two pencils or Dry erase board and market</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Calculator (Available in Exam Software)</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Ear Plugs or Headphones available </a:t>
            </a:r>
          </a:p>
        </p:txBody>
      </p:sp>
    </p:spTree>
    <p:extLst>
      <p:ext uri="{BB962C8B-B14F-4D97-AF65-F5344CB8AC3E}">
        <p14:creationId xmlns:p14="http://schemas.microsoft.com/office/powerpoint/2010/main" val="3159940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Testing Center Details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Can take a break</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Cannot access locket</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No Pause in the exam timer</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You can get booted for:-</a:t>
            </a:r>
          </a:p>
          <a:p>
            <a:pPr lvl="1">
              <a:lnSpc>
                <a:spcPct val="200000"/>
              </a:lnSpc>
              <a:spcBef>
                <a:spcPts val="0"/>
              </a:spcBef>
              <a:buFont typeface="Arial Rounded MT Bold" panose="020F0704030504030204" pitchFamily="34" charset="0"/>
              <a:buChar char="–"/>
            </a:pPr>
            <a:r>
              <a:rPr lang="en-US" sz="1600" dirty="0">
                <a:latin typeface="Arial Rounded MT Bold" panose="020F0704030504030204" pitchFamily="34" charset="0"/>
                <a:cs typeface="Arial" panose="020B0604020202020204" pitchFamily="34" charset="0"/>
              </a:rPr>
              <a:t>Disruptions</a:t>
            </a:r>
          </a:p>
          <a:p>
            <a:pPr lvl="1">
              <a:lnSpc>
                <a:spcPct val="200000"/>
              </a:lnSpc>
              <a:spcBef>
                <a:spcPts val="0"/>
              </a:spcBef>
              <a:buFont typeface="Arial Rounded MT Bold" panose="020F0704030504030204" pitchFamily="34" charset="0"/>
              <a:buChar char="–"/>
            </a:pPr>
            <a:r>
              <a:rPr lang="en-US" sz="1600" dirty="0">
                <a:latin typeface="Arial Rounded MT Bold" panose="020F0704030504030204" pitchFamily="34" charset="0"/>
                <a:cs typeface="Arial" panose="020B0604020202020204" pitchFamily="34" charset="0"/>
              </a:rPr>
              <a:t>Trying to cheat</a:t>
            </a:r>
          </a:p>
          <a:p>
            <a:pPr lvl="1">
              <a:lnSpc>
                <a:spcPct val="200000"/>
              </a:lnSpc>
              <a:spcBef>
                <a:spcPts val="0"/>
              </a:spcBef>
              <a:buFont typeface="Arial Rounded MT Bold" panose="020F0704030504030204" pitchFamily="34" charset="0"/>
              <a:buChar char="–"/>
            </a:pPr>
            <a:r>
              <a:rPr lang="en-US" sz="1600" dirty="0">
                <a:latin typeface="Arial Rounded MT Bold" panose="020F0704030504030204" pitchFamily="34" charset="0"/>
                <a:cs typeface="Arial" panose="020B0604020202020204" pitchFamily="34" charset="0"/>
              </a:rPr>
              <a:t>Trying to keep scrap paper (Even Tearing)</a:t>
            </a:r>
          </a:p>
          <a:p>
            <a:pPr lvl="1">
              <a:lnSpc>
                <a:spcPct val="200000"/>
              </a:lnSpc>
              <a:spcBef>
                <a:spcPts val="0"/>
              </a:spcBef>
              <a:buFont typeface="Arial Rounded MT Bold" panose="020F0704030504030204" pitchFamily="34" charset="0"/>
              <a:buChar char="–"/>
            </a:pPr>
            <a:r>
              <a:rPr lang="en-US" sz="1600" dirty="0">
                <a:latin typeface="Arial Rounded MT Bold" panose="020F0704030504030204" pitchFamily="34" charset="0"/>
                <a:cs typeface="Arial" panose="020B0604020202020204" pitchFamily="34" charset="0"/>
              </a:rPr>
              <a:t>Eating or drinking in testing room </a:t>
            </a:r>
          </a:p>
          <a:p>
            <a:pPr lvl="1">
              <a:lnSpc>
                <a:spcPct val="200000"/>
              </a:lnSpc>
              <a:spcBef>
                <a:spcPts val="0"/>
              </a:spcBef>
              <a:buFont typeface="Arial Rounded MT Bold" panose="020F0704030504030204" pitchFamily="34" charset="0"/>
              <a:buChar char="–"/>
            </a:pPr>
            <a:r>
              <a:rPr lang="en-US" sz="1600" dirty="0">
                <a:latin typeface="Arial Rounded MT Bold" panose="020F0704030504030204" pitchFamily="34" charset="0"/>
                <a:cs typeface="Arial" panose="020B0604020202020204" pitchFamily="34" charset="0"/>
              </a:rPr>
              <a:t>Attempting to tamper with computer</a:t>
            </a:r>
          </a:p>
          <a:p>
            <a:pPr lvl="1">
              <a:lnSpc>
                <a:spcPct val="200000"/>
              </a:lnSpc>
              <a:spcBef>
                <a:spcPts val="0"/>
              </a:spcBef>
              <a:buFont typeface="Arial Rounded MT Bold" panose="020F0704030504030204" pitchFamily="34" charset="0"/>
              <a:buChar char="–"/>
            </a:pPr>
            <a:r>
              <a:rPr lang="en-US" sz="1600" dirty="0">
                <a:latin typeface="Arial Rounded MT Bold" panose="020F0704030504030204" pitchFamily="34" charset="0"/>
                <a:cs typeface="Arial" panose="020B0604020202020204" pitchFamily="34" charset="0"/>
              </a:rPr>
              <a:t>Being a moron</a:t>
            </a:r>
          </a:p>
        </p:txBody>
      </p:sp>
    </p:spTree>
    <p:extLst>
      <p:ext uri="{BB962C8B-B14F-4D97-AF65-F5344CB8AC3E}">
        <p14:creationId xmlns:p14="http://schemas.microsoft.com/office/powerpoint/2010/main" val="1998591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Examination Report</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CBT report the Pass / Fail immediately after survey</a:t>
            </a: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PMI defines the level of “Proficiency” as follows:-</a:t>
            </a:r>
          </a:p>
          <a:p>
            <a:pPr lvl="1">
              <a:lnSpc>
                <a:spcPct val="200000"/>
              </a:lnSpc>
              <a:spcBef>
                <a:spcPts val="0"/>
              </a:spcBef>
              <a:buFont typeface="Arial Rounded MT Bold" panose="020F0704030504030204" pitchFamily="34" charset="0"/>
              <a:buChar char="–"/>
            </a:pPr>
            <a:r>
              <a:rPr lang="en-US" sz="1600" dirty="0">
                <a:latin typeface="Arial Rounded MT Bold" panose="020F0704030504030204" pitchFamily="34" charset="0"/>
                <a:cs typeface="Arial" panose="020B0604020202020204" pitchFamily="34" charset="0"/>
              </a:rPr>
              <a:t>Proficient  - Indicates performance is above the average level of knowledge in this domain</a:t>
            </a:r>
          </a:p>
          <a:p>
            <a:pPr lvl="1">
              <a:lnSpc>
                <a:spcPct val="200000"/>
              </a:lnSpc>
              <a:spcBef>
                <a:spcPts val="0"/>
              </a:spcBef>
              <a:buFont typeface="Arial Rounded MT Bold" panose="020F0704030504030204" pitchFamily="34" charset="0"/>
              <a:buChar char="–"/>
            </a:pPr>
            <a:r>
              <a:rPr lang="en-US" sz="1600" dirty="0">
                <a:latin typeface="Arial Rounded MT Bold" panose="020F0704030504030204" pitchFamily="34" charset="0"/>
                <a:cs typeface="Arial" panose="020B0604020202020204" pitchFamily="34" charset="0"/>
              </a:rPr>
              <a:t>Moderately Proficient -  Indicates performance that is at average level of knowledge in this domain </a:t>
            </a:r>
          </a:p>
          <a:p>
            <a:pPr lvl="1">
              <a:lnSpc>
                <a:spcPct val="200000"/>
              </a:lnSpc>
              <a:spcBef>
                <a:spcPts val="0"/>
              </a:spcBef>
              <a:buFont typeface="Arial Rounded MT Bold" panose="020F0704030504030204" pitchFamily="34" charset="0"/>
              <a:buChar char="–"/>
            </a:pPr>
            <a:r>
              <a:rPr lang="en-US" sz="1600" dirty="0">
                <a:latin typeface="Arial Rounded MT Bold" panose="020F0704030504030204" pitchFamily="34" charset="0"/>
                <a:cs typeface="Arial" panose="020B0604020202020204" pitchFamily="34" charset="0"/>
              </a:rPr>
              <a:t>Below Proficient  -  Indicates performance is below the average level of knowledge in this domain</a:t>
            </a:r>
          </a:p>
          <a:p>
            <a:pPr lvl="1">
              <a:lnSpc>
                <a:spcPct val="200000"/>
              </a:lnSpc>
              <a:spcBef>
                <a:spcPts val="0"/>
              </a:spcBef>
              <a:buFont typeface="Arial Rounded MT Bold" panose="020F0704030504030204" pitchFamily="34" charset="0"/>
              <a:buChar char="–"/>
            </a:pPr>
            <a:endParaRPr lang="en-US" sz="1600" dirty="0">
              <a:latin typeface="Arial Rounded MT Bold" panose="020F0704030504030204" pitchFamily="34" charset="0"/>
              <a:cs typeface="Arial" panose="020B0604020202020204" pitchFamily="34" charset="0"/>
            </a:endParaRPr>
          </a:p>
          <a:p>
            <a:pPr>
              <a:lnSpc>
                <a:spcPct val="200000"/>
              </a:lnSpc>
              <a:spcBef>
                <a:spcPts val="0"/>
              </a:spcBef>
              <a:buFont typeface="Courier New" panose="02070309020205020404" pitchFamily="49" charset="0"/>
              <a:buChar char="o"/>
            </a:pPr>
            <a:r>
              <a:rPr lang="en-US" sz="2000" dirty="0">
                <a:latin typeface="Arial Rounded MT Bold" panose="020F0704030504030204" pitchFamily="34" charset="0"/>
                <a:cs typeface="Arial" panose="020B0604020202020204" pitchFamily="34" charset="0"/>
              </a:rPr>
              <a:t>PMI does not say what the passing score is</a:t>
            </a:r>
          </a:p>
        </p:txBody>
      </p:sp>
    </p:spTree>
    <p:extLst>
      <p:ext uri="{BB962C8B-B14F-4D97-AF65-F5344CB8AC3E}">
        <p14:creationId xmlns:p14="http://schemas.microsoft.com/office/powerpoint/2010/main" val="289060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2B2542-A079-44FC-AC89-E00DCDDBD63C}"/>
              </a:ext>
            </a:extLst>
          </p:cNvPr>
          <p:cNvSpPr>
            <a:spLocks noGrp="1"/>
          </p:cNvSpPr>
          <p:nvPr>
            <p:ph type="title"/>
          </p:nvPr>
        </p:nvSpPr>
        <p:spPr>
          <a:solidFill>
            <a:srgbClr val="0070C0"/>
          </a:solidFill>
        </p:spPr>
        <p:txBody>
          <a:bodyPr/>
          <a:lstStyle/>
          <a:p>
            <a:pPr algn="ctr"/>
            <a:r>
              <a:rPr lang="en-US" dirty="0">
                <a:solidFill>
                  <a:schemeClr val="bg1"/>
                </a:solidFill>
              </a:rPr>
              <a:t>PMI-ACP Examination </a:t>
            </a:r>
            <a:br>
              <a:rPr lang="en-US" dirty="0">
                <a:solidFill>
                  <a:schemeClr val="bg1"/>
                </a:solidFill>
              </a:rPr>
            </a:br>
            <a:r>
              <a:rPr lang="en-US" dirty="0">
                <a:solidFill>
                  <a:schemeClr val="bg1"/>
                </a:solidFill>
              </a:rPr>
              <a:t>Domains, Tools &amp;Techniques, Knowledge &amp; Skills </a:t>
            </a:r>
          </a:p>
        </p:txBody>
      </p:sp>
      <p:sp>
        <p:nvSpPr>
          <p:cNvPr id="5" name="Text Placeholder 4">
            <a:extLst>
              <a:ext uri="{FF2B5EF4-FFF2-40B4-BE49-F238E27FC236}">
                <a16:creationId xmlns:a16="http://schemas.microsoft.com/office/drawing/2014/main" id="{401258A2-18A0-4D6B-A76B-B6ADAAD94C77}"/>
              </a:ext>
            </a:extLst>
          </p:cNvPr>
          <p:cNvSpPr>
            <a:spLocks noGrp="1"/>
          </p:cNvSpPr>
          <p:nvPr>
            <p:ph type="body" idx="1"/>
          </p:nvPr>
        </p:nvSpPr>
        <p:spPr>
          <a:solidFill>
            <a:srgbClr val="FFFF66"/>
          </a:solidFill>
        </p:spPr>
        <p:txBody>
          <a:bodyPr>
            <a:normAutofit/>
          </a:bodyPr>
          <a:lstStyle/>
          <a:p>
            <a:pPr algn="ctr"/>
            <a:endParaRPr lang="en-US" sz="3200" dirty="0">
              <a:solidFill>
                <a:srgbClr val="C00000"/>
              </a:solidFill>
            </a:endParaRPr>
          </a:p>
          <a:p>
            <a:pPr algn="ctr"/>
            <a:r>
              <a:rPr lang="en-US" sz="3200" dirty="0">
                <a:solidFill>
                  <a:srgbClr val="C00000"/>
                </a:solidFill>
              </a:rPr>
              <a:t>Content Outline</a:t>
            </a:r>
          </a:p>
        </p:txBody>
      </p:sp>
    </p:spTree>
    <p:extLst>
      <p:ext uri="{BB962C8B-B14F-4D97-AF65-F5344CB8AC3E}">
        <p14:creationId xmlns:p14="http://schemas.microsoft.com/office/powerpoint/2010/main" val="28556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PMI-ACP Examination  Domains &amp;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Domains and Tasks</a:t>
            </a:r>
          </a:p>
          <a:p>
            <a:pPr>
              <a:lnSpc>
                <a:spcPct val="200000"/>
              </a:lnSpc>
              <a:spcBef>
                <a:spcPts val="0"/>
              </a:spcBef>
            </a:pPr>
            <a:r>
              <a:rPr lang="en-US" sz="2000" dirty="0">
                <a:latin typeface="Arial Rounded MT Bold" panose="020F0704030504030204" pitchFamily="34" charset="0"/>
                <a:cs typeface="Arial" panose="020B0604020202020204" pitchFamily="34" charset="0"/>
              </a:rPr>
              <a:t> Domains are categories of knowledge </a:t>
            </a:r>
          </a:p>
          <a:p>
            <a:pPr>
              <a:lnSpc>
                <a:spcPct val="200000"/>
              </a:lnSpc>
              <a:spcBef>
                <a:spcPts val="0"/>
              </a:spcBef>
            </a:pPr>
            <a:r>
              <a:rPr lang="en-US" sz="2000" dirty="0">
                <a:latin typeface="Arial Rounded MT Bold" panose="020F0704030504030204" pitchFamily="34" charset="0"/>
                <a:cs typeface="Arial" panose="020B0604020202020204" pitchFamily="34" charset="0"/>
              </a:rPr>
              <a:t> Tasks are activities within that domain</a:t>
            </a:r>
          </a:p>
        </p:txBody>
      </p:sp>
    </p:spTree>
    <p:extLst>
      <p:ext uri="{BB962C8B-B14F-4D97-AF65-F5344CB8AC3E}">
        <p14:creationId xmlns:p14="http://schemas.microsoft.com/office/powerpoint/2010/main" val="180713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0" y="192849"/>
            <a:ext cx="12191999"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PMI-ACP Examination  Domains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fontScale="85000" lnSpcReduction="20000"/>
          </a:bodyPr>
          <a:lstStyle/>
          <a:p>
            <a:pPr>
              <a:lnSpc>
                <a:spcPct val="200000"/>
              </a:lnSpc>
            </a:pPr>
            <a:r>
              <a:rPr lang="en-US" dirty="0">
                <a:latin typeface="Arial Rounded MT Bold" panose="020F0704030504030204" pitchFamily="34" charset="0"/>
                <a:cs typeface="Arial" panose="020B0604020202020204" pitchFamily="34" charset="0"/>
              </a:rPr>
              <a:t>Domain – I 	Agile Framework – Principles &amp; Mindset</a:t>
            </a:r>
          </a:p>
          <a:p>
            <a:pPr>
              <a:lnSpc>
                <a:spcPct val="200000"/>
              </a:lnSpc>
            </a:pPr>
            <a:r>
              <a:rPr lang="en-US" dirty="0">
                <a:latin typeface="Arial Rounded MT Bold" panose="020F0704030504030204" pitchFamily="34" charset="0"/>
                <a:cs typeface="Arial" panose="020B0604020202020204" pitchFamily="34" charset="0"/>
              </a:rPr>
              <a:t>Domain – II 	Value Driven Delivery</a:t>
            </a:r>
          </a:p>
          <a:p>
            <a:pPr>
              <a:lnSpc>
                <a:spcPct val="200000"/>
              </a:lnSpc>
            </a:pPr>
            <a:r>
              <a:rPr lang="en-US" dirty="0">
                <a:latin typeface="Arial Rounded MT Bold" panose="020F0704030504030204" pitchFamily="34" charset="0"/>
                <a:cs typeface="Arial" panose="020B0604020202020204" pitchFamily="34" charset="0"/>
              </a:rPr>
              <a:t>Domain – III	Stakeholder Engagement</a:t>
            </a:r>
          </a:p>
          <a:p>
            <a:pPr>
              <a:lnSpc>
                <a:spcPct val="200000"/>
              </a:lnSpc>
            </a:pPr>
            <a:r>
              <a:rPr lang="en-US" dirty="0">
                <a:latin typeface="Arial Rounded MT Bold" panose="020F0704030504030204" pitchFamily="34" charset="0"/>
                <a:cs typeface="Arial" panose="020B0604020202020204" pitchFamily="34" charset="0"/>
              </a:rPr>
              <a:t>Domain – IV	Boosting Team Performance Practices</a:t>
            </a:r>
          </a:p>
          <a:p>
            <a:pPr>
              <a:lnSpc>
                <a:spcPct val="200000"/>
              </a:lnSpc>
            </a:pPr>
            <a:r>
              <a:rPr lang="en-US" dirty="0">
                <a:latin typeface="Arial Rounded MT Bold" panose="020F0704030504030204" pitchFamily="34" charset="0"/>
                <a:cs typeface="Arial" panose="020B0604020202020204" pitchFamily="34" charset="0"/>
              </a:rPr>
              <a:t>Domain – V	Adaptive Planning</a:t>
            </a:r>
          </a:p>
          <a:p>
            <a:pPr>
              <a:lnSpc>
                <a:spcPct val="200000"/>
              </a:lnSpc>
            </a:pPr>
            <a:r>
              <a:rPr lang="en-US" dirty="0">
                <a:latin typeface="Arial Rounded MT Bold" panose="020F0704030504030204" pitchFamily="34" charset="0"/>
                <a:cs typeface="Arial" panose="020B0604020202020204" pitchFamily="34" charset="0"/>
              </a:rPr>
              <a:t>Domain – VI 	Problem Detection and Resolution</a:t>
            </a:r>
          </a:p>
          <a:p>
            <a:pPr>
              <a:lnSpc>
                <a:spcPct val="200000"/>
              </a:lnSpc>
            </a:pPr>
            <a:r>
              <a:rPr lang="en-US" dirty="0">
                <a:latin typeface="Arial Rounded MT Bold" panose="020F0704030504030204" pitchFamily="34" charset="0"/>
                <a:cs typeface="Arial" panose="020B0604020202020204" pitchFamily="34" charset="0"/>
              </a:rPr>
              <a:t>Domain – VII 	Continuous Improvement</a:t>
            </a:r>
          </a:p>
          <a:p>
            <a:endParaRPr lang="en-US"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786940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PMI-ACP Examination  Domains..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Domain I. Agile Principles and Mindset (9 tasks)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Explore, embrace, and apply agile principles and mindset within the context of the project team and organization. </a:t>
            </a:r>
            <a:r>
              <a:rPr lang="en-US" sz="2000" dirty="0">
                <a:solidFill>
                  <a:srgbClr val="0070C0"/>
                </a:solidFill>
                <a:latin typeface="Arial Rounded MT Bold" panose="020F0704030504030204" pitchFamily="34" charset="0"/>
                <a:cs typeface="Arial" panose="020B0604020202020204" pitchFamily="34" charset="0"/>
              </a:rPr>
              <a:t>16 percent of exam; roughly 19 questions</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Domain II. Value-Driven Delivery (4 sub-domains, 14 tasks)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Deliver valuable results by producing high-value increments for review, early and often, based on stakeholder priorities. Have the stakeholders provide feedback on these increments, and use this feedback to prioritize and improve future increments.                    </a:t>
            </a:r>
            <a:r>
              <a:rPr lang="en-US" sz="2000" dirty="0">
                <a:solidFill>
                  <a:srgbClr val="0070C0"/>
                </a:solidFill>
                <a:latin typeface="Arial Rounded MT Bold" panose="020F0704030504030204" pitchFamily="34" charset="0"/>
                <a:cs typeface="Arial" panose="020B0604020202020204" pitchFamily="34" charset="0"/>
              </a:rPr>
              <a:t>20 percent of exam; 24 questions</a:t>
            </a:r>
          </a:p>
        </p:txBody>
      </p:sp>
    </p:spTree>
    <p:extLst>
      <p:ext uri="{BB962C8B-B14F-4D97-AF65-F5344CB8AC3E}">
        <p14:creationId xmlns:p14="http://schemas.microsoft.com/office/powerpoint/2010/main" val="1515088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PMI-ACP Examination  Domains..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Domain III. Stakeholder Engagement (3 sub-domains, 9 tasks)</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Engage current and future interested parties by building a trusting environment that aligns their needs and expectations and balances their requests with an understanding of the cost/effort involved.  Promote participation and collaboration throughout the project life cycle and provide the tools for effective and informed decision making. </a:t>
            </a:r>
            <a:r>
              <a:rPr lang="en-US" sz="2000" dirty="0">
                <a:solidFill>
                  <a:srgbClr val="0070C0"/>
                </a:solidFill>
                <a:latin typeface="Arial Rounded MT Bold" panose="020F0704030504030204" pitchFamily="34" charset="0"/>
                <a:cs typeface="Arial" panose="020B0604020202020204" pitchFamily="34" charset="0"/>
              </a:rPr>
              <a:t> 17 percent of exam; 20 questions</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Domain IV. Team Performance (3 sub-domains, 9 tasks)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Create an environment of trust, learning, collaboration, and conflict resolution that promotes team self-organization, enhances relationships among team members, and cultivates a culture of high performance. </a:t>
            </a:r>
            <a:r>
              <a:rPr lang="en-US" sz="2000" dirty="0">
                <a:solidFill>
                  <a:srgbClr val="0070C0"/>
                </a:solidFill>
                <a:latin typeface="Arial Rounded MT Bold" panose="020F0704030504030204" pitchFamily="34" charset="0"/>
                <a:cs typeface="Arial" panose="020B0604020202020204" pitchFamily="34" charset="0"/>
              </a:rPr>
              <a:t>16 percent of exam; 19 questions</a:t>
            </a:r>
          </a:p>
        </p:txBody>
      </p:sp>
    </p:spTree>
    <p:extLst>
      <p:ext uri="{BB962C8B-B14F-4D97-AF65-F5344CB8AC3E}">
        <p14:creationId xmlns:p14="http://schemas.microsoft.com/office/powerpoint/2010/main" val="982571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PMI-ACP Examination  Domains..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Domain V. Adaptive Planning (3 sub-domains, 10 tasks)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Produce and maintain an evolving plan, from initiation to closure, based on goals, values, risks, constraints, stakeholder feedback, and review findings</a:t>
            </a:r>
            <a:r>
              <a:rPr lang="en-US" sz="2000" dirty="0">
                <a:solidFill>
                  <a:srgbClr val="0070C0"/>
                </a:solidFill>
                <a:latin typeface="Arial Rounded MT Bold" panose="020F0704030504030204" pitchFamily="34" charset="0"/>
                <a:cs typeface="Arial" panose="020B0604020202020204" pitchFamily="34" charset="0"/>
              </a:rPr>
              <a:t>. 12 percent of exam; 14 questions</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Domain VI. Problem Detection and Resolution (5 tasks)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Continuously identify problems, impediments, and risks; prioritize and resolve in a timely manner; monitor and communicate the problem resolution status; and implement process improvements to prevent them from occurring again. </a:t>
            </a:r>
            <a:r>
              <a:rPr lang="en-US" sz="2000" dirty="0">
                <a:solidFill>
                  <a:srgbClr val="0070C0"/>
                </a:solidFill>
                <a:latin typeface="Arial Rounded MT Bold" panose="020F0704030504030204" pitchFamily="34" charset="0"/>
                <a:cs typeface="Arial" panose="020B0604020202020204" pitchFamily="34" charset="0"/>
              </a:rPr>
              <a:t>12 percent of exam; 14 questions</a:t>
            </a:r>
          </a:p>
          <a:p>
            <a:pPr marL="0" indent="0">
              <a:lnSpc>
                <a:spcPct val="200000"/>
              </a:lnSpc>
              <a:spcBef>
                <a:spcPts val="0"/>
              </a:spcBef>
              <a:buNone/>
            </a:pPr>
            <a:endParaRPr lang="en-US" sz="20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78837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Agile Certified Professional</a:t>
            </a:r>
          </a:p>
        </p:txBody>
      </p:sp>
      <p:pic>
        <p:nvPicPr>
          <p:cNvPr id="6" name="Picture 5">
            <a:extLst>
              <a:ext uri="{FF2B5EF4-FFF2-40B4-BE49-F238E27FC236}">
                <a16:creationId xmlns:a16="http://schemas.microsoft.com/office/drawing/2014/main" id="{F56DA9F1-B39D-48C8-903D-8A55B102CDA8}"/>
              </a:ext>
            </a:extLst>
          </p:cNvPr>
          <p:cNvPicPr>
            <a:picLocks noChangeAspect="1"/>
          </p:cNvPicPr>
          <p:nvPr/>
        </p:nvPicPr>
        <p:blipFill>
          <a:blip r:embed="rId2"/>
          <a:stretch>
            <a:fillRect/>
          </a:stretch>
        </p:blipFill>
        <p:spPr>
          <a:xfrm>
            <a:off x="4532242" y="1353367"/>
            <a:ext cx="3104870" cy="4395118"/>
          </a:xfrm>
          <a:prstGeom prst="roundRect">
            <a:avLst>
              <a:gd name="adj" fmla="val 16667"/>
            </a:avLst>
          </a:prstGeom>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pic>
      <p:pic>
        <p:nvPicPr>
          <p:cNvPr id="7" name="Picture 6">
            <a:extLst>
              <a:ext uri="{FF2B5EF4-FFF2-40B4-BE49-F238E27FC236}">
                <a16:creationId xmlns:a16="http://schemas.microsoft.com/office/drawing/2014/main" id="{07614DB8-08C0-4F49-A950-D8360DEC12C3}"/>
              </a:ext>
            </a:extLst>
          </p:cNvPr>
          <p:cNvPicPr>
            <a:picLocks noChangeAspect="1"/>
          </p:cNvPicPr>
          <p:nvPr/>
        </p:nvPicPr>
        <p:blipFill>
          <a:blip r:embed="rId3"/>
          <a:stretch>
            <a:fillRect/>
          </a:stretch>
        </p:blipFill>
        <p:spPr>
          <a:xfrm>
            <a:off x="945043" y="1406507"/>
            <a:ext cx="2255548" cy="855861"/>
          </a:xfrm>
          <a:prstGeom prst="rect">
            <a:avLst/>
          </a:prstGeom>
        </p:spPr>
      </p:pic>
      <p:pic>
        <p:nvPicPr>
          <p:cNvPr id="8" name="Picture 7">
            <a:extLst>
              <a:ext uri="{FF2B5EF4-FFF2-40B4-BE49-F238E27FC236}">
                <a16:creationId xmlns:a16="http://schemas.microsoft.com/office/drawing/2014/main" id="{BBED9DA3-DF48-492E-AE2E-08BCBD06E8D6}"/>
              </a:ext>
            </a:extLst>
          </p:cNvPr>
          <p:cNvPicPr>
            <a:picLocks noChangeAspect="1"/>
          </p:cNvPicPr>
          <p:nvPr/>
        </p:nvPicPr>
        <p:blipFill>
          <a:blip r:embed="rId4"/>
          <a:stretch>
            <a:fillRect/>
          </a:stretch>
        </p:blipFill>
        <p:spPr>
          <a:xfrm>
            <a:off x="2379523" y="4615432"/>
            <a:ext cx="1217975" cy="1094636"/>
          </a:xfrm>
          <a:prstGeom prst="rect">
            <a:avLst/>
          </a:prstGeom>
        </p:spPr>
      </p:pic>
      <p:pic>
        <p:nvPicPr>
          <p:cNvPr id="9" name="Picture 8">
            <a:extLst>
              <a:ext uri="{FF2B5EF4-FFF2-40B4-BE49-F238E27FC236}">
                <a16:creationId xmlns:a16="http://schemas.microsoft.com/office/drawing/2014/main" id="{AB961B56-4E0A-4091-83D3-36B9B0D49992}"/>
              </a:ext>
            </a:extLst>
          </p:cNvPr>
          <p:cNvPicPr>
            <a:picLocks noChangeAspect="1"/>
          </p:cNvPicPr>
          <p:nvPr/>
        </p:nvPicPr>
        <p:blipFill>
          <a:blip r:embed="rId5"/>
          <a:stretch>
            <a:fillRect/>
          </a:stretch>
        </p:blipFill>
        <p:spPr>
          <a:xfrm>
            <a:off x="892010" y="4653849"/>
            <a:ext cx="1178599" cy="1094636"/>
          </a:xfrm>
          <a:prstGeom prst="rect">
            <a:avLst/>
          </a:prstGeom>
        </p:spPr>
      </p:pic>
      <p:pic>
        <p:nvPicPr>
          <p:cNvPr id="10" name="Picture 9">
            <a:extLst>
              <a:ext uri="{FF2B5EF4-FFF2-40B4-BE49-F238E27FC236}">
                <a16:creationId xmlns:a16="http://schemas.microsoft.com/office/drawing/2014/main" id="{D3C8E19D-EE6D-417F-B57C-4ABACC8DF784}"/>
              </a:ext>
            </a:extLst>
          </p:cNvPr>
          <p:cNvPicPr>
            <a:picLocks noChangeAspect="1"/>
          </p:cNvPicPr>
          <p:nvPr/>
        </p:nvPicPr>
        <p:blipFill>
          <a:blip r:embed="rId6"/>
          <a:stretch>
            <a:fillRect/>
          </a:stretch>
        </p:blipFill>
        <p:spPr>
          <a:xfrm>
            <a:off x="1026612" y="2800545"/>
            <a:ext cx="2323809" cy="1257143"/>
          </a:xfrm>
          <a:prstGeom prst="rect">
            <a:avLst/>
          </a:prstGeom>
        </p:spPr>
      </p:pic>
      <p:pic>
        <p:nvPicPr>
          <p:cNvPr id="11" name="Picture 10">
            <a:extLst>
              <a:ext uri="{FF2B5EF4-FFF2-40B4-BE49-F238E27FC236}">
                <a16:creationId xmlns:a16="http://schemas.microsoft.com/office/drawing/2014/main" id="{9828104D-7EBB-41C7-8B58-0F2A16F9898B}"/>
              </a:ext>
            </a:extLst>
          </p:cNvPr>
          <p:cNvPicPr>
            <a:picLocks noChangeAspect="1"/>
          </p:cNvPicPr>
          <p:nvPr/>
        </p:nvPicPr>
        <p:blipFill>
          <a:blip r:embed="rId7"/>
          <a:stretch>
            <a:fillRect/>
          </a:stretch>
        </p:blipFill>
        <p:spPr>
          <a:xfrm>
            <a:off x="8252773" y="1406507"/>
            <a:ext cx="1142857" cy="1142857"/>
          </a:xfrm>
          <a:prstGeom prst="rect">
            <a:avLst/>
          </a:prstGeom>
        </p:spPr>
      </p:pic>
      <p:pic>
        <p:nvPicPr>
          <p:cNvPr id="12" name="Picture 11">
            <a:extLst>
              <a:ext uri="{FF2B5EF4-FFF2-40B4-BE49-F238E27FC236}">
                <a16:creationId xmlns:a16="http://schemas.microsoft.com/office/drawing/2014/main" id="{B608FF7A-D67F-4641-A5CF-8A931970789F}"/>
              </a:ext>
            </a:extLst>
          </p:cNvPr>
          <p:cNvPicPr>
            <a:picLocks noChangeAspect="1"/>
          </p:cNvPicPr>
          <p:nvPr/>
        </p:nvPicPr>
        <p:blipFill>
          <a:blip r:embed="rId8"/>
          <a:stretch>
            <a:fillRect/>
          </a:stretch>
        </p:blipFill>
        <p:spPr>
          <a:xfrm>
            <a:off x="9626977" y="1346739"/>
            <a:ext cx="1219701" cy="1202625"/>
          </a:xfrm>
          <a:prstGeom prst="rect">
            <a:avLst/>
          </a:prstGeom>
        </p:spPr>
      </p:pic>
      <p:pic>
        <p:nvPicPr>
          <p:cNvPr id="13" name="Picture 12">
            <a:extLst>
              <a:ext uri="{FF2B5EF4-FFF2-40B4-BE49-F238E27FC236}">
                <a16:creationId xmlns:a16="http://schemas.microsoft.com/office/drawing/2014/main" id="{5BD1DB4C-5A0D-473D-A0F6-C4F4DDCE12C5}"/>
              </a:ext>
            </a:extLst>
          </p:cNvPr>
          <p:cNvPicPr>
            <a:picLocks noChangeAspect="1"/>
          </p:cNvPicPr>
          <p:nvPr/>
        </p:nvPicPr>
        <p:blipFill>
          <a:blip r:embed="rId9"/>
          <a:stretch>
            <a:fillRect/>
          </a:stretch>
        </p:blipFill>
        <p:spPr>
          <a:xfrm>
            <a:off x="9632478" y="2759774"/>
            <a:ext cx="1147018" cy="1130960"/>
          </a:xfrm>
          <a:prstGeom prst="rect">
            <a:avLst/>
          </a:prstGeom>
        </p:spPr>
      </p:pic>
      <p:pic>
        <p:nvPicPr>
          <p:cNvPr id="14" name="Picture 13">
            <a:extLst>
              <a:ext uri="{FF2B5EF4-FFF2-40B4-BE49-F238E27FC236}">
                <a16:creationId xmlns:a16="http://schemas.microsoft.com/office/drawing/2014/main" id="{E0EAB678-6C3D-4B08-B316-82B87D0603AE}"/>
              </a:ext>
            </a:extLst>
          </p:cNvPr>
          <p:cNvPicPr>
            <a:picLocks noChangeAspect="1"/>
          </p:cNvPicPr>
          <p:nvPr/>
        </p:nvPicPr>
        <p:blipFill>
          <a:blip r:embed="rId10"/>
          <a:stretch>
            <a:fillRect/>
          </a:stretch>
        </p:blipFill>
        <p:spPr>
          <a:xfrm>
            <a:off x="8403437" y="4194620"/>
            <a:ext cx="1142857" cy="1121423"/>
          </a:xfrm>
          <a:prstGeom prst="rect">
            <a:avLst/>
          </a:prstGeom>
        </p:spPr>
      </p:pic>
      <p:pic>
        <p:nvPicPr>
          <p:cNvPr id="15" name="Picture 14">
            <a:extLst>
              <a:ext uri="{FF2B5EF4-FFF2-40B4-BE49-F238E27FC236}">
                <a16:creationId xmlns:a16="http://schemas.microsoft.com/office/drawing/2014/main" id="{AA0B3275-F8A2-46ED-99D5-920625FC79F1}"/>
              </a:ext>
            </a:extLst>
          </p:cNvPr>
          <p:cNvPicPr>
            <a:picLocks noChangeAspect="1"/>
          </p:cNvPicPr>
          <p:nvPr/>
        </p:nvPicPr>
        <p:blipFill>
          <a:blip r:embed="rId11"/>
          <a:stretch>
            <a:fillRect/>
          </a:stretch>
        </p:blipFill>
        <p:spPr>
          <a:xfrm>
            <a:off x="9632899" y="4219895"/>
            <a:ext cx="1085341" cy="1070870"/>
          </a:xfrm>
          <a:prstGeom prst="rect">
            <a:avLst/>
          </a:prstGeom>
        </p:spPr>
      </p:pic>
      <p:pic>
        <p:nvPicPr>
          <p:cNvPr id="16" name="Picture 15">
            <a:extLst>
              <a:ext uri="{FF2B5EF4-FFF2-40B4-BE49-F238E27FC236}">
                <a16:creationId xmlns:a16="http://schemas.microsoft.com/office/drawing/2014/main" id="{B6E643A5-5D4F-439E-8E90-DFAB48E4EF1E}"/>
              </a:ext>
            </a:extLst>
          </p:cNvPr>
          <p:cNvPicPr>
            <a:picLocks noChangeAspect="1"/>
          </p:cNvPicPr>
          <p:nvPr/>
        </p:nvPicPr>
        <p:blipFill>
          <a:blip r:embed="rId12"/>
          <a:stretch>
            <a:fillRect/>
          </a:stretch>
        </p:blipFill>
        <p:spPr>
          <a:xfrm>
            <a:off x="8282459" y="2759774"/>
            <a:ext cx="1113170" cy="1098328"/>
          </a:xfrm>
          <a:prstGeom prst="rect">
            <a:avLst/>
          </a:prstGeom>
        </p:spPr>
      </p:pic>
      <p:sp>
        <p:nvSpPr>
          <p:cNvPr id="17" name="Content Placeholder 16">
            <a:extLst>
              <a:ext uri="{FF2B5EF4-FFF2-40B4-BE49-F238E27FC236}">
                <a16:creationId xmlns:a16="http://schemas.microsoft.com/office/drawing/2014/main" id="{0B6DB316-863D-40AD-B9A6-4AE11595A4F0}"/>
              </a:ext>
            </a:extLst>
          </p:cNvPr>
          <p:cNvSpPr txBox="1">
            <a:spLocks noGrp="1"/>
          </p:cNvSpPr>
          <p:nvPr>
            <p:ph idx="1"/>
          </p:nvPr>
        </p:nvSpPr>
        <p:spPr>
          <a:xfrm>
            <a:off x="4113604" y="5972494"/>
            <a:ext cx="4543231" cy="480131"/>
          </a:xfrm>
          <a:prstGeom prst="rect">
            <a:avLst/>
          </a:prstGeom>
          <a:noFill/>
        </p:spPr>
        <p:txBody>
          <a:bodyPr wrap="none" rtlCol="0">
            <a:spAutoFit/>
          </a:bodyPr>
          <a:lstStyle/>
          <a:p>
            <a:pPr marL="0" indent="0">
              <a:buNone/>
            </a:pPr>
            <a:r>
              <a:rPr lang="en-US" b="1" dirty="0">
                <a:solidFill>
                  <a:srgbClr val="0070C0"/>
                </a:solidFill>
                <a:latin typeface="Arial" panose="020B0604020202020204" pitchFamily="34" charset="0"/>
                <a:cs typeface="Arial" panose="020B0604020202020204" pitchFamily="34" charset="0"/>
              </a:rPr>
              <a:t>Sriram Balasubramanian</a:t>
            </a:r>
          </a:p>
        </p:txBody>
      </p:sp>
    </p:spTree>
    <p:extLst>
      <p:ext uri="{BB962C8B-B14F-4D97-AF65-F5344CB8AC3E}">
        <p14:creationId xmlns:p14="http://schemas.microsoft.com/office/powerpoint/2010/main" val="204237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PMI-ACP Examination  Domains..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7" y="885449"/>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Domain VII. Continuous Improvement (Product, Process, People) (6 tasks)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Continuously improve the quality, effectiveness, and value of the product, the process, and the team. </a:t>
            </a:r>
            <a:r>
              <a:rPr lang="en-US" sz="2000" dirty="0">
                <a:solidFill>
                  <a:srgbClr val="0070C0"/>
                </a:solidFill>
                <a:latin typeface="Arial Rounded MT Bold" panose="020F0704030504030204" pitchFamily="34" charset="0"/>
                <a:cs typeface="Arial" panose="020B0604020202020204" pitchFamily="34" charset="0"/>
              </a:rPr>
              <a:t>9 percent of exam; 11 questions</a:t>
            </a:r>
          </a:p>
        </p:txBody>
      </p:sp>
    </p:spTree>
    <p:extLst>
      <p:ext uri="{BB962C8B-B14F-4D97-AF65-F5344CB8AC3E}">
        <p14:creationId xmlns:p14="http://schemas.microsoft.com/office/powerpoint/2010/main" val="3887998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 - Agile Principles &amp; Mindset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2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1 </a:t>
            </a:r>
            <a:r>
              <a:rPr lang="en-US" sz="1800" dirty="0">
                <a:latin typeface="Arial Rounded MT Bold" panose="020F0704030504030204" pitchFamily="34" charset="0"/>
                <a:cs typeface="Arial" panose="020B0604020202020204" pitchFamily="34" charset="0"/>
              </a:rPr>
              <a:t>Advocate for agile principles by modeling those principles and discussing agile values in order to develop a shared mindset across the team as well as between the customer and the team. </a:t>
            </a:r>
          </a:p>
          <a:p>
            <a:pPr marL="0" indent="0">
              <a:lnSpc>
                <a:spcPct val="22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2 </a:t>
            </a:r>
            <a:r>
              <a:rPr lang="en-US" sz="1800" dirty="0">
                <a:latin typeface="Arial Rounded MT Bold" panose="020F0704030504030204" pitchFamily="34" charset="0"/>
                <a:cs typeface="Arial" panose="020B0604020202020204" pitchFamily="34" charset="0"/>
              </a:rPr>
              <a:t>Help ensure that everyone has a common understanding of the values and principles of agile and a common knowledge around the agile practices and terminology being used in order to work effectively. </a:t>
            </a:r>
          </a:p>
          <a:p>
            <a:pPr marL="0" indent="0">
              <a:lnSpc>
                <a:spcPct val="22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3 </a:t>
            </a:r>
            <a:r>
              <a:rPr lang="en-US" sz="1800" dirty="0">
                <a:latin typeface="Arial Rounded MT Bold" panose="020F0704030504030204" pitchFamily="34" charset="0"/>
                <a:cs typeface="Arial" panose="020B0604020202020204" pitchFamily="34" charset="0"/>
              </a:rPr>
              <a:t>Support change at the system or organization level by educating the organization and influencing processes, behaviors, and people in order to make the organization more effective and efficient. </a:t>
            </a:r>
          </a:p>
          <a:p>
            <a:pPr marL="0" indent="0">
              <a:lnSpc>
                <a:spcPct val="220000"/>
              </a:lnSpc>
              <a:spcBef>
                <a:spcPts val="0"/>
              </a:spcBef>
              <a:buNone/>
            </a:pPr>
            <a:r>
              <a:rPr lang="en-US" sz="2000" dirty="0">
                <a:latin typeface="Arial Rounded MT Bold" panose="020F0704030504030204" pitchFamily="34" charset="0"/>
                <a:cs typeface="Arial" panose="020B0604020202020204" pitchFamily="34" charset="0"/>
              </a:rPr>
              <a:t> </a:t>
            </a:r>
          </a:p>
          <a:p>
            <a:pPr marL="0" indent="0">
              <a:lnSpc>
                <a:spcPct val="220000"/>
              </a:lnSpc>
              <a:spcBef>
                <a:spcPts val="0"/>
              </a:spcBef>
              <a:buNone/>
            </a:pPr>
            <a:r>
              <a:rPr lang="en-US" sz="2000" dirty="0">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2105975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 - Agile Principles &amp; Mindset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4 </a:t>
            </a:r>
            <a:r>
              <a:rPr lang="en-US" sz="1800" dirty="0">
                <a:latin typeface="Arial Rounded MT Bold" panose="020F0704030504030204" pitchFamily="34" charset="0"/>
                <a:cs typeface="Arial" panose="020B0604020202020204" pitchFamily="34" charset="0"/>
              </a:rPr>
              <a:t>Practice visualization by maintaining highly visible information radiators showing real progress and real team performance in order to enhance transparency and trust.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5 </a:t>
            </a:r>
            <a:r>
              <a:rPr lang="en-US" sz="1800" dirty="0">
                <a:latin typeface="Arial Rounded MT Bold" panose="020F0704030504030204" pitchFamily="34" charset="0"/>
                <a:cs typeface="Arial" panose="020B0604020202020204" pitchFamily="34" charset="0"/>
              </a:rPr>
              <a:t>Contribute to a safe and trustful team environment by allowing everyone to experiment and make mistakes so that each can learn and continuously improve the way he or she works.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6 </a:t>
            </a:r>
            <a:r>
              <a:rPr lang="en-US" sz="1800" dirty="0">
                <a:latin typeface="Arial Rounded MT Bold" panose="020F0704030504030204" pitchFamily="34" charset="0"/>
                <a:cs typeface="Arial" panose="020B0604020202020204" pitchFamily="34" charset="0"/>
              </a:rPr>
              <a:t>Enhance creativity by experimenting with new techniques and process ideas in order to discover more efficient and effective ways of working.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7 </a:t>
            </a:r>
            <a:r>
              <a:rPr lang="en-US" sz="1800" dirty="0">
                <a:latin typeface="Arial Rounded MT Bold" panose="020F0704030504030204" pitchFamily="34" charset="0"/>
                <a:cs typeface="Arial" panose="020B0604020202020204" pitchFamily="34" charset="0"/>
              </a:rPr>
              <a:t>Encourage team members to share knowledge by collaborating and working together in order to lower risks around knowledge silos and reduce bottlenecks. </a:t>
            </a:r>
          </a:p>
          <a:p>
            <a:pPr marL="0" indent="0">
              <a:lnSpc>
                <a:spcPct val="200000"/>
              </a:lnSpc>
              <a:spcBef>
                <a:spcPts val="0"/>
              </a:spcBef>
              <a:buNone/>
            </a:pPr>
            <a:endParaRPr lang="en-US" sz="1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316415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 - Agile Principles &amp; Mindset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8 </a:t>
            </a:r>
            <a:r>
              <a:rPr lang="en-US" sz="1800" dirty="0">
                <a:latin typeface="Arial Rounded MT Bold" panose="020F0704030504030204" pitchFamily="34" charset="0"/>
                <a:cs typeface="Arial" panose="020B0604020202020204" pitchFamily="34" charset="0"/>
              </a:rPr>
              <a:t>Encourage emergent leadership within the team by establishing a safe and respectful environment in which new approaches can be tried in order to make improvements and foster self-organization and empowerment.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9 </a:t>
            </a:r>
            <a:r>
              <a:rPr lang="en-US" sz="1800" dirty="0">
                <a:latin typeface="Arial Rounded MT Bold" panose="020F0704030504030204" pitchFamily="34" charset="0"/>
                <a:cs typeface="Arial" panose="020B0604020202020204" pitchFamily="34" charset="0"/>
              </a:rPr>
              <a:t>Practice servant leadership by supporting and encouraging others in their endeavors so that they can perform at their highest level and continue to improve. </a:t>
            </a:r>
          </a:p>
          <a:p>
            <a:pPr marL="0" indent="0">
              <a:lnSpc>
                <a:spcPct val="200000"/>
              </a:lnSpc>
              <a:spcBef>
                <a:spcPts val="0"/>
              </a:spcBef>
              <a:buNone/>
            </a:pPr>
            <a:r>
              <a:rPr lang="en-US" sz="1800" dirty="0">
                <a:latin typeface="Arial Rounded MT Bold" panose="020F0704030504030204" pitchFamily="34" charset="0"/>
                <a:cs typeface="Arial" panose="020B0604020202020204" pitchFamily="34" charset="0"/>
              </a:rPr>
              <a:t> </a:t>
            </a:r>
          </a:p>
          <a:p>
            <a:pPr marL="0" indent="0">
              <a:lnSpc>
                <a:spcPct val="200000"/>
              </a:lnSpc>
              <a:spcBef>
                <a:spcPts val="0"/>
              </a:spcBef>
              <a:buNone/>
            </a:pPr>
            <a:r>
              <a:rPr lang="en-US" sz="1800" dirty="0">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370839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II – Value Driven Delivery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Define Positive Value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1 </a:t>
            </a:r>
            <a:r>
              <a:rPr lang="en-US" sz="2000" dirty="0">
                <a:latin typeface="Arial Rounded MT Bold" panose="020F0704030504030204" pitchFamily="34" charset="0"/>
                <a:cs typeface="Arial" panose="020B0604020202020204" pitchFamily="34" charset="0"/>
              </a:rPr>
              <a:t>Define deliverables by identifying units that can be produced incrementally in order to maximize their value to stakeholders while minimizing non-value added work.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2 </a:t>
            </a:r>
            <a:r>
              <a:rPr lang="en-US" sz="2000" dirty="0">
                <a:latin typeface="Arial Rounded MT Bold" panose="020F0704030504030204" pitchFamily="34" charset="0"/>
                <a:cs typeface="Arial" panose="020B0604020202020204" pitchFamily="34" charset="0"/>
              </a:rPr>
              <a:t>Refine requirements by gaining consensus on the acceptance criteria for features on a just-in-time basis in order to deliver value.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3 </a:t>
            </a:r>
            <a:r>
              <a:rPr lang="en-US" sz="2000" dirty="0">
                <a:latin typeface="Arial Rounded MT Bold" panose="020F0704030504030204" pitchFamily="34" charset="0"/>
                <a:cs typeface="Arial" panose="020B0604020202020204" pitchFamily="34" charset="0"/>
              </a:rPr>
              <a:t>Select and tailor the team’s process based on project and organizational characteristics as well as team experience in order to optimize value delivery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258985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II – Value Driven Delivery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Avoid Potential Downsides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4 </a:t>
            </a:r>
            <a:r>
              <a:rPr lang="en-US" sz="2000" dirty="0">
                <a:latin typeface="Arial Rounded MT Bold" panose="020F0704030504030204" pitchFamily="34" charset="0"/>
                <a:cs typeface="Arial" panose="020B0604020202020204" pitchFamily="34" charset="0"/>
              </a:rPr>
              <a:t>Plan for small releasable increments by organizing requirements into minimally marketable features/minimally viable products in order to allow for the early recognition and delivery of value.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5 </a:t>
            </a:r>
            <a:r>
              <a:rPr lang="en-US" sz="2000" dirty="0">
                <a:latin typeface="Arial Rounded MT Bold" panose="020F0704030504030204" pitchFamily="34" charset="0"/>
                <a:cs typeface="Arial" panose="020B0604020202020204" pitchFamily="34" charset="0"/>
              </a:rPr>
              <a:t>Limit increment size and increase review frequency with appropriate stakeholders in order to identify and respond to risks early on and at minimal cost.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6 </a:t>
            </a:r>
            <a:r>
              <a:rPr lang="en-US" sz="2000" dirty="0">
                <a:latin typeface="Arial Rounded MT Bold" panose="020F0704030504030204" pitchFamily="34" charset="0"/>
                <a:cs typeface="Arial" panose="020B0604020202020204" pitchFamily="34" charset="0"/>
              </a:rPr>
              <a:t>Solicit customer and user feedback by reviewing increments often in order to confirm and enhance business value. </a:t>
            </a:r>
          </a:p>
        </p:txBody>
      </p:sp>
    </p:spTree>
    <p:extLst>
      <p:ext uri="{BB962C8B-B14F-4D97-AF65-F5344CB8AC3E}">
        <p14:creationId xmlns:p14="http://schemas.microsoft.com/office/powerpoint/2010/main" val="2468657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II – Value Driven Delivery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Prioritization </a:t>
            </a:r>
          </a:p>
          <a:p>
            <a:pPr marL="0" indent="0">
              <a:lnSpc>
                <a:spcPct val="200000"/>
              </a:lnSpc>
              <a:spcBef>
                <a:spcPts val="0"/>
              </a:spcBef>
              <a:buNone/>
            </a:pPr>
            <a:r>
              <a:rPr lang="en-US" sz="2000" dirty="0">
                <a:solidFill>
                  <a:schemeClr val="tx1"/>
                </a:solidFill>
                <a:latin typeface="Arial Rounded MT Bold" panose="020F0704030504030204" pitchFamily="34" charset="0"/>
                <a:cs typeface="Arial" panose="020B0604020202020204" pitchFamily="34" charset="0"/>
              </a:rPr>
              <a:t>Task 7 Prioritize the units of work through collaboration with stakeholders in order to optimize the value of the deliverables. </a:t>
            </a:r>
          </a:p>
          <a:p>
            <a:pPr marL="0" indent="0">
              <a:lnSpc>
                <a:spcPct val="200000"/>
              </a:lnSpc>
              <a:spcBef>
                <a:spcPts val="0"/>
              </a:spcBef>
              <a:buNone/>
            </a:pPr>
            <a:r>
              <a:rPr lang="en-US" sz="2000" dirty="0">
                <a:solidFill>
                  <a:schemeClr val="tx1"/>
                </a:solidFill>
                <a:latin typeface="Arial Rounded MT Bold" panose="020F0704030504030204" pitchFamily="34" charset="0"/>
                <a:cs typeface="Arial" panose="020B0604020202020204" pitchFamily="34" charset="0"/>
              </a:rPr>
              <a:t>Task 8 Perform frequent review and maintenance of the work results by prioritizing and maintaining internal quality in order to reduce the overall cost of incremental development. </a:t>
            </a:r>
          </a:p>
          <a:p>
            <a:pPr marL="0" indent="0">
              <a:lnSpc>
                <a:spcPct val="200000"/>
              </a:lnSpc>
              <a:spcBef>
                <a:spcPts val="0"/>
              </a:spcBef>
              <a:buNone/>
            </a:pPr>
            <a:r>
              <a:rPr lang="en-US" sz="2000" dirty="0">
                <a:solidFill>
                  <a:schemeClr val="tx1"/>
                </a:solidFill>
                <a:latin typeface="Arial Rounded MT Bold" panose="020F0704030504030204" pitchFamily="34" charset="0"/>
                <a:cs typeface="Arial" panose="020B0604020202020204" pitchFamily="34" charset="0"/>
              </a:rPr>
              <a:t>Task 9 Continuously identify and prioritize the environmental, operational, and infrastructure factors in order to improve the quality and value of the deliverables</a:t>
            </a:r>
          </a:p>
        </p:txBody>
      </p:sp>
    </p:spTree>
    <p:extLst>
      <p:ext uri="{BB962C8B-B14F-4D97-AF65-F5344CB8AC3E}">
        <p14:creationId xmlns:p14="http://schemas.microsoft.com/office/powerpoint/2010/main" val="3952896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II – Value Driven Delivery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Incremental Development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10 </a:t>
            </a:r>
            <a:r>
              <a:rPr lang="en-US" sz="2000" dirty="0">
                <a:solidFill>
                  <a:schemeClr val="tx1"/>
                </a:solidFill>
                <a:latin typeface="Arial Rounded MT Bold" panose="020F0704030504030204" pitchFamily="34" charset="0"/>
                <a:cs typeface="Arial" panose="020B0604020202020204" pitchFamily="34" charset="0"/>
              </a:rPr>
              <a:t>Conduct operational reviews and/or periodic checkpoints with stakeholders in order to obtain feedback and corrections to the work in progress and planned work.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11 </a:t>
            </a:r>
            <a:r>
              <a:rPr lang="en-US" sz="2000" dirty="0">
                <a:solidFill>
                  <a:schemeClr val="tx1"/>
                </a:solidFill>
                <a:latin typeface="Arial Rounded MT Bold" panose="020F0704030504030204" pitchFamily="34" charset="0"/>
                <a:cs typeface="Arial" panose="020B0604020202020204" pitchFamily="34" charset="0"/>
              </a:rPr>
              <a:t>Balance development of deliverable units and risk reduction efforts by incorporating both value producing and risk reducing work into the backlog in order to maximize the total value proposition over time.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12 </a:t>
            </a:r>
            <a:r>
              <a:rPr lang="en-US" sz="2000" dirty="0">
                <a:solidFill>
                  <a:schemeClr val="tx1"/>
                </a:solidFill>
                <a:latin typeface="Arial Rounded MT Bold" panose="020F0704030504030204" pitchFamily="34" charset="0"/>
                <a:cs typeface="Arial" panose="020B0604020202020204" pitchFamily="34" charset="0"/>
              </a:rPr>
              <a:t>Re-prioritize requirements periodically in order to reflect changes in the environment and stakeholder needs or preferences in order to maximize the value.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87253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II – Value Driven Delivery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Incremental Development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13 </a:t>
            </a:r>
            <a:r>
              <a:rPr lang="en-US" sz="2000" dirty="0">
                <a:solidFill>
                  <a:schemeClr val="tx1"/>
                </a:solidFill>
                <a:latin typeface="Arial Rounded MT Bold" panose="020F0704030504030204" pitchFamily="34" charset="0"/>
                <a:cs typeface="Arial" panose="020B0604020202020204" pitchFamily="34" charset="0"/>
              </a:rPr>
              <a:t>Elicit and prioritize relevant non-functional requirements (such as operations and security) by considering the environment in which the solution will be used in order to minimize the probability of failure.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14 </a:t>
            </a:r>
            <a:r>
              <a:rPr lang="en-US" sz="2000" dirty="0">
                <a:solidFill>
                  <a:schemeClr val="tx1"/>
                </a:solidFill>
                <a:latin typeface="Arial Rounded MT Bold" panose="020F0704030504030204" pitchFamily="34" charset="0"/>
                <a:cs typeface="Arial" panose="020B0604020202020204" pitchFamily="34" charset="0"/>
              </a:rPr>
              <a:t>Conduct frequent reviews of work products by performing inspections, reviews, and/or testing in order to identify and incorporate improvements into the overall process and product/service.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1626140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Value Driven Delivery</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5E06589-2A41-490D-A400-D2378F9B5CB9}"/>
              </a:ext>
            </a:extLst>
          </p:cNvPr>
          <p:cNvGraphicFramePr>
            <a:graphicFrameLocks noGrp="1"/>
          </p:cNvGraphicFramePr>
          <p:nvPr/>
        </p:nvGraphicFramePr>
        <p:xfrm>
          <a:off x="779975" y="1087665"/>
          <a:ext cx="10628922" cy="4297680"/>
        </p:xfrm>
        <a:graphic>
          <a:graphicData uri="http://schemas.openxmlformats.org/drawingml/2006/table">
            <a:tbl>
              <a:tblPr firstRow="1" bandRow="1">
                <a:tableStyleId>{5C22544A-7EE6-4342-B048-85BDC9FD1C3A}</a:tableStyleId>
              </a:tblPr>
              <a:tblGrid>
                <a:gridCol w="2880030">
                  <a:extLst>
                    <a:ext uri="{9D8B030D-6E8A-4147-A177-3AD203B41FA5}">
                      <a16:colId xmlns:a16="http://schemas.microsoft.com/office/drawing/2014/main" val="3754403466"/>
                    </a:ext>
                  </a:extLst>
                </a:gridCol>
                <a:gridCol w="4205918">
                  <a:extLst>
                    <a:ext uri="{9D8B030D-6E8A-4147-A177-3AD203B41FA5}">
                      <a16:colId xmlns:a16="http://schemas.microsoft.com/office/drawing/2014/main" val="32596410"/>
                    </a:ext>
                  </a:extLst>
                </a:gridCol>
                <a:gridCol w="3542974">
                  <a:extLst>
                    <a:ext uri="{9D8B030D-6E8A-4147-A177-3AD203B41FA5}">
                      <a16:colId xmlns:a16="http://schemas.microsoft.com/office/drawing/2014/main" val="2660331337"/>
                    </a:ext>
                  </a:extLst>
                </a:gridCol>
              </a:tblGrid>
              <a:tr h="370840">
                <a:tc>
                  <a:txBody>
                    <a:bodyPr/>
                    <a:lstStyle/>
                    <a:p>
                      <a:r>
                        <a:rPr lang="en-US" sz="1800" dirty="0">
                          <a:solidFill>
                            <a:schemeClr val="tx1"/>
                          </a:solidFill>
                          <a:latin typeface="Arial Rounded MT Bold" panose="020F0704030504030204" pitchFamily="34" charset="0"/>
                          <a:cs typeface="Arial" panose="020B0604020202020204" pitchFamily="34" charset="0"/>
                        </a:rPr>
                        <a:t>Domain</a:t>
                      </a:r>
                      <a:endParaRPr lang="en-US" dirty="0"/>
                    </a:p>
                  </a:txBody>
                  <a:tcPr/>
                </a:tc>
                <a:tc>
                  <a:txBody>
                    <a:bodyPr/>
                    <a:lstStyle/>
                    <a:p>
                      <a:r>
                        <a:rPr lang="en-US" sz="1800" dirty="0">
                          <a:solidFill>
                            <a:schemeClr val="tx1"/>
                          </a:solidFill>
                          <a:latin typeface="Arial Rounded MT Bold" panose="020F0704030504030204" pitchFamily="34" charset="0"/>
                          <a:cs typeface="Arial" panose="020B0604020202020204" pitchFamily="34" charset="0"/>
                        </a:rPr>
                        <a:t>Tools &amp; Techniques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Rounded MT Bold" panose="020F0704030504030204" pitchFamily="34" charset="0"/>
                          <a:cs typeface="Arial" panose="020B0604020202020204" pitchFamily="34" charset="0"/>
                        </a:rPr>
                        <a:t>Knowledge &amp; Skills </a:t>
                      </a:r>
                    </a:p>
                    <a:p>
                      <a:endParaRPr lang="en-US" dirty="0"/>
                    </a:p>
                  </a:txBody>
                  <a:tcPr/>
                </a:tc>
                <a:extLst>
                  <a:ext uri="{0D108BD9-81ED-4DB2-BD59-A6C34878D82A}">
                    <a16:rowId xmlns:a16="http://schemas.microsoft.com/office/drawing/2014/main" val="2019978655"/>
                  </a:ext>
                </a:extLst>
              </a:tr>
              <a:tr h="370840">
                <a:tc>
                  <a:txBody>
                    <a:bodyPr/>
                    <a:lstStyle/>
                    <a:p>
                      <a:r>
                        <a:rPr lang="en-US" b="1" dirty="0"/>
                        <a:t>Value Driven Delivery</a:t>
                      </a:r>
                    </a:p>
                  </a:txBody>
                  <a:tcPr/>
                </a:tc>
                <a:tc>
                  <a:txBody>
                    <a:bodyPr/>
                    <a:lstStyle/>
                    <a:p>
                      <a:r>
                        <a:rPr lang="en-US" dirty="0"/>
                        <a:t>ROI, NPV, IRR</a:t>
                      </a:r>
                    </a:p>
                    <a:p>
                      <a:r>
                        <a:rPr lang="en-US" dirty="0"/>
                        <a:t>Agile Earned Value Management (EVM)</a:t>
                      </a:r>
                    </a:p>
                    <a:p>
                      <a:r>
                        <a:rPr lang="en-US" dirty="0"/>
                        <a:t>Product Roadmap</a:t>
                      </a:r>
                    </a:p>
                    <a:p>
                      <a:r>
                        <a:rPr lang="en-US" dirty="0"/>
                        <a:t>Value Stream Mapping</a:t>
                      </a:r>
                    </a:p>
                    <a:p>
                      <a:r>
                        <a:rPr lang="en-US" dirty="0"/>
                        <a:t>WIP Limits</a:t>
                      </a:r>
                    </a:p>
                    <a:p>
                      <a:r>
                        <a:rPr lang="en-US" dirty="0"/>
                        <a:t>Relative Prioritization</a:t>
                      </a:r>
                    </a:p>
                    <a:p>
                      <a:r>
                        <a:rPr lang="en-US" dirty="0"/>
                        <a:t>Risk adjusted backlog</a:t>
                      </a:r>
                    </a:p>
                    <a:p>
                      <a:r>
                        <a:rPr lang="en-US" dirty="0"/>
                        <a:t>Cumulative flow diagrams</a:t>
                      </a:r>
                    </a:p>
                    <a:p>
                      <a:r>
                        <a:rPr lang="en-US" dirty="0"/>
                        <a:t>Task| Kanban boards</a:t>
                      </a:r>
                    </a:p>
                    <a:p>
                      <a:r>
                        <a:rPr lang="en-US" dirty="0"/>
                        <a:t>Chartering</a:t>
                      </a:r>
                    </a:p>
                    <a:p>
                      <a:r>
                        <a:rPr lang="en-US" dirty="0"/>
                        <a:t>Customer valued prioritization</a:t>
                      </a:r>
                    </a:p>
                    <a:p>
                      <a:r>
                        <a:rPr lang="en-US" dirty="0"/>
                        <a:t>Risk burndown graphs</a:t>
                      </a:r>
                    </a:p>
                    <a:p>
                      <a:endParaRPr lang="en-US" dirty="0"/>
                    </a:p>
                  </a:txBody>
                  <a:tcPr/>
                </a:tc>
                <a:tc>
                  <a:txBody>
                    <a:bodyPr/>
                    <a:lstStyle/>
                    <a:p>
                      <a:r>
                        <a:rPr lang="en-US" dirty="0"/>
                        <a:t>Prototypes, Simulations, demonstrations</a:t>
                      </a:r>
                    </a:p>
                    <a:p>
                      <a:r>
                        <a:rPr lang="en-US" dirty="0"/>
                        <a:t>Incremental delivery</a:t>
                      </a:r>
                    </a:p>
                    <a:p>
                      <a:r>
                        <a:rPr lang="en-US" dirty="0"/>
                        <a:t>Prioritization</a:t>
                      </a:r>
                    </a:p>
                    <a:p>
                      <a:r>
                        <a:rPr lang="en-US" dirty="0"/>
                        <a:t>Project and Quality standards</a:t>
                      </a:r>
                    </a:p>
                    <a:p>
                      <a:r>
                        <a:rPr lang="en-US" dirty="0"/>
                        <a:t>Agile Contracting</a:t>
                      </a:r>
                    </a:p>
                    <a:p>
                      <a:r>
                        <a:rPr lang="en-US" dirty="0"/>
                        <a:t>Agile Accounting</a:t>
                      </a:r>
                    </a:p>
                    <a:p>
                      <a:r>
                        <a:rPr lang="en-US" dirty="0"/>
                        <a:t>System Thinking</a:t>
                      </a:r>
                    </a:p>
                    <a:p>
                      <a:r>
                        <a:rPr lang="en-US" dirty="0"/>
                        <a:t>Variations in Agile Methods</a:t>
                      </a:r>
                    </a:p>
                    <a:p>
                      <a:r>
                        <a:rPr lang="en-US" dirty="0"/>
                        <a:t>Value based analysis</a:t>
                      </a:r>
                    </a:p>
                  </a:txBody>
                  <a:tcPr/>
                </a:tc>
                <a:extLst>
                  <a:ext uri="{0D108BD9-81ED-4DB2-BD59-A6C34878D82A}">
                    <a16:rowId xmlns:a16="http://schemas.microsoft.com/office/drawing/2014/main" val="2718639311"/>
                  </a:ext>
                </a:extLst>
              </a:tr>
            </a:tbl>
          </a:graphicData>
        </a:graphic>
      </p:graphicFrame>
    </p:spTree>
    <p:extLst>
      <p:ext uri="{BB962C8B-B14F-4D97-AF65-F5344CB8AC3E}">
        <p14:creationId xmlns:p14="http://schemas.microsoft.com/office/powerpoint/2010/main" val="108561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2B2542-A079-44FC-AC89-E00DCDDBD63C}"/>
              </a:ext>
            </a:extLst>
          </p:cNvPr>
          <p:cNvSpPr>
            <a:spLocks noGrp="1"/>
          </p:cNvSpPr>
          <p:nvPr>
            <p:ph type="title"/>
          </p:nvPr>
        </p:nvSpPr>
        <p:spPr>
          <a:solidFill>
            <a:srgbClr val="0070C0"/>
          </a:solidFill>
        </p:spPr>
        <p:txBody>
          <a:bodyPr/>
          <a:lstStyle/>
          <a:p>
            <a:pPr algn="ctr"/>
            <a:r>
              <a:rPr lang="en-US" dirty="0">
                <a:solidFill>
                  <a:schemeClr val="bg1"/>
                </a:solidFill>
              </a:rPr>
              <a:t>PMI-ACP Exam Overview</a:t>
            </a:r>
          </a:p>
        </p:txBody>
      </p:sp>
      <p:sp>
        <p:nvSpPr>
          <p:cNvPr id="5" name="Text Placeholder 4">
            <a:extLst>
              <a:ext uri="{FF2B5EF4-FFF2-40B4-BE49-F238E27FC236}">
                <a16:creationId xmlns:a16="http://schemas.microsoft.com/office/drawing/2014/main" id="{401258A2-18A0-4D6B-A76B-B6ADAAD94C77}"/>
              </a:ext>
            </a:extLst>
          </p:cNvPr>
          <p:cNvSpPr>
            <a:spLocks noGrp="1"/>
          </p:cNvSpPr>
          <p:nvPr>
            <p:ph type="body" idx="1"/>
          </p:nvPr>
        </p:nvSpPr>
        <p:spPr>
          <a:solidFill>
            <a:srgbClr val="FFFF66"/>
          </a:solidFill>
        </p:spPr>
        <p:txBody>
          <a:bodyPr>
            <a:normAutofit/>
          </a:bodyPr>
          <a:lstStyle/>
          <a:p>
            <a:pPr algn="ctr"/>
            <a:endParaRPr lang="en-US" sz="2000" dirty="0">
              <a:solidFill>
                <a:srgbClr val="C00000"/>
              </a:solidFill>
              <a:latin typeface="+mj-lt"/>
              <a:ea typeface="+mj-ea"/>
              <a:cs typeface="+mj-cs"/>
            </a:endParaRPr>
          </a:p>
          <a:p>
            <a:pPr algn="ctr"/>
            <a:r>
              <a:rPr lang="en-US" sz="3200" b="1" dirty="0">
                <a:solidFill>
                  <a:srgbClr val="C00000"/>
                </a:solidFill>
                <a:latin typeface="+mj-lt"/>
                <a:ea typeface="+mj-ea"/>
                <a:cs typeface="+mj-cs"/>
              </a:rPr>
              <a:t>Overview</a:t>
            </a:r>
          </a:p>
        </p:txBody>
      </p:sp>
    </p:spTree>
    <p:extLst>
      <p:ext uri="{BB962C8B-B14F-4D97-AF65-F5344CB8AC3E}">
        <p14:creationId xmlns:p14="http://schemas.microsoft.com/office/powerpoint/2010/main" val="4013071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III – Stakeholder Management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Understand Stakeholder Needs </a:t>
            </a: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1 </a:t>
            </a:r>
            <a:r>
              <a:rPr lang="en-US" sz="2000" dirty="0">
                <a:solidFill>
                  <a:schemeClr val="tx1"/>
                </a:solidFill>
                <a:latin typeface="Arial Rounded MT Bold" panose="020F0704030504030204" pitchFamily="34" charset="0"/>
                <a:cs typeface="Arial" panose="020B0604020202020204" pitchFamily="34" charset="0"/>
              </a:rPr>
              <a:t>Identify and engage effective and empowered business stakeholder(s) through periodic reviews in order to ensure that the team is knowledgeable about stakeholders’ interests, needs, and expectations. </a:t>
            </a:r>
          </a:p>
          <a:p>
            <a:pPr marL="0" indent="0">
              <a:lnSpc>
                <a:spcPct val="200000"/>
              </a:lnSpc>
              <a:spcBef>
                <a:spcPts val="0"/>
              </a:spcBef>
              <a:buNone/>
            </a:pPr>
            <a:endParaRPr lang="en-US" sz="20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2000" dirty="0">
                <a:solidFill>
                  <a:srgbClr val="0070C0"/>
                </a:solidFill>
                <a:latin typeface="Arial Rounded MT Bold" panose="020F0704030504030204" pitchFamily="34" charset="0"/>
                <a:cs typeface="Arial" panose="020B0604020202020204" pitchFamily="34" charset="0"/>
              </a:rPr>
              <a:t>Task 2 </a:t>
            </a:r>
            <a:r>
              <a:rPr lang="en-US" sz="2000" dirty="0">
                <a:solidFill>
                  <a:schemeClr val="tx1"/>
                </a:solidFill>
                <a:latin typeface="Arial Rounded MT Bold" panose="020F0704030504030204" pitchFamily="34" charset="0"/>
                <a:cs typeface="Arial" panose="020B0604020202020204" pitchFamily="34" charset="0"/>
              </a:rPr>
              <a:t>Identify and engage all stakeholders (current and future) by promoting knowledge sharing early and throughout the project to ensure the unimpeded flow of information and value throughout the lifespan of the project. </a:t>
            </a:r>
          </a:p>
        </p:txBody>
      </p:sp>
    </p:spTree>
    <p:extLst>
      <p:ext uri="{BB962C8B-B14F-4D97-AF65-F5344CB8AC3E}">
        <p14:creationId xmlns:p14="http://schemas.microsoft.com/office/powerpoint/2010/main" val="2049027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III – Stakeholder Management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Ensure Stakeholder Involvement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3 </a:t>
            </a:r>
            <a:r>
              <a:rPr lang="en-US" sz="1800" dirty="0">
                <a:solidFill>
                  <a:schemeClr val="tx1"/>
                </a:solidFill>
                <a:latin typeface="Arial Rounded MT Bold" panose="020F0704030504030204" pitchFamily="34" charset="0"/>
                <a:cs typeface="Arial" panose="020B0604020202020204" pitchFamily="34" charset="0"/>
              </a:rPr>
              <a:t>Establish stakeholder relationships by forming a working agreement among key stakeholders in order to promote participation and effective collaboration.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4 </a:t>
            </a:r>
            <a:r>
              <a:rPr lang="en-US" sz="1800" dirty="0">
                <a:solidFill>
                  <a:schemeClr val="tx1"/>
                </a:solidFill>
                <a:latin typeface="Arial Rounded MT Bold" panose="020F0704030504030204" pitchFamily="34" charset="0"/>
                <a:cs typeface="Arial" panose="020B0604020202020204" pitchFamily="34" charset="0"/>
              </a:rPr>
              <a:t>Maintain proper stakeholder involvement by continually assessing changes in the project and organization in order to ensure that new stakeholders are appropriately engaged.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5 </a:t>
            </a:r>
            <a:r>
              <a:rPr lang="en-US" sz="1800" dirty="0">
                <a:solidFill>
                  <a:schemeClr val="tx1"/>
                </a:solidFill>
                <a:latin typeface="Arial Rounded MT Bold" panose="020F0704030504030204" pitchFamily="34" charset="0"/>
                <a:cs typeface="Arial" panose="020B0604020202020204" pitchFamily="34" charset="0"/>
              </a:rPr>
              <a:t>Establish collaborative behaviors among the members of the organization by fostering group decision making and conflict resolution in order to improve decision quality and reduce the time required to make decisions. </a:t>
            </a:r>
          </a:p>
        </p:txBody>
      </p:sp>
    </p:spTree>
    <p:extLst>
      <p:ext uri="{BB962C8B-B14F-4D97-AF65-F5344CB8AC3E}">
        <p14:creationId xmlns:p14="http://schemas.microsoft.com/office/powerpoint/2010/main" val="3743680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III – Stakeholder Management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Manage Stakeholder Expectations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6 </a:t>
            </a:r>
            <a:r>
              <a:rPr lang="en-US" sz="1800" dirty="0">
                <a:solidFill>
                  <a:schemeClr val="tx1"/>
                </a:solidFill>
                <a:latin typeface="Arial Rounded MT Bold" panose="020F0704030504030204" pitchFamily="34" charset="0"/>
                <a:cs typeface="Arial" panose="020B0604020202020204" pitchFamily="34" charset="0"/>
              </a:rPr>
              <a:t>Establish a shared vision of the various project increments (products, deliverables, releases, iterations) by developing a high level vision and supporting objectives in order to align stakeholders’ expectations and build trust.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7 </a:t>
            </a:r>
            <a:r>
              <a:rPr lang="en-US" sz="1800" dirty="0">
                <a:solidFill>
                  <a:schemeClr val="tx1"/>
                </a:solidFill>
                <a:latin typeface="Arial Rounded MT Bold" panose="020F0704030504030204" pitchFamily="34" charset="0"/>
                <a:cs typeface="Arial" panose="020B0604020202020204" pitchFamily="34" charset="0"/>
              </a:rPr>
              <a:t>Establish and maintain a shared understanding of success criteria, deliverables, and acceptable trade-offs by facilitating awareness among stakeholders in order to align expectations and build trust.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8 </a:t>
            </a:r>
            <a:r>
              <a:rPr lang="en-US" sz="1800" dirty="0">
                <a:solidFill>
                  <a:schemeClr val="tx1"/>
                </a:solidFill>
                <a:latin typeface="Arial Rounded MT Bold" panose="020F0704030504030204" pitchFamily="34" charset="0"/>
                <a:cs typeface="Arial" panose="020B0604020202020204" pitchFamily="34" charset="0"/>
              </a:rPr>
              <a:t>Provide transparency regarding work status by communicating team progress, work quality, impediments, and risks in order to help the primary stakeholders make informed decisions.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Task 9 Provide forecasts at a level of detail that balances the need for certainty and the benefits of adaptability in order to allow stakeholders to plan effectively. </a:t>
            </a:r>
          </a:p>
        </p:txBody>
      </p:sp>
    </p:spTree>
    <p:extLst>
      <p:ext uri="{BB962C8B-B14F-4D97-AF65-F5344CB8AC3E}">
        <p14:creationId xmlns:p14="http://schemas.microsoft.com/office/powerpoint/2010/main" val="4158180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Stakeholder Management</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5E06589-2A41-490D-A400-D2378F9B5CB9}"/>
              </a:ext>
            </a:extLst>
          </p:cNvPr>
          <p:cNvGraphicFramePr>
            <a:graphicFrameLocks noGrp="1"/>
          </p:cNvGraphicFramePr>
          <p:nvPr>
            <p:extLst>
              <p:ext uri="{D42A27DB-BD31-4B8C-83A1-F6EECF244321}">
                <p14:modId xmlns:p14="http://schemas.microsoft.com/office/powerpoint/2010/main" val="82260053"/>
              </p:ext>
            </p:extLst>
          </p:nvPr>
        </p:nvGraphicFramePr>
        <p:xfrm>
          <a:off x="779975" y="1087665"/>
          <a:ext cx="10628922" cy="4023360"/>
        </p:xfrm>
        <a:graphic>
          <a:graphicData uri="http://schemas.openxmlformats.org/drawingml/2006/table">
            <a:tbl>
              <a:tblPr firstRow="1" bandRow="1">
                <a:tableStyleId>{5C22544A-7EE6-4342-B048-85BDC9FD1C3A}</a:tableStyleId>
              </a:tblPr>
              <a:tblGrid>
                <a:gridCol w="2880030">
                  <a:extLst>
                    <a:ext uri="{9D8B030D-6E8A-4147-A177-3AD203B41FA5}">
                      <a16:colId xmlns:a16="http://schemas.microsoft.com/office/drawing/2014/main" val="3754403466"/>
                    </a:ext>
                  </a:extLst>
                </a:gridCol>
                <a:gridCol w="4205918">
                  <a:extLst>
                    <a:ext uri="{9D8B030D-6E8A-4147-A177-3AD203B41FA5}">
                      <a16:colId xmlns:a16="http://schemas.microsoft.com/office/drawing/2014/main" val="32596410"/>
                    </a:ext>
                  </a:extLst>
                </a:gridCol>
                <a:gridCol w="3542974">
                  <a:extLst>
                    <a:ext uri="{9D8B030D-6E8A-4147-A177-3AD203B41FA5}">
                      <a16:colId xmlns:a16="http://schemas.microsoft.com/office/drawing/2014/main" val="2660331337"/>
                    </a:ext>
                  </a:extLst>
                </a:gridCol>
              </a:tblGrid>
              <a:tr h="370840">
                <a:tc>
                  <a:txBody>
                    <a:bodyPr/>
                    <a:lstStyle/>
                    <a:p>
                      <a:r>
                        <a:rPr lang="en-US" sz="1800" dirty="0">
                          <a:solidFill>
                            <a:schemeClr val="tx1"/>
                          </a:solidFill>
                          <a:latin typeface="Arial Rounded MT Bold" panose="020F0704030504030204" pitchFamily="34" charset="0"/>
                          <a:cs typeface="Arial" panose="020B0604020202020204" pitchFamily="34" charset="0"/>
                        </a:rPr>
                        <a:t>Domain</a:t>
                      </a:r>
                      <a:endParaRPr lang="en-US" dirty="0"/>
                    </a:p>
                  </a:txBody>
                  <a:tcPr/>
                </a:tc>
                <a:tc>
                  <a:txBody>
                    <a:bodyPr/>
                    <a:lstStyle/>
                    <a:p>
                      <a:r>
                        <a:rPr lang="en-US" sz="1800" dirty="0">
                          <a:solidFill>
                            <a:schemeClr val="tx1"/>
                          </a:solidFill>
                          <a:latin typeface="Arial Rounded MT Bold" panose="020F0704030504030204" pitchFamily="34" charset="0"/>
                          <a:cs typeface="Arial" panose="020B0604020202020204" pitchFamily="34" charset="0"/>
                        </a:rPr>
                        <a:t>Tools &amp; Techniques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Rounded MT Bold" panose="020F0704030504030204" pitchFamily="34" charset="0"/>
                          <a:cs typeface="Arial" panose="020B0604020202020204" pitchFamily="34" charset="0"/>
                        </a:rPr>
                        <a:t>Knowledge &amp; Skills </a:t>
                      </a:r>
                    </a:p>
                    <a:p>
                      <a:endParaRPr lang="en-US" dirty="0"/>
                    </a:p>
                  </a:txBody>
                  <a:tcPr/>
                </a:tc>
                <a:extLst>
                  <a:ext uri="{0D108BD9-81ED-4DB2-BD59-A6C34878D82A}">
                    <a16:rowId xmlns:a16="http://schemas.microsoft.com/office/drawing/2014/main" val="2019978655"/>
                  </a:ext>
                </a:extLst>
              </a:tr>
              <a:tr h="370840">
                <a:tc>
                  <a:txBody>
                    <a:bodyPr/>
                    <a:lstStyle/>
                    <a:p>
                      <a:r>
                        <a:rPr lang="en-US" b="1" dirty="0"/>
                        <a:t>Stakeholder Management</a:t>
                      </a:r>
                    </a:p>
                  </a:txBody>
                  <a:tcPr/>
                </a:tc>
                <a:tc>
                  <a:txBody>
                    <a:bodyPr/>
                    <a:lstStyle/>
                    <a:p>
                      <a:r>
                        <a:rPr lang="en-US" dirty="0"/>
                        <a:t>Wireframes </a:t>
                      </a:r>
                    </a:p>
                    <a:p>
                      <a:r>
                        <a:rPr lang="en-US" dirty="0"/>
                        <a:t>Servant leadership</a:t>
                      </a:r>
                    </a:p>
                    <a:p>
                      <a:r>
                        <a:rPr lang="en-US" dirty="0"/>
                        <a:t>User Stories | Backlog</a:t>
                      </a:r>
                    </a:p>
                    <a:p>
                      <a:r>
                        <a:rPr lang="en-US" dirty="0"/>
                        <a:t>Conflict Resolution</a:t>
                      </a:r>
                    </a:p>
                    <a:p>
                      <a:r>
                        <a:rPr lang="en-US" dirty="0"/>
                        <a:t>Agile Modeling</a:t>
                      </a:r>
                    </a:p>
                    <a:p>
                      <a:r>
                        <a:rPr lang="en-US" dirty="0"/>
                        <a:t>Velocity</a:t>
                      </a:r>
                    </a:p>
                    <a:p>
                      <a:r>
                        <a:rPr lang="en-US" dirty="0"/>
                        <a:t>Information radiators</a:t>
                      </a:r>
                    </a:p>
                    <a:p>
                      <a:r>
                        <a:rPr lang="en-US" dirty="0"/>
                        <a:t>Distributed teams</a:t>
                      </a:r>
                    </a:p>
                    <a:p>
                      <a:r>
                        <a:rPr lang="en-US" dirty="0"/>
                        <a:t>Personas</a:t>
                      </a:r>
                    </a:p>
                    <a:p>
                      <a:r>
                        <a:rPr lang="en-US" dirty="0"/>
                        <a:t>Burn down |up charts</a:t>
                      </a:r>
                    </a:p>
                    <a:p>
                      <a:r>
                        <a:rPr lang="en-US" dirty="0"/>
                        <a:t>Story Maps</a:t>
                      </a:r>
                    </a:p>
                    <a:p>
                      <a:r>
                        <a:rPr lang="en-US" dirty="0"/>
                        <a:t>Negotiation</a:t>
                      </a:r>
                    </a:p>
                  </a:txBody>
                  <a:tcPr/>
                </a:tc>
                <a:tc>
                  <a:txBody>
                    <a:bodyPr/>
                    <a:lstStyle/>
                    <a:p>
                      <a:r>
                        <a:rPr lang="en-US" dirty="0"/>
                        <a:t>Incorporating stakeholder values</a:t>
                      </a:r>
                    </a:p>
                    <a:p>
                      <a:r>
                        <a:rPr lang="en-US" dirty="0"/>
                        <a:t>Communication management</a:t>
                      </a:r>
                    </a:p>
                    <a:p>
                      <a:r>
                        <a:rPr lang="en-US" dirty="0"/>
                        <a:t>Leadership tools and techniques</a:t>
                      </a:r>
                    </a:p>
                    <a:p>
                      <a:r>
                        <a:rPr lang="en-US" dirty="0"/>
                        <a:t>Stakeholder management</a:t>
                      </a:r>
                    </a:p>
                    <a:p>
                      <a:r>
                        <a:rPr lang="en-US" dirty="0"/>
                        <a:t>Active listening</a:t>
                      </a:r>
                    </a:p>
                    <a:p>
                      <a:r>
                        <a:rPr lang="en-US" dirty="0"/>
                        <a:t>Facilitation methods</a:t>
                      </a:r>
                    </a:p>
                    <a:p>
                      <a:r>
                        <a:rPr lang="en-US" dirty="0"/>
                        <a:t>Globalization, culture and team diversity</a:t>
                      </a:r>
                    </a:p>
                    <a:p>
                      <a:r>
                        <a:rPr lang="en-US" dirty="0"/>
                        <a:t>Vendor management</a:t>
                      </a:r>
                    </a:p>
                    <a:p>
                      <a:r>
                        <a:rPr lang="en-US" dirty="0"/>
                        <a:t>Participatory decision models</a:t>
                      </a:r>
                    </a:p>
                    <a:p>
                      <a:endParaRPr lang="en-US" dirty="0"/>
                    </a:p>
                  </a:txBody>
                  <a:tcPr/>
                </a:tc>
                <a:extLst>
                  <a:ext uri="{0D108BD9-81ED-4DB2-BD59-A6C34878D82A}">
                    <a16:rowId xmlns:a16="http://schemas.microsoft.com/office/drawing/2014/main" val="2718639311"/>
                  </a:ext>
                </a:extLst>
              </a:tr>
            </a:tbl>
          </a:graphicData>
        </a:graphic>
      </p:graphicFrame>
    </p:spTree>
    <p:extLst>
      <p:ext uri="{BB962C8B-B14F-4D97-AF65-F5344CB8AC3E}">
        <p14:creationId xmlns:p14="http://schemas.microsoft.com/office/powerpoint/2010/main" val="3614245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IV – Team Performance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Team Formation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1 </a:t>
            </a:r>
            <a:r>
              <a:rPr lang="en-US" sz="1800" dirty="0">
                <a:solidFill>
                  <a:schemeClr val="tx1"/>
                </a:solidFill>
                <a:latin typeface="Arial Rounded MT Bold" panose="020F0704030504030204" pitchFamily="34" charset="0"/>
                <a:cs typeface="Arial" panose="020B0604020202020204" pitchFamily="34" charset="0"/>
              </a:rPr>
              <a:t>Cooperate with the other team members to devise ground rules and internal processes in order to foster team coherence and strengthen team members’ commitment to shared outcomes.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2 </a:t>
            </a:r>
            <a:r>
              <a:rPr lang="en-US" sz="1800" dirty="0">
                <a:solidFill>
                  <a:schemeClr val="tx1"/>
                </a:solidFill>
                <a:latin typeface="Arial Rounded MT Bold" panose="020F0704030504030204" pitchFamily="34" charset="0"/>
                <a:cs typeface="Arial" panose="020B0604020202020204" pitchFamily="34" charset="0"/>
              </a:rPr>
              <a:t>Help create a team that has the interpersonal and technical skills needed to achieve all known project objectives in order to create business value with minimal delay. </a:t>
            </a:r>
          </a:p>
        </p:txBody>
      </p:sp>
    </p:spTree>
    <p:extLst>
      <p:ext uri="{BB962C8B-B14F-4D97-AF65-F5344CB8AC3E}">
        <p14:creationId xmlns:p14="http://schemas.microsoft.com/office/powerpoint/2010/main" val="2178005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IV – Team Performance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Team Empowerment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3 </a:t>
            </a:r>
            <a:r>
              <a:rPr lang="en-US" sz="1800" dirty="0">
                <a:solidFill>
                  <a:schemeClr val="tx1"/>
                </a:solidFill>
                <a:latin typeface="Arial Rounded MT Bold" panose="020F0704030504030204" pitchFamily="34" charset="0"/>
                <a:cs typeface="Arial" panose="020B0604020202020204" pitchFamily="34" charset="0"/>
              </a:rPr>
              <a:t>Encourage team members to become generalizing specialists in order to reduce team size and bottlenecks, and to create a high performing cross-functional team.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4 </a:t>
            </a:r>
            <a:r>
              <a:rPr lang="en-US" sz="1800" dirty="0">
                <a:solidFill>
                  <a:schemeClr val="tx1"/>
                </a:solidFill>
                <a:latin typeface="Arial Rounded MT Bold" panose="020F0704030504030204" pitchFamily="34" charset="0"/>
                <a:cs typeface="Arial" panose="020B0604020202020204" pitchFamily="34" charset="0"/>
              </a:rPr>
              <a:t>Contribute to self-organizing the work by empowering others and encouraging emerging leadership in order to produce effective solutions and manage complexity.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5 </a:t>
            </a:r>
            <a:r>
              <a:rPr lang="en-US" sz="1800" dirty="0">
                <a:solidFill>
                  <a:schemeClr val="tx1"/>
                </a:solidFill>
                <a:latin typeface="Arial Rounded MT Bold" panose="020F0704030504030204" pitchFamily="34" charset="0"/>
                <a:cs typeface="Arial" panose="020B0604020202020204" pitchFamily="34" charset="0"/>
              </a:rPr>
              <a:t>Continuously discover team and personal motivators and demotivators in order to ensure that team morale is high and team members are motivated and productive throughout the project.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Team </a:t>
            </a:r>
          </a:p>
        </p:txBody>
      </p:sp>
    </p:spTree>
    <p:extLst>
      <p:ext uri="{BB962C8B-B14F-4D97-AF65-F5344CB8AC3E}">
        <p14:creationId xmlns:p14="http://schemas.microsoft.com/office/powerpoint/2010/main" val="3062842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IV – Team Performance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Team Collaboration and Commitment </a:t>
            </a:r>
          </a:p>
          <a:p>
            <a:pPr marL="0" indent="0" algn="just">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6 </a:t>
            </a:r>
            <a:r>
              <a:rPr lang="en-US" sz="1800" dirty="0">
                <a:solidFill>
                  <a:schemeClr val="tx1"/>
                </a:solidFill>
                <a:latin typeface="Arial Rounded MT Bold" panose="020F0704030504030204" pitchFamily="34" charset="0"/>
                <a:cs typeface="Arial" panose="020B0604020202020204" pitchFamily="34" charset="0"/>
              </a:rPr>
              <a:t>Facilitate close communication within the team and with appropriate external stakeholders through co-location or the use of collaboration tools in order to reduce miscommunication and rework. </a:t>
            </a:r>
          </a:p>
          <a:p>
            <a:pPr marL="0" indent="0" algn="just">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7 </a:t>
            </a:r>
            <a:r>
              <a:rPr lang="en-US" sz="1800" dirty="0">
                <a:solidFill>
                  <a:schemeClr val="tx1"/>
                </a:solidFill>
                <a:latin typeface="Arial Rounded MT Bold" panose="020F0704030504030204" pitchFamily="34" charset="0"/>
                <a:cs typeface="Arial" panose="020B0604020202020204" pitchFamily="34" charset="0"/>
              </a:rPr>
              <a:t>Reduce distractions in order to establish a predictable outcome and optimize the value delivered. </a:t>
            </a:r>
          </a:p>
          <a:p>
            <a:pPr marL="0" indent="0" algn="just">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8 </a:t>
            </a:r>
            <a:r>
              <a:rPr lang="en-US" sz="1800" dirty="0">
                <a:solidFill>
                  <a:schemeClr val="tx1"/>
                </a:solidFill>
                <a:latin typeface="Arial Rounded MT Bold" panose="020F0704030504030204" pitchFamily="34" charset="0"/>
                <a:cs typeface="Arial" panose="020B0604020202020204" pitchFamily="34" charset="0"/>
              </a:rPr>
              <a:t>Participate in aligning project and team goals by sharing project vision in order to ensure the team understands how their objectives fit into the overall goals of the project. </a:t>
            </a:r>
          </a:p>
          <a:p>
            <a:pPr marL="0" indent="0" algn="just">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9 </a:t>
            </a:r>
            <a:r>
              <a:rPr lang="en-US" sz="1800" dirty="0">
                <a:solidFill>
                  <a:schemeClr val="tx1"/>
                </a:solidFill>
                <a:latin typeface="Arial Rounded MT Bold" panose="020F0704030504030204" pitchFamily="34" charset="0"/>
                <a:cs typeface="Arial" panose="020B0604020202020204" pitchFamily="34" charset="0"/>
              </a:rPr>
              <a:t>Encourage the team to measure its velocity by tracking and measuring actual performance in previous iterations or releases in order for members to gain a better understanding of their capacity and create more accurate forecasts</a:t>
            </a:r>
            <a:r>
              <a:rPr lang="en-US" sz="1800" dirty="0">
                <a:solidFill>
                  <a:srgbClr val="0070C0"/>
                </a:solidFill>
                <a:latin typeface="Arial Rounded MT Bold" panose="020F0704030504030204" pitchFamily="34" charset="0"/>
                <a:cs typeface="Arial" panose="020B0604020202020204" pitchFamily="34" charset="0"/>
              </a:rPr>
              <a:t>. </a:t>
            </a:r>
            <a:endParaRPr lang="en-US" sz="1800" dirty="0">
              <a:solidFill>
                <a:schemeClr val="tx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4086118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Team Performance</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5E06589-2A41-490D-A400-D2378F9B5CB9}"/>
              </a:ext>
            </a:extLst>
          </p:cNvPr>
          <p:cNvGraphicFramePr>
            <a:graphicFrameLocks noGrp="1"/>
          </p:cNvGraphicFramePr>
          <p:nvPr>
            <p:extLst>
              <p:ext uri="{D42A27DB-BD31-4B8C-83A1-F6EECF244321}">
                <p14:modId xmlns:p14="http://schemas.microsoft.com/office/powerpoint/2010/main" val="1605192691"/>
              </p:ext>
            </p:extLst>
          </p:nvPr>
        </p:nvGraphicFramePr>
        <p:xfrm>
          <a:off x="779975" y="1087665"/>
          <a:ext cx="10628922" cy="2651760"/>
        </p:xfrm>
        <a:graphic>
          <a:graphicData uri="http://schemas.openxmlformats.org/drawingml/2006/table">
            <a:tbl>
              <a:tblPr firstRow="1" bandRow="1">
                <a:tableStyleId>{5C22544A-7EE6-4342-B048-85BDC9FD1C3A}</a:tableStyleId>
              </a:tblPr>
              <a:tblGrid>
                <a:gridCol w="2880030">
                  <a:extLst>
                    <a:ext uri="{9D8B030D-6E8A-4147-A177-3AD203B41FA5}">
                      <a16:colId xmlns:a16="http://schemas.microsoft.com/office/drawing/2014/main" val="3754403466"/>
                    </a:ext>
                  </a:extLst>
                </a:gridCol>
                <a:gridCol w="4205918">
                  <a:extLst>
                    <a:ext uri="{9D8B030D-6E8A-4147-A177-3AD203B41FA5}">
                      <a16:colId xmlns:a16="http://schemas.microsoft.com/office/drawing/2014/main" val="32596410"/>
                    </a:ext>
                  </a:extLst>
                </a:gridCol>
                <a:gridCol w="3542974">
                  <a:extLst>
                    <a:ext uri="{9D8B030D-6E8A-4147-A177-3AD203B41FA5}">
                      <a16:colId xmlns:a16="http://schemas.microsoft.com/office/drawing/2014/main" val="2660331337"/>
                    </a:ext>
                  </a:extLst>
                </a:gridCol>
              </a:tblGrid>
              <a:tr h="370840">
                <a:tc>
                  <a:txBody>
                    <a:bodyPr/>
                    <a:lstStyle/>
                    <a:p>
                      <a:r>
                        <a:rPr lang="en-US" sz="1800" dirty="0">
                          <a:solidFill>
                            <a:schemeClr val="tx1"/>
                          </a:solidFill>
                          <a:latin typeface="Arial Rounded MT Bold" panose="020F0704030504030204" pitchFamily="34" charset="0"/>
                          <a:cs typeface="Arial" panose="020B0604020202020204" pitchFamily="34" charset="0"/>
                        </a:rPr>
                        <a:t>Domain</a:t>
                      </a:r>
                      <a:endParaRPr lang="en-US" dirty="0"/>
                    </a:p>
                  </a:txBody>
                  <a:tcPr/>
                </a:tc>
                <a:tc>
                  <a:txBody>
                    <a:bodyPr/>
                    <a:lstStyle/>
                    <a:p>
                      <a:r>
                        <a:rPr lang="en-US" sz="1800" dirty="0">
                          <a:solidFill>
                            <a:schemeClr val="tx1"/>
                          </a:solidFill>
                          <a:latin typeface="Arial Rounded MT Bold" panose="020F0704030504030204" pitchFamily="34" charset="0"/>
                          <a:cs typeface="Arial" panose="020B0604020202020204" pitchFamily="34" charset="0"/>
                        </a:rPr>
                        <a:t>Tools &amp; Techniques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Rounded MT Bold" panose="020F0704030504030204" pitchFamily="34" charset="0"/>
                          <a:cs typeface="Arial" panose="020B0604020202020204" pitchFamily="34" charset="0"/>
                        </a:rPr>
                        <a:t>Knowledge &amp; Skills </a:t>
                      </a:r>
                    </a:p>
                    <a:p>
                      <a:endParaRPr lang="en-US" dirty="0"/>
                    </a:p>
                  </a:txBody>
                  <a:tcPr/>
                </a:tc>
                <a:extLst>
                  <a:ext uri="{0D108BD9-81ED-4DB2-BD59-A6C34878D82A}">
                    <a16:rowId xmlns:a16="http://schemas.microsoft.com/office/drawing/2014/main" val="2019978655"/>
                  </a:ext>
                </a:extLst>
              </a:tr>
              <a:tr h="370840">
                <a:tc>
                  <a:txBody>
                    <a:bodyPr/>
                    <a:lstStyle/>
                    <a:p>
                      <a:r>
                        <a:rPr lang="en-US" b="1" dirty="0"/>
                        <a:t>Team Performance</a:t>
                      </a:r>
                    </a:p>
                  </a:txBody>
                  <a:tcPr/>
                </a:tc>
                <a:tc>
                  <a:txBody>
                    <a:bodyPr/>
                    <a:lstStyle/>
                    <a:p>
                      <a:r>
                        <a:rPr lang="en-US" dirty="0"/>
                        <a:t>Daily Standups</a:t>
                      </a:r>
                    </a:p>
                    <a:p>
                      <a:r>
                        <a:rPr lang="en-US" dirty="0"/>
                        <a:t>Co-located teams</a:t>
                      </a:r>
                    </a:p>
                    <a:p>
                      <a:r>
                        <a:rPr lang="en-US" dirty="0"/>
                        <a:t>Team Space</a:t>
                      </a:r>
                    </a:p>
                    <a:p>
                      <a:r>
                        <a:rPr lang="en-US" dirty="0"/>
                        <a:t>Agile Tooling</a:t>
                      </a:r>
                    </a:p>
                    <a:p>
                      <a:r>
                        <a:rPr lang="en-US" dirty="0"/>
                        <a:t>Adaptive Leadership</a:t>
                      </a:r>
                    </a:p>
                    <a:p>
                      <a:r>
                        <a:rPr lang="en-US" dirty="0"/>
                        <a:t>Emotional Intelligence</a:t>
                      </a:r>
                    </a:p>
                  </a:txBody>
                  <a:tcPr/>
                </a:tc>
                <a:tc>
                  <a:txBody>
                    <a:bodyPr/>
                    <a:lstStyle/>
                    <a:p>
                      <a:r>
                        <a:rPr lang="en-US" dirty="0"/>
                        <a:t>Brainstorming Techniques</a:t>
                      </a:r>
                    </a:p>
                    <a:p>
                      <a:r>
                        <a:rPr lang="en-US" dirty="0"/>
                        <a:t>Building Empowered Teams</a:t>
                      </a:r>
                    </a:p>
                    <a:p>
                      <a:r>
                        <a:rPr lang="en-US" dirty="0"/>
                        <a:t>Coaching &amp; Mentoring</a:t>
                      </a:r>
                    </a:p>
                    <a:p>
                      <a:r>
                        <a:rPr lang="en-US" dirty="0"/>
                        <a:t>Building High Performance Teams</a:t>
                      </a:r>
                    </a:p>
                    <a:p>
                      <a:r>
                        <a:rPr lang="en-US" dirty="0"/>
                        <a:t>Team Motivation</a:t>
                      </a:r>
                    </a:p>
                    <a:p>
                      <a:r>
                        <a:rPr lang="en-US" dirty="0"/>
                        <a:t>Colocation &amp; Geographically dispersed teams</a:t>
                      </a:r>
                    </a:p>
                  </a:txBody>
                  <a:tcPr/>
                </a:tc>
                <a:extLst>
                  <a:ext uri="{0D108BD9-81ED-4DB2-BD59-A6C34878D82A}">
                    <a16:rowId xmlns:a16="http://schemas.microsoft.com/office/drawing/2014/main" val="2718639311"/>
                  </a:ext>
                </a:extLst>
              </a:tr>
            </a:tbl>
          </a:graphicData>
        </a:graphic>
      </p:graphicFrame>
    </p:spTree>
    <p:extLst>
      <p:ext uri="{BB962C8B-B14F-4D97-AF65-F5344CB8AC3E}">
        <p14:creationId xmlns:p14="http://schemas.microsoft.com/office/powerpoint/2010/main" val="2218983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V – Adaptive Planning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Levels of Planning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1 </a:t>
            </a:r>
            <a:r>
              <a:rPr lang="en-US" sz="1800" dirty="0">
                <a:solidFill>
                  <a:schemeClr val="tx1"/>
                </a:solidFill>
                <a:latin typeface="Arial Rounded MT Bold" panose="020F0704030504030204" pitchFamily="34" charset="0"/>
                <a:cs typeface="Arial" panose="020B0604020202020204" pitchFamily="34" charset="0"/>
              </a:rPr>
              <a:t>Plan at multiple levels (strategic, release, iteration, daily) creating appropriate detail by using rolling wave planning and progressive elaboration to balance predictability of outcomes with ability to exploit opportunities.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2 </a:t>
            </a:r>
            <a:r>
              <a:rPr lang="en-US" sz="1800" dirty="0">
                <a:solidFill>
                  <a:schemeClr val="tx1"/>
                </a:solidFill>
                <a:latin typeface="Arial Rounded MT Bold" panose="020F0704030504030204" pitchFamily="34" charset="0"/>
                <a:cs typeface="Arial" panose="020B0604020202020204" pitchFamily="34" charset="0"/>
              </a:rPr>
              <a:t>Make planning activities visible and transparent by encouraging participation of key stakeholders and publishing planning results in order to increase commitment level and reduce uncertainty.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3 </a:t>
            </a:r>
            <a:r>
              <a:rPr lang="en-US" sz="1800" dirty="0">
                <a:solidFill>
                  <a:schemeClr val="tx1"/>
                </a:solidFill>
                <a:latin typeface="Arial Rounded MT Bold" panose="020F0704030504030204" pitchFamily="34" charset="0"/>
                <a:cs typeface="Arial" panose="020B0604020202020204" pitchFamily="34" charset="0"/>
              </a:rPr>
              <a:t>As the project unfolds, set and manage stakeholder expectations by making increasingly specific levels of commitments in order to ensure common understanding of the expected deliverables. </a:t>
            </a:r>
          </a:p>
        </p:txBody>
      </p:sp>
    </p:spTree>
    <p:extLst>
      <p:ext uri="{BB962C8B-B14F-4D97-AF65-F5344CB8AC3E}">
        <p14:creationId xmlns:p14="http://schemas.microsoft.com/office/powerpoint/2010/main" val="2903487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V – Adaptive Planning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Adaptation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4 </a:t>
            </a:r>
            <a:r>
              <a:rPr lang="en-US" sz="1800" dirty="0">
                <a:solidFill>
                  <a:schemeClr val="tx1"/>
                </a:solidFill>
                <a:latin typeface="Arial Rounded MT Bold" panose="020F0704030504030204" pitchFamily="34" charset="0"/>
                <a:cs typeface="Arial" panose="020B0604020202020204" pitchFamily="34" charset="0"/>
              </a:rPr>
              <a:t>Adapt the cadence and the planning process based on results of periodic retrospectives about characteristics and/or the size/complexity/criticality of the project deliverables in order to maximize the value.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5 </a:t>
            </a:r>
            <a:r>
              <a:rPr lang="en-US" sz="1800" dirty="0">
                <a:solidFill>
                  <a:schemeClr val="tx1"/>
                </a:solidFill>
                <a:latin typeface="Arial Rounded MT Bold" panose="020F0704030504030204" pitchFamily="34" charset="0"/>
                <a:cs typeface="Arial" panose="020B0604020202020204" pitchFamily="34" charset="0"/>
              </a:rPr>
              <a:t>Inspect and adapt the project plan to reflect changes in requirements, schedule, budget, and shifting priorities based on team learning, delivery experience, stakeholder feedback, and defects in order to maximize business value delivered. </a:t>
            </a:r>
          </a:p>
        </p:txBody>
      </p:sp>
    </p:spTree>
    <p:extLst>
      <p:ext uri="{BB962C8B-B14F-4D97-AF65-F5344CB8AC3E}">
        <p14:creationId xmlns:p14="http://schemas.microsoft.com/office/powerpoint/2010/main" val="247931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Exam overview</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algn="just">
              <a:lnSpc>
                <a:spcPct val="150000"/>
              </a:lnSpc>
              <a:spcBef>
                <a:spcPts val="0"/>
              </a:spcBef>
            </a:pPr>
            <a:r>
              <a:rPr lang="en-US" sz="2000" dirty="0">
                <a:latin typeface="Arial Rounded MT Bold" panose="020F0704030504030204" pitchFamily="34" charset="0"/>
                <a:cs typeface="Arial" panose="020B0604020202020204" pitchFamily="34" charset="0"/>
              </a:rPr>
              <a:t>Agile is a topic of growing importance in project management. The marketplace reflects this importance, as project management practitioners increasingly embrace agile as a technique for managing successful projects. </a:t>
            </a:r>
          </a:p>
          <a:p>
            <a:pPr algn="just">
              <a:lnSpc>
                <a:spcPct val="150000"/>
              </a:lnSpc>
              <a:spcBef>
                <a:spcPts val="0"/>
              </a:spcBef>
            </a:pPr>
            <a:r>
              <a:rPr lang="en-US" sz="2000" dirty="0">
                <a:latin typeface="Arial Rounded MT Bold" panose="020F0704030504030204" pitchFamily="34" charset="0"/>
                <a:cs typeface="Arial" panose="020B0604020202020204" pitchFamily="34" charset="0"/>
              </a:rPr>
              <a:t>The PMI-ACP certification recognizes an individual’s expertise in using agile practices in their projects, while demonstrating their increased professional versatility through agile tools and techniques. </a:t>
            </a:r>
          </a:p>
          <a:p>
            <a:pPr algn="just">
              <a:lnSpc>
                <a:spcPct val="150000"/>
              </a:lnSpc>
              <a:spcBef>
                <a:spcPts val="0"/>
              </a:spcBef>
            </a:pPr>
            <a:r>
              <a:rPr lang="en-US" sz="2000" dirty="0">
                <a:latin typeface="Arial Rounded MT Bold" panose="020F0704030504030204" pitchFamily="34" charset="0"/>
                <a:cs typeface="Arial" panose="020B0604020202020204" pitchFamily="34" charset="0"/>
              </a:rPr>
              <a:t>In addition, the PMI-ACP certification carries a higher level of professional credibility as it requires a combination of agile training, experience working on agile projects, and examination on agile principles, practices, tools, and techniques. This global certification also supports individuals in meeting the needs of organizations that rely on project practitioners to apply a diversity of methods to their project management.</a:t>
            </a:r>
          </a:p>
        </p:txBody>
      </p:sp>
    </p:spTree>
    <p:extLst>
      <p:ext uri="{BB962C8B-B14F-4D97-AF65-F5344CB8AC3E}">
        <p14:creationId xmlns:p14="http://schemas.microsoft.com/office/powerpoint/2010/main" val="2218819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V – Adaptive Planning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Agile Sizing and Estimation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6 </a:t>
            </a:r>
            <a:r>
              <a:rPr lang="en-US" sz="1800" dirty="0">
                <a:solidFill>
                  <a:schemeClr val="tx1"/>
                </a:solidFill>
                <a:latin typeface="Arial Rounded MT Bold" panose="020F0704030504030204" pitchFamily="34" charset="0"/>
                <a:cs typeface="Arial" panose="020B0604020202020204" pitchFamily="34" charset="0"/>
              </a:rPr>
              <a:t>Size items by using progressive elaboration techniques in order to determine likely project size independent of team velocity and external variables.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7 </a:t>
            </a:r>
            <a:r>
              <a:rPr lang="en-US" sz="1800" dirty="0">
                <a:solidFill>
                  <a:schemeClr val="tx1"/>
                </a:solidFill>
                <a:latin typeface="Arial Rounded MT Bold" panose="020F0704030504030204" pitchFamily="34" charset="0"/>
                <a:cs typeface="Arial" panose="020B0604020202020204" pitchFamily="34" charset="0"/>
              </a:rPr>
              <a:t>Adjust capacity by incorporating maintenance and operations demands and other factors in order to create or update the range estimate.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8 </a:t>
            </a:r>
            <a:r>
              <a:rPr lang="en-US" sz="1800" dirty="0">
                <a:solidFill>
                  <a:schemeClr val="tx1"/>
                </a:solidFill>
                <a:latin typeface="Arial Rounded MT Bold" panose="020F0704030504030204" pitchFamily="34" charset="0"/>
                <a:cs typeface="Arial" panose="020B0604020202020204" pitchFamily="34" charset="0"/>
              </a:rPr>
              <a:t>Create initial scope, schedule, and cost range estimates that reflect current high level understanding of the effort necessary to deliver the project in order to develop a starting point for managing the project. </a:t>
            </a:r>
          </a:p>
        </p:txBody>
      </p:sp>
    </p:spTree>
    <p:extLst>
      <p:ext uri="{BB962C8B-B14F-4D97-AF65-F5344CB8AC3E}">
        <p14:creationId xmlns:p14="http://schemas.microsoft.com/office/powerpoint/2010/main" val="2934163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V – Adaptive Planning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Sub Domain: Agile Sizing and Estimation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9 </a:t>
            </a:r>
            <a:r>
              <a:rPr lang="en-US" sz="1800" dirty="0">
                <a:solidFill>
                  <a:schemeClr val="tx1"/>
                </a:solidFill>
                <a:latin typeface="Arial Rounded MT Bold" panose="020F0704030504030204" pitchFamily="34" charset="0"/>
                <a:cs typeface="Arial" panose="020B0604020202020204" pitchFamily="34" charset="0"/>
              </a:rPr>
              <a:t>Refine scope, schedule, and cost range estimates that reflect the latest understanding of the effort necessary to deliver the project in order to manage the project. </a:t>
            </a: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10 </a:t>
            </a:r>
            <a:r>
              <a:rPr lang="en-US" sz="1800" dirty="0">
                <a:solidFill>
                  <a:schemeClr val="tx1"/>
                </a:solidFill>
                <a:latin typeface="Arial Rounded MT Bold" panose="020F0704030504030204" pitchFamily="34" charset="0"/>
                <a:cs typeface="Arial" panose="020B0604020202020204" pitchFamily="34" charset="0"/>
              </a:rPr>
              <a:t>Continuously use data from changes in resource capacity, project size, and velocity metrics in order to evaluate the estimate to complete. </a:t>
            </a:r>
          </a:p>
        </p:txBody>
      </p:sp>
    </p:spTree>
    <p:extLst>
      <p:ext uri="{BB962C8B-B14F-4D97-AF65-F5344CB8AC3E}">
        <p14:creationId xmlns:p14="http://schemas.microsoft.com/office/powerpoint/2010/main" val="1655741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Adaptive Planning</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5E06589-2A41-490D-A400-D2378F9B5CB9}"/>
              </a:ext>
            </a:extLst>
          </p:cNvPr>
          <p:cNvGraphicFramePr>
            <a:graphicFrameLocks noGrp="1"/>
          </p:cNvGraphicFramePr>
          <p:nvPr>
            <p:extLst>
              <p:ext uri="{D42A27DB-BD31-4B8C-83A1-F6EECF244321}">
                <p14:modId xmlns:p14="http://schemas.microsoft.com/office/powerpoint/2010/main" val="2051632725"/>
              </p:ext>
            </p:extLst>
          </p:nvPr>
        </p:nvGraphicFramePr>
        <p:xfrm>
          <a:off x="779975" y="1087665"/>
          <a:ext cx="10628922" cy="3200400"/>
        </p:xfrm>
        <a:graphic>
          <a:graphicData uri="http://schemas.openxmlformats.org/drawingml/2006/table">
            <a:tbl>
              <a:tblPr firstRow="1" bandRow="1">
                <a:tableStyleId>{5C22544A-7EE6-4342-B048-85BDC9FD1C3A}</a:tableStyleId>
              </a:tblPr>
              <a:tblGrid>
                <a:gridCol w="2880030">
                  <a:extLst>
                    <a:ext uri="{9D8B030D-6E8A-4147-A177-3AD203B41FA5}">
                      <a16:colId xmlns:a16="http://schemas.microsoft.com/office/drawing/2014/main" val="3754403466"/>
                    </a:ext>
                  </a:extLst>
                </a:gridCol>
                <a:gridCol w="4205918">
                  <a:extLst>
                    <a:ext uri="{9D8B030D-6E8A-4147-A177-3AD203B41FA5}">
                      <a16:colId xmlns:a16="http://schemas.microsoft.com/office/drawing/2014/main" val="32596410"/>
                    </a:ext>
                  </a:extLst>
                </a:gridCol>
                <a:gridCol w="3542974">
                  <a:extLst>
                    <a:ext uri="{9D8B030D-6E8A-4147-A177-3AD203B41FA5}">
                      <a16:colId xmlns:a16="http://schemas.microsoft.com/office/drawing/2014/main" val="2660331337"/>
                    </a:ext>
                  </a:extLst>
                </a:gridCol>
              </a:tblGrid>
              <a:tr h="370840">
                <a:tc>
                  <a:txBody>
                    <a:bodyPr/>
                    <a:lstStyle/>
                    <a:p>
                      <a:r>
                        <a:rPr lang="en-US" sz="1800" dirty="0">
                          <a:solidFill>
                            <a:schemeClr val="tx1"/>
                          </a:solidFill>
                          <a:latin typeface="Arial Rounded MT Bold" panose="020F0704030504030204" pitchFamily="34" charset="0"/>
                          <a:cs typeface="Arial" panose="020B0604020202020204" pitchFamily="34" charset="0"/>
                        </a:rPr>
                        <a:t>Domain</a:t>
                      </a:r>
                      <a:endParaRPr lang="en-US" dirty="0"/>
                    </a:p>
                  </a:txBody>
                  <a:tcPr/>
                </a:tc>
                <a:tc>
                  <a:txBody>
                    <a:bodyPr/>
                    <a:lstStyle/>
                    <a:p>
                      <a:r>
                        <a:rPr lang="en-US" sz="1800" dirty="0">
                          <a:solidFill>
                            <a:schemeClr val="tx1"/>
                          </a:solidFill>
                          <a:latin typeface="Arial Rounded MT Bold" panose="020F0704030504030204" pitchFamily="34" charset="0"/>
                          <a:cs typeface="Arial" panose="020B0604020202020204" pitchFamily="34" charset="0"/>
                        </a:rPr>
                        <a:t>Tools &amp; Techniques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Rounded MT Bold" panose="020F0704030504030204" pitchFamily="34" charset="0"/>
                          <a:cs typeface="Arial" panose="020B0604020202020204" pitchFamily="34" charset="0"/>
                        </a:rPr>
                        <a:t>Knowledge &amp; Skills </a:t>
                      </a:r>
                    </a:p>
                    <a:p>
                      <a:endParaRPr lang="en-US" dirty="0"/>
                    </a:p>
                  </a:txBody>
                  <a:tcPr/>
                </a:tc>
                <a:extLst>
                  <a:ext uri="{0D108BD9-81ED-4DB2-BD59-A6C34878D82A}">
                    <a16:rowId xmlns:a16="http://schemas.microsoft.com/office/drawing/2014/main" val="2019978655"/>
                  </a:ext>
                </a:extLst>
              </a:tr>
              <a:tr h="370840">
                <a:tc>
                  <a:txBody>
                    <a:bodyPr/>
                    <a:lstStyle/>
                    <a:p>
                      <a:r>
                        <a:rPr lang="en-US" b="1" dirty="0"/>
                        <a:t>Adaptive Planning</a:t>
                      </a:r>
                    </a:p>
                  </a:txBody>
                  <a:tcPr/>
                </a:tc>
                <a:tc>
                  <a:txBody>
                    <a:bodyPr/>
                    <a:lstStyle/>
                    <a:p>
                      <a:r>
                        <a:rPr lang="en-US" dirty="0"/>
                        <a:t>Process Tailoring</a:t>
                      </a:r>
                    </a:p>
                    <a:p>
                      <a:r>
                        <a:rPr lang="en-US" dirty="0"/>
                        <a:t>Iteration and release planning</a:t>
                      </a:r>
                    </a:p>
                    <a:p>
                      <a:r>
                        <a:rPr lang="en-US" dirty="0"/>
                        <a:t>Wideband Delphi and planning Poker</a:t>
                      </a:r>
                    </a:p>
                    <a:p>
                      <a:r>
                        <a:rPr lang="en-US" dirty="0"/>
                        <a:t>Progressive elaboration</a:t>
                      </a:r>
                    </a:p>
                    <a:p>
                      <a:r>
                        <a:rPr lang="en-US" dirty="0"/>
                        <a:t>Timeboxing</a:t>
                      </a:r>
                    </a:p>
                    <a:p>
                      <a:r>
                        <a:rPr lang="en-US" dirty="0"/>
                        <a:t>Minimally Marketable Feature (MMF)</a:t>
                      </a:r>
                    </a:p>
                    <a:p>
                      <a:r>
                        <a:rPr lang="en-US" dirty="0"/>
                        <a:t>Ideal Time</a:t>
                      </a:r>
                    </a:p>
                    <a:p>
                      <a:r>
                        <a:rPr lang="en-US" dirty="0"/>
                        <a:t>Affinity Estimating</a:t>
                      </a:r>
                    </a:p>
                    <a:p>
                      <a:r>
                        <a:rPr lang="en-US" dirty="0"/>
                        <a:t>Relative Sizing | Story Points</a:t>
                      </a:r>
                    </a:p>
                  </a:txBody>
                  <a:tcPr/>
                </a:tc>
                <a:tc>
                  <a:txBody>
                    <a:bodyPr/>
                    <a:lstStyle/>
                    <a:p>
                      <a:r>
                        <a:rPr lang="en-US" dirty="0"/>
                        <a:t>Time, budget, and cost estimation</a:t>
                      </a:r>
                    </a:p>
                    <a:p>
                      <a:r>
                        <a:rPr lang="en-US" dirty="0"/>
                        <a:t>Value-based decomposition and prioritization</a:t>
                      </a:r>
                    </a:p>
                    <a:p>
                      <a:r>
                        <a:rPr lang="en-US" dirty="0"/>
                        <a:t>Agile charters</a:t>
                      </a:r>
                    </a:p>
                    <a:p>
                      <a:r>
                        <a:rPr lang="en-US" dirty="0"/>
                        <a:t>Business Case development</a:t>
                      </a:r>
                    </a:p>
                    <a:p>
                      <a:r>
                        <a:rPr lang="en-US" dirty="0"/>
                        <a:t>Innovation Games</a:t>
                      </a:r>
                    </a:p>
                  </a:txBody>
                  <a:tcPr/>
                </a:tc>
                <a:extLst>
                  <a:ext uri="{0D108BD9-81ED-4DB2-BD59-A6C34878D82A}">
                    <a16:rowId xmlns:a16="http://schemas.microsoft.com/office/drawing/2014/main" val="2718639311"/>
                  </a:ext>
                </a:extLst>
              </a:tr>
            </a:tbl>
          </a:graphicData>
        </a:graphic>
      </p:graphicFrame>
    </p:spTree>
    <p:extLst>
      <p:ext uri="{BB962C8B-B14F-4D97-AF65-F5344CB8AC3E}">
        <p14:creationId xmlns:p14="http://schemas.microsoft.com/office/powerpoint/2010/main" val="35935091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VI – Problem Detection &amp; Resolution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1 </a:t>
            </a:r>
            <a:r>
              <a:rPr lang="en-US" sz="1800" dirty="0">
                <a:solidFill>
                  <a:schemeClr val="tx1"/>
                </a:solidFill>
                <a:latin typeface="Arial Rounded MT Bold" panose="020F0704030504030204" pitchFamily="34" charset="0"/>
                <a:cs typeface="Arial" panose="020B0604020202020204" pitchFamily="34" charset="0"/>
              </a:rPr>
              <a:t>Create an open and safe environment by encouraging conversation and experimentation, in order to surface problems and impediments that are slowing the team down or preventing its ability to deliver value.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2 </a:t>
            </a:r>
            <a:r>
              <a:rPr lang="en-US" sz="1800" dirty="0">
                <a:solidFill>
                  <a:schemeClr val="tx1"/>
                </a:solidFill>
                <a:latin typeface="Arial Rounded MT Bold" panose="020F0704030504030204" pitchFamily="34" charset="0"/>
                <a:cs typeface="Arial" panose="020B0604020202020204" pitchFamily="34" charset="0"/>
              </a:rPr>
              <a:t>Identify threats and issues by educating and engaging the team at various points in the project in order to resolve them at the appropriate time and improve processes that caused issues.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3 </a:t>
            </a:r>
            <a:r>
              <a:rPr lang="en-US" sz="1800" dirty="0">
                <a:solidFill>
                  <a:schemeClr val="tx1"/>
                </a:solidFill>
                <a:latin typeface="Arial Rounded MT Bold" panose="020F0704030504030204" pitchFamily="34" charset="0"/>
                <a:cs typeface="Arial" panose="020B0604020202020204" pitchFamily="34" charset="0"/>
              </a:rPr>
              <a:t>Ensure issues are resolved by appropriate team members and/or reset expectations in light of issues that cannot be resolved in order to maximize the value delivered.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3590346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VI – Problem Detection &amp; Resolution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4 </a:t>
            </a:r>
            <a:r>
              <a:rPr lang="en-US" sz="1800" dirty="0">
                <a:solidFill>
                  <a:schemeClr val="tx1"/>
                </a:solidFill>
                <a:latin typeface="Arial Rounded MT Bold" panose="020F0704030504030204" pitchFamily="34" charset="0"/>
                <a:cs typeface="Arial" panose="020B0604020202020204" pitchFamily="34" charset="0"/>
              </a:rPr>
              <a:t>Maintain a visible, monitored, and prioritized list of threats and issues in order to elevate accountability, encourage action, and track ownership and resolution status.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5 </a:t>
            </a:r>
            <a:r>
              <a:rPr lang="en-US" sz="1800" dirty="0">
                <a:solidFill>
                  <a:schemeClr val="tx1"/>
                </a:solidFill>
                <a:latin typeface="Arial Rounded MT Bold" panose="020F0704030504030204" pitchFamily="34" charset="0"/>
                <a:cs typeface="Arial" panose="020B0604020202020204" pitchFamily="34" charset="0"/>
              </a:rPr>
              <a:t>Communicate status of threats and issues by maintaining threat list and incorporating activities into backlog of work in order to provide transparency.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1693148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VI – Problem Detection &amp; Resolution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4 </a:t>
            </a:r>
            <a:r>
              <a:rPr lang="en-US" sz="1800" dirty="0">
                <a:solidFill>
                  <a:schemeClr val="tx1"/>
                </a:solidFill>
                <a:latin typeface="Arial Rounded MT Bold" panose="020F0704030504030204" pitchFamily="34" charset="0"/>
                <a:cs typeface="Arial" panose="020B0604020202020204" pitchFamily="34" charset="0"/>
              </a:rPr>
              <a:t>Maintain a visible, monitored, and prioritized list of threats and issues in order to elevate accountability, encourage action, and track ownership and resolution status.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5 </a:t>
            </a:r>
            <a:r>
              <a:rPr lang="en-US" sz="1800" dirty="0">
                <a:solidFill>
                  <a:schemeClr val="tx1"/>
                </a:solidFill>
                <a:latin typeface="Arial Rounded MT Bold" panose="020F0704030504030204" pitchFamily="34" charset="0"/>
                <a:cs typeface="Arial" panose="020B0604020202020204" pitchFamily="34" charset="0"/>
              </a:rPr>
              <a:t>Communicate status of threats and issues by maintaining threat list and incorporating activities into backlog of work in order to provide transparency.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2139377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Problem Detection &amp; Resolution</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5E06589-2A41-490D-A400-D2378F9B5CB9}"/>
              </a:ext>
            </a:extLst>
          </p:cNvPr>
          <p:cNvGraphicFramePr>
            <a:graphicFrameLocks noGrp="1"/>
          </p:cNvGraphicFramePr>
          <p:nvPr>
            <p:extLst>
              <p:ext uri="{D42A27DB-BD31-4B8C-83A1-F6EECF244321}">
                <p14:modId xmlns:p14="http://schemas.microsoft.com/office/powerpoint/2010/main" val="4015339270"/>
              </p:ext>
            </p:extLst>
          </p:nvPr>
        </p:nvGraphicFramePr>
        <p:xfrm>
          <a:off x="779975" y="1087665"/>
          <a:ext cx="10628922" cy="2926080"/>
        </p:xfrm>
        <a:graphic>
          <a:graphicData uri="http://schemas.openxmlformats.org/drawingml/2006/table">
            <a:tbl>
              <a:tblPr firstRow="1" bandRow="1">
                <a:tableStyleId>{5C22544A-7EE6-4342-B048-85BDC9FD1C3A}</a:tableStyleId>
              </a:tblPr>
              <a:tblGrid>
                <a:gridCol w="2880030">
                  <a:extLst>
                    <a:ext uri="{9D8B030D-6E8A-4147-A177-3AD203B41FA5}">
                      <a16:colId xmlns:a16="http://schemas.microsoft.com/office/drawing/2014/main" val="3754403466"/>
                    </a:ext>
                  </a:extLst>
                </a:gridCol>
                <a:gridCol w="4205918">
                  <a:extLst>
                    <a:ext uri="{9D8B030D-6E8A-4147-A177-3AD203B41FA5}">
                      <a16:colId xmlns:a16="http://schemas.microsoft.com/office/drawing/2014/main" val="32596410"/>
                    </a:ext>
                  </a:extLst>
                </a:gridCol>
                <a:gridCol w="3542974">
                  <a:extLst>
                    <a:ext uri="{9D8B030D-6E8A-4147-A177-3AD203B41FA5}">
                      <a16:colId xmlns:a16="http://schemas.microsoft.com/office/drawing/2014/main" val="2660331337"/>
                    </a:ext>
                  </a:extLst>
                </a:gridCol>
              </a:tblGrid>
              <a:tr h="370840">
                <a:tc>
                  <a:txBody>
                    <a:bodyPr/>
                    <a:lstStyle/>
                    <a:p>
                      <a:r>
                        <a:rPr lang="en-US" sz="1800" dirty="0">
                          <a:solidFill>
                            <a:schemeClr val="tx1"/>
                          </a:solidFill>
                          <a:latin typeface="Arial Rounded MT Bold" panose="020F0704030504030204" pitchFamily="34" charset="0"/>
                          <a:cs typeface="Arial" panose="020B0604020202020204" pitchFamily="34" charset="0"/>
                        </a:rPr>
                        <a:t>Domain</a:t>
                      </a:r>
                      <a:endParaRPr lang="en-US" dirty="0"/>
                    </a:p>
                  </a:txBody>
                  <a:tcPr/>
                </a:tc>
                <a:tc>
                  <a:txBody>
                    <a:bodyPr/>
                    <a:lstStyle/>
                    <a:p>
                      <a:r>
                        <a:rPr lang="en-US" sz="1800" dirty="0">
                          <a:solidFill>
                            <a:schemeClr val="tx1"/>
                          </a:solidFill>
                          <a:latin typeface="Arial Rounded MT Bold" panose="020F0704030504030204" pitchFamily="34" charset="0"/>
                          <a:cs typeface="Arial" panose="020B0604020202020204" pitchFamily="34" charset="0"/>
                        </a:rPr>
                        <a:t>Tools &amp; Techniques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Rounded MT Bold" panose="020F0704030504030204" pitchFamily="34" charset="0"/>
                          <a:cs typeface="Arial" panose="020B0604020202020204" pitchFamily="34" charset="0"/>
                        </a:rPr>
                        <a:t>Knowledge &amp; Skills </a:t>
                      </a:r>
                    </a:p>
                    <a:p>
                      <a:endParaRPr lang="en-US" dirty="0"/>
                    </a:p>
                  </a:txBody>
                  <a:tcPr/>
                </a:tc>
                <a:extLst>
                  <a:ext uri="{0D108BD9-81ED-4DB2-BD59-A6C34878D82A}">
                    <a16:rowId xmlns:a16="http://schemas.microsoft.com/office/drawing/2014/main" val="2019978655"/>
                  </a:ext>
                </a:extLst>
              </a:tr>
              <a:tr h="370840">
                <a:tc>
                  <a:txBody>
                    <a:bodyPr/>
                    <a:lstStyle/>
                    <a:p>
                      <a:r>
                        <a:rPr lang="en-US" b="1" dirty="0"/>
                        <a:t>Problem Detection &amp; Resolution </a:t>
                      </a:r>
                    </a:p>
                  </a:txBody>
                  <a:tcPr/>
                </a:tc>
                <a:tc>
                  <a:txBody>
                    <a:bodyPr/>
                    <a:lstStyle/>
                    <a:p>
                      <a:r>
                        <a:rPr lang="en-US" dirty="0"/>
                        <a:t>Cycle Time</a:t>
                      </a:r>
                    </a:p>
                    <a:p>
                      <a:r>
                        <a:rPr lang="en-US" dirty="0"/>
                        <a:t>Escaped defects</a:t>
                      </a:r>
                    </a:p>
                    <a:p>
                      <a:r>
                        <a:rPr lang="en-US" dirty="0"/>
                        <a:t>Continuous Integration</a:t>
                      </a:r>
                    </a:p>
                    <a:p>
                      <a:r>
                        <a:rPr lang="en-US" dirty="0"/>
                        <a:t>Risk based spike</a:t>
                      </a:r>
                    </a:p>
                    <a:p>
                      <a:r>
                        <a:rPr lang="en-US" dirty="0"/>
                        <a:t>Frequent verification and validation</a:t>
                      </a:r>
                    </a:p>
                    <a:p>
                      <a:r>
                        <a:rPr lang="en-US" dirty="0"/>
                        <a:t>Test-driven development |Test First Development</a:t>
                      </a:r>
                    </a:p>
                    <a:p>
                      <a:r>
                        <a:rPr lang="en-US" dirty="0"/>
                        <a:t>Acceptance Test Driven Development</a:t>
                      </a:r>
                    </a:p>
                  </a:txBody>
                  <a:tcPr/>
                </a:tc>
                <a:tc>
                  <a:txBody>
                    <a:bodyPr/>
                    <a:lstStyle/>
                    <a:p>
                      <a:r>
                        <a:rPr lang="en-US" dirty="0"/>
                        <a:t>Problem Solving</a:t>
                      </a:r>
                    </a:p>
                    <a:p>
                      <a:r>
                        <a:rPr lang="en-US" dirty="0"/>
                        <a:t>Control Limits</a:t>
                      </a:r>
                    </a:p>
                    <a:p>
                      <a:r>
                        <a:rPr lang="en-US" dirty="0"/>
                        <a:t>Failure Modes &amp; Alternatives</a:t>
                      </a:r>
                    </a:p>
                    <a:p>
                      <a:r>
                        <a:rPr lang="en-US" dirty="0"/>
                        <a:t>Variance and trend analysis</a:t>
                      </a:r>
                    </a:p>
                  </a:txBody>
                  <a:tcPr/>
                </a:tc>
                <a:extLst>
                  <a:ext uri="{0D108BD9-81ED-4DB2-BD59-A6C34878D82A}">
                    <a16:rowId xmlns:a16="http://schemas.microsoft.com/office/drawing/2014/main" val="2718639311"/>
                  </a:ext>
                </a:extLst>
              </a:tr>
            </a:tbl>
          </a:graphicData>
        </a:graphic>
      </p:graphicFrame>
    </p:spTree>
    <p:extLst>
      <p:ext uri="{BB962C8B-B14F-4D97-AF65-F5344CB8AC3E}">
        <p14:creationId xmlns:p14="http://schemas.microsoft.com/office/powerpoint/2010/main" val="1144172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VII – Continuous Improvement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1 </a:t>
            </a:r>
            <a:r>
              <a:rPr lang="en-US" sz="1800" dirty="0">
                <a:solidFill>
                  <a:schemeClr val="tx1"/>
                </a:solidFill>
                <a:latin typeface="Arial Rounded MT Bold" panose="020F0704030504030204" pitchFamily="34" charset="0"/>
                <a:cs typeface="Arial" panose="020B0604020202020204" pitchFamily="34" charset="0"/>
              </a:rPr>
              <a:t>Tailor and adapt the project process by periodically reviewing and integrating team practices, organizational culture, and delivery goals in order to ensure team effectiveness within established organizational guidelines and norms.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2 </a:t>
            </a:r>
            <a:r>
              <a:rPr lang="en-US" sz="1800" dirty="0">
                <a:solidFill>
                  <a:schemeClr val="tx1"/>
                </a:solidFill>
                <a:latin typeface="Arial Rounded MT Bold" panose="020F0704030504030204" pitchFamily="34" charset="0"/>
                <a:cs typeface="Arial" panose="020B0604020202020204" pitchFamily="34" charset="0"/>
              </a:rPr>
              <a:t>Improve team processes by conducting frequent retrospectives and improvement experiments in order to continually enhance the effectiveness of the team, project, and organization.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3 </a:t>
            </a:r>
            <a:r>
              <a:rPr lang="en-US" sz="1800" dirty="0">
                <a:solidFill>
                  <a:schemeClr val="tx1"/>
                </a:solidFill>
                <a:latin typeface="Arial Rounded MT Bold" panose="020F0704030504030204" pitchFamily="34" charset="0"/>
                <a:cs typeface="Arial" panose="020B0604020202020204" pitchFamily="34" charset="0"/>
              </a:rPr>
              <a:t>Seek feedback on the product by incremental delivery and frequent demonstrations in order to improve the value of the product. </a:t>
            </a:r>
          </a:p>
        </p:txBody>
      </p:sp>
    </p:spTree>
    <p:extLst>
      <p:ext uri="{BB962C8B-B14F-4D97-AF65-F5344CB8AC3E}">
        <p14:creationId xmlns:p14="http://schemas.microsoft.com/office/powerpoint/2010/main" val="3834982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Domain VII – Continuous Improvement Tasks..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4 </a:t>
            </a:r>
            <a:r>
              <a:rPr lang="en-US" sz="1800" dirty="0">
                <a:solidFill>
                  <a:schemeClr val="tx1"/>
                </a:solidFill>
                <a:latin typeface="Arial Rounded MT Bold" panose="020F0704030504030204" pitchFamily="34" charset="0"/>
                <a:cs typeface="Arial" panose="020B0604020202020204" pitchFamily="34" charset="0"/>
              </a:rPr>
              <a:t>Create an environment of continued learning by providing opportunities for people to develop their skills in order to develop a more productive team of generalizing specialists.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5 </a:t>
            </a:r>
            <a:r>
              <a:rPr lang="en-US" sz="1800" dirty="0">
                <a:solidFill>
                  <a:schemeClr val="tx1"/>
                </a:solidFill>
                <a:latin typeface="Arial Rounded MT Bold" panose="020F0704030504030204" pitchFamily="34" charset="0"/>
                <a:cs typeface="Arial" panose="020B0604020202020204" pitchFamily="34" charset="0"/>
              </a:rPr>
              <a:t>Challenge existing process elements by performing a value stream analysis and removing waste in order to increase individual efficiency and team effectiveness. </a:t>
            </a:r>
          </a:p>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a:p>
            <a:pPr marL="0" indent="0">
              <a:lnSpc>
                <a:spcPct val="200000"/>
              </a:lnSpc>
              <a:spcBef>
                <a:spcPts val="0"/>
              </a:spcBef>
              <a:buNone/>
            </a:pPr>
            <a:r>
              <a:rPr lang="en-US" sz="1800" dirty="0">
                <a:solidFill>
                  <a:srgbClr val="0070C0"/>
                </a:solidFill>
                <a:latin typeface="Arial Rounded MT Bold" panose="020F0704030504030204" pitchFamily="34" charset="0"/>
                <a:cs typeface="Arial" panose="020B0604020202020204" pitchFamily="34" charset="0"/>
              </a:rPr>
              <a:t>Task 6 </a:t>
            </a:r>
            <a:r>
              <a:rPr lang="en-US" sz="1800" dirty="0">
                <a:solidFill>
                  <a:schemeClr val="tx1"/>
                </a:solidFill>
                <a:latin typeface="Arial Rounded MT Bold" panose="020F0704030504030204" pitchFamily="34" charset="0"/>
                <a:cs typeface="Arial" panose="020B0604020202020204" pitchFamily="34" charset="0"/>
              </a:rPr>
              <a:t>Create systemic improvements by disseminating knowledge and practices across projects and organizational boundaries in order to avoid re-occurrence of identified problems and improve the effectiveness of the organization as a whole.  </a:t>
            </a:r>
          </a:p>
          <a:p>
            <a:pPr marL="0" indent="0">
              <a:lnSpc>
                <a:spcPct val="200000"/>
              </a:lnSpc>
              <a:spcBef>
                <a:spcPts val="0"/>
              </a:spcBef>
              <a:buNone/>
            </a:pPr>
            <a:r>
              <a:rPr lang="en-US" sz="1800" dirty="0">
                <a:solidFill>
                  <a:schemeClr val="tx1"/>
                </a:solidFill>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1650811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7"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Autofit/>
          </a:bodyPr>
          <a:lstStyle/>
          <a:p>
            <a:pPr algn="ctr"/>
            <a:r>
              <a:rPr lang="en-US" sz="3600" dirty="0">
                <a:solidFill>
                  <a:schemeClr val="bg1"/>
                </a:solidFill>
                <a:latin typeface="Arial" panose="020B0604020202020204" pitchFamily="34" charset="0"/>
                <a:cs typeface="Arial" panose="020B0604020202020204" pitchFamily="34" charset="0"/>
              </a:rPr>
              <a:t>Continuous Improvement</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200000"/>
              </a:lnSpc>
              <a:spcBef>
                <a:spcPts val="0"/>
              </a:spcBef>
              <a:buNone/>
            </a:pPr>
            <a:endParaRPr lang="en-US" sz="1800" dirty="0">
              <a:solidFill>
                <a:schemeClr val="tx1"/>
              </a:solidFill>
              <a:latin typeface="Arial Rounded MT Bold" panose="020F07040305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5E06589-2A41-490D-A400-D2378F9B5CB9}"/>
              </a:ext>
            </a:extLst>
          </p:cNvPr>
          <p:cNvGraphicFramePr>
            <a:graphicFrameLocks noGrp="1"/>
          </p:cNvGraphicFramePr>
          <p:nvPr>
            <p:extLst>
              <p:ext uri="{D42A27DB-BD31-4B8C-83A1-F6EECF244321}">
                <p14:modId xmlns:p14="http://schemas.microsoft.com/office/powerpoint/2010/main" val="1029594206"/>
              </p:ext>
            </p:extLst>
          </p:nvPr>
        </p:nvGraphicFramePr>
        <p:xfrm>
          <a:off x="779975" y="1087665"/>
          <a:ext cx="10628922" cy="2651760"/>
        </p:xfrm>
        <a:graphic>
          <a:graphicData uri="http://schemas.openxmlformats.org/drawingml/2006/table">
            <a:tbl>
              <a:tblPr firstRow="1" bandRow="1">
                <a:tableStyleId>{5C22544A-7EE6-4342-B048-85BDC9FD1C3A}</a:tableStyleId>
              </a:tblPr>
              <a:tblGrid>
                <a:gridCol w="2880030">
                  <a:extLst>
                    <a:ext uri="{9D8B030D-6E8A-4147-A177-3AD203B41FA5}">
                      <a16:colId xmlns:a16="http://schemas.microsoft.com/office/drawing/2014/main" val="3754403466"/>
                    </a:ext>
                  </a:extLst>
                </a:gridCol>
                <a:gridCol w="4205918">
                  <a:extLst>
                    <a:ext uri="{9D8B030D-6E8A-4147-A177-3AD203B41FA5}">
                      <a16:colId xmlns:a16="http://schemas.microsoft.com/office/drawing/2014/main" val="32596410"/>
                    </a:ext>
                  </a:extLst>
                </a:gridCol>
                <a:gridCol w="3542974">
                  <a:extLst>
                    <a:ext uri="{9D8B030D-6E8A-4147-A177-3AD203B41FA5}">
                      <a16:colId xmlns:a16="http://schemas.microsoft.com/office/drawing/2014/main" val="2660331337"/>
                    </a:ext>
                  </a:extLst>
                </a:gridCol>
              </a:tblGrid>
              <a:tr h="370840">
                <a:tc>
                  <a:txBody>
                    <a:bodyPr/>
                    <a:lstStyle/>
                    <a:p>
                      <a:r>
                        <a:rPr lang="en-US" sz="1800" dirty="0">
                          <a:solidFill>
                            <a:schemeClr val="tx1"/>
                          </a:solidFill>
                          <a:latin typeface="Arial Rounded MT Bold" panose="020F0704030504030204" pitchFamily="34" charset="0"/>
                          <a:cs typeface="Arial" panose="020B0604020202020204" pitchFamily="34" charset="0"/>
                        </a:rPr>
                        <a:t>Domain</a:t>
                      </a:r>
                      <a:endParaRPr lang="en-US" dirty="0"/>
                    </a:p>
                  </a:txBody>
                  <a:tcPr/>
                </a:tc>
                <a:tc>
                  <a:txBody>
                    <a:bodyPr/>
                    <a:lstStyle/>
                    <a:p>
                      <a:r>
                        <a:rPr lang="en-US" sz="1800" dirty="0">
                          <a:solidFill>
                            <a:schemeClr val="tx1"/>
                          </a:solidFill>
                          <a:latin typeface="Arial Rounded MT Bold" panose="020F0704030504030204" pitchFamily="34" charset="0"/>
                          <a:cs typeface="Arial" panose="020B0604020202020204" pitchFamily="34" charset="0"/>
                        </a:rPr>
                        <a:t>Tools &amp; Techniques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Rounded MT Bold" panose="020F0704030504030204" pitchFamily="34" charset="0"/>
                          <a:cs typeface="Arial" panose="020B0604020202020204" pitchFamily="34" charset="0"/>
                        </a:rPr>
                        <a:t>Knowledge &amp; Skills </a:t>
                      </a:r>
                    </a:p>
                    <a:p>
                      <a:endParaRPr lang="en-US" dirty="0"/>
                    </a:p>
                  </a:txBody>
                  <a:tcPr/>
                </a:tc>
                <a:extLst>
                  <a:ext uri="{0D108BD9-81ED-4DB2-BD59-A6C34878D82A}">
                    <a16:rowId xmlns:a16="http://schemas.microsoft.com/office/drawing/2014/main" val="2019978655"/>
                  </a:ext>
                </a:extLst>
              </a:tr>
              <a:tr h="370840">
                <a:tc>
                  <a:txBody>
                    <a:bodyPr/>
                    <a:lstStyle/>
                    <a:p>
                      <a:r>
                        <a:rPr lang="en-US" b="1" dirty="0"/>
                        <a:t>Continuous 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Retrospective</a:t>
                      </a:r>
                    </a:p>
                    <a:p>
                      <a:endParaRPr lang="en-US" dirty="0"/>
                    </a:p>
                  </a:txBody>
                  <a:tcPr/>
                </a:tc>
                <a:tc>
                  <a:txBody>
                    <a:bodyPr/>
                    <a:lstStyle/>
                    <a:p>
                      <a:r>
                        <a:rPr lang="en-US" dirty="0"/>
                        <a:t>Knowledge Sharing</a:t>
                      </a:r>
                    </a:p>
                    <a:p>
                      <a:r>
                        <a:rPr lang="en-US" dirty="0"/>
                        <a:t>Process Analysis</a:t>
                      </a:r>
                    </a:p>
                    <a:p>
                      <a:r>
                        <a:rPr lang="en-US" dirty="0"/>
                        <a:t>Applying new agile practices</a:t>
                      </a:r>
                    </a:p>
                    <a:p>
                      <a:r>
                        <a:rPr lang="en-US" dirty="0"/>
                        <a:t>PMI's code of Ethics &amp; Professional Conduct</a:t>
                      </a:r>
                    </a:p>
                    <a:p>
                      <a:r>
                        <a:rPr lang="en-US" dirty="0"/>
                        <a:t>Continuous Improvement</a:t>
                      </a:r>
                    </a:p>
                    <a:p>
                      <a:r>
                        <a:rPr lang="en-US" dirty="0"/>
                        <a:t>Self Assessment</a:t>
                      </a:r>
                    </a:p>
                  </a:txBody>
                  <a:tcPr/>
                </a:tc>
                <a:extLst>
                  <a:ext uri="{0D108BD9-81ED-4DB2-BD59-A6C34878D82A}">
                    <a16:rowId xmlns:a16="http://schemas.microsoft.com/office/drawing/2014/main" val="2718639311"/>
                  </a:ext>
                </a:extLst>
              </a:tr>
            </a:tbl>
          </a:graphicData>
        </a:graphic>
      </p:graphicFrame>
    </p:spTree>
    <p:extLst>
      <p:ext uri="{BB962C8B-B14F-4D97-AF65-F5344CB8AC3E}">
        <p14:creationId xmlns:p14="http://schemas.microsoft.com/office/powerpoint/2010/main" val="205651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0" y="192849"/>
            <a:ext cx="12191999"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r>
              <a:rPr lang="en-US" dirty="0">
                <a:solidFill>
                  <a:schemeClr val="bg1"/>
                </a:solidFill>
                <a:latin typeface="Arial" panose="020B0604020202020204" pitchFamily="34" charset="0"/>
                <a:cs typeface="Arial" panose="020B0604020202020204" pitchFamily="34" charset="0"/>
              </a:rPr>
              <a:t>PMI-Agile Certified Practitioner</a:t>
            </a:r>
            <a:r>
              <a:rPr lang="en-US" baseline="30000" dirty="0">
                <a:solidFill>
                  <a:schemeClr val="bg1"/>
                </a:solidFill>
              </a:rPr>
              <a:t>®</a:t>
            </a:r>
            <a:r>
              <a:rPr lang="en-US" dirty="0">
                <a:solidFill>
                  <a:schemeClr val="bg1"/>
                </a:solidFill>
                <a:latin typeface="Arial" panose="020B0604020202020204" pitchFamily="34" charset="0"/>
                <a:cs typeface="Arial" panose="020B0604020202020204" pitchFamily="34" charset="0"/>
              </a:rPr>
              <a:t> Exam Prep Topics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fontScale="70000" lnSpcReduction="20000"/>
          </a:bodyPr>
          <a:lstStyle/>
          <a:p>
            <a:pPr>
              <a:lnSpc>
                <a:spcPct val="200000"/>
              </a:lnSpc>
            </a:pPr>
            <a:r>
              <a:rPr lang="en-US" dirty="0">
                <a:latin typeface="Arial Rounded MT Bold" panose="020F0704030504030204" pitchFamily="34" charset="0"/>
                <a:cs typeface="Arial" panose="020B0604020202020204" pitchFamily="34" charset="0"/>
              </a:rPr>
              <a:t>PMI-ACP 	Course Introduction</a:t>
            </a:r>
          </a:p>
          <a:p>
            <a:pPr>
              <a:lnSpc>
                <a:spcPct val="200000"/>
              </a:lnSpc>
            </a:pPr>
            <a:r>
              <a:rPr lang="en-US" dirty="0">
                <a:latin typeface="Arial Rounded MT Bold" panose="020F0704030504030204" pitchFamily="34" charset="0"/>
                <a:cs typeface="Arial" panose="020B0604020202020204" pitchFamily="34" charset="0"/>
              </a:rPr>
              <a:t>Domain – I 	Agile Framework</a:t>
            </a:r>
          </a:p>
          <a:p>
            <a:pPr>
              <a:lnSpc>
                <a:spcPct val="200000"/>
              </a:lnSpc>
            </a:pPr>
            <a:r>
              <a:rPr lang="en-US" dirty="0">
                <a:latin typeface="Arial Rounded MT Bold" panose="020F0704030504030204" pitchFamily="34" charset="0"/>
                <a:cs typeface="Arial" panose="020B0604020202020204" pitchFamily="34" charset="0"/>
              </a:rPr>
              <a:t>Domain – II 	Value Driven Delivery</a:t>
            </a:r>
          </a:p>
          <a:p>
            <a:pPr>
              <a:lnSpc>
                <a:spcPct val="200000"/>
              </a:lnSpc>
            </a:pPr>
            <a:r>
              <a:rPr lang="en-US" dirty="0">
                <a:latin typeface="Arial Rounded MT Bold" panose="020F0704030504030204" pitchFamily="34" charset="0"/>
                <a:cs typeface="Arial" panose="020B0604020202020204" pitchFamily="34" charset="0"/>
              </a:rPr>
              <a:t>Domain – III	Stakeholder Engagement</a:t>
            </a:r>
          </a:p>
          <a:p>
            <a:pPr>
              <a:lnSpc>
                <a:spcPct val="200000"/>
              </a:lnSpc>
            </a:pPr>
            <a:r>
              <a:rPr lang="en-US" dirty="0">
                <a:latin typeface="Arial Rounded MT Bold" panose="020F0704030504030204" pitchFamily="34" charset="0"/>
                <a:cs typeface="Arial" panose="020B0604020202020204" pitchFamily="34" charset="0"/>
              </a:rPr>
              <a:t>Domain – IV	Boosting Team Performance Practices</a:t>
            </a:r>
          </a:p>
          <a:p>
            <a:pPr>
              <a:lnSpc>
                <a:spcPct val="200000"/>
              </a:lnSpc>
            </a:pPr>
            <a:r>
              <a:rPr lang="en-US" dirty="0">
                <a:latin typeface="Arial Rounded MT Bold" panose="020F0704030504030204" pitchFamily="34" charset="0"/>
                <a:cs typeface="Arial" panose="020B0604020202020204" pitchFamily="34" charset="0"/>
              </a:rPr>
              <a:t>Domain – V	Adaptive Planning</a:t>
            </a:r>
          </a:p>
          <a:p>
            <a:pPr>
              <a:lnSpc>
                <a:spcPct val="200000"/>
              </a:lnSpc>
            </a:pPr>
            <a:r>
              <a:rPr lang="en-US" dirty="0">
                <a:latin typeface="Arial Rounded MT Bold" panose="020F0704030504030204" pitchFamily="34" charset="0"/>
                <a:cs typeface="Arial" panose="020B0604020202020204" pitchFamily="34" charset="0"/>
              </a:rPr>
              <a:t>Domain – VI 	Problem Detection and Resolution</a:t>
            </a:r>
          </a:p>
          <a:p>
            <a:pPr>
              <a:lnSpc>
                <a:spcPct val="200000"/>
              </a:lnSpc>
            </a:pPr>
            <a:r>
              <a:rPr lang="en-US" dirty="0">
                <a:latin typeface="Arial Rounded MT Bold" panose="020F0704030504030204" pitchFamily="34" charset="0"/>
                <a:cs typeface="Arial" panose="020B0604020202020204" pitchFamily="34" charset="0"/>
              </a:rPr>
              <a:t>Domain – VII 	Continuous Improvement</a:t>
            </a:r>
          </a:p>
          <a:p>
            <a:endParaRPr lang="en-US"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47735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2B2542-A079-44FC-AC89-E00DCDDBD63C}"/>
              </a:ext>
            </a:extLst>
          </p:cNvPr>
          <p:cNvSpPr>
            <a:spLocks noGrp="1"/>
          </p:cNvSpPr>
          <p:nvPr>
            <p:ph type="title"/>
          </p:nvPr>
        </p:nvSpPr>
        <p:spPr>
          <a:solidFill>
            <a:srgbClr val="0070C0"/>
          </a:solidFill>
        </p:spPr>
        <p:txBody>
          <a:bodyPr/>
          <a:lstStyle/>
          <a:p>
            <a:pPr algn="ctr"/>
            <a:r>
              <a:rPr lang="en-US" dirty="0">
                <a:solidFill>
                  <a:schemeClr val="bg1"/>
                </a:solidFill>
              </a:rPr>
              <a:t>PMI-ACP Examination Details </a:t>
            </a:r>
          </a:p>
        </p:txBody>
      </p:sp>
      <p:sp>
        <p:nvSpPr>
          <p:cNvPr id="5" name="Text Placeholder 4">
            <a:extLst>
              <a:ext uri="{FF2B5EF4-FFF2-40B4-BE49-F238E27FC236}">
                <a16:creationId xmlns:a16="http://schemas.microsoft.com/office/drawing/2014/main" id="{401258A2-18A0-4D6B-A76B-B6ADAAD94C77}"/>
              </a:ext>
            </a:extLst>
          </p:cNvPr>
          <p:cNvSpPr>
            <a:spLocks noGrp="1"/>
          </p:cNvSpPr>
          <p:nvPr>
            <p:ph type="body" idx="1"/>
          </p:nvPr>
        </p:nvSpPr>
        <p:spPr>
          <a:solidFill>
            <a:srgbClr val="FFFF66"/>
          </a:solidFill>
        </p:spPr>
        <p:txBody>
          <a:bodyPr>
            <a:normAutofit/>
          </a:bodyPr>
          <a:lstStyle/>
          <a:p>
            <a:pPr algn="ctr"/>
            <a:endParaRPr lang="en-US" sz="3200" dirty="0">
              <a:solidFill>
                <a:srgbClr val="C00000"/>
              </a:solidFill>
              <a:latin typeface="+mj-lt"/>
              <a:ea typeface="+mj-ea"/>
              <a:cs typeface="+mj-cs"/>
            </a:endParaRPr>
          </a:p>
          <a:p>
            <a:pPr algn="ctr"/>
            <a:r>
              <a:rPr lang="en-US" sz="3200" dirty="0">
                <a:solidFill>
                  <a:srgbClr val="C00000"/>
                </a:solidFill>
                <a:latin typeface="+mj-lt"/>
                <a:ea typeface="+mj-ea"/>
                <a:cs typeface="+mj-cs"/>
              </a:rPr>
              <a:t>Handbook</a:t>
            </a:r>
          </a:p>
        </p:txBody>
      </p:sp>
    </p:spTree>
    <p:extLst>
      <p:ext uri="{BB962C8B-B14F-4D97-AF65-F5344CB8AC3E}">
        <p14:creationId xmlns:p14="http://schemas.microsoft.com/office/powerpoint/2010/main" val="426320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Exam Pre-requisites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2,000 hours of general project experience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PMPs and PgMPs qualify  for this requirement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1,500 hours working on agile project team or agile methodologies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21 contact hours of training in agile practices</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Yes, this course satisfies this objective</a:t>
            </a:r>
          </a:p>
        </p:txBody>
      </p:sp>
    </p:spTree>
    <p:extLst>
      <p:ext uri="{BB962C8B-B14F-4D97-AF65-F5344CB8AC3E}">
        <p14:creationId xmlns:p14="http://schemas.microsoft.com/office/powerpoint/2010/main" val="83009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46ECC-EA04-46E2-9D4F-4C8967030C94}"/>
              </a:ext>
            </a:extLst>
          </p:cNvPr>
          <p:cNvSpPr>
            <a:spLocks noGrp="1"/>
          </p:cNvSpPr>
          <p:nvPr>
            <p:ph type="title"/>
          </p:nvPr>
        </p:nvSpPr>
        <p:spPr>
          <a:xfrm>
            <a:off x="583096" y="192849"/>
            <a:ext cx="11158330" cy="509518"/>
          </a:xfrm>
          <a:solidFill>
            <a:schemeClr val="accent5">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solidFill>
                  <a:schemeClr val="bg1"/>
                </a:solidFill>
                <a:latin typeface="Arial" panose="020B0604020202020204" pitchFamily="34" charset="0"/>
                <a:cs typeface="Arial" panose="020B0604020202020204" pitchFamily="34" charset="0"/>
              </a:rPr>
              <a:t>PMI-ACP Exam Fees</a:t>
            </a:r>
          </a:p>
        </p:txBody>
      </p:sp>
      <p:sp>
        <p:nvSpPr>
          <p:cNvPr id="5" name="Content Placeholder 4">
            <a:extLst>
              <a:ext uri="{FF2B5EF4-FFF2-40B4-BE49-F238E27FC236}">
                <a16:creationId xmlns:a16="http://schemas.microsoft.com/office/drawing/2014/main" id="{27E354D3-DCA4-464C-9BF4-8C2B2E2DD44D}"/>
              </a:ext>
            </a:extLst>
          </p:cNvPr>
          <p:cNvSpPr>
            <a:spLocks noGrp="1"/>
          </p:cNvSpPr>
          <p:nvPr>
            <p:ph idx="1"/>
          </p:nvPr>
        </p:nvSpPr>
        <p:spPr>
          <a:xfrm>
            <a:off x="583096" y="927652"/>
            <a:ext cx="11158330" cy="5698435"/>
          </a:xfrm>
        </p:spPr>
        <p:style>
          <a:lnRef idx="2">
            <a:schemeClr val="accent5"/>
          </a:lnRef>
          <a:fillRef idx="1">
            <a:schemeClr val="lt1"/>
          </a:fillRef>
          <a:effectRef idx="0">
            <a:schemeClr val="accent5"/>
          </a:effectRef>
          <a:fontRef idx="minor">
            <a:schemeClr val="dk1"/>
          </a:fontRef>
        </p:style>
        <p:txBody>
          <a:bodyPr>
            <a:normAutofit/>
          </a:bodyPr>
          <a:lstStyle/>
          <a:p>
            <a:pPr>
              <a:lnSpc>
                <a:spcPct val="200000"/>
              </a:lnSpc>
              <a:spcBef>
                <a:spcPts val="0"/>
              </a:spcBef>
            </a:pPr>
            <a:r>
              <a:rPr lang="en-US" sz="2000" dirty="0">
                <a:latin typeface="Arial Rounded MT Bold" panose="020F0704030504030204" pitchFamily="34" charset="0"/>
                <a:cs typeface="Arial" panose="020B0604020202020204" pitchFamily="34" charset="0"/>
              </a:rPr>
              <a:t>PMI Member: $435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Non-member: $495 </a:t>
            </a:r>
          </a:p>
          <a:p>
            <a:pPr marL="0" indent="0">
              <a:lnSpc>
                <a:spcPct val="200000"/>
              </a:lnSpc>
              <a:spcBef>
                <a:spcPts val="0"/>
              </a:spcBef>
              <a:buNone/>
            </a:pPr>
            <a:r>
              <a:rPr lang="en-US" sz="2000" dirty="0">
                <a:latin typeface="Arial Rounded MT Bold" panose="020F0704030504030204" pitchFamily="34" charset="0"/>
                <a:cs typeface="Arial" panose="020B0604020202020204" pitchFamily="34" charset="0"/>
              </a:rPr>
              <a:t>•  Cost to join PMI: $129 plus $10 application fee</a:t>
            </a:r>
          </a:p>
        </p:txBody>
      </p:sp>
    </p:spTree>
    <p:extLst>
      <p:ext uri="{BB962C8B-B14F-4D97-AF65-F5344CB8AC3E}">
        <p14:creationId xmlns:p14="http://schemas.microsoft.com/office/powerpoint/2010/main" val="2808027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4063</Words>
  <Application>Microsoft Office PowerPoint</Application>
  <PresentationFormat>Widescreen</PresentationFormat>
  <Paragraphs>411</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Arial Rounded MT Bold</vt:lpstr>
      <vt:lpstr>Calibri</vt:lpstr>
      <vt:lpstr>Calibri Light</vt:lpstr>
      <vt:lpstr>Courier New</vt:lpstr>
      <vt:lpstr>Office Theme</vt:lpstr>
      <vt:lpstr>PowerPoint Presentation</vt:lpstr>
      <vt:lpstr>Agenda</vt:lpstr>
      <vt:lpstr>Agile Certified Professional</vt:lpstr>
      <vt:lpstr>PMI-ACP Exam Overview</vt:lpstr>
      <vt:lpstr>PMI-ACP Exam overview</vt:lpstr>
      <vt:lpstr>PMI-Agile Certified Practitioner® Exam Prep Topics</vt:lpstr>
      <vt:lpstr>PMI-ACP Examination Details </vt:lpstr>
      <vt:lpstr>PMI-ACP Exam Pre-requisites</vt:lpstr>
      <vt:lpstr>PMI-ACP Exam Fees</vt:lpstr>
      <vt:lpstr>PMI-ACP Certification Process</vt:lpstr>
      <vt:lpstr>PMI-ACP Application Process </vt:lpstr>
      <vt:lpstr>PMI-ACP Random Audits</vt:lpstr>
      <vt:lpstr>PMI-ACP Exam Details</vt:lpstr>
      <vt:lpstr>PMI-ACP Exam Blue Print</vt:lpstr>
      <vt:lpstr>PMI-ACP Test Center Details</vt:lpstr>
      <vt:lpstr>How to Schedule the CBT Exam</vt:lpstr>
      <vt:lpstr>How to Schedule the CBT Exam</vt:lpstr>
      <vt:lpstr>How to Schedule the PBT Exam</vt:lpstr>
      <vt:lpstr>Rescheduling | Cancelling PMI-ACP Exam</vt:lpstr>
      <vt:lpstr>PMI-ACP Testing Center Details</vt:lpstr>
      <vt:lpstr>PMI-ACP Testing Center Process</vt:lpstr>
      <vt:lpstr>PMI-ACP Testing Center Details</vt:lpstr>
      <vt:lpstr>PMI-ACP Examination Report</vt:lpstr>
      <vt:lpstr>PMI-ACP Examination  Domains, Tools &amp;Techniques, Knowledge &amp; Skills </vt:lpstr>
      <vt:lpstr>PMI-ACP Examination  Domains &amp; Tasks</vt:lpstr>
      <vt:lpstr>PMI-ACP Examination  Domains</vt:lpstr>
      <vt:lpstr>PMI-ACP Examination  Domains..</vt:lpstr>
      <vt:lpstr>PMI-ACP Examination  Domains..</vt:lpstr>
      <vt:lpstr>PMI-ACP Examination  Domains..</vt:lpstr>
      <vt:lpstr>PMI-ACP Examination  Domains..</vt:lpstr>
      <vt:lpstr>Domain I - Agile Principles &amp; Mindset Tasks</vt:lpstr>
      <vt:lpstr>Domain I - Agile Principles &amp; Mindset Tasks..</vt:lpstr>
      <vt:lpstr>Domain I - Agile Principles &amp; Mindset Tasks..</vt:lpstr>
      <vt:lpstr>Domain II – Value Driven Delivery Tasks..</vt:lpstr>
      <vt:lpstr>Domain II – Value Driven Delivery Tasks..</vt:lpstr>
      <vt:lpstr>Domain II – Value Driven Delivery Tasks..</vt:lpstr>
      <vt:lpstr>Domain II – Value Driven Delivery Tasks..</vt:lpstr>
      <vt:lpstr>Domain II – Value Driven Delivery Tasks..</vt:lpstr>
      <vt:lpstr>Value Driven Delivery</vt:lpstr>
      <vt:lpstr>Domain III – Stakeholder Management Tasks..</vt:lpstr>
      <vt:lpstr>Domain III – Stakeholder Management Tasks..</vt:lpstr>
      <vt:lpstr>Domain III – Stakeholder Management Tasks..</vt:lpstr>
      <vt:lpstr>Stakeholder Management</vt:lpstr>
      <vt:lpstr>Domain IV – Team Performance Tasks..</vt:lpstr>
      <vt:lpstr>Domain IV – Team Performance Tasks..</vt:lpstr>
      <vt:lpstr>Domain IV – Team Performance Tasks..</vt:lpstr>
      <vt:lpstr>Team Performance</vt:lpstr>
      <vt:lpstr>Domain V – Adaptive Planning Tasks..</vt:lpstr>
      <vt:lpstr>Domain V – Adaptive Planning Tasks..</vt:lpstr>
      <vt:lpstr>Domain V – Adaptive Planning Tasks..</vt:lpstr>
      <vt:lpstr>Domain V – Adaptive Planning Tasks..</vt:lpstr>
      <vt:lpstr>Adaptive Planning</vt:lpstr>
      <vt:lpstr>Domain VI – Problem Detection &amp; Resolution Tasks..</vt:lpstr>
      <vt:lpstr>Domain VI – Problem Detection &amp; Resolution Tasks..</vt:lpstr>
      <vt:lpstr>Domain VI – Problem Detection &amp; Resolution Tasks..</vt:lpstr>
      <vt:lpstr>Problem Detection &amp; Resolution</vt:lpstr>
      <vt:lpstr>Domain VII – Continuous Improvement Tasks..</vt:lpstr>
      <vt:lpstr>Domain VII – Continuous Improvement Tasks..</vt:lpstr>
      <vt:lpstr>Continuous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B</dc:creator>
  <cp:lastModifiedBy>Sriram B</cp:lastModifiedBy>
  <cp:revision>98</cp:revision>
  <dcterms:created xsi:type="dcterms:W3CDTF">2017-09-06T02:31:01Z</dcterms:created>
  <dcterms:modified xsi:type="dcterms:W3CDTF">2017-10-01T18:13:30Z</dcterms:modified>
</cp:coreProperties>
</file>