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charts/chart1.xml" ContentType="application/vnd.openxmlformats-officedocument.drawingml.chart+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887" r:id="rId5"/>
  </p:sldMasterIdLst>
  <p:notesMasterIdLst>
    <p:notesMasterId r:id="rId88"/>
  </p:notesMasterIdLst>
  <p:handoutMasterIdLst>
    <p:handoutMasterId r:id="rId89"/>
  </p:handoutMasterIdLst>
  <p:sldIdLst>
    <p:sldId id="421" r:id="rId6"/>
    <p:sldId id="422" r:id="rId7"/>
    <p:sldId id="435" r:id="rId8"/>
    <p:sldId id="437" r:id="rId9"/>
    <p:sldId id="440" r:id="rId10"/>
    <p:sldId id="441" r:id="rId11"/>
    <p:sldId id="443" r:id="rId12"/>
    <p:sldId id="446" r:id="rId13"/>
    <p:sldId id="517" r:id="rId14"/>
    <p:sldId id="448" r:id="rId15"/>
    <p:sldId id="529" r:id="rId16"/>
    <p:sldId id="530" r:id="rId17"/>
    <p:sldId id="502" r:id="rId18"/>
    <p:sldId id="450" r:id="rId19"/>
    <p:sldId id="503" r:id="rId20"/>
    <p:sldId id="504" r:id="rId21"/>
    <p:sldId id="506" r:id="rId22"/>
    <p:sldId id="454" r:id="rId23"/>
    <p:sldId id="455" r:id="rId24"/>
    <p:sldId id="456" r:id="rId25"/>
    <p:sldId id="457" r:id="rId26"/>
    <p:sldId id="458" r:id="rId27"/>
    <p:sldId id="459" r:id="rId28"/>
    <p:sldId id="518" r:id="rId29"/>
    <p:sldId id="461" r:id="rId30"/>
    <p:sldId id="462" r:id="rId31"/>
    <p:sldId id="514" r:id="rId32"/>
    <p:sldId id="515" r:id="rId33"/>
    <p:sldId id="463" r:id="rId34"/>
    <p:sldId id="464" r:id="rId35"/>
    <p:sldId id="465" r:id="rId36"/>
    <p:sldId id="507" r:id="rId37"/>
    <p:sldId id="466" r:id="rId38"/>
    <p:sldId id="467" r:id="rId39"/>
    <p:sldId id="469" r:id="rId40"/>
    <p:sldId id="508" r:id="rId41"/>
    <p:sldId id="468" r:id="rId42"/>
    <p:sldId id="519" r:id="rId43"/>
    <p:sldId id="520" r:id="rId44"/>
    <p:sldId id="521" r:id="rId45"/>
    <p:sldId id="509" r:id="rId46"/>
    <p:sldId id="471" r:id="rId47"/>
    <p:sldId id="472" r:id="rId48"/>
    <p:sldId id="474" r:id="rId49"/>
    <p:sldId id="475" r:id="rId50"/>
    <p:sldId id="522" r:id="rId51"/>
    <p:sldId id="477" r:id="rId52"/>
    <p:sldId id="511" r:id="rId53"/>
    <p:sldId id="478" r:id="rId54"/>
    <p:sldId id="479" r:id="rId55"/>
    <p:sldId id="480" r:id="rId56"/>
    <p:sldId id="481" r:id="rId57"/>
    <p:sldId id="482" r:id="rId58"/>
    <p:sldId id="483" r:id="rId59"/>
    <p:sldId id="484" r:id="rId60"/>
    <p:sldId id="485" r:id="rId61"/>
    <p:sldId id="486" r:id="rId62"/>
    <p:sldId id="487" r:id="rId63"/>
    <p:sldId id="488" r:id="rId64"/>
    <p:sldId id="523" r:id="rId65"/>
    <p:sldId id="489" r:id="rId66"/>
    <p:sldId id="490" r:id="rId67"/>
    <p:sldId id="491" r:id="rId68"/>
    <p:sldId id="492" r:id="rId69"/>
    <p:sldId id="493" r:id="rId70"/>
    <p:sldId id="494" r:id="rId71"/>
    <p:sldId id="532" r:id="rId72"/>
    <p:sldId id="525" r:id="rId73"/>
    <p:sldId id="541" r:id="rId74"/>
    <p:sldId id="540" r:id="rId75"/>
    <p:sldId id="526" r:id="rId76"/>
    <p:sldId id="531" r:id="rId77"/>
    <p:sldId id="527" r:id="rId78"/>
    <p:sldId id="533" r:id="rId79"/>
    <p:sldId id="534" r:id="rId80"/>
    <p:sldId id="535" r:id="rId81"/>
    <p:sldId id="536" r:id="rId82"/>
    <p:sldId id="538" r:id="rId83"/>
    <p:sldId id="539" r:id="rId84"/>
    <p:sldId id="537" r:id="rId85"/>
    <p:sldId id="542" r:id="rId86"/>
    <p:sldId id="499" r:id="rId87"/>
  </p:sldIdLst>
  <p:sldSz cx="9144000" cy="6858000" type="screen4x3"/>
  <p:notesSz cx="9296400" cy="6858000"/>
  <p:defaultTextStyle>
    <a:defPPr>
      <a:defRPr lang="en-US"/>
    </a:defPPr>
    <a:lvl1pPr algn="l" rtl="0" fontAlgn="base">
      <a:spcBef>
        <a:spcPct val="0"/>
      </a:spcBef>
      <a:spcAft>
        <a:spcPct val="0"/>
      </a:spcAft>
      <a:defRPr sz="1600" b="1" kern="1200">
        <a:solidFill>
          <a:schemeClr val="tx1"/>
        </a:solidFill>
        <a:latin typeface="Arial" charset="0"/>
        <a:ea typeface="+mn-ea"/>
        <a:cs typeface="Arial" charset="0"/>
      </a:defRPr>
    </a:lvl1pPr>
    <a:lvl2pPr marL="457200" algn="l" rtl="0" fontAlgn="base">
      <a:spcBef>
        <a:spcPct val="0"/>
      </a:spcBef>
      <a:spcAft>
        <a:spcPct val="0"/>
      </a:spcAft>
      <a:defRPr sz="1600" b="1" kern="1200">
        <a:solidFill>
          <a:schemeClr val="tx1"/>
        </a:solidFill>
        <a:latin typeface="Arial" charset="0"/>
        <a:ea typeface="+mn-ea"/>
        <a:cs typeface="Arial" charset="0"/>
      </a:defRPr>
    </a:lvl2pPr>
    <a:lvl3pPr marL="914400" algn="l" rtl="0" fontAlgn="base">
      <a:spcBef>
        <a:spcPct val="0"/>
      </a:spcBef>
      <a:spcAft>
        <a:spcPct val="0"/>
      </a:spcAft>
      <a:defRPr sz="1600" b="1" kern="1200">
        <a:solidFill>
          <a:schemeClr val="tx1"/>
        </a:solidFill>
        <a:latin typeface="Arial" charset="0"/>
        <a:ea typeface="+mn-ea"/>
        <a:cs typeface="Arial" charset="0"/>
      </a:defRPr>
    </a:lvl3pPr>
    <a:lvl4pPr marL="1371600" algn="l" rtl="0" fontAlgn="base">
      <a:spcBef>
        <a:spcPct val="0"/>
      </a:spcBef>
      <a:spcAft>
        <a:spcPct val="0"/>
      </a:spcAft>
      <a:defRPr sz="1600" b="1" kern="1200">
        <a:solidFill>
          <a:schemeClr val="tx1"/>
        </a:solidFill>
        <a:latin typeface="Arial" charset="0"/>
        <a:ea typeface="+mn-ea"/>
        <a:cs typeface="Arial" charset="0"/>
      </a:defRPr>
    </a:lvl4pPr>
    <a:lvl5pPr marL="1828800" algn="l" rtl="0" fontAlgn="base">
      <a:spcBef>
        <a:spcPct val="0"/>
      </a:spcBef>
      <a:spcAft>
        <a:spcPct val="0"/>
      </a:spcAft>
      <a:defRPr sz="1600" b="1" kern="1200">
        <a:solidFill>
          <a:schemeClr val="tx1"/>
        </a:solidFill>
        <a:latin typeface="Arial" charset="0"/>
        <a:ea typeface="+mn-ea"/>
        <a:cs typeface="Arial" charset="0"/>
      </a:defRPr>
    </a:lvl5pPr>
    <a:lvl6pPr marL="2286000" algn="l" defTabSz="914400" rtl="0" eaLnBrk="1" latinLnBrk="0" hangingPunct="1">
      <a:defRPr sz="1600" b="1" kern="1200">
        <a:solidFill>
          <a:schemeClr val="tx1"/>
        </a:solidFill>
        <a:latin typeface="Arial" charset="0"/>
        <a:ea typeface="+mn-ea"/>
        <a:cs typeface="Arial" charset="0"/>
      </a:defRPr>
    </a:lvl6pPr>
    <a:lvl7pPr marL="2743200" algn="l" defTabSz="914400" rtl="0" eaLnBrk="1" latinLnBrk="0" hangingPunct="1">
      <a:defRPr sz="1600" b="1" kern="1200">
        <a:solidFill>
          <a:schemeClr val="tx1"/>
        </a:solidFill>
        <a:latin typeface="Arial" charset="0"/>
        <a:ea typeface="+mn-ea"/>
        <a:cs typeface="Arial" charset="0"/>
      </a:defRPr>
    </a:lvl7pPr>
    <a:lvl8pPr marL="3200400" algn="l" defTabSz="914400" rtl="0" eaLnBrk="1" latinLnBrk="0" hangingPunct="1">
      <a:defRPr sz="1600" b="1" kern="1200">
        <a:solidFill>
          <a:schemeClr val="tx1"/>
        </a:solidFill>
        <a:latin typeface="Arial" charset="0"/>
        <a:ea typeface="+mn-ea"/>
        <a:cs typeface="Arial" charset="0"/>
      </a:defRPr>
    </a:lvl8pPr>
    <a:lvl9pPr marL="3657600" algn="l" defTabSz="914400" rtl="0" eaLnBrk="1" latinLnBrk="0" hangingPunct="1">
      <a:defRPr sz="1600" b="1"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623">
          <p15:clr>
            <a:srgbClr val="A4A3A4"/>
          </p15:clr>
        </p15:guide>
        <p15:guide id="2" pos="379">
          <p15:clr>
            <a:srgbClr val="A4A3A4"/>
          </p15:clr>
        </p15:guide>
      </p15:sldGuideLst>
    </p:ext>
    <p:ext uri="{2D200454-40CA-4A62-9FC3-DE9A4176ACB9}">
      <p15:notesGuideLst xmlns:p15="http://schemas.microsoft.com/office/powerpoint/2012/main">
        <p15:guide id="1" orient="horz" pos="2160">
          <p15:clr>
            <a:srgbClr val="A4A3A4"/>
          </p15:clr>
        </p15:guide>
        <p15:guide id="2" pos="2928">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Diamond Management and Technology Consultants" initials="DMTC" lastIdx="11" clrIdx="0"/>
  <p:cmAuthor id="1" name="DMTC" initials="D" lastIdx="1" clrIdx="1"/>
</p:cmAuthorLst>
</file>

<file path=ppt/presProps.xml><?xml version="1.0" encoding="utf-8"?>
<p:presentationPr xmlns:a="http://schemas.openxmlformats.org/drawingml/2006/main" xmlns:r="http://schemas.openxmlformats.org/officeDocument/2006/relationships" xmlns:p="http://schemas.openxmlformats.org/presentationml/2006/main">
  <p:prnPr/>
  <p:clrMru>
    <a:srgbClr val="3451CC"/>
    <a:srgbClr val="006699"/>
    <a:srgbClr val="3E59CE"/>
    <a:srgbClr val="EBEBF9"/>
    <a:srgbClr val="91A1E3"/>
    <a:srgbClr val="BC0000"/>
    <a:srgbClr val="F2F2F2"/>
    <a:srgbClr val="CCFF99"/>
    <a:srgbClr val="FFFF66"/>
    <a:srgbClr val="00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7531" autoAdjust="0"/>
    <p:restoredTop sz="93569" autoAdjust="0"/>
  </p:normalViewPr>
  <p:slideViewPr>
    <p:cSldViewPr snapToGrid="0">
      <p:cViewPr varScale="1">
        <p:scale>
          <a:sx n="70" d="100"/>
          <a:sy n="70" d="100"/>
        </p:scale>
        <p:origin x="744" y="54"/>
      </p:cViewPr>
      <p:guideLst>
        <p:guide orient="horz" pos="623"/>
        <p:guide pos="37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11040"/>
    </p:cViewPr>
  </p:sorterViewPr>
  <p:notesViewPr>
    <p:cSldViewPr snapToGrid="0">
      <p:cViewPr>
        <p:scale>
          <a:sx n="100" d="100"/>
          <a:sy n="100" d="100"/>
        </p:scale>
        <p:origin x="1038" y="-552"/>
      </p:cViewPr>
      <p:guideLst>
        <p:guide orient="horz" pos="2160"/>
        <p:guide pos="2928"/>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21" Type="http://schemas.openxmlformats.org/officeDocument/2006/relationships/slide" Target="slides/slide16.xml"/><Relationship Id="rId42" Type="http://schemas.openxmlformats.org/officeDocument/2006/relationships/slide" Target="slides/slide37.xml"/><Relationship Id="rId47" Type="http://schemas.openxmlformats.org/officeDocument/2006/relationships/slide" Target="slides/slide42.xml"/><Relationship Id="rId63" Type="http://schemas.openxmlformats.org/officeDocument/2006/relationships/slide" Target="slides/slide58.xml"/><Relationship Id="rId68" Type="http://schemas.openxmlformats.org/officeDocument/2006/relationships/slide" Target="slides/slide63.xml"/><Relationship Id="rId84" Type="http://schemas.openxmlformats.org/officeDocument/2006/relationships/slide" Target="slides/slide79.xml"/><Relationship Id="rId89" Type="http://schemas.openxmlformats.org/officeDocument/2006/relationships/handoutMaster" Target="handoutMasters/handoutMaster1.xml"/><Relationship Id="rId16" Type="http://schemas.openxmlformats.org/officeDocument/2006/relationships/slide" Target="slides/slide11.xml"/><Relationship Id="rId11" Type="http://schemas.openxmlformats.org/officeDocument/2006/relationships/slide" Target="slides/slide6.xml"/><Relationship Id="rId32" Type="http://schemas.openxmlformats.org/officeDocument/2006/relationships/slide" Target="slides/slide27.xml"/><Relationship Id="rId37" Type="http://schemas.openxmlformats.org/officeDocument/2006/relationships/slide" Target="slides/slide32.xml"/><Relationship Id="rId53" Type="http://schemas.openxmlformats.org/officeDocument/2006/relationships/slide" Target="slides/slide48.xml"/><Relationship Id="rId58" Type="http://schemas.openxmlformats.org/officeDocument/2006/relationships/slide" Target="slides/slide53.xml"/><Relationship Id="rId74" Type="http://schemas.openxmlformats.org/officeDocument/2006/relationships/slide" Target="slides/slide69.xml"/><Relationship Id="rId79" Type="http://schemas.openxmlformats.org/officeDocument/2006/relationships/slide" Target="slides/slide74.xml"/><Relationship Id="rId5" Type="http://schemas.openxmlformats.org/officeDocument/2006/relationships/slideMaster" Target="slideMasters/slideMaster1.xml"/><Relationship Id="rId90" Type="http://schemas.openxmlformats.org/officeDocument/2006/relationships/commentAuthors" Target="commentAuthors.xml"/><Relationship Id="rId22" Type="http://schemas.openxmlformats.org/officeDocument/2006/relationships/slide" Target="slides/slide17.xml"/><Relationship Id="rId27" Type="http://schemas.openxmlformats.org/officeDocument/2006/relationships/slide" Target="slides/slide22.xml"/><Relationship Id="rId43" Type="http://schemas.openxmlformats.org/officeDocument/2006/relationships/slide" Target="slides/slide38.xml"/><Relationship Id="rId48" Type="http://schemas.openxmlformats.org/officeDocument/2006/relationships/slide" Target="slides/slide43.xml"/><Relationship Id="rId64" Type="http://schemas.openxmlformats.org/officeDocument/2006/relationships/slide" Target="slides/slide59.xml"/><Relationship Id="rId69" Type="http://schemas.openxmlformats.org/officeDocument/2006/relationships/slide" Target="slides/slide64.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slide" Target="slides/slide67.xml"/><Relationship Id="rId80" Type="http://schemas.openxmlformats.org/officeDocument/2006/relationships/slide" Target="slides/slide75.xml"/><Relationship Id="rId85" Type="http://schemas.openxmlformats.org/officeDocument/2006/relationships/slide" Target="slides/slide80.xml"/><Relationship Id="rId93" Type="http://schemas.openxmlformats.org/officeDocument/2006/relationships/theme" Target="theme/theme1.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slide" Target="slides/slide62.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slide" Target="slides/slide57.xml"/><Relationship Id="rId70" Type="http://schemas.openxmlformats.org/officeDocument/2006/relationships/slide" Target="slides/slide65.xml"/><Relationship Id="rId75" Type="http://schemas.openxmlformats.org/officeDocument/2006/relationships/slide" Target="slides/slide70.xml"/><Relationship Id="rId83" Type="http://schemas.openxmlformats.org/officeDocument/2006/relationships/slide" Target="slides/slide78.xml"/><Relationship Id="rId88" Type="http://schemas.openxmlformats.org/officeDocument/2006/relationships/notesMaster" Target="notesMasters/notesMaster1.xml"/><Relationship Id="rId9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slide" Target="slides/slide60.xml"/><Relationship Id="rId73" Type="http://schemas.openxmlformats.org/officeDocument/2006/relationships/slide" Target="slides/slide68.xml"/><Relationship Id="rId78" Type="http://schemas.openxmlformats.org/officeDocument/2006/relationships/slide" Target="slides/slide73.xml"/><Relationship Id="rId81" Type="http://schemas.openxmlformats.org/officeDocument/2006/relationships/slide" Target="slides/slide76.xml"/><Relationship Id="rId86" Type="http://schemas.openxmlformats.org/officeDocument/2006/relationships/slide" Target="slides/slide81.xml"/><Relationship Id="rId94" Type="http://schemas.openxmlformats.org/officeDocument/2006/relationships/tableStyles" Target="tableStyles.xml"/><Relationship Id="rId4" Type="http://schemas.openxmlformats.org/officeDocument/2006/relationships/customXml" Target="../customXml/item4.xml"/><Relationship Id="rId9" Type="http://schemas.openxmlformats.org/officeDocument/2006/relationships/slide" Target="slides/slide4.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 Id="rId34" Type="http://schemas.openxmlformats.org/officeDocument/2006/relationships/slide" Target="slides/slide29.xml"/><Relationship Id="rId50" Type="http://schemas.openxmlformats.org/officeDocument/2006/relationships/slide" Target="slides/slide45.xml"/><Relationship Id="rId55" Type="http://schemas.openxmlformats.org/officeDocument/2006/relationships/slide" Target="slides/slide50.xml"/><Relationship Id="rId76" Type="http://schemas.openxmlformats.org/officeDocument/2006/relationships/slide" Target="slides/slide71.xml"/><Relationship Id="rId7" Type="http://schemas.openxmlformats.org/officeDocument/2006/relationships/slide" Target="slides/slide2.xml"/><Relationship Id="rId71" Type="http://schemas.openxmlformats.org/officeDocument/2006/relationships/slide" Target="slides/slide66.xml"/><Relationship Id="rId92" Type="http://schemas.openxmlformats.org/officeDocument/2006/relationships/viewProps" Target="viewProps.xml"/><Relationship Id="rId2" Type="http://schemas.openxmlformats.org/officeDocument/2006/relationships/customXml" Target="../customXml/item2.xml"/><Relationship Id="rId29" Type="http://schemas.openxmlformats.org/officeDocument/2006/relationships/slide" Target="slides/slide24.xml"/><Relationship Id="rId24" Type="http://schemas.openxmlformats.org/officeDocument/2006/relationships/slide" Target="slides/slide19.xml"/><Relationship Id="rId40" Type="http://schemas.openxmlformats.org/officeDocument/2006/relationships/slide" Target="slides/slide35.xml"/><Relationship Id="rId45" Type="http://schemas.openxmlformats.org/officeDocument/2006/relationships/slide" Target="slides/slide40.xml"/><Relationship Id="rId66" Type="http://schemas.openxmlformats.org/officeDocument/2006/relationships/slide" Target="slides/slide61.xml"/><Relationship Id="rId87" Type="http://schemas.openxmlformats.org/officeDocument/2006/relationships/slide" Target="slides/slide82.xml"/><Relationship Id="rId61" Type="http://schemas.openxmlformats.org/officeDocument/2006/relationships/slide" Target="slides/slide56.xml"/><Relationship Id="rId82" Type="http://schemas.openxmlformats.org/officeDocument/2006/relationships/slide" Target="slides/slide77.xml"/><Relationship Id="rId19" Type="http://schemas.openxmlformats.org/officeDocument/2006/relationships/slide" Target="slides/slide14.xml"/><Relationship Id="rId14" Type="http://schemas.openxmlformats.org/officeDocument/2006/relationships/slide" Target="slides/slide9.xml"/><Relationship Id="rId30" Type="http://schemas.openxmlformats.org/officeDocument/2006/relationships/slide" Target="slides/slide25.xml"/><Relationship Id="rId35" Type="http://schemas.openxmlformats.org/officeDocument/2006/relationships/slide" Target="slides/slide30.xml"/><Relationship Id="rId56" Type="http://schemas.openxmlformats.org/officeDocument/2006/relationships/slide" Target="slides/slide51.xml"/><Relationship Id="rId77" Type="http://schemas.openxmlformats.org/officeDocument/2006/relationships/slide" Target="slides/slide72.xml"/></Relationships>
</file>

<file path=ppt/charts/_rels/chart1.xml.rels><?xml version="1.0" encoding="UTF-8" standalone="yes"?>
<Relationships xmlns="http://schemas.openxmlformats.org/package/2006/relationships"><Relationship Id="rId1" Type="http://schemas.openxmlformats.org/officeDocument/2006/relationships/oleObject" Target="file:///C:\Users\cwarrie\Desktop\Sprint%20Backlog%20a%20Good%20Tasking%20Example.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lang="en-US" sz="1600"/>
            </a:pPr>
            <a:r>
              <a:rPr lang="en-US" sz="1600" dirty="0" smtClean="0"/>
              <a:t>Iteration </a:t>
            </a:r>
            <a:r>
              <a:rPr lang="en-US" sz="1600" dirty="0"/>
              <a:t>Burndown</a:t>
            </a:r>
          </a:p>
        </c:rich>
      </c:tx>
      <c:overlay val="0"/>
    </c:title>
    <c:autoTitleDeleted val="0"/>
    <c:plotArea>
      <c:layout/>
      <c:lineChart>
        <c:grouping val="standard"/>
        <c:varyColors val="0"/>
        <c:ser>
          <c:idx val="2"/>
          <c:order val="0"/>
          <c:tx>
            <c:strRef>
              <c:f>Burndown!$B$2</c:f>
              <c:strCache>
                <c:ptCount val="1"/>
                <c:pt idx="0">
                  <c:v>Idealized Burn Down</c:v>
                </c:pt>
              </c:strCache>
            </c:strRef>
          </c:tx>
          <c:spPr>
            <a:ln>
              <a:solidFill>
                <a:srgbClr val="FF0000"/>
              </a:solidFill>
            </a:ln>
          </c:spPr>
          <c:dLbls>
            <c:spPr>
              <a:noFill/>
              <a:ln>
                <a:noFill/>
              </a:ln>
              <a:effectLst/>
            </c:spPr>
            <c:txPr>
              <a:bodyPr/>
              <a:lstStyle/>
              <a:p>
                <a:pPr>
                  <a:defRPr lang="en-US"/>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val>
            <c:numRef>
              <c:f>Burndown!$B$3:$B$13</c:f>
              <c:numCache>
                <c:formatCode>0</c:formatCode>
                <c:ptCount val="11"/>
                <c:pt idx="0">
                  <c:v>87</c:v>
                </c:pt>
                <c:pt idx="1">
                  <c:v>78.3</c:v>
                </c:pt>
                <c:pt idx="2">
                  <c:v>69.599999999999994</c:v>
                </c:pt>
                <c:pt idx="3">
                  <c:v>60.9</c:v>
                </c:pt>
                <c:pt idx="4">
                  <c:v>52.20000000000001</c:v>
                </c:pt>
                <c:pt idx="5">
                  <c:v>43.5</c:v>
                </c:pt>
                <c:pt idx="6">
                  <c:v>34.800000000000004</c:v>
                </c:pt>
                <c:pt idx="7">
                  <c:v>26.099999999999984</c:v>
                </c:pt>
                <c:pt idx="8">
                  <c:v>17.399999999999984</c:v>
                </c:pt>
                <c:pt idx="9">
                  <c:v>8.7000000000000011</c:v>
                </c:pt>
                <c:pt idx="10">
                  <c:v>-1.4210854715202143E-14</c:v>
                </c:pt>
              </c:numCache>
            </c:numRef>
          </c:val>
          <c:smooth val="0"/>
        </c:ser>
        <c:ser>
          <c:idx val="0"/>
          <c:order val="1"/>
          <c:tx>
            <c:strRef>
              <c:f>Burndown!$C$2</c:f>
              <c:strCache>
                <c:ptCount val="1"/>
                <c:pt idx="0">
                  <c:v>Burn Down</c:v>
                </c:pt>
              </c:strCache>
            </c:strRef>
          </c:tx>
          <c:spPr>
            <a:ln>
              <a:solidFill>
                <a:srgbClr val="92D050"/>
              </a:solidFill>
            </a:ln>
          </c:spPr>
          <c:dLbls>
            <c:spPr>
              <a:noFill/>
              <a:ln>
                <a:noFill/>
              </a:ln>
              <a:effectLst/>
            </c:spPr>
            <c:txPr>
              <a:bodyPr/>
              <a:lstStyle/>
              <a:p>
                <a:pPr>
                  <a:defRPr lang="en-US"/>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val>
            <c:numRef>
              <c:f>Burndown!$C$3:$C$13</c:f>
              <c:numCache>
                <c:formatCode>General</c:formatCode>
                <c:ptCount val="11"/>
                <c:pt idx="0">
                  <c:v>87</c:v>
                </c:pt>
                <c:pt idx="1">
                  <c:v>71</c:v>
                </c:pt>
                <c:pt idx="2">
                  <c:v>62</c:v>
                </c:pt>
                <c:pt idx="3">
                  <c:v>68</c:v>
                </c:pt>
                <c:pt idx="4">
                  <c:v>44</c:v>
                </c:pt>
                <c:pt idx="5">
                  <c:v>34</c:v>
                </c:pt>
                <c:pt idx="6">
                  <c:v>25</c:v>
                </c:pt>
                <c:pt idx="7">
                  <c:v>28</c:v>
                </c:pt>
                <c:pt idx="8">
                  <c:v>10</c:v>
                </c:pt>
                <c:pt idx="9">
                  <c:v>0</c:v>
                </c:pt>
                <c:pt idx="10">
                  <c:v>0</c:v>
                </c:pt>
              </c:numCache>
            </c:numRef>
          </c:val>
          <c:smooth val="0"/>
        </c:ser>
        <c:dLbls>
          <c:showLegendKey val="0"/>
          <c:showVal val="1"/>
          <c:showCatName val="0"/>
          <c:showSerName val="0"/>
          <c:showPercent val="0"/>
          <c:showBubbleSize val="0"/>
        </c:dLbls>
        <c:marker val="1"/>
        <c:smooth val="0"/>
        <c:axId val="1480059008"/>
        <c:axId val="1480061184"/>
      </c:lineChart>
      <c:catAx>
        <c:axId val="1480059008"/>
        <c:scaling>
          <c:orientation val="minMax"/>
        </c:scaling>
        <c:delete val="0"/>
        <c:axPos val="b"/>
        <c:numFmt formatCode="General" sourceLinked="1"/>
        <c:majorTickMark val="none"/>
        <c:minorTickMark val="none"/>
        <c:tickLblPos val="nextTo"/>
        <c:txPr>
          <a:bodyPr/>
          <a:lstStyle/>
          <a:p>
            <a:pPr>
              <a:defRPr lang="en-US" b="1"/>
            </a:pPr>
            <a:endParaRPr lang="en-US"/>
          </a:p>
        </c:txPr>
        <c:crossAx val="1480061184"/>
        <c:crosses val="autoZero"/>
        <c:auto val="1"/>
        <c:lblAlgn val="ctr"/>
        <c:lblOffset val="100"/>
        <c:noMultiLvlLbl val="0"/>
      </c:catAx>
      <c:valAx>
        <c:axId val="1480061184"/>
        <c:scaling>
          <c:orientation val="minMax"/>
          <c:min val="0"/>
        </c:scaling>
        <c:delete val="0"/>
        <c:axPos val="l"/>
        <c:majorGridlines/>
        <c:numFmt formatCode="0" sourceLinked="1"/>
        <c:majorTickMark val="none"/>
        <c:minorTickMark val="none"/>
        <c:tickLblPos val="nextTo"/>
        <c:txPr>
          <a:bodyPr/>
          <a:lstStyle/>
          <a:p>
            <a:pPr>
              <a:defRPr lang="en-US"/>
            </a:pPr>
            <a:endParaRPr lang="en-US"/>
          </a:p>
        </c:txPr>
        <c:crossAx val="1480059008"/>
        <c:crosses val="autoZero"/>
        <c:crossBetween val="midCat"/>
      </c:valAx>
    </c:plotArea>
    <c:legend>
      <c:legendPos val="b"/>
      <c:overlay val="0"/>
      <c:txPr>
        <a:bodyPr/>
        <a:lstStyle/>
        <a:p>
          <a:pPr>
            <a:defRPr lang="en-US"/>
          </a:pPr>
          <a:endParaRPr lang="en-US"/>
        </a:p>
      </c:txPr>
    </c:legend>
    <c:plotVisOnly val="1"/>
    <c:dispBlanksAs val="gap"/>
    <c:showDLblsOverMax val="0"/>
  </c:chart>
  <c:externalData r:id="rId1">
    <c:autoUpdate val="0"/>
  </c:externalData>
</c:chartSpace>
</file>

<file path=ppt/drawings/_rels/vmlDrawing1.vml.rels><?xml version="1.0" encoding="UTF-8" standalone="yes"?>
<Relationships xmlns="http://schemas.openxmlformats.org/package/2006/relationships"><Relationship Id="rId1" Type="http://schemas.openxmlformats.org/officeDocument/2006/relationships/image" Target="../media/image3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4018" name="Rectangle 2"/>
          <p:cNvSpPr>
            <a:spLocks noGrp="1" noChangeArrowheads="1"/>
          </p:cNvSpPr>
          <p:nvPr>
            <p:ph type="hdr" sz="quarter"/>
          </p:nvPr>
        </p:nvSpPr>
        <p:spPr bwMode="auto">
          <a:xfrm>
            <a:off x="3" y="1"/>
            <a:ext cx="4029075" cy="341313"/>
          </a:xfrm>
          <a:prstGeom prst="rect">
            <a:avLst/>
          </a:prstGeom>
          <a:noFill/>
          <a:ln w="9525">
            <a:noFill/>
            <a:miter lim="800000"/>
            <a:headEnd/>
            <a:tailEnd/>
          </a:ln>
          <a:effectLst/>
        </p:spPr>
        <p:txBody>
          <a:bodyPr vert="horz" wrap="square" lIns="89818" tIns="44909" rIns="89818" bIns="44909" numCol="1" anchor="t" anchorCtr="0" compatLnSpc="1">
            <a:prstTxWarp prst="textNoShape">
              <a:avLst/>
            </a:prstTxWarp>
          </a:bodyPr>
          <a:lstStyle>
            <a:lvl1pPr defTabSz="898430">
              <a:defRPr sz="1200" b="0">
                <a:latin typeface="Arial" charset="0"/>
                <a:cs typeface="+mn-cs"/>
              </a:defRPr>
            </a:lvl1pPr>
          </a:lstStyle>
          <a:p>
            <a:pPr>
              <a:defRPr/>
            </a:pPr>
            <a:endParaRPr lang="en-US" dirty="0">
              <a:latin typeface="Arial" pitchFamily="34" charset="0"/>
            </a:endParaRPr>
          </a:p>
        </p:txBody>
      </p:sp>
      <p:sp>
        <p:nvSpPr>
          <p:cNvPr id="214019" name="Rectangle 3"/>
          <p:cNvSpPr>
            <a:spLocks noGrp="1" noChangeArrowheads="1"/>
          </p:cNvSpPr>
          <p:nvPr>
            <p:ph type="dt" sz="quarter" idx="1"/>
          </p:nvPr>
        </p:nvSpPr>
        <p:spPr bwMode="auto">
          <a:xfrm>
            <a:off x="5265740" y="1"/>
            <a:ext cx="4029075" cy="341313"/>
          </a:xfrm>
          <a:prstGeom prst="rect">
            <a:avLst/>
          </a:prstGeom>
          <a:noFill/>
          <a:ln w="9525">
            <a:noFill/>
            <a:miter lim="800000"/>
            <a:headEnd/>
            <a:tailEnd/>
          </a:ln>
          <a:effectLst/>
        </p:spPr>
        <p:txBody>
          <a:bodyPr vert="horz" wrap="square" lIns="89818" tIns="44909" rIns="89818" bIns="44909" numCol="1" anchor="t" anchorCtr="0" compatLnSpc="1">
            <a:prstTxWarp prst="textNoShape">
              <a:avLst/>
            </a:prstTxWarp>
          </a:bodyPr>
          <a:lstStyle>
            <a:lvl1pPr algn="r" defTabSz="898430">
              <a:defRPr sz="1200" b="0">
                <a:latin typeface="Arial" charset="0"/>
                <a:cs typeface="+mn-cs"/>
              </a:defRPr>
            </a:lvl1pPr>
          </a:lstStyle>
          <a:p>
            <a:pPr>
              <a:defRPr/>
            </a:pPr>
            <a:fld id="{2187D124-9D96-4849-A9F2-96264D02D0FF}" type="datetime5">
              <a:rPr lang="en-US" smtClean="0">
                <a:latin typeface="Arial" pitchFamily="34" charset="0"/>
              </a:rPr>
              <a:pPr>
                <a:defRPr/>
              </a:pPr>
              <a:t>19-Jan-17</a:t>
            </a:fld>
            <a:endParaRPr lang="en-US" dirty="0">
              <a:latin typeface="Arial" pitchFamily="34" charset="0"/>
            </a:endParaRPr>
          </a:p>
        </p:txBody>
      </p:sp>
      <p:sp>
        <p:nvSpPr>
          <p:cNvPr id="214020" name="Rectangle 4"/>
          <p:cNvSpPr>
            <a:spLocks noGrp="1" noChangeArrowheads="1"/>
          </p:cNvSpPr>
          <p:nvPr>
            <p:ph type="ftr" sz="quarter" idx="2"/>
          </p:nvPr>
        </p:nvSpPr>
        <p:spPr bwMode="auto">
          <a:xfrm>
            <a:off x="3" y="6515101"/>
            <a:ext cx="4029075" cy="341313"/>
          </a:xfrm>
          <a:prstGeom prst="rect">
            <a:avLst/>
          </a:prstGeom>
          <a:noFill/>
          <a:ln w="9525">
            <a:noFill/>
            <a:miter lim="800000"/>
            <a:headEnd/>
            <a:tailEnd/>
          </a:ln>
          <a:effectLst/>
        </p:spPr>
        <p:txBody>
          <a:bodyPr vert="horz" wrap="square" lIns="89818" tIns="44909" rIns="89818" bIns="44909" numCol="1" anchor="b" anchorCtr="0" compatLnSpc="1">
            <a:prstTxWarp prst="textNoShape">
              <a:avLst/>
            </a:prstTxWarp>
          </a:bodyPr>
          <a:lstStyle>
            <a:lvl1pPr defTabSz="898430">
              <a:defRPr sz="1200" b="0">
                <a:latin typeface="Arial" charset="0"/>
                <a:cs typeface="+mn-cs"/>
              </a:defRPr>
            </a:lvl1pPr>
          </a:lstStyle>
          <a:p>
            <a:pPr>
              <a:defRPr/>
            </a:pPr>
            <a:r>
              <a:rPr lang="en-US" smtClean="0">
                <a:latin typeface="Arial" pitchFamily="34" charset="0"/>
              </a:rPr>
              <a:t>AXP Internal</a:t>
            </a:r>
            <a:endParaRPr lang="en-US" dirty="0">
              <a:latin typeface="Arial" pitchFamily="34" charset="0"/>
            </a:endParaRPr>
          </a:p>
        </p:txBody>
      </p:sp>
      <p:sp>
        <p:nvSpPr>
          <p:cNvPr id="214021" name="Rectangle 5"/>
          <p:cNvSpPr>
            <a:spLocks noGrp="1" noChangeArrowheads="1"/>
          </p:cNvSpPr>
          <p:nvPr>
            <p:ph type="sldNum" sz="quarter" idx="3"/>
          </p:nvPr>
        </p:nvSpPr>
        <p:spPr bwMode="auto">
          <a:xfrm>
            <a:off x="5265740" y="6515101"/>
            <a:ext cx="4029075" cy="341313"/>
          </a:xfrm>
          <a:prstGeom prst="rect">
            <a:avLst/>
          </a:prstGeom>
          <a:noFill/>
          <a:ln w="9525">
            <a:noFill/>
            <a:miter lim="800000"/>
            <a:headEnd/>
            <a:tailEnd/>
          </a:ln>
          <a:effectLst/>
        </p:spPr>
        <p:txBody>
          <a:bodyPr vert="horz" wrap="square" lIns="89818" tIns="44909" rIns="89818" bIns="44909" numCol="1" anchor="b" anchorCtr="0" compatLnSpc="1">
            <a:prstTxWarp prst="textNoShape">
              <a:avLst/>
            </a:prstTxWarp>
          </a:bodyPr>
          <a:lstStyle>
            <a:lvl1pPr algn="r" defTabSz="898430">
              <a:defRPr sz="1200" b="0">
                <a:latin typeface="Arial" charset="0"/>
                <a:cs typeface="+mn-cs"/>
              </a:defRPr>
            </a:lvl1pPr>
          </a:lstStyle>
          <a:p>
            <a:pPr>
              <a:defRPr/>
            </a:pPr>
            <a:fld id="{3E0997B8-A348-48E9-9BFD-FE406A65ABFE}" type="slidenum">
              <a:rPr lang="en-US">
                <a:latin typeface="Arial" pitchFamily="34" charset="0"/>
              </a:rPr>
              <a:pPr>
                <a:defRPr/>
              </a:pPr>
              <a:t>‹#›</a:t>
            </a:fld>
            <a:endParaRPr lang="en-US" dirty="0">
              <a:latin typeface="Arial" pitchFamily="34" charset="0"/>
            </a:endParaRPr>
          </a:p>
        </p:txBody>
      </p:sp>
    </p:spTree>
    <p:extLst>
      <p:ext uri="{BB962C8B-B14F-4D97-AF65-F5344CB8AC3E}">
        <p14:creationId xmlns:p14="http://schemas.microsoft.com/office/powerpoint/2010/main" val="1995734103"/>
      </p:ext>
    </p:extLst>
  </p:cSld>
  <p:clrMap bg1="lt1" tx1="dk1" bg2="lt2" tx2="dk2" accent1="accent1" accent2="accent2" accent3="accent3" accent4="accent4" accent5="accent5" accent6="accent6" hlink="hlink" folHlink="folHlink"/>
  <p:hf hd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3" y="1"/>
            <a:ext cx="4029075" cy="341313"/>
          </a:xfrm>
          <a:prstGeom prst="rect">
            <a:avLst/>
          </a:prstGeom>
          <a:noFill/>
          <a:ln w="9525">
            <a:noFill/>
            <a:miter lim="800000"/>
            <a:headEnd/>
            <a:tailEnd/>
          </a:ln>
          <a:effectLst/>
        </p:spPr>
        <p:txBody>
          <a:bodyPr vert="horz" wrap="square" lIns="91524" tIns="45764" rIns="91524" bIns="45764" numCol="1" anchor="t" anchorCtr="0" compatLnSpc="1">
            <a:prstTxWarp prst="textNoShape">
              <a:avLst/>
            </a:prstTxWarp>
          </a:bodyPr>
          <a:lstStyle>
            <a:lvl1pPr defTabSz="915890">
              <a:defRPr sz="1200" b="0">
                <a:latin typeface="Arial" pitchFamily="34" charset="0"/>
                <a:cs typeface="+mn-cs"/>
              </a:defRPr>
            </a:lvl1pPr>
          </a:lstStyle>
          <a:p>
            <a:pPr>
              <a:defRPr/>
            </a:pPr>
            <a:endParaRPr lang="en-US" dirty="0"/>
          </a:p>
        </p:txBody>
      </p:sp>
      <p:sp>
        <p:nvSpPr>
          <p:cNvPr id="3075" name="Rectangle 3"/>
          <p:cNvSpPr>
            <a:spLocks noGrp="1" noChangeArrowheads="1"/>
          </p:cNvSpPr>
          <p:nvPr>
            <p:ph type="dt" idx="1"/>
          </p:nvPr>
        </p:nvSpPr>
        <p:spPr bwMode="auto">
          <a:xfrm>
            <a:off x="5265740" y="1"/>
            <a:ext cx="4029075" cy="341313"/>
          </a:xfrm>
          <a:prstGeom prst="rect">
            <a:avLst/>
          </a:prstGeom>
          <a:noFill/>
          <a:ln w="9525">
            <a:noFill/>
            <a:miter lim="800000"/>
            <a:headEnd/>
            <a:tailEnd/>
          </a:ln>
          <a:effectLst/>
        </p:spPr>
        <p:txBody>
          <a:bodyPr vert="horz" wrap="square" lIns="91524" tIns="45764" rIns="91524" bIns="45764" numCol="1" anchor="t" anchorCtr="0" compatLnSpc="1">
            <a:prstTxWarp prst="textNoShape">
              <a:avLst/>
            </a:prstTxWarp>
          </a:bodyPr>
          <a:lstStyle>
            <a:lvl1pPr algn="r" defTabSz="915890">
              <a:defRPr sz="1200" b="0">
                <a:latin typeface="Arial" pitchFamily="34" charset="0"/>
                <a:cs typeface="+mn-cs"/>
              </a:defRPr>
            </a:lvl1pPr>
          </a:lstStyle>
          <a:p>
            <a:pPr>
              <a:defRPr/>
            </a:pPr>
            <a:fld id="{CA4CEC20-17BE-459F-B76F-6BF890C17DAE}" type="datetime5">
              <a:rPr lang="en-US" smtClean="0"/>
              <a:pPr>
                <a:defRPr/>
              </a:pPr>
              <a:t>19-Jan-17</a:t>
            </a:fld>
            <a:endParaRPr lang="en-US" dirty="0"/>
          </a:p>
        </p:txBody>
      </p:sp>
      <p:sp>
        <p:nvSpPr>
          <p:cNvPr id="43012" name="Rectangle 4"/>
          <p:cNvSpPr>
            <a:spLocks noGrp="1" noRot="1" noChangeAspect="1" noChangeArrowheads="1" noTextEdit="1"/>
          </p:cNvSpPr>
          <p:nvPr>
            <p:ph type="sldImg" idx="2"/>
          </p:nvPr>
        </p:nvSpPr>
        <p:spPr bwMode="auto">
          <a:xfrm>
            <a:off x="2938463" y="517525"/>
            <a:ext cx="3427412" cy="2570163"/>
          </a:xfrm>
          <a:prstGeom prst="rect">
            <a:avLst/>
          </a:prstGeom>
          <a:noFill/>
          <a:ln w="9525">
            <a:solidFill>
              <a:srgbClr val="000000"/>
            </a:solidFill>
            <a:miter lim="800000"/>
            <a:headEnd/>
            <a:tailEnd/>
          </a:ln>
        </p:spPr>
      </p:sp>
      <p:sp>
        <p:nvSpPr>
          <p:cNvPr id="3077" name="Rectangle 5"/>
          <p:cNvSpPr>
            <a:spLocks noGrp="1" noChangeArrowheads="1"/>
          </p:cNvSpPr>
          <p:nvPr>
            <p:ph type="body" sz="quarter" idx="3"/>
          </p:nvPr>
        </p:nvSpPr>
        <p:spPr bwMode="auto">
          <a:xfrm>
            <a:off x="930275" y="3257552"/>
            <a:ext cx="7435850" cy="3082925"/>
          </a:xfrm>
          <a:prstGeom prst="rect">
            <a:avLst/>
          </a:prstGeom>
          <a:noFill/>
          <a:ln w="9525">
            <a:noFill/>
            <a:miter lim="800000"/>
            <a:headEnd/>
            <a:tailEnd/>
          </a:ln>
          <a:effectLst/>
        </p:spPr>
        <p:txBody>
          <a:bodyPr vert="horz" wrap="square" lIns="91524" tIns="45764" rIns="91524" bIns="45764" numCol="1" anchor="t" anchorCtr="0" compatLnSpc="1">
            <a:prstTxWarp prst="textNoShape">
              <a:avLst/>
            </a:prstTxWarp>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p>
        </p:txBody>
      </p:sp>
      <p:sp>
        <p:nvSpPr>
          <p:cNvPr id="3078" name="Rectangle 6"/>
          <p:cNvSpPr>
            <a:spLocks noGrp="1" noChangeArrowheads="1"/>
          </p:cNvSpPr>
          <p:nvPr>
            <p:ph type="ftr" sz="quarter" idx="4"/>
          </p:nvPr>
        </p:nvSpPr>
        <p:spPr bwMode="auto">
          <a:xfrm>
            <a:off x="3" y="6515101"/>
            <a:ext cx="4029075" cy="341313"/>
          </a:xfrm>
          <a:prstGeom prst="rect">
            <a:avLst/>
          </a:prstGeom>
          <a:noFill/>
          <a:ln w="9525">
            <a:noFill/>
            <a:miter lim="800000"/>
            <a:headEnd/>
            <a:tailEnd/>
          </a:ln>
          <a:effectLst/>
        </p:spPr>
        <p:txBody>
          <a:bodyPr vert="horz" wrap="square" lIns="91524" tIns="45764" rIns="91524" bIns="45764" numCol="1" anchor="b" anchorCtr="0" compatLnSpc="1">
            <a:prstTxWarp prst="textNoShape">
              <a:avLst/>
            </a:prstTxWarp>
          </a:bodyPr>
          <a:lstStyle>
            <a:lvl1pPr defTabSz="915890">
              <a:defRPr sz="1200" b="0">
                <a:latin typeface="Arial" pitchFamily="34" charset="0"/>
                <a:cs typeface="+mn-cs"/>
              </a:defRPr>
            </a:lvl1pPr>
          </a:lstStyle>
          <a:p>
            <a:pPr>
              <a:defRPr/>
            </a:pPr>
            <a:r>
              <a:rPr lang="en-US" smtClean="0"/>
              <a:t>AXP Internal</a:t>
            </a:r>
            <a:endParaRPr lang="en-US" dirty="0"/>
          </a:p>
        </p:txBody>
      </p:sp>
      <p:sp>
        <p:nvSpPr>
          <p:cNvPr id="3079" name="Rectangle 7"/>
          <p:cNvSpPr>
            <a:spLocks noGrp="1" noChangeArrowheads="1"/>
          </p:cNvSpPr>
          <p:nvPr>
            <p:ph type="sldNum" sz="quarter" idx="5"/>
          </p:nvPr>
        </p:nvSpPr>
        <p:spPr bwMode="auto">
          <a:xfrm>
            <a:off x="5265740" y="6515101"/>
            <a:ext cx="4029075" cy="341313"/>
          </a:xfrm>
          <a:prstGeom prst="rect">
            <a:avLst/>
          </a:prstGeom>
          <a:noFill/>
          <a:ln w="9525">
            <a:noFill/>
            <a:miter lim="800000"/>
            <a:headEnd/>
            <a:tailEnd/>
          </a:ln>
          <a:effectLst/>
        </p:spPr>
        <p:txBody>
          <a:bodyPr vert="horz" wrap="square" lIns="91524" tIns="45764" rIns="91524" bIns="45764" numCol="1" anchor="b" anchorCtr="0" compatLnSpc="1">
            <a:prstTxWarp prst="textNoShape">
              <a:avLst/>
            </a:prstTxWarp>
          </a:bodyPr>
          <a:lstStyle>
            <a:lvl1pPr algn="r" defTabSz="915890">
              <a:defRPr sz="1200" b="0">
                <a:latin typeface="Arial" pitchFamily="34" charset="0"/>
                <a:cs typeface="+mn-cs"/>
              </a:defRPr>
            </a:lvl1pPr>
          </a:lstStyle>
          <a:p>
            <a:pPr>
              <a:defRPr/>
            </a:pPr>
            <a:fld id="{2C394D4D-7409-499A-A3E6-5E92DB751766}" type="slidenum">
              <a:rPr lang="en-US" smtClean="0"/>
              <a:pPr>
                <a:defRPr/>
              </a:pPr>
              <a:t>‹#›</a:t>
            </a:fld>
            <a:endParaRPr lang="en-US" dirty="0"/>
          </a:p>
        </p:txBody>
      </p:sp>
    </p:spTree>
    <p:extLst>
      <p:ext uri="{BB962C8B-B14F-4D97-AF65-F5344CB8AC3E}">
        <p14:creationId xmlns:p14="http://schemas.microsoft.com/office/powerpoint/2010/main" val="3672479536"/>
      </p:ext>
    </p:extLst>
  </p:cSld>
  <p:clrMap bg1="lt1" tx1="dk1" bg2="lt2" tx2="dk2" accent1="accent1" accent2="accent2" accent3="accent3" accent4="accent4" accent5="accent5" accent6="accent6" hlink="hlink" folHlink="folHlink"/>
  <p:hf hdr="0"/>
  <p:notesStyle>
    <a:lvl1pPr algn="l"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2C394D4D-7409-499A-A3E6-5E92DB751766}" type="slidenum">
              <a:rPr lang="en-US" smtClean="0"/>
              <a:pPr>
                <a:defRPr/>
              </a:pPr>
              <a:t>0</a:t>
            </a:fld>
            <a:endParaRPr lang="en-US" dirty="0"/>
          </a:p>
        </p:txBody>
      </p:sp>
    </p:spTree>
    <p:extLst>
      <p:ext uri="{BB962C8B-B14F-4D97-AF65-F5344CB8AC3E}">
        <p14:creationId xmlns:p14="http://schemas.microsoft.com/office/powerpoint/2010/main" val="6536279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7"/>
          <p:cNvSpPr>
            <a:spLocks noGrp="1" noChangeArrowheads="1"/>
          </p:cNvSpPr>
          <p:nvPr>
            <p:ph type="sldNum" sz="quarter" idx="5"/>
          </p:nvPr>
        </p:nvSpPr>
        <p:spPr/>
        <p:txBody>
          <a:bodyPr/>
          <a:lstStyle/>
          <a:p>
            <a:pPr>
              <a:defRPr/>
            </a:pPr>
            <a:fld id="{D8E6AD56-A299-44EA-B45B-62DF0FBF7606}" type="slidenum">
              <a:rPr lang="en-US" smtClean="0"/>
              <a:pPr>
                <a:defRPr/>
              </a:pPr>
              <a:t>11</a:t>
            </a:fld>
            <a:endParaRPr lang="en-US" smtClean="0"/>
          </a:p>
        </p:txBody>
      </p:sp>
      <p:sp>
        <p:nvSpPr>
          <p:cNvPr id="23554" name="Rectangle 2"/>
          <p:cNvSpPr>
            <a:spLocks noGrp="1" noRot="1" noChangeAspect="1" noChangeArrowheads="1" noTextEdit="1"/>
          </p:cNvSpPr>
          <p:nvPr>
            <p:ph type="sldImg"/>
          </p:nvPr>
        </p:nvSpPr>
        <p:spPr>
          <a:xfrm>
            <a:off x="2933700" y="514350"/>
            <a:ext cx="3429000" cy="2571750"/>
          </a:xfrm>
          <a:ln/>
        </p:spPr>
      </p:sp>
      <p:sp>
        <p:nvSpPr>
          <p:cNvPr id="23555" name="Rectangle 3"/>
          <p:cNvSpPr>
            <a:spLocks noGrp="1" noChangeArrowheads="1"/>
          </p:cNvSpPr>
          <p:nvPr>
            <p:ph type="body" idx="1"/>
          </p:nvPr>
        </p:nvSpPr>
        <p:spPr>
          <a:xfrm>
            <a:off x="930482" y="3258019"/>
            <a:ext cx="7435436" cy="3085866"/>
          </a:xfrm>
          <a:noFill/>
          <a:ln/>
        </p:spPr>
        <p:txBody>
          <a:bodyPr/>
          <a:lstStyle/>
          <a:p>
            <a:pPr eaLnBrk="1" hangingPunct="1"/>
            <a:endParaRPr lang="en-GB" smtClean="0">
              <a:latin typeface="Times New Roman" pitchFamily="18" charset="0"/>
            </a:endParaRPr>
          </a:p>
        </p:txBody>
      </p:sp>
    </p:spTree>
    <p:extLst>
      <p:ext uri="{BB962C8B-B14F-4D97-AF65-F5344CB8AC3E}">
        <p14:creationId xmlns:p14="http://schemas.microsoft.com/office/powerpoint/2010/main" val="14703538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7"/>
          <p:cNvSpPr>
            <a:spLocks noGrp="1" noChangeArrowheads="1"/>
          </p:cNvSpPr>
          <p:nvPr>
            <p:ph type="sldNum" sz="quarter" idx="5"/>
          </p:nvPr>
        </p:nvSpPr>
        <p:spPr/>
        <p:txBody>
          <a:bodyPr/>
          <a:lstStyle/>
          <a:p>
            <a:pPr>
              <a:defRPr/>
            </a:pPr>
            <a:fld id="{D8E6AD56-A299-44EA-B45B-62DF0FBF7606}" type="slidenum">
              <a:rPr lang="en-US" smtClean="0"/>
              <a:pPr>
                <a:defRPr/>
              </a:pPr>
              <a:t>13</a:t>
            </a:fld>
            <a:endParaRPr lang="en-US" smtClean="0"/>
          </a:p>
        </p:txBody>
      </p:sp>
      <p:sp>
        <p:nvSpPr>
          <p:cNvPr id="23554" name="Rectangle 2"/>
          <p:cNvSpPr>
            <a:spLocks noGrp="1" noRot="1" noChangeAspect="1" noChangeArrowheads="1" noTextEdit="1"/>
          </p:cNvSpPr>
          <p:nvPr>
            <p:ph type="sldImg"/>
          </p:nvPr>
        </p:nvSpPr>
        <p:spPr>
          <a:xfrm>
            <a:off x="2933700" y="514350"/>
            <a:ext cx="3429000" cy="2571750"/>
          </a:xfrm>
          <a:ln/>
        </p:spPr>
      </p:sp>
      <p:sp>
        <p:nvSpPr>
          <p:cNvPr id="23555" name="Rectangle 3"/>
          <p:cNvSpPr>
            <a:spLocks noGrp="1" noChangeArrowheads="1"/>
          </p:cNvSpPr>
          <p:nvPr>
            <p:ph type="body" idx="1"/>
          </p:nvPr>
        </p:nvSpPr>
        <p:spPr>
          <a:xfrm>
            <a:off x="930482" y="3258019"/>
            <a:ext cx="7435436" cy="3085866"/>
          </a:xfrm>
          <a:noFill/>
          <a:ln/>
        </p:spPr>
        <p:txBody>
          <a:bodyPr/>
          <a:lstStyle/>
          <a:p>
            <a:pPr eaLnBrk="1" hangingPunct="1"/>
            <a:endParaRPr lang="en-GB" smtClean="0">
              <a:latin typeface="Times New Roman" pitchFamily="18" charset="0"/>
            </a:endParaRPr>
          </a:p>
        </p:txBody>
      </p:sp>
    </p:spTree>
    <p:extLst>
      <p:ext uri="{BB962C8B-B14F-4D97-AF65-F5344CB8AC3E}">
        <p14:creationId xmlns:p14="http://schemas.microsoft.com/office/powerpoint/2010/main" val="19517803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7"/>
          <p:cNvSpPr>
            <a:spLocks noGrp="1" noChangeArrowheads="1"/>
          </p:cNvSpPr>
          <p:nvPr>
            <p:ph type="sldNum" sz="quarter" idx="5"/>
          </p:nvPr>
        </p:nvSpPr>
        <p:spPr/>
        <p:txBody>
          <a:bodyPr/>
          <a:lstStyle/>
          <a:p>
            <a:pPr>
              <a:defRPr/>
            </a:pPr>
            <a:fld id="{D8E6AD56-A299-44EA-B45B-62DF0FBF7606}" type="slidenum">
              <a:rPr lang="en-US" smtClean="0"/>
              <a:pPr>
                <a:defRPr/>
              </a:pPr>
              <a:t>14</a:t>
            </a:fld>
            <a:endParaRPr lang="en-US" smtClean="0"/>
          </a:p>
        </p:txBody>
      </p:sp>
      <p:sp>
        <p:nvSpPr>
          <p:cNvPr id="23554" name="Rectangle 2"/>
          <p:cNvSpPr>
            <a:spLocks noGrp="1" noRot="1" noChangeAspect="1" noChangeArrowheads="1" noTextEdit="1"/>
          </p:cNvSpPr>
          <p:nvPr>
            <p:ph type="sldImg"/>
          </p:nvPr>
        </p:nvSpPr>
        <p:spPr>
          <a:xfrm>
            <a:off x="2933700" y="514350"/>
            <a:ext cx="3429000" cy="2571750"/>
          </a:xfrm>
          <a:ln/>
        </p:spPr>
      </p:sp>
      <p:sp>
        <p:nvSpPr>
          <p:cNvPr id="23555" name="Rectangle 3"/>
          <p:cNvSpPr>
            <a:spLocks noGrp="1" noChangeArrowheads="1"/>
          </p:cNvSpPr>
          <p:nvPr>
            <p:ph type="body" idx="1"/>
          </p:nvPr>
        </p:nvSpPr>
        <p:spPr>
          <a:xfrm>
            <a:off x="930482" y="3258019"/>
            <a:ext cx="7435436" cy="3085866"/>
          </a:xfrm>
          <a:noFill/>
          <a:ln/>
        </p:spPr>
        <p:txBody>
          <a:bodyPr/>
          <a:lstStyle/>
          <a:p>
            <a:pPr eaLnBrk="1" hangingPunct="1"/>
            <a:endParaRPr lang="en-GB" smtClean="0">
              <a:latin typeface="Times New Roman" pitchFamily="18" charset="0"/>
            </a:endParaRPr>
          </a:p>
        </p:txBody>
      </p:sp>
    </p:spTree>
    <p:extLst>
      <p:ext uri="{BB962C8B-B14F-4D97-AF65-F5344CB8AC3E}">
        <p14:creationId xmlns:p14="http://schemas.microsoft.com/office/powerpoint/2010/main" val="26292709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7"/>
          <p:cNvSpPr>
            <a:spLocks noGrp="1" noChangeArrowheads="1"/>
          </p:cNvSpPr>
          <p:nvPr>
            <p:ph type="sldNum" sz="quarter" idx="5"/>
          </p:nvPr>
        </p:nvSpPr>
        <p:spPr/>
        <p:txBody>
          <a:bodyPr/>
          <a:lstStyle/>
          <a:p>
            <a:pPr>
              <a:defRPr/>
            </a:pPr>
            <a:fld id="{D8E6AD56-A299-44EA-B45B-62DF0FBF7606}" type="slidenum">
              <a:rPr lang="en-US" smtClean="0"/>
              <a:pPr>
                <a:defRPr/>
              </a:pPr>
              <a:t>15</a:t>
            </a:fld>
            <a:endParaRPr lang="en-US" smtClean="0"/>
          </a:p>
        </p:txBody>
      </p:sp>
      <p:sp>
        <p:nvSpPr>
          <p:cNvPr id="23554" name="Rectangle 2"/>
          <p:cNvSpPr>
            <a:spLocks noGrp="1" noRot="1" noChangeAspect="1" noChangeArrowheads="1" noTextEdit="1"/>
          </p:cNvSpPr>
          <p:nvPr>
            <p:ph type="sldImg"/>
          </p:nvPr>
        </p:nvSpPr>
        <p:spPr>
          <a:xfrm>
            <a:off x="2933700" y="514350"/>
            <a:ext cx="3429000" cy="2571750"/>
          </a:xfrm>
          <a:ln/>
        </p:spPr>
      </p:sp>
      <p:sp>
        <p:nvSpPr>
          <p:cNvPr id="23555" name="Rectangle 3"/>
          <p:cNvSpPr>
            <a:spLocks noGrp="1" noChangeArrowheads="1"/>
          </p:cNvSpPr>
          <p:nvPr>
            <p:ph type="body" idx="1"/>
          </p:nvPr>
        </p:nvSpPr>
        <p:spPr>
          <a:xfrm>
            <a:off x="930482" y="3258019"/>
            <a:ext cx="7435436" cy="3085866"/>
          </a:xfrm>
          <a:noFill/>
          <a:ln/>
        </p:spPr>
        <p:txBody>
          <a:bodyPr/>
          <a:lstStyle/>
          <a:p>
            <a:pPr eaLnBrk="1" hangingPunct="1"/>
            <a:endParaRPr lang="en-GB" smtClean="0">
              <a:latin typeface="Times New Roman" pitchFamily="18" charset="0"/>
            </a:endParaRPr>
          </a:p>
        </p:txBody>
      </p:sp>
    </p:spTree>
    <p:extLst>
      <p:ext uri="{BB962C8B-B14F-4D97-AF65-F5344CB8AC3E}">
        <p14:creationId xmlns:p14="http://schemas.microsoft.com/office/powerpoint/2010/main" val="34218144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7"/>
          <p:cNvSpPr>
            <a:spLocks noGrp="1" noChangeArrowheads="1"/>
          </p:cNvSpPr>
          <p:nvPr>
            <p:ph type="sldNum" sz="quarter" idx="5"/>
          </p:nvPr>
        </p:nvSpPr>
        <p:spPr/>
        <p:txBody>
          <a:bodyPr/>
          <a:lstStyle/>
          <a:p>
            <a:pPr>
              <a:defRPr/>
            </a:pPr>
            <a:fld id="{D8E6AD56-A299-44EA-B45B-62DF0FBF7606}" type="slidenum">
              <a:rPr lang="en-US" smtClean="0"/>
              <a:pPr>
                <a:defRPr/>
              </a:pPr>
              <a:t>16</a:t>
            </a:fld>
            <a:endParaRPr lang="en-US" smtClean="0"/>
          </a:p>
        </p:txBody>
      </p:sp>
      <p:sp>
        <p:nvSpPr>
          <p:cNvPr id="23554" name="Rectangle 2"/>
          <p:cNvSpPr>
            <a:spLocks noGrp="1" noRot="1" noChangeAspect="1" noChangeArrowheads="1" noTextEdit="1"/>
          </p:cNvSpPr>
          <p:nvPr>
            <p:ph type="sldImg"/>
          </p:nvPr>
        </p:nvSpPr>
        <p:spPr>
          <a:xfrm>
            <a:off x="2933700" y="514350"/>
            <a:ext cx="3429000" cy="2571750"/>
          </a:xfrm>
          <a:ln/>
        </p:spPr>
      </p:sp>
      <p:sp>
        <p:nvSpPr>
          <p:cNvPr id="23555" name="Rectangle 3"/>
          <p:cNvSpPr>
            <a:spLocks noGrp="1" noChangeArrowheads="1"/>
          </p:cNvSpPr>
          <p:nvPr>
            <p:ph type="body" idx="1"/>
          </p:nvPr>
        </p:nvSpPr>
        <p:spPr>
          <a:xfrm>
            <a:off x="930482" y="3258019"/>
            <a:ext cx="7435436" cy="3085866"/>
          </a:xfrm>
          <a:noFill/>
          <a:ln/>
        </p:spPr>
        <p:txBody>
          <a:bodyPr/>
          <a:lstStyle/>
          <a:p>
            <a:pPr eaLnBrk="1" hangingPunct="1"/>
            <a:endParaRPr lang="en-GB" smtClean="0">
              <a:latin typeface="Times New Roman" pitchFamily="18" charset="0"/>
            </a:endParaRPr>
          </a:p>
        </p:txBody>
      </p:sp>
    </p:spTree>
    <p:extLst>
      <p:ext uri="{BB962C8B-B14F-4D97-AF65-F5344CB8AC3E}">
        <p14:creationId xmlns:p14="http://schemas.microsoft.com/office/powerpoint/2010/main" val="42013705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7"/>
          <p:cNvSpPr>
            <a:spLocks noGrp="1" noChangeArrowheads="1"/>
          </p:cNvSpPr>
          <p:nvPr>
            <p:ph type="sldNum" sz="quarter" idx="5"/>
          </p:nvPr>
        </p:nvSpPr>
        <p:spPr/>
        <p:txBody>
          <a:bodyPr/>
          <a:lstStyle/>
          <a:p>
            <a:pPr>
              <a:defRPr/>
            </a:pPr>
            <a:fld id="{D8E6AD56-A299-44EA-B45B-62DF0FBF7606}" type="slidenum">
              <a:rPr lang="en-US" smtClean="0"/>
              <a:pPr>
                <a:defRPr/>
              </a:pPr>
              <a:t>17</a:t>
            </a:fld>
            <a:endParaRPr lang="en-US" smtClean="0"/>
          </a:p>
        </p:txBody>
      </p:sp>
      <p:sp>
        <p:nvSpPr>
          <p:cNvPr id="23554" name="Rectangle 2"/>
          <p:cNvSpPr>
            <a:spLocks noGrp="1" noRot="1" noChangeAspect="1" noChangeArrowheads="1" noTextEdit="1"/>
          </p:cNvSpPr>
          <p:nvPr>
            <p:ph type="sldImg"/>
          </p:nvPr>
        </p:nvSpPr>
        <p:spPr>
          <a:xfrm>
            <a:off x="2933700" y="514350"/>
            <a:ext cx="3429000" cy="2571750"/>
          </a:xfrm>
          <a:ln/>
        </p:spPr>
      </p:sp>
      <p:sp>
        <p:nvSpPr>
          <p:cNvPr id="23555" name="Rectangle 3"/>
          <p:cNvSpPr>
            <a:spLocks noGrp="1" noChangeArrowheads="1"/>
          </p:cNvSpPr>
          <p:nvPr>
            <p:ph type="body" idx="1"/>
          </p:nvPr>
        </p:nvSpPr>
        <p:spPr>
          <a:xfrm>
            <a:off x="930482" y="3258019"/>
            <a:ext cx="7435436" cy="3085866"/>
          </a:xfrm>
          <a:noFill/>
          <a:ln/>
        </p:spPr>
        <p:txBody>
          <a:bodyPr/>
          <a:lstStyle/>
          <a:p>
            <a:pPr eaLnBrk="1" hangingPunct="1"/>
            <a:endParaRPr lang="en-GB" smtClean="0">
              <a:latin typeface="Times New Roman" pitchFamily="18" charset="0"/>
            </a:endParaRPr>
          </a:p>
        </p:txBody>
      </p:sp>
    </p:spTree>
    <p:extLst>
      <p:ext uri="{BB962C8B-B14F-4D97-AF65-F5344CB8AC3E}">
        <p14:creationId xmlns:p14="http://schemas.microsoft.com/office/powerpoint/2010/main" val="78981713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7"/>
          <p:cNvSpPr>
            <a:spLocks noGrp="1" noChangeArrowheads="1"/>
          </p:cNvSpPr>
          <p:nvPr>
            <p:ph type="sldNum" sz="quarter" idx="5"/>
          </p:nvPr>
        </p:nvSpPr>
        <p:spPr/>
        <p:txBody>
          <a:bodyPr/>
          <a:lstStyle/>
          <a:p>
            <a:pPr>
              <a:defRPr/>
            </a:pPr>
            <a:fld id="{D8E6AD56-A299-44EA-B45B-62DF0FBF7606}" type="slidenum">
              <a:rPr lang="en-US" smtClean="0"/>
              <a:pPr>
                <a:defRPr/>
              </a:pPr>
              <a:t>18</a:t>
            </a:fld>
            <a:endParaRPr lang="en-US" smtClean="0"/>
          </a:p>
        </p:txBody>
      </p:sp>
      <p:sp>
        <p:nvSpPr>
          <p:cNvPr id="23554" name="Rectangle 2"/>
          <p:cNvSpPr>
            <a:spLocks noGrp="1" noRot="1" noChangeAspect="1" noChangeArrowheads="1" noTextEdit="1"/>
          </p:cNvSpPr>
          <p:nvPr>
            <p:ph type="sldImg"/>
          </p:nvPr>
        </p:nvSpPr>
        <p:spPr>
          <a:xfrm>
            <a:off x="2933700" y="514350"/>
            <a:ext cx="3429000" cy="2571750"/>
          </a:xfrm>
          <a:ln/>
        </p:spPr>
      </p:sp>
      <p:sp>
        <p:nvSpPr>
          <p:cNvPr id="23555" name="Rectangle 3"/>
          <p:cNvSpPr>
            <a:spLocks noGrp="1" noChangeArrowheads="1"/>
          </p:cNvSpPr>
          <p:nvPr>
            <p:ph type="body" idx="1"/>
          </p:nvPr>
        </p:nvSpPr>
        <p:spPr>
          <a:xfrm>
            <a:off x="930482" y="3258019"/>
            <a:ext cx="7435436" cy="3085866"/>
          </a:xfrm>
          <a:noFill/>
          <a:ln/>
        </p:spPr>
        <p:txBody>
          <a:bodyPr/>
          <a:lstStyle/>
          <a:p>
            <a:pPr eaLnBrk="1" hangingPunct="1"/>
            <a:endParaRPr lang="en-GB" smtClean="0">
              <a:latin typeface="Times New Roman" pitchFamily="18" charset="0"/>
            </a:endParaRPr>
          </a:p>
        </p:txBody>
      </p:sp>
    </p:spTree>
    <p:extLst>
      <p:ext uri="{BB962C8B-B14F-4D97-AF65-F5344CB8AC3E}">
        <p14:creationId xmlns:p14="http://schemas.microsoft.com/office/powerpoint/2010/main" val="155933172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7"/>
          <p:cNvSpPr>
            <a:spLocks noGrp="1" noChangeArrowheads="1"/>
          </p:cNvSpPr>
          <p:nvPr>
            <p:ph type="sldNum" sz="quarter" idx="5"/>
          </p:nvPr>
        </p:nvSpPr>
        <p:spPr/>
        <p:txBody>
          <a:bodyPr/>
          <a:lstStyle/>
          <a:p>
            <a:pPr>
              <a:defRPr/>
            </a:pPr>
            <a:fld id="{D8E6AD56-A299-44EA-B45B-62DF0FBF7606}" type="slidenum">
              <a:rPr lang="en-US" smtClean="0"/>
              <a:pPr>
                <a:defRPr/>
              </a:pPr>
              <a:t>19</a:t>
            </a:fld>
            <a:endParaRPr lang="en-US" smtClean="0"/>
          </a:p>
        </p:txBody>
      </p:sp>
      <p:sp>
        <p:nvSpPr>
          <p:cNvPr id="23554" name="Rectangle 2"/>
          <p:cNvSpPr>
            <a:spLocks noGrp="1" noRot="1" noChangeAspect="1" noChangeArrowheads="1" noTextEdit="1"/>
          </p:cNvSpPr>
          <p:nvPr>
            <p:ph type="sldImg"/>
          </p:nvPr>
        </p:nvSpPr>
        <p:spPr>
          <a:xfrm>
            <a:off x="2933700" y="514350"/>
            <a:ext cx="3429000" cy="2571750"/>
          </a:xfrm>
          <a:ln/>
        </p:spPr>
      </p:sp>
      <p:sp>
        <p:nvSpPr>
          <p:cNvPr id="23555" name="Rectangle 3"/>
          <p:cNvSpPr>
            <a:spLocks noGrp="1" noChangeArrowheads="1"/>
          </p:cNvSpPr>
          <p:nvPr>
            <p:ph type="body" idx="1"/>
          </p:nvPr>
        </p:nvSpPr>
        <p:spPr>
          <a:xfrm>
            <a:off x="930482" y="3258019"/>
            <a:ext cx="7435436" cy="3085866"/>
          </a:xfrm>
          <a:noFill/>
          <a:ln/>
        </p:spPr>
        <p:txBody>
          <a:bodyPr/>
          <a:lstStyle/>
          <a:p>
            <a:pPr eaLnBrk="1" hangingPunct="1"/>
            <a:endParaRPr lang="en-GB" dirty="0" smtClean="0">
              <a:latin typeface="Times New Roman" pitchFamily="18" charset="0"/>
            </a:endParaRPr>
          </a:p>
        </p:txBody>
      </p:sp>
    </p:spTree>
    <p:extLst>
      <p:ext uri="{BB962C8B-B14F-4D97-AF65-F5344CB8AC3E}">
        <p14:creationId xmlns:p14="http://schemas.microsoft.com/office/powerpoint/2010/main" val="264777671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7"/>
          <p:cNvSpPr>
            <a:spLocks noGrp="1" noChangeArrowheads="1"/>
          </p:cNvSpPr>
          <p:nvPr>
            <p:ph type="sldNum" sz="quarter" idx="5"/>
          </p:nvPr>
        </p:nvSpPr>
        <p:spPr/>
        <p:txBody>
          <a:bodyPr/>
          <a:lstStyle/>
          <a:p>
            <a:pPr>
              <a:defRPr/>
            </a:pPr>
            <a:fld id="{D8E6AD56-A299-44EA-B45B-62DF0FBF7606}" type="slidenum">
              <a:rPr lang="en-US" smtClean="0"/>
              <a:pPr>
                <a:defRPr/>
              </a:pPr>
              <a:t>20</a:t>
            </a:fld>
            <a:endParaRPr lang="en-US" smtClean="0"/>
          </a:p>
        </p:txBody>
      </p:sp>
      <p:sp>
        <p:nvSpPr>
          <p:cNvPr id="23554" name="Rectangle 2"/>
          <p:cNvSpPr>
            <a:spLocks noGrp="1" noRot="1" noChangeAspect="1" noChangeArrowheads="1" noTextEdit="1"/>
          </p:cNvSpPr>
          <p:nvPr>
            <p:ph type="sldImg"/>
          </p:nvPr>
        </p:nvSpPr>
        <p:spPr>
          <a:xfrm>
            <a:off x="2933700" y="514350"/>
            <a:ext cx="3429000" cy="2571750"/>
          </a:xfrm>
          <a:ln/>
        </p:spPr>
      </p:sp>
      <p:sp>
        <p:nvSpPr>
          <p:cNvPr id="23555" name="Rectangle 3"/>
          <p:cNvSpPr>
            <a:spLocks noGrp="1" noChangeArrowheads="1"/>
          </p:cNvSpPr>
          <p:nvPr>
            <p:ph type="body" idx="1"/>
          </p:nvPr>
        </p:nvSpPr>
        <p:spPr>
          <a:xfrm>
            <a:off x="930482" y="3258019"/>
            <a:ext cx="7435436" cy="3085866"/>
          </a:xfrm>
          <a:noFill/>
          <a:ln/>
        </p:spPr>
        <p:txBody>
          <a:bodyPr/>
          <a:lstStyle/>
          <a:p>
            <a:pPr eaLnBrk="1" hangingPunct="1"/>
            <a:endParaRPr lang="en-GB" smtClean="0">
              <a:latin typeface="Times New Roman" pitchFamily="18" charset="0"/>
            </a:endParaRPr>
          </a:p>
        </p:txBody>
      </p:sp>
    </p:spTree>
    <p:extLst>
      <p:ext uri="{BB962C8B-B14F-4D97-AF65-F5344CB8AC3E}">
        <p14:creationId xmlns:p14="http://schemas.microsoft.com/office/powerpoint/2010/main" val="378955116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7"/>
          <p:cNvSpPr>
            <a:spLocks noGrp="1" noChangeArrowheads="1"/>
          </p:cNvSpPr>
          <p:nvPr>
            <p:ph type="sldNum" sz="quarter" idx="5"/>
          </p:nvPr>
        </p:nvSpPr>
        <p:spPr/>
        <p:txBody>
          <a:bodyPr/>
          <a:lstStyle/>
          <a:p>
            <a:pPr>
              <a:defRPr/>
            </a:pPr>
            <a:fld id="{D8E6AD56-A299-44EA-B45B-62DF0FBF7606}" type="slidenum">
              <a:rPr lang="en-US" smtClean="0"/>
              <a:pPr>
                <a:defRPr/>
              </a:pPr>
              <a:t>21</a:t>
            </a:fld>
            <a:endParaRPr lang="en-US" smtClean="0"/>
          </a:p>
        </p:txBody>
      </p:sp>
      <p:sp>
        <p:nvSpPr>
          <p:cNvPr id="23554" name="Rectangle 2"/>
          <p:cNvSpPr>
            <a:spLocks noGrp="1" noRot="1" noChangeAspect="1" noChangeArrowheads="1" noTextEdit="1"/>
          </p:cNvSpPr>
          <p:nvPr>
            <p:ph type="sldImg"/>
          </p:nvPr>
        </p:nvSpPr>
        <p:spPr>
          <a:xfrm>
            <a:off x="2933700" y="514350"/>
            <a:ext cx="3429000" cy="2571750"/>
          </a:xfrm>
          <a:ln/>
        </p:spPr>
      </p:sp>
      <p:sp>
        <p:nvSpPr>
          <p:cNvPr id="23555" name="Rectangle 3"/>
          <p:cNvSpPr>
            <a:spLocks noGrp="1" noChangeArrowheads="1"/>
          </p:cNvSpPr>
          <p:nvPr>
            <p:ph type="body" idx="1"/>
          </p:nvPr>
        </p:nvSpPr>
        <p:spPr>
          <a:xfrm>
            <a:off x="930482" y="3258019"/>
            <a:ext cx="7435436" cy="3085866"/>
          </a:xfrm>
          <a:noFill/>
          <a:ln/>
        </p:spPr>
        <p:txBody>
          <a:bodyPr/>
          <a:lstStyle/>
          <a:p>
            <a:pPr eaLnBrk="1" hangingPunct="1"/>
            <a:endParaRPr lang="en-GB" smtClean="0">
              <a:latin typeface="Times New Roman" pitchFamily="18" charset="0"/>
            </a:endParaRPr>
          </a:p>
        </p:txBody>
      </p:sp>
    </p:spTree>
    <p:extLst>
      <p:ext uri="{BB962C8B-B14F-4D97-AF65-F5344CB8AC3E}">
        <p14:creationId xmlns:p14="http://schemas.microsoft.com/office/powerpoint/2010/main" val="13295680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0F08BD81-38A4-4B43-86C2-665024AF6FF4}" type="slidenum">
              <a:rPr lang="en-US" smtClean="0"/>
              <a:pPr>
                <a:defRPr/>
              </a:pPr>
              <a:t>3</a:t>
            </a:fld>
            <a:endParaRPr lang="en-US" dirty="0"/>
          </a:p>
        </p:txBody>
      </p:sp>
    </p:spTree>
    <p:extLst>
      <p:ext uri="{BB962C8B-B14F-4D97-AF65-F5344CB8AC3E}">
        <p14:creationId xmlns:p14="http://schemas.microsoft.com/office/powerpoint/2010/main" val="419158600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7"/>
          <p:cNvSpPr>
            <a:spLocks noGrp="1" noChangeArrowheads="1"/>
          </p:cNvSpPr>
          <p:nvPr>
            <p:ph type="sldNum" sz="quarter" idx="5"/>
          </p:nvPr>
        </p:nvSpPr>
        <p:spPr/>
        <p:txBody>
          <a:bodyPr/>
          <a:lstStyle/>
          <a:p>
            <a:pPr>
              <a:defRPr/>
            </a:pPr>
            <a:fld id="{D8E6AD56-A299-44EA-B45B-62DF0FBF7606}" type="slidenum">
              <a:rPr lang="en-US" smtClean="0"/>
              <a:pPr>
                <a:defRPr/>
              </a:pPr>
              <a:t>22</a:t>
            </a:fld>
            <a:endParaRPr lang="en-US" smtClean="0"/>
          </a:p>
        </p:txBody>
      </p:sp>
      <p:sp>
        <p:nvSpPr>
          <p:cNvPr id="23554" name="Rectangle 2"/>
          <p:cNvSpPr>
            <a:spLocks noGrp="1" noRot="1" noChangeAspect="1" noChangeArrowheads="1" noTextEdit="1"/>
          </p:cNvSpPr>
          <p:nvPr>
            <p:ph type="sldImg"/>
          </p:nvPr>
        </p:nvSpPr>
        <p:spPr>
          <a:xfrm>
            <a:off x="2933700" y="514350"/>
            <a:ext cx="3429000" cy="2571750"/>
          </a:xfrm>
          <a:ln/>
        </p:spPr>
      </p:sp>
      <p:sp>
        <p:nvSpPr>
          <p:cNvPr id="23555" name="Rectangle 3"/>
          <p:cNvSpPr>
            <a:spLocks noGrp="1" noChangeArrowheads="1"/>
          </p:cNvSpPr>
          <p:nvPr>
            <p:ph type="body" idx="1"/>
          </p:nvPr>
        </p:nvSpPr>
        <p:spPr>
          <a:xfrm>
            <a:off x="930482" y="3258019"/>
            <a:ext cx="7435436" cy="3085866"/>
          </a:xfrm>
          <a:noFill/>
          <a:ln/>
        </p:spPr>
        <p:txBody>
          <a:bodyPr/>
          <a:lstStyle/>
          <a:p>
            <a:pPr eaLnBrk="1" hangingPunct="1"/>
            <a:endParaRPr lang="en-GB" smtClean="0">
              <a:latin typeface="Times New Roman" pitchFamily="18" charset="0"/>
            </a:endParaRPr>
          </a:p>
        </p:txBody>
      </p:sp>
    </p:spTree>
    <p:extLst>
      <p:ext uri="{BB962C8B-B14F-4D97-AF65-F5344CB8AC3E}">
        <p14:creationId xmlns:p14="http://schemas.microsoft.com/office/powerpoint/2010/main" val="2784491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7"/>
          <p:cNvSpPr>
            <a:spLocks noGrp="1" noChangeArrowheads="1"/>
          </p:cNvSpPr>
          <p:nvPr>
            <p:ph type="sldNum" sz="quarter" idx="5"/>
          </p:nvPr>
        </p:nvSpPr>
        <p:spPr/>
        <p:txBody>
          <a:bodyPr/>
          <a:lstStyle/>
          <a:p>
            <a:pPr>
              <a:defRPr/>
            </a:pPr>
            <a:fld id="{D8E6AD56-A299-44EA-B45B-62DF0FBF7606}" type="slidenum">
              <a:rPr lang="en-US" smtClean="0"/>
              <a:pPr>
                <a:defRPr/>
              </a:pPr>
              <a:t>23</a:t>
            </a:fld>
            <a:endParaRPr lang="en-US" smtClean="0"/>
          </a:p>
        </p:txBody>
      </p:sp>
      <p:sp>
        <p:nvSpPr>
          <p:cNvPr id="23554" name="Rectangle 2"/>
          <p:cNvSpPr>
            <a:spLocks noGrp="1" noRot="1" noChangeAspect="1" noChangeArrowheads="1" noTextEdit="1"/>
          </p:cNvSpPr>
          <p:nvPr>
            <p:ph type="sldImg"/>
          </p:nvPr>
        </p:nvSpPr>
        <p:spPr>
          <a:xfrm>
            <a:off x="2933700" y="514350"/>
            <a:ext cx="3429000" cy="2571750"/>
          </a:xfrm>
          <a:ln/>
        </p:spPr>
      </p:sp>
      <p:sp>
        <p:nvSpPr>
          <p:cNvPr id="23555" name="Rectangle 3"/>
          <p:cNvSpPr>
            <a:spLocks noGrp="1" noChangeArrowheads="1"/>
          </p:cNvSpPr>
          <p:nvPr>
            <p:ph type="body" idx="1"/>
          </p:nvPr>
        </p:nvSpPr>
        <p:spPr>
          <a:xfrm>
            <a:off x="930482" y="3258019"/>
            <a:ext cx="7435436" cy="3085866"/>
          </a:xfrm>
          <a:noFill/>
          <a:ln/>
        </p:spPr>
        <p:txBody>
          <a:bodyPr/>
          <a:lstStyle/>
          <a:p>
            <a:pPr eaLnBrk="1" hangingPunct="1"/>
            <a:endParaRPr lang="en-GB" dirty="0" smtClean="0">
              <a:latin typeface="Times New Roman" pitchFamily="18" charset="0"/>
            </a:endParaRPr>
          </a:p>
        </p:txBody>
      </p:sp>
    </p:spTree>
    <p:extLst>
      <p:ext uri="{BB962C8B-B14F-4D97-AF65-F5344CB8AC3E}">
        <p14:creationId xmlns:p14="http://schemas.microsoft.com/office/powerpoint/2010/main" val="131183420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7"/>
          <p:cNvSpPr>
            <a:spLocks noGrp="1" noChangeArrowheads="1"/>
          </p:cNvSpPr>
          <p:nvPr>
            <p:ph type="sldNum" sz="quarter" idx="5"/>
          </p:nvPr>
        </p:nvSpPr>
        <p:spPr/>
        <p:txBody>
          <a:bodyPr/>
          <a:lstStyle/>
          <a:p>
            <a:pPr>
              <a:defRPr/>
            </a:pPr>
            <a:fld id="{D8E6AD56-A299-44EA-B45B-62DF0FBF7606}" type="slidenum">
              <a:rPr lang="en-US" smtClean="0"/>
              <a:pPr>
                <a:defRPr/>
              </a:pPr>
              <a:t>24</a:t>
            </a:fld>
            <a:endParaRPr lang="en-US" smtClean="0"/>
          </a:p>
        </p:txBody>
      </p:sp>
      <p:sp>
        <p:nvSpPr>
          <p:cNvPr id="23554" name="Rectangle 2"/>
          <p:cNvSpPr>
            <a:spLocks noGrp="1" noRot="1" noChangeAspect="1" noChangeArrowheads="1" noTextEdit="1"/>
          </p:cNvSpPr>
          <p:nvPr>
            <p:ph type="sldImg"/>
          </p:nvPr>
        </p:nvSpPr>
        <p:spPr>
          <a:xfrm>
            <a:off x="2933700" y="514350"/>
            <a:ext cx="3429000" cy="2571750"/>
          </a:xfrm>
          <a:ln/>
        </p:spPr>
      </p:sp>
      <p:sp>
        <p:nvSpPr>
          <p:cNvPr id="23555" name="Rectangle 3"/>
          <p:cNvSpPr>
            <a:spLocks noGrp="1" noChangeArrowheads="1"/>
          </p:cNvSpPr>
          <p:nvPr>
            <p:ph type="body" idx="1"/>
          </p:nvPr>
        </p:nvSpPr>
        <p:spPr>
          <a:xfrm>
            <a:off x="930482" y="3258019"/>
            <a:ext cx="7435436" cy="3085866"/>
          </a:xfrm>
          <a:noFill/>
          <a:ln/>
        </p:spPr>
        <p:txBody>
          <a:bodyPr/>
          <a:lstStyle/>
          <a:p>
            <a:pPr eaLnBrk="1" hangingPunct="1"/>
            <a:endParaRPr lang="en-GB" smtClean="0">
              <a:latin typeface="Times New Roman" pitchFamily="18" charset="0"/>
            </a:endParaRPr>
          </a:p>
        </p:txBody>
      </p:sp>
    </p:spTree>
    <p:extLst>
      <p:ext uri="{BB962C8B-B14F-4D97-AF65-F5344CB8AC3E}">
        <p14:creationId xmlns:p14="http://schemas.microsoft.com/office/powerpoint/2010/main" val="351636673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7"/>
          <p:cNvSpPr>
            <a:spLocks noGrp="1" noChangeArrowheads="1"/>
          </p:cNvSpPr>
          <p:nvPr>
            <p:ph type="sldNum" sz="quarter" idx="5"/>
          </p:nvPr>
        </p:nvSpPr>
        <p:spPr/>
        <p:txBody>
          <a:bodyPr/>
          <a:lstStyle/>
          <a:p>
            <a:pPr>
              <a:defRPr/>
            </a:pPr>
            <a:fld id="{D8E6AD56-A299-44EA-B45B-62DF0FBF7606}" type="slidenum">
              <a:rPr lang="en-US" smtClean="0"/>
              <a:pPr>
                <a:defRPr/>
              </a:pPr>
              <a:t>25</a:t>
            </a:fld>
            <a:endParaRPr lang="en-US" smtClean="0"/>
          </a:p>
        </p:txBody>
      </p:sp>
      <p:sp>
        <p:nvSpPr>
          <p:cNvPr id="23554" name="Rectangle 2"/>
          <p:cNvSpPr>
            <a:spLocks noGrp="1" noRot="1" noChangeAspect="1" noChangeArrowheads="1" noTextEdit="1"/>
          </p:cNvSpPr>
          <p:nvPr>
            <p:ph type="sldImg"/>
          </p:nvPr>
        </p:nvSpPr>
        <p:spPr>
          <a:xfrm>
            <a:off x="2933700" y="514350"/>
            <a:ext cx="3429000" cy="2571750"/>
          </a:xfrm>
          <a:ln/>
        </p:spPr>
      </p:sp>
      <p:sp>
        <p:nvSpPr>
          <p:cNvPr id="23555" name="Rectangle 3"/>
          <p:cNvSpPr>
            <a:spLocks noGrp="1" noChangeArrowheads="1"/>
          </p:cNvSpPr>
          <p:nvPr>
            <p:ph type="body" idx="1"/>
          </p:nvPr>
        </p:nvSpPr>
        <p:spPr>
          <a:xfrm>
            <a:off x="930482" y="3258019"/>
            <a:ext cx="7435436" cy="3085866"/>
          </a:xfrm>
          <a:noFill/>
          <a:ln/>
        </p:spPr>
        <p:txBody>
          <a:bodyPr/>
          <a:lstStyle/>
          <a:p>
            <a:pPr eaLnBrk="1" hangingPunct="1"/>
            <a:endParaRPr lang="en-GB" smtClean="0">
              <a:latin typeface="Times New Roman" pitchFamily="18" charset="0"/>
            </a:endParaRPr>
          </a:p>
        </p:txBody>
      </p:sp>
    </p:spTree>
    <p:extLst>
      <p:ext uri="{BB962C8B-B14F-4D97-AF65-F5344CB8AC3E}">
        <p14:creationId xmlns:p14="http://schemas.microsoft.com/office/powerpoint/2010/main" val="171934481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0306D84-913A-446C-B00B-4493A86DB2B5}" type="slidenum">
              <a:rPr lang="en-US" smtClean="0"/>
              <a:pPr/>
              <a:t>26</a:t>
            </a:fld>
            <a:endParaRPr lang="en-US" dirty="0"/>
          </a:p>
        </p:txBody>
      </p:sp>
    </p:spTree>
    <p:extLst>
      <p:ext uri="{BB962C8B-B14F-4D97-AF65-F5344CB8AC3E}">
        <p14:creationId xmlns:p14="http://schemas.microsoft.com/office/powerpoint/2010/main" val="331809019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Figure 1 indicates we are start of the project and creating the upfront plans. The lines in the</a:t>
            </a:r>
            <a:r>
              <a:rPr lang="en-US" baseline="0" dirty="0" smtClean="0"/>
              <a:t> iteration shows details. If you notice the initial iteration have lot of details and less details in subsequent iterations</a:t>
            </a:r>
          </a:p>
          <a:p>
            <a:endParaRPr lang="en-US" baseline="0" dirty="0" smtClean="0"/>
          </a:p>
          <a:p>
            <a:r>
              <a:rPr lang="en-US" baseline="0" dirty="0" smtClean="0"/>
              <a:t>Figure 2 indicates that we are in the 3</a:t>
            </a:r>
            <a:r>
              <a:rPr lang="en-US" baseline="30000" dirty="0" smtClean="0"/>
              <a:t>rd</a:t>
            </a:r>
            <a:r>
              <a:rPr lang="en-US" baseline="0" dirty="0" smtClean="0"/>
              <a:t> iteration, the 4</a:t>
            </a:r>
            <a:r>
              <a:rPr lang="en-US" baseline="30000" dirty="0" smtClean="0"/>
              <a:t>th</a:t>
            </a:r>
            <a:r>
              <a:rPr lang="en-US" baseline="0" dirty="0" smtClean="0"/>
              <a:t> iteration is planned in details while subsequent iterations are decreasing level of details.</a:t>
            </a:r>
            <a:endParaRPr lang="en-US" dirty="0"/>
          </a:p>
        </p:txBody>
      </p:sp>
      <p:sp>
        <p:nvSpPr>
          <p:cNvPr id="4" name="Slide Number Placeholder 3"/>
          <p:cNvSpPr>
            <a:spLocks noGrp="1"/>
          </p:cNvSpPr>
          <p:nvPr>
            <p:ph type="sldNum" sz="quarter" idx="10"/>
          </p:nvPr>
        </p:nvSpPr>
        <p:spPr/>
        <p:txBody>
          <a:bodyPr/>
          <a:lstStyle/>
          <a:p>
            <a:fld id="{10306D84-913A-446C-B00B-4493A86DB2B5}" type="slidenum">
              <a:rPr lang="en-US" smtClean="0"/>
              <a:pPr/>
              <a:t>27</a:t>
            </a:fld>
            <a:endParaRPr lang="en-US" dirty="0"/>
          </a:p>
        </p:txBody>
      </p:sp>
    </p:spTree>
    <p:extLst>
      <p:ext uri="{BB962C8B-B14F-4D97-AF65-F5344CB8AC3E}">
        <p14:creationId xmlns:p14="http://schemas.microsoft.com/office/powerpoint/2010/main" val="331809019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933700" y="514350"/>
            <a:ext cx="3429000" cy="2571750"/>
          </a:xfrm>
        </p:spPr>
      </p:sp>
      <p:sp>
        <p:nvSpPr>
          <p:cNvPr id="3" name="Notes Placeholder 2"/>
          <p:cNvSpPr>
            <a:spLocks noGrp="1"/>
          </p:cNvSpPr>
          <p:nvPr>
            <p:ph type="body" idx="1"/>
          </p:nvPr>
        </p:nvSpPr>
        <p:spPr/>
        <p:txBody>
          <a:bodyPr>
            <a:normAutofit/>
          </a:bodyPr>
          <a:lstStyle/>
          <a:p>
            <a:pPr marL="342900" indent="-342900">
              <a:buFont typeface="Courier New" pitchFamily="49" charset="0"/>
              <a:buNone/>
            </a:pPr>
            <a:r>
              <a:rPr lang="en-US" sz="1200" dirty="0" smtClean="0">
                <a:latin typeface="Calibri" pitchFamily="34" charset="0"/>
                <a:cs typeface="Calibri" pitchFamily="34" charset="0"/>
              </a:rPr>
              <a:t>Grooming</a:t>
            </a:r>
            <a:r>
              <a:rPr lang="en-US" sz="1200" baseline="0" dirty="0" smtClean="0">
                <a:latin typeface="Calibri" pitchFamily="34" charset="0"/>
                <a:cs typeface="Calibri" pitchFamily="34" charset="0"/>
              </a:rPr>
              <a:t> the product backlog</a:t>
            </a:r>
          </a:p>
          <a:p>
            <a:pPr marL="342900" indent="-342900">
              <a:buFontTx/>
              <a:buChar char="-"/>
            </a:pPr>
            <a:r>
              <a:rPr lang="en-US" sz="1200" baseline="0" dirty="0" smtClean="0">
                <a:latin typeface="Calibri" pitchFamily="34" charset="0"/>
                <a:cs typeface="Calibri" pitchFamily="34" charset="0"/>
              </a:rPr>
              <a:t>Sorted by priority with bite size stories at the top</a:t>
            </a:r>
          </a:p>
          <a:p>
            <a:pPr marL="342900" indent="-342900">
              <a:buFontTx/>
              <a:buChar char="-"/>
            </a:pPr>
            <a:r>
              <a:rPr lang="en-US" sz="1200" baseline="0" dirty="0" smtClean="0">
                <a:latin typeface="Calibri" pitchFamily="34" charset="0"/>
                <a:cs typeface="Calibri" pitchFamily="34" charset="0"/>
              </a:rPr>
              <a:t>Bottom of backlog contains epics or themes, that need to be broken down further into user stories</a:t>
            </a:r>
          </a:p>
          <a:p>
            <a:pPr marL="342900" indent="-342900">
              <a:buFontTx/>
              <a:buChar char="-"/>
            </a:pPr>
            <a:endParaRPr lang="en-US" sz="1200" baseline="0" dirty="0" smtClean="0">
              <a:latin typeface="Calibri" pitchFamily="34" charset="0"/>
              <a:cs typeface="Calibri" pitchFamily="34" charset="0"/>
            </a:endParaRPr>
          </a:p>
          <a:p>
            <a:pPr marL="342900" indent="-342900">
              <a:buFontTx/>
              <a:buNone/>
            </a:pPr>
            <a:r>
              <a:rPr lang="en-US" sz="1200" baseline="0" dirty="0" smtClean="0">
                <a:latin typeface="Calibri" pitchFamily="34" charset="0"/>
                <a:cs typeface="Calibri" pitchFamily="34" charset="0"/>
              </a:rPr>
              <a:t>User stories can come from any of the team members, and it is the job of the product owner to prioritize the stories</a:t>
            </a:r>
          </a:p>
          <a:p>
            <a:pPr marL="342900" indent="-342900">
              <a:buFontTx/>
              <a:buChar char="-"/>
            </a:pPr>
            <a:endParaRPr lang="en-US" sz="1200" dirty="0" smtClean="0">
              <a:latin typeface="Calibri" pitchFamily="34" charset="0"/>
              <a:cs typeface="Calibri" pitchFamily="34" charset="0"/>
            </a:endParaRPr>
          </a:p>
          <a:p>
            <a:pPr marL="342900" indent="-342900">
              <a:buFontTx/>
              <a:buNone/>
            </a:pPr>
            <a:r>
              <a:rPr lang="en-US" sz="1200" dirty="0" smtClean="0">
                <a:latin typeface="Calibri" pitchFamily="34" charset="0"/>
                <a:cs typeface="Calibri" pitchFamily="34" charset="0"/>
              </a:rPr>
              <a:t>The user stories are sized</a:t>
            </a:r>
            <a:r>
              <a:rPr lang="en-US" sz="1200" baseline="0" dirty="0" smtClean="0">
                <a:latin typeface="Calibri" pitchFamily="34" charset="0"/>
                <a:cs typeface="Calibri" pitchFamily="34" charset="0"/>
              </a:rPr>
              <a:t> and </a:t>
            </a:r>
            <a:r>
              <a:rPr lang="en-US" sz="1200" dirty="0" smtClean="0">
                <a:latin typeface="Calibri" pitchFamily="34" charset="0"/>
                <a:cs typeface="Calibri" pitchFamily="34" charset="0"/>
              </a:rPr>
              <a:t>estimated for level of effort and then the team works together</a:t>
            </a:r>
            <a:r>
              <a:rPr lang="en-US" sz="1200" baseline="0" dirty="0" smtClean="0">
                <a:latin typeface="Calibri" pitchFamily="34" charset="0"/>
                <a:cs typeface="Calibri" pitchFamily="34" charset="0"/>
              </a:rPr>
              <a:t> to decide which stories will be included in the upcoming Iteration.</a:t>
            </a:r>
            <a:endParaRPr lang="en-US" sz="1200" dirty="0" smtClean="0">
              <a:latin typeface="Calibri" pitchFamily="34" charset="0"/>
              <a:cs typeface="Calibri" pitchFamily="34" charset="0"/>
            </a:endParaRPr>
          </a:p>
        </p:txBody>
      </p:sp>
      <p:sp>
        <p:nvSpPr>
          <p:cNvPr id="4" name="Slide Number Placeholder 3"/>
          <p:cNvSpPr>
            <a:spLocks noGrp="1"/>
          </p:cNvSpPr>
          <p:nvPr>
            <p:ph type="sldNum" sz="quarter" idx="10"/>
          </p:nvPr>
        </p:nvSpPr>
        <p:spPr/>
        <p:txBody>
          <a:bodyPr/>
          <a:lstStyle/>
          <a:p>
            <a:fld id="{79AE83BC-3FC7-460A-9E82-74A384655E78}" type="slidenum">
              <a:rPr lang="en-US" smtClean="0">
                <a:solidFill>
                  <a:prstClr val="black"/>
                </a:solidFill>
              </a:rPr>
              <a:pPr/>
              <a:t>28</a:t>
            </a:fld>
            <a:endParaRPr lang="en-US">
              <a:solidFill>
                <a:prstClr val="black"/>
              </a:solidFill>
            </a:endParaRPr>
          </a:p>
        </p:txBody>
      </p:sp>
    </p:spTree>
    <p:extLst>
      <p:ext uri="{BB962C8B-B14F-4D97-AF65-F5344CB8AC3E}">
        <p14:creationId xmlns:p14="http://schemas.microsoft.com/office/powerpoint/2010/main" val="309143271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7"/>
          <p:cNvSpPr>
            <a:spLocks noGrp="1" noChangeArrowheads="1"/>
          </p:cNvSpPr>
          <p:nvPr>
            <p:ph type="sldNum" sz="quarter" idx="5"/>
          </p:nvPr>
        </p:nvSpPr>
        <p:spPr/>
        <p:txBody>
          <a:bodyPr/>
          <a:lstStyle/>
          <a:p>
            <a:pPr>
              <a:defRPr/>
            </a:pPr>
            <a:fld id="{D8E6AD56-A299-44EA-B45B-62DF0FBF7606}" type="slidenum">
              <a:rPr lang="en-US" smtClean="0"/>
              <a:pPr>
                <a:defRPr/>
              </a:pPr>
              <a:t>29</a:t>
            </a:fld>
            <a:endParaRPr lang="en-US" smtClean="0"/>
          </a:p>
        </p:txBody>
      </p:sp>
      <p:sp>
        <p:nvSpPr>
          <p:cNvPr id="23554" name="Rectangle 2"/>
          <p:cNvSpPr>
            <a:spLocks noGrp="1" noRot="1" noChangeAspect="1" noChangeArrowheads="1" noTextEdit="1"/>
          </p:cNvSpPr>
          <p:nvPr>
            <p:ph type="sldImg"/>
          </p:nvPr>
        </p:nvSpPr>
        <p:spPr>
          <a:xfrm>
            <a:off x="2933700" y="514350"/>
            <a:ext cx="3429000" cy="2571750"/>
          </a:xfrm>
          <a:ln/>
        </p:spPr>
      </p:sp>
      <p:sp>
        <p:nvSpPr>
          <p:cNvPr id="23555" name="Rectangle 3"/>
          <p:cNvSpPr>
            <a:spLocks noGrp="1" noChangeArrowheads="1"/>
          </p:cNvSpPr>
          <p:nvPr>
            <p:ph type="body" idx="1"/>
          </p:nvPr>
        </p:nvSpPr>
        <p:spPr>
          <a:xfrm>
            <a:off x="930482" y="3258019"/>
            <a:ext cx="7435436" cy="3085866"/>
          </a:xfrm>
          <a:noFill/>
          <a:ln/>
        </p:spPr>
        <p:txBody>
          <a:bodyPr/>
          <a:lstStyle/>
          <a:p>
            <a:pPr eaLnBrk="1" hangingPunct="1"/>
            <a:endParaRPr lang="en-GB" dirty="0" smtClean="0">
              <a:latin typeface="Times New Roman" pitchFamily="18" charset="0"/>
            </a:endParaRPr>
          </a:p>
        </p:txBody>
      </p:sp>
    </p:spTree>
    <p:extLst>
      <p:ext uri="{BB962C8B-B14F-4D97-AF65-F5344CB8AC3E}">
        <p14:creationId xmlns:p14="http://schemas.microsoft.com/office/powerpoint/2010/main" val="31330159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7"/>
          <p:cNvSpPr>
            <a:spLocks noGrp="1" noChangeArrowheads="1"/>
          </p:cNvSpPr>
          <p:nvPr>
            <p:ph type="sldNum" sz="quarter" idx="5"/>
          </p:nvPr>
        </p:nvSpPr>
        <p:spPr/>
        <p:txBody>
          <a:bodyPr/>
          <a:lstStyle/>
          <a:p>
            <a:pPr>
              <a:defRPr/>
            </a:pPr>
            <a:fld id="{D8E6AD56-A299-44EA-B45B-62DF0FBF7606}" type="slidenum">
              <a:rPr lang="en-US" smtClean="0"/>
              <a:pPr>
                <a:defRPr/>
              </a:pPr>
              <a:t>30</a:t>
            </a:fld>
            <a:endParaRPr lang="en-US" smtClean="0"/>
          </a:p>
        </p:txBody>
      </p:sp>
      <p:sp>
        <p:nvSpPr>
          <p:cNvPr id="23554" name="Rectangle 2"/>
          <p:cNvSpPr>
            <a:spLocks noGrp="1" noRot="1" noChangeAspect="1" noChangeArrowheads="1" noTextEdit="1"/>
          </p:cNvSpPr>
          <p:nvPr>
            <p:ph type="sldImg"/>
          </p:nvPr>
        </p:nvSpPr>
        <p:spPr>
          <a:xfrm>
            <a:off x="2933700" y="514350"/>
            <a:ext cx="3429000" cy="2571750"/>
          </a:xfrm>
          <a:ln/>
        </p:spPr>
      </p:sp>
      <p:sp>
        <p:nvSpPr>
          <p:cNvPr id="23555" name="Rectangle 3"/>
          <p:cNvSpPr>
            <a:spLocks noGrp="1" noChangeArrowheads="1"/>
          </p:cNvSpPr>
          <p:nvPr>
            <p:ph type="body" idx="1"/>
          </p:nvPr>
        </p:nvSpPr>
        <p:spPr>
          <a:xfrm>
            <a:off x="930482" y="3258019"/>
            <a:ext cx="7435436" cy="3085866"/>
          </a:xfrm>
          <a:noFill/>
          <a:ln/>
        </p:spPr>
        <p:txBody>
          <a:bodyPr/>
          <a:lstStyle/>
          <a:p>
            <a:pPr eaLnBrk="1" hangingPunct="1"/>
            <a:endParaRPr lang="en-GB" dirty="0" smtClean="0">
              <a:latin typeface="Times New Roman" pitchFamily="18" charset="0"/>
            </a:endParaRPr>
          </a:p>
        </p:txBody>
      </p:sp>
    </p:spTree>
    <p:extLst>
      <p:ext uri="{BB962C8B-B14F-4D97-AF65-F5344CB8AC3E}">
        <p14:creationId xmlns:p14="http://schemas.microsoft.com/office/powerpoint/2010/main" val="77363252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7"/>
          <p:cNvSpPr>
            <a:spLocks noGrp="1" noChangeArrowheads="1"/>
          </p:cNvSpPr>
          <p:nvPr>
            <p:ph type="sldNum" sz="quarter" idx="5"/>
          </p:nvPr>
        </p:nvSpPr>
        <p:spPr/>
        <p:txBody>
          <a:bodyPr/>
          <a:lstStyle/>
          <a:p>
            <a:pPr>
              <a:defRPr/>
            </a:pPr>
            <a:fld id="{D8E6AD56-A299-44EA-B45B-62DF0FBF7606}" type="slidenum">
              <a:rPr lang="en-US" smtClean="0"/>
              <a:pPr>
                <a:defRPr/>
              </a:pPr>
              <a:t>32</a:t>
            </a:fld>
            <a:endParaRPr lang="en-US" smtClean="0"/>
          </a:p>
        </p:txBody>
      </p:sp>
      <p:sp>
        <p:nvSpPr>
          <p:cNvPr id="23554" name="Rectangle 2"/>
          <p:cNvSpPr>
            <a:spLocks noGrp="1" noRot="1" noChangeAspect="1" noChangeArrowheads="1" noTextEdit="1"/>
          </p:cNvSpPr>
          <p:nvPr>
            <p:ph type="sldImg"/>
          </p:nvPr>
        </p:nvSpPr>
        <p:spPr>
          <a:xfrm>
            <a:off x="2933700" y="514350"/>
            <a:ext cx="3429000" cy="2571750"/>
          </a:xfrm>
          <a:ln/>
        </p:spPr>
      </p:sp>
      <p:sp>
        <p:nvSpPr>
          <p:cNvPr id="23555" name="Rectangle 3"/>
          <p:cNvSpPr>
            <a:spLocks noGrp="1" noChangeArrowheads="1"/>
          </p:cNvSpPr>
          <p:nvPr>
            <p:ph type="body" idx="1"/>
          </p:nvPr>
        </p:nvSpPr>
        <p:spPr>
          <a:xfrm>
            <a:off x="930482" y="3258019"/>
            <a:ext cx="7435436" cy="3085866"/>
          </a:xfrm>
          <a:noFill/>
          <a:ln/>
        </p:spPr>
        <p:txBody>
          <a:bodyPr/>
          <a:lstStyle/>
          <a:p>
            <a:pPr eaLnBrk="1" hangingPunct="1"/>
            <a:endParaRPr lang="en-GB" dirty="0" smtClean="0">
              <a:latin typeface="Times New Roman" pitchFamily="18" charset="0"/>
            </a:endParaRPr>
          </a:p>
        </p:txBody>
      </p:sp>
    </p:spTree>
    <p:extLst>
      <p:ext uri="{BB962C8B-B14F-4D97-AF65-F5344CB8AC3E}">
        <p14:creationId xmlns:p14="http://schemas.microsoft.com/office/powerpoint/2010/main" val="31882138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p:txBody>
          <a:bodyPr/>
          <a:lstStyle/>
          <a:p>
            <a:pPr>
              <a:defRPr/>
            </a:pPr>
            <a:fld id="{E4731232-A6EC-45A8-A659-E9FEFBB2B627}" type="slidenum">
              <a:rPr lang="en-US" smtClean="0">
                <a:solidFill>
                  <a:prstClr val="white"/>
                </a:solidFill>
              </a:rPr>
              <a:pPr>
                <a:defRPr/>
              </a:pPr>
              <a:t>4</a:t>
            </a:fld>
            <a:endParaRPr lang="en-US" dirty="0" smtClean="0">
              <a:solidFill>
                <a:prstClr val="white"/>
              </a:solidFill>
            </a:endParaRPr>
          </a:p>
        </p:txBody>
      </p:sp>
      <p:sp>
        <p:nvSpPr>
          <p:cNvPr id="29699" name="Rectangle 2"/>
          <p:cNvSpPr>
            <a:spLocks noGrp="1" noRot="1" noChangeAspect="1" noChangeArrowheads="1" noTextEdit="1"/>
          </p:cNvSpPr>
          <p:nvPr>
            <p:ph type="sldImg"/>
          </p:nvPr>
        </p:nvSpPr>
        <p:spPr bwMode="auto">
          <a:xfrm>
            <a:off x="2936875" y="511175"/>
            <a:ext cx="3432175" cy="2573338"/>
          </a:xfrm>
          <a:noFill/>
          <a:ln>
            <a:solidFill>
              <a:srgbClr val="000000"/>
            </a:solidFill>
            <a:miter lim="800000"/>
            <a:headEnd/>
            <a:tailEnd/>
          </a:ln>
        </p:spPr>
      </p:sp>
      <p:sp>
        <p:nvSpPr>
          <p:cNvPr id="29700"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en-US" smtClean="0"/>
          </a:p>
        </p:txBody>
      </p:sp>
    </p:spTree>
    <p:extLst>
      <p:ext uri="{BB962C8B-B14F-4D97-AF65-F5344CB8AC3E}">
        <p14:creationId xmlns:p14="http://schemas.microsoft.com/office/powerpoint/2010/main" val="21067239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7"/>
          <p:cNvSpPr>
            <a:spLocks noGrp="1" noChangeArrowheads="1"/>
          </p:cNvSpPr>
          <p:nvPr>
            <p:ph type="sldNum" sz="quarter" idx="5"/>
          </p:nvPr>
        </p:nvSpPr>
        <p:spPr/>
        <p:txBody>
          <a:bodyPr/>
          <a:lstStyle/>
          <a:p>
            <a:pPr>
              <a:defRPr/>
            </a:pPr>
            <a:fld id="{D8E6AD56-A299-44EA-B45B-62DF0FBF7606}" type="slidenum">
              <a:rPr lang="en-US" smtClean="0"/>
              <a:pPr>
                <a:defRPr/>
              </a:pPr>
              <a:t>33</a:t>
            </a:fld>
            <a:endParaRPr lang="en-US" smtClean="0"/>
          </a:p>
        </p:txBody>
      </p:sp>
      <p:sp>
        <p:nvSpPr>
          <p:cNvPr id="23554" name="Rectangle 2"/>
          <p:cNvSpPr>
            <a:spLocks noGrp="1" noRot="1" noChangeAspect="1" noChangeArrowheads="1" noTextEdit="1"/>
          </p:cNvSpPr>
          <p:nvPr>
            <p:ph type="sldImg"/>
          </p:nvPr>
        </p:nvSpPr>
        <p:spPr>
          <a:xfrm>
            <a:off x="2933700" y="514350"/>
            <a:ext cx="3429000" cy="2571750"/>
          </a:xfrm>
          <a:ln/>
        </p:spPr>
      </p:sp>
      <p:sp>
        <p:nvSpPr>
          <p:cNvPr id="23555" name="Rectangle 3"/>
          <p:cNvSpPr>
            <a:spLocks noGrp="1" noChangeArrowheads="1"/>
          </p:cNvSpPr>
          <p:nvPr>
            <p:ph type="body" idx="1"/>
          </p:nvPr>
        </p:nvSpPr>
        <p:spPr>
          <a:xfrm>
            <a:off x="930482" y="3258019"/>
            <a:ext cx="7435436" cy="3085866"/>
          </a:xfrm>
          <a:noFill/>
          <a:ln/>
        </p:spPr>
        <p:txBody>
          <a:bodyPr/>
          <a:lstStyle/>
          <a:p>
            <a:pPr eaLnBrk="1" hangingPunct="1"/>
            <a:endParaRPr lang="en-GB" dirty="0" smtClean="0">
              <a:latin typeface="Times New Roman" pitchFamily="18" charset="0"/>
            </a:endParaRPr>
          </a:p>
        </p:txBody>
      </p:sp>
    </p:spTree>
    <p:extLst>
      <p:ext uri="{BB962C8B-B14F-4D97-AF65-F5344CB8AC3E}">
        <p14:creationId xmlns:p14="http://schemas.microsoft.com/office/powerpoint/2010/main" val="298494954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7"/>
          <p:cNvSpPr>
            <a:spLocks noGrp="1" noChangeArrowheads="1"/>
          </p:cNvSpPr>
          <p:nvPr>
            <p:ph type="sldNum" sz="quarter" idx="5"/>
          </p:nvPr>
        </p:nvSpPr>
        <p:spPr/>
        <p:txBody>
          <a:bodyPr/>
          <a:lstStyle/>
          <a:p>
            <a:pPr>
              <a:defRPr/>
            </a:pPr>
            <a:fld id="{D8E6AD56-A299-44EA-B45B-62DF0FBF7606}" type="slidenum">
              <a:rPr lang="en-US" smtClean="0"/>
              <a:pPr>
                <a:defRPr/>
              </a:pPr>
              <a:t>34</a:t>
            </a:fld>
            <a:endParaRPr lang="en-US" smtClean="0"/>
          </a:p>
        </p:txBody>
      </p:sp>
      <p:sp>
        <p:nvSpPr>
          <p:cNvPr id="23554" name="Rectangle 2"/>
          <p:cNvSpPr>
            <a:spLocks noGrp="1" noRot="1" noChangeAspect="1" noChangeArrowheads="1" noTextEdit="1"/>
          </p:cNvSpPr>
          <p:nvPr>
            <p:ph type="sldImg"/>
          </p:nvPr>
        </p:nvSpPr>
        <p:spPr>
          <a:xfrm>
            <a:off x="2933700" y="514350"/>
            <a:ext cx="3429000" cy="2571750"/>
          </a:xfrm>
          <a:ln/>
        </p:spPr>
      </p:sp>
      <p:sp>
        <p:nvSpPr>
          <p:cNvPr id="23555" name="Rectangle 3"/>
          <p:cNvSpPr>
            <a:spLocks noGrp="1" noChangeArrowheads="1"/>
          </p:cNvSpPr>
          <p:nvPr>
            <p:ph type="body" idx="1"/>
          </p:nvPr>
        </p:nvSpPr>
        <p:spPr>
          <a:xfrm>
            <a:off x="930482" y="3258019"/>
            <a:ext cx="7435436" cy="3085866"/>
          </a:xfrm>
          <a:noFill/>
          <a:ln/>
        </p:spPr>
        <p:txBody>
          <a:bodyPr/>
          <a:lstStyle/>
          <a:p>
            <a:pPr eaLnBrk="1" hangingPunct="1"/>
            <a:endParaRPr lang="en-GB" dirty="0" smtClean="0">
              <a:latin typeface="Times New Roman" pitchFamily="18" charset="0"/>
            </a:endParaRPr>
          </a:p>
        </p:txBody>
      </p:sp>
    </p:spTree>
    <p:extLst>
      <p:ext uri="{BB962C8B-B14F-4D97-AF65-F5344CB8AC3E}">
        <p14:creationId xmlns:p14="http://schemas.microsoft.com/office/powerpoint/2010/main" val="259753155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7"/>
          <p:cNvSpPr>
            <a:spLocks noGrp="1" noChangeArrowheads="1"/>
          </p:cNvSpPr>
          <p:nvPr>
            <p:ph type="sldNum" sz="quarter" idx="5"/>
          </p:nvPr>
        </p:nvSpPr>
        <p:spPr/>
        <p:txBody>
          <a:bodyPr/>
          <a:lstStyle/>
          <a:p>
            <a:pPr>
              <a:defRPr/>
            </a:pPr>
            <a:fld id="{D8E6AD56-A299-44EA-B45B-62DF0FBF7606}" type="slidenum">
              <a:rPr lang="en-US" smtClean="0"/>
              <a:pPr>
                <a:defRPr/>
              </a:pPr>
              <a:t>35</a:t>
            </a:fld>
            <a:endParaRPr lang="en-US" smtClean="0"/>
          </a:p>
        </p:txBody>
      </p:sp>
      <p:sp>
        <p:nvSpPr>
          <p:cNvPr id="23554" name="Rectangle 2"/>
          <p:cNvSpPr>
            <a:spLocks noGrp="1" noRot="1" noChangeAspect="1" noChangeArrowheads="1" noTextEdit="1"/>
          </p:cNvSpPr>
          <p:nvPr>
            <p:ph type="sldImg"/>
          </p:nvPr>
        </p:nvSpPr>
        <p:spPr>
          <a:xfrm>
            <a:off x="2933700" y="514350"/>
            <a:ext cx="3429000" cy="2571750"/>
          </a:xfrm>
          <a:ln/>
        </p:spPr>
      </p:sp>
      <p:sp>
        <p:nvSpPr>
          <p:cNvPr id="23555" name="Rectangle 3"/>
          <p:cNvSpPr>
            <a:spLocks noGrp="1" noChangeArrowheads="1"/>
          </p:cNvSpPr>
          <p:nvPr>
            <p:ph type="body" idx="1"/>
          </p:nvPr>
        </p:nvSpPr>
        <p:spPr>
          <a:xfrm>
            <a:off x="930482" y="3258019"/>
            <a:ext cx="7435436" cy="3085866"/>
          </a:xfrm>
          <a:noFill/>
          <a:ln/>
        </p:spPr>
        <p:txBody>
          <a:bodyPr/>
          <a:lstStyle/>
          <a:p>
            <a:pPr eaLnBrk="1" hangingPunct="1"/>
            <a:endParaRPr lang="en-GB" dirty="0" smtClean="0">
              <a:latin typeface="Times New Roman" pitchFamily="18" charset="0"/>
            </a:endParaRPr>
          </a:p>
        </p:txBody>
      </p:sp>
    </p:spTree>
    <p:extLst>
      <p:ext uri="{BB962C8B-B14F-4D97-AF65-F5344CB8AC3E}">
        <p14:creationId xmlns:p14="http://schemas.microsoft.com/office/powerpoint/2010/main" val="81851987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7"/>
          <p:cNvSpPr>
            <a:spLocks noGrp="1" noChangeArrowheads="1"/>
          </p:cNvSpPr>
          <p:nvPr>
            <p:ph type="sldNum" sz="quarter" idx="5"/>
          </p:nvPr>
        </p:nvSpPr>
        <p:spPr/>
        <p:txBody>
          <a:bodyPr/>
          <a:lstStyle/>
          <a:p>
            <a:pPr>
              <a:defRPr/>
            </a:pPr>
            <a:fld id="{D8E6AD56-A299-44EA-B45B-62DF0FBF7606}" type="slidenum">
              <a:rPr lang="en-US" smtClean="0"/>
              <a:pPr>
                <a:defRPr/>
              </a:pPr>
              <a:t>36</a:t>
            </a:fld>
            <a:endParaRPr lang="en-US" smtClean="0"/>
          </a:p>
        </p:txBody>
      </p:sp>
      <p:sp>
        <p:nvSpPr>
          <p:cNvPr id="23554" name="Rectangle 2"/>
          <p:cNvSpPr>
            <a:spLocks noGrp="1" noRot="1" noChangeAspect="1" noChangeArrowheads="1" noTextEdit="1"/>
          </p:cNvSpPr>
          <p:nvPr>
            <p:ph type="sldImg"/>
          </p:nvPr>
        </p:nvSpPr>
        <p:spPr>
          <a:xfrm>
            <a:off x="2933700" y="514350"/>
            <a:ext cx="3429000" cy="2571750"/>
          </a:xfrm>
          <a:ln/>
        </p:spPr>
      </p:sp>
      <p:sp>
        <p:nvSpPr>
          <p:cNvPr id="23555" name="Rectangle 3"/>
          <p:cNvSpPr>
            <a:spLocks noGrp="1" noChangeArrowheads="1"/>
          </p:cNvSpPr>
          <p:nvPr>
            <p:ph type="body" idx="1"/>
          </p:nvPr>
        </p:nvSpPr>
        <p:spPr>
          <a:xfrm>
            <a:off x="930482" y="3258019"/>
            <a:ext cx="7435436" cy="3085866"/>
          </a:xfrm>
          <a:noFill/>
          <a:ln/>
        </p:spPr>
        <p:txBody>
          <a:bodyPr/>
          <a:lstStyle/>
          <a:p>
            <a:pPr eaLnBrk="1" hangingPunct="1"/>
            <a:endParaRPr lang="en-GB" dirty="0" smtClean="0">
              <a:latin typeface="Times New Roman" pitchFamily="18" charset="0"/>
            </a:endParaRPr>
          </a:p>
        </p:txBody>
      </p:sp>
    </p:spTree>
    <p:extLst>
      <p:ext uri="{BB962C8B-B14F-4D97-AF65-F5344CB8AC3E}">
        <p14:creationId xmlns:p14="http://schemas.microsoft.com/office/powerpoint/2010/main" val="130022000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0306D84-913A-446C-B00B-4493A86DB2B5}" type="slidenum">
              <a:rPr lang="en-US" smtClean="0"/>
              <a:pPr/>
              <a:t>37</a:t>
            </a:fld>
            <a:endParaRPr lang="en-US" dirty="0"/>
          </a:p>
        </p:txBody>
      </p:sp>
    </p:spTree>
    <p:extLst>
      <p:ext uri="{BB962C8B-B14F-4D97-AF65-F5344CB8AC3E}">
        <p14:creationId xmlns:p14="http://schemas.microsoft.com/office/powerpoint/2010/main" val="331809019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0306D84-913A-446C-B00B-4493A86DB2B5}" type="slidenum">
              <a:rPr lang="en-US" smtClean="0"/>
              <a:pPr/>
              <a:t>40</a:t>
            </a:fld>
            <a:endParaRPr lang="en-US" dirty="0"/>
          </a:p>
        </p:txBody>
      </p:sp>
    </p:spTree>
    <p:extLst>
      <p:ext uri="{BB962C8B-B14F-4D97-AF65-F5344CB8AC3E}">
        <p14:creationId xmlns:p14="http://schemas.microsoft.com/office/powerpoint/2010/main" val="331809019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0306D84-913A-446C-B00B-4493A86DB2B5}" type="slidenum">
              <a:rPr lang="en-US" smtClean="0"/>
              <a:pPr/>
              <a:t>41</a:t>
            </a:fld>
            <a:endParaRPr lang="en-US" dirty="0"/>
          </a:p>
        </p:txBody>
      </p:sp>
    </p:spTree>
    <p:extLst>
      <p:ext uri="{BB962C8B-B14F-4D97-AF65-F5344CB8AC3E}">
        <p14:creationId xmlns:p14="http://schemas.microsoft.com/office/powerpoint/2010/main" val="331809019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0F08BD81-38A4-4B43-86C2-665024AF6FF4}" type="slidenum">
              <a:rPr lang="en-US" smtClean="0"/>
              <a:pPr>
                <a:defRPr/>
              </a:pPr>
              <a:t>42</a:t>
            </a:fld>
            <a:endParaRPr lang="en-US" dirty="0"/>
          </a:p>
        </p:txBody>
      </p:sp>
    </p:spTree>
    <p:extLst>
      <p:ext uri="{BB962C8B-B14F-4D97-AF65-F5344CB8AC3E}">
        <p14:creationId xmlns:p14="http://schemas.microsoft.com/office/powerpoint/2010/main" val="48984523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7"/>
          <p:cNvSpPr>
            <a:spLocks noGrp="1" noChangeArrowheads="1"/>
          </p:cNvSpPr>
          <p:nvPr>
            <p:ph type="sldNum" sz="quarter" idx="5"/>
          </p:nvPr>
        </p:nvSpPr>
        <p:spPr/>
        <p:txBody>
          <a:bodyPr/>
          <a:lstStyle/>
          <a:p>
            <a:pPr>
              <a:defRPr/>
            </a:pPr>
            <a:fld id="{D8E6AD56-A299-44EA-B45B-62DF0FBF7606}" type="slidenum">
              <a:rPr lang="en-US" smtClean="0"/>
              <a:pPr>
                <a:defRPr/>
              </a:pPr>
              <a:t>43</a:t>
            </a:fld>
            <a:endParaRPr lang="en-US" smtClean="0"/>
          </a:p>
        </p:txBody>
      </p:sp>
      <p:sp>
        <p:nvSpPr>
          <p:cNvPr id="23554" name="Rectangle 2"/>
          <p:cNvSpPr>
            <a:spLocks noGrp="1" noRot="1" noChangeAspect="1" noChangeArrowheads="1" noTextEdit="1"/>
          </p:cNvSpPr>
          <p:nvPr>
            <p:ph type="sldImg"/>
          </p:nvPr>
        </p:nvSpPr>
        <p:spPr>
          <a:xfrm>
            <a:off x="2933700" y="514350"/>
            <a:ext cx="3429000" cy="2571750"/>
          </a:xfrm>
          <a:ln/>
        </p:spPr>
      </p:sp>
      <p:sp>
        <p:nvSpPr>
          <p:cNvPr id="23555" name="Rectangle 3"/>
          <p:cNvSpPr>
            <a:spLocks noGrp="1" noChangeArrowheads="1"/>
          </p:cNvSpPr>
          <p:nvPr>
            <p:ph type="body" idx="1"/>
          </p:nvPr>
        </p:nvSpPr>
        <p:spPr>
          <a:xfrm>
            <a:off x="930482" y="3258019"/>
            <a:ext cx="7435436" cy="3085866"/>
          </a:xfrm>
          <a:noFill/>
          <a:ln/>
        </p:spPr>
        <p:txBody>
          <a:bodyPr/>
          <a:lstStyle/>
          <a:p>
            <a:pPr eaLnBrk="1" hangingPunct="1"/>
            <a:endParaRPr lang="en-GB" dirty="0" smtClean="0">
              <a:latin typeface="Times New Roman" pitchFamily="18" charset="0"/>
            </a:endParaRPr>
          </a:p>
        </p:txBody>
      </p:sp>
    </p:spTree>
    <p:extLst>
      <p:ext uri="{BB962C8B-B14F-4D97-AF65-F5344CB8AC3E}">
        <p14:creationId xmlns:p14="http://schemas.microsoft.com/office/powerpoint/2010/main" val="90396804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7"/>
          <p:cNvSpPr>
            <a:spLocks noGrp="1" noChangeArrowheads="1"/>
          </p:cNvSpPr>
          <p:nvPr>
            <p:ph type="sldNum" sz="quarter" idx="5"/>
          </p:nvPr>
        </p:nvSpPr>
        <p:spPr/>
        <p:txBody>
          <a:bodyPr/>
          <a:lstStyle/>
          <a:p>
            <a:pPr>
              <a:defRPr/>
            </a:pPr>
            <a:fld id="{D8E6AD56-A299-44EA-B45B-62DF0FBF7606}" type="slidenum">
              <a:rPr lang="en-US" smtClean="0"/>
              <a:pPr>
                <a:defRPr/>
              </a:pPr>
              <a:t>44</a:t>
            </a:fld>
            <a:endParaRPr lang="en-US" smtClean="0"/>
          </a:p>
        </p:txBody>
      </p:sp>
      <p:sp>
        <p:nvSpPr>
          <p:cNvPr id="23554" name="Rectangle 2"/>
          <p:cNvSpPr>
            <a:spLocks noGrp="1" noRot="1" noChangeAspect="1" noChangeArrowheads="1" noTextEdit="1"/>
          </p:cNvSpPr>
          <p:nvPr>
            <p:ph type="sldImg"/>
          </p:nvPr>
        </p:nvSpPr>
        <p:spPr>
          <a:xfrm>
            <a:off x="2933700" y="514350"/>
            <a:ext cx="3429000" cy="2571750"/>
          </a:xfrm>
          <a:ln/>
        </p:spPr>
      </p:sp>
      <p:sp>
        <p:nvSpPr>
          <p:cNvPr id="23555" name="Rectangle 3"/>
          <p:cNvSpPr>
            <a:spLocks noGrp="1" noChangeArrowheads="1"/>
          </p:cNvSpPr>
          <p:nvPr>
            <p:ph type="body" idx="1"/>
          </p:nvPr>
        </p:nvSpPr>
        <p:spPr>
          <a:xfrm>
            <a:off x="930482" y="3258019"/>
            <a:ext cx="7435436" cy="3085866"/>
          </a:xfrm>
          <a:noFill/>
          <a:ln/>
        </p:spPr>
        <p:txBody>
          <a:bodyPr/>
          <a:lstStyle/>
          <a:p>
            <a:pPr eaLnBrk="1" hangingPunct="1"/>
            <a:endParaRPr lang="en-GB" smtClean="0">
              <a:latin typeface="Times New Roman" pitchFamily="18" charset="0"/>
            </a:endParaRPr>
          </a:p>
        </p:txBody>
      </p:sp>
    </p:spTree>
    <p:extLst>
      <p:ext uri="{BB962C8B-B14F-4D97-AF65-F5344CB8AC3E}">
        <p14:creationId xmlns:p14="http://schemas.microsoft.com/office/powerpoint/2010/main" val="8103323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p:txBody>
          <a:bodyPr/>
          <a:lstStyle/>
          <a:p>
            <a:pPr>
              <a:defRPr/>
            </a:pPr>
            <a:fld id="{E4731232-A6EC-45A8-A659-E9FEFBB2B627}" type="slidenum">
              <a:rPr lang="en-US" smtClean="0">
                <a:solidFill>
                  <a:prstClr val="white"/>
                </a:solidFill>
              </a:rPr>
              <a:pPr>
                <a:defRPr/>
              </a:pPr>
              <a:t>5</a:t>
            </a:fld>
            <a:endParaRPr lang="en-US" dirty="0" smtClean="0">
              <a:solidFill>
                <a:prstClr val="white"/>
              </a:solidFill>
            </a:endParaRPr>
          </a:p>
        </p:txBody>
      </p:sp>
      <p:sp>
        <p:nvSpPr>
          <p:cNvPr id="29699" name="Rectangle 2"/>
          <p:cNvSpPr>
            <a:spLocks noGrp="1" noRot="1" noChangeAspect="1" noChangeArrowheads="1" noTextEdit="1"/>
          </p:cNvSpPr>
          <p:nvPr>
            <p:ph type="sldImg"/>
          </p:nvPr>
        </p:nvSpPr>
        <p:spPr bwMode="auto">
          <a:xfrm>
            <a:off x="2936875" y="511175"/>
            <a:ext cx="3432175" cy="2573338"/>
          </a:xfrm>
          <a:noFill/>
          <a:ln>
            <a:solidFill>
              <a:srgbClr val="000000"/>
            </a:solidFill>
            <a:miter lim="800000"/>
            <a:headEnd/>
            <a:tailEnd/>
          </a:ln>
        </p:spPr>
      </p:sp>
      <p:sp>
        <p:nvSpPr>
          <p:cNvPr id="29700"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en-US" smtClean="0"/>
          </a:p>
        </p:txBody>
      </p:sp>
    </p:spTree>
    <p:extLst>
      <p:ext uri="{BB962C8B-B14F-4D97-AF65-F5344CB8AC3E}">
        <p14:creationId xmlns:p14="http://schemas.microsoft.com/office/powerpoint/2010/main" val="299832304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7"/>
          <p:cNvSpPr>
            <a:spLocks noGrp="1" noChangeArrowheads="1"/>
          </p:cNvSpPr>
          <p:nvPr>
            <p:ph type="sldNum" sz="quarter" idx="5"/>
          </p:nvPr>
        </p:nvSpPr>
        <p:spPr/>
        <p:txBody>
          <a:bodyPr/>
          <a:lstStyle/>
          <a:p>
            <a:pPr>
              <a:defRPr/>
            </a:pPr>
            <a:fld id="{D8E6AD56-A299-44EA-B45B-62DF0FBF7606}" type="slidenum">
              <a:rPr lang="en-US" smtClean="0"/>
              <a:pPr>
                <a:defRPr/>
              </a:pPr>
              <a:t>45</a:t>
            </a:fld>
            <a:endParaRPr lang="en-US" smtClean="0"/>
          </a:p>
        </p:txBody>
      </p:sp>
      <p:sp>
        <p:nvSpPr>
          <p:cNvPr id="23554" name="Rectangle 2"/>
          <p:cNvSpPr>
            <a:spLocks noGrp="1" noRot="1" noChangeAspect="1" noChangeArrowheads="1" noTextEdit="1"/>
          </p:cNvSpPr>
          <p:nvPr>
            <p:ph type="sldImg"/>
          </p:nvPr>
        </p:nvSpPr>
        <p:spPr>
          <a:xfrm>
            <a:off x="2933700" y="514350"/>
            <a:ext cx="3429000" cy="2571750"/>
          </a:xfrm>
          <a:ln/>
        </p:spPr>
      </p:sp>
      <p:sp>
        <p:nvSpPr>
          <p:cNvPr id="23555" name="Rectangle 3"/>
          <p:cNvSpPr>
            <a:spLocks noGrp="1" noChangeArrowheads="1"/>
          </p:cNvSpPr>
          <p:nvPr>
            <p:ph type="body" idx="1"/>
          </p:nvPr>
        </p:nvSpPr>
        <p:spPr>
          <a:xfrm>
            <a:off x="930482" y="3258019"/>
            <a:ext cx="7435436" cy="3085866"/>
          </a:xfrm>
          <a:noFill/>
          <a:ln/>
        </p:spPr>
        <p:txBody>
          <a:bodyPr/>
          <a:lstStyle/>
          <a:p>
            <a:pPr eaLnBrk="1" hangingPunct="1"/>
            <a:endParaRPr lang="en-GB" dirty="0" smtClean="0">
              <a:latin typeface="Times New Roman" pitchFamily="18" charset="0"/>
            </a:endParaRPr>
          </a:p>
        </p:txBody>
      </p:sp>
    </p:spTree>
    <p:extLst>
      <p:ext uri="{BB962C8B-B14F-4D97-AF65-F5344CB8AC3E}">
        <p14:creationId xmlns:p14="http://schemas.microsoft.com/office/powerpoint/2010/main" val="391115371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19788FDE-A497-4D45-BAAB-C7B828A0DB08}" type="slidenum">
              <a:rPr lang="en-US" smtClean="0">
                <a:solidFill>
                  <a:srgbClr val="FFFFFF"/>
                </a:solidFill>
              </a:rPr>
              <a:pPr fontAlgn="base">
                <a:spcBef>
                  <a:spcPct val="0"/>
                </a:spcBef>
                <a:spcAft>
                  <a:spcPct val="0"/>
                </a:spcAft>
                <a:defRPr/>
              </a:pPr>
              <a:t>46</a:t>
            </a:fld>
            <a:endParaRPr lang="en-US" smtClean="0">
              <a:solidFill>
                <a:srgbClr val="FFFFFF"/>
              </a:solidFill>
            </a:endParaRPr>
          </a:p>
        </p:txBody>
      </p:sp>
      <p:sp>
        <p:nvSpPr>
          <p:cNvPr id="27651" name="Rectangle 2"/>
          <p:cNvSpPr>
            <a:spLocks noGrp="1" noRot="1" noChangeAspect="1" noChangeArrowheads="1" noTextEdit="1"/>
          </p:cNvSpPr>
          <p:nvPr>
            <p:ph type="sldImg"/>
          </p:nvPr>
        </p:nvSpPr>
        <p:spPr bwMode="auto">
          <a:xfrm>
            <a:off x="2936875" y="511175"/>
            <a:ext cx="3432175" cy="2573338"/>
          </a:xfrm>
          <a:noFill/>
          <a:ln>
            <a:solidFill>
              <a:srgbClr val="000000"/>
            </a:solidFill>
            <a:miter lim="800000"/>
            <a:headEnd/>
            <a:tailEnd/>
          </a:ln>
        </p:spPr>
      </p:sp>
      <p:sp>
        <p:nvSpPr>
          <p:cNvPr id="27652"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Tree>
    <p:extLst>
      <p:ext uri="{BB962C8B-B14F-4D97-AF65-F5344CB8AC3E}">
        <p14:creationId xmlns:p14="http://schemas.microsoft.com/office/powerpoint/2010/main" val="275008108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19788FDE-A497-4D45-BAAB-C7B828A0DB08}" type="slidenum">
              <a:rPr lang="en-US" smtClean="0">
                <a:solidFill>
                  <a:srgbClr val="FFFFFF"/>
                </a:solidFill>
              </a:rPr>
              <a:pPr fontAlgn="base">
                <a:spcBef>
                  <a:spcPct val="0"/>
                </a:spcBef>
                <a:spcAft>
                  <a:spcPct val="0"/>
                </a:spcAft>
                <a:defRPr/>
              </a:pPr>
              <a:t>47</a:t>
            </a:fld>
            <a:endParaRPr lang="en-US" smtClean="0">
              <a:solidFill>
                <a:srgbClr val="FFFFFF"/>
              </a:solidFill>
            </a:endParaRPr>
          </a:p>
        </p:txBody>
      </p:sp>
      <p:sp>
        <p:nvSpPr>
          <p:cNvPr id="27651" name="Rectangle 2"/>
          <p:cNvSpPr>
            <a:spLocks noGrp="1" noRot="1" noChangeAspect="1" noChangeArrowheads="1" noTextEdit="1"/>
          </p:cNvSpPr>
          <p:nvPr>
            <p:ph type="sldImg"/>
          </p:nvPr>
        </p:nvSpPr>
        <p:spPr bwMode="auto">
          <a:xfrm>
            <a:off x="2936875" y="511175"/>
            <a:ext cx="3432175" cy="2573338"/>
          </a:xfrm>
          <a:noFill/>
          <a:ln>
            <a:solidFill>
              <a:srgbClr val="000000"/>
            </a:solidFill>
            <a:miter lim="800000"/>
            <a:headEnd/>
            <a:tailEnd/>
          </a:ln>
        </p:spPr>
      </p:sp>
      <p:sp>
        <p:nvSpPr>
          <p:cNvPr id="27652"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Tree>
    <p:extLst>
      <p:ext uri="{BB962C8B-B14F-4D97-AF65-F5344CB8AC3E}">
        <p14:creationId xmlns:p14="http://schemas.microsoft.com/office/powerpoint/2010/main" val="44914198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7"/>
          <p:cNvSpPr>
            <a:spLocks noGrp="1" noChangeArrowheads="1"/>
          </p:cNvSpPr>
          <p:nvPr>
            <p:ph type="sldNum" sz="quarter" idx="5"/>
          </p:nvPr>
        </p:nvSpPr>
        <p:spPr/>
        <p:txBody>
          <a:bodyPr/>
          <a:lstStyle/>
          <a:p>
            <a:pPr>
              <a:defRPr/>
            </a:pPr>
            <a:fld id="{D8E6AD56-A299-44EA-B45B-62DF0FBF7606}" type="slidenum">
              <a:rPr lang="en-US" smtClean="0"/>
              <a:pPr>
                <a:defRPr/>
              </a:pPr>
              <a:t>48</a:t>
            </a:fld>
            <a:endParaRPr lang="en-US" smtClean="0"/>
          </a:p>
        </p:txBody>
      </p:sp>
      <p:sp>
        <p:nvSpPr>
          <p:cNvPr id="23554" name="Rectangle 2"/>
          <p:cNvSpPr>
            <a:spLocks noGrp="1" noRot="1" noChangeAspect="1" noChangeArrowheads="1" noTextEdit="1"/>
          </p:cNvSpPr>
          <p:nvPr>
            <p:ph type="sldImg"/>
          </p:nvPr>
        </p:nvSpPr>
        <p:spPr>
          <a:xfrm>
            <a:off x="2933700" y="514350"/>
            <a:ext cx="3429000" cy="2571750"/>
          </a:xfrm>
          <a:ln/>
        </p:spPr>
      </p:sp>
      <p:sp>
        <p:nvSpPr>
          <p:cNvPr id="23555" name="Rectangle 3"/>
          <p:cNvSpPr>
            <a:spLocks noGrp="1" noChangeArrowheads="1"/>
          </p:cNvSpPr>
          <p:nvPr>
            <p:ph type="body" idx="1"/>
          </p:nvPr>
        </p:nvSpPr>
        <p:spPr>
          <a:xfrm>
            <a:off x="930482" y="3258019"/>
            <a:ext cx="7435436" cy="3085866"/>
          </a:xfrm>
          <a:noFill/>
          <a:ln/>
        </p:spPr>
        <p:txBody>
          <a:bodyPr/>
          <a:lstStyle/>
          <a:p>
            <a:pPr eaLnBrk="1" hangingPunct="1"/>
            <a:endParaRPr lang="en-GB" smtClean="0">
              <a:latin typeface="Times New Roman" pitchFamily="18" charset="0"/>
            </a:endParaRPr>
          </a:p>
        </p:txBody>
      </p:sp>
    </p:spTree>
    <p:extLst>
      <p:ext uri="{BB962C8B-B14F-4D97-AF65-F5344CB8AC3E}">
        <p14:creationId xmlns:p14="http://schemas.microsoft.com/office/powerpoint/2010/main" val="45206839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7"/>
          <p:cNvSpPr>
            <a:spLocks noGrp="1" noChangeArrowheads="1"/>
          </p:cNvSpPr>
          <p:nvPr>
            <p:ph type="sldNum" sz="quarter" idx="5"/>
          </p:nvPr>
        </p:nvSpPr>
        <p:spPr/>
        <p:txBody>
          <a:bodyPr/>
          <a:lstStyle/>
          <a:p>
            <a:pPr>
              <a:defRPr/>
            </a:pPr>
            <a:fld id="{D8E6AD56-A299-44EA-B45B-62DF0FBF7606}" type="slidenum">
              <a:rPr lang="en-US" smtClean="0"/>
              <a:pPr>
                <a:defRPr/>
              </a:pPr>
              <a:t>49</a:t>
            </a:fld>
            <a:endParaRPr lang="en-US" smtClean="0"/>
          </a:p>
        </p:txBody>
      </p:sp>
      <p:sp>
        <p:nvSpPr>
          <p:cNvPr id="23554" name="Rectangle 2"/>
          <p:cNvSpPr>
            <a:spLocks noGrp="1" noRot="1" noChangeAspect="1" noChangeArrowheads="1" noTextEdit="1"/>
          </p:cNvSpPr>
          <p:nvPr>
            <p:ph type="sldImg"/>
          </p:nvPr>
        </p:nvSpPr>
        <p:spPr>
          <a:xfrm>
            <a:off x="2933700" y="514350"/>
            <a:ext cx="3429000" cy="2571750"/>
          </a:xfrm>
          <a:ln/>
        </p:spPr>
      </p:sp>
      <p:sp>
        <p:nvSpPr>
          <p:cNvPr id="23555" name="Rectangle 3"/>
          <p:cNvSpPr>
            <a:spLocks noGrp="1" noChangeArrowheads="1"/>
          </p:cNvSpPr>
          <p:nvPr>
            <p:ph type="body" idx="1"/>
          </p:nvPr>
        </p:nvSpPr>
        <p:spPr>
          <a:xfrm>
            <a:off x="930482" y="3258019"/>
            <a:ext cx="7435436" cy="3085866"/>
          </a:xfrm>
          <a:noFill/>
          <a:ln/>
        </p:spPr>
        <p:txBody>
          <a:bodyPr/>
          <a:lstStyle/>
          <a:p>
            <a:pPr eaLnBrk="1" hangingPunct="1"/>
            <a:endParaRPr lang="en-GB" smtClean="0">
              <a:latin typeface="Times New Roman" pitchFamily="18" charset="0"/>
            </a:endParaRPr>
          </a:p>
        </p:txBody>
      </p:sp>
    </p:spTree>
    <p:extLst>
      <p:ext uri="{BB962C8B-B14F-4D97-AF65-F5344CB8AC3E}">
        <p14:creationId xmlns:p14="http://schemas.microsoft.com/office/powerpoint/2010/main" val="9056232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19788FDE-A497-4D45-BAAB-C7B828A0DB08}" type="slidenum">
              <a:rPr lang="en-US" smtClean="0">
                <a:solidFill>
                  <a:srgbClr val="FFFFFF"/>
                </a:solidFill>
              </a:rPr>
              <a:pPr fontAlgn="base">
                <a:spcBef>
                  <a:spcPct val="0"/>
                </a:spcBef>
                <a:spcAft>
                  <a:spcPct val="0"/>
                </a:spcAft>
                <a:defRPr/>
              </a:pPr>
              <a:t>50</a:t>
            </a:fld>
            <a:endParaRPr lang="en-US" smtClean="0">
              <a:solidFill>
                <a:srgbClr val="FFFFFF"/>
              </a:solidFill>
            </a:endParaRPr>
          </a:p>
        </p:txBody>
      </p:sp>
      <p:sp>
        <p:nvSpPr>
          <p:cNvPr id="27651" name="Rectangle 2"/>
          <p:cNvSpPr>
            <a:spLocks noGrp="1" noRot="1" noChangeAspect="1" noChangeArrowheads="1" noTextEdit="1"/>
          </p:cNvSpPr>
          <p:nvPr>
            <p:ph type="sldImg"/>
          </p:nvPr>
        </p:nvSpPr>
        <p:spPr bwMode="auto">
          <a:xfrm>
            <a:off x="2936875" y="511175"/>
            <a:ext cx="3432175" cy="2573338"/>
          </a:xfrm>
          <a:noFill/>
          <a:ln>
            <a:solidFill>
              <a:srgbClr val="000000"/>
            </a:solidFill>
            <a:miter lim="800000"/>
            <a:headEnd/>
            <a:tailEnd/>
          </a:ln>
        </p:spPr>
      </p:sp>
      <p:sp>
        <p:nvSpPr>
          <p:cNvPr id="27652"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Tree>
    <p:extLst>
      <p:ext uri="{BB962C8B-B14F-4D97-AF65-F5344CB8AC3E}">
        <p14:creationId xmlns:p14="http://schemas.microsoft.com/office/powerpoint/2010/main" val="14303619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19788FDE-A497-4D45-BAAB-C7B828A0DB08}" type="slidenum">
              <a:rPr lang="en-US" smtClean="0">
                <a:solidFill>
                  <a:srgbClr val="FFFFFF"/>
                </a:solidFill>
              </a:rPr>
              <a:pPr fontAlgn="base">
                <a:spcBef>
                  <a:spcPct val="0"/>
                </a:spcBef>
                <a:spcAft>
                  <a:spcPct val="0"/>
                </a:spcAft>
                <a:defRPr/>
              </a:pPr>
              <a:t>51</a:t>
            </a:fld>
            <a:endParaRPr lang="en-US" smtClean="0">
              <a:solidFill>
                <a:srgbClr val="FFFFFF"/>
              </a:solidFill>
            </a:endParaRPr>
          </a:p>
        </p:txBody>
      </p:sp>
      <p:sp>
        <p:nvSpPr>
          <p:cNvPr id="27651" name="Rectangle 2"/>
          <p:cNvSpPr>
            <a:spLocks noGrp="1" noRot="1" noChangeAspect="1" noChangeArrowheads="1" noTextEdit="1"/>
          </p:cNvSpPr>
          <p:nvPr>
            <p:ph type="sldImg"/>
          </p:nvPr>
        </p:nvSpPr>
        <p:spPr bwMode="auto">
          <a:xfrm>
            <a:off x="2936875" y="511175"/>
            <a:ext cx="3432175" cy="2573338"/>
          </a:xfrm>
          <a:noFill/>
          <a:ln>
            <a:solidFill>
              <a:srgbClr val="000000"/>
            </a:solidFill>
            <a:miter lim="800000"/>
            <a:headEnd/>
            <a:tailEnd/>
          </a:ln>
        </p:spPr>
      </p:sp>
      <p:sp>
        <p:nvSpPr>
          <p:cNvPr id="27652"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Tree>
    <p:extLst>
      <p:ext uri="{BB962C8B-B14F-4D97-AF65-F5344CB8AC3E}">
        <p14:creationId xmlns:p14="http://schemas.microsoft.com/office/powerpoint/2010/main" val="74539098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19788FDE-A497-4D45-BAAB-C7B828A0DB08}" type="slidenum">
              <a:rPr lang="en-US" smtClean="0">
                <a:solidFill>
                  <a:srgbClr val="FFFFFF"/>
                </a:solidFill>
              </a:rPr>
              <a:pPr fontAlgn="base">
                <a:spcBef>
                  <a:spcPct val="0"/>
                </a:spcBef>
                <a:spcAft>
                  <a:spcPct val="0"/>
                </a:spcAft>
                <a:defRPr/>
              </a:pPr>
              <a:t>52</a:t>
            </a:fld>
            <a:endParaRPr lang="en-US" smtClean="0">
              <a:solidFill>
                <a:srgbClr val="FFFFFF"/>
              </a:solidFill>
            </a:endParaRPr>
          </a:p>
        </p:txBody>
      </p:sp>
      <p:sp>
        <p:nvSpPr>
          <p:cNvPr id="27651" name="Rectangle 2"/>
          <p:cNvSpPr>
            <a:spLocks noGrp="1" noRot="1" noChangeAspect="1" noChangeArrowheads="1" noTextEdit="1"/>
          </p:cNvSpPr>
          <p:nvPr>
            <p:ph type="sldImg"/>
          </p:nvPr>
        </p:nvSpPr>
        <p:spPr bwMode="auto">
          <a:xfrm>
            <a:off x="2936875" y="511175"/>
            <a:ext cx="3432175" cy="2573338"/>
          </a:xfrm>
          <a:noFill/>
          <a:ln>
            <a:solidFill>
              <a:srgbClr val="000000"/>
            </a:solidFill>
            <a:miter lim="800000"/>
            <a:headEnd/>
            <a:tailEnd/>
          </a:ln>
        </p:spPr>
      </p:sp>
      <p:sp>
        <p:nvSpPr>
          <p:cNvPr id="27652"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Tree>
    <p:extLst>
      <p:ext uri="{BB962C8B-B14F-4D97-AF65-F5344CB8AC3E}">
        <p14:creationId xmlns:p14="http://schemas.microsoft.com/office/powerpoint/2010/main" val="355442813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19788FDE-A497-4D45-BAAB-C7B828A0DB08}" type="slidenum">
              <a:rPr lang="en-US" smtClean="0">
                <a:solidFill>
                  <a:srgbClr val="FFFFFF"/>
                </a:solidFill>
              </a:rPr>
              <a:pPr fontAlgn="base">
                <a:spcBef>
                  <a:spcPct val="0"/>
                </a:spcBef>
                <a:spcAft>
                  <a:spcPct val="0"/>
                </a:spcAft>
                <a:defRPr/>
              </a:pPr>
              <a:t>53</a:t>
            </a:fld>
            <a:endParaRPr lang="en-US" smtClean="0">
              <a:solidFill>
                <a:srgbClr val="FFFFFF"/>
              </a:solidFill>
            </a:endParaRPr>
          </a:p>
        </p:txBody>
      </p:sp>
      <p:sp>
        <p:nvSpPr>
          <p:cNvPr id="27651" name="Rectangle 2"/>
          <p:cNvSpPr>
            <a:spLocks noGrp="1" noRot="1" noChangeAspect="1" noChangeArrowheads="1" noTextEdit="1"/>
          </p:cNvSpPr>
          <p:nvPr>
            <p:ph type="sldImg"/>
          </p:nvPr>
        </p:nvSpPr>
        <p:spPr bwMode="auto">
          <a:xfrm>
            <a:off x="2936875" y="511175"/>
            <a:ext cx="3432175" cy="2573338"/>
          </a:xfrm>
          <a:noFill/>
          <a:ln>
            <a:solidFill>
              <a:srgbClr val="000000"/>
            </a:solidFill>
            <a:miter lim="800000"/>
            <a:headEnd/>
            <a:tailEnd/>
          </a:ln>
        </p:spPr>
      </p:sp>
      <p:sp>
        <p:nvSpPr>
          <p:cNvPr id="27652"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Tree>
    <p:extLst>
      <p:ext uri="{BB962C8B-B14F-4D97-AF65-F5344CB8AC3E}">
        <p14:creationId xmlns:p14="http://schemas.microsoft.com/office/powerpoint/2010/main" val="361792447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19788FDE-A497-4D45-BAAB-C7B828A0DB08}" type="slidenum">
              <a:rPr lang="en-US" smtClean="0">
                <a:solidFill>
                  <a:srgbClr val="FFFFFF"/>
                </a:solidFill>
              </a:rPr>
              <a:pPr fontAlgn="base">
                <a:spcBef>
                  <a:spcPct val="0"/>
                </a:spcBef>
                <a:spcAft>
                  <a:spcPct val="0"/>
                </a:spcAft>
                <a:defRPr/>
              </a:pPr>
              <a:t>54</a:t>
            </a:fld>
            <a:endParaRPr lang="en-US" smtClean="0">
              <a:solidFill>
                <a:srgbClr val="FFFFFF"/>
              </a:solidFill>
            </a:endParaRPr>
          </a:p>
        </p:txBody>
      </p:sp>
      <p:sp>
        <p:nvSpPr>
          <p:cNvPr id="27651" name="Rectangle 2"/>
          <p:cNvSpPr>
            <a:spLocks noGrp="1" noRot="1" noChangeAspect="1" noChangeArrowheads="1" noTextEdit="1"/>
          </p:cNvSpPr>
          <p:nvPr>
            <p:ph type="sldImg"/>
          </p:nvPr>
        </p:nvSpPr>
        <p:spPr bwMode="auto">
          <a:xfrm>
            <a:off x="2936875" y="511175"/>
            <a:ext cx="3432175" cy="2573338"/>
          </a:xfrm>
          <a:noFill/>
          <a:ln>
            <a:solidFill>
              <a:srgbClr val="000000"/>
            </a:solidFill>
            <a:miter lim="800000"/>
            <a:headEnd/>
            <a:tailEnd/>
          </a:ln>
        </p:spPr>
      </p:sp>
      <p:sp>
        <p:nvSpPr>
          <p:cNvPr id="27652"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Tree>
    <p:extLst>
      <p:ext uri="{BB962C8B-B14F-4D97-AF65-F5344CB8AC3E}">
        <p14:creationId xmlns:p14="http://schemas.microsoft.com/office/powerpoint/2010/main" val="29183969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p:txBody>
          <a:bodyPr/>
          <a:lstStyle/>
          <a:p>
            <a:pPr>
              <a:defRPr/>
            </a:pPr>
            <a:fld id="{E4731232-A6EC-45A8-A659-E9FEFBB2B627}" type="slidenum">
              <a:rPr lang="en-US" smtClean="0">
                <a:solidFill>
                  <a:prstClr val="white"/>
                </a:solidFill>
              </a:rPr>
              <a:pPr>
                <a:defRPr/>
              </a:pPr>
              <a:t>6</a:t>
            </a:fld>
            <a:endParaRPr lang="en-US" dirty="0" smtClean="0">
              <a:solidFill>
                <a:prstClr val="white"/>
              </a:solidFill>
            </a:endParaRPr>
          </a:p>
        </p:txBody>
      </p:sp>
      <p:sp>
        <p:nvSpPr>
          <p:cNvPr id="29699" name="Rectangle 2"/>
          <p:cNvSpPr>
            <a:spLocks noGrp="1" noRot="1" noChangeAspect="1" noChangeArrowheads="1" noTextEdit="1"/>
          </p:cNvSpPr>
          <p:nvPr>
            <p:ph type="sldImg"/>
          </p:nvPr>
        </p:nvSpPr>
        <p:spPr bwMode="auto">
          <a:xfrm>
            <a:off x="2936875" y="511175"/>
            <a:ext cx="3432175" cy="2573338"/>
          </a:xfrm>
          <a:noFill/>
          <a:ln>
            <a:solidFill>
              <a:srgbClr val="000000"/>
            </a:solidFill>
            <a:miter lim="800000"/>
            <a:headEnd/>
            <a:tailEnd/>
          </a:ln>
        </p:spPr>
      </p:sp>
      <p:sp>
        <p:nvSpPr>
          <p:cNvPr id="29700"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en-US" smtClean="0"/>
          </a:p>
        </p:txBody>
      </p:sp>
    </p:spTree>
    <p:extLst>
      <p:ext uri="{BB962C8B-B14F-4D97-AF65-F5344CB8AC3E}">
        <p14:creationId xmlns:p14="http://schemas.microsoft.com/office/powerpoint/2010/main" val="60620256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19788FDE-A497-4D45-BAAB-C7B828A0DB08}" type="slidenum">
              <a:rPr lang="en-US" smtClean="0">
                <a:solidFill>
                  <a:srgbClr val="FFFFFF"/>
                </a:solidFill>
              </a:rPr>
              <a:pPr fontAlgn="base">
                <a:spcBef>
                  <a:spcPct val="0"/>
                </a:spcBef>
                <a:spcAft>
                  <a:spcPct val="0"/>
                </a:spcAft>
                <a:defRPr/>
              </a:pPr>
              <a:t>55</a:t>
            </a:fld>
            <a:endParaRPr lang="en-US" smtClean="0">
              <a:solidFill>
                <a:srgbClr val="FFFFFF"/>
              </a:solidFill>
            </a:endParaRPr>
          </a:p>
        </p:txBody>
      </p:sp>
      <p:sp>
        <p:nvSpPr>
          <p:cNvPr id="27651" name="Rectangle 2"/>
          <p:cNvSpPr>
            <a:spLocks noGrp="1" noRot="1" noChangeAspect="1" noChangeArrowheads="1" noTextEdit="1"/>
          </p:cNvSpPr>
          <p:nvPr>
            <p:ph type="sldImg"/>
          </p:nvPr>
        </p:nvSpPr>
        <p:spPr bwMode="auto">
          <a:xfrm>
            <a:off x="2936875" y="511175"/>
            <a:ext cx="3432175" cy="2573338"/>
          </a:xfrm>
          <a:noFill/>
          <a:ln>
            <a:solidFill>
              <a:srgbClr val="000000"/>
            </a:solidFill>
            <a:miter lim="800000"/>
            <a:headEnd/>
            <a:tailEnd/>
          </a:ln>
        </p:spPr>
      </p:sp>
      <p:sp>
        <p:nvSpPr>
          <p:cNvPr id="27652"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Tree>
    <p:extLst>
      <p:ext uri="{BB962C8B-B14F-4D97-AF65-F5344CB8AC3E}">
        <p14:creationId xmlns:p14="http://schemas.microsoft.com/office/powerpoint/2010/main" val="94783125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19788FDE-A497-4D45-BAAB-C7B828A0DB08}" type="slidenum">
              <a:rPr lang="en-US" smtClean="0">
                <a:solidFill>
                  <a:srgbClr val="FFFFFF"/>
                </a:solidFill>
              </a:rPr>
              <a:pPr fontAlgn="base">
                <a:spcBef>
                  <a:spcPct val="0"/>
                </a:spcBef>
                <a:spcAft>
                  <a:spcPct val="0"/>
                </a:spcAft>
                <a:defRPr/>
              </a:pPr>
              <a:t>56</a:t>
            </a:fld>
            <a:endParaRPr lang="en-US" smtClean="0">
              <a:solidFill>
                <a:srgbClr val="FFFFFF"/>
              </a:solidFill>
            </a:endParaRPr>
          </a:p>
        </p:txBody>
      </p:sp>
      <p:sp>
        <p:nvSpPr>
          <p:cNvPr id="27651" name="Rectangle 2"/>
          <p:cNvSpPr>
            <a:spLocks noGrp="1" noRot="1" noChangeAspect="1" noChangeArrowheads="1" noTextEdit="1"/>
          </p:cNvSpPr>
          <p:nvPr>
            <p:ph type="sldImg"/>
          </p:nvPr>
        </p:nvSpPr>
        <p:spPr bwMode="auto">
          <a:xfrm>
            <a:off x="2936875" y="511175"/>
            <a:ext cx="3432175" cy="2573338"/>
          </a:xfrm>
          <a:noFill/>
          <a:ln>
            <a:solidFill>
              <a:srgbClr val="000000"/>
            </a:solidFill>
            <a:miter lim="800000"/>
            <a:headEnd/>
            <a:tailEnd/>
          </a:ln>
        </p:spPr>
      </p:sp>
      <p:sp>
        <p:nvSpPr>
          <p:cNvPr id="27652"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Tree>
    <p:extLst>
      <p:ext uri="{BB962C8B-B14F-4D97-AF65-F5344CB8AC3E}">
        <p14:creationId xmlns:p14="http://schemas.microsoft.com/office/powerpoint/2010/main" val="257868542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19788FDE-A497-4D45-BAAB-C7B828A0DB08}" type="slidenum">
              <a:rPr lang="en-US" smtClean="0">
                <a:solidFill>
                  <a:srgbClr val="FFFFFF"/>
                </a:solidFill>
              </a:rPr>
              <a:pPr fontAlgn="base">
                <a:spcBef>
                  <a:spcPct val="0"/>
                </a:spcBef>
                <a:spcAft>
                  <a:spcPct val="0"/>
                </a:spcAft>
                <a:defRPr/>
              </a:pPr>
              <a:t>57</a:t>
            </a:fld>
            <a:endParaRPr lang="en-US" smtClean="0">
              <a:solidFill>
                <a:srgbClr val="FFFFFF"/>
              </a:solidFill>
            </a:endParaRPr>
          </a:p>
        </p:txBody>
      </p:sp>
      <p:sp>
        <p:nvSpPr>
          <p:cNvPr id="27651" name="Rectangle 2"/>
          <p:cNvSpPr>
            <a:spLocks noGrp="1" noRot="1" noChangeAspect="1" noChangeArrowheads="1" noTextEdit="1"/>
          </p:cNvSpPr>
          <p:nvPr>
            <p:ph type="sldImg"/>
          </p:nvPr>
        </p:nvSpPr>
        <p:spPr bwMode="auto">
          <a:xfrm>
            <a:off x="2936875" y="511175"/>
            <a:ext cx="3432175" cy="2573338"/>
          </a:xfrm>
          <a:noFill/>
          <a:ln>
            <a:solidFill>
              <a:srgbClr val="000000"/>
            </a:solidFill>
            <a:miter lim="800000"/>
            <a:headEnd/>
            <a:tailEnd/>
          </a:ln>
        </p:spPr>
      </p:sp>
      <p:sp>
        <p:nvSpPr>
          <p:cNvPr id="27652"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Tree>
    <p:extLst>
      <p:ext uri="{BB962C8B-B14F-4D97-AF65-F5344CB8AC3E}">
        <p14:creationId xmlns:p14="http://schemas.microsoft.com/office/powerpoint/2010/main" val="99052681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7"/>
          <p:cNvSpPr>
            <a:spLocks noGrp="1" noChangeArrowheads="1"/>
          </p:cNvSpPr>
          <p:nvPr>
            <p:ph type="sldNum" sz="quarter" idx="5"/>
          </p:nvPr>
        </p:nvSpPr>
        <p:spPr/>
        <p:txBody>
          <a:bodyPr/>
          <a:lstStyle/>
          <a:p>
            <a:pPr>
              <a:defRPr/>
            </a:pPr>
            <a:fld id="{D8E6AD56-A299-44EA-B45B-62DF0FBF7606}" type="slidenum">
              <a:rPr lang="en-US" smtClean="0"/>
              <a:pPr>
                <a:defRPr/>
              </a:pPr>
              <a:t>58</a:t>
            </a:fld>
            <a:endParaRPr lang="en-US" smtClean="0"/>
          </a:p>
        </p:txBody>
      </p:sp>
      <p:sp>
        <p:nvSpPr>
          <p:cNvPr id="23554" name="Rectangle 2"/>
          <p:cNvSpPr>
            <a:spLocks noGrp="1" noRot="1" noChangeAspect="1" noChangeArrowheads="1" noTextEdit="1"/>
          </p:cNvSpPr>
          <p:nvPr>
            <p:ph type="sldImg"/>
          </p:nvPr>
        </p:nvSpPr>
        <p:spPr>
          <a:xfrm>
            <a:off x="2933700" y="514350"/>
            <a:ext cx="3429000" cy="2571750"/>
          </a:xfrm>
          <a:ln/>
        </p:spPr>
      </p:sp>
      <p:sp>
        <p:nvSpPr>
          <p:cNvPr id="23555" name="Rectangle 3"/>
          <p:cNvSpPr>
            <a:spLocks noGrp="1" noChangeArrowheads="1"/>
          </p:cNvSpPr>
          <p:nvPr>
            <p:ph type="body" idx="1"/>
          </p:nvPr>
        </p:nvSpPr>
        <p:spPr>
          <a:xfrm>
            <a:off x="930482" y="3258019"/>
            <a:ext cx="7435436" cy="3085866"/>
          </a:xfrm>
          <a:noFill/>
          <a:ln/>
        </p:spPr>
        <p:txBody>
          <a:bodyPr/>
          <a:lstStyle/>
          <a:p>
            <a:pPr eaLnBrk="1" hangingPunct="1"/>
            <a:endParaRPr lang="en-GB" smtClean="0">
              <a:latin typeface="Times New Roman" pitchFamily="18" charset="0"/>
            </a:endParaRPr>
          </a:p>
        </p:txBody>
      </p:sp>
    </p:spTree>
    <p:extLst>
      <p:ext uri="{BB962C8B-B14F-4D97-AF65-F5344CB8AC3E}">
        <p14:creationId xmlns:p14="http://schemas.microsoft.com/office/powerpoint/2010/main" val="2650362035"/>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7"/>
          <p:cNvSpPr>
            <a:spLocks noGrp="1" noChangeArrowheads="1"/>
          </p:cNvSpPr>
          <p:nvPr>
            <p:ph type="sldNum" sz="quarter" idx="5"/>
          </p:nvPr>
        </p:nvSpPr>
        <p:spPr/>
        <p:txBody>
          <a:bodyPr/>
          <a:lstStyle/>
          <a:p>
            <a:pPr>
              <a:defRPr/>
            </a:pPr>
            <a:fld id="{D8E6AD56-A299-44EA-B45B-62DF0FBF7606}" type="slidenum">
              <a:rPr lang="en-US" smtClean="0"/>
              <a:pPr>
                <a:defRPr/>
              </a:pPr>
              <a:t>59</a:t>
            </a:fld>
            <a:endParaRPr lang="en-US" smtClean="0"/>
          </a:p>
        </p:txBody>
      </p:sp>
      <p:sp>
        <p:nvSpPr>
          <p:cNvPr id="23554" name="Rectangle 2"/>
          <p:cNvSpPr>
            <a:spLocks noGrp="1" noRot="1" noChangeAspect="1" noChangeArrowheads="1" noTextEdit="1"/>
          </p:cNvSpPr>
          <p:nvPr>
            <p:ph type="sldImg"/>
          </p:nvPr>
        </p:nvSpPr>
        <p:spPr>
          <a:xfrm>
            <a:off x="2933700" y="514350"/>
            <a:ext cx="3429000" cy="2571750"/>
          </a:xfrm>
          <a:ln/>
        </p:spPr>
      </p:sp>
      <p:sp>
        <p:nvSpPr>
          <p:cNvPr id="23555" name="Rectangle 3"/>
          <p:cNvSpPr>
            <a:spLocks noGrp="1" noChangeArrowheads="1"/>
          </p:cNvSpPr>
          <p:nvPr>
            <p:ph type="body" idx="1"/>
          </p:nvPr>
        </p:nvSpPr>
        <p:spPr>
          <a:xfrm>
            <a:off x="930482" y="3258019"/>
            <a:ext cx="7435436" cy="3085866"/>
          </a:xfrm>
          <a:noFill/>
          <a:ln/>
        </p:spPr>
        <p:txBody>
          <a:bodyPr/>
          <a:lstStyle/>
          <a:p>
            <a:pPr eaLnBrk="1" hangingPunct="1"/>
            <a:endParaRPr lang="en-GB" dirty="0" smtClean="0">
              <a:latin typeface="Times New Roman" pitchFamily="18" charset="0"/>
            </a:endParaRPr>
          </a:p>
        </p:txBody>
      </p:sp>
    </p:spTree>
    <p:extLst>
      <p:ext uri="{BB962C8B-B14F-4D97-AF65-F5344CB8AC3E}">
        <p14:creationId xmlns:p14="http://schemas.microsoft.com/office/powerpoint/2010/main" val="1987788927"/>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19788FDE-A497-4D45-BAAB-C7B828A0DB08}" type="slidenum">
              <a:rPr lang="en-US" smtClean="0">
                <a:solidFill>
                  <a:srgbClr val="FFFFFF"/>
                </a:solidFill>
              </a:rPr>
              <a:pPr fontAlgn="base">
                <a:spcBef>
                  <a:spcPct val="0"/>
                </a:spcBef>
                <a:spcAft>
                  <a:spcPct val="0"/>
                </a:spcAft>
                <a:defRPr/>
              </a:pPr>
              <a:t>60</a:t>
            </a:fld>
            <a:endParaRPr lang="en-US" smtClean="0">
              <a:solidFill>
                <a:srgbClr val="FFFFFF"/>
              </a:solidFill>
            </a:endParaRPr>
          </a:p>
        </p:txBody>
      </p:sp>
      <p:sp>
        <p:nvSpPr>
          <p:cNvPr id="27651" name="Rectangle 2"/>
          <p:cNvSpPr>
            <a:spLocks noGrp="1" noRot="1" noChangeAspect="1" noChangeArrowheads="1" noTextEdit="1"/>
          </p:cNvSpPr>
          <p:nvPr>
            <p:ph type="sldImg"/>
          </p:nvPr>
        </p:nvSpPr>
        <p:spPr bwMode="auto">
          <a:xfrm>
            <a:off x="2936875" y="511175"/>
            <a:ext cx="3432175" cy="2573338"/>
          </a:xfrm>
          <a:noFill/>
          <a:ln>
            <a:solidFill>
              <a:srgbClr val="000000"/>
            </a:solidFill>
            <a:miter lim="800000"/>
            <a:headEnd/>
            <a:tailEnd/>
          </a:ln>
        </p:spPr>
      </p:sp>
      <p:sp>
        <p:nvSpPr>
          <p:cNvPr id="27652"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Tree>
    <p:extLst>
      <p:ext uri="{BB962C8B-B14F-4D97-AF65-F5344CB8AC3E}">
        <p14:creationId xmlns:p14="http://schemas.microsoft.com/office/powerpoint/2010/main" val="858879087"/>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7"/>
          <p:cNvSpPr>
            <a:spLocks noGrp="1" noChangeArrowheads="1"/>
          </p:cNvSpPr>
          <p:nvPr>
            <p:ph type="sldNum" sz="quarter" idx="5"/>
          </p:nvPr>
        </p:nvSpPr>
        <p:spPr/>
        <p:txBody>
          <a:bodyPr/>
          <a:lstStyle/>
          <a:p>
            <a:pPr>
              <a:defRPr/>
            </a:pPr>
            <a:fld id="{D8E6AD56-A299-44EA-B45B-62DF0FBF7606}" type="slidenum">
              <a:rPr lang="en-US" smtClean="0"/>
              <a:pPr>
                <a:defRPr/>
              </a:pPr>
              <a:t>62</a:t>
            </a:fld>
            <a:endParaRPr lang="en-US" smtClean="0"/>
          </a:p>
        </p:txBody>
      </p:sp>
      <p:sp>
        <p:nvSpPr>
          <p:cNvPr id="23554" name="Rectangle 2"/>
          <p:cNvSpPr>
            <a:spLocks noGrp="1" noRot="1" noChangeAspect="1" noChangeArrowheads="1" noTextEdit="1"/>
          </p:cNvSpPr>
          <p:nvPr>
            <p:ph type="sldImg"/>
          </p:nvPr>
        </p:nvSpPr>
        <p:spPr>
          <a:xfrm>
            <a:off x="2933700" y="514350"/>
            <a:ext cx="3429000" cy="2571750"/>
          </a:xfrm>
          <a:ln/>
        </p:spPr>
      </p:sp>
      <p:sp>
        <p:nvSpPr>
          <p:cNvPr id="23555" name="Rectangle 3"/>
          <p:cNvSpPr>
            <a:spLocks noGrp="1" noChangeArrowheads="1"/>
          </p:cNvSpPr>
          <p:nvPr>
            <p:ph type="body" idx="1"/>
          </p:nvPr>
        </p:nvSpPr>
        <p:spPr>
          <a:xfrm>
            <a:off x="930482" y="3258019"/>
            <a:ext cx="7435436" cy="3085866"/>
          </a:xfrm>
          <a:noFill/>
          <a:ln/>
        </p:spPr>
        <p:txBody>
          <a:bodyPr/>
          <a:lstStyle/>
          <a:p>
            <a:pPr eaLnBrk="1" hangingPunct="1"/>
            <a:endParaRPr lang="en-GB" smtClean="0">
              <a:latin typeface="Times New Roman" pitchFamily="18" charset="0"/>
            </a:endParaRPr>
          </a:p>
        </p:txBody>
      </p:sp>
    </p:spTree>
    <p:extLst>
      <p:ext uri="{BB962C8B-B14F-4D97-AF65-F5344CB8AC3E}">
        <p14:creationId xmlns:p14="http://schemas.microsoft.com/office/powerpoint/2010/main" val="3370379542"/>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7"/>
          <p:cNvSpPr>
            <a:spLocks noGrp="1" noChangeArrowheads="1"/>
          </p:cNvSpPr>
          <p:nvPr>
            <p:ph type="sldNum" sz="quarter" idx="5"/>
          </p:nvPr>
        </p:nvSpPr>
        <p:spPr/>
        <p:txBody>
          <a:bodyPr/>
          <a:lstStyle/>
          <a:p>
            <a:pPr>
              <a:defRPr/>
            </a:pPr>
            <a:fld id="{D8E6AD56-A299-44EA-B45B-62DF0FBF7606}" type="slidenum">
              <a:rPr lang="en-US" smtClean="0"/>
              <a:pPr>
                <a:defRPr/>
              </a:pPr>
              <a:t>63</a:t>
            </a:fld>
            <a:endParaRPr lang="en-US" smtClean="0"/>
          </a:p>
        </p:txBody>
      </p:sp>
      <p:sp>
        <p:nvSpPr>
          <p:cNvPr id="23554" name="Rectangle 2"/>
          <p:cNvSpPr>
            <a:spLocks noGrp="1" noRot="1" noChangeAspect="1" noChangeArrowheads="1" noTextEdit="1"/>
          </p:cNvSpPr>
          <p:nvPr>
            <p:ph type="sldImg"/>
          </p:nvPr>
        </p:nvSpPr>
        <p:spPr>
          <a:xfrm>
            <a:off x="2933700" y="514350"/>
            <a:ext cx="3429000" cy="2571750"/>
          </a:xfrm>
          <a:ln/>
        </p:spPr>
      </p:sp>
      <p:sp>
        <p:nvSpPr>
          <p:cNvPr id="23555" name="Rectangle 3"/>
          <p:cNvSpPr>
            <a:spLocks noGrp="1" noChangeArrowheads="1"/>
          </p:cNvSpPr>
          <p:nvPr>
            <p:ph type="body" idx="1"/>
          </p:nvPr>
        </p:nvSpPr>
        <p:spPr>
          <a:xfrm>
            <a:off x="930482" y="3258019"/>
            <a:ext cx="7435436" cy="3085866"/>
          </a:xfrm>
          <a:noFill/>
          <a:ln/>
        </p:spPr>
        <p:txBody>
          <a:bodyPr/>
          <a:lstStyle/>
          <a:p>
            <a:pPr eaLnBrk="1" hangingPunct="1"/>
            <a:endParaRPr lang="en-GB" smtClean="0">
              <a:latin typeface="Times New Roman" pitchFamily="18" charset="0"/>
            </a:endParaRPr>
          </a:p>
        </p:txBody>
      </p:sp>
    </p:spTree>
    <p:extLst>
      <p:ext uri="{BB962C8B-B14F-4D97-AF65-F5344CB8AC3E}">
        <p14:creationId xmlns:p14="http://schemas.microsoft.com/office/powerpoint/2010/main" val="3390209462"/>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19788FDE-A497-4D45-BAAB-C7B828A0DB08}" type="slidenum">
              <a:rPr lang="en-US" smtClean="0">
                <a:solidFill>
                  <a:srgbClr val="FFFFFF"/>
                </a:solidFill>
              </a:rPr>
              <a:pPr fontAlgn="base">
                <a:spcBef>
                  <a:spcPct val="0"/>
                </a:spcBef>
                <a:spcAft>
                  <a:spcPct val="0"/>
                </a:spcAft>
                <a:defRPr/>
              </a:pPr>
              <a:t>64</a:t>
            </a:fld>
            <a:endParaRPr lang="en-US" smtClean="0">
              <a:solidFill>
                <a:srgbClr val="FFFFFF"/>
              </a:solidFill>
            </a:endParaRPr>
          </a:p>
        </p:txBody>
      </p:sp>
      <p:sp>
        <p:nvSpPr>
          <p:cNvPr id="27651" name="Rectangle 2"/>
          <p:cNvSpPr>
            <a:spLocks noGrp="1" noRot="1" noChangeAspect="1" noChangeArrowheads="1" noTextEdit="1"/>
          </p:cNvSpPr>
          <p:nvPr>
            <p:ph type="sldImg"/>
          </p:nvPr>
        </p:nvSpPr>
        <p:spPr bwMode="auto">
          <a:xfrm>
            <a:off x="2936875" y="511175"/>
            <a:ext cx="3432175" cy="2573338"/>
          </a:xfrm>
          <a:noFill/>
          <a:ln>
            <a:solidFill>
              <a:srgbClr val="000000"/>
            </a:solidFill>
            <a:miter lim="800000"/>
            <a:headEnd/>
            <a:tailEnd/>
          </a:ln>
        </p:spPr>
      </p:sp>
      <p:sp>
        <p:nvSpPr>
          <p:cNvPr id="27652"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Tree>
    <p:extLst>
      <p:ext uri="{BB962C8B-B14F-4D97-AF65-F5344CB8AC3E}">
        <p14:creationId xmlns:p14="http://schemas.microsoft.com/office/powerpoint/2010/main" val="2975498321"/>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7"/>
          <p:cNvSpPr>
            <a:spLocks noGrp="1" noChangeArrowheads="1"/>
          </p:cNvSpPr>
          <p:nvPr>
            <p:ph type="sldNum" sz="quarter" idx="5"/>
          </p:nvPr>
        </p:nvSpPr>
        <p:spPr/>
        <p:txBody>
          <a:bodyPr/>
          <a:lstStyle/>
          <a:p>
            <a:pPr>
              <a:defRPr/>
            </a:pPr>
            <a:fld id="{D8E6AD56-A299-44EA-B45B-62DF0FBF7606}" type="slidenum">
              <a:rPr lang="en-US" smtClean="0"/>
              <a:pPr>
                <a:defRPr/>
              </a:pPr>
              <a:t>65</a:t>
            </a:fld>
            <a:endParaRPr lang="en-US" smtClean="0"/>
          </a:p>
        </p:txBody>
      </p:sp>
      <p:sp>
        <p:nvSpPr>
          <p:cNvPr id="23554" name="Rectangle 2"/>
          <p:cNvSpPr>
            <a:spLocks noGrp="1" noRot="1" noChangeAspect="1" noChangeArrowheads="1" noTextEdit="1"/>
          </p:cNvSpPr>
          <p:nvPr>
            <p:ph type="sldImg"/>
          </p:nvPr>
        </p:nvSpPr>
        <p:spPr>
          <a:xfrm>
            <a:off x="2933700" y="514350"/>
            <a:ext cx="3429000" cy="2571750"/>
          </a:xfrm>
          <a:ln/>
        </p:spPr>
      </p:sp>
      <p:sp>
        <p:nvSpPr>
          <p:cNvPr id="23555" name="Rectangle 3"/>
          <p:cNvSpPr>
            <a:spLocks noGrp="1" noChangeArrowheads="1"/>
          </p:cNvSpPr>
          <p:nvPr>
            <p:ph type="body" idx="1"/>
          </p:nvPr>
        </p:nvSpPr>
        <p:spPr>
          <a:xfrm>
            <a:off x="930482" y="3258019"/>
            <a:ext cx="7435436" cy="3085866"/>
          </a:xfrm>
          <a:noFill/>
          <a:ln/>
        </p:spPr>
        <p:txBody>
          <a:bodyPr/>
          <a:lstStyle/>
          <a:p>
            <a:pPr eaLnBrk="1" hangingPunct="1"/>
            <a:endParaRPr lang="en-GB" smtClean="0">
              <a:latin typeface="Times New Roman" pitchFamily="18" charset="0"/>
            </a:endParaRPr>
          </a:p>
        </p:txBody>
      </p:sp>
    </p:spTree>
    <p:extLst>
      <p:ext uri="{BB962C8B-B14F-4D97-AF65-F5344CB8AC3E}">
        <p14:creationId xmlns:p14="http://schemas.microsoft.com/office/powerpoint/2010/main" val="41329564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7"/>
          <p:cNvSpPr>
            <a:spLocks noGrp="1" noChangeArrowheads="1"/>
          </p:cNvSpPr>
          <p:nvPr>
            <p:ph type="sldNum" sz="quarter" idx="5"/>
          </p:nvPr>
        </p:nvSpPr>
        <p:spPr/>
        <p:txBody>
          <a:bodyPr/>
          <a:lstStyle/>
          <a:p>
            <a:pPr>
              <a:defRPr/>
            </a:pPr>
            <a:fld id="{D8E6AD56-A299-44EA-B45B-62DF0FBF7606}" type="slidenum">
              <a:rPr lang="en-US" smtClean="0"/>
              <a:pPr>
                <a:defRPr/>
              </a:pPr>
              <a:t>7</a:t>
            </a:fld>
            <a:endParaRPr lang="en-US" smtClean="0"/>
          </a:p>
        </p:txBody>
      </p:sp>
      <p:sp>
        <p:nvSpPr>
          <p:cNvPr id="23554" name="Rectangle 2"/>
          <p:cNvSpPr>
            <a:spLocks noGrp="1" noRot="1" noChangeAspect="1" noChangeArrowheads="1" noTextEdit="1"/>
          </p:cNvSpPr>
          <p:nvPr>
            <p:ph type="sldImg"/>
          </p:nvPr>
        </p:nvSpPr>
        <p:spPr>
          <a:xfrm>
            <a:off x="2933700" y="514350"/>
            <a:ext cx="3429000" cy="2571750"/>
          </a:xfrm>
          <a:ln/>
        </p:spPr>
      </p:sp>
      <p:sp>
        <p:nvSpPr>
          <p:cNvPr id="23555" name="Rectangle 3"/>
          <p:cNvSpPr>
            <a:spLocks noGrp="1" noChangeArrowheads="1"/>
          </p:cNvSpPr>
          <p:nvPr>
            <p:ph type="body" idx="1"/>
          </p:nvPr>
        </p:nvSpPr>
        <p:spPr>
          <a:xfrm>
            <a:off x="930482" y="3258019"/>
            <a:ext cx="7435436" cy="3085866"/>
          </a:xfrm>
          <a:noFill/>
          <a:ln/>
        </p:spPr>
        <p:txBody>
          <a:bodyPr/>
          <a:lstStyle/>
          <a:p>
            <a:pPr eaLnBrk="1" hangingPunct="1"/>
            <a:endParaRPr lang="en-GB" smtClean="0">
              <a:latin typeface="Times New Roman" pitchFamily="18" charset="0"/>
            </a:endParaRPr>
          </a:p>
        </p:txBody>
      </p:sp>
    </p:spTree>
    <p:extLst>
      <p:ext uri="{BB962C8B-B14F-4D97-AF65-F5344CB8AC3E}">
        <p14:creationId xmlns:p14="http://schemas.microsoft.com/office/powerpoint/2010/main" val="1792779862"/>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7"/>
          <p:cNvSpPr>
            <a:spLocks noGrp="1" noChangeArrowheads="1"/>
          </p:cNvSpPr>
          <p:nvPr>
            <p:ph type="sldNum" sz="quarter" idx="5"/>
          </p:nvPr>
        </p:nvSpPr>
        <p:spPr/>
        <p:txBody>
          <a:bodyPr/>
          <a:lstStyle/>
          <a:p>
            <a:pPr>
              <a:defRPr/>
            </a:pPr>
            <a:fld id="{D8E6AD56-A299-44EA-B45B-62DF0FBF7606}" type="slidenum">
              <a:rPr lang="en-US" smtClean="0"/>
              <a:pPr>
                <a:defRPr/>
              </a:pPr>
              <a:t>67</a:t>
            </a:fld>
            <a:endParaRPr lang="en-US" smtClean="0"/>
          </a:p>
        </p:txBody>
      </p:sp>
      <p:sp>
        <p:nvSpPr>
          <p:cNvPr id="23554" name="Rectangle 2"/>
          <p:cNvSpPr>
            <a:spLocks noGrp="1" noRot="1" noChangeAspect="1" noChangeArrowheads="1" noTextEdit="1"/>
          </p:cNvSpPr>
          <p:nvPr>
            <p:ph type="sldImg"/>
          </p:nvPr>
        </p:nvSpPr>
        <p:spPr>
          <a:xfrm>
            <a:off x="2933700" y="514350"/>
            <a:ext cx="3429000" cy="2571750"/>
          </a:xfrm>
          <a:ln/>
        </p:spPr>
      </p:sp>
      <p:sp>
        <p:nvSpPr>
          <p:cNvPr id="23555" name="Rectangle 3"/>
          <p:cNvSpPr>
            <a:spLocks noGrp="1" noChangeArrowheads="1"/>
          </p:cNvSpPr>
          <p:nvPr>
            <p:ph type="body" idx="1"/>
          </p:nvPr>
        </p:nvSpPr>
        <p:spPr>
          <a:xfrm>
            <a:off x="930482" y="3258019"/>
            <a:ext cx="7435436" cy="3085866"/>
          </a:xfrm>
          <a:noFill/>
          <a:ln/>
        </p:spPr>
        <p:txBody>
          <a:bodyPr/>
          <a:lstStyle/>
          <a:p>
            <a:pPr eaLnBrk="1" hangingPunct="1"/>
            <a:endParaRPr lang="en-GB" smtClean="0">
              <a:latin typeface="Times New Roman" pitchFamily="18" charset="0"/>
            </a:endParaRPr>
          </a:p>
        </p:txBody>
      </p:sp>
    </p:spTree>
    <p:extLst>
      <p:ext uri="{BB962C8B-B14F-4D97-AF65-F5344CB8AC3E}">
        <p14:creationId xmlns:p14="http://schemas.microsoft.com/office/powerpoint/2010/main" val="2869112993"/>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7"/>
          <p:cNvSpPr>
            <a:spLocks noGrp="1" noChangeArrowheads="1"/>
          </p:cNvSpPr>
          <p:nvPr>
            <p:ph type="sldNum" sz="quarter" idx="5"/>
          </p:nvPr>
        </p:nvSpPr>
        <p:spPr/>
        <p:txBody>
          <a:bodyPr/>
          <a:lstStyle/>
          <a:p>
            <a:pPr>
              <a:defRPr/>
            </a:pPr>
            <a:fld id="{D8E6AD56-A299-44EA-B45B-62DF0FBF7606}" type="slidenum">
              <a:rPr lang="en-US" smtClean="0"/>
              <a:pPr>
                <a:defRPr/>
              </a:pPr>
              <a:t>68</a:t>
            </a:fld>
            <a:endParaRPr lang="en-US" smtClean="0"/>
          </a:p>
        </p:txBody>
      </p:sp>
      <p:sp>
        <p:nvSpPr>
          <p:cNvPr id="23554" name="Rectangle 2"/>
          <p:cNvSpPr>
            <a:spLocks noGrp="1" noRot="1" noChangeAspect="1" noChangeArrowheads="1" noTextEdit="1"/>
          </p:cNvSpPr>
          <p:nvPr>
            <p:ph type="sldImg"/>
          </p:nvPr>
        </p:nvSpPr>
        <p:spPr>
          <a:xfrm>
            <a:off x="2933700" y="514350"/>
            <a:ext cx="3429000" cy="2571750"/>
          </a:xfrm>
          <a:ln/>
        </p:spPr>
      </p:sp>
      <p:sp>
        <p:nvSpPr>
          <p:cNvPr id="23555" name="Rectangle 3"/>
          <p:cNvSpPr>
            <a:spLocks noGrp="1" noChangeArrowheads="1"/>
          </p:cNvSpPr>
          <p:nvPr>
            <p:ph type="body" idx="1"/>
          </p:nvPr>
        </p:nvSpPr>
        <p:spPr>
          <a:xfrm>
            <a:off x="930482" y="3258019"/>
            <a:ext cx="7435436" cy="3085866"/>
          </a:xfrm>
          <a:noFill/>
          <a:ln/>
        </p:spPr>
        <p:txBody>
          <a:bodyPr/>
          <a:lstStyle/>
          <a:p>
            <a:pPr eaLnBrk="1" hangingPunct="1"/>
            <a:endParaRPr lang="en-GB" smtClean="0">
              <a:latin typeface="Times New Roman" pitchFamily="18" charset="0"/>
            </a:endParaRPr>
          </a:p>
        </p:txBody>
      </p:sp>
    </p:spTree>
    <p:extLst>
      <p:ext uri="{BB962C8B-B14F-4D97-AF65-F5344CB8AC3E}">
        <p14:creationId xmlns:p14="http://schemas.microsoft.com/office/powerpoint/2010/main" val="2046774066"/>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7"/>
          <p:cNvSpPr>
            <a:spLocks noGrp="1" noChangeArrowheads="1"/>
          </p:cNvSpPr>
          <p:nvPr>
            <p:ph type="sldNum" sz="quarter" idx="5"/>
          </p:nvPr>
        </p:nvSpPr>
        <p:spPr/>
        <p:txBody>
          <a:bodyPr/>
          <a:lstStyle/>
          <a:p>
            <a:pPr>
              <a:defRPr/>
            </a:pPr>
            <a:fld id="{D8E6AD56-A299-44EA-B45B-62DF0FBF7606}" type="slidenum">
              <a:rPr lang="en-US" smtClean="0"/>
              <a:pPr>
                <a:defRPr/>
              </a:pPr>
              <a:t>69</a:t>
            </a:fld>
            <a:endParaRPr lang="en-US" smtClean="0"/>
          </a:p>
        </p:txBody>
      </p:sp>
      <p:sp>
        <p:nvSpPr>
          <p:cNvPr id="23554" name="Rectangle 2"/>
          <p:cNvSpPr>
            <a:spLocks noGrp="1" noRot="1" noChangeAspect="1" noChangeArrowheads="1" noTextEdit="1"/>
          </p:cNvSpPr>
          <p:nvPr>
            <p:ph type="sldImg"/>
          </p:nvPr>
        </p:nvSpPr>
        <p:spPr>
          <a:xfrm>
            <a:off x="2933700" y="514350"/>
            <a:ext cx="3429000" cy="2571750"/>
          </a:xfrm>
          <a:ln/>
        </p:spPr>
      </p:sp>
      <p:sp>
        <p:nvSpPr>
          <p:cNvPr id="23555" name="Rectangle 3"/>
          <p:cNvSpPr>
            <a:spLocks noGrp="1" noChangeArrowheads="1"/>
          </p:cNvSpPr>
          <p:nvPr>
            <p:ph type="body" idx="1"/>
          </p:nvPr>
        </p:nvSpPr>
        <p:spPr>
          <a:xfrm>
            <a:off x="930482" y="3258019"/>
            <a:ext cx="7435436" cy="3085866"/>
          </a:xfrm>
          <a:noFill/>
          <a:ln/>
        </p:spPr>
        <p:txBody>
          <a:bodyPr/>
          <a:lstStyle/>
          <a:p>
            <a:pPr eaLnBrk="1" hangingPunct="1"/>
            <a:endParaRPr lang="en-GB" smtClean="0">
              <a:latin typeface="Times New Roman" pitchFamily="18" charset="0"/>
            </a:endParaRPr>
          </a:p>
        </p:txBody>
      </p:sp>
    </p:spTree>
    <p:extLst>
      <p:ext uri="{BB962C8B-B14F-4D97-AF65-F5344CB8AC3E}">
        <p14:creationId xmlns:p14="http://schemas.microsoft.com/office/powerpoint/2010/main" val="1138576294"/>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7"/>
          <p:cNvSpPr>
            <a:spLocks noGrp="1" noChangeArrowheads="1"/>
          </p:cNvSpPr>
          <p:nvPr>
            <p:ph type="sldNum" sz="quarter" idx="5"/>
          </p:nvPr>
        </p:nvSpPr>
        <p:spPr/>
        <p:txBody>
          <a:bodyPr/>
          <a:lstStyle/>
          <a:p>
            <a:pPr>
              <a:defRPr/>
            </a:pPr>
            <a:fld id="{D8E6AD56-A299-44EA-B45B-62DF0FBF7606}" type="slidenum">
              <a:rPr lang="en-US" smtClean="0"/>
              <a:pPr>
                <a:defRPr/>
              </a:pPr>
              <a:t>70</a:t>
            </a:fld>
            <a:endParaRPr lang="en-US" smtClean="0"/>
          </a:p>
        </p:txBody>
      </p:sp>
      <p:sp>
        <p:nvSpPr>
          <p:cNvPr id="23554" name="Rectangle 2"/>
          <p:cNvSpPr>
            <a:spLocks noGrp="1" noRot="1" noChangeAspect="1" noChangeArrowheads="1" noTextEdit="1"/>
          </p:cNvSpPr>
          <p:nvPr>
            <p:ph type="sldImg"/>
          </p:nvPr>
        </p:nvSpPr>
        <p:spPr>
          <a:xfrm>
            <a:off x="2933700" y="514350"/>
            <a:ext cx="3429000" cy="2571750"/>
          </a:xfrm>
          <a:ln/>
        </p:spPr>
      </p:sp>
      <p:sp>
        <p:nvSpPr>
          <p:cNvPr id="23555" name="Rectangle 3"/>
          <p:cNvSpPr>
            <a:spLocks noGrp="1" noChangeArrowheads="1"/>
          </p:cNvSpPr>
          <p:nvPr>
            <p:ph type="body" idx="1"/>
          </p:nvPr>
        </p:nvSpPr>
        <p:spPr>
          <a:xfrm>
            <a:off x="930482" y="3258019"/>
            <a:ext cx="7435436" cy="3085866"/>
          </a:xfrm>
          <a:noFill/>
          <a:ln/>
        </p:spPr>
        <p:txBody>
          <a:bodyPr/>
          <a:lstStyle/>
          <a:p>
            <a:pPr eaLnBrk="1" hangingPunct="1"/>
            <a:endParaRPr lang="en-GB" smtClean="0">
              <a:latin typeface="Times New Roman" pitchFamily="18" charset="0"/>
            </a:endParaRPr>
          </a:p>
        </p:txBody>
      </p:sp>
    </p:spTree>
    <p:extLst>
      <p:ext uri="{BB962C8B-B14F-4D97-AF65-F5344CB8AC3E}">
        <p14:creationId xmlns:p14="http://schemas.microsoft.com/office/powerpoint/2010/main" val="1105676052"/>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7"/>
          <p:cNvSpPr>
            <a:spLocks noGrp="1" noChangeArrowheads="1"/>
          </p:cNvSpPr>
          <p:nvPr>
            <p:ph type="sldNum" sz="quarter" idx="5"/>
          </p:nvPr>
        </p:nvSpPr>
        <p:spPr/>
        <p:txBody>
          <a:bodyPr/>
          <a:lstStyle/>
          <a:p>
            <a:pPr>
              <a:defRPr/>
            </a:pPr>
            <a:fld id="{D8E6AD56-A299-44EA-B45B-62DF0FBF7606}" type="slidenum">
              <a:rPr lang="en-US" smtClean="0"/>
              <a:pPr>
                <a:defRPr/>
              </a:pPr>
              <a:t>72</a:t>
            </a:fld>
            <a:endParaRPr lang="en-US" smtClean="0"/>
          </a:p>
        </p:txBody>
      </p:sp>
      <p:sp>
        <p:nvSpPr>
          <p:cNvPr id="23554" name="Rectangle 2"/>
          <p:cNvSpPr>
            <a:spLocks noGrp="1" noRot="1" noChangeAspect="1" noChangeArrowheads="1" noTextEdit="1"/>
          </p:cNvSpPr>
          <p:nvPr>
            <p:ph type="sldImg"/>
          </p:nvPr>
        </p:nvSpPr>
        <p:spPr>
          <a:xfrm>
            <a:off x="2933700" y="514350"/>
            <a:ext cx="3429000" cy="2571750"/>
          </a:xfrm>
          <a:ln/>
        </p:spPr>
      </p:sp>
      <p:sp>
        <p:nvSpPr>
          <p:cNvPr id="23555" name="Rectangle 3"/>
          <p:cNvSpPr>
            <a:spLocks noGrp="1" noChangeArrowheads="1"/>
          </p:cNvSpPr>
          <p:nvPr>
            <p:ph type="body" idx="1"/>
          </p:nvPr>
        </p:nvSpPr>
        <p:spPr>
          <a:xfrm>
            <a:off x="930482" y="3258019"/>
            <a:ext cx="7435436" cy="3085866"/>
          </a:xfrm>
          <a:noFill/>
          <a:ln/>
        </p:spPr>
        <p:txBody>
          <a:bodyPr/>
          <a:lstStyle/>
          <a:p>
            <a:pPr eaLnBrk="1" hangingPunct="1"/>
            <a:endParaRPr lang="en-GB" smtClean="0">
              <a:latin typeface="Times New Roman" pitchFamily="18" charset="0"/>
            </a:endParaRPr>
          </a:p>
        </p:txBody>
      </p:sp>
    </p:spTree>
    <p:extLst>
      <p:ext uri="{BB962C8B-B14F-4D97-AF65-F5344CB8AC3E}">
        <p14:creationId xmlns:p14="http://schemas.microsoft.com/office/powerpoint/2010/main" val="3460908328"/>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7"/>
          <p:cNvSpPr>
            <a:spLocks noGrp="1" noChangeArrowheads="1"/>
          </p:cNvSpPr>
          <p:nvPr>
            <p:ph type="sldNum" sz="quarter" idx="5"/>
          </p:nvPr>
        </p:nvSpPr>
        <p:spPr/>
        <p:txBody>
          <a:bodyPr/>
          <a:lstStyle/>
          <a:p>
            <a:pPr>
              <a:defRPr/>
            </a:pPr>
            <a:fld id="{D8E6AD56-A299-44EA-B45B-62DF0FBF7606}" type="slidenum">
              <a:rPr lang="en-US" smtClean="0"/>
              <a:pPr>
                <a:defRPr/>
              </a:pPr>
              <a:t>73</a:t>
            </a:fld>
            <a:endParaRPr lang="en-US" smtClean="0"/>
          </a:p>
        </p:txBody>
      </p:sp>
      <p:sp>
        <p:nvSpPr>
          <p:cNvPr id="23554" name="Rectangle 2"/>
          <p:cNvSpPr>
            <a:spLocks noGrp="1" noRot="1" noChangeAspect="1" noChangeArrowheads="1" noTextEdit="1"/>
          </p:cNvSpPr>
          <p:nvPr>
            <p:ph type="sldImg"/>
          </p:nvPr>
        </p:nvSpPr>
        <p:spPr>
          <a:xfrm>
            <a:off x="2933700" y="514350"/>
            <a:ext cx="3429000" cy="2571750"/>
          </a:xfrm>
          <a:ln/>
        </p:spPr>
      </p:sp>
      <p:sp>
        <p:nvSpPr>
          <p:cNvPr id="23555" name="Rectangle 3"/>
          <p:cNvSpPr>
            <a:spLocks noGrp="1" noChangeArrowheads="1"/>
          </p:cNvSpPr>
          <p:nvPr>
            <p:ph type="body" idx="1"/>
          </p:nvPr>
        </p:nvSpPr>
        <p:spPr>
          <a:xfrm>
            <a:off x="930482" y="3258019"/>
            <a:ext cx="7435436" cy="3085866"/>
          </a:xfrm>
          <a:noFill/>
          <a:ln/>
        </p:spPr>
        <p:txBody>
          <a:bodyPr/>
          <a:lstStyle/>
          <a:p>
            <a:pPr eaLnBrk="1" hangingPunct="1"/>
            <a:endParaRPr lang="en-GB" smtClean="0">
              <a:latin typeface="Times New Roman" pitchFamily="18" charset="0"/>
            </a:endParaRPr>
          </a:p>
        </p:txBody>
      </p:sp>
    </p:spTree>
    <p:extLst>
      <p:ext uri="{BB962C8B-B14F-4D97-AF65-F5344CB8AC3E}">
        <p14:creationId xmlns:p14="http://schemas.microsoft.com/office/powerpoint/2010/main" val="731249836"/>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7"/>
          <p:cNvSpPr>
            <a:spLocks noGrp="1" noChangeArrowheads="1"/>
          </p:cNvSpPr>
          <p:nvPr>
            <p:ph type="sldNum" sz="quarter" idx="5"/>
          </p:nvPr>
        </p:nvSpPr>
        <p:spPr/>
        <p:txBody>
          <a:bodyPr/>
          <a:lstStyle/>
          <a:p>
            <a:pPr>
              <a:defRPr/>
            </a:pPr>
            <a:fld id="{D8E6AD56-A299-44EA-B45B-62DF0FBF7606}" type="slidenum">
              <a:rPr lang="en-US" smtClean="0"/>
              <a:pPr>
                <a:defRPr/>
              </a:pPr>
              <a:t>74</a:t>
            </a:fld>
            <a:endParaRPr lang="en-US" smtClean="0"/>
          </a:p>
        </p:txBody>
      </p:sp>
      <p:sp>
        <p:nvSpPr>
          <p:cNvPr id="23554" name="Rectangle 2"/>
          <p:cNvSpPr>
            <a:spLocks noGrp="1" noRot="1" noChangeAspect="1" noChangeArrowheads="1" noTextEdit="1"/>
          </p:cNvSpPr>
          <p:nvPr>
            <p:ph type="sldImg"/>
          </p:nvPr>
        </p:nvSpPr>
        <p:spPr>
          <a:xfrm>
            <a:off x="2933700" y="514350"/>
            <a:ext cx="3429000" cy="2571750"/>
          </a:xfrm>
          <a:ln/>
        </p:spPr>
      </p:sp>
      <p:sp>
        <p:nvSpPr>
          <p:cNvPr id="23555" name="Rectangle 3"/>
          <p:cNvSpPr>
            <a:spLocks noGrp="1" noChangeArrowheads="1"/>
          </p:cNvSpPr>
          <p:nvPr>
            <p:ph type="body" idx="1"/>
          </p:nvPr>
        </p:nvSpPr>
        <p:spPr>
          <a:xfrm>
            <a:off x="930482" y="3258019"/>
            <a:ext cx="7435436" cy="3085866"/>
          </a:xfrm>
          <a:noFill/>
          <a:ln/>
        </p:spPr>
        <p:txBody>
          <a:bodyPr/>
          <a:lstStyle/>
          <a:p>
            <a:pPr eaLnBrk="1" hangingPunct="1"/>
            <a:endParaRPr lang="en-GB" smtClean="0">
              <a:latin typeface="Times New Roman" pitchFamily="18" charset="0"/>
            </a:endParaRPr>
          </a:p>
        </p:txBody>
      </p:sp>
    </p:spTree>
    <p:extLst>
      <p:ext uri="{BB962C8B-B14F-4D97-AF65-F5344CB8AC3E}">
        <p14:creationId xmlns:p14="http://schemas.microsoft.com/office/powerpoint/2010/main" val="51930517"/>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7"/>
          <p:cNvSpPr>
            <a:spLocks noGrp="1" noChangeArrowheads="1"/>
          </p:cNvSpPr>
          <p:nvPr>
            <p:ph type="sldNum" sz="quarter" idx="5"/>
          </p:nvPr>
        </p:nvSpPr>
        <p:spPr/>
        <p:txBody>
          <a:bodyPr/>
          <a:lstStyle/>
          <a:p>
            <a:pPr>
              <a:defRPr/>
            </a:pPr>
            <a:fld id="{D8E6AD56-A299-44EA-B45B-62DF0FBF7606}" type="slidenum">
              <a:rPr lang="en-US" smtClean="0"/>
              <a:pPr>
                <a:defRPr/>
              </a:pPr>
              <a:t>75</a:t>
            </a:fld>
            <a:endParaRPr lang="en-US" smtClean="0"/>
          </a:p>
        </p:txBody>
      </p:sp>
      <p:sp>
        <p:nvSpPr>
          <p:cNvPr id="23554" name="Rectangle 2"/>
          <p:cNvSpPr>
            <a:spLocks noGrp="1" noRot="1" noChangeAspect="1" noChangeArrowheads="1" noTextEdit="1"/>
          </p:cNvSpPr>
          <p:nvPr>
            <p:ph type="sldImg"/>
          </p:nvPr>
        </p:nvSpPr>
        <p:spPr>
          <a:xfrm>
            <a:off x="2933700" y="514350"/>
            <a:ext cx="3429000" cy="2571750"/>
          </a:xfrm>
          <a:ln/>
        </p:spPr>
      </p:sp>
      <p:sp>
        <p:nvSpPr>
          <p:cNvPr id="23555" name="Rectangle 3"/>
          <p:cNvSpPr>
            <a:spLocks noGrp="1" noChangeArrowheads="1"/>
          </p:cNvSpPr>
          <p:nvPr>
            <p:ph type="body" idx="1"/>
          </p:nvPr>
        </p:nvSpPr>
        <p:spPr>
          <a:xfrm>
            <a:off x="930482" y="3258019"/>
            <a:ext cx="7435436" cy="3085866"/>
          </a:xfrm>
          <a:noFill/>
          <a:ln/>
        </p:spPr>
        <p:txBody>
          <a:bodyPr/>
          <a:lstStyle/>
          <a:p>
            <a:pPr eaLnBrk="1" hangingPunct="1"/>
            <a:endParaRPr lang="en-GB" smtClean="0">
              <a:latin typeface="Times New Roman" pitchFamily="18" charset="0"/>
            </a:endParaRPr>
          </a:p>
        </p:txBody>
      </p:sp>
    </p:spTree>
    <p:extLst>
      <p:ext uri="{BB962C8B-B14F-4D97-AF65-F5344CB8AC3E}">
        <p14:creationId xmlns:p14="http://schemas.microsoft.com/office/powerpoint/2010/main" val="3102818348"/>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7"/>
          <p:cNvSpPr>
            <a:spLocks noGrp="1" noChangeArrowheads="1"/>
          </p:cNvSpPr>
          <p:nvPr>
            <p:ph type="sldNum" sz="quarter" idx="5"/>
          </p:nvPr>
        </p:nvSpPr>
        <p:spPr/>
        <p:txBody>
          <a:bodyPr/>
          <a:lstStyle/>
          <a:p>
            <a:pPr>
              <a:defRPr/>
            </a:pPr>
            <a:fld id="{D8E6AD56-A299-44EA-B45B-62DF0FBF7606}" type="slidenum">
              <a:rPr lang="en-US" smtClean="0"/>
              <a:pPr>
                <a:defRPr/>
              </a:pPr>
              <a:t>76</a:t>
            </a:fld>
            <a:endParaRPr lang="en-US" smtClean="0"/>
          </a:p>
        </p:txBody>
      </p:sp>
      <p:sp>
        <p:nvSpPr>
          <p:cNvPr id="23554" name="Rectangle 2"/>
          <p:cNvSpPr>
            <a:spLocks noGrp="1" noRot="1" noChangeAspect="1" noChangeArrowheads="1" noTextEdit="1"/>
          </p:cNvSpPr>
          <p:nvPr>
            <p:ph type="sldImg"/>
          </p:nvPr>
        </p:nvSpPr>
        <p:spPr>
          <a:xfrm>
            <a:off x="2933700" y="514350"/>
            <a:ext cx="3429000" cy="2571750"/>
          </a:xfrm>
          <a:ln/>
        </p:spPr>
      </p:sp>
      <p:sp>
        <p:nvSpPr>
          <p:cNvPr id="23555" name="Rectangle 3"/>
          <p:cNvSpPr>
            <a:spLocks noGrp="1" noChangeArrowheads="1"/>
          </p:cNvSpPr>
          <p:nvPr>
            <p:ph type="body" idx="1"/>
          </p:nvPr>
        </p:nvSpPr>
        <p:spPr>
          <a:xfrm>
            <a:off x="930482" y="3258019"/>
            <a:ext cx="7435436" cy="3085866"/>
          </a:xfrm>
          <a:noFill/>
          <a:ln/>
        </p:spPr>
        <p:txBody>
          <a:bodyPr/>
          <a:lstStyle/>
          <a:p>
            <a:pPr eaLnBrk="1" hangingPunct="1"/>
            <a:endParaRPr lang="en-GB" smtClean="0">
              <a:latin typeface="Times New Roman" pitchFamily="18" charset="0"/>
            </a:endParaRPr>
          </a:p>
        </p:txBody>
      </p:sp>
    </p:spTree>
    <p:extLst>
      <p:ext uri="{BB962C8B-B14F-4D97-AF65-F5344CB8AC3E}">
        <p14:creationId xmlns:p14="http://schemas.microsoft.com/office/powerpoint/2010/main" val="3576158729"/>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7"/>
          <p:cNvSpPr>
            <a:spLocks noGrp="1" noChangeArrowheads="1"/>
          </p:cNvSpPr>
          <p:nvPr>
            <p:ph type="sldNum" sz="quarter" idx="5"/>
          </p:nvPr>
        </p:nvSpPr>
        <p:spPr/>
        <p:txBody>
          <a:bodyPr/>
          <a:lstStyle/>
          <a:p>
            <a:pPr>
              <a:defRPr/>
            </a:pPr>
            <a:fld id="{D8E6AD56-A299-44EA-B45B-62DF0FBF7606}" type="slidenum">
              <a:rPr lang="en-US" smtClean="0"/>
              <a:pPr>
                <a:defRPr/>
              </a:pPr>
              <a:t>77</a:t>
            </a:fld>
            <a:endParaRPr lang="en-US" smtClean="0"/>
          </a:p>
        </p:txBody>
      </p:sp>
      <p:sp>
        <p:nvSpPr>
          <p:cNvPr id="23554" name="Rectangle 2"/>
          <p:cNvSpPr>
            <a:spLocks noGrp="1" noRot="1" noChangeAspect="1" noChangeArrowheads="1" noTextEdit="1"/>
          </p:cNvSpPr>
          <p:nvPr>
            <p:ph type="sldImg"/>
          </p:nvPr>
        </p:nvSpPr>
        <p:spPr>
          <a:xfrm>
            <a:off x="2933700" y="514350"/>
            <a:ext cx="3429000" cy="2571750"/>
          </a:xfrm>
          <a:ln/>
        </p:spPr>
      </p:sp>
      <p:sp>
        <p:nvSpPr>
          <p:cNvPr id="23555" name="Rectangle 3"/>
          <p:cNvSpPr>
            <a:spLocks noGrp="1" noChangeArrowheads="1"/>
          </p:cNvSpPr>
          <p:nvPr>
            <p:ph type="body" idx="1"/>
          </p:nvPr>
        </p:nvSpPr>
        <p:spPr>
          <a:xfrm>
            <a:off x="930482" y="3258019"/>
            <a:ext cx="7435436" cy="3085866"/>
          </a:xfrm>
          <a:noFill/>
          <a:ln/>
        </p:spPr>
        <p:txBody>
          <a:bodyPr/>
          <a:lstStyle/>
          <a:p>
            <a:pPr eaLnBrk="1" hangingPunct="1"/>
            <a:endParaRPr lang="en-GB" smtClean="0">
              <a:latin typeface="Times New Roman" pitchFamily="18" charset="0"/>
            </a:endParaRPr>
          </a:p>
        </p:txBody>
      </p:sp>
    </p:spTree>
    <p:extLst>
      <p:ext uri="{BB962C8B-B14F-4D97-AF65-F5344CB8AC3E}">
        <p14:creationId xmlns:p14="http://schemas.microsoft.com/office/powerpoint/2010/main" val="12621551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7"/>
          <p:cNvSpPr>
            <a:spLocks noGrp="1" noChangeArrowheads="1"/>
          </p:cNvSpPr>
          <p:nvPr>
            <p:ph type="sldNum" sz="quarter" idx="5"/>
          </p:nvPr>
        </p:nvSpPr>
        <p:spPr/>
        <p:txBody>
          <a:bodyPr/>
          <a:lstStyle/>
          <a:p>
            <a:pPr>
              <a:defRPr/>
            </a:pPr>
            <a:fld id="{D8E6AD56-A299-44EA-B45B-62DF0FBF7606}" type="slidenum">
              <a:rPr lang="en-US" smtClean="0"/>
              <a:pPr>
                <a:defRPr/>
              </a:pPr>
              <a:t>8</a:t>
            </a:fld>
            <a:endParaRPr lang="en-US" smtClean="0"/>
          </a:p>
        </p:txBody>
      </p:sp>
      <p:sp>
        <p:nvSpPr>
          <p:cNvPr id="23554" name="Rectangle 2"/>
          <p:cNvSpPr>
            <a:spLocks noGrp="1" noRot="1" noChangeAspect="1" noChangeArrowheads="1" noTextEdit="1"/>
          </p:cNvSpPr>
          <p:nvPr>
            <p:ph type="sldImg"/>
          </p:nvPr>
        </p:nvSpPr>
        <p:spPr>
          <a:xfrm>
            <a:off x="2933700" y="514350"/>
            <a:ext cx="3429000" cy="2571750"/>
          </a:xfrm>
          <a:ln/>
        </p:spPr>
      </p:sp>
      <p:sp>
        <p:nvSpPr>
          <p:cNvPr id="23555" name="Rectangle 3"/>
          <p:cNvSpPr>
            <a:spLocks noGrp="1" noChangeArrowheads="1"/>
          </p:cNvSpPr>
          <p:nvPr>
            <p:ph type="body" idx="1"/>
          </p:nvPr>
        </p:nvSpPr>
        <p:spPr>
          <a:xfrm>
            <a:off x="930482" y="3258019"/>
            <a:ext cx="7435436" cy="3085866"/>
          </a:xfrm>
          <a:noFill/>
          <a:ln/>
        </p:spPr>
        <p:txBody>
          <a:bodyPr/>
          <a:lstStyle/>
          <a:p>
            <a:pPr eaLnBrk="1" hangingPunct="1"/>
            <a:endParaRPr lang="en-GB" dirty="0" smtClean="0">
              <a:latin typeface="Times New Roman" pitchFamily="18" charset="0"/>
            </a:endParaRPr>
          </a:p>
        </p:txBody>
      </p:sp>
    </p:spTree>
    <p:extLst>
      <p:ext uri="{BB962C8B-B14F-4D97-AF65-F5344CB8AC3E}">
        <p14:creationId xmlns:p14="http://schemas.microsoft.com/office/powerpoint/2010/main" val="530808059"/>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7"/>
          <p:cNvSpPr>
            <a:spLocks noGrp="1" noChangeArrowheads="1"/>
          </p:cNvSpPr>
          <p:nvPr>
            <p:ph type="sldNum" sz="quarter" idx="5"/>
          </p:nvPr>
        </p:nvSpPr>
        <p:spPr/>
        <p:txBody>
          <a:bodyPr/>
          <a:lstStyle/>
          <a:p>
            <a:pPr>
              <a:defRPr/>
            </a:pPr>
            <a:fld id="{D8E6AD56-A299-44EA-B45B-62DF0FBF7606}" type="slidenum">
              <a:rPr lang="en-US" smtClean="0"/>
              <a:pPr>
                <a:defRPr/>
              </a:pPr>
              <a:t>78</a:t>
            </a:fld>
            <a:endParaRPr lang="en-US" smtClean="0"/>
          </a:p>
        </p:txBody>
      </p:sp>
      <p:sp>
        <p:nvSpPr>
          <p:cNvPr id="23554" name="Rectangle 2"/>
          <p:cNvSpPr>
            <a:spLocks noGrp="1" noRot="1" noChangeAspect="1" noChangeArrowheads="1" noTextEdit="1"/>
          </p:cNvSpPr>
          <p:nvPr>
            <p:ph type="sldImg"/>
          </p:nvPr>
        </p:nvSpPr>
        <p:spPr>
          <a:xfrm>
            <a:off x="2933700" y="514350"/>
            <a:ext cx="3429000" cy="2571750"/>
          </a:xfrm>
          <a:ln/>
        </p:spPr>
      </p:sp>
      <p:sp>
        <p:nvSpPr>
          <p:cNvPr id="23555" name="Rectangle 3"/>
          <p:cNvSpPr>
            <a:spLocks noGrp="1" noChangeArrowheads="1"/>
          </p:cNvSpPr>
          <p:nvPr>
            <p:ph type="body" idx="1"/>
          </p:nvPr>
        </p:nvSpPr>
        <p:spPr>
          <a:xfrm>
            <a:off x="930482" y="3258019"/>
            <a:ext cx="7435436" cy="3085866"/>
          </a:xfrm>
          <a:noFill/>
          <a:ln/>
        </p:spPr>
        <p:txBody>
          <a:bodyPr/>
          <a:lstStyle/>
          <a:p>
            <a:pPr eaLnBrk="1" hangingPunct="1"/>
            <a:endParaRPr lang="en-GB" smtClean="0">
              <a:latin typeface="Times New Roman" pitchFamily="18" charset="0"/>
            </a:endParaRPr>
          </a:p>
        </p:txBody>
      </p:sp>
    </p:spTree>
    <p:extLst>
      <p:ext uri="{BB962C8B-B14F-4D97-AF65-F5344CB8AC3E}">
        <p14:creationId xmlns:p14="http://schemas.microsoft.com/office/powerpoint/2010/main" val="3782613777"/>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7"/>
          <p:cNvSpPr>
            <a:spLocks noGrp="1" noChangeArrowheads="1"/>
          </p:cNvSpPr>
          <p:nvPr>
            <p:ph type="sldNum" sz="quarter" idx="5"/>
          </p:nvPr>
        </p:nvSpPr>
        <p:spPr/>
        <p:txBody>
          <a:bodyPr/>
          <a:lstStyle/>
          <a:p>
            <a:pPr>
              <a:defRPr/>
            </a:pPr>
            <a:fld id="{D8E6AD56-A299-44EA-B45B-62DF0FBF7606}" type="slidenum">
              <a:rPr lang="en-US" smtClean="0"/>
              <a:pPr>
                <a:defRPr/>
              </a:pPr>
              <a:t>79</a:t>
            </a:fld>
            <a:endParaRPr lang="en-US" smtClean="0"/>
          </a:p>
        </p:txBody>
      </p:sp>
      <p:sp>
        <p:nvSpPr>
          <p:cNvPr id="23554" name="Rectangle 2"/>
          <p:cNvSpPr>
            <a:spLocks noGrp="1" noRot="1" noChangeAspect="1" noChangeArrowheads="1" noTextEdit="1"/>
          </p:cNvSpPr>
          <p:nvPr>
            <p:ph type="sldImg"/>
          </p:nvPr>
        </p:nvSpPr>
        <p:spPr>
          <a:xfrm>
            <a:off x="2933700" y="514350"/>
            <a:ext cx="3429000" cy="2571750"/>
          </a:xfrm>
          <a:ln/>
        </p:spPr>
      </p:sp>
      <p:sp>
        <p:nvSpPr>
          <p:cNvPr id="23555" name="Rectangle 3"/>
          <p:cNvSpPr>
            <a:spLocks noGrp="1" noChangeArrowheads="1"/>
          </p:cNvSpPr>
          <p:nvPr>
            <p:ph type="body" idx="1"/>
          </p:nvPr>
        </p:nvSpPr>
        <p:spPr>
          <a:xfrm>
            <a:off x="930482" y="3258019"/>
            <a:ext cx="7435436" cy="3085866"/>
          </a:xfrm>
          <a:noFill/>
          <a:ln/>
        </p:spPr>
        <p:txBody>
          <a:bodyPr/>
          <a:lstStyle/>
          <a:p>
            <a:pPr eaLnBrk="1" hangingPunct="1"/>
            <a:endParaRPr lang="en-GB" smtClean="0">
              <a:latin typeface="Times New Roman" pitchFamily="18" charset="0"/>
            </a:endParaRPr>
          </a:p>
        </p:txBody>
      </p:sp>
    </p:spTree>
    <p:extLst>
      <p:ext uri="{BB962C8B-B14F-4D97-AF65-F5344CB8AC3E}">
        <p14:creationId xmlns:p14="http://schemas.microsoft.com/office/powerpoint/2010/main" val="36977454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7"/>
          <p:cNvSpPr>
            <a:spLocks noGrp="1" noChangeArrowheads="1"/>
          </p:cNvSpPr>
          <p:nvPr>
            <p:ph type="sldNum" sz="quarter" idx="5"/>
          </p:nvPr>
        </p:nvSpPr>
        <p:spPr/>
        <p:txBody>
          <a:bodyPr/>
          <a:lstStyle/>
          <a:p>
            <a:pPr>
              <a:defRPr/>
            </a:pPr>
            <a:fld id="{D8E6AD56-A299-44EA-B45B-62DF0FBF7606}" type="slidenum">
              <a:rPr lang="en-US" smtClean="0"/>
              <a:pPr>
                <a:defRPr/>
              </a:pPr>
              <a:t>9</a:t>
            </a:fld>
            <a:endParaRPr lang="en-US" smtClean="0"/>
          </a:p>
        </p:txBody>
      </p:sp>
      <p:sp>
        <p:nvSpPr>
          <p:cNvPr id="23554" name="Rectangle 2"/>
          <p:cNvSpPr>
            <a:spLocks noGrp="1" noRot="1" noChangeAspect="1" noChangeArrowheads="1" noTextEdit="1"/>
          </p:cNvSpPr>
          <p:nvPr>
            <p:ph type="sldImg"/>
          </p:nvPr>
        </p:nvSpPr>
        <p:spPr>
          <a:xfrm>
            <a:off x="2933700" y="514350"/>
            <a:ext cx="3429000" cy="2571750"/>
          </a:xfrm>
          <a:ln/>
        </p:spPr>
      </p:sp>
      <p:sp>
        <p:nvSpPr>
          <p:cNvPr id="23555" name="Rectangle 3"/>
          <p:cNvSpPr>
            <a:spLocks noGrp="1" noChangeArrowheads="1"/>
          </p:cNvSpPr>
          <p:nvPr>
            <p:ph type="body" idx="1"/>
          </p:nvPr>
        </p:nvSpPr>
        <p:spPr>
          <a:xfrm>
            <a:off x="930482" y="3258019"/>
            <a:ext cx="7435436" cy="3085866"/>
          </a:xfrm>
          <a:noFill/>
          <a:ln/>
        </p:spPr>
        <p:txBody>
          <a:bodyPr/>
          <a:lstStyle/>
          <a:p>
            <a:pPr eaLnBrk="1" hangingPunct="1"/>
            <a:endParaRPr lang="en-GB" smtClean="0">
              <a:latin typeface="Times New Roman" pitchFamily="18" charset="0"/>
            </a:endParaRPr>
          </a:p>
        </p:txBody>
      </p:sp>
    </p:spTree>
    <p:extLst>
      <p:ext uri="{BB962C8B-B14F-4D97-AF65-F5344CB8AC3E}">
        <p14:creationId xmlns:p14="http://schemas.microsoft.com/office/powerpoint/2010/main" val="18294696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7"/>
          <p:cNvSpPr>
            <a:spLocks noGrp="1" noChangeArrowheads="1"/>
          </p:cNvSpPr>
          <p:nvPr>
            <p:ph type="sldNum" sz="quarter" idx="5"/>
          </p:nvPr>
        </p:nvSpPr>
        <p:spPr/>
        <p:txBody>
          <a:bodyPr/>
          <a:lstStyle/>
          <a:p>
            <a:pPr>
              <a:defRPr/>
            </a:pPr>
            <a:fld id="{D8E6AD56-A299-44EA-B45B-62DF0FBF7606}" type="slidenum">
              <a:rPr lang="en-US" smtClean="0"/>
              <a:pPr>
                <a:defRPr/>
              </a:pPr>
              <a:t>10</a:t>
            </a:fld>
            <a:endParaRPr lang="en-US" smtClean="0"/>
          </a:p>
        </p:txBody>
      </p:sp>
      <p:sp>
        <p:nvSpPr>
          <p:cNvPr id="23554" name="Rectangle 2"/>
          <p:cNvSpPr>
            <a:spLocks noGrp="1" noRot="1" noChangeAspect="1" noChangeArrowheads="1" noTextEdit="1"/>
          </p:cNvSpPr>
          <p:nvPr>
            <p:ph type="sldImg"/>
          </p:nvPr>
        </p:nvSpPr>
        <p:spPr>
          <a:xfrm>
            <a:off x="2933700" y="514350"/>
            <a:ext cx="3429000" cy="2571750"/>
          </a:xfrm>
          <a:ln/>
        </p:spPr>
      </p:sp>
      <p:sp>
        <p:nvSpPr>
          <p:cNvPr id="23555" name="Rectangle 3"/>
          <p:cNvSpPr>
            <a:spLocks noGrp="1" noChangeArrowheads="1"/>
          </p:cNvSpPr>
          <p:nvPr>
            <p:ph type="body" idx="1"/>
          </p:nvPr>
        </p:nvSpPr>
        <p:spPr>
          <a:xfrm>
            <a:off x="930482" y="3258019"/>
            <a:ext cx="7435436" cy="3085866"/>
          </a:xfrm>
          <a:noFill/>
          <a:ln/>
        </p:spPr>
        <p:txBody>
          <a:bodyPr/>
          <a:lstStyle/>
          <a:p>
            <a:pPr eaLnBrk="1" hangingPunct="1"/>
            <a:endParaRPr lang="en-GB" smtClean="0">
              <a:latin typeface="Times New Roman" pitchFamily="18" charset="0"/>
            </a:endParaRPr>
          </a:p>
        </p:txBody>
      </p:sp>
    </p:spTree>
    <p:extLst>
      <p:ext uri="{BB962C8B-B14F-4D97-AF65-F5344CB8AC3E}">
        <p14:creationId xmlns:p14="http://schemas.microsoft.com/office/powerpoint/2010/main" val="300083156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pPr>
              <a:defRPr/>
            </a:pPr>
            <a:r>
              <a:rPr lang="en-US" kern="0" smtClean="0"/>
              <a:t>Insert Date</a:t>
            </a:r>
            <a:endParaRPr lang="en-US" kern="0"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0AA6EE-2919-40B6-8DB5-D3AA21C614EE}" type="slidenum">
              <a:rPr lang="en-US" smtClean="0"/>
              <a:pPr/>
              <a:t>‹#›</a:t>
            </a:fld>
            <a:endParaRPr lang="en-US"/>
          </a:p>
        </p:txBody>
      </p:sp>
      <p:pic>
        <p:nvPicPr>
          <p:cNvPr id="7" name="Picture 3"/>
          <p:cNvPicPr>
            <a:picLocks noChangeAspect="1" noChangeArrowheads="1"/>
          </p:cNvPicPr>
          <p:nvPr userDrawn="1"/>
        </p:nvPicPr>
        <p:blipFill>
          <a:blip r:embed="rId2" cstate="print"/>
          <a:srcRect/>
          <a:stretch>
            <a:fillRect/>
          </a:stretch>
        </p:blipFill>
        <p:spPr bwMode="auto">
          <a:xfrm>
            <a:off x="0" y="3774926"/>
            <a:ext cx="9144000" cy="358923"/>
          </a:xfrm>
          <a:prstGeom prst="rect">
            <a:avLst/>
          </a:prstGeom>
          <a:noFill/>
          <a:ln w="9525">
            <a:noFill/>
            <a:miter lim="800000"/>
            <a:headEnd/>
            <a:tailEnd/>
          </a:ln>
        </p:spPr>
      </p:pic>
    </p:spTree>
    <p:extLst>
      <p:ext uri="{BB962C8B-B14F-4D97-AF65-F5344CB8AC3E}">
        <p14:creationId xmlns:p14="http://schemas.microsoft.com/office/powerpoint/2010/main" val="1554686642"/>
      </p:ext>
    </p:extLst>
  </p:cSld>
  <p:clrMapOvr>
    <a:masterClrMapping/>
  </p:clrMapOvr>
  <p:hf sldNum="0" hd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C105D5A-33E8-43EF-BCBF-DF352D990E7F}" type="datetimeFigureOut">
              <a:rPr lang="en-US" smtClean="0"/>
              <a:pPr/>
              <a:t>1/19/2017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0AA6EE-2919-40B6-8DB5-D3AA21C614EE}" type="slidenum">
              <a:rPr lang="en-US" smtClean="0"/>
              <a:pPr/>
              <a:t>‹#›</a:t>
            </a:fld>
            <a:endParaRPr lang="en-US"/>
          </a:p>
        </p:txBody>
      </p:sp>
    </p:spTree>
    <p:extLst>
      <p:ext uri="{BB962C8B-B14F-4D97-AF65-F5344CB8AC3E}">
        <p14:creationId xmlns:p14="http://schemas.microsoft.com/office/powerpoint/2010/main" val="1579918895"/>
      </p:ext>
    </p:extLst>
  </p:cSld>
  <p:clrMapOvr>
    <a:masterClrMapping/>
  </p:clrMapOvr>
  <p:hf hdr="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C105D5A-33E8-43EF-BCBF-DF352D990E7F}" type="datetimeFigureOut">
              <a:rPr lang="en-US" smtClean="0"/>
              <a:pPr/>
              <a:t>1/19/2017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0AA6EE-2919-40B6-8DB5-D3AA21C614EE}" type="slidenum">
              <a:rPr lang="en-US" smtClean="0"/>
              <a:pPr/>
              <a:t>‹#›</a:t>
            </a:fld>
            <a:endParaRPr lang="en-US"/>
          </a:p>
        </p:txBody>
      </p:sp>
    </p:spTree>
    <p:extLst>
      <p:ext uri="{BB962C8B-B14F-4D97-AF65-F5344CB8AC3E}">
        <p14:creationId xmlns:p14="http://schemas.microsoft.com/office/powerpoint/2010/main" val="400866469"/>
      </p:ext>
    </p:extLst>
  </p:cSld>
  <p:clrMapOvr>
    <a:masterClrMapping/>
  </p:clrMapOvr>
  <p:hf hdr="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1_Title Slide">
    <p:spTree>
      <p:nvGrpSpPr>
        <p:cNvPr id="1" name=""/>
        <p:cNvGrpSpPr/>
        <p:nvPr/>
      </p:nvGrpSpPr>
      <p:grpSpPr>
        <a:xfrm>
          <a:off x="0" y="0"/>
          <a:ext cx="0" cy="0"/>
          <a:chOff x="0" y="0"/>
          <a:chExt cx="0" cy="0"/>
        </a:xfrm>
      </p:grpSpPr>
      <p:pic>
        <p:nvPicPr>
          <p:cNvPr id="3074" name="Picture 2"/>
          <p:cNvPicPr>
            <a:picLocks noChangeAspect="1" noChangeArrowheads="1"/>
          </p:cNvPicPr>
          <p:nvPr userDrawn="1"/>
        </p:nvPicPr>
        <p:blipFill>
          <a:blip r:embed="rId2" cstate="print"/>
          <a:srcRect/>
          <a:stretch>
            <a:fillRect/>
          </a:stretch>
        </p:blipFill>
        <p:spPr bwMode="auto">
          <a:xfrm>
            <a:off x="0" y="6473439"/>
            <a:ext cx="9144000" cy="384561"/>
          </a:xfrm>
          <a:prstGeom prst="rect">
            <a:avLst/>
          </a:prstGeom>
          <a:noFill/>
          <a:ln w="9525">
            <a:noFill/>
            <a:miter lim="800000"/>
            <a:headEnd/>
            <a:tailEnd/>
          </a:ln>
        </p:spPr>
      </p:pic>
      <p:sp>
        <p:nvSpPr>
          <p:cNvPr id="9" name="Title 1"/>
          <p:cNvSpPr>
            <a:spLocks noGrp="1"/>
          </p:cNvSpPr>
          <p:nvPr>
            <p:ph type="title"/>
          </p:nvPr>
        </p:nvSpPr>
        <p:spPr bwMode="auto">
          <a:xfrm>
            <a:off x="722690" y="2362201"/>
            <a:ext cx="7772703" cy="1362075"/>
          </a:xfrm>
          <a:prstGeom prst="rect">
            <a:avLst/>
          </a:prstGeom>
          <a:noFill/>
          <a:ln w="9525">
            <a:noFill/>
            <a:miter lim="800000"/>
            <a:headEnd/>
            <a:tailEnd/>
          </a:ln>
        </p:spPr>
        <p:txBody>
          <a:bodyPr/>
          <a:lstStyle>
            <a:lvl1pPr algn="l">
              <a:defRPr sz="3200" b="1" cap="none" baseline="0">
                <a:solidFill>
                  <a:srgbClr val="4D4D4D"/>
                </a:solidFill>
                <a:latin typeface="Arial" pitchFamily="34" charset="0"/>
              </a:defRPr>
            </a:lvl1p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sz="4000" b="1" i="0" u="none" strike="noStrike" kern="0" cap="none" spc="0" normalizeH="0" baseline="0" noProof="0" dirty="0" smtClean="0">
                <a:ln>
                  <a:noFill/>
                </a:ln>
                <a:solidFill>
                  <a:srgbClr val="4D4D4D"/>
                </a:solidFill>
                <a:effectLst/>
                <a:uLnTx/>
                <a:uFillTx/>
              </a:rPr>
              <a:t>Click to edit Master title style</a:t>
            </a:r>
            <a:endParaRPr kumimoji="0" lang="en-US" sz="4000" b="1" i="0" u="none" strike="noStrike" kern="0" cap="none" spc="0" normalizeH="0" baseline="0" noProof="0" dirty="0">
              <a:ln>
                <a:noFill/>
              </a:ln>
              <a:solidFill>
                <a:srgbClr val="4D4D4D"/>
              </a:solidFill>
              <a:effectLst/>
              <a:uLnTx/>
              <a:uFillTx/>
            </a:endParaRPr>
          </a:p>
        </p:txBody>
      </p:sp>
      <p:sp>
        <p:nvSpPr>
          <p:cNvPr id="10" name="Text Placeholder 2"/>
          <p:cNvSpPr>
            <a:spLocks noGrp="1"/>
          </p:cNvSpPr>
          <p:nvPr>
            <p:ph type="body" idx="1"/>
          </p:nvPr>
        </p:nvSpPr>
        <p:spPr bwMode="auto">
          <a:xfrm>
            <a:off x="722690" y="3825876"/>
            <a:ext cx="7772703" cy="885825"/>
          </a:xfrm>
          <a:prstGeom prst="rect">
            <a:avLst/>
          </a:prstGeom>
          <a:noFill/>
          <a:ln w="9525">
            <a:noFill/>
            <a:miter lim="800000"/>
            <a:headEnd/>
            <a:tailEnd/>
          </a:ln>
        </p:spPr>
        <p:txBody>
          <a:bodyPr anchor="b"/>
          <a:lstStyle>
            <a:lvl1pPr marL="0" indent="0">
              <a:buNone/>
              <a:defRPr sz="2000" b="0">
                <a:latin typeface="Arial" pitchFamily="34" charset="0"/>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smtClean="0">
                <a:ln>
                  <a:noFill/>
                </a:ln>
                <a:solidFill>
                  <a:sysClr val="windowText" lastClr="000000"/>
                </a:solidFill>
                <a:effectLst/>
                <a:uLnTx/>
                <a:uFillTx/>
              </a:rPr>
              <a:t>Click to edit Master text styles</a:t>
            </a:r>
          </a:p>
        </p:txBody>
      </p:sp>
      <p:sp>
        <p:nvSpPr>
          <p:cNvPr id="7" name="Line 4"/>
          <p:cNvSpPr>
            <a:spLocks noChangeShapeType="1"/>
          </p:cNvSpPr>
          <p:nvPr userDrawn="1"/>
        </p:nvSpPr>
        <p:spPr bwMode="auto">
          <a:xfrm>
            <a:off x="718159" y="3752589"/>
            <a:ext cx="7837118" cy="0"/>
          </a:xfrm>
          <a:prstGeom prst="line">
            <a:avLst/>
          </a:prstGeom>
          <a:noFill/>
          <a:ln w="19050">
            <a:solidFill>
              <a:srgbClr val="006699"/>
            </a:solidFill>
            <a:round/>
            <a:headEnd/>
            <a:tailEnd/>
          </a:ln>
          <a:effectLst/>
        </p:spPr>
        <p:txBody>
          <a:bodyPr/>
          <a:lstStyle/>
          <a:p>
            <a:pPr>
              <a:buClr>
                <a:srgbClr val="00CCFF"/>
              </a:buClr>
              <a:buSzPct val="75000"/>
              <a:buFont typeface="Wingdings" pitchFamily="2" charset="2"/>
              <a:buChar char="n"/>
              <a:defRPr/>
            </a:pPr>
            <a:endParaRPr lang="en-US">
              <a:latin typeface="Arial" pitchFamily="34" charset="0"/>
              <a:cs typeface="+mn-cs"/>
            </a:endParaRPr>
          </a:p>
        </p:txBody>
      </p:sp>
      <p:sp>
        <p:nvSpPr>
          <p:cNvPr id="8" name="Date Placeholder 3"/>
          <p:cNvSpPr>
            <a:spLocks noGrp="1"/>
          </p:cNvSpPr>
          <p:nvPr>
            <p:ph type="dt" sz="half" idx="10"/>
          </p:nvPr>
        </p:nvSpPr>
        <p:spPr bwMode="white">
          <a:xfrm>
            <a:off x="701675" y="4818357"/>
            <a:ext cx="2133600" cy="365125"/>
          </a:xfrm>
          <a:prstGeom prst="rect">
            <a:avLst/>
          </a:prstGeom>
        </p:spPr>
        <p:txBody>
          <a:bodyPr/>
          <a:lstStyle>
            <a:lvl1pPr fontAlgn="auto">
              <a:spcBef>
                <a:spcPts val="0"/>
              </a:spcBef>
              <a:spcAft>
                <a:spcPts val="0"/>
              </a:spcAft>
              <a:defRPr sz="1200" b="0" i="0" smtClean="0">
                <a:solidFill>
                  <a:schemeClr val="tx1"/>
                </a:solidFill>
                <a:latin typeface="Arial"/>
                <a:cs typeface="Arial"/>
              </a:defRPr>
            </a:lvl1pPr>
          </a:lstStyle>
          <a:p>
            <a:pPr>
              <a:defRPr/>
            </a:pPr>
            <a:r>
              <a:rPr lang="en-US" kern="0" dirty="0" smtClean="0"/>
              <a:t>Insert Date</a:t>
            </a:r>
            <a:endParaRPr lang="en-US" kern="0" dirty="0"/>
          </a:p>
        </p:txBody>
      </p:sp>
      <p:sp>
        <p:nvSpPr>
          <p:cNvPr id="12" name="Line 9"/>
          <p:cNvSpPr>
            <a:spLocks noChangeShapeType="1"/>
          </p:cNvSpPr>
          <p:nvPr userDrawn="1"/>
        </p:nvSpPr>
        <p:spPr bwMode="auto">
          <a:xfrm>
            <a:off x="77" y="6479930"/>
            <a:ext cx="9143923" cy="0"/>
          </a:xfrm>
          <a:prstGeom prst="line">
            <a:avLst/>
          </a:prstGeom>
          <a:noFill/>
          <a:ln w="38100">
            <a:solidFill>
              <a:srgbClr val="006699"/>
            </a:solidFill>
            <a:round/>
            <a:headEnd/>
            <a:tailEnd/>
          </a:ln>
          <a:effectLst/>
        </p:spPr>
        <p:txBody>
          <a:bodyPr/>
          <a:lstStyle/>
          <a:p>
            <a:pPr>
              <a:defRPr/>
            </a:pPr>
            <a:endParaRPr lang="en-US" b="0" dirty="0">
              <a:solidFill>
                <a:srgbClr val="000000"/>
              </a:solidFill>
              <a:latin typeface="Arial" pitchFamily="34" charset="0"/>
              <a:cs typeface="Arial" pitchFamily="34" charset="0"/>
            </a:endParaRPr>
          </a:p>
        </p:txBody>
      </p:sp>
    </p:spTree>
    <p:extLst>
      <p:ext uri="{BB962C8B-B14F-4D97-AF65-F5344CB8AC3E}">
        <p14:creationId xmlns:p14="http://schemas.microsoft.com/office/powerpoint/2010/main" val="3331612873"/>
      </p:ext>
    </p:extLst>
  </p:cSld>
  <p:clrMapOvr>
    <a:masterClrMapping/>
  </p:clrMapOvr>
  <p:hf sldNum="0" hdr="0" dt="0"/>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sp>
        <p:nvSpPr>
          <p:cNvPr id="11" name="Rectangle 3"/>
          <p:cNvSpPr>
            <a:spLocks noGrp="1" noChangeAspect="1" noChangeArrowheads="1"/>
          </p:cNvSpPr>
          <p:nvPr>
            <p:ph type="body" idx="1"/>
          </p:nvPr>
        </p:nvSpPr>
        <p:spPr>
          <a:xfrm>
            <a:off x="419100" y="1338263"/>
            <a:ext cx="7981950" cy="5257800"/>
          </a:xfrm>
        </p:spPr>
        <p:txBody>
          <a:bodyPr/>
          <a:lstStyle>
            <a:lvl1pPr algn="l" rtl="0" eaLnBrk="0" fontAlgn="base" hangingPunct="0">
              <a:lnSpc>
                <a:spcPct val="120000"/>
              </a:lnSpc>
              <a:spcBef>
                <a:spcPct val="25000"/>
              </a:spcBef>
              <a:spcAft>
                <a:spcPct val="0"/>
              </a:spcAft>
              <a:buClr>
                <a:srgbClr val="0099CC"/>
              </a:buClr>
              <a:defRPr lang="en-US" sz="1600" dirty="0" smtClean="0">
                <a:solidFill>
                  <a:schemeClr val="tx1"/>
                </a:solidFill>
                <a:latin typeface="+mn-lt"/>
                <a:ea typeface="+mn-ea"/>
                <a:cs typeface="+mn-cs"/>
              </a:defRPr>
            </a:lvl1pPr>
            <a:lvl2pPr algn="l" rtl="0" eaLnBrk="0" fontAlgn="base" hangingPunct="0">
              <a:lnSpc>
                <a:spcPct val="120000"/>
              </a:lnSpc>
              <a:spcBef>
                <a:spcPct val="25000"/>
              </a:spcBef>
              <a:spcAft>
                <a:spcPct val="0"/>
              </a:spcAft>
              <a:buClr>
                <a:srgbClr val="0099CC"/>
              </a:buClr>
              <a:defRPr lang="en-US" sz="1600" baseline="0" dirty="0" smtClean="0">
                <a:solidFill>
                  <a:schemeClr val="tx1"/>
                </a:solidFill>
                <a:latin typeface="+mn-lt"/>
                <a:ea typeface="+mn-ea"/>
                <a:cs typeface="+mn-cs"/>
              </a:defRPr>
            </a:lvl2pPr>
            <a:lvl3pPr>
              <a:defRPr sz="1600"/>
            </a:lvl3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3" name="Title 12"/>
          <p:cNvSpPr>
            <a:spLocks noGrp="1"/>
          </p:cNvSpPr>
          <p:nvPr>
            <p:ph type="title"/>
          </p:nvPr>
        </p:nvSpPr>
        <p:spPr>
          <a:xfrm>
            <a:off x="885825" y="519668"/>
            <a:ext cx="5964238" cy="369332"/>
          </a:xfrm>
        </p:spPr>
        <p:txBody>
          <a:bodyPr/>
          <a:lstStyle>
            <a:lvl1pPr>
              <a:defRPr sz="1800"/>
            </a:lvl1pPr>
          </a:lstStyle>
          <a:p>
            <a:r>
              <a:rPr lang="en-US" smtClean="0"/>
              <a:t>Click to edit Master title style</a:t>
            </a:r>
            <a:endParaRPr lang="en-US" dirty="0"/>
          </a:p>
        </p:txBody>
      </p:sp>
      <p:sp>
        <p:nvSpPr>
          <p:cNvPr id="5" name="Slide Number Placeholder 3"/>
          <p:cNvSpPr>
            <a:spLocks noGrp="1"/>
          </p:cNvSpPr>
          <p:nvPr userDrawn="1">
            <p:ph type="sldNum" sz="quarter" idx="10"/>
          </p:nvPr>
        </p:nvSpPr>
        <p:spPr>
          <a:xfrm>
            <a:off x="7964488" y="6551613"/>
            <a:ext cx="1000125" cy="244475"/>
          </a:xfrm>
          <a:prstGeom prst="rect">
            <a:avLst/>
          </a:prstGeom>
        </p:spPr>
        <p:txBody>
          <a:bodyPr/>
          <a:lstStyle>
            <a:lvl1pPr fontAlgn="auto">
              <a:spcBef>
                <a:spcPts val="0"/>
              </a:spcBef>
              <a:spcAft>
                <a:spcPts val="0"/>
              </a:spcAft>
              <a:defRPr>
                <a:latin typeface="Arial" pitchFamily="34" charset="0"/>
                <a:cs typeface="Arial" pitchFamily="34" charset="0"/>
              </a:defRPr>
            </a:lvl1pPr>
          </a:lstStyle>
          <a:p>
            <a:pPr>
              <a:defRPr/>
            </a:pPr>
            <a:fld id="{0128D9A7-91CA-482D-A9C9-C1EF3D9F2B10}" type="slidenum">
              <a:rPr lang="en-US"/>
              <a:pPr>
                <a:defRPr/>
              </a:pPr>
              <a:t>‹#›</a:t>
            </a:fld>
            <a:endParaRPr lang="en-US" dirty="0"/>
          </a:p>
        </p:txBody>
      </p:sp>
      <p:sp>
        <p:nvSpPr>
          <p:cNvPr id="6" name="Date Placeholder 5"/>
          <p:cNvSpPr>
            <a:spLocks noGrp="1"/>
          </p:cNvSpPr>
          <p:nvPr>
            <p:ph type="dt" sz="half" idx="11"/>
          </p:nvPr>
        </p:nvSpPr>
        <p:spPr>
          <a:xfrm>
            <a:off x="457200" y="6356350"/>
            <a:ext cx="2133600" cy="365125"/>
          </a:xfrm>
          <a:prstGeom prst="rect">
            <a:avLst/>
          </a:prstGeom>
        </p:spPr>
        <p:txBody>
          <a:bodyPr/>
          <a:lstStyle/>
          <a:p>
            <a:fld id="{80E65EE7-2655-46CF-8552-A5CA11A9D3C3}" type="datetime5">
              <a:rPr lang="en-US" smtClean="0"/>
              <a:pPr/>
              <a:t>19-Jan-17</a:t>
            </a:fld>
            <a:endParaRPr lang="en-US"/>
          </a:p>
        </p:txBody>
      </p:sp>
    </p:spTree>
    <p:extLst>
      <p:ext uri="{BB962C8B-B14F-4D97-AF65-F5344CB8AC3E}">
        <p14:creationId xmlns:p14="http://schemas.microsoft.com/office/powerpoint/2010/main" val="2300394449"/>
      </p:ext>
    </p:extLst>
  </p:cSld>
  <p:clrMapOvr>
    <a:masterClrMapping/>
  </p:clrMapOvr>
  <p:transition/>
  <p:hf hdr="0" ftr="0"/>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85825" y="552450"/>
            <a:ext cx="5964238" cy="33655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914400" y="1281113"/>
            <a:ext cx="3810000" cy="49672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876800" y="1281113"/>
            <a:ext cx="3810000" cy="49672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34"/>
          <p:cNvSpPr>
            <a:spLocks noGrp="1" noChangeArrowheads="1"/>
          </p:cNvSpPr>
          <p:nvPr>
            <p:ph type="sldNum" sz="quarter" idx="10"/>
          </p:nvPr>
        </p:nvSpPr>
        <p:spPr>
          <a:xfrm>
            <a:off x="7964488" y="6551613"/>
            <a:ext cx="1000125" cy="244475"/>
          </a:xfrm>
          <a:prstGeom prst="rect">
            <a:avLst/>
          </a:prstGeom>
        </p:spPr>
        <p:txBody>
          <a:bodyPr/>
          <a:lstStyle>
            <a:lvl1pPr fontAlgn="auto">
              <a:spcBef>
                <a:spcPts val="0"/>
              </a:spcBef>
              <a:spcAft>
                <a:spcPts val="0"/>
              </a:spcAft>
              <a:defRPr/>
            </a:lvl1pPr>
          </a:lstStyle>
          <a:p>
            <a:pPr>
              <a:defRPr/>
            </a:pPr>
            <a:fld id="{72FAD41F-D121-4720-BC0A-934A159FB051}" type="slidenum">
              <a:rPr lang="en-US"/>
              <a:pPr>
                <a:defRPr/>
              </a:pPr>
              <a:t>‹#›</a:t>
            </a:fld>
            <a:endParaRPr lang="en-US" dirty="0"/>
          </a:p>
        </p:txBody>
      </p:sp>
    </p:spTree>
    <p:extLst>
      <p:ext uri="{BB962C8B-B14F-4D97-AF65-F5344CB8AC3E}">
        <p14:creationId xmlns:p14="http://schemas.microsoft.com/office/powerpoint/2010/main" val="1665126973"/>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2_Title Slide">
    <p:bg>
      <p:bgPr>
        <a:solidFill>
          <a:schemeClr val="bg1"/>
        </a:solidFill>
        <a:effectLst/>
      </p:bgPr>
    </p:bg>
    <p:spTree>
      <p:nvGrpSpPr>
        <p:cNvPr id="1" name=""/>
        <p:cNvGrpSpPr/>
        <p:nvPr/>
      </p:nvGrpSpPr>
      <p:grpSpPr>
        <a:xfrm>
          <a:off x="0" y="0"/>
          <a:ext cx="0" cy="0"/>
          <a:chOff x="0" y="0"/>
          <a:chExt cx="0" cy="0"/>
        </a:xfrm>
      </p:grpSpPr>
      <p:pic>
        <p:nvPicPr>
          <p:cNvPr id="4100" name="Picture 4"/>
          <p:cNvPicPr>
            <a:picLocks noChangeAspect="1" noChangeArrowheads="1"/>
          </p:cNvPicPr>
          <p:nvPr userDrawn="1"/>
        </p:nvPicPr>
        <p:blipFill>
          <a:blip r:embed="rId2" cstate="print"/>
          <a:srcRect/>
          <a:stretch>
            <a:fillRect/>
          </a:stretch>
        </p:blipFill>
        <p:spPr bwMode="auto">
          <a:xfrm>
            <a:off x="1" y="0"/>
            <a:ext cx="9132888" cy="6856413"/>
          </a:xfrm>
          <a:prstGeom prst="rect">
            <a:avLst/>
          </a:prstGeom>
          <a:noFill/>
          <a:ln w="9525">
            <a:noFill/>
            <a:miter lim="800000"/>
            <a:headEnd/>
            <a:tailEnd/>
          </a:ln>
        </p:spPr>
      </p:pic>
      <p:sp>
        <p:nvSpPr>
          <p:cNvPr id="12" name="Title 1"/>
          <p:cNvSpPr>
            <a:spLocks noGrp="1"/>
          </p:cNvSpPr>
          <p:nvPr>
            <p:ph type="ctrTitle"/>
          </p:nvPr>
        </p:nvSpPr>
        <p:spPr bwMode="white">
          <a:xfrm>
            <a:off x="644371" y="1921275"/>
            <a:ext cx="8051954" cy="599109"/>
          </a:xfrm>
          <a:prstGeom prst="rect">
            <a:avLst/>
          </a:prstGeom>
          <a:noFill/>
          <a:ln w="9525">
            <a:noFill/>
            <a:miter lim="800000"/>
            <a:headEnd/>
            <a:tailEnd/>
          </a:ln>
        </p:spPr>
        <p:txBody>
          <a:bodyPr>
            <a:noAutofit/>
          </a:bodyPr>
          <a:lstStyle>
            <a:lvl1pPr>
              <a:defRPr sz="3000" b="0" i="0" cap="none">
                <a:solidFill>
                  <a:srgbClr val="FFFFFF"/>
                </a:solidFill>
                <a:latin typeface="Arial"/>
                <a:cs typeface="Arial"/>
              </a:defRPr>
            </a:lvl1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3000" b="0" i="0" u="none" strike="noStrike" kern="0" cap="none" spc="0" normalizeH="0" baseline="0" noProof="0" dirty="0" smtClean="0">
                <a:ln>
                  <a:noFill/>
                </a:ln>
                <a:solidFill>
                  <a:srgbClr val="FFFFFF"/>
                </a:solidFill>
                <a:effectLst/>
                <a:uLnTx/>
                <a:uFillTx/>
                <a:latin typeface="Arial"/>
                <a:cs typeface="Arial"/>
              </a:rPr>
              <a:t>Click to edit Master title style</a:t>
            </a:r>
            <a:endParaRPr kumimoji="0" lang="en-US" sz="3000" b="0" i="0" u="none" strike="noStrike" kern="0" cap="none" spc="0" normalizeH="0" baseline="0" noProof="0" dirty="0">
              <a:ln>
                <a:noFill/>
              </a:ln>
              <a:solidFill>
                <a:srgbClr val="FFFFFF"/>
              </a:solidFill>
              <a:effectLst/>
              <a:uLnTx/>
              <a:uFillTx/>
              <a:latin typeface="Arial"/>
              <a:cs typeface="Arial"/>
            </a:endParaRPr>
          </a:p>
        </p:txBody>
      </p:sp>
      <p:sp>
        <p:nvSpPr>
          <p:cNvPr id="13" name="Subtitle 2"/>
          <p:cNvSpPr>
            <a:spLocks noGrp="1"/>
          </p:cNvSpPr>
          <p:nvPr>
            <p:ph type="subTitle" idx="1"/>
          </p:nvPr>
        </p:nvSpPr>
        <p:spPr bwMode="white">
          <a:xfrm>
            <a:off x="644371" y="2582911"/>
            <a:ext cx="7957762" cy="601838"/>
          </a:xfrm>
          <a:prstGeom prst="rect">
            <a:avLst/>
          </a:prstGeom>
          <a:noFill/>
          <a:ln w="9525">
            <a:noFill/>
            <a:miter lim="800000"/>
            <a:headEnd/>
            <a:tailEnd/>
          </a:ln>
        </p:spPr>
        <p:txBody>
          <a:bodyPr>
            <a:normAutofit/>
          </a:bodyPr>
          <a:lstStyle>
            <a:lvl1pPr marL="0" indent="0" algn="l">
              <a:spcBef>
                <a:spcPts val="0"/>
              </a:spcBef>
              <a:spcAft>
                <a:spcPts val="0"/>
              </a:spcAft>
              <a:buNone/>
              <a:defRPr sz="1600" b="0" i="0">
                <a:solidFill>
                  <a:srgbClr val="FFFFFF"/>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smtClean="0">
                <a:ln>
                  <a:noFill/>
                </a:ln>
                <a:solidFill>
                  <a:srgbClr val="FFFFFF"/>
                </a:solidFill>
                <a:effectLst/>
                <a:uLnTx/>
                <a:uFillTx/>
                <a:latin typeface="Arial"/>
                <a:cs typeface="Arial"/>
              </a:rPr>
              <a:t>Click to edit Master subtitle style</a:t>
            </a:r>
            <a:endParaRPr kumimoji="0" lang="en-US" sz="1600" b="0" i="0" u="none" strike="noStrike" kern="0" cap="none" spc="0" normalizeH="0" baseline="0" noProof="0" dirty="0">
              <a:ln>
                <a:noFill/>
              </a:ln>
              <a:solidFill>
                <a:srgbClr val="FFFFFF"/>
              </a:solidFill>
              <a:effectLst/>
              <a:uLnTx/>
              <a:uFillTx/>
              <a:latin typeface="Arial"/>
              <a:cs typeface="Arial"/>
            </a:endParaRPr>
          </a:p>
        </p:txBody>
      </p:sp>
      <p:sp>
        <p:nvSpPr>
          <p:cNvPr id="14" name="Date Placeholder 3"/>
          <p:cNvSpPr>
            <a:spLocks noGrp="1"/>
          </p:cNvSpPr>
          <p:nvPr>
            <p:ph type="dt" sz="half" idx="10"/>
          </p:nvPr>
        </p:nvSpPr>
        <p:spPr bwMode="white">
          <a:xfrm>
            <a:off x="654050" y="3237207"/>
            <a:ext cx="2133600" cy="365125"/>
          </a:xfrm>
          <a:prstGeom prst="rect">
            <a:avLst/>
          </a:prstGeom>
        </p:spPr>
        <p:txBody>
          <a:bodyPr/>
          <a:lstStyle>
            <a:lvl1pPr fontAlgn="auto">
              <a:spcBef>
                <a:spcPts val="0"/>
              </a:spcBef>
              <a:spcAft>
                <a:spcPts val="0"/>
              </a:spcAft>
              <a:defRPr sz="1200" b="0" i="0" smtClean="0">
                <a:solidFill>
                  <a:srgbClr val="FFFFFF"/>
                </a:solidFill>
                <a:latin typeface="Arial"/>
                <a:cs typeface="Arial"/>
              </a:defRPr>
            </a:lvl1pPr>
          </a:lstStyle>
          <a:p>
            <a:pPr>
              <a:defRPr/>
            </a:pPr>
            <a:r>
              <a:rPr lang="en-US" kern="0" dirty="0" smtClean="0"/>
              <a:t>Insert Date</a:t>
            </a:r>
            <a:endParaRPr lang="en-US" kern="0" dirty="0"/>
          </a:p>
        </p:txBody>
      </p:sp>
    </p:spTree>
  </p:cSld>
  <p:clrMapOvr>
    <a:masterClrMapping/>
  </p:clrMapOvr>
  <p:transition/>
  <p:hf hdr="0"/>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3_Title Slide">
    <p:spTree>
      <p:nvGrpSpPr>
        <p:cNvPr id="1" name=""/>
        <p:cNvGrpSpPr/>
        <p:nvPr/>
      </p:nvGrpSpPr>
      <p:grpSpPr>
        <a:xfrm>
          <a:off x="0" y="0"/>
          <a:ext cx="0" cy="0"/>
          <a:chOff x="0" y="0"/>
          <a:chExt cx="0" cy="0"/>
        </a:xfrm>
      </p:grpSpPr>
      <p:sp>
        <p:nvSpPr>
          <p:cNvPr id="9" name="Title 1"/>
          <p:cNvSpPr>
            <a:spLocks noGrp="1"/>
          </p:cNvSpPr>
          <p:nvPr>
            <p:ph type="title"/>
          </p:nvPr>
        </p:nvSpPr>
        <p:spPr bwMode="auto">
          <a:xfrm>
            <a:off x="722690" y="2362201"/>
            <a:ext cx="7772703" cy="1362075"/>
          </a:xfrm>
          <a:prstGeom prst="rect">
            <a:avLst/>
          </a:prstGeom>
          <a:noFill/>
          <a:ln w="9525">
            <a:noFill/>
            <a:miter lim="800000"/>
            <a:headEnd/>
            <a:tailEnd/>
          </a:ln>
        </p:spPr>
        <p:txBody>
          <a:bodyPr/>
          <a:lstStyle>
            <a:lvl1pPr algn="l">
              <a:defRPr sz="3200" b="1" cap="none" baseline="0">
                <a:solidFill>
                  <a:srgbClr val="4D4D4D"/>
                </a:solidFill>
                <a:latin typeface="Arial" pitchFamily="34" charset="0"/>
              </a:defRPr>
            </a:lvl1p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sz="4000" b="1" i="0" u="none" strike="noStrike" kern="0" cap="none" spc="0" normalizeH="0" baseline="0" noProof="0" dirty="0" smtClean="0">
                <a:ln>
                  <a:noFill/>
                </a:ln>
                <a:solidFill>
                  <a:srgbClr val="4D4D4D"/>
                </a:solidFill>
                <a:effectLst/>
                <a:uLnTx/>
                <a:uFillTx/>
              </a:rPr>
              <a:t>Click to edit Master title style</a:t>
            </a:r>
            <a:endParaRPr kumimoji="0" lang="en-US" sz="4000" b="1" i="0" u="none" strike="noStrike" kern="0" cap="none" spc="0" normalizeH="0" baseline="0" noProof="0" dirty="0">
              <a:ln>
                <a:noFill/>
              </a:ln>
              <a:solidFill>
                <a:srgbClr val="4D4D4D"/>
              </a:solidFill>
              <a:effectLst/>
              <a:uLnTx/>
              <a:uFillTx/>
            </a:endParaRPr>
          </a:p>
        </p:txBody>
      </p:sp>
      <p:sp>
        <p:nvSpPr>
          <p:cNvPr id="10" name="Text Placeholder 2"/>
          <p:cNvSpPr>
            <a:spLocks noGrp="1"/>
          </p:cNvSpPr>
          <p:nvPr>
            <p:ph type="body" idx="1"/>
          </p:nvPr>
        </p:nvSpPr>
        <p:spPr bwMode="auto">
          <a:xfrm>
            <a:off x="713898" y="4168777"/>
            <a:ext cx="7772703" cy="885825"/>
          </a:xfrm>
          <a:prstGeom prst="rect">
            <a:avLst/>
          </a:prstGeom>
          <a:noFill/>
          <a:ln w="9525">
            <a:noFill/>
            <a:miter lim="800000"/>
            <a:headEnd/>
            <a:tailEnd/>
          </a:ln>
        </p:spPr>
        <p:txBody>
          <a:bodyPr anchor="t" anchorCtr="0"/>
          <a:lstStyle>
            <a:lvl1pPr marL="0" indent="0">
              <a:buNone/>
              <a:defRPr sz="2000" b="0">
                <a:latin typeface="Arial" pitchFamily="34" charset="0"/>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smtClean="0">
                <a:ln>
                  <a:noFill/>
                </a:ln>
                <a:solidFill>
                  <a:sysClr val="windowText" lastClr="000000"/>
                </a:solidFill>
                <a:effectLst/>
                <a:uLnTx/>
                <a:uFillTx/>
              </a:rPr>
              <a:t>Click to edit Master text styles</a:t>
            </a:r>
          </a:p>
        </p:txBody>
      </p:sp>
      <p:pic>
        <p:nvPicPr>
          <p:cNvPr id="6" name="Picture 15" descr="BlueBoxGradation"/>
          <p:cNvPicPr>
            <a:picLocks noChangeAspect="1" noChangeArrowheads="1"/>
          </p:cNvPicPr>
          <p:nvPr userDrawn="1"/>
        </p:nvPicPr>
        <p:blipFill>
          <a:blip r:embed="rId2" cstate="print">
            <a:clrChange>
              <a:clrFrom>
                <a:srgbClr val="FFFFFF"/>
              </a:clrFrom>
              <a:clrTo>
                <a:srgbClr val="FFFFFF">
                  <a:alpha val="0"/>
                </a:srgbClr>
              </a:clrTo>
            </a:clrChange>
          </a:blip>
          <a:stretch>
            <a:fillRect/>
          </a:stretch>
        </p:blipFill>
        <p:spPr bwMode="auto">
          <a:xfrm>
            <a:off x="305642" y="244516"/>
            <a:ext cx="841753" cy="757808"/>
          </a:xfrm>
          <a:prstGeom prst="rect">
            <a:avLst/>
          </a:prstGeom>
          <a:noFill/>
          <a:ln>
            <a:noFill/>
          </a:ln>
        </p:spPr>
      </p:pic>
      <p:sp>
        <p:nvSpPr>
          <p:cNvPr id="7" name="Rectangle 6"/>
          <p:cNvSpPr/>
          <p:nvPr userDrawn="1"/>
        </p:nvSpPr>
        <p:spPr>
          <a:xfrm>
            <a:off x="2456015" y="6685208"/>
            <a:ext cx="4248033" cy="1538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bodyPr>
          <a:lstStyle/>
          <a:p>
            <a:pPr algn="ctr"/>
            <a:r>
              <a:rPr lang="en-US" sz="1000" i="1" dirty="0" smtClean="0">
                <a:solidFill>
                  <a:srgbClr val="0070C0"/>
                </a:solidFill>
              </a:rPr>
              <a:t>Technology</a:t>
            </a:r>
            <a:r>
              <a:rPr lang="en-US" sz="1000" i="1" baseline="0" dirty="0" smtClean="0">
                <a:solidFill>
                  <a:srgbClr val="0070C0"/>
                </a:solidFill>
              </a:rPr>
              <a:t> Transformation</a:t>
            </a:r>
            <a:r>
              <a:rPr lang="en-US" sz="1000" i="1" dirty="0" smtClean="0">
                <a:solidFill>
                  <a:srgbClr val="0070C0"/>
                </a:solidFill>
              </a:rPr>
              <a:t> – AXP Internal</a:t>
            </a:r>
          </a:p>
        </p:txBody>
      </p:sp>
      <p:sp>
        <p:nvSpPr>
          <p:cNvPr id="8" name="Date Placeholder 3"/>
          <p:cNvSpPr>
            <a:spLocks noGrp="1"/>
          </p:cNvSpPr>
          <p:nvPr>
            <p:ph type="dt" sz="half" idx="10"/>
          </p:nvPr>
        </p:nvSpPr>
        <p:spPr bwMode="white">
          <a:xfrm>
            <a:off x="720725" y="5094582"/>
            <a:ext cx="2133600" cy="365125"/>
          </a:xfrm>
          <a:prstGeom prst="rect">
            <a:avLst/>
          </a:prstGeom>
        </p:spPr>
        <p:txBody>
          <a:bodyPr/>
          <a:lstStyle>
            <a:lvl1pPr fontAlgn="auto">
              <a:spcBef>
                <a:spcPts val="0"/>
              </a:spcBef>
              <a:spcAft>
                <a:spcPts val="0"/>
              </a:spcAft>
              <a:defRPr sz="1200" b="0" i="0" smtClean="0">
                <a:solidFill>
                  <a:schemeClr val="tx1"/>
                </a:solidFill>
                <a:latin typeface="Arial"/>
                <a:cs typeface="Arial"/>
              </a:defRPr>
            </a:lvl1pPr>
          </a:lstStyle>
          <a:p>
            <a:pPr>
              <a:defRPr/>
            </a:pPr>
            <a:r>
              <a:rPr lang="en-US" kern="0" dirty="0" smtClean="0"/>
              <a:t>Insert Date</a:t>
            </a:r>
            <a:endParaRPr lang="en-US" kern="0" dirty="0"/>
          </a:p>
        </p:txBody>
      </p:sp>
      <p:pic>
        <p:nvPicPr>
          <p:cNvPr id="2051" name="Picture 3"/>
          <p:cNvPicPr>
            <a:picLocks noChangeAspect="1" noChangeArrowheads="1"/>
          </p:cNvPicPr>
          <p:nvPr userDrawn="1"/>
        </p:nvPicPr>
        <p:blipFill>
          <a:blip r:embed="rId3" cstate="print"/>
          <a:srcRect/>
          <a:stretch>
            <a:fillRect/>
          </a:stretch>
        </p:blipFill>
        <p:spPr bwMode="auto">
          <a:xfrm>
            <a:off x="0" y="3774926"/>
            <a:ext cx="9144000" cy="358923"/>
          </a:xfrm>
          <a:prstGeom prst="rect">
            <a:avLst/>
          </a:prstGeom>
          <a:noFill/>
          <a:ln w="9525">
            <a:noFill/>
            <a:miter lim="800000"/>
            <a:headEnd/>
            <a:tailEnd/>
          </a:ln>
        </p:spPr>
      </p:pic>
    </p:spTree>
    <p:extLst>
      <p:ext uri="{BB962C8B-B14F-4D97-AF65-F5344CB8AC3E}">
        <p14:creationId xmlns:p14="http://schemas.microsoft.com/office/powerpoint/2010/main" val="4245614683"/>
      </p:ext>
    </p:extLst>
  </p:cSld>
  <p:clrMapOvr>
    <a:masterClrMapping/>
  </p:clrMapOvr>
  <p:hf sldNum="0" hd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C105D5A-33E8-43EF-BCBF-DF352D990E7F}" type="datetimeFigureOut">
              <a:rPr lang="en-US" smtClean="0"/>
              <a:pPr/>
              <a:t>1/19/2017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0AA6EE-2919-40B6-8DB5-D3AA21C614EE}" type="slidenum">
              <a:rPr lang="en-US" smtClean="0"/>
              <a:pPr/>
              <a:t>‹#›</a:t>
            </a:fld>
            <a:endParaRPr lang="en-US"/>
          </a:p>
        </p:txBody>
      </p:sp>
    </p:spTree>
    <p:extLst>
      <p:ext uri="{BB962C8B-B14F-4D97-AF65-F5344CB8AC3E}">
        <p14:creationId xmlns:p14="http://schemas.microsoft.com/office/powerpoint/2010/main" val="4272510714"/>
      </p:ext>
    </p:extLst>
  </p:cSld>
  <p:clrMapOvr>
    <a:masterClrMapping/>
  </p:clrMapOvr>
  <p:hf hdr="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C105D5A-33E8-43EF-BCBF-DF352D990E7F}" type="datetimeFigureOut">
              <a:rPr lang="en-US" smtClean="0"/>
              <a:pPr/>
              <a:t>1/19/2017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0AA6EE-2919-40B6-8DB5-D3AA21C614EE}" type="slidenum">
              <a:rPr lang="en-US" smtClean="0"/>
              <a:pPr/>
              <a:t>‹#›</a:t>
            </a:fld>
            <a:endParaRPr lang="en-US"/>
          </a:p>
        </p:txBody>
      </p:sp>
    </p:spTree>
    <p:extLst>
      <p:ext uri="{BB962C8B-B14F-4D97-AF65-F5344CB8AC3E}">
        <p14:creationId xmlns:p14="http://schemas.microsoft.com/office/powerpoint/2010/main" val="380168385"/>
      </p:ext>
    </p:extLst>
  </p:cSld>
  <p:clrMapOvr>
    <a:masterClrMapping/>
  </p:clrMapOvr>
  <p:hf hdr="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C105D5A-33E8-43EF-BCBF-DF352D990E7F}" type="datetimeFigureOut">
              <a:rPr lang="en-US" smtClean="0"/>
              <a:pPr/>
              <a:t>1/19/2017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0AA6EE-2919-40B6-8DB5-D3AA21C614EE}" type="slidenum">
              <a:rPr lang="en-US" smtClean="0"/>
              <a:pPr/>
              <a:t>‹#›</a:t>
            </a:fld>
            <a:endParaRPr lang="en-US"/>
          </a:p>
        </p:txBody>
      </p:sp>
    </p:spTree>
    <p:extLst>
      <p:ext uri="{BB962C8B-B14F-4D97-AF65-F5344CB8AC3E}">
        <p14:creationId xmlns:p14="http://schemas.microsoft.com/office/powerpoint/2010/main" val="4153901791"/>
      </p:ext>
    </p:extLst>
  </p:cSld>
  <p:clrMapOvr>
    <a:masterClrMapping/>
  </p:clrMapOvr>
  <p:hf sldNum="0" hd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C105D5A-33E8-43EF-BCBF-DF352D990E7F}" type="datetimeFigureOut">
              <a:rPr lang="en-US" smtClean="0"/>
              <a:pPr/>
              <a:t>1/19/2017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00AA6EE-2919-40B6-8DB5-D3AA21C614EE}" type="slidenum">
              <a:rPr lang="en-US" smtClean="0"/>
              <a:pPr/>
              <a:t>‹#›</a:t>
            </a:fld>
            <a:endParaRPr lang="en-US"/>
          </a:p>
        </p:txBody>
      </p:sp>
    </p:spTree>
    <p:extLst>
      <p:ext uri="{BB962C8B-B14F-4D97-AF65-F5344CB8AC3E}">
        <p14:creationId xmlns:p14="http://schemas.microsoft.com/office/powerpoint/2010/main" val="2577440648"/>
      </p:ext>
    </p:extLst>
  </p:cSld>
  <p:clrMapOvr>
    <a:masterClrMapping/>
  </p:clrMapOvr>
  <p:hf hdr="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C105D5A-33E8-43EF-BCBF-DF352D990E7F}" type="datetimeFigureOut">
              <a:rPr lang="en-US" smtClean="0"/>
              <a:pPr/>
              <a:t>1/19/2017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00AA6EE-2919-40B6-8DB5-D3AA21C614EE}" type="slidenum">
              <a:rPr lang="en-US" smtClean="0"/>
              <a:pPr/>
              <a:t>‹#›</a:t>
            </a:fld>
            <a:endParaRPr lang="en-US"/>
          </a:p>
        </p:txBody>
      </p:sp>
    </p:spTree>
    <p:extLst>
      <p:ext uri="{BB962C8B-B14F-4D97-AF65-F5344CB8AC3E}">
        <p14:creationId xmlns:p14="http://schemas.microsoft.com/office/powerpoint/2010/main" val="2447284098"/>
      </p:ext>
    </p:extLst>
  </p:cSld>
  <p:clrMapOvr>
    <a:masterClrMapping/>
  </p:clrMapOvr>
  <p:hf hdr="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F4A8CDF-2C79-4E44-A945-81AB344791E2}" type="datetime5">
              <a:rPr lang="en-US" smtClean="0"/>
              <a:pPr/>
              <a:t>19-Jan-17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pPr>
              <a:defRPr/>
            </a:pPr>
            <a:fld id="{158D59CA-EDE2-428A-8C8E-55A757D423F6}" type="slidenum">
              <a:rPr lang="en-US" smtClean="0"/>
              <a:pPr>
                <a:defRPr/>
              </a:pPr>
              <a:t>‹#›</a:t>
            </a:fld>
            <a:endParaRPr lang="en-US" dirty="0"/>
          </a:p>
        </p:txBody>
      </p:sp>
    </p:spTree>
    <p:extLst>
      <p:ext uri="{BB962C8B-B14F-4D97-AF65-F5344CB8AC3E}">
        <p14:creationId xmlns:p14="http://schemas.microsoft.com/office/powerpoint/2010/main" val="4082100169"/>
      </p:ext>
    </p:extLst>
  </p:cSld>
  <p:clrMapOvr>
    <a:masterClrMapping/>
  </p:clrMapOvr>
  <p:hf hdr="0" ftr="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C105D5A-33E8-43EF-BCBF-DF352D990E7F}" type="datetimeFigureOut">
              <a:rPr lang="en-US" smtClean="0"/>
              <a:pPr/>
              <a:t>1/19/2017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0AA6EE-2919-40B6-8DB5-D3AA21C614EE}" type="slidenum">
              <a:rPr lang="en-US" smtClean="0"/>
              <a:pPr/>
              <a:t>‹#›</a:t>
            </a:fld>
            <a:endParaRPr lang="en-US"/>
          </a:p>
        </p:txBody>
      </p:sp>
    </p:spTree>
    <p:extLst>
      <p:ext uri="{BB962C8B-B14F-4D97-AF65-F5344CB8AC3E}">
        <p14:creationId xmlns:p14="http://schemas.microsoft.com/office/powerpoint/2010/main" val="2383866461"/>
      </p:ext>
    </p:extLst>
  </p:cSld>
  <p:clrMapOvr>
    <a:masterClrMapping/>
  </p:clrMapOvr>
  <p:hf hdr="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C105D5A-33E8-43EF-BCBF-DF352D990E7F}" type="datetimeFigureOut">
              <a:rPr lang="en-US" smtClean="0"/>
              <a:pPr/>
              <a:t>1/19/2017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0AA6EE-2919-40B6-8DB5-D3AA21C614EE}" type="slidenum">
              <a:rPr lang="en-US" smtClean="0"/>
              <a:pPr/>
              <a:t>‹#›</a:t>
            </a:fld>
            <a:endParaRPr lang="en-US"/>
          </a:p>
        </p:txBody>
      </p:sp>
    </p:spTree>
    <p:extLst>
      <p:ext uri="{BB962C8B-B14F-4D97-AF65-F5344CB8AC3E}">
        <p14:creationId xmlns:p14="http://schemas.microsoft.com/office/powerpoint/2010/main" val="389519427"/>
      </p:ext>
    </p:extLst>
  </p:cSld>
  <p:clrMapOvr>
    <a:masterClrMapping/>
  </p:clrMapOvr>
  <p:hf sldNum="0"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BC105D5A-33E8-43EF-BCBF-DF352D990E7F}" type="datetimeFigureOut">
              <a:rPr lang="en-US" smtClean="0"/>
              <a:pPr/>
              <a:t>1/19/2017</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00AA6EE-2919-40B6-8DB5-D3AA21C614EE}" type="slidenum">
              <a:rPr lang="en-US" smtClean="0"/>
              <a:pPr/>
              <a:t>‹#›</a:t>
            </a:fld>
            <a:endParaRPr lang="en-US"/>
          </a:p>
        </p:txBody>
      </p:sp>
      <p:pic>
        <p:nvPicPr>
          <p:cNvPr id="7" name="Picture 3"/>
          <p:cNvPicPr>
            <a:picLocks noChangeAspect="1" noChangeArrowheads="1"/>
          </p:cNvPicPr>
          <p:nvPr userDrawn="1"/>
        </p:nvPicPr>
        <p:blipFill>
          <a:blip r:embed="rId18" cstate="print"/>
          <a:srcRect/>
          <a:stretch>
            <a:fillRect/>
          </a:stretch>
        </p:blipFill>
        <p:spPr bwMode="auto">
          <a:xfrm>
            <a:off x="0" y="6499077"/>
            <a:ext cx="9144000" cy="358923"/>
          </a:xfrm>
          <a:prstGeom prst="rect">
            <a:avLst/>
          </a:prstGeom>
          <a:noFill/>
          <a:ln w="9525">
            <a:noFill/>
            <a:miter lim="800000"/>
            <a:headEnd/>
            <a:tailEnd/>
          </a:ln>
        </p:spPr>
      </p:pic>
    </p:spTree>
    <p:extLst>
      <p:ext uri="{BB962C8B-B14F-4D97-AF65-F5344CB8AC3E}">
        <p14:creationId xmlns:p14="http://schemas.microsoft.com/office/powerpoint/2010/main" val="4208227797"/>
      </p:ext>
    </p:extLst>
  </p:cSld>
  <p:clrMap bg1="lt1" tx1="dk1" bg2="lt2" tx2="dk2" accent1="accent1" accent2="accent2" accent3="accent3" accent4="accent4" accent5="accent5" accent6="accent6" hlink="hlink" folHlink="folHlink"/>
  <p:sldLayoutIdLst>
    <p:sldLayoutId id="2147483888" r:id="rId1"/>
    <p:sldLayoutId id="2147483889" r:id="rId2"/>
    <p:sldLayoutId id="2147483890" r:id="rId3"/>
    <p:sldLayoutId id="2147483891" r:id="rId4"/>
    <p:sldLayoutId id="2147483892" r:id="rId5"/>
    <p:sldLayoutId id="2147483893" r:id="rId6"/>
    <p:sldLayoutId id="2147483894" r:id="rId7"/>
    <p:sldLayoutId id="2147483895" r:id="rId8"/>
    <p:sldLayoutId id="2147483896" r:id="rId9"/>
    <p:sldLayoutId id="2147483897" r:id="rId10"/>
    <p:sldLayoutId id="2147483898" r:id="rId11"/>
    <p:sldLayoutId id="2147483899" r:id="rId12"/>
    <p:sldLayoutId id="2147483900" r:id="rId13"/>
    <p:sldLayoutId id="2147483901" r:id="rId14"/>
    <p:sldLayoutId id="2147483797" r:id="rId15"/>
    <p:sldLayoutId id="2147483793" r:id="rId16"/>
  </p:sldLayoutIdLst>
  <p:hf hdr="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19.jpeg"/></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6.xml"/><Relationship Id="rId1" Type="http://schemas.openxmlformats.org/officeDocument/2006/relationships/slideLayout" Target="../slideLayouts/slideLayout7.xml"/><Relationship Id="rId5" Type="http://schemas.openxmlformats.org/officeDocument/2006/relationships/image" Target="../media/image24.png"/><Relationship Id="rId4" Type="http://schemas.openxmlformats.org/officeDocument/2006/relationships/image" Target="../media/image2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7.xml"/><Relationship Id="rId1" Type="http://schemas.openxmlformats.org/officeDocument/2006/relationships/slideLayout" Target="../slideLayouts/slideLayout7.xml"/><Relationship Id="rId4" Type="http://schemas.openxmlformats.org/officeDocument/2006/relationships/image" Target="../media/image26.png"/></Relationships>
</file>

<file path=ppt/slides/_rels/slide2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2.xml"/><Relationship Id="rId1" Type="http://schemas.openxmlformats.org/officeDocument/2006/relationships/slideLayout" Target="../slideLayouts/slideLayout7.xml"/><Relationship Id="rId4" Type="http://schemas.openxmlformats.org/officeDocument/2006/relationships/image" Target="../media/image30.png"/></Relationships>
</file>

<file path=ppt/slides/_rels/slide2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32.wmf"/><Relationship Id="rId5" Type="http://schemas.openxmlformats.org/officeDocument/2006/relationships/package" Target="../embeddings/Microsoft_Excel_Worksheet1.xlsx"/><Relationship Id="rId4" Type="http://schemas.openxmlformats.org/officeDocument/2006/relationships/oleObject" Target="../embeddings/oleObject1.bin"/></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6.xml"/><Relationship Id="rId1" Type="http://schemas.openxmlformats.org/officeDocument/2006/relationships/slideLayout" Target="../slideLayouts/slideLayout2.xml"/><Relationship Id="rId6" Type="http://schemas.openxmlformats.org/officeDocument/2006/relationships/image" Target="../media/image39.jpeg"/><Relationship Id="rId5" Type="http://schemas.openxmlformats.org/officeDocument/2006/relationships/image" Target="../media/image38.jpeg"/><Relationship Id="rId4" Type="http://schemas.openxmlformats.org/officeDocument/2006/relationships/image" Target="../media/image37.jpeg"/></Relationships>
</file>

<file path=ppt/slides/_rels/slide4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hyperlink" Target="http://planningpoker.com/" TargetMode="Externa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9.xml"/><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46.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7.wmf"/><Relationship Id="rId2" Type="http://schemas.openxmlformats.org/officeDocument/2006/relationships/notesSlide" Target="../notesSlides/notesSlide40.xml"/><Relationship Id="rId1" Type="http://schemas.openxmlformats.org/officeDocument/2006/relationships/slideLayout" Target="../slideLayouts/slideLayout7.xml"/><Relationship Id="rId6" Type="http://schemas.openxmlformats.org/officeDocument/2006/relationships/image" Target="../media/image16.png"/><Relationship Id="rId5" Type="http://schemas.openxmlformats.org/officeDocument/2006/relationships/image" Target="../media/image15.wmf"/><Relationship Id="rId4" Type="http://schemas.openxmlformats.org/officeDocument/2006/relationships/image" Target="../media/image14.png"/></Relationships>
</file>

<file path=ppt/slides/_rels/slide47.xml.rels><?xml version="1.0" encoding="UTF-8" standalone="yes"?>
<Relationships xmlns="http://schemas.openxmlformats.org/package/2006/relationships"><Relationship Id="rId3" Type="http://schemas.openxmlformats.org/officeDocument/2006/relationships/image" Target="../media/image41.jpeg"/><Relationship Id="rId2" Type="http://schemas.openxmlformats.org/officeDocument/2006/relationships/notesSlide" Target="../notesSlides/notesSlide41.xml"/><Relationship Id="rId1" Type="http://schemas.openxmlformats.org/officeDocument/2006/relationships/slideLayout" Target="../slideLayouts/slideLayout14.xml"/><Relationship Id="rId6" Type="http://schemas.openxmlformats.org/officeDocument/2006/relationships/image" Target="../media/image44.jpeg"/><Relationship Id="rId5" Type="http://schemas.openxmlformats.org/officeDocument/2006/relationships/image" Target="../media/image43.jpeg"/><Relationship Id="rId4" Type="http://schemas.openxmlformats.org/officeDocument/2006/relationships/image" Target="../media/image42.jpeg"/></Relationships>
</file>

<file path=ppt/slides/_rels/slide48.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42.xml"/><Relationship Id="rId1" Type="http://schemas.openxmlformats.org/officeDocument/2006/relationships/slideLayout" Target="../slideLayouts/slideLayout14.xml"/></Relationships>
</file>

<file path=ppt/slides/_rels/slide49.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5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4.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4.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4.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4.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4.xml"/></Relationships>
</file>

<file path=ppt/slides/_rels/slide56.xml.rels><?xml version="1.0" encoding="UTF-8" standalone="yes"?>
<Relationships xmlns="http://schemas.openxmlformats.org/package/2006/relationships"><Relationship Id="rId8" Type="http://schemas.openxmlformats.org/officeDocument/2006/relationships/image" Target="../media/image51.png"/><Relationship Id="rId3" Type="http://schemas.openxmlformats.org/officeDocument/2006/relationships/image" Target="../media/image46.png"/><Relationship Id="rId7" Type="http://schemas.openxmlformats.org/officeDocument/2006/relationships/image" Target="../media/image50.png"/><Relationship Id="rId2" Type="http://schemas.openxmlformats.org/officeDocument/2006/relationships/notesSlide" Target="../notesSlides/notesSlide50.xml"/><Relationship Id="rId1" Type="http://schemas.openxmlformats.org/officeDocument/2006/relationships/slideLayout" Target="../slideLayouts/slideLayout14.xml"/><Relationship Id="rId6" Type="http://schemas.openxmlformats.org/officeDocument/2006/relationships/image" Target="../media/image49.png"/><Relationship Id="rId5" Type="http://schemas.openxmlformats.org/officeDocument/2006/relationships/image" Target="../media/image48.png"/><Relationship Id="rId4" Type="http://schemas.openxmlformats.org/officeDocument/2006/relationships/image" Target="../media/image47.png"/></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4.xml"/></Relationships>
</file>

<file path=ppt/slides/_rels/slide58.xml.rels><?xml version="1.0" encoding="UTF-8" standalone="yes"?>
<Relationships xmlns="http://schemas.openxmlformats.org/package/2006/relationships"><Relationship Id="rId3" Type="http://schemas.openxmlformats.org/officeDocument/2006/relationships/image" Target="../media/image52.jpeg"/><Relationship Id="rId2" Type="http://schemas.openxmlformats.org/officeDocument/2006/relationships/notesSlide" Target="../notesSlides/notesSlide52.xml"/><Relationship Id="rId1" Type="http://schemas.openxmlformats.org/officeDocument/2006/relationships/slideLayout" Target="../slideLayouts/slideLayout14.xml"/></Relationships>
</file>

<file path=ppt/slides/_rels/slide5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3.xml"/><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14.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60.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7.wmf"/><Relationship Id="rId2" Type="http://schemas.openxmlformats.org/officeDocument/2006/relationships/notesSlide" Target="../notesSlides/notesSlide54.xml"/><Relationship Id="rId1" Type="http://schemas.openxmlformats.org/officeDocument/2006/relationships/slideLayout" Target="../slideLayouts/slideLayout7.xml"/><Relationship Id="rId6" Type="http://schemas.openxmlformats.org/officeDocument/2006/relationships/image" Target="../media/image16.png"/><Relationship Id="rId5" Type="http://schemas.openxmlformats.org/officeDocument/2006/relationships/image" Target="../media/image15.wmf"/><Relationship Id="rId4" Type="http://schemas.openxmlformats.org/officeDocument/2006/relationships/image" Target="../media/image14.png"/></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4.xml"/></Relationships>
</file>

<file path=ppt/slides/_rels/slide62.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56.xml"/><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7.xml"/><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4.xml"/></Relationships>
</file>

<file path=ppt/slides/_rels/slide6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59.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64.xml"/><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65.xml"/><Relationship Id="rId1" Type="http://schemas.openxmlformats.org/officeDocument/2006/relationships/slideLayout" Target="../slideLayouts/slideLayout7.xml"/><Relationship Id="rId4" Type="http://schemas.openxmlformats.org/officeDocument/2006/relationships/image" Target="../media/image56.png"/></Relationships>
</file>

<file path=ppt/slides/_rels/slide75.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66.xml"/><Relationship Id="rId1" Type="http://schemas.openxmlformats.org/officeDocument/2006/relationships/slideLayout" Target="../slideLayouts/slideLayout7.xml"/><Relationship Id="rId4" Type="http://schemas.openxmlformats.org/officeDocument/2006/relationships/image" Target="../media/image57.png"/></Relationships>
</file>

<file path=ppt/slides/_rels/slide76.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67.xml"/><Relationship Id="rId1" Type="http://schemas.openxmlformats.org/officeDocument/2006/relationships/slideLayout" Target="../slideLayouts/slideLayout7.xml"/><Relationship Id="rId4" Type="http://schemas.openxmlformats.org/officeDocument/2006/relationships/image" Target="../media/image58.png"/></Relationships>
</file>

<file path=ppt/slides/_rels/slide77.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68.xml"/><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69.xml"/><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70.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80.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71.xml"/><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7.wmf"/><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16.png"/><Relationship Id="rId5" Type="http://schemas.openxmlformats.org/officeDocument/2006/relationships/image" Target="../media/image15.wmf"/><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‘Agile with SCRUM’ – </a:t>
            </a:r>
            <a:br>
              <a:rPr lang="en-US" dirty="0" smtClean="0"/>
            </a:br>
            <a:r>
              <a:rPr lang="en-US" dirty="0" smtClean="0"/>
              <a:t>Scrum Master’s workshop </a:t>
            </a:r>
            <a:endParaRPr lang="en-US" sz="3200" dirty="0"/>
          </a:p>
        </p:txBody>
      </p:sp>
      <p:sp>
        <p:nvSpPr>
          <p:cNvPr id="3" name="Title 1"/>
          <p:cNvSpPr txBox="1">
            <a:spLocks/>
          </p:cNvSpPr>
          <p:nvPr/>
        </p:nvSpPr>
        <p:spPr bwMode="auto">
          <a:xfrm>
            <a:off x="877006" y="4000148"/>
            <a:ext cx="7886700" cy="1325563"/>
          </a:xfrm>
          <a:prstGeom prst="rect">
            <a:avLst/>
          </a:prstGeom>
          <a:noFill/>
          <a:ln w="9525">
            <a:noFill/>
            <a:miter lim="800000"/>
            <a:headEnd/>
            <a:tailEnd/>
          </a:ln>
        </p:spPr>
        <p:txBody>
          <a:bodyPr vert="horz" lIns="91440" tIns="45720" rIns="91440" bIns="45720" rtlCol="0" anchor="ctr">
            <a:normAutofit/>
          </a:bodyPr>
          <a:lstStyle>
            <a:lvl1pPr algn="l" defTabSz="685800" rtl="0" eaLnBrk="1" latinLnBrk="0" hangingPunct="1">
              <a:lnSpc>
                <a:spcPct val="90000"/>
              </a:lnSpc>
              <a:spcBef>
                <a:spcPct val="0"/>
              </a:spcBef>
              <a:buNone/>
              <a:defRPr sz="3200" b="1" kern="1200" cap="none" baseline="0">
                <a:solidFill>
                  <a:srgbClr val="4D4D4D"/>
                </a:solidFill>
                <a:latin typeface="Arial" pitchFamily="34" charset="0"/>
                <a:ea typeface="+mj-ea"/>
                <a:cs typeface="+mj-cs"/>
              </a:defRPr>
            </a:lvl1pPr>
          </a:lstStyle>
          <a:p>
            <a:pPr fontAlgn="auto">
              <a:spcAft>
                <a:spcPts val="0"/>
              </a:spcAft>
            </a:pPr>
            <a:r>
              <a:rPr lang="en-IN" dirty="0" smtClean="0">
                <a:ln w="12700">
                  <a:solidFill>
                    <a:schemeClr val="accent5"/>
                  </a:solidFill>
                  <a:prstDash val="solid"/>
                </a:ln>
                <a:pattFill prst="ltDnDiag">
                  <a:fgClr>
                    <a:schemeClr val="accent5">
                      <a:lumMod val="60000"/>
                      <a:lumOff val="40000"/>
                    </a:schemeClr>
                  </a:fgClr>
                  <a:bgClr>
                    <a:schemeClr val="bg1"/>
                  </a:bgClr>
                </a:pattFill>
              </a:rPr>
              <a:t>Sriram Balasubramanian</a:t>
            </a:r>
            <a:endParaRPr lang="en-IN" dirty="0">
              <a:ln w="12700">
                <a:solidFill>
                  <a:schemeClr val="accent5"/>
                </a:solidFill>
                <a:prstDash val="solid"/>
              </a:ln>
              <a:pattFill prst="ltDnDiag">
                <a:fgClr>
                  <a:schemeClr val="accent5">
                    <a:lumMod val="60000"/>
                    <a:lumOff val="40000"/>
                  </a:schemeClr>
                </a:fgClr>
                <a:bgClr>
                  <a:schemeClr val="bg1"/>
                </a:bgClr>
              </a:patt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txBox="1">
            <a:spLocks noChangeArrowheads="1"/>
          </p:cNvSpPr>
          <p:nvPr/>
        </p:nvSpPr>
        <p:spPr>
          <a:xfrm>
            <a:off x="968825" y="397063"/>
            <a:ext cx="6096000" cy="369887"/>
          </a:xfrm>
          <a:prstGeom prst="rect">
            <a:avLst/>
          </a:prstGeom>
        </p:spPr>
        <p:txBody>
          <a:bodyPr anchor="t"/>
          <a:lstStyle/>
          <a:p>
            <a:pPr lvl="0" eaLnBrk="0" hangingPunct="0">
              <a:defRPr/>
            </a:pPr>
            <a:r>
              <a:rPr lang="en-US" sz="2000" b="1" dirty="0" smtClean="0">
                <a:latin typeface="+mn-lt"/>
                <a:ea typeface="+mj-ea"/>
                <a:cs typeface="Calibri" pitchFamily="34" charset="0"/>
              </a:rPr>
              <a:t>Agile Process Framework - Roles</a:t>
            </a:r>
          </a:p>
        </p:txBody>
      </p:sp>
      <p:sp>
        <p:nvSpPr>
          <p:cNvPr id="7" name="Rectangle 6"/>
          <p:cNvSpPr/>
          <p:nvPr/>
        </p:nvSpPr>
        <p:spPr>
          <a:xfrm>
            <a:off x="228600" y="990601"/>
            <a:ext cx="8752397" cy="1754326"/>
          </a:xfrm>
          <a:prstGeom prst="rect">
            <a:avLst/>
          </a:prstGeom>
        </p:spPr>
        <p:txBody>
          <a:bodyPr wrap="square">
            <a:spAutoFit/>
          </a:bodyPr>
          <a:lstStyle/>
          <a:p>
            <a:pPr marL="342900" indent="-342900">
              <a:buFont typeface="Courier New" pitchFamily="49" charset="0"/>
              <a:buChar char="o"/>
            </a:pPr>
            <a:r>
              <a:rPr lang="en-US" sz="1200" b="0" dirty="0" smtClean="0">
                <a:latin typeface="+mn-lt"/>
                <a:cs typeface="Calibri" pitchFamily="34" charset="0"/>
              </a:rPr>
              <a:t>Roles in Agile Software Development are classified into three core roles (also known as the </a:t>
            </a:r>
            <a:r>
              <a:rPr lang="en-US" sz="1200" b="0" u="sng" dirty="0" smtClean="0">
                <a:latin typeface="+mn-lt"/>
                <a:cs typeface="Calibri" pitchFamily="34" charset="0"/>
              </a:rPr>
              <a:t>Core Team Members </a:t>
            </a:r>
            <a:r>
              <a:rPr lang="en-US" sz="1200" b="0" dirty="0" smtClean="0">
                <a:latin typeface="+mn-lt"/>
                <a:cs typeface="Calibri" pitchFamily="34" charset="0"/>
              </a:rPr>
              <a:t> and a range of ancillary roles (also known as </a:t>
            </a:r>
            <a:r>
              <a:rPr lang="en-US" sz="1200" b="0" u="sng" dirty="0" smtClean="0">
                <a:latin typeface="+mn-lt"/>
                <a:cs typeface="Calibri" pitchFamily="34" charset="0"/>
              </a:rPr>
              <a:t>Extended team</a:t>
            </a:r>
            <a:r>
              <a:rPr lang="en-US" sz="1200" b="0" dirty="0" smtClean="0">
                <a:latin typeface="+mn-lt"/>
                <a:cs typeface="Calibri" pitchFamily="34" charset="0"/>
              </a:rPr>
              <a:t> and </a:t>
            </a:r>
            <a:r>
              <a:rPr lang="en-US" sz="1200" b="0" u="sng" dirty="0" smtClean="0">
                <a:latin typeface="+mn-lt"/>
                <a:cs typeface="Calibri" pitchFamily="34" charset="0"/>
              </a:rPr>
              <a:t>Enterprise collaboration</a:t>
            </a:r>
            <a:r>
              <a:rPr lang="en-US" sz="1200" b="0" dirty="0" smtClean="0">
                <a:latin typeface="+mn-lt"/>
                <a:cs typeface="Calibri" pitchFamily="34" charset="0"/>
              </a:rPr>
              <a:t>)—core roles are often referred to as </a:t>
            </a:r>
            <a:r>
              <a:rPr lang="en-US" sz="1200" b="0" i="1" u="sng" dirty="0" smtClean="0">
                <a:latin typeface="+mn-lt"/>
                <a:cs typeface="Calibri" pitchFamily="34" charset="0"/>
              </a:rPr>
              <a:t>pigs</a:t>
            </a:r>
            <a:r>
              <a:rPr lang="en-US" sz="1200" b="0" dirty="0" smtClean="0">
                <a:latin typeface="+mn-lt"/>
                <a:cs typeface="Calibri" pitchFamily="34" charset="0"/>
              </a:rPr>
              <a:t> and ancillary roles as </a:t>
            </a:r>
            <a:r>
              <a:rPr lang="en-US" sz="1200" b="0" i="1" u="sng" dirty="0" smtClean="0">
                <a:latin typeface="+mn-lt"/>
                <a:cs typeface="Calibri" pitchFamily="34" charset="0"/>
              </a:rPr>
              <a:t>chickens. </a:t>
            </a:r>
            <a:endParaRPr lang="en-US" sz="1200" b="0" dirty="0" smtClean="0">
              <a:latin typeface="+mn-lt"/>
              <a:cs typeface="Calibri" pitchFamily="34" charset="0"/>
            </a:endParaRPr>
          </a:p>
          <a:p>
            <a:pPr marL="342900" indent="-342900">
              <a:buFont typeface="Courier New" pitchFamily="49" charset="0"/>
              <a:buChar char="o"/>
            </a:pPr>
            <a:endParaRPr lang="en-US" sz="1200" b="0" dirty="0" smtClean="0">
              <a:latin typeface="+mn-lt"/>
              <a:cs typeface="Calibri" pitchFamily="34" charset="0"/>
            </a:endParaRPr>
          </a:p>
          <a:p>
            <a:pPr marL="342900" indent="-342900">
              <a:buFont typeface="Courier New" pitchFamily="49" charset="0"/>
              <a:buChar char="o"/>
            </a:pPr>
            <a:r>
              <a:rPr lang="en-US" sz="1200" b="0" dirty="0" smtClean="0">
                <a:latin typeface="+mn-lt"/>
                <a:cs typeface="Calibri" pitchFamily="34" charset="0"/>
              </a:rPr>
              <a:t>Graphic represents dedicated agile team roles (</a:t>
            </a:r>
            <a:r>
              <a:rPr lang="en-US" sz="1200" b="0" u="sng" dirty="0" smtClean="0">
                <a:latin typeface="+mn-lt"/>
                <a:cs typeface="Calibri" pitchFamily="34" charset="0"/>
              </a:rPr>
              <a:t>Core Team Members</a:t>
            </a:r>
            <a:r>
              <a:rPr lang="en-US" sz="1200" b="0" dirty="0" smtClean="0">
                <a:latin typeface="+mn-lt"/>
                <a:cs typeface="Calibri" pitchFamily="34" charset="0"/>
              </a:rPr>
              <a:t>) in the inner circle with the supporting team roles (</a:t>
            </a:r>
            <a:r>
              <a:rPr lang="en-US" sz="1200" b="0" u="sng" dirty="0" smtClean="0">
                <a:latin typeface="+mn-lt"/>
                <a:cs typeface="Calibri" pitchFamily="34" charset="0"/>
              </a:rPr>
              <a:t>Extended Team Members</a:t>
            </a:r>
            <a:r>
              <a:rPr lang="en-US" sz="1200" b="0" dirty="0" smtClean="0">
                <a:latin typeface="+mn-lt"/>
                <a:cs typeface="Calibri" pitchFamily="34" charset="0"/>
              </a:rPr>
              <a:t>) in the middle circle and Enterprise Collaboration in the outer circle</a:t>
            </a:r>
          </a:p>
          <a:p>
            <a:pPr marL="342900" indent="-342900">
              <a:buFont typeface="Courier New" pitchFamily="49" charset="0"/>
              <a:buChar char="o"/>
            </a:pPr>
            <a:endParaRPr lang="en-US" sz="1200" b="0" dirty="0" smtClean="0">
              <a:latin typeface="+mn-lt"/>
              <a:cs typeface="Calibri" pitchFamily="34" charset="0"/>
            </a:endParaRPr>
          </a:p>
          <a:p>
            <a:pPr marL="342900" indent="-342900">
              <a:buFont typeface="Courier New" pitchFamily="49" charset="0"/>
              <a:buChar char="o"/>
            </a:pPr>
            <a:r>
              <a:rPr lang="en-US" sz="1200" b="0" dirty="0" smtClean="0">
                <a:latin typeface="+mn-lt"/>
                <a:cs typeface="Calibri" pitchFamily="34" charset="0"/>
              </a:rPr>
              <a:t>Extended members may at times be assigned to the core team thus making them core team members</a:t>
            </a:r>
          </a:p>
          <a:p>
            <a:pPr marL="342900" indent="-342900">
              <a:buFont typeface="Courier New" pitchFamily="49" charset="0"/>
              <a:buChar char="o"/>
            </a:pPr>
            <a:endParaRPr lang="en-US" sz="1200" b="0" dirty="0" smtClean="0">
              <a:latin typeface="+mn-lt"/>
              <a:cs typeface="Calibri" pitchFamily="34" charset="0"/>
            </a:endParaRPr>
          </a:p>
        </p:txBody>
      </p:sp>
      <p:pic>
        <p:nvPicPr>
          <p:cNvPr id="8" name="Picture 1"/>
          <p:cNvPicPr>
            <a:picLocks noChangeAspect="1" noChangeArrowheads="1"/>
          </p:cNvPicPr>
          <p:nvPr/>
        </p:nvPicPr>
        <p:blipFill>
          <a:blip r:embed="rId3" cstate="print"/>
          <a:srcRect/>
          <a:stretch>
            <a:fillRect/>
          </a:stretch>
        </p:blipFill>
        <p:spPr bwMode="auto">
          <a:xfrm>
            <a:off x="0" y="2582551"/>
            <a:ext cx="5257800" cy="3818370"/>
          </a:xfrm>
          <a:prstGeom prst="rect">
            <a:avLst/>
          </a:prstGeom>
          <a:noFill/>
          <a:ln w="9525">
            <a:noFill/>
            <a:miter lim="800000"/>
            <a:headEnd/>
            <a:tailEnd/>
          </a:ln>
        </p:spPr>
      </p:pic>
      <p:pic>
        <p:nvPicPr>
          <p:cNvPr id="20482" name="Picture 2" descr="C:\Users\cwarrie\Desktop\060911-scrumtoon.jpg"/>
          <p:cNvPicPr>
            <a:picLocks noChangeAspect="1" noChangeArrowheads="1"/>
          </p:cNvPicPr>
          <p:nvPr/>
        </p:nvPicPr>
        <p:blipFill>
          <a:blip r:embed="rId4" cstate="print"/>
          <a:srcRect/>
          <a:stretch>
            <a:fillRect/>
          </a:stretch>
        </p:blipFill>
        <p:spPr bwMode="auto">
          <a:xfrm rot="19765571">
            <a:off x="5441064" y="3996259"/>
            <a:ext cx="3465605" cy="160077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txBox="1">
            <a:spLocks noChangeArrowheads="1"/>
          </p:cNvSpPr>
          <p:nvPr/>
        </p:nvSpPr>
        <p:spPr>
          <a:xfrm>
            <a:off x="968825" y="397063"/>
            <a:ext cx="6096000" cy="369887"/>
          </a:xfrm>
          <a:prstGeom prst="rect">
            <a:avLst/>
          </a:prstGeom>
        </p:spPr>
        <p:txBody>
          <a:bodyPr anchor="t"/>
          <a:lstStyle/>
          <a:p>
            <a:pPr lvl="0" eaLnBrk="0" hangingPunct="0">
              <a:defRPr/>
            </a:pPr>
            <a:r>
              <a:rPr lang="en-US" sz="2000" b="1" dirty="0" smtClean="0">
                <a:latin typeface="+mn-lt"/>
                <a:ea typeface="+mj-ea"/>
                <a:cs typeface="Calibri" pitchFamily="34" charset="0"/>
              </a:rPr>
              <a:t>A simple Framework to manage the complex projects</a:t>
            </a:r>
          </a:p>
        </p:txBody>
      </p:sp>
      <p:pic>
        <p:nvPicPr>
          <p:cNvPr id="2" name="Picture 1"/>
          <p:cNvPicPr>
            <a:picLocks noChangeAspect="1"/>
          </p:cNvPicPr>
          <p:nvPr/>
        </p:nvPicPr>
        <p:blipFill>
          <a:blip r:embed="rId3"/>
          <a:stretch>
            <a:fillRect/>
          </a:stretch>
        </p:blipFill>
        <p:spPr>
          <a:xfrm>
            <a:off x="180975" y="1062920"/>
            <a:ext cx="8782050" cy="5048250"/>
          </a:xfrm>
          <a:prstGeom prst="roundRect">
            <a:avLst>
              <a:gd name="adj" fmla="val 11111"/>
            </a:avLst>
          </a:prstGeom>
          <a:ln w="190500" cap="rnd">
            <a:solidFill>
              <a:srgbClr val="002060"/>
            </a:solidFill>
            <a:prstDash val="solid"/>
          </a:ln>
          <a:effectLst>
            <a:outerShdw blurRad="101600" dist="50800" dir="7200000" algn="tl" rotWithShape="0">
              <a:srgbClr val="000000">
                <a:alpha val="45000"/>
              </a:srgbClr>
            </a:outerShdw>
          </a:effectLst>
          <a:scene3d>
            <a:camera prst="perspectiveFront" fov="5400000"/>
            <a:lightRig rig="threePt" dir="t">
              <a:rot lat="0" lon="0" rev="19200000"/>
            </a:lightRig>
          </a:scene3d>
          <a:sp3d extrusionH="25400">
            <a:bevelT w="304800" h="152400" prst="hardEdge"/>
            <a:extrusionClr>
              <a:srgbClr val="FFFFFF"/>
            </a:extrusionClr>
          </a:sp3d>
        </p:spPr>
      </p:pic>
    </p:spTree>
    <p:extLst>
      <p:ext uri="{BB962C8B-B14F-4D97-AF65-F5344CB8AC3E}">
        <p14:creationId xmlns:p14="http://schemas.microsoft.com/office/powerpoint/2010/main" val="271897875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txBox="1">
            <a:spLocks noChangeArrowheads="1"/>
          </p:cNvSpPr>
          <p:nvPr/>
        </p:nvSpPr>
        <p:spPr>
          <a:xfrm>
            <a:off x="968825" y="397063"/>
            <a:ext cx="6096000" cy="369887"/>
          </a:xfrm>
          <a:prstGeom prst="rect">
            <a:avLst/>
          </a:prstGeom>
        </p:spPr>
        <p:txBody>
          <a:bodyPr anchor="t"/>
          <a:lstStyle/>
          <a:p>
            <a:pPr lvl="0" eaLnBrk="0" hangingPunct="0">
              <a:defRPr/>
            </a:pPr>
            <a:r>
              <a:rPr lang="en-US" sz="2000" b="1" dirty="0" smtClean="0">
                <a:latin typeface="+mn-lt"/>
                <a:ea typeface="+mj-ea"/>
                <a:cs typeface="Calibri" pitchFamily="34" charset="0"/>
              </a:rPr>
              <a:t>Agile with Scrum On Wall</a:t>
            </a:r>
          </a:p>
        </p:txBody>
      </p:sp>
      <p:pic>
        <p:nvPicPr>
          <p:cNvPr id="3" name="Picture 2"/>
          <p:cNvPicPr>
            <a:picLocks noChangeAspect="1"/>
          </p:cNvPicPr>
          <p:nvPr/>
        </p:nvPicPr>
        <p:blipFill>
          <a:blip r:embed="rId3"/>
          <a:stretch>
            <a:fillRect/>
          </a:stretch>
        </p:blipFill>
        <p:spPr>
          <a:xfrm>
            <a:off x="561975" y="975959"/>
            <a:ext cx="8020050" cy="5267325"/>
          </a:xfrm>
          <a:prstGeom prst="roundRect">
            <a:avLst>
              <a:gd name="adj" fmla="val 11111"/>
            </a:avLst>
          </a:prstGeom>
          <a:ln w="190500" cap="rnd">
            <a:solidFill>
              <a:srgbClr val="00B0F0"/>
            </a:solidFill>
            <a:prstDash val="solid"/>
          </a:ln>
          <a:effectLst>
            <a:outerShdw blurRad="101600" dist="50800" dir="7200000" algn="tl" rotWithShape="0">
              <a:srgbClr val="000000">
                <a:alpha val="45000"/>
              </a:srgbClr>
            </a:outerShdw>
          </a:effectLst>
          <a:scene3d>
            <a:camera prst="perspectiveFront" fov="5400000"/>
            <a:lightRig rig="threePt" dir="t">
              <a:rot lat="0" lon="0" rev="19200000"/>
            </a:lightRig>
          </a:scene3d>
          <a:sp3d extrusionH="25400">
            <a:bevelT w="304800" h="152400" prst="hardEdge"/>
            <a:extrusionClr>
              <a:srgbClr val="FFFFFF"/>
            </a:extrusionClr>
          </a:sp3d>
        </p:spPr>
      </p:pic>
    </p:spTree>
    <p:extLst>
      <p:ext uri="{BB962C8B-B14F-4D97-AF65-F5344CB8AC3E}">
        <p14:creationId xmlns:p14="http://schemas.microsoft.com/office/powerpoint/2010/main" val="254378362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2"/>
          <p:cNvSpPr txBox="1">
            <a:spLocks noChangeArrowheads="1"/>
          </p:cNvSpPr>
          <p:nvPr/>
        </p:nvSpPr>
        <p:spPr>
          <a:xfrm>
            <a:off x="281415" y="1569485"/>
            <a:ext cx="4702629" cy="355270"/>
          </a:xfrm>
          <a:prstGeom prst="rect">
            <a:avLst/>
          </a:prstGeom>
        </p:spPr>
        <p:txBody>
          <a:bodyPr/>
          <a:lstStyle/>
          <a:p>
            <a:pPr marL="457200" lvl="0" indent="-457200" eaLnBrk="0" hangingPunct="0">
              <a:spcBef>
                <a:spcPct val="20000"/>
              </a:spcBef>
              <a:buClr>
                <a:schemeClr val="tx2"/>
              </a:buClr>
            </a:pPr>
            <a:r>
              <a:rPr lang="en-US" sz="1400" kern="0" dirty="0" smtClean="0">
                <a:latin typeface="+mn-lt"/>
                <a:cs typeface="Calibri" pitchFamily="34" charset="0"/>
              </a:rPr>
              <a:t>The Product Owner role is played by the Business</a:t>
            </a:r>
          </a:p>
          <a:p>
            <a:pPr marL="457200" lvl="0" indent="-457200" eaLnBrk="0" hangingPunct="0">
              <a:spcBef>
                <a:spcPct val="20000"/>
              </a:spcBef>
              <a:buClr>
                <a:schemeClr val="tx2"/>
              </a:buClr>
              <a:buFont typeface="Wingdings" pitchFamily="2" charset="2"/>
              <a:buChar char="§"/>
            </a:pPr>
            <a:endParaRPr lang="en-US" sz="1400" b="0" kern="0" dirty="0" smtClean="0">
              <a:latin typeface="+mn-lt"/>
              <a:cs typeface="Calibri" pitchFamily="34" charset="0"/>
            </a:endParaRPr>
          </a:p>
        </p:txBody>
      </p:sp>
      <p:grpSp>
        <p:nvGrpSpPr>
          <p:cNvPr id="2" name="Group 30"/>
          <p:cNvGrpSpPr/>
          <p:nvPr/>
        </p:nvGrpSpPr>
        <p:grpSpPr>
          <a:xfrm>
            <a:off x="335844" y="1010355"/>
            <a:ext cx="4572000" cy="408374"/>
            <a:chOff x="228600" y="990600"/>
            <a:chExt cx="4572000" cy="408374"/>
          </a:xfrm>
        </p:grpSpPr>
        <p:sp>
          <p:nvSpPr>
            <p:cNvPr id="14" name="Line 12"/>
            <p:cNvSpPr>
              <a:spLocks noChangeShapeType="1"/>
            </p:cNvSpPr>
            <p:nvPr/>
          </p:nvSpPr>
          <p:spPr bwMode="auto">
            <a:xfrm flipV="1">
              <a:off x="228600" y="1391771"/>
              <a:ext cx="4572000" cy="7203"/>
            </a:xfrm>
            <a:prstGeom prst="line">
              <a:avLst/>
            </a:prstGeom>
            <a:noFill/>
            <a:ln w="38100" cap="flat" cmpd="sng" algn="ctr">
              <a:solidFill>
                <a:srgbClr val="FAC400"/>
              </a:solidFill>
              <a:prstDash val="solid"/>
              <a:headEnd/>
              <a:tailEnd/>
            </a:ln>
            <a:effectLst>
              <a:outerShdw blurRad="40000" dist="23000" dir="5400000" rotWithShape="0">
                <a:srgbClr val="000000">
                  <a:alpha val="35000"/>
                </a:srgbClr>
              </a:outerShdw>
            </a:effectLst>
          </p:spPr>
          <p:txBody>
            <a:bodyPr/>
            <a:lstStyle/>
            <a:p>
              <a:pPr eaLnBrk="1" fontAlgn="auto" hangingPunct="1">
                <a:spcBef>
                  <a:spcPts val="0"/>
                </a:spcBef>
                <a:spcAft>
                  <a:spcPts val="0"/>
                </a:spcAft>
                <a:defRPr/>
              </a:pPr>
              <a:endParaRPr lang="en-US" sz="1800" b="1" kern="0" dirty="0">
                <a:solidFill>
                  <a:srgbClr val="333333"/>
                </a:solidFill>
                <a:latin typeface="+mn-lt"/>
                <a:ea typeface="ＭＳ Ｐゴシック"/>
              </a:endParaRPr>
            </a:p>
          </p:txBody>
        </p:sp>
        <p:sp>
          <p:nvSpPr>
            <p:cNvPr id="16" name="Rectangle 11"/>
            <p:cNvSpPr>
              <a:spLocks noChangeArrowheads="1"/>
            </p:cNvSpPr>
            <p:nvPr/>
          </p:nvSpPr>
          <p:spPr bwMode="auto">
            <a:xfrm>
              <a:off x="228600" y="990600"/>
              <a:ext cx="3352800" cy="381000"/>
            </a:xfrm>
            <a:prstGeom prst="rect">
              <a:avLst/>
            </a:prstGeom>
            <a:solidFill>
              <a:srgbClr val="002663"/>
            </a:solidFill>
            <a:ln>
              <a:noFill/>
              <a:headEnd/>
              <a:tailEnd/>
            </a:ln>
            <a:effectLst>
              <a:outerShdw blurRad="50800" dist="38100" dir="18900000" algn="bl" rotWithShape="0">
                <a:prstClr val="black">
                  <a:alpha val="40000"/>
                </a:prstClr>
              </a:outerShdw>
            </a:effectLst>
            <a:scene3d>
              <a:camera prst="orthographicFront"/>
              <a:lightRig rig="threePt" dir="t">
                <a:rot lat="0" lon="0" rev="1200000"/>
              </a:lightRig>
            </a:scene3d>
            <a:sp3d>
              <a:bevelT w="25400" h="127000"/>
              <a:bevelB w="0" h="0"/>
            </a:sp3d>
          </p:spPr>
          <p:style>
            <a:lnRef idx="1">
              <a:schemeClr val="accent1"/>
            </a:lnRef>
            <a:fillRef idx="3">
              <a:schemeClr val="accent1"/>
            </a:fillRef>
            <a:effectRef idx="2">
              <a:schemeClr val="accent1"/>
            </a:effectRef>
            <a:fontRef idx="minor">
              <a:schemeClr val="lt1"/>
            </a:fontRef>
          </p:style>
          <p:txBody>
            <a:bodyPr wrap="none" anchor="ctr"/>
            <a:lstStyle/>
            <a:p>
              <a:pPr eaLnBrk="1" fontAlgn="auto" hangingPunct="1">
                <a:spcBef>
                  <a:spcPts val="0"/>
                </a:spcBef>
                <a:spcAft>
                  <a:spcPts val="0"/>
                </a:spcAft>
                <a:defRPr/>
              </a:pPr>
              <a:r>
                <a:rPr lang="en-US" sz="1400" b="1" kern="0" dirty="0" smtClean="0">
                  <a:solidFill>
                    <a:srgbClr val="F8F8F8"/>
                  </a:solidFill>
                  <a:effectLst>
                    <a:outerShdw blurRad="38100" dist="38100" dir="2700000" algn="tl">
                      <a:srgbClr val="000000">
                        <a:alpha val="43137"/>
                      </a:srgbClr>
                    </a:outerShdw>
                  </a:effectLst>
                </a:rPr>
                <a:t>Who plays the role?</a:t>
              </a:r>
              <a:endParaRPr lang="en-US" sz="1400" b="1" kern="0" dirty="0">
                <a:solidFill>
                  <a:srgbClr val="F8F8F8"/>
                </a:solidFill>
                <a:effectLst>
                  <a:outerShdw blurRad="38100" dist="38100" dir="2700000" algn="tl">
                    <a:srgbClr val="000000">
                      <a:alpha val="43137"/>
                    </a:srgbClr>
                  </a:outerShdw>
                </a:effectLst>
              </a:endParaRPr>
            </a:p>
          </p:txBody>
        </p:sp>
      </p:grpSp>
      <p:grpSp>
        <p:nvGrpSpPr>
          <p:cNvPr id="3" name="Group 30"/>
          <p:cNvGrpSpPr/>
          <p:nvPr/>
        </p:nvGrpSpPr>
        <p:grpSpPr>
          <a:xfrm>
            <a:off x="4145844" y="1696155"/>
            <a:ext cx="4572000" cy="408374"/>
            <a:chOff x="-990600" y="990600"/>
            <a:chExt cx="4572000" cy="408374"/>
          </a:xfrm>
        </p:grpSpPr>
        <p:sp>
          <p:nvSpPr>
            <p:cNvPr id="19" name="Line 12"/>
            <p:cNvSpPr>
              <a:spLocks noChangeShapeType="1"/>
            </p:cNvSpPr>
            <p:nvPr/>
          </p:nvSpPr>
          <p:spPr bwMode="auto">
            <a:xfrm flipV="1">
              <a:off x="-990600" y="1391771"/>
              <a:ext cx="4572000" cy="7203"/>
            </a:xfrm>
            <a:prstGeom prst="line">
              <a:avLst/>
            </a:prstGeom>
            <a:noFill/>
            <a:ln w="38100" cap="flat" cmpd="sng" algn="ctr">
              <a:solidFill>
                <a:srgbClr val="FAC400"/>
              </a:solidFill>
              <a:prstDash val="solid"/>
              <a:headEnd/>
              <a:tailEnd/>
            </a:ln>
            <a:effectLst>
              <a:outerShdw blurRad="40000" dist="23000" dir="5400000" rotWithShape="0">
                <a:srgbClr val="000000">
                  <a:alpha val="35000"/>
                </a:srgbClr>
              </a:outerShdw>
            </a:effectLst>
          </p:spPr>
          <p:txBody>
            <a:bodyPr/>
            <a:lstStyle/>
            <a:p>
              <a:pPr eaLnBrk="1" fontAlgn="auto" hangingPunct="1">
                <a:spcBef>
                  <a:spcPts val="0"/>
                </a:spcBef>
                <a:spcAft>
                  <a:spcPts val="0"/>
                </a:spcAft>
                <a:defRPr/>
              </a:pPr>
              <a:endParaRPr lang="en-US" sz="1800" b="1" kern="0" dirty="0">
                <a:solidFill>
                  <a:srgbClr val="333333"/>
                </a:solidFill>
                <a:latin typeface="+mn-lt"/>
                <a:ea typeface="ＭＳ Ｐゴシック"/>
              </a:endParaRPr>
            </a:p>
          </p:txBody>
        </p:sp>
        <p:sp>
          <p:nvSpPr>
            <p:cNvPr id="24" name="Rectangle 11"/>
            <p:cNvSpPr>
              <a:spLocks noChangeArrowheads="1"/>
            </p:cNvSpPr>
            <p:nvPr/>
          </p:nvSpPr>
          <p:spPr bwMode="auto">
            <a:xfrm>
              <a:off x="228600" y="990600"/>
              <a:ext cx="3352800" cy="381000"/>
            </a:xfrm>
            <a:prstGeom prst="rect">
              <a:avLst/>
            </a:prstGeom>
            <a:solidFill>
              <a:srgbClr val="002663"/>
            </a:solidFill>
            <a:ln>
              <a:noFill/>
              <a:headEnd/>
              <a:tailEnd/>
            </a:ln>
            <a:effectLst>
              <a:outerShdw blurRad="50800" dist="38100" dir="18900000" algn="bl" rotWithShape="0">
                <a:prstClr val="black">
                  <a:alpha val="40000"/>
                </a:prstClr>
              </a:outerShdw>
            </a:effectLst>
            <a:scene3d>
              <a:camera prst="orthographicFront"/>
              <a:lightRig rig="threePt" dir="t">
                <a:rot lat="0" lon="0" rev="1200000"/>
              </a:lightRig>
            </a:scene3d>
            <a:sp3d>
              <a:bevelT w="25400" h="127000"/>
              <a:bevelB w="0" h="0"/>
            </a:sp3d>
          </p:spPr>
          <p:style>
            <a:lnRef idx="1">
              <a:schemeClr val="accent1"/>
            </a:lnRef>
            <a:fillRef idx="3">
              <a:schemeClr val="accent1"/>
            </a:fillRef>
            <a:effectRef idx="2">
              <a:schemeClr val="accent1"/>
            </a:effectRef>
            <a:fontRef idx="minor">
              <a:schemeClr val="lt1"/>
            </a:fontRef>
          </p:style>
          <p:txBody>
            <a:bodyPr wrap="none" anchor="ctr"/>
            <a:lstStyle/>
            <a:p>
              <a:pPr eaLnBrk="1" fontAlgn="auto" hangingPunct="1">
                <a:spcBef>
                  <a:spcPts val="0"/>
                </a:spcBef>
                <a:spcAft>
                  <a:spcPts val="0"/>
                </a:spcAft>
                <a:defRPr/>
              </a:pPr>
              <a:r>
                <a:rPr lang="en-US" sz="1400" b="1" kern="0" dirty="0" smtClean="0">
                  <a:solidFill>
                    <a:srgbClr val="F8F8F8"/>
                  </a:solidFill>
                  <a:effectLst>
                    <a:outerShdw blurRad="38100" dist="38100" dir="2700000" algn="tl">
                      <a:srgbClr val="000000">
                        <a:alpha val="43137"/>
                      </a:srgbClr>
                    </a:outerShdw>
                  </a:effectLst>
                </a:rPr>
                <a:t>What are the role expectations?</a:t>
              </a:r>
              <a:endParaRPr lang="en-US" sz="1400" b="1" kern="0" dirty="0">
                <a:solidFill>
                  <a:srgbClr val="F8F8F8"/>
                </a:solidFill>
                <a:effectLst>
                  <a:outerShdw blurRad="38100" dist="38100" dir="2700000" algn="tl">
                    <a:srgbClr val="000000">
                      <a:alpha val="43137"/>
                    </a:srgbClr>
                  </a:outerShdw>
                </a:effectLst>
              </a:endParaRPr>
            </a:p>
          </p:txBody>
        </p:sp>
      </p:grpSp>
      <p:sp>
        <p:nvSpPr>
          <p:cNvPr id="25" name="Rectangle 2"/>
          <p:cNvSpPr txBox="1">
            <a:spLocks noChangeArrowheads="1"/>
          </p:cNvSpPr>
          <p:nvPr/>
        </p:nvSpPr>
        <p:spPr>
          <a:xfrm>
            <a:off x="4145844" y="2229555"/>
            <a:ext cx="4474029" cy="1600200"/>
          </a:xfrm>
          <a:prstGeom prst="rect">
            <a:avLst/>
          </a:prstGeom>
        </p:spPr>
        <p:txBody>
          <a:bodyPr/>
          <a:lstStyle/>
          <a:p>
            <a:pPr marL="457200" indent="-457200" eaLnBrk="0" hangingPunct="0">
              <a:spcBef>
                <a:spcPct val="20000"/>
              </a:spcBef>
              <a:buClr>
                <a:srgbClr val="FF9900"/>
              </a:buClr>
              <a:buFont typeface="Wingdings" pitchFamily="2" charset="2"/>
              <a:buChar char="§"/>
            </a:pPr>
            <a:r>
              <a:rPr lang="en-US" sz="1400" kern="0" dirty="0" smtClean="0">
                <a:latin typeface="+mn-lt"/>
                <a:cs typeface="Calibri" pitchFamily="34" charset="0"/>
              </a:rPr>
              <a:t>Core Team member</a:t>
            </a:r>
          </a:p>
          <a:p>
            <a:pPr marL="457200" indent="-457200" eaLnBrk="0" hangingPunct="0">
              <a:spcBef>
                <a:spcPct val="20000"/>
              </a:spcBef>
              <a:buClr>
                <a:srgbClr val="FF9900"/>
              </a:buClr>
              <a:buFont typeface="Wingdings" pitchFamily="2" charset="2"/>
              <a:buChar char="§"/>
            </a:pPr>
            <a:r>
              <a:rPr lang="en-US" sz="1400" kern="0" dirty="0" smtClean="0">
                <a:latin typeface="+mn-lt"/>
                <a:cs typeface="Calibri" pitchFamily="34" charset="0"/>
              </a:rPr>
              <a:t>K</a:t>
            </a:r>
            <a:r>
              <a:rPr lang="en-US" sz="1400" b="0" kern="0" dirty="0" smtClean="0">
                <a:latin typeface="+mn-lt"/>
                <a:cs typeface="Calibri" pitchFamily="34" charset="0"/>
              </a:rPr>
              <a:t>nowledge of the product domain</a:t>
            </a:r>
          </a:p>
          <a:p>
            <a:pPr marL="457200" indent="-457200" eaLnBrk="0" hangingPunct="0">
              <a:spcBef>
                <a:spcPct val="20000"/>
              </a:spcBef>
              <a:buClr>
                <a:srgbClr val="FF9900"/>
              </a:buClr>
              <a:buFont typeface="Wingdings" pitchFamily="2" charset="2"/>
              <a:buChar char="§"/>
            </a:pPr>
            <a:r>
              <a:rPr lang="en-US" sz="1400" b="0" kern="0" dirty="0" smtClean="0">
                <a:latin typeface="+mn-lt"/>
                <a:cs typeface="Calibri" pitchFamily="34" charset="0"/>
              </a:rPr>
              <a:t>Vision and roadmap for the product</a:t>
            </a:r>
          </a:p>
          <a:p>
            <a:pPr marL="457200" indent="-457200" eaLnBrk="0" hangingPunct="0">
              <a:spcBef>
                <a:spcPct val="20000"/>
              </a:spcBef>
              <a:buClr>
                <a:srgbClr val="FF9900"/>
              </a:buClr>
              <a:buFont typeface="Wingdings" pitchFamily="2" charset="2"/>
              <a:buChar char="§"/>
            </a:pPr>
            <a:r>
              <a:rPr lang="en-US" sz="1400" b="0" kern="0" dirty="0" smtClean="0">
                <a:latin typeface="+mn-lt"/>
                <a:cs typeface="Calibri" pitchFamily="34" charset="0"/>
              </a:rPr>
              <a:t>Empowered to make decisions and tradeoffs</a:t>
            </a:r>
            <a:endParaRPr lang="en-US" sz="1400" dirty="0" smtClean="0">
              <a:latin typeface="+mn-lt"/>
              <a:cs typeface="Calibri" pitchFamily="34" charset="0"/>
            </a:endParaRPr>
          </a:p>
          <a:p>
            <a:pPr marL="457200" indent="-457200" eaLnBrk="0" hangingPunct="0">
              <a:spcBef>
                <a:spcPct val="20000"/>
              </a:spcBef>
              <a:buClr>
                <a:srgbClr val="FF9900"/>
              </a:buClr>
              <a:buFont typeface="Wingdings" pitchFamily="2" charset="2"/>
              <a:buChar char="§"/>
            </a:pPr>
            <a:r>
              <a:rPr lang="en-US" sz="1400" b="0" kern="0" dirty="0" smtClean="0">
                <a:latin typeface="+mn-lt"/>
                <a:cs typeface="Calibri" pitchFamily="34" charset="0"/>
              </a:rPr>
              <a:t>Available and willing to participate in process, to achieve maximum ROI</a:t>
            </a:r>
          </a:p>
        </p:txBody>
      </p:sp>
      <p:grpSp>
        <p:nvGrpSpPr>
          <p:cNvPr id="4" name="Group 30"/>
          <p:cNvGrpSpPr/>
          <p:nvPr/>
        </p:nvGrpSpPr>
        <p:grpSpPr>
          <a:xfrm>
            <a:off x="335844" y="3738315"/>
            <a:ext cx="4572000" cy="408374"/>
            <a:chOff x="228600" y="990600"/>
            <a:chExt cx="4572000" cy="408374"/>
          </a:xfrm>
        </p:grpSpPr>
        <p:sp>
          <p:nvSpPr>
            <p:cNvPr id="28" name="Line 12"/>
            <p:cNvSpPr>
              <a:spLocks noChangeShapeType="1"/>
            </p:cNvSpPr>
            <p:nvPr/>
          </p:nvSpPr>
          <p:spPr bwMode="auto">
            <a:xfrm flipV="1">
              <a:off x="228600" y="1391771"/>
              <a:ext cx="4572000" cy="7203"/>
            </a:xfrm>
            <a:prstGeom prst="line">
              <a:avLst/>
            </a:prstGeom>
            <a:noFill/>
            <a:ln w="38100" cap="flat" cmpd="sng" algn="ctr">
              <a:solidFill>
                <a:srgbClr val="FAC400"/>
              </a:solidFill>
              <a:prstDash val="solid"/>
              <a:headEnd/>
              <a:tailEnd/>
            </a:ln>
            <a:effectLst>
              <a:outerShdw blurRad="40000" dist="23000" dir="5400000" rotWithShape="0">
                <a:srgbClr val="000000">
                  <a:alpha val="35000"/>
                </a:srgbClr>
              </a:outerShdw>
            </a:effectLst>
          </p:spPr>
          <p:txBody>
            <a:bodyPr/>
            <a:lstStyle/>
            <a:p>
              <a:pPr eaLnBrk="1" fontAlgn="auto" hangingPunct="1">
                <a:spcBef>
                  <a:spcPts val="0"/>
                </a:spcBef>
                <a:spcAft>
                  <a:spcPts val="0"/>
                </a:spcAft>
                <a:defRPr/>
              </a:pPr>
              <a:endParaRPr lang="en-US" sz="1800" b="1" kern="0" dirty="0">
                <a:solidFill>
                  <a:srgbClr val="333333"/>
                </a:solidFill>
                <a:latin typeface="+mn-lt"/>
                <a:ea typeface="ＭＳ Ｐゴシック"/>
              </a:endParaRPr>
            </a:p>
          </p:txBody>
        </p:sp>
        <p:sp>
          <p:nvSpPr>
            <p:cNvPr id="29" name="Rectangle 11"/>
            <p:cNvSpPr>
              <a:spLocks noChangeArrowheads="1"/>
            </p:cNvSpPr>
            <p:nvPr/>
          </p:nvSpPr>
          <p:spPr bwMode="auto">
            <a:xfrm>
              <a:off x="228600" y="990600"/>
              <a:ext cx="3352800" cy="381000"/>
            </a:xfrm>
            <a:prstGeom prst="rect">
              <a:avLst/>
            </a:prstGeom>
            <a:solidFill>
              <a:srgbClr val="002663"/>
            </a:solidFill>
            <a:ln>
              <a:noFill/>
              <a:headEnd/>
              <a:tailEnd/>
            </a:ln>
            <a:effectLst>
              <a:outerShdw blurRad="50800" dist="38100" dir="18900000" algn="bl" rotWithShape="0">
                <a:prstClr val="black">
                  <a:alpha val="40000"/>
                </a:prstClr>
              </a:outerShdw>
            </a:effectLst>
            <a:scene3d>
              <a:camera prst="orthographicFront"/>
              <a:lightRig rig="threePt" dir="t">
                <a:rot lat="0" lon="0" rev="1200000"/>
              </a:lightRig>
            </a:scene3d>
            <a:sp3d>
              <a:bevelT w="25400" h="127000"/>
              <a:bevelB w="0" h="0"/>
            </a:sp3d>
          </p:spPr>
          <p:style>
            <a:lnRef idx="1">
              <a:schemeClr val="accent1"/>
            </a:lnRef>
            <a:fillRef idx="3">
              <a:schemeClr val="accent1"/>
            </a:fillRef>
            <a:effectRef idx="2">
              <a:schemeClr val="accent1"/>
            </a:effectRef>
            <a:fontRef idx="minor">
              <a:schemeClr val="lt1"/>
            </a:fontRef>
          </p:style>
          <p:txBody>
            <a:bodyPr wrap="none" anchor="ctr"/>
            <a:lstStyle/>
            <a:p>
              <a:pPr eaLnBrk="1" fontAlgn="auto" hangingPunct="1">
                <a:spcBef>
                  <a:spcPts val="0"/>
                </a:spcBef>
                <a:spcAft>
                  <a:spcPts val="0"/>
                </a:spcAft>
                <a:defRPr/>
              </a:pPr>
              <a:r>
                <a:rPr lang="en-US" sz="1400" b="1" kern="0" dirty="0" smtClean="0">
                  <a:solidFill>
                    <a:srgbClr val="F8F8F8"/>
                  </a:solidFill>
                  <a:effectLst>
                    <a:outerShdw blurRad="38100" dist="38100" dir="2700000" algn="tl">
                      <a:srgbClr val="000000">
                        <a:alpha val="43137"/>
                      </a:srgbClr>
                    </a:outerShdw>
                  </a:effectLst>
                </a:rPr>
                <a:t>Activities</a:t>
              </a:r>
              <a:endParaRPr lang="en-US" sz="1400" b="1" kern="0" dirty="0">
                <a:solidFill>
                  <a:srgbClr val="F8F8F8"/>
                </a:solidFill>
                <a:effectLst>
                  <a:outerShdw blurRad="38100" dist="38100" dir="2700000" algn="tl">
                    <a:srgbClr val="000000">
                      <a:alpha val="43137"/>
                    </a:srgbClr>
                  </a:outerShdw>
                </a:effectLst>
              </a:endParaRPr>
            </a:p>
          </p:txBody>
        </p:sp>
      </p:grpSp>
      <p:graphicFrame>
        <p:nvGraphicFramePr>
          <p:cNvPr id="30" name="Table 29"/>
          <p:cNvGraphicFramePr>
            <a:graphicFrameLocks noGrp="1"/>
          </p:cNvGraphicFramePr>
          <p:nvPr/>
        </p:nvGraphicFramePr>
        <p:xfrm>
          <a:off x="335844" y="4314387"/>
          <a:ext cx="8610600" cy="2395728"/>
        </p:xfrm>
        <a:graphic>
          <a:graphicData uri="http://schemas.openxmlformats.org/drawingml/2006/table">
            <a:tbl>
              <a:tblPr firstRow="1" bandRow="1">
                <a:tableStyleId>{5C22544A-7EE6-4342-B048-85BDC9FD1C3A}</a:tableStyleId>
              </a:tblPr>
              <a:tblGrid>
                <a:gridCol w="4305300"/>
                <a:gridCol w="4305300"/>
              </a:tblGrid>
              <a:tr h="370840">
                <a:tc>
                  <a:txBody>
                    <a:bodyPr/>
                    <a:lstStyle/>
                    <a:p>
                      <a:pPr marL="457200" indent="-457200" eaLnBrk="0" hangingPunct="0">
                        <a:spcBef>
                          <a:spcPct val="20000"/>
                        </a:spcBef>
                        <a:buClr>
                          <a:srgbClr val="FF9900"/>
                        </a:buClr>
                        <a:buFont typeface="Wingdings" pitchFamily="2" charset="2"/>
                        <a:buChar char="§"/>
                      </a:pPr>
                      <a:r>
                        <a:rPr lang="en-US" sz="1400" b="0" kern="0" dirty="0" smtClean="0">
                          <a:solidFill>
                            <a:schemeClr val="tx1"/>
                          </a:solidFill>
                          <a:latin typeface="Calibri" pitchFamily="34" charset="0"/>
                          <a:cs typeface="Calibri" pitchFamily="34" charset="0"/>
                        </a:rPr>
                        <a:t>Identify the high level Product Backlog User Stories</a:t>
                      </a:r>
                    </a:p>
                    <a:p>
                      <a:pPr marL="457200" indent="-457200" eaLnBrk="0" hangingPunct="0">
                        <a:spcBef>
                          <a:spcPct val="20000"/>
                        </a:spcBef>
                        <a:buClr>
                          <a:srgbClr val="FF9900"/>
                        </a:buClr>
                        <a:buFont typeface="Wingdings" pitchFamily="2" charset="2"/>
                        <a:buChar char="§"/>
                      </a:pPr>
                      <a:r>
                        <a:rPr lang="en-US" sz="1400" b="0" kern="0" dirty="0" smtClean="0">
                          <a:solidFill>
                            <a:schemeClr val="tx1"/>
                          </a:solidFill>
                          <a:latin typeface="Calibri" pitchFamily="34" charset="0"/>
                          <a:cs typeface="Calibri" pitchFamily="34" charset="0"/>
                        </a:rPr>
                        <a:t>Prioritize the User Stories </a:t>
                      </a:r>
                    </a:p>
                    <a:p>
                      <a:pPr marL="457200" indent="-457200" eaLnBrk="0" hangingPunct="0">
                        <a:spcBef>
                          <a:spcPct val="20000"/>
                        </a:spcBef>
                        <a:buClr>
                          <a:srgbClr val="FF9900"/>
                        </a:buClr>
                        <a:buFont typeface="Wingdings" pitchFamily="2" charset="2"/>
                        <a:buChar char="§"/>
                      </a:pPr>
                      <a:r>
                        <a:rPr lang="en-US" sz="1400" b="0" kern="0" dirty="0" smtClean="0">
                          <a:solidFill>
                            <a:schemeClr val="tx1"/>
                          </a:solidFill>
                          <a:latin typeface="Calibri" pitchFamily="34" charset="0"/>
                          <a:cs typeface="Calibri" pitchFamily="34" charset="0"/>
                        </a:rPr>
                        <a:t>Actively participate in the  release planning and owns it</a:t>
                      </a:r>
                    </a:p>
                    <a:p>
                      <a:pPr marL="457200" indent="-457200" eaLnBrk="0" hangingPunct="0">
                        <a:spcBef>
                          <a:spcPct val="20000"/>
                        </a:spcBef>
                        <a:buClr>
                          <a:srgbClr val="FF9900"/>
                        </a:buClr>
                        <a:buFont typeface="Wingdings" pitchFamily="2" charset="2"/>
                        <a:buChar char="§"/>
                      </a:pPr>
                      <a:r>
                        <a:rPr lang="en-US" sz="1400" b="0" kern="0" dirty="0" smtClean="0">
                          <a:solidFill>
                            <a:schemeClr val="tx1"/>
                          </a:solidFill>
                          <a:latin typeface="Calibri" pitchFamily="34" charset="0"/>
                          <a:cs typeface="Calibri" pitchFamily="34" charset="0"/>
                        </a:rPr>
                        <a:t>Explain the functionality of each User Story </a:t>
                      </a:r>
                    </a:p>
                    <a:p>
                      <a:pPr marL="457200" indent="-457200" eaLnBrk="0" hangingPunct="0">
                        <a:spcBef>
                          <a:spcPct val="20000"/>
                        </a:spcBef>
                        <a:buClr>
                          <a:srgbClr val="FF9900"/>
                        </a:buClr>
                        <a:buFont typeface="Wingdings" pitchFamily="2" charset="2"/>
                        <a:buChar char="§"/>
                      </a:pPr>
                      <a:r>
                        <a:rPr lang="en-US" sz="1400" b="0" kern="0" dirty="0" smtClean="0">
                          <a:solidFill>
                            <a:schemeClr val="tx1"/>
                          </a:solidFill>
                          <a:latin typeface="Calibri" pitchFamily="34" charset="0"/>
                          <a:cs typeface="Calibri" pitchFamily="34" charset="0"/>
                        </a:rPr>
                        <a:t>Understand  and support the Agile method</a:t>
                      </a:r>
                    </a:p>
                    <a:p>
                      <a:pPr marL="457200" indent="-457200" eaLnBrk="0" hangingPunct="0">
                        <a:spcBef>
                          <a:spcPct val="20000"/>
                        </a:spcBef>
                        <a:buClr>
                          <a:srgbClr val="FF9900"/>
                        </a:buClr>
                        <a:buFont typeface="Wingdings" pitchFamily="2" charset="2"/>
                        <a:buChar char="§"/>
                      </a:pPr>
                      <a:r>
                        <a:rPr lang="en-US" sz="1400" b="0" kern="0" dirty="0" smtClean="0">
                          <a:solidFill>
                            <a:schemeClr val="tx1"/>
                          </a:solidFill>
                          <a:latin typeface="Calibri" pitchFamily="34" charset="0"/>
                          <a:cs typeface="Calibri" pitchFamily="34" charset="0"/>
                        </a:rPr>
                        <a:t>Assess the incremental and end product</a:t>
                      </a:r>
                    </a:p>
                  </a:txBody>
                  <a:tcPr>
                    <a:noFill/>
                  </a:tcPr>
                </a:tc>
                <a:tc>
                  <a:txBody>
                    <a:bodyPr/>
                    <a:lstStyle/>
                    <a:p>
                      <a:pPr marL="457200" indent="-457200" eaLnBrk="0" hangingPunct="0">
                        <a:spcBef>
                          <a:spcPct val="20000"/>
                        </a:spcBef>
                        <a:buClr>
                          <a:srgbClr val="FF9900"/>
                        </a:buClr>
                        <a:buFont typeface="Wingdings" pitchFamily="2" charset="2"/>
                        <a:buChar char="§"/>
                      </a:pPr>
                      <a:r>
                        <a:rPr lang="en-US" sz="1400" b="0" kern="0" dirty="0" smtClean="0">
                          <a:solidFill>
                            <a:schemeClr val="tx1"/>
                          </a:solidFill>
                          <a:latin typeface="Calibri" pitchFamily="34" charset="0"/>
                          <a:cs typeface="Calibri" pitchFamily="34" charset="0"/>
                        </a:rPr>
                        <a:t>Prepared to  make improvement changes early if necessary </a:t>
                      </a:r>
                    </a:p>
                    <a:p>
                      <a:pPr marL="457200" indent="-457200" eaLnBrk="0" hangingPunct="0">
                        <a:spcBef>
                          <a:spcPct val="20000"/>
                        </a:spcBef>
                        <a:buClr>
                          <a:srgbClr val="FF9900"/>
                        </a:buClr>
                        <a:buFont typeface="Wingdings" pitchFamily="2" charset="2"/>
                        <a:buChar char="§"/>
                      </a:pPr>
                      <a:r>
                        <a:rPr lang="en-US" sz="1400" b="0" kern="0" dirty="0" smtClean="0">
                          <a:solidFill>
                            <a:schemeClr val="tx1"/>
                          </a:solidFill>
                          <a:latin typeface="Calibri" pitchFamily="34" charset="0"/>
                          <a:cs typeface="Calibri" pitchFamily="34" charset="0"/>
                        </a:rPr>
                        <a:t>Conscious of the time box once a Iteration is started</a:t>
                      </a:r>
                    </a:p>
                    <a:p>
                      <a:pPr marL="457200" indent="-457200" eaLnBrk="0" hangingPunct="0">
                        <a:spcBef>
                          <a:spcPct val="20000"/>
                        </a:spcBef>
                        <a:buClr>
                          <a:srgbClr val="FF9900"/>
                        </a:buClr>
                        <a:buFont typeface="Wingdings" pitchFamily="2" charset="2"/>
                        <a:buChar char="§"/>
                      </a:pPr>
                      <a:r>
                        <a:rPr lang="en-US" sz="1400" b="0" kern="0" dirty="0" smtClean="0">
                          <a:solidFill>
                            <a:schemeClr val="tx1"/>
                          </a:solidFill>
                          <a:latin typeface="Calibri" pitchFamily="34" charset="0"/>
                          <a:cs typeface="Calibri" pitchFamily="34" charset="0"/>
                        </a:rPr>
                        <a:t>Adjust  User Story priority based on new information</a:t>
                      </a:r>
                    </a:p>
                    <a:p>
                      <a:pPr marL="457200" indent="-457200" eaLnBrk="0" hangingPunct="0">
                        <a:spcBef>
                          <a:spcPct val="20000"/>
                        </a:spcBef>
                        <a:buClr>
                          <a:srgbClr val="FF9900"/>
                        </a:buClr>
                        <a:buFont typeface="Wingdings" pitchFamily="2" charset="2"/>
                        <a:buChar char="§"/>
                      </a:pPr>
                      <a:r>
                        <a:rPr lang="en-US" sz="1400" b="0" kern="0" dirty="0" smtClean="0">
                          <a:solidFill>
                            <a:schemeClr val="tx1"/>
                          </a:solidFill>
                          <a:latin typeface="Calibri" pitchFamily="34" charset="0"/>
                          <a:cs typeface="Calibri" pitchFamily="34" charset="0"/>
                        </a:rPr>
                        <a:t>Work with other Product Owner to ensure priority alignment</a:t>
                      </a:r>
                    </a:p>
                    <a:p>
                      <a:pPr marL="457200" indent="-457200" eaLnBrk="0" hangingPunct="0">
                        <a:spcBef>
                          <a:spcPct val="20000"/>
                        </a:spcBef>
                        <a:buClr>
                          <a:srgbClr val="FF9900"/>
                        </a:buClr>
                        <a:buFont typeface="Wingdings" pitchFamily="2" charset="2"/>
                        <a:buChar char="§"/>
                      </a:pPr>
                      <a:r>
                        <a:rPr lang="en-US" sz="1400" b="0" kern="0" dirty="0" smtClean="0">
                          <a:solidFill>
                            <a:schemeClr val="tx1"/>
                          </a:solidFill>
                          <a:latin typeface="Calibri" pitchFamily="34" charset="0"/>
                          <a:cs typeface="Calibri" pitchFamily="34" charset="0"/>
                        </a:rPr>
                        <a:t>Obtain business senior management agreement on scope, cost, and date</a:t>
                      </a:r>
                      <a:endParaRPr lang="en-US" b="0" dirty="0">
                        <a:solidFill>
                          <a:schemeClr val="tx1"/>
                        </a:solidFill>
                      </a:endParaRPr>
                    </a:p>
                  </a:txBody>
                  <a:tcPr>
                    <a:noFill/>
                  </a:tcPr>
                </a:tc>
              </a:tr>
            </a:tbl>
          </a:graphicData>
        </a:graphic>
      </p:graphicFrame>
      <p:sp>
        <p:nvSpPr>
          <p:cNvPr id="17" name="Title 2"/>
          <p:cNvSpPr>
            <a:spLocks noGrp="1"/>
          </p:cNvSpPr>
          <p:nvPr>
            <p:ph type="title"/>
          </p:nvPr>
        </p:nvSpPr>
        <p:spPr>
          <a:xfrm>
            <a:off x="957075" y="389043"/>
            <a:ext cx="5964238" cy="369332"/>
          </a:xfrm>
        </p:spPr>
        <p:txBody>
          <a:bodyPr>
            <a:normAutofit/>
          </a:bodyPr>
          <a:lstStyle/>
          <a:p>
            <a:r>
              <a:rPr lang="en-US" sz="2000" dirty="0" smtClean="0">
                <a:latin typeface="+mn-lt"/>
                <a:cs typeface="Calibri" pitchFamily="34" charset="0"/>
              </a:rPr>
              <a:t>The Role of the Product Owner</a:t>
            </a:r>
            <a:endParaRPr lang="en-US" sz="2000" dirty="0">
              <a:latin typeface="+mn-lt"/>
              <a:cs typeface="Calibri" pitchFamily="34" charset="0"/>
            </a:endParaRPr>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txBox="1">
            <a:spLocks noChangeArrowheads="1"/>
          </p:cNvSpPr>
          <p:nvPr/>
        </p:nvSpPr>
        <p:spPr>
          <a:xfrm>
            <a:off x="956949" y="385950"/>
            <a:ext cx="7688283" cy="385947"/>
          </a:xfrm>
          <a:prstGeom prst="rect">
            <a:avLst/>
          </a:prstGeom>
        </p:spPr>
        <p:txBody>
          <a:bodyPr anchor="t"/>
          <a:lstStyle/>
          <a:p>
            <a:pPr eaLnBrk="0" hangingPunct="0">
              <a:defRPr/>
            </a:pPr>
            <a:r>
              <a:rPr lang="en-US" sz="2000" b="1" dirty="0" smtClean="0">
                <a:latin typeface="+mn-lt"/>
                <a:ea typeface="+mj-ea"/>
                <a:cs typeface="Calibri" pitchFamily="34" charset="0"/>
              </a:rPr>
              <a:t>Agile process Framework – Product Owner Contd…</a:t>
            </a:r>
          </a:p>
        </p:txBody>
      </p:sp>
      <p:graphicFrame>
        <p:nvGraphicFramePr>
          <p:cNvPr id="5" name="Table 4"/>
          <p:cNvGraphicFramePr>
            <a:graphicFrameLocks noGrp="1"/>
          </p:cNvGraphicFramePr>
          <p:nvPr/>
        </p:nvGraphicFramePr>
        <p:xfrm>
          <a:off x="228600" y="1134100"/>
          <a:ext cx="8763000" cy="5295956"/>
        </p:xfrm>
        <a:graphic>
          <a:graphicData uri="http://schemas.openxmlformats.org/drawingml/2006/table">
            <a:tbl>
              <a:tblPr/>
              <a:tblGrid>
                <a:gridCol w="1828800"/>
                <a:gridCol w="1143000"/>
                <a:gridCol w="5791200"/>
              </a:tblGrid>
              <a:tr h="224796">
                <a:tc>
                  <a:txBody>
                    <a:bodyPr/>
                    <a:lstStyle/>
                    <a:p>
                      <a:pPr algn="ctr" fontAlgn="b"/>
                      <a:r>
                        <a:rPr lang="en-US" sz="1000" b="1" i="0" u="none" strike="noStrike" dirty="0">
                          <a:solidFill>
                            <a:srgbClr val="FFFFFF"/>
                          </a:solidFill>
                          <a:latin typeface="Calibri" pitchFamily="34" charset="0"/>
                          <a:cs typeface="Calibri" pitchFamily="34" charset="0"/>
                        </a:rPr>
                        <a:t>Activity</a:t>
                      </a:r>
                    </a:p>
                  </a:txBody>
                  <a:tcPr marL="4908" marR="4908" marT="490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15867"/>
                    </a:solidFill>
                  </a:tcPr>
                </a:tc>
                <a:tc>
                  <a:txBody>
                    <a:bodyPr/>
                    <a:lstStyle/>
                    <a:p>
                      <a:pPr algn="ctr" fontAlgn="b"/>
                      <a:r>
                        <a:rPr lang="en-US" sz="1000" b="1" i="0" u="none" strike="noStrike">
                          <a:solidFill>
                            <a:srgbClr val="FFFFFF"/>
                          </a:solidFill>
                          <a:latin typeface="Calibri" pitchFamily="34" charset="0"/>
                          <a:cs typeface="Calibri" pitchFamily="34" charset="0"/>
                        </a:rPr>
                        <a:t>Duration</a:t>
                      </a:r>
                    </a:p>
                  </a:txBody>
                  <a:tcPr marL="4908" marR="4908" marT="490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15867"/>
                    </a:solidFill>
                  </a:tcPr>
                </a:tc>
                <a:tc>
                  <a:txBody>
                    <a:bodyPr/>
                    <a:lstStyle/>
                    <a:p>
                      <a:pPr algn="ctr" fontAlgn="b"/>
                      <a:r>
                        <a:rPr lang="en-US" sz="1000" b="1" i="0" u="none" strike="noStrike">
                          <a:solidFill>
                            <a:srgbClr val="FFFFFF"/>
                          </a:solidFill>
                          <a:latin typeface="Calibri" pitchFamily="34" charset="0"/>
                          <a:cs typeface="Calibri" pitchFamily="34" charset="0"/>
                        </a:rPr>
                        <a:t>Business Commitment to Agile Project Team*</a:t>
                      </a:r>
                    </a:p>
                  </a:txBody>
                  <a:tcPr marL="4908" marR="4908" marT="490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15867"/>
                    </a:solidFill>
                  </a:tcPr>
                </a:tc>
              </a:tr>
              <a:tr h="98164">
                <a:tc rowSpan="2">
                  <a:txBody>
                    <a:bodyPr/>
                    <a:lstStyle/>
                    <a:p>
                      <a:pPr algn="l" fontAlgn="t"/>
                      <a:r>
                        <a:rPr lang="en-US" sz="1000" b="1" i="0" u="none" strike="noStrike" dirty="0">
                          <a:solidFill>
                            <a:srgbClr val="000000"/>
                          </a:solidFill>
                          <a:latin typeface="Calibri" pitchFamily="34" charset="0"/>
                          <a:cs typeface="Calibri" pitchFamily="34" charset="0"/>
                        </a:rPr>
                        <a:t>Initiation (Defining &amp; Planning) </a:t>
                      </a:r>
                    </a:p>
                  </a:txBody>
                  <a:tcPr marL="4908" marR="4908" marT="490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fontAlgn="ctr"/>
                      <a:r>
                        <a:rPr lang="en-US" sz="1000" b="0" i="0" u="none" strike="noStrike">
                          <a:solidFill>
                            <a:srgbClr val="000000"/>
                          </a:solidFill>
                          <a:latin typeface="Calibri" pitchFamily="34" charset="0"/>
                          <a:cs typeface="Calibri" pitchFamily="34" charset="0"/>
                        </a:rPr>
                        <a:t>3 + Weeks</a:t>
                      </a:r>
                    </a:p>
                  </a:txBody>
                  <a:tcPr marL="4908" marR="4908" marT="49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1" i="0" u="none" strike="noStrike">
                          <a:solidFill>
                            <a:srgbClr val="000000"/>
                          </a:solidFill>
                          <a:latin typeface="Calibri" pitchFamily="34" charset="0"/>
                          <a:cs typeface="Calibri" pitchFamily="34" charset="0"/>
                        </a:rPr>
                        <a:t>Product Owner = 80% -100%</a:t>
                      </a:r>
                    </a:p>
                  </a:txBody>
                  <a:tcPr marL="4908" marR="4908" marT="490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3CDDD"/>
                    </a:solidFill>
                  </a:tcPr>
                </a:tc>
              </a:tr>
              <a:tr h="264062">
                <a:tc vMerge="1">
                  <a:txBody>
                    <a:bodyPr/>
                    <a:lstStyle/>
                    <a:p>
                      <a:endParaRPr lang="en-US"/>
                    </a:p>
                  </a:txBody>
                  <a:tcPr/>
                </a:tc>
                <a:tc vMerge="1">
                  <a:txBody>
                    <a:bodyPr/>
                    <a:lstStyle/>
                    <a:p>
                      <a:endParaRPr lang="en-US"/>
                    </a:p>
                  </a:txBody>
                  <a:tcPr/>
                </a:tc>
                <a:tc>
                  <a:txBody>
                    <a:bodyPr/>
                    <a:lstStyle/>
                    <a:p>
                      <a:pPr algn="l" fontAlgn="t"/>
                      <a:r>
                        <a:rPr lang="en-US" sz="1000" b="0" i="0" u="none" strike="noStrike">
                          <a:solidFill>
                            <a:srgbClr val="000000"/>
                          </a:solidFill>
                          <a:latin typeface="Calibri" pitchFamily="34" charset="0"/>
                          <a:cs typeface="Calibri" pitchFamily="34" charset="0"/>
                        </a:rPr>
                        <a:t>Product Owner needs to have product expertise, responsibility for coordinating with others and making decisions. Charter and Backlog is created.</a:t>
                      </a:r>
                    </a:p>
                  </a:txBody>
                  <a:tcPr marL="4908" marR="4908" marT="490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98164">
                <a:tc rowSpan="2">
                  <a:txBody>
                    <a:bodyPr/>
                    <a:lstStyle/>
                    <a:p>
                      <a:pPr algn="l" fontAlgn="ctr"/>
                      <a:r>
                        <a:rPr lang="en-US" sz="1000" b="1" i="0" u="none" strike="noStrike">
                          <a:solidFill>
                            <a:srgbClr val="000000"/>
                          </a:solidFill>
                          <a:latin typeface="Calibri" pitchFamily="34" charset="0"/>
                          <a:cs typeface="Calibri" pitchFamily="34" charset="0"/>
                        </a:rPr>
                        <a:t>Project Kick-Off</a:t>
                      </a:r>
                    </a:p>
                  </a:txBody>
                  <a:tcPr marL="4908" marR="4908" marT="49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fontAlgn="ctr"/>
                      <a:r>
                        <a:rPr lang="en-US" sz="1000" b="0" i="0" u="none" strike="noStrike">
                          <a:solidFill>
                            <a:srgbClr val="000000"/>
                          </a:solidFill>
                          <a:latin typeface="Calibri" pitchFamily="34" charset="0"/>
                          <a:cs typeface="Calibri" pitchFamily="34" charset="0"/>
                        </a:rPr>
                        <a:t>4 hours</a:t>
                      </a:r>
                    </a:p>
                  </a:txBody>
                  <a:tcPr marL="4908" marR="4908" marT="49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1" i="0" u="none" strike="noStrike">
                          <a:solidFill>
                            <a:srgbClr val="000000"/>
                          </a:solidFill>
                          <a:latin typeface="Calibri" pitchFamily="34" charset="0"/>
                          <a:cs typeface="Calibri" pitchFamily="34" charset="0"/>
                        </a:rPr>
                        <a:t>Product Owner = 100%</a:t>
                      </a:r>
                    </a:p>
                  </a:txBody>
                  <a:tcPr marL="4908" marR="4908" marT="490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3CDDD"/>
                    </a:solidFill>
                  </a:tcPr>
                </a:tc>
              </a:tr>
              <a:tr h="177677">
                <a:tc vMerge="1">
                  <a:txBody>
                    <a:bodyPr/>
                    <a:lstStyle/>
                    <a:p>
                      <a:endParaRPr lang="en-US"/>
                    </a:p>
                  </a:txBody>
                  <a:tcPr/>
                </a:tc>
                <a:tc vMerge="1">
                  <a:txBody>
                    <a:bodyPr/>
                    <a:lstStyle/>
                    <a:p>
                      <a:endParaRPr lang="en-US"/>
                    </a:p>
                  </a:txBody>
                  <a:tcPr/>
                </a:tc>
                <a:tc>
                  <a:txBody>
                    <a:bodyPr/>
                    <a:lstStyle/>
                    <a:p>
                      <a:pPr algn="l" fontAlgn="t"/>
                      <a:r>
                        <a:rPr lang="en-US" sz="1000" b="0" i="0" u="none" strike="noStrike">
                          <a:solidFill>
                            <a:srgbClr val="000000"/>
                          </a:solidFill>
                          <a:latin typeface="Calibri" pitchFamily="34" charset="0"/>
                          <a:cs typeface="Calibri" pitchFamily="34" charset="0"/>
                        </a:rPr>
                        <a:t>Product Owner provides project scope details and share backlog with the team.</a:t>
                      </a:r>
                    </a:p>
                  </a:txBody>
                  <a:tcPr marL="4908" marR="4908" marT="490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98164">
                <a:tc rowSpan="2">
                  <a:txBody>
                    <a:bodyPr/>
                    <a:lstStyle/>
                    <a:p>
                      <a:pPr algn="l" fontAlgn="ctr"/>
                      <a:r>
                        <a:rPr lang="en-US" sz="1000" b="1" i="0" u="none" strike="noStrike" dirty="0" smtClean="0">
                          <a:solidFill>
                            <a:srgbClr val="000000"/>
                          </a:solidFill>
                          <a:latin typeface="Calibri" pitchFamily="34" charset="0"/>
                          <a:cs typeface="Calibri" pitchFamily="34" charset="0"/>
                        </a:rPr>
                        <a:t>Iteration 0 / Release</a:t>
                      </a:r>
                      <a:r>
                        <a:rPr lang="en-US" sz="1000" b="1" i="0" u="none" strike="noStrike" baseline="0" dirty="0" smtClean="0">
                          <a:solidFill>
                            <a:srgbClr val="000000"/>
                          </a:solidFill>
                          <a:latin typeface="Calibri" pitchFamily="34" charset="0"/>
                          <a:cs typeface="Calibri" pitchFamily="34" charset="0"/>
                        </a:rPr>
                        <a:t> Planning</a:t>
                      </a:r>
                      <a:endParaRPr lang="en-US" sz="1000" b="1" i="0" u="none" strike="noStrike" dirty="0">
                        <a:solidFill>
                          <a:srgbClr val="000000"/>
                        </a:solidFill>
                        <a:latin typeface="Calibri" pitchFamily="34" charset="0"/>
                        <a:cs typeface="Calibri" pitchFamily="34" charset="0"/>
                      </a:endParaRPr>
                    </a:p>
                  </a:txBody>
                  <a:tcPr marL="4908" marR="4908" marT="49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fontAlgn="ctr"/>
                      <a:r>
                        <a:rPr lang="en-US" sz="1000" b="0" i="0" u="none" strike="noStrike" dirty="0">
                          <a:solidFill>
                            <a:srgbClr val="000000"/>
                          </a:solidFill>
                          <a:latin typeface="Calibri" pitchFamily="34" charset="0"/>
                          <a:cs typeface="Calibri" pitchFamily="34" charset="0"/>
                        </a:rPr>
                        <a:t>2 weeks</a:t>
                      </a:r>
                    </a:p>
                  </a:txBody>
                  <a:tcPr marL="4908" marR="4908" marT="49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1" i="0" u="none" strike="noStrike">
                          <a:solidFill>
                            <a:srgbClr val="000000"/>
                          </a:solidFill>
                          <a:latin typeface="Calibri" pitchFamily="34" charset="0"/>
                          <a:cs typeface="Calibri" pitchFamily="34" charset="0"/>
                        </a:rPr>
                        <a:t>Product Owner = 50% - 80%</a:t>
                      </a:r>
                    </a:p>
                  </a:txBody>
                  <a:tcPr marL="4908" marR="4908" marT="490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3CDDD"/>
                    </a:solidFill>
                  </a:tcPr>
                </a:tc>
              </a:tr>
              <a:tr h="350446">
                <a:tc vMerge="1">
                  <a:txBody>
                    <a:bodyPr/>
                    <a:lstStyle/>
                    <a:p>
                      <a:endParaRPr lang="en-US"/>
                    </a:p>
                  </a:txBody>
                  <a:tcPr/>
                </a:tc>
                <a:tc vMerge="1">
                  <a:txBody>
                    <a:bodyPr/>
                    <a:lstStyle/>
                    <a:p>
                      <a:endParaRPr lang="en-US"/>
                    </a:p>
                  </a:txBody>
                  <a:tcPr/>
                </a:tc>
                <a:tc>
                  <a:txBody>
                    <a:bodyPr/>
                    <a:lstStyle/>
                    <a:p>
                      <a:pPr algn="l" fontAlgn="t"/>
                      <a:r>
                        <a:rPr lang="en-US" sz="1000" b="0" i="0" u="none" strike="noStrike">
                          <a:solidFill>
                            <a:srgbClr val="000000"/>
                          </a:solidFill>
                          <a:latin typeface="Calibri" pitchFamily="34" charset="0"/>
                          <a:cs typeface="Calibri" pitchFamily="34" charset="0"/>
                        </a:rPr>
                        <a:t>Product Ower must make themselves available and give the highest priority to the clarification of the backlog items and the approval of the Release Plan. It should be their primary work assignment.  </a:t>
                      </a:r>
                    </a:p>
                  </a:txBody>
                  <a:tcPr marL="4908" marR="4908" marT="490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98164">
                <a:tc rowSpan="2">
                  <a:txBody>
                    <a:bodyPr/>
                    <a:lstStyle/>
                    <a:p>
                      <a:pPr algn="l" fontAlgn="ctr"/>
                      <a:r>
                        <a:rPr lang="en-US" sz="1000" b="1" i="0" u="none" strike="noStrike" dirty="0" smtClean="0">
                          <a:solidFill>
                            <a:srgbClr val="000000"/>
                          </a:solidFill>
                          <a:latin typeface="Calibri" pitchFamily="34" charset="0"/>
                          <a:cs typeface="Calibri" pitchFamily="34" charset="0"/>
                        </a:rPr>
                        <a:t>Iteration </a:t>
                      </a:r>
                      <a:r>
                        <a:rPr lang="en-US" sz="1000" b="1" i="0" u="none" strike="noStrike" dirty="0">
                          <a:solidFill>
                            <a:srgbClr val="000000"/>
                          </a:solidFill>
                          <a:latin typeface="Calibri" pitchFamily="34" charset="0"/>
                          <a:cs typeface="Calibri" pitchFamily="34" charset="0"/>
                        </a:rPr>
                        <a:t>1 - N</a:t>
                      </a:r>
                    </a:p>
                  </a:txBody>
                  <a:tcPr marL="4908" marR="4908" marT="49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fontAlgn="ctr"/>
                      <a:r>
                        <a:rPr lang="en-US" sz="1000" b="0" i="0" u="none" strike="noStrike">
                          <a:solidFill>
                            <a:srgbClr val="000000"/>
                          </a:solidFill>
                          <a:latin typeface="Calibri" pitchFamily="34" charset="0"/>
                          <a:cs typeface="Calibri" pitchFamily="34" charset="0"/>
                        </a:rPr>
                        <a:t>2, 3 or 4 weeks</a:t>
                      </a:r>
                    </a:p>
                  </a:txBody>
                  <a:tcPr marL="4908" marR="4908" marT="49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1" i="0" u="none" strike="noStrike">
                          <a:solidFill>
                            <a:srgbClr val="000000"/>
                          </a:solidFill>
                          <a:latin typeface="Calibri" pitchFamily="34" charset="0"/>
                          <a:cs typeface="Calibri" pitchFamily="34" charset="0"/>
                        </a:rPr>
                        <a:t>Product Owner = 25- 50%</a:t>
                      </a:r>
                    </a:p>
                  </a:txBody>
                  <a:tcPr marL="4908" marR="4908" marT="490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3CDDD"/>
                    </a:solidFill>
                  </a:tcPr>
                </a:tc>
              </a:tr>
              <a:tr h="264062">
                <a:tc vMerge="1">
                  <a:txBody>
                    <a:bodyPr/>
                    <a:lstStyle/>
                    <a:p>
                      <a:endParaRPr lang="en-US"/>
                    </a:p>
                  </a:txBody>
                  <a:tcPr/>
                </a:tc>
                <a:tc vMerge="1">
                  <a:txBody>
                    <a:bodyPr/>
                    <a:lstStyle/>
                    <a:p>
                      <a:endParaRPr lang="en-US"/>
                    </a:p>
                  </a:txBody>
                  <a:tcPr/>
                </a:tc>
                <a:tc>
                  <a:txBody>
                    <a:bodyPr/>
                    <a:lstStyle/>
                    <a:p>
                      <a:pPr algn="l" fontAlgn="t"/>
                      <a:r>
                        <a:rPr lang="en-US" sz="1000" b="0" i="0" u="none" strike="noStrike" dirty="0">
                          <a:solidFill>
                            <a:srgbClr val="000000"/>
                          </a:solidFill>
                          <a:latin typeface="Calibri" pitchFamily="34" charset="0"/>
                          <a:cs typeface="Calibri" pitchFamily="34" charset="0"/>
                        </a:rPr>
                        <a:t>Must be the highest priority on their daily work assignments. A </a:t>
                      </a:r>
                      <a:r>
                        <a:rPr lang="en-US" sz="1000" b="0" i="0" u="none" strike="noStrike" dirty="0" smtClean="0">
                          <a:solidFill>
                            <a:srgbClr val="000000"/>
                          </a:solidFill>
                          <a:latin typeface="Calibri" pitchFamily="34" charset="0"/>
                          <a:cs typeface="Calibri" pitchFamily="34" charset="0"/>
                        </a:rPr>
                        <a:t>quick </a:t>
                      </a:r>
                      <a:r>
                        <a:rPr lang="en-US" sz="1000" b="0" i="0" u="none" strike="noStrike" dirty="0">
                          <a:solidFill>
                            <a:srgbClr val="000000"/>
                          </a:solidFill>
                          <a:latin typeface="Calibri" pitchFamily="34" charset="0"/>
                          <a:cs typeface="Calibri" pitchFamily="34" charset="0"/>
                        </a:rPr>
                        <a:t>response on any questions or clarification must be promptly.</a:t>
                      </a:r>
                    </a:p>
                  </a:txBody>
                  <a:tcPr marL="4908" marR="4908" marT="490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98164">
                <a:tc rowSpan="2">
                  <a:txBody>
                    <a:bodyPr/>
                    <a:lstStyle/>
                    <a:p>
                      <a:pPr algn="l" fontAlgn="ctr"/>
                      <a:r>
                        <a:rPr lang="en-US" sz="1000" b="1" i="0" u="none" strike="noStrike" dirty="0">
                          <a:solidFill>
                            <a:srgbClr val="000000"/>
                          </a:solidFill>
                          <a:latin typeface="Calibri" pitchFamily="34" charset="0"/>
                          <a:cs typeface="Calibri" pitchFamily="34" charset="0"/>
                        </a:rPr>
                        <a:t>Daily meetings</a:t>
                      </a:r>
                    </a:p>
                  </a:txBody>
                  <a:tcPr marL="4908" marR="4908" marT="49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fontAlgn="ctr"/>
                      <a:r>
                        <a:rPr lang="en-US" sz="1000" b="0" i="0" u="none" strike="noStrike" dirty="0">
                          <a:solidFill>
                            <a:srgbClr val="000000"/>
                          </a:solidFill>
                          <a:latin typeface="Calibri" pitchFamily="34" charset="0"/>
                          <a:cs typeface="Calibri" pitchFamily="34" charset="0"/>
                        </a:rPr>
                        <a:t>15 </a:t>
                      </a:r>
                      <a:r>
                        <a:rPr lang="en-US" sz="1000" b="0" i="0" u="none" strike="noStrike" dirty="0" err="1">
                          <a:solidFill>
                            <a:srgbClr val="000000"/>
                          </a:solidFill>
                          <a:latin typeface="Calibri" pitchFamily="34" charset="0"/>
                          <a:cs typeface="Calibri" pitchFamily="34" charset="0"/>
                        </a:rPr>
                        <a:t>mintues</a:t>
                      </a:r>
                      <a:endParaRPr lang="en-US" sz="1000" b="0" i="0" u="none" strike="noStrike" dirty="0">
                        <a:solidFill>
                          <a:srgbClr val="000000"/>
                        </a:solidFill>
                        <a:latin typeface="Calibri" pitchFamily="34" charset="0"/>
                        <a:cs typeface="Calibri" pitchFamily="34" charset="0"/>
                      </a:endParaRPr>
                    </a:p>
                  </a:txBody>
                  <a:tcPr marL="4908" marR="4908" marT="49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1" i="0" u="none" strike="noStrike">
                          <a:solidFill>
                            <a:srgbClr val="000000"/>
                          </a:solidFill>
                          <a:latin typeface="Calibri" pitchFamily="34" charset="0"/>
                          <a:cs typeface="Calibri" pitchFamily="34" charset="0"/>
                        </a:rPr>
                        <a:t>Product Owner = 100%</a:t>
                      </a:r>
                    </a:p>
                  </a:txBody>
                  <a:tcPr marL="4908" marR="4908" marT="490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3CDDD"/>
                    </a:solidFill>
                  </a:tcPr>
                </a:tc>
              </a:tr>
              <a:tr h="264062">
                <a:tc vMerge="1">
                  <a:txBody>
                    <a:bodyPr/>
                    <a:lstStyle/>
                    <a:p>
                      <a:endParaRPr lang="en-US"/>
                    </a:p>
                  </a:txBody>
                  <a:tcPr/>
                </a:tc>
                <a:tc vMerge="1">
                  <a:txBody>
                    <a:bodyPr/>
                    <a:lstStyle/>
                    <a:p>
                      <a:endParaRPr lang="en-US"/>
                    </a:p>
                  </a:txBody>
                  <a:tcPr/>
                </a:tc>
                <a:tc>
                  <a:txBody>
                    <a:bodyPr/>
                    <a:lstStyle/>
                    <a:p>
                      <a:pPr algn="l" fontAlgn="t"/>
                      <a:r>
                        <a:rPr lang="en-US" sz="1000" b="0" i="0" u="none" strike="noStrike" dirty="0">
                          <a:solidFill>
                            <a:srgbClr val="000000"/>
                          </a:solidFill>
                          <a:latin typeface="Calibri" pitchFamily="34" charset="0"/>
                          <a:cs typeface="Calibri" pitchFamily="34" charset="0"/>
                        </a:rPr>
                        <a:t>Product Owner </a:t>
                      </a:r>
                      <a:r>
                        <a:rPr lang="en-US" sz="1000" b="0" i="0" u="none" strike="noStrike" dirty="0" smtClean="0">
                          <a:solidFill>
                            <a:srgbClr val="000000"/>
                          </a:solidFill>
                          <a:latin typeface="Calibri" pitchFamily="34" charset="0"/>
                          <a:cs typeface="Calibri" pitchFamily="34" charset="0"/>
                        </a:rPr>
                        <a:t>communicates progress </a:t>
                      </a:r>
                      <a:r>
                        <a:rPr lang="en-US" sz="1000" b="0" i="0" u="none" strike="noStrike" dirty="0">
                          <a:solidFill>
                            <a:srgbClr val="000000"/>
                          </a:solidFill>
                          <a:latin typeface="Calibri" pitchFamily="34" charset="0"/>
                          <a:cs typeface="Calibri" pitchFamily="34" charset="0"/>
                        </a:rPr>
                        <a:t>on tasks assigned to them, get updated on team progress </a:t>
                      </a:r>
                      <a:r>
                        <a:rPr lang="en-US" sz="1000" b="0" i="0" u="none" strike="noStrike" dirty="0" smtClean="0">
                          <a:solidFill>
                            <a:srgbClr val="000000"/>
                          </a:solidFill>
                          <a:latin typeface="Calibri" pitchFamily="34" charset="0"/>
                          <a:cs typeface="Calibri" pitchFamily="34" charset="0"/>
                        </a:rPr>
                        <a:t>against </a:t>
                      </a:r>
                      <a:r>
                        <a:rPr lang="en-US" sz="1000" b="0" i="0" u="none" strike="noStrike" dirty="0">
                          <a:solidFill>
                            <a:srgbClr val="000000"/>
                          </a:solidFill>
                          <a:latin typeface="Calibri" pitchFamily="34" charset="0"/>
                          <a:cs typeface="Calibri" pitchFamily="34" charset="0"/>
                        </a:rPr>
                        <a:t>the plan and known impediment. </a:t>
                      </a:r>
                    </a:p>
                  </a:txBody>
                  <a:tcPr marL="4908" marR="4908" marT="490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98164">
                <a:tc rowSpan="2">
                  <a:txBody>
                    <a:bodyPr/>
                    <a:lstStyle/>
                    <a:p>
                      <a:pPr algn="l" fontAlgn="ctr"/>
                      <a:r>
                        <a:rPr lang="en-US" sz="1000" b="1" i="0" u="none" strike="noStrike" dirty="0" smtClean="0">
                          <a:solidFill>
                            <a:srgbClr val="000000"/>
                          </a:solidFill>
                          <a:latin typeface="Calibri" pitchFamily="34" charset="0"/>
                          <a:cs typeface="Calibri" pitchFamily="34" charset="0"/>
                        </a:rPr>
                        <a:t>Iteration </a:t>
                      </a:r>
                      <a:r>
                        <a:rPr lang="en-US" sz="1000" b="1" i="0" u="none" strike="noStrike" dirty="0">
                          <a:solidFill>
                            <a:srgbClr val="000000"/>
                          </a:solidFill>
                          <a:latin typeface="Calibri" pitchFamily="34" charset="0"/>
                          <a:cs typeface="Calibri" pitchFamily="34" charset="0"/>
                        </a:rPr>
                        <a:t>Planning</a:t>
                      </a:r>
                    </a:p>
                  </a:txBody>
                  <a:tcPr marL="4908" marR="4908" marT="49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fontAlgn="ctr"/>
                      <a:r>
                        <a:rPr lang="en-US" sz="1000" b="0" i="0" u="none" strike="noStrike">
                          <a:solidFill>
                            <a:srgbClr val="000000"/>
                          </a:solidFill>
                          <a:latin typeface="Calibri" pitchFamily="34" charset="0"/>
                          <a:cs typeface="Calibri" pitchFamily="34" charset="0"/>
                        </a:rPr>
                        <a:t>2-4 hours</a:t>
                      </a:r>
                    </a:p>
                  </a:txBody>
                  <a:tcPr marL="4908" marR="4908" marT="49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1" i="0" u="none" strike="noStrike">
                          <a:solidFill>
                            <a:srgbClr val="000000"/>
                          </a:solidFill>
                          <a:latin typeface="Calibri" pitchFamily="34" charset="0"/>
                          <a:cs typeface="Calibri" pitchFamily="34" charset="0"/>
                        </a:rPr>
                        <a:t>Product Owner = 100%</a:t>
                      </a:r>
                    </a:p>
                  </a:txBody>
                  <a:tcPr marL="4908" marR="4908" marT="490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3CDDD"/>
                    </a:solidFill>
                  </a:tcPr>
                </a:tc>
              </a:tr>
              <a:tr h="264062">
                <a:tc vMerge="1">
                  <a:txBody>
                    <a:bodyPr/>
                    <a:lstStyle/>
                    <a:p>
                      <a:endParaRPr lang="en-US"/>
                    </a:p>
                  </a:txBody>
                  <a:tcPr/>
                </a:tc>
                <a:tc vMerge="1">
                  <a:txBody>
                    <a:bodyPr/>
                    <a:lstStyle/>
                    <a:p>
                      <a:endParaRPr lang="en-US"/>
                    </a:p>
                  </a:txBody>
                  <a:tcPr/>
                </a:tc>
                <a:tc>
                  <a:txBody>
                    <a:bodyPr/>
                    <a:lstStyle/>
                    <a:p>
                      <a:pPr algn="l" fontAlgn="t"/>
                      <a:r>
                        <a:rPr lang="en-US" sz="1000" b="0" i="0" u="none" strike="noStrike" dirty="0">
                          <a:solidFill>
                            <a:srgbClr val="000000"/>
                          </a:solidFill>
                          <a:latin typeface="Calibri" pitchFamily="34" charset="0"/>
                          <a:cs typeface="Calibri" pitchFamily="34" charset="0"/>
                        </a:rPr>
                        <a:t>Product Owner </a:t>
                      </a:r>
                      <a:r>
                        <a:rPr lang="en-US" sz="1000" b="1" i="0" u="sng" strike="noStrike" dirty="0">
                          <a:solidFill>
                            <a:srgbClr val="000000"/>
                          </a:solidFill>
                          <a:latin typeface="Calibri" pitchFamily="34" charset="0"/>
                          <a:cs typeface="Calibri" pitchFamily="34" charset="0"/>
                        </a:rPr>
                        <a:t>"Must</a:t>
                      </a:r>
                      <a:r>
                        <a:rPr lang="en-US" sz="1000" b="0" i="0" u="none" strike="noStrike" dirty="0">
                          <a:solidFill>
                            <a:srgbClr val="000000"/>
                          </a:solidFill>
                          <a:latin typeface="Calibri" pitchFamily="34" charset="0"/>
                          <a:cs typeface="Calibri" pitchFamily="34" charset="0"/>
                        </a:rPr>
                        <a:t>" be present to articulate to the team details of the items that are in the backlog for the </a:t>
                      </a:r>
                      <a:r>
                        <a:rPr lang="en-US" sz="1000" b="0" i="0" u="none" strike="noStrike" dirty="0" smtClean="0">
                          <a:solidFill>
                            <a:srgbClr val="000000"/>
                          </a:solidFill>
                          <a:latin typeface="Calibri" pitchFamily="34" charset="0"/>
                          <a:cs typeface="Calibri" pitchFamily="34" charset="0"/>
                        </a:rPr>
                        <a:t>Iteration. </a:t>
                      </a:r>
                      <a:r>
                        <a:rPr lang="en-US" sz="1000" b="0" i="0" u="none" strike="noStrike" dirty="0">
                          <a:solidFill>
                            <a:srgbClr val="000000"/>
                          </a:solidFill>
                          <a:latin typeface="Calibri" pitchFamily="34" charset="0"/>
                          <a:cs typeface="Calibri" pitchFamily="34" charset="0"/>
                        </a:rPr>
                        <a:t>A </a:t>
                      </a:r>
                      <a:r>
                        <a:rPr lang="en-US" sz="1000" b="0" i="0" u="none" strike="noStrike" dirty="0" err="1">
                          <a:solidFill>
                            <a:srgbClr val="000000"/>
                          </a:solidFill>
                          <a:latin typeface="Calibri" pitchFamily="34" charset="0"/>
                          <a:cs typeface="Calibri" pitchFamily="34" charset="0"/>
                        </a:rPr>
                        <a:t>ddelegate</a:t>
                      </a:r>
                      <a:r>
                        <a:rPr lang="en-US" sz="1000" b="0" i="0" u="none" strike="noStrike" dirty="0">
                          <a:solidFill>
                            <a:srgbClr val="000000"/>
                          </a:solidFill>
                          <a:latin typeface="Calibri" pitchFamily="34" charset="0"/>
                          <a:cs typeface="Calibri" pitchFamily="34" charset="0"/>
                        </a:rPr>
                        <a:t> is </a:t>
                      </a:r>
                      <a:r>
                        <a:rPr lang="en-US" sz="1000" b="1" i="0" u="sng" strike="noStrike" dirty="0">
                          <a:solidFill>
                            <a:srgbClr val="000000"/>
                          </a:solidFill>
                          <a:latin typeface="Calibri" pitchFamily="34" charset="0"/>
                          <a:cs typeface="Calibri" pitchFamily="34" charset="0"/>
                        </a:rPr>
                        <a:t>NOT </a:t>
                      </a:r>
                      <a:r>
                        <a:rPr lang="en-US" sz="1000" b="0" i="0" u="none" strike="noStrike" dirty="0">
                          <a:solidFill>
                            <a:srgbClr val="000000"/>
                          </a:solidFill>
                          <a:latin typeface="Calibri" pitchFamily="34" charset="0"/>
                          <a:cs typeface="Calibri" pitchFamily="34" charset="0"/>
                        </a:rPr>
                        <a:t>accepted.</a:t>
                      </a:r>
                    </a:p>
                  </a:txBody>
                  <a:tcPr marL="4908" marR="4908" marT="490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98164">
                <a:tc rowSpan="2">
                  <a:txBody>
                    <a:bodyPr/>
                    <a:lstStyle/>
                    <a:p>
                      <a:pPr algn="l" fontAlgn="ctr"/>
                      <a:r>
                        <a:rPr lang="en-US" sz="1000" b="1" i="0" u="none" strike="noStrike">
                          <a:solidFill>
                            <a:srgbClr val="000000"/>
                          </a:solidFill>
                          <a:latin typeface="Calibri" pitchFamily="34" charset="0"/>
                          <a:cs typeface="Calibri" pitchFamily="34" charset="0"/>
                        </a:rPr>
                        <a:t>Show &amp; Tell</a:t>
                      </a:r>
                    </a:p>
                  </a:txBody>
                  <a:tcPr marL="4908" marR="4908" marT="49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fontAlgn="ctr"/>
                      <a:r>
                        <a:rPr lang="en-US" sz="1000" b="0" i="0" u="none" strike="noStrike">
                          <a:solidFill>
                            <a:srgbClr val="000000"/>
                          </a:solidFill>
                          <a:latin typeface="Calibri" pitchFamily="34" charset="0"/>
                          <a:cs typeface="Calibri" pitchFamily="34" charset="0"/>
                        </a:rPr>
                        <a:t>2-4 hours</a:t>
                      </a:r>
                    </a:p>
                  </a:txBody>
                  <a:tcPr marL="4908" marR="4908" marT="49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1" i="0" u="none" strike="noStrike">
                          <a:solidFill>
                            <a:srgbClr val="000000"/>
                          </a:solidFill>
                          <a:latin typeface="Calibri" pitchFamily="34" charset="0"/>
                          <a:cs typeface="Calibri" pitchFamily="34" charset="0"/>
                        </a:rPr>
                        <a:t>Product Owner = 100%</a:t>
                      </a:r>
                    </a:p>
                  </a:txBody>
                  <a:tcPr marL="4908" marR="4908" marT="490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3CDDD"/>
                    </a:solidFill>
                  </a:tcPr>
                </a:tc>
              </a:tr>
              <a:tr h="350446">
                <a:tc vMerge="1">
                  <a:txBody>
                    <a:bodyPr/>
                    <a:lstStyle/>
                    <a:p>
                      <a:endParaRPr lang="en-US"/>
                    </a:p>
                  </a:txBody>
                  <a:tcPr/>
                </a:tc>
                <a:tc vMerge="1">
                  <a:txBody>
                    <a:bodyPr/>
                    <a:lstStyle/>
                    <a:p>
                      <a:endParaRPr lang="en-US"/>
                    </a:p>
                  </a:txBody>
                  <a:tcPr/>
                </a:tc>
                <a:tc>
                  <a:txBody>
                    <a:bodyPr/>
                    <a:lstStyle/>
                    <a:p>
                      <a:pPr algn="l" fontAlgn="t"/>
                      <a:r>
                        <a:rPr lang="en-US" sz="1000" b="0" i="0" u="none" strike="noStrike" dirty="0">
                          <a:solidFill>
                            <a:srgbClr val="000000"/>
                          </a:solidFill>
                          <a:latin typeface="Calibri" pitchFamily="34" charset="0"/>
                          <a:cs typeface="Calibri" pitchFamily="34" charset="0"/>
                        </a:rPr>
                        <a:t>Product Owner </a:t>
                      </a:r>
                      <a:r>
                        <a:rPr lang="en-US" sz="1000" b="1" i="0" u="sng" strike="noStrike" dirty="0">
                          <a:solidFill>
                            <a:srgbClr val="000000"/>
                          </a:solidFill>
                          <a:latin typeface="Calibri" pitchFamily="34" charset="0"/>
                          <a:cs typeface="Calibri" pitchFamily="34" charset="0"/>
                        </a:rPr>
                        <a:t>"Must"</a:t>
                      </a:r>
                      <a:r>
                        <a:rPr lang="en-US" sz="1000" b="0" i="0" u="none" strike="noStrike" dirty="0">
                          <a:solidFill>
                            <a:srgbClr val="000000"/>
                          </a:solidFill>
                          <a:latin typeface="Calibri" pitchFamily="34" charset="0"/>
                          <a:cs typeface="Calibri" pitchFamily="34" charset="0"/>
                        </a:rPr>
                        <a:t> be present. This ceremony is for the Team to demonstrate to the Product Owner the items that were </a:t>
                      </a:r>
                      <a:r>
                        <a:rPr lang="en-US" sz="1000" b="0" i="0" u="none" strike="noStrike" dirty="0" err="1">
                          <a:solidFill>
                            <a:srgbClr val="000000"/>
                          </a:solidFill>
                          <a:latin typeface="Calibri" pitchFamily="34" charset="0"/>
                          <a:cs typeface="Calibri" pitchFamily="34" charset="0"/>
                        </a:rPr>
                        <a:t>inlcuded</a:t>
                      </a:r>
                      <a:r>
                        <a:rPr lang="en-US" sz="1000" b="0" i="0" u="none" strike="noStrike" dirty="0">
                          <a:solidFill>
                            <a:srgbClr val="000000"/>
                          </a:solidFill>
                          <a:latin typeface="Calibri" pitchFamily="34" charset="0"/>
                          <a:cs typeface="Calibri" pitchFamily="34" charset="0"/>
                        </a:rPr>
                        <a:t> in the </a:t>
                      </a:r>
                      <a:r>
                        <a:rPr lang="en-US" sz="1000" b="0" i="0" u="none" strike="noStrike" dirty="0" smtClean="0">
                          <a:solidFill>
                            <a:srgbClr val="000000"/>
                          </a:solidFill>
                          <a:latin typeface="Calibri" pitchFamily="34" charset="0"/>
                          <a:cs typeface="Calibri" pitchFamily="34" charset="0"/>
                        </a:rPr>
                        <a:t>Iteration. </a:t>
                      </a:r>
                      <a:r>
                        <a:rPr lang="en-US" sz="1000" b="0" i="0" u="none" strike="noStrike" dirty="0">
                          <a:solidFill>
                            <a:srgbClr val="000000"/>
                          </a:solidFill>
                          <a:latin typeface="Calibri" pitchFamily="34" charset="0"/>
                          <a:cs typeface="Calibri" pitchFamily="34" charset="0"/>
                        </a:rPr>
                        <a:t>This ceremony "cannot" take place without the PO. A delegate is </a:t>
                      </a:r>
                      <a:r>
                        <a:rPr lang="en-US" sz="1000" b="1" i="0" u="sng" strike="noStrike" dirty="0">
                          <a:solidFill>
                            <a:srgbClr val="000000"/>
                          </a:solidFill>
                          <a:latin typeface="Calibri" pitchFamily="34" charset="0"/>
                          <a:cs typeface="Calibri" pitchFamily="34" charset="0"/>
                        </a:rPr>
                        <a:t>NOT</a:t>
                      </a:r>
                      <a:r>
                        <a:rPr lang="en-US" sz="1000" b="0" i="0" u="none" strike="noStrike" dirty="0">
                          <a:solidFill>
                            <a:srgbClr val="000000"/>
                          </a:solidFill>
                          <a:latin typeface="Calibri" pitchFamily="34" charset="0"/>
                          <a:cs typeface="Calibri" pitchFamily="34" charset="0"/>
                        </a:rPr>
                        <a:t> accepted.</a:t>
                      </a:r>
                    </a:p>
                  </a:txBody>
                  <a:tcPr marL="4908" marR="4908" marT="490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98164">
                <a:tc rowSpan="2">
                  <a:txBody>
                    <a:bodyPr/>
                    <a:lstStyle/>
                    <a:p>
                      <a:pPr algn="l" fontAlgn="ctr"/>
                      <a:r>
                        <a:rPr lang="en-US" sz="1000" b="1" i="0" u="none" strike="noStrike">
                          <a:solidFill>
                            <a:srgbClr val="000000"/>
                          </a:solidFill>
                          <a:latin typeface="Calibri" pitchFamily="34" charset="0"/>
                          <a:cs typeface="Calibri" pitchFamily="34" charset="0"/>
                        </a:rPr>
                        <a:t>Retrospective</a:t>
                      </a:r>
                    </a:p>
                  </a:txBody>
                  <a:tcPr marL="4908" marR="4908" marT="49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fontAlgn="ctr"/>
                      <a:r>
                        <a:rPr lang="en-US" sz="1000" b="0" i="0" u="none" strike="noStrike">
                          <a:solidFill>
                            <a:srgbClr val="000000"/>
                          </a:solidFill>
                          <a:latin typeface="Calibri" pitchFamily="34" charset="0"/>
                          <a:cs typeface="Calibri" pitchFamily="34" charset="0"/>
                        </a:rPr>
                        <a:t>1 hour</a:t>
                      </a:r>
                    </a:p>
                  </a:txBody>
                  <a:tcPr marL="4908" marR="4908" marT="49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1" i="0" u="none" strike="noStrike">
                          <a:solidFill>
                            <a:srgbClr val="000000"/>
                          </a:solidFill>
                          <a:latin typeface="Calibri" pitchFamily="34" charset="0"/>
                          <a:cs typeface="Calibri" pitchFamily="34" charset="0"/>
                        </a:rPr>
                        <a:t>Product Owner = 100%</a:t>
                      </a:r>
                    </a:p>
                  </a:txBody>
                  <a:tcPr marL="4908" marR="4908" marT="490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3CDDD"/>
                    </a:solidFill>
                  </a:tcPr>
                </a:tc>
              </a:tr>
              <a:tr h="264062">
                <a:tc vMerge="1">
                  <a:txBody>
                    <a:bodyPr/>
                    <a:lstStyle/>
                    <a:p>
                      <a:endParaRPr lang="en-US"/>
                    </a:p>
                  </a:txBody>
                  <a:tcPr/>
                </a:tc>
                <a:tc vMerge="1">
                  <a:txBody>
                    <a:bodyPr/>
                    <a:lstStyle/>
                    <a:p>
                      <a:endParaRPr lang="en-US"/>
                    </a:p>
                  </a:txBody>
                  <a:tcPr/>
                </a:tc>
                <a:tc>
                  <a:txBody>
                    <a:bodyPr/>
                    <a:lstStyle/>
                    <a:p>
                      <a:pPr algn="l" fontAlgn="t"/>
                      <a:r>
                        <a:rPr lang="en-US" sz="1000" b="0" i="0" u="none" strike="noStrike" dirty="0">
                          <a:solidFill>
                            <a:srgbClr val="000000"/>
                          </a:solidFill>
                          <a:latin typeface="Calibri" pitchFamily="34" charset="0"/>
                          <a:cs typeface="Calibri" pitchFamily="34" charset="0"/>
                        </a:rPr>
                        <a:t>Product Owner works with the team to discuss and document what went well and what can be improve for subsequent </a:t>
                      </a:r>
                      <a:r>
                        <a:rPr lang="en-US" sz="1000" b="0" i="0" u="none" strike="noStrike" dirty="0" smtClean="0">
                          <a:solidFill>
                            <a:srgbClr val="000000"/>
                          </a:solidFill>
                          <a:latin typeface="Calibri" pitchFamily="34" charset="0"/>
                          <a:cs typeface="Calibri" pitchFamily="34" charset="0"/>
                        </a:rPr>
                        <a:t>Iterations</a:t>
                      </a:r>
                      <a:r>
                        <a:rPr lang="en-US" sz="1000" b="0" i="0" u="none" strike="noStrike" dirty="0">
                          <a:solidFill>
                            <a:srgbClr val="000000"/>
                          </a:solidFill>
                          <a:latin typeface="Calibri" pitchFamily="34" charset="0"/>
                          <a:cs typeface="Calibri" pitchFamily="34" charset="0"/>
                        </a:rPr>
                        <a:t>.</a:t>
                      </a:r>
                    </a:p>
                  </a:txBody>
                  <a:tcPr marL="4908" marR="4908" marT="490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98164">
                <a:tc rowSpan="2">
                  <a:txBody>
                    <a:bodyPr/>
                    <a:lstStyle/>
                    <a:p>
                      <a:pPr algn="l" fontAlgn="t"/>
                      <a:r>
                        <a:rPr lang="en-US" sz="1000" b="1" i="0" u="none" strike="noStrike" dirty="0" smtClean="0">
                          <a:solidFill>
                            <a:srgbClr val="000000"/>
                          </a:solidFill>
                          <a:latin typeface="Calibri" pitchFamily="34" charset="0"/>
                          <a:cs typeface="Calibri" pitchFamily="34" charset="0"/>
                        </a:rPr>
                        <a:t>Iteration Testing</a:t>
                      </a:r>
                      <a:endParaRPr lang="en-US" sz="1000" b="1" i="0" u="none" strike="noStrike" dirty="0">
                        <a:solidFill>
                          <a:srgbClr val="000000"/>
                        </a:solidFill>
                        <a:latin typeface="Calibri" pitchFamily="34" charset="0"/>
                        <a:cs typeface="Calibri" pitchFamily="34" charset="0"/>
                      </a:endParaRPr>
                    </a:p>
                  </a:txBody>
                  <a:tcPr marL="4908" marR="4908" marT="490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fontAlgn="b"/>
                      <a:r>
                        <a:rPr lang="en-US" sz="1000" b="0" i="0" u="none" strike="noStrike">
                          <a:solidFill>
                            <a:srgbClr val="000000"/>
                          </a:solidFill>
                          <a:latin typeface="Calibri" pitchFamily="34" charset="0"/>
                          <a:cs typeface="Calibri" pitchFamily="34" charset="0"/>
                        </a:rPr>
                        <a:t>2 weeks</a:t>
                      </a:r>
                    </a:p>
                  </a:txBody>
                  <a:tcPr marL="4908" marR="4908" marT="490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1" i="0" u="none" strike="noStrike">
                          <a:solidFill>
                            <a:srgbClr val="000000"/>
                          </a:solidFill>
                          <a:latin typeface="Calibri" pitchFamily="34" charset="0"/>
                          <a:cs typeface="Calibri" pitchFamily="34" charset="0"/>
                        </a:rPr>
                        <a:t>Product Owner = 5%- 20%</a:t>
                      </a:r>
                    </a:p>
                  </a:txBody>
                  <a:tcPr marL="4908" marR="4908" marT="490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3CDDD"/>
                    </a:solidFill>
                  </a:tcPr>
                </a:tc>
              </a:tr>
              <a:tr h="177677">
                <a:tc vMerge="1">
                  <a:txBody>
                    <a:bodyPr/>
                    <a:lstStyle/>
                    <a:p>
                      <a:endParaRPr lang="en-US"/>
                    </a:p>
                  </a:txBody>
                  <a:tcPr/>
                </a:tc>
                <a:tc vMerge="1">
                  <a:txBody>
                    <a:bodyPr/>
                    <a:lstStyle/>
                    <a:p>
                      <a:endParaRPr lang="en-US"/>
                    </a:p>
                  </a:txBody>
                  <a:tcPr/>
                </a:tc>
                <a:tc>
                  <a:txBody>
                    <a:bodyPr/>
                    <a:lstStyle/>
                    <a:p>
                      <a:pPr algn="l" fontAlgn="b"/>
                      <a:r>
                        <a:rPr lang="en-US" sz="1000" b="0" i="0" u="none" strike="noStrike">
                          <a:solidFill>
                            <a:srgbClr val="000000"/>
                          </a:solidFill>
                          <a:latin typeface="Calibri" pitchFamily="34" charset="0"/>
                          <a:cs typeface="Calibri" pitchFamily="34" charset="0"/>
                        </a:rPr>
                        <a:t>Product Owner respond to questions  and clarification promtly.</a:t>
                      </a:r>
                    </a:p>
                  </a:txBody>
                  <a:tcPr marL="4908" marR="4908" marT="490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98164">
                <a:tc rowSpan="2">
                  <a:txBody>
                    <a:bodyPr/>
                    <a:lstStyle/>
                    <a:p>
                      <a:pPr algn="l" fontAlgn="t"/>
                      <a:r>
                        <a:rPr lang="en-US" sz="1000" b="1" i="0" u="none" strike="noStrike" dirty="0" smtClean="0">
                          <a:solidFill>
                            <a:srgbClr val="000000"/>
                          </a:solidFill>
                          <a:latin typeface="Calibri" pitchFamily="34" charset="0"/>
                          <a:cs typeface="Calibri" pitchFamily="34" charset="0"/>
                        </a:rPr>
                        <a:t>Release Testing / UAT</a:t>
                      </a:r>
                      <a:endParaRPr lang="en-US" sz="1000" b="1" i="0" u="none" strike="noStrike" dirty="0">
                        <a:solidFill>
                          <a:srgbClr val="000000"/>
                        </a:solidFill>
                        <a:latin typeface="Calibri" pitchFamily="34" charset="0"/>
                        <a:cs typeface="Calibri" pitchFamily="34" charset="0"/>
                      </a:endParaRPr>
                    </a:p>
                  </a:txBody>
                  <a:tcPr marL="4908" marR="4908" marT="490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fontAlgn="b"/>
                      <a:r>
                        <a:rPr lang="en-US" sz="1000" b="0" i="0" u="none" strike="noStrike">
                          <a:solidFill>
                            <a:srgbClr val="000000"/>
                          </a:solidFill>
                          <a:latin typeface="Calibri" pitchFamily="34" charset="0"/>
                          <a:cs typeface="Calibri" pitchFamily="34" charset="0"/>
                        </a:rPr>
                        <a:t>1 week</a:t>
                      </a:r>
                    </a:p>
                  </a:txBody>
                  <a:tcPr marL="4908" marR="4908" marT="490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1" i="0" u="none" strike="noStrike">
                          <a:solidFill>
                            <a:srgbClr val="000000"/>
                          </a:solidFill>
                          <a:latin typeface="Calibri" pitchFamily="34" charset="0"/>
                          <a:cs typeface="Calibri" pitchFamily="34" charset="0"/>
                        </a:rPr>
                        <a:t>Product Owner = 80% - 100%</a:t>
                      </a:r>
                    </a:p>
                  </a:txBody>
                  <a:tcPr marL="4908" marR="4908" marT="490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3CDDD"/>
                    </a:solidFill>
                  </a:tcPr>
                </a:tc>
              </a:tr>
              <a:tr h="98164">
                <a:tc vMerge="1">
                  <a:txBody>
                    <a:bodyPr/>
                    <a:lstStyle/>
                    <a:p>
                      <a:endParaRPr lang="en-US"/>
                    </a:p>
                  </a:txBody>
                  <a:tcPr/>
                </a:tc>
                <a:tc vMerge="1">
                  <a:txBody>
                    <a:bodyPr/>
                    <a:lstStyle/>
                    <a:p>
                      <a:endParaRPr lang="en-US"/>
                    </a:p>
                  </a:txBody>
                  <a:tcPr/>
                </a:tc>
                <a:tc>
                  <a:txBody>
                    <a:bodyPr/>
                    <a:lstStyle/>
                    <a:p>
                      <a:pPr algn="l" fontAlgn="b"/>
                      <a:r>
                        <a:rPr lang="en-US" sz="1000" b="0" i="0" u="none" strike="noStrike">
                          <a:solidFill>
                            <a:srgbClr val="000000"/>
                          </a:solidFill>
                          <a:latin typeface="Calibri" pitchFamily="34" charset="0"/>
                          <a:cs typeface="Calibri" pitchFamily="34" charset="0"/>
                        </a:rPr>
                        <a:t>Coordiante and support the UAT activities. </a:t>
                      </a:r>
                    </a:p>
                  </a:txBody>
                  <a:tcPr marL="4908" marR="4908" marT="490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98164">
                <a:tc rowSpan="2">
                  <a:txBody>
                    <a:bodyPr/>
                    <a:lstStyle/>
                    <a:p>
                      <a:pPr algn="l" fontAlgn="t"/>
                      <a:r>
                        <a:rPr lang="en-US" sz="1000" b="1" i="0" u="none" strike="noStrike">
                          <a:solidFill>
                            <a:srgbClr val="000000"/>
                          </a:solidFill>
                          <a:latin typeface="Calibri" pitchFamily="34" charset="0"/>
                          <a:cs typeface="Calibri" pitchFamily="34" charset="0"/>
                        </a:rPr>
                        <a:t>Deployment</a:t>
                      </a:r>
                    </a:p>
                  </a:txBody>
                  <a:tcPr marL="4908" marR="4908" marT="490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fontAlgn="b"/>
                      <a:r>
                        <a:rPr lang="en-US" sz="1000" b="0" i="0" u="none" strike="noStrike">
                          <a:solidFill>
                            <a:srgbClr val="000000"/>
                          </a:solidFill>
                          <a:latin typeface="Calibri" pitchFamily="34" charset="0"/>
                          <a:cs typeface="Calibri" pitchFamily="34" charset="0"/>
                        </a:rPr>
                        <a:t>1 week</a:t>
                      </a:r>
                    </a:p>
                  </a:txBody>
                  <a:tcPr marL="4908" marR="4908" marT="490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1" i="0" u="none" strike="noStrike">
                          <a:solidFill>
                            <a:srgbClr val="000000"/>
                          </a:solidFill>
                          <a:latin typeface="Calibri" pitchFamily="34" charset="0"/>
                          <a:cs typeface="Calibri" pitchFamily="34" charset="0"/>
                        </a:rPr>
                        <a:t>Product Owner = 80% - 100%</a:t>
                      </a:r>
                    </a:p>
                  </a:txBody>
                  <a:tcPr marL="4908" marR="4908" marT="490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3CDDD"/>
                    </a:solidFill>
                  </a:tcPr>
                </a:tc>
              </a:tr>
              <a:tr h="98164">
                <a:tc vMerge="1">
                  <a:txBody>
                    <a:bodyPr/>
                    <a:lstStyle/>
                    <a:p>
                      <a:endParaRPr lang="en-US"/>
                    </a:p>
                  </a:txBody>
                  <a:tcPr/>
                </a:tc>
                <a:tc vMerge="1">
                  <a:txBody>
                    <a:bodyPr/>
                    <a:lstStyle/>
                    <a:p>
                      <a:endParaRPr lang="en-US"/>
                    </a:p>
                  </a:txBody>
                  <a:tcPr/>
                </a:tc>
                <a:tc>
                  <a:txBody>
                    <a:bodyPr/>
                    <a:lstStyle/>
                    <a:p>
                      <a:pPr algn="l" fontAlgn="b"/>
                      <a:r>
                        <a:rPr lang="en-US" sz="1000" b="0" i="0" u="none" strike="noStrike">
                          <a:solidFill>
                            <a:srgbClr val="000000"/>
                          </a:solidFill>
                          <a:latin typeface="Calibri" pitchFamily="34" charset="0"/>
                          <a:cs typeface="Calibri" pitchFamily="34" charset="0"/>
                        </a:rPr>
                        <a:t>Validate results.</a:t>
                      </a:r>
                    </a:p>
                  </a:txBody>
                  <a:tcPr marL="4908" marR="4908" marT="490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6512">
                <a:tc gridSpan="3">
                  <a:txBody>
                    <a:bodyPr/>
                    <a:lstStyle/>
                    <a:p>
                      <a:pPr algn="l" fontAlgn="t"/>
                      <a:r>
                        <a:rPr lang="en-US" sz="1000" b="1" i="0" u="none" strike="noStrike" dirty="0">
                          <a:solidFill>
                            <a:srgbClr val="0070C0"/>
                          </a:solidFill>
                          <a:latin typeface="Calibri" pitchFamily="34" charset="0"/>
                          <a:cs typeface="Calibri" pitchFamily="34" charset="0"/>
                        </a:rPr>
                        <a:t>* The Product Owner should be 100% dedicated to the project, however this document represent the % of time that is required to interact with the Agile Project Team for each one of the Agile Phases.</a:t>
                      </a:r>
                    </a:p>
                  </a:txBody>
                  <a:tcPr marL="4908" marR="4908" marT="4908" marB="0">
                    <a:lnL>
                      <a:noFill/>
                    </a:lnL>
                    <a:lnR>
                      <a:noFill/>
                    </a:lnR>
                    <a:lnT w="6350" cap="flat" cmpd="sng" algn="ctr">
                      <a:solidFill>
                        <a:srgbClr val="000000"/>
                      </a:solidFill>
                      <a:prstDash val="solid"/>
                      <a:round/>
                      <a:headEnd type="none" w="med" len="med"/>
                      <a:tailEnd type="none" w="med" len="med"/>
                    </a:lnT>
                    <a:lnB>
                      <a:noFill/>
                    </a:lnB>
                  </a:tcPr>
                </a:tc>
                <a:tc hMerge="1">
                  <a:txBody>
                    <a:bodyPr/>
                    <a:lstStyle/>
                    <a:p>
                      <a:endParaRPr lang="en-US"/>
                    </a:p>
                  </a:txBody>
                  <a:tcPr/>
                </a:tc>
                <a:tc hMerge="1">
                  <a:txBody>
                    <a:bodyPr/>
                    <a:lstStyle/>
                    <a:p>
                      <a:endParaRPr lang="en-US"/>
                    </a:p>
                  </a:txBody>
                  <a:tcPr/>
                </a:tc>
              </a:tr>
            </a:tbl>
          </a:graphicData>
        </a:graphic>
      </p:graphicFrame>
      <p:sp>
        <p:nvSpPr>
          <p:cNvPr id="7" name="Rectangle 6"/>
          <p:cNvSpPr/>
          <p:nvPr/>
        </p:nvSpPr>
        <p:spPr>
          <a:xfrm>
            <a:off x="228600" y="776850"/>
            <a:ext cx="8763000" cy="338554"/>
          </a:xfrm>
          <a:prstGeom prst="rect">
            <a:avLst/>
          </a:prstGeom>
        </p:spPr>
        <p:txBody>
          <a:bodyPr wrap="square">
            <a:spAutoFit/>
          </a:bodyPr>
          <a:lstStyle/>
          <a:p>
            <a:pPr algn="ctr"/>
            <a:r>
              <a:rPr lang="en-US" sz="1600" i="1" dirty="0" smtClean="0">
                <a:latin typeface="+mn-lt"/>
                <a:cs typeface="Calibri" pitchFamily="34" charset="0"/>
              </a:rPr>
              <a:t>A typical time commitment from Product Owner</a:t>
            </a:r>
            <a:endParaRPr lang="en-US" sz="1600" i="1" dirty="0">
              <a:latin typeface="+mn-lt"/>
              <a:cs typeface="Calibri" pitchFamily="34"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p:cNvSpPr txBox="1">
            <a:spLocks/>
          </p:cNvSpPr>
          <p:nvPr/>
        </p:nvSpPr>
        <p:spPr>
          <a:xfrm>
            <a:off x="957075" y="400918"/>
            <a:ext cx="5964238" cy="369332"/>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000" b="1" i="0" u="none" strike="noStrike" kern="0" cap="none" spc="0" normalizeH="0" baseline="0" noProof="0" dirty="0" smtClean="0">
                <a:ln>
                  <a:noFill/>
                </a:ln>
                <a:solidFill>
                  <a:schemeClr val="tx1"/>
                </a:solidFill>
                <a:effectLst/>
                <a:uLnTx/>
                <a:uFillTx/>
                <a:latin typeface="+mn-lt"/>
                <a:ea typeface="+mj-ea"/>
                <a:cs typeface="Calibri" pitchFamily="34" charset="0"/>
              </a:rPr>
              <a:t>The Role of the Scrum Master</a:t>
            </a:r>
            <a:endParaRPr kumimoji="0" lang="en-US" sz="2000" b="1" i="0" u="none" strike="noStrike" kern="0" cap="none" spc="0" normalizeH="0" baseline="0" noProof="0" dirty="0">
              <a:ln>
                <a:noFill/>
              </a:ln>
              <a:solidFill>
                <a:schemeClr val="tx1"/>
              </a:solidFill>
              <a:effectLst/>
              <a:uLnTx/>
              <a:uFillTx/>
              <a:latin typeface="+mn-lt"/>
              <a:ea typeface="+mj-ea"/>
              <a:cs typeface="Calibri" pitchFamily="34" charset="0"/>
            </a:endParaRPr>
          </a:p>
        </p:txBody>
      </p:sp>
      <p:sp>
        <p:nvSpPr>
          <p:cNvPr id="7" name="Rectangle 2"/>
          <p:cNvSpPr txBox="1">
            <a:spLocks noChangeArrowheads="1"/>
          </p:cNvSpPr>
          <p:nvPr/>
        </p:nvSpPr>
        <p:spPr>
          <a:xfrm>
            <a:off x="281415" y="1778330"/>
            <a:ext cx="4702629" cy="355270"/>
          </a:xfrm>
          <a:prstGeom prst="rect">
            <a:avLst/>
          </a:prstGeom>
        </p:spPr>
        <p:txBody>
          <a:bodyPr/>
          <a:lstStyle/>
          <a:p>
            <a:pPr marL="457200" lvl="0" indent="-457200" eaLnBrk="0" hangingPunct="0">
              <a:spcBef>
                <a:spcPct val="20000"/>
              </a:spcBef>
              <a:buClr>
                <a:schemeClr val="tx2"/>
              </a:buClr>
            </a:pPr>
            <a:r>
              <a:rPr lang="en-US" sz="1400" b="0" kern="0" dirty="0" smtClean="0">
                <a:latin typeface="+mn-lt"/>
                <a:cs typeface="Calibri" pitchFamily="34" charset="0"/>
              </a:rPr>
              <a:t>Anyone can play the role, but with a different mindset</a:t>
            </a:r>
          </a:p>
          <a:p>
            <a:pPr marL="457200" lvl="0" indent="-457200" eaLnBrk="0" hangingPunct="0">
              <a:spcBef>
                <a:spcPct val="20000"/>
              </a:spcBef>
              <a:buClr>
                <a:schemeClr val="tx2"/>
              </a:buClr>
              <a:buFont typeface="Wingdings" pitchFamily="2" charset="2"/>
              <a:buChar char="§"/>
            </a:pPr>
            <a:endParaRPr lang="en-US" sz="1400" b="0" kern="0" dirty="0" smtClean="0">
              <a:latin typeface="+mn-lt"/>
              <a:cs typeface="Calibri" pitchFamily="34" charset="0"/>
            </a:endParaRPr>
          </a:p>
        </p:txBody>
      </p:sp>
      <p:grpSp>
        <p:nvGrpSpPr>
          <p:cNvPr id="2" name="Group 30"/>
          <p:cNvGrpSpPr/>
          <p:nvPr/>
        </p:nvGrpSpPr>
        <p:grpSpPr>
          <a:xfrm>
            <a:off x="335844" y="1219200"/>
            <a:ext cx="4572000" cy="408374"/>
            <a:chOff x="228600" y="990600"/>
            <a:chExt cx="4572000" cy="408374"/>
          </a:xfrm>
        </p:grpSpPr>
        <p:sp>
          <p:nvSpPr>
            <p:cNvPr id="9" name="Line 12"/>
            <p:cNvSpPr>
              <a:spLocks noChangeShapeType="1"/>
            </p:cNvSpPr>
            <p:nvPr/>
          </p:nvSpPr>
          <p:spPr bwMode="auto">
            <a:xfrm flipV="1">
              <a:off x="228600" y="1391771"/>
              <a:ext cx="4572000" cy="7203"/>
            </a:xfrm>
            <a:prstGeom prst="line">
              <a:avLst/>
            </a:prstGeom>
            <a:noFill/>
            <a:ln w="38100" cap="flat" cmpd="sng" algn="ctr">
              <a:solidFill>
                <a:srgbClr val="FAC400"/>
              </a:solidFill>
              <a:prstDash val="solid"/>
              <a:headEnd/>
              <a:tailEnd/>
            </a:ln>
            <a:effectLst>
              <a:outerShdw blurRad="40000" dist="23000" dir="5400000" rotWithShape="0">
                <a:srgbClr val="000000">
                  <a:alpha val="35000"/>
                </a:srgbClr>
              </a:outerShdw>
            </a:effectLst>
          </p:spPr>
          <p:txBody>
            <a:bodyPr/>
            <a:lstStyle/>
            <a:p>
              <a:pPr eaLnBrk="1" fontAlgn="auto" hangingPunct="1">
                <a:spcBef>
                  <a:spcPts val="0"/>
                </a:spcBef>
                <a:spcAft>
                  <a:spcPts val="0"/>
                </a:spcAft>
                <a:defRPr/>
              </a:pPr>
              <a:endParaRPr lang="en-US" sz="1800" b="1" kern="0" dirty="0">
                <a:solidFill>
                  <a:srgbClr val="333333"/>
                </a:solidFill>
                <a:latin typeface="+mn-lt"/>
                <a:ea typeface="ＭＳ Ｐゴシック"/>
              </a:endParaRPr>
            </a:p>
          </p:txBody>
        </p:sp>
        <p:sp>
          <p:nvSpPr>
            <p:cNvPr id="10" name="Rectangle 11"/>
            <p:cNvSpPr>
              <a:spLocks noChangeArrowheads="1"/>
            </p:cNvSpPr>
            <p:nvPr/>
          </p:nvSpPr>
          <p:spPr bwMode="auto">
            <a:xfrm>
              <a:off x="228600" y="990600"/>
              <a:ext cx="3352800" cy="381000"/>
            </a:xfrm>
            <a:prstGeom prst="rect">
              <a:avLst/>
            </a:prstGeom>
            <a:solidFill>
              <a:srgbClr val="002663"/>
            </a:solidFill>
            <a:ln>
              <a:noFill/>
              <a:headEnd/>
              <a:tailEnd/>
            </a:ln>
            <a:effectLst>
              <a:outerShdw blurRad="50800" dist="38100" dir="18900000" algn="bl" rotWithShape="0">
                <a:prstClr val="black">
                  <a:alpha val="40000"/>
                </a:prstClr>
              </a:outerShdw>
            </a:effectLst>
            <a:scene3d>
              <a:camera prst="orthographicFront"/>
              <a:lightRig rig="threePt" dir="t">
                <a:rot lat="0" lon="0" rev="1200000"/>
              </a:lightRig>
            </a:scene3d>
            <a:sp3d>
              <a:bevelT w="25400" h="127000"/>
              <a:bevelB w="0" h="0"/>
            </a:sp3d>
          </p:spPr>
          <p:style>
            <a:lnRef idx="1">
              <a:schemeClr val="accent1"/>
            </a:lnRef>
            <a:fillRef idx="3">
              <a:schemeClr val="accent1"/>
            </a:fillRef>
            <a:effectRef idx="2">
              <a:schemeClr val="accent1"/>
            </a:effectRef>
            <a:fontRef idx="minor">
              <a:schemeClr val="lt1"/>
            </a:fontRef>
          </p:style>
          <p:txBody>
            <a:bodyPr wrap="none" anchor="ctr"/>
            <a:lstStyle/>
            <a:p>
              <a:pPr eaLnBrk="1" fontAlgn="auto" hangingPunct="1">
                <a:spcBef>
                  <a:spcPts val="0"/>
                </a:spcBef>
                <a:spcAft>
                  <a:spcPts val="0"/>
                </a:spcAft>
                <a:defRPr/>
              </a:pPr>
              <a:r>
                <a:rPr lang="en-US" sz="1400" b="1" kern="0" dirty="0" smtClean="0">
                  <a:solidFill>
                    <a:srgbClr val="F8F8F8"/>
                  </a:solidFill>
                  <a:effectLst>
                    <a:outerShdw blurRad="38100" dist="38100" dir="2700000" algn="tl">
                      <a:srgbClr val="000000">
                        <a:alpha val="43137"/>
                      </a:srgbClr>
                    </a:outerShdw>
                  </a:effectLst>
                </a:rPr>
                <a:t>Who plays the role?</a:t>
              </a:r>
              <a:endParaRPr lang="en-US" sz="1400" b="1" kern="0" dirty="0">
                <a:solidFill>
                  <a:srgbClr val="F8F8F8"/>
                </a:solidFill>
                <a:effectLst>
                  <a:outerShdw blurRad="38100" dist="38100" dir="2700000" algn="tl">
                    <a:srgbClr val="000000">
                      <a:alpha val="43137"/>
                    </a:srgbClr>
                  </a:outerShdw>
                </a:effectLst>
              </a:endParaRPr>
            </a:p>
          </p:txBody>
        </p:sp>
      </p:grpSp>
      <p:grpSp>
        <p:nvGrpSpPr>
          <p:cNvPr id="3" name="Group 30"/>
          <p:cNvGrpSpPr/>
          <p:nvPr/>
        </p:nvGrpSpPr>
        <p:grpSpPr>
          <a:xfrm>
            <a:off x="2667000" y="2362200"/>
            <a:ext cx="4572000" cy="408374"/>
            <a:chOff x="-990600" y="990600"/>
            <a:chExt cx="4572000" cy="408374"/>
          </a:xfrm>
        </p:grpSpPr>
        <p:sp>
          <p:nvSpPr>
            <p:cNvPr id="12" name="Line 12"/>
            <p:cNvSpPr>
              <a:spLocks noChangeShapeType="1"/>
            </p:cNvSpPr>
            <p:nvPr/>
          </p:nvSpPr>
          <p:spPr bwMode="auto">
            <a:xfrm flipV="1">
              <a:off x="-990600" y="1391771"/>
              <a:ext cx="4572000" cy="7203"/>
            </a:xfrm>
            <a:prstGeom prst="line">
              <a:avLst/>
            </a:prstGeom>
            <a:noFill/>
            <a:ln w="38100" cap="flat" cmpd="sng" algn="ctr">
              <a:solidFill>
                <a:srgbClr val="FAC400"/>
              </a:solidFill>
              <a:prstDash val="solid"/>
              <a:headEnd/>
              <a:tailEnd/>
            </a:ln>
            <a:effectLst>
              <a:outerShdw blurRad="40000" dist="23000" dir="5400000" rotWithShape="0">
                <a:srgbClr val="000000">
                  <a:alpha val="35000"/>
                </a:srgbClr>
              </a:outerShdw>
            </a:effectLst>
          </p:spPr>
          <p:txBody>
            <a:bodyPr/>
            <a:lstStyle/>
            <a:p>
              <a:pPr eaLnBrk="1" fontAlgn="auto" hangingPunct="1">
                <a:spcBef>
                  <a:spcPts val="0"/>
                </a:spcBef>
                <a:spcAft>
                  <a:spcPts val="0"/>
                </a:spcAft>
                <a:defRPr/>
              </a:pPr>
              <a:endParaRPr lang="en-US" sz="1800" b="1" kern="0" dirty="0">
                <a:solidFill>
                  <a:srgbClr val="333333"/>
                </a:solidFill>
                <a:latin typeface="+mn-lt"/>
                <a:ea typeface="ＭＳ Ｐゴシック"/>
              </a:endParaRPr>
            </a:p>
          </p:txBody>
        </p:sp>
        <p:sp>
          <p:nvSpPr>
            <p:cNvPr id="13" name="Rectangle 11"/>
            <p:cNvSpPr>
              <a:spLocks noChangeArrowheads="1"/>
            </p:cNvSpPr>
            <p:nvPr/>
          </p:nvSpPr>
          <p:spPr bwMode="auto">
            <a:xfrm>
              <a:off x="228600" y="990600"/>
              <a:ext cx="3352800" cy="381000"/>
            </a:xfrm>
            <a:prstGeom prst="rect">
              <a:avLst/>
            </a:prstGeom>
            <a:solidFill>
              <a:srgbClr val="002663"/>
            </a:solidFill>
            <a:ln>
              <a:noFill/>
              <a:headEnd/>
              <a:tailEnd/>
            </a:ln>
            <a:effectLst>
              <a:outerShdw blurRad="50800" dist="38100" dir="18900000" algn="bl" rotWithShape="0">
                <a:prstClr val="black">
                  <a:alpha val="40000"/>
                </a:prstClr>
              </a:outerShdw>
            </a:effectLst>
            <a:scene3d>
              <a:camera prst="orthographicFront"/>
              <a:lightRig rig="threePt" dir="t">
                <a:rot lat="0" lon="0" rev="1200000"/>
              </a:lightRig>
            </a:scene3d>
            <a:sp3d>
              <a:bevelT w="25400" h="127000"/>
              <a:bevelB w="0" h="0"/>
            </a:sp3d>
          </p:spPr>
          <p:style>
            <a:lnRef idx="1">
              <a:schemeClr val="accent1"/>
            </a:lnRef>
            <a:fillRef idx="3">
              <a:schemeClr val="accent1"/>
            </a:fillRef>
            <a:effectRef idx="2">
              <a:schemeClr val="accent1"/>
            </a:effectRef>
            <a:fontRef idx="minor">
              <a:schemeClr val="lt1"/>
            </a:fontRef>
          </p:style>
          <p:txBody>
            <a:bodyPr wrap="none" anchor="ctr"/>
            <a:lstStyle/>
            <a:p>
              <a:pPr eaLnBrk="1" fontAlgn="auto" hangingPunct="1">
                <a:spcBef>
                  <a:spcPts val="0"/>
                </a:spcBef>
                <a:spcAft>
                  <a:spcPts val="0"/>
                </a:spcAft>
                <a:defRPr/>
              </a:pPr>
              <a:r>
                <a:rPr lang="en-US" sz="1400" b="1" kern="0" dirty="0" smtClean="0">
                  <a:solidFill>
                    <a:srgbClr val="F8F8F8"/>
                  </a:solidFill>
                  <a:effectLst>
                    <a:outerShdw blurRad="38100" dist="38100" dir="2700000" algn="tl">
                      <a:srgbClr val="000000">
                        <a:alpha val="43137"/>
                      </a:srgbClr>
                    </a:outerShdw>
                  </a:effectLst>
                </a:rPr>
                <a:t>What are the role expectations?</a:t>
              </a:r>
              <a:endParaRPr lang="en-US" sz="1400" b="1" kern="0" dirty="0">
                <a:solidFill>
                  <a:srgbClr val="F8F8F8"/>
                </a:solidFill>
                <a:effectLst>
                  <a:outerShdw blurRad="38100" dist="38100" dir="2700000" algn="tl">
                    <a:srgbClr val="000000">
                      <a:alpha val="43137"/>
                    </a:srgbClr>
                  </a:outerShdw>
                </a:effectLst>
              </a:endParaRPr>
            </a:p>
          </p:txBody>
        </p:sp>
      </p:grpSp>
      <p:sp>
        <p:nvSpPr>
          <p:cNvPr id="17" name="Rectangle 2"/>
          <p:cNvSpPr txBox="1">
            <a:spLocks noChangeArrowheads="1"/>
          </p:cNvSpPr>
          <p:nvPr/>
        </p:nvSpPr>
        <p:spPr>
          <a:xfrm>
            <a:off x="2667000" y="2895600"/>
            <a:ext cx="6172200" cy="3657600"/>
          </a:xfrm>
          <a:prstGeom prst="rect">
            <a:avLst/>
          </a:prstGeom>
        </p:spPr>
        <p:txBody>
          <a:bodyPr/>
          <a:lstStyle/>
          <a:p>
            <a:pPr lvl="1" indent="-457200" eaLnBrk="0" hangingPunct="0">
              <a:spcBef>
                <a:spcPct val="20000"/>
              </a:spcBef>
              <a:buClr>
                <a:srgbClr val="FF9900"/>
              </a:buClr>
              <a:buFont typeface="Wingdings" pitchFamily="2" charset="2"/>
              <a:buChar char="§"/>
            </a:pPr>
            <a:r>
              <a:rPr lang="en-GB" sz="1400" b="0" kern="0" dirty="0" smtClean="0">
                <a:latin typeface="+mn-lt"/>
                <a:cs typeface="Calibri" pitchFamily="34" charset="0"/>
              </a:rPr>
              <a:t>Servant Leader to the team members</a:t>
            </a:r>
          </a:p>
          <a:p>
            <a:pPr marL="914400" lvl="1" indent="-457200" eaLnBrk="0" hangingPunct="0">
              <a:spcBef>
                <a:spcPct val="20000"/>
              </a:spcBef>
              <a:buClr>
                <a:srgbClr val="FF9900"/>
              </a:buClr>
              <a:buFont typeface="Wingdings" pitchFamily="2" charset="2"/>
              <a:buChar char="§"/>
            </a:pPr>
            <a:r>
              <a:rPr lang="en-GB" sz="1400" b="0" kern="0" dirty="0" smtClean="0">
                <a:latin typeface="+mn-lt"/>
                <a:cs typeface="Calibri" pitchFamily="34" charset="0"/>
              </a:rPr>
              <a:t>Shield team from interruptions</a:t>
            </a:r>
          </a:p>
          <a:p>
            <a:pPr marL="914400" lvl="1" indent="-457200" eaLnBrk="0" hangingPunct="0">
              <a:spcBef>
                <a:spcPct val="20000"/>
              </a:spcBef>
              <a:buClr>
                <a:srgbClr val="FF9900"/>
              </a:buClr>
              <a:buFont typeface="Wingdings" pitchFamily="2" charset="2"/>
              <a:buChar char="§"/>
            </a:pPr>
            <a:r>
              <a:rPr lang="en-GB" sz="1400" b="0" kern="0" dirty="0" smtClean="0">
                <a:latin typeface="+mn-lt"/>
                <a:cs typeface="Calibri" pitchFamily="34" charset="0"/>
              </a:rPr>
              <a:t>Remove impediments to progress</a:t>
            </a:r>
          </a:p>
          <a:p>
            <a:pPr marL="914400" lvl="1" indent="-457200" eaLnBrk="0" hangingPunct="0">
              <a:spcBef>
                <a:spcPct val="20000"/>
              </a:spcBef>
              <a:buClr>
                <a:srgbClr val="FF9900"/>
              </a:buClr>
              <a:buFont typeface="Wingdings" pitchFamily="2" charset="2"/>
              <a:buChar char="§"/>
            </a:pPr>
            <a:r>
              <a:rPr lang="en-GB" sz="1400" b="0" kern="0" dirty="0" smtClean="0">
                <a:latin typeface="+mn-lt"/>
                <a:cs typeface="Calibri" pitchFamily="34" charset="0"/>
              </a:rPr>
              <a:t>Re-Communicate project vision</a:t>
            </a:r>
          </a:p>
          <a:p>
            <a:pPr marL="914400" lvl="1" indent="-457200" eaLnBrk="0" hangingPunct="0">
              <a:spcBef>
                <a:spcPct val="20000"/>
              </a:spcBef>
              <a:buClr>
                <a:srgbClr val="FF9900"/>
              </a:buClr>
              <a:buFont typeface="Wingdings" pitchFamily="2" charset="2"/>
              <a:buChar char="§"/>
            </a:pPr>
            <a:r>
              <a:rPr lang="en-GB" sz="1400" b="0" kern="0" dirty="0" smtClean="0">
                <a:latin typeface="+mn-lt"/>
                <a:cs typeface="Calibri" pitchFamily="34" charset="0"/>
              </a:rPr>
              <a:t>Carry Food and Water</a:t>
            </a:r>
          </a:p>
          <a:p>
            <a:pPr marL="457200" indent="-457200" eaLnBrk="0" hangingPunct="0">
              <a:spcBef>
                <a:spcPct val="20000"/>
              </a:spcBef>
              <a:buClr>
                <a:srgbClr val="FF9900"/>
              </a:buClr>
              <a:buFont typeface="Wingdings" pitchFamily="2" charset="2"/>
              <a:buChar char="§"/>
            </a:pPr>
            <a:r>
              <a:rPr lang="en-GB" sz="1400" b="0" kern="0" dirty="0" smtClean="0">
                <a:latin typeface="+mn-lt"/>
                <a:cs typeface="Calibri" pitchFamily="34" charset="0"/>
              </a:rPr>
              <a:t>Assist the core team members and product owner in removing Impediments that obstruct a team’s pursuit of its Iteration goal</a:t>
            </a:r>
            <a:endParaRPr lang="en-US" sz="1400" b="0" kern="0" dirty="0" smtClean="0">
              <a:latin typeface="+mn-lt"/>
              <a:cs typeface="Calibri" pitchFamily="34" charset="0"/>
            </a:endParaRPr>
          </a:p>
          <a:p>
            <a:pPr marL="457200" indent="-457200" eaLnBrk="0" hangingPunct="0">
              <a:spcBef>
                <a:spcPct val="20000"/>
              </a:spcBef>
              <a:buClr>
                <a:srgbClr val="FF9900"/>
              </a:buClr>
              <a:buFont typeface="Wingdings" pitchFamily="2" charset="2"/>
              <a:buChar char="§"/>
            </a:pPr>
            <a:r>
              <a:rPr lang="en-GB" sz="1400" b="0" kern="0" dirty="0" smtClean="0">
                <a:latin typeface="+mn-lt"/>
                <a:cs typeface="Calibri" pitchFamily="34" charset="0"/>
              </a:rPr>
              <a:t>Assist the core team members and product owner in following the agile practices</a:t>
            </a:r>
            <a:endParaRPr lang="en-US" sz="1400" b="0" kern="0" dirty="0" smtClean="0">
              <a:latin typeface="+mn-lt"/>
              <a:cs typeface="Calibri" pitchFamily="34" charset="0"/>
            </a:endParaRPr>
          </a:p>
          <a:p>
            <a:pPr marL="457200" indent="-457200" eaLnBrk="0" hangingPunct="0">
              <a:spcBef>
                <a:spcPct val="20000"/>
              </a:spcBef>
              <a:buClr>
                <a:srgbClr val="FF9900"/>
              </a:buClr>
              <a:buFont typeface="Wingdings" pitchFamily="2" charset="2"/>
              <a:buChar char="§"/>
            </a:pPr>
            <a:r>
              <a:rPr lang="en-GB" sz="1400" b="0" kern="0" dirty="0" smtClean="0">
                <a:latin typeface="+mn-lt"/>
                <a:cs typeface="Calibri" pitchFamily="34" charset="0"/>
              </a:rPr>
              <a:t>Participate in story point estimation</a:t>
            </a:r>
            <a:endParaRPr lang="en-US" sz="1400" b="0" kern="0" dirty="0" smtClean="0">
              <a:latin typeface="+mn-lt"/>
              <a:cs typeface="Calibri" pitchFamily="34" charset="0"/>
            </a:endParaRPr>
          </a:p>
          <a:p>
            <a:pPr marL="457200" indent="-457200" eaLnBrk="0" hangingPunct="0">
              <a:spcBef>
                <a:spcPct val="20000"/>
              </a:spcBef>
              <a:buClr>
                <a:srgbClr val="FF9900"/>
              </a:buClr>
              <a:buFont typeface="Wingdings" pitchFamily="2" charset="2"/>
              <a:buChar char="§"/>
            </a:pPr>
            <a:r>
              <a:rPr lang="en-US" sz="1400" b="0" kern="0" dirty="0" smtClean="0">
                <a:latin typeface="+mn-lt"/>
                <a:cs typeface="Calibri" pitchFamily="34" charset="0"/>
              </a:rPr>
              <a:t>C</a:t>
            </a:r>
            <a:r>
              <a:rPr lang="en-GB" sz="1400" b="0" kern="0" dirty="0" err="1" smtClean="0">
                <a:latin typeface="+mn-lt"/>
                <a:cs typeface="Calibri" pitchFamily="34" charset="0"/>
              </a:rPr>
              <a:t>ommit</a:t>
            </a:r>
            <a:r>
              <a:rPr lang="en-GB" sz="1400" b="0" kern="0" dirty="0" smtClean="0">
                <a:latin typeface="+mn-lt"/>
                <a:cs typeface="Calibri" pitchFamily="34" charset="0"/>
              </a:rPr>
              <a:t> to the release plan</a:t>
            </a:r>
            <a:endParaRPr lang="en-US" sz="1400" b="0" dirty="0" smtClean="0">
              <a:latin typeface="+mn-lt"/>
              <a:cs typeface="Calibri" pitchFamily="34" charset="0"/>
            </a:endParaRPr>
          </a:p>
          <a:p>
            <a:pPr marL="457200" indent="-457200" eaLnBrk="0" hangingPunct="0">
              <a:spcBef>
                <a:spcPct val="20000"/>
              </a:spcBef>
              <a:buClr>
                <a:srgbClr val="FF9900"/>
              </a:buClr>
              <a:buFont typeface="Wingdings" pitchFamily="2" charset="2"/>
              <a:buChar char="§"/>
            </a:pPr>
            <a:r>
              <a:rPr lang="en-AU" sz="1400" b="0" kern="0" dirty="0" smtClean="0">
                <a:latin typeface="+mn-lt"/>
                <a:cs typeface="Calibri" pitchFamily="34" charset="0"/>
              </a:rPr>
              <a:t>Empowering and shepherding the team</a:t>
            </a:r>
            <a:endParaRPr lang="en-US" sz="1400" b="0" kern="0" dirty="0" smtClean="0">
              <a:latin typeface="+mn-lt"/>
              <a:cs typeface="Calibri" pitchFamily="34" charset="0"/>
            </a:endParaRPr>
          </a:p>
          <a:p>
            <a:pPr lvl="1" indent="-457200" eaLnBrk="0" hangingPunct="0">
              <a:spcBef>
                <a:spcPct val="20000"/>
              </a:spcBef>
              <a:buClr>
                <a:srgbClr val="FF9900"/>
              </a:buClr>
              <a:buFont typeface="Wingdings" pitchFamily="2" charset="2"/>
              <a:buChar char="§"/>
            </a:pPr>
            <a:r>
              <a:rPr lang="en-GB" sz="1400" b="0" kern="0" dirty="0" smtClean="0">
                <a:latin typeface="+mn-lt"/>
                <a:cs typeface="Calibri" pitchFamily="34" charset="0"/>
              </a:rPr>
              <a:t>Does everything to help facilitate team productivity</a:t>
            </a:r>
            <a:endParaRPr lang="en-US" sz="1400" b="0" dirty="0" smtClean="0">
              <a:latin typeface="+mn-lt"/>
              <a:cs typeface="Calibri" pitchFamily="34" charset="0"/>
            </a:endParaRPr>
          </a:p>
          <a:p>
            <a:pPr marL="457200" indent="-457200" eaLnBrk="0" hangingPunct="0">
              <a:spcBef>
                <a:spcPct val="20000"/>
              </a:spcBef>
              <a:buClr>
                <a:srgbClr val="FF9900"/>
              </a:buClr>
              <a:buFont typeface="Wingdings" pitchFamily="2" charset="2"/>
              <a:buChar char="§"/>
            </a:pPr>
            <a:endParaRPr lang="en-US" sz="1400" b="0" kern="0" dirty="0" smtClean="0">
              <a:latin typeface="+mn-lt"/>
              <a:cs typeface="Calibri" pitchFamily="34"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p:cNvSpPr txBox="1">
            <a:spLocks/>
          </p:cNvSpPr>
          <p:nvPr/>
        </p:nvSpPr>
        <p:spPr>
          <a:xfrm>
            <a:off x="957075" y="400918"/>
            <a:ext cx="5964238" cy="369332"/>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000" b="1" i="0" u="none" strike="noStrike" kern="0" cap="none" spc="0" normalizeH="0" baseline="0" noProof="0" dirty="0" smtClean="0">
                <a:ln>
                  <a:noFill/>
                </a:ln>
                <a:solidFill>
                  <a:schemeClr val="tx1"/>
                </a:solidFill>
                <a:effectLst/>
                <a:uLnTx/>
                <a:uFillTx/>
                <a:latin typeface="+mn-lt"/>
                <a:ea typeface="+mj-ea"/>
                <a:cs typeface="Calibri" pitchFamily="34" charset="0"/>
              </a:rPr>
              <a:t>Team Member Role</a:t>
            </a:r>
            <a:endParaRPr kumimoji="0" lang="en-US" sz="2000" b="1" i="0" u="none" strike="noStrike" kern="0" cap="none" spc="0" normalizeH="0" baseline="0" noProof="0" dirty="0">
              <a:ln>
                <a:noFill/>
              </a:ln>
              <a:solidFill>
                <a:schemeClr val="tx1"/>
              </a:solidFill>
              <a:effectLst/>
              <a:uLnTx/>
              <a:uFillTx/>
              <a:latin typeface="+mn-lt"/>
              <a:ea typeface="+mj-ea"/>
              <a:cs typeface="Calibri" pitchFamily="34" charset="0"/>
            </a:endParaRPr>
          </a:p>
        </p:txBody>
      </p:sp>
      <p:grpSp>
        <p:nvGrpSpPr>
          <p:cNvPr id="2" name="Group 30"/>
          <p:cNvGrpSpPr/>
          <p:nvPr/>
        </p:nvGrpSpPr>
        <p:grpSpPr>
          <a:xfrm>
            <a:off x="335844" y="1219200"/>
            <a:ext cx="4572000" cy="408374"/>
            <a:chOff x="228600" y="990600"/>
            <a:chExt cx="4572000" cy="408374"/>
          </a:xfrm>
        </p:grpSpPr>
        <p:sp>
          <p:nvSpPr>
            <p:cNvPr id="8" name="Line 12"/>
            <p:cNvSpPr>
              <a:spLocks noChangeShapeType="1"/>
            </p:cNvSpPr>
            <p:nvPr/>
          </p:nvSpPr>
          <p:spPr bwMode="auto">
            <a:xfrm flipV="1">
              <a:off x="228600" y="1391771"/>
              <a:ext cx="4572000" cy="7203"/>
            </a:xfrm>
            <a:prstGeom prst="line">
              <a:avLst/>
            </a:prstGeom>
            <a:noFill/>
            <a:ln w="38100" cap="flat" cmpd="sng" algn="ctr">
              <a:solidFill>
                <a:srgbClr val="FAC400"/>
              </a:solidFill>
              <a:prstDash val="solid"/>
              <a:headEnd/>
              <a:tailEnd/>
            </a:ln>
            <a:effectLst>
              <a:outerShdw blurRad="40000" dist="23000" dir="5400000" rotWithShape="0">
                <a:srgbClr val="000000">
                  <a:alpha val="35000"/>
                </a:srgbClr>
              </a:outerShdw>
            </a:effectLst>
          </p:spPr>
          <p:txBody>
            <a:bodyPr/>
            <a:lstStyle/>
            <a:p>
              <a:pPr eaLnBrk="1" fontAlgn="auto" hangingPunct="1">
                <a:spcBef>
                  <a:spcPts val="0"/>
                </a:spcBef>
                <a:spcAft>
                  <a:spcPts val="0"/>
                </a:spcAft>
                <a:defRPr/>
              </a:pPr>
              <a:endParaRPr lang="en-US" sz="1800" b="1" kern="0" dirty="0">
                <a:solidFill>
                  <a:srgbClr val="333333"/>
                </a:solidFill>
                <a:latin typeface="+mn-lt"/>
                <a:ea typeface="ＭＳ Ｐゴシック"/>
              </a:endParaRPr>
            </a:p>
          </p:txBody>
        </p:sp>
        <p:sp>
          <p:nvSpPr>
            <p:cNvPr id="9" name="Rectangle 11"/>
            <p:cNvSpPr>
              <a:spLocks noChangeArrowheads="1"/>
            </p:cNvSpPr>
            <p:nvPr/>
          </p:nvSpPr>
          <p:spPr bwMode="auto">
            <a:xfrm>
              <a:off x="228600" y="990600"/>
              <a:ext cx="3352800" cy="381000"/>
            </a:xfrm>
            <a:prstGeom prst="rect">
              <a:avLst/>
            </a:prstGeom>
            <a:solidFill>
              <a:srgbClr val="002663"/>
            </a:solidFill>
            <a:ln>
              <a:noFill/>
              <a:headEnd/>
              <a:tailEnd/>
            </a:ln>
            <a:effectLst>
              <a:outerShdw blurRad="50800" dist="38100" dir="18900000" algn="bl" rotWithShape="0">
                <a:prstClr val="black">
                  <a:alpha val="40000"/>
                </a:prstClr>
              </a:outerShdw>
            </a:effectLst>
            <a:scene3d>
              <a:camera prst="orthographicFront"/>
              <a:lightRig rig="threePt" dir="t">
                <a:rot lat="0" lon="0" rev="1200000"/>
              </a:lightRig>
            </a:scene3d>
            <a:sp3d>
              <a:bevelT w="25400" h="127000"/>
              <a:bevelB w="0" h="0"/>
            </a:sp3d>
          </p:spPr>
          <p:style>
            <a:lnRef idx="1">
              <a:schemeClr val="accent1"/>
            </a:lnRef>
            <a:fillRef idx="3">
              <a:schemeClr val="accent1"/>
            </a:fillRef>
            <a:effectRef idx="2">
              <a:schemeClr val="accent1"/>
            </a:effectRef>
            <a:fontRef idx="minor">
              <a:schemeClr val="lt1"/>
            </a:fontRef>
          </p:style>
          <p:txBody>
            <a:bodyPr wrap="none" anchor="ctr"/>
            <a:lstStyle/>
            <a:p>
              <a:pPr eaLnBrk="1" fontAlgn="auto" hangingPunct="1">
                <a:spcBef>
                  <a:spcPts val="0"/>
                </a:spcBef>
                <a:spcAft>
                  <a:spcPts val="0"/>
                </a:spcAft>
                <a:defRPr/>
              </a:pPr>
              <a:r>
                <a:rPr lang="en-US" sz="1400" b="1" kern="0" dirty="0" smtClean="0">
                  <a:solidFill>
                    <a:srgbClr val="F8F8F8"/>
                  </a:solidFill>
                  <a:effectLst>
                    <a:outerShdw blurRad="38100" dist="38100" dir="2700000" algn="tl">
                      <a:srgbClr val="000000">
                        <a:alpha val="43137"/>
                      </a:srgbClr>
                    </a:outerShdw>
                  </a:effectLst>
                </a:rPr>
                <a:t>Who constitutes the team?</a:t>
              </a:r>
              <a:endParaRPr lang="en-US" sz="1400" b="1" kern="0" dirty="0">
                <a:solidFill>
                  <a:srgbClr val="F8F8F8"/>
                </a:solidFill>
                <a:effectLst>
                  <a:outerShdw blurRad="38100" dist="38100" dir="2700000" algn="tl">
                    <a:srgbClr val="000000">
                      <a:alpha val="43137"/>
                    </a:srgbClr>
                  </a:outerShdw>
                </a:effectLst>
              </a:endParaRPr>
            </a:p>
          </p:txBody>
        </p:sp>
      </p:grpSp>
      <p:grpSp>
        <p:nvGrpSpPr>
          <p:cNvPr id="3" name="Group 30"/>
          <p:cNvGrpSpPr/>
          <p:nvPr/>
        </p:nvGrpSpPr>
        <p:grpSpPr>
          <a:xfrm>
            <a:off x="3581400" y="3048000"/>
            <a:ext cx="4572000" cy="408374"/>
            <a:chOff x="-990600" y="990600"/>
            <a:chExt cx="4572000" cy="408374"/>
          </a:xfrm>
        </p:grpSpPr>
        <p:sp>
          <p:nvSpPr>
            <p:cNvPr id="11" name="Line 12"/>
            <p:cNvSpPr>
              <a:spLocks noChangeShapeType="1"/>
            </p:cNvSpPr>
            <p:nvPr/>
          </p:nvSpPr>
          <p:spPr bwMode="auto">
            <a:xfrm flipV="1">
              <a:off x="-990600" y="1391771"/>
              <a:ext cx="4572000" cy="7203"/>
            </a:xfrm>
            <a:prstGeom prst="line">
              <a:avLst/>
            </a:prstGeom>
            <a:noFill/>
            <a:ln w="38100" cap="flat" cmpd="sng" algn="ctr">
              <a:solidFill>
                <a:srgbClr val="FAC400"/>
              </a:solidFill>
              <a:prstDash val="solid"/>
              <a:headEnd/>
              <a:tailEnd/>
            </a:ln>
            <a:effectLst>
              <a:outerShdw blurRad="40000" dist="23000" dir="5400000" rotWithShape="0">
                <a:srgbClr val="000000">
                  <a:alpha val="35000"/>
                </a:srgbClr>
              </a:outerShdw>
            </a:effectLst>
          </p:spPr>
          <p:txBody>
            <a:bodyPr/>
            <a:lstStyle/>
            <a:p>
              <a:pPr eaLnBrk="1" fontAlgn="auto" hangingPunct="1">
                <a:spcBef>
                  <a:spcPts val="0"/>
                </a:spcBef>
                <a:spcAft>
                  <a:spcPts val="0"/>
                </a:spcAft>
                <a:defRPr/>
              </a:pPr>
              <a:endParaRPr lang="en-US" sz="1800" b="1" kern="0" dirty="0">
                <a:solidFill>
                  <a:srgbClr val="333333"/>
                </a:solidFill>
                <a:latin typeface="+mn-lt"/>
                <a:ea typeface="ＭＳ Ｐゴシック"/>
              </a:endParaRPr>
            </a:p>
          </p:txBody>
        </p:sp>
        <p:sp>
          <p:nvSpPr>
            <p:cNvPr id="12" name="Rectangle 11"/>
            <p:cNvSpPr>
              <a:spLocks noChangeArrowheads="1"/>
            </p:cNvSpPr>
            <p:nvPr/>
          </p:nvSpPr>
          <p:spPr bwMode="auto">
            <a:xfrm>
              <a:off x="228600" y="990600"/>
              <a:ext cx="3352800" cy="381000"/>
            </a:xfrm>
            <a:prstGeom prst="rect">
              <a:avLst/>
            </a:prstGeom>
            <a:solidFill>
              <a:srgbClr val="002663"/>
            </a:solidFill>
            <a:ln>
              <a:noFill/>
              <a:headEnd/>
              <a:tailEnd/>
            </a:ln>
            <a:effectLst>
              <a:outerShdw blurRad="50800" dist="38100" dir="18900000" algn="bl" rotWithShape="0">
                <a:prstClr val="black">
                  <a:alpha val="40000"/>
                </a:prstClr>
              </a:outerShdw>
            </a:effectLst>
            <a:scene3d>
              <a:camera prst="orthographicFront"/>
              <a:lightRig rig="threePt" dir="t">
                <a:rot lat="0" lon="0" rev="1200000"/>
              </a:lightRig>
            </a:scene3d>
            <a:sp3d>
              <a:bevelT w="25400" h="127000"/>
              <a:bevelB w="0" h="0"/>
            </a:sp3d>
          </p:spPr>
          <p:style>
            <a:lnRef idx="1">
              <a:schemeClr val="accent1"/>
            </a:lnRef>
            <a:fillRef idx="3">
              <a:schemeClr val="accent1"/>
            </a:fillRef>
            <a:effectRef idx="2">
              <a:schemeClr val="accent1"/>
            </a:effectRef>
            <a:fontRef idx="minor">
              <a:schemeClr val="lt1"/>
            </a:fontRef>
          </p:style>
          <p:txBody>
            <a:bodyPr wrap="none" anchor="ctr"/>
            <a:lstStyle/>
            <a:p>
              <a:pPr eaLnBrk="1" fontAlgn="auto" hangingPunct="1">
                <a:spcBef>
                  <a:spcPts val="0"/>
                </a:spcBef>
                <a:spcAft>
                  <a:spcPts val="0"/>
                </a:spcAft>
                <a:defRPr/>
              </a:pPr>
              <a:r>
                <a:rPr lang="en-US" sz="1400" b="1" kern="0" dirty="0" smtClean="0">
                  <a:solidFill>
                    <a:srgbClr val="F8F8F8"/>
                  </a:solidFill>
                  <a:effectLst>
                    <a:outerShdw blurRad="38100" dist="38100" dir="2700000" algn="tl">
                      <a:srgbClr val="000000">
                        <a:alpha val="43137"/>
                      </a:srgbClr>
                    </a:outerShdw>
                  </a:effectLst>
                </a:rPr>
                <a:t>What are the role expectations?</a:t>
              </a:r>
              <a:endParaRPr lang="en-US" sz="1400" b="1" kern="0" dirty="0">
                <a:solidFill>
                  <a:srgbClr val="F8F8F8"/>
                </a:solidFill>
                <a:effectLst>
                  <a:outerShdw blurRad="38100" dist="38100" dir="2700000" algn="tl">
                    <a:srgbClr val="000000">
                      <a:alpha val="43137"/>
                    </a:srgbClr>
                  </a:outerShdw>
                </a:effectLst>
              </a:endParaRPr>
            </a:p>
          </p:txBody>
        </p:sp>
      </p:grpSp>
      <p:sp>
        <p:nvSpPr>
          <p:cNvPr id="13" name="Rectangle 2"/>
          <p:cNvSpPr txBox="1">
            <a:spLocks noChangeArrowheads="1"/>
          </p:cNvSpPr>
          <p:nvPr/>
        </p:nvSpPr>
        <p:spPr>
          <a:xfrm>
            <a:off x="3581400" y="3581400"/>
            <a:ext cx="5181600" cy="2133600"/>
          </a:xfrm>
          <a:prstGeom prst="rect">
            <a:avLst/>
          </a:prstGeom>
        </p:spPr>
        <p:txBody>
          <a:bodyPr/>
          <a:lstStyle/>
          <a:p>
            <a:pPr marL="457200" indent="-457200" eaLnBrk="0" hangingPunct="0">
              <a:spcBef>
                <a:spcPct val="20000"/>
              </a:spcBef>
              <a:buClr>
                <a:srgbClr val="FF9900"/>
              </a:buClr>
              <a:buFont typeface="Wingdings" pitchFamily="2" charset="2"/>
              <a:buChar char="§"/>
            </a:pPr>
            <a:r>
              <a:rPr lang="en-US" sz="1400" b="0" kern="0" dirty="0" smtClean="0">
                <a:latin typeface="+mn-lt"/>
                <a:cs typeface="Calibri" pitchFamily="34" charset="0"/>
              </a:rPr>
              <a:t>Estimate the size of the backlog items</a:t>
            </a:r>
          </a:p>
          <a:p>
            <a:pPr marL="457200" indent="-457200" eaLnBrk="0" hangingPunct="0">
              <a:spcBef>
                <a:spcPct val="20000"/>
              </a:spcBef>
              <a:buClr>
                <a:srgbClr val="FF9900"/>
              </a:buClr>
              <a:buFont typeface="Wingdings" pitchFamily="2" charset="2"/>
              <a:buChar char="§"/>
            </a:pPr>
            <a:r>
              <a:rPr lang="en-US" sz="1400" b="0" kern="0" dirty="0" smtClean="0">
                <a:latin typeface="+mn-lt"/>
                <a:cs typeface="Calibri" pitchFamily="34" charset="0"/>
              </a:rPr>
              <a:t>Participate in planning</a:t>
            </a:r>
          </a:p>
          <a:p>
            <a:pPr marL="457200" indent="-457200" eaLnBrk="0" hangingPunct="0">
              <a:spcBef>
                <a:spcPct val="20000"/>
              </a:spcBef>
              <a:buClr>
                <a:srgbClr val="FF9900"/>
              </a:buClr>
              <a:buFont typeface="Wingdings" pitchFamily="2" charset="2"/>
              <a:buChar char="§"/>
            </a:pPr>
            <a:r>
              <a:rPr lang="en-US" sz="1400" b="0" kern="0" dirty="0" smtClean="0">
                <a:latin typeface="+mn-lt"/>
                <a:cs typeface="Calibri" pitchFamily="34" charset="0"/>
              </a:rPr>
              <a:t>Commit to the release plan</a:t>
            </a:r>
          </a:p>
          <a:p>
            <a:pPr marL="457200" indent="-457200" eaLnBrk="0" hangingPunct="0">
              <a:spcBef>
                <a:spcPct val="20000"/>
              </a:spcBef>
              <a:buClr>
                <a:srgbClr val="FF9900"/>
              </a:buClr>
              <a:buFont typeface="Wingdings" pitchFamily="2" charset="2"/>
              <a:buChar char="§"/>
            </a:pPr>
            <a:r>
              <a:rPr lang="en-US" sz="1400" b="0" kern="0" dirty="0" smtClean="0">
                <a:latin typeface="+mn-lt"/>
                <a:cs typeface="Calibri" pitchFamily="34" charset="0"/>
              </a:rPr>
              <a:t>Track own progress</a:t>
            </a:r>
          </a:p>
          <a:p>
            <a:pPr marL="457200" indent="-457200" eaLnBrk="0" hangingPunct="0">
              <a:spcBef>
                <a:spcPct val="20000"/>
              </a:spcBef>
              <a:buClr>
                <a:srgbClr val="FF9900"/>
              </a:buClr>
              <a:buFont typeface="Wingdings" pitchFamily="2" charset="2"/>
              <a:buChar char="§"/>
            </a:pPr>
            <a:r>
              <a:rPr lang="en-US" sz="1400" b="0" kern="0" dirty="0" smtClean="0">
                <a:latin typeface="+mn-lt"/>
                <a:cs typeface="Calibri" pitchFamily="34" charset="0"/>
              </a:rPr>
              <a:t>Is self-organizing – but accountable to the Product Owner for delivering as promised</a:t>
            </a:r>
            <a:endParaRPr lang="en-US" sz="1400" b="0" dirty="0" smtClean="0">
              <a:latin typeface="+mn-lt"/>
              <a:cs typeface="Calibri" pitchFamily="34" charset="0"/>
            </a:endParaRPr>
          </a:p>
          <a:p>
            <a:pPr marL="457200" indent="-457200" eaLnBrk="0" hangingPunct="0">
              <a:spcBef>
                <a:spcPct val="20000"/>
              </a:spcBef>
              <a:buClr>
                <a:srgbClr val="FF9900"/>
              </a:buClr>
              <a:buFont typeface="Wingdings" pitchFamily="2" charset="2"/>
              <a:buChar char="§"/>
            </a:pPr>
            <a:endParaRPr lang="en-US" sz="1400" b="0" kern="0" dirty="0" smtClean="0">
              <a:latin typeface="+mn-lt"/>
              <a:cs typeface="Calibri" pitchFamily="34" charset="0"/>
            </a:endParaRPr>
          </a:p>
        </p:txBody>
      </p:sp>
      <p:sp>
        <p:nvSpPr>
          <p:cNvPr id="15" name="Rectangle 2"/>
          <p:cNvSpPr txBox="1">
            <a:spLocks noChangeArrowheads="1"/>
          </p:cNvSpPr>
          <p:nvPr/>
        </p:nvSpPr>
        <p:spPr>
          <a:xfrm>
            <a:off x="304800" y="1752600"/>
            <a:ext cx="6172200" cy="990600"/>
          </a:xfrm>
          <a:prstGeom prst="rect">
            <a:avLst/>
          </a:prstGeom>
        </p:spPr>
        <p:txBody>
          <a:bodyPr/>
          <a:lstStyle/>
          <a:p>
            <a:pPr marL="457200" indent="-457200" eaLnBrk="0" hangingPunct="0">
              <a:spcBef>
                <a:spcPct val="20000"/>
              </a:spcBef>
              <a:buClr>
                <a:srgbClr val="FF9900"/>
              </a:buClr>
              <a:buFont typeface="Wingdings" pitchFamily="2" charset="2"/>
              <a:buChar char="§"/>
            </a:pPr>
            <a:r>
              <a:rPr lang="en-US" sz="1400" b="0" kern="0" dirty="0" smtClean="0">
                <a:latin typeface="+mn-lt"/>
                <a:cs typeface="Calibri" pitchFamily="34" charset="0"/>
              </a:rPr>
              <a:t>Team members can be developers, testers, analysts, architects, technical  writers, designers, and even users</a:t>
            </a:r>
          </a:p>
          <a:p>
            <a:pPr marL="457200" indent="-457200" eaLnBrk="0" hangingPunct="0">
              <a:spcBef>
                <a:spcPct val="20000"/>
              </a:spcBef>
              <a:buClr>
                <a:srgbClr val="FF9900"/>
              </a:buClr>
              <a:buFont typeface="Wingdings" pitchFamily="2" charset="2"/>
              <a:buChar char="§"/>
            </a:pPr>
            <a:r>
              <a:rPr lang="en-US" sz="1400" b="0" kern="0" dirty="0" smtClean="0">
                <a:latin typeface="+mn-lt"/>
                <a:cs typeface="Calibri" pitchFamily="34" charset="0"/>
              </a:rPr>
              <a:t>The team is cross-functional, which means that between all its members they possess sufficient skills to do the work.</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a:xfrm>
            <a:off x="980700" y="397063"/>
            <a:ext cx="6096000" cy="369887"/>
          </a:xfrm>
          <a:prstGeom prst="rect">
            <a:avLst/>
          </a:prstGeom>
        </p:spPr>
        <p:txBody>
          <a:bodyPr anchor="t"/>
          <a:lstStyle/>
          <a:p>
            <a:pPr lvl="0">
              <a:defRPr/>
            </a:pPr>
            <a:r>
              <a:rPr lang="en-US" sz="2000" b="1" dirty="0" smtClean="0">
                <a:latin typeface="+mn-lt"/>
                <a:ea typeface="+mj-ea"/>
                <a:cs typeface="Calibri" pitchFamily="34" charset="0"/>
              </a:rPr>
              <a:t>Agile Deliverables</a:t>
            </a:r>
          </a:p>
        </p:txBody>
      </p:sp>
      <p:grpSp>
        <p:nvGrpSpPr>
          <p:cNvPr id="2" name="Group 13"/>
          <p:cNvGrpSpPr/>
          <p:nvPr/>
        </p:nvGrpSpPr>
        <p:grpSpPr>
          <a:xfrm>
            <a:off x="685800" y="1205245"/>
            <a:ext cx="7924800" cy="3352800"/>
            <a:chOff x="685800" y="1371600"/>
            <a:chExt cx="7924800" cy="3352800"/>
          </a:xfrm>
        </p:grpSpPr>
        <p:sp>
          <p:nvSpPr>
            <p:cNvPr id="6" name="Rectangle 5"/>
            <p:cNvSpPr/>
            <p:nvPr/>
          </p:nvSpPr>
          <p:spPr bwMode="auto">
            <a:xfrm>
              <a:off x="685800" y="1371600"/>
              <a:ext cx="7924800" cy="3352800"/>
            </a:xfrm>
            <a:prstGeom prst="rect">
              <a:avLst/>
            </a:prstGeom>
            <a:solidFill>
              <a:schemeClr val="bg1">
                <a:alpha val="70195"/>
              </a:schemeClr>
            </a:solidFill>
            <a:ln w="9525">
              <a:solidFill>
                <a:schemeClr val="accent2"/>
              </a:solidFill>
              <a:prstDash val="dash"/>
              <a:miter lim="800000"/>
              <a:headEnd/>
              <a:tailEnd/>
            </a:ln>
          </p:spPr>
          <p:txBody>
            <a:bodyPr rtlCol="0" anchor="ctr"/>
            <a:lstStyle/>
            <a:p>
              <a:pPr marL="231775" indent="-231775" algn="ctr" eaLnBrk="0" hangingPunct="0">
                <a:lnSpc>
                  <a:spcPct val="90000"/>
                </a:lnSpc>
                <a:buClr>
                  <a:srgbClr val="0099CC"/>
                </a:buClr>
                <a:buSzPct val="75000"/>
                <a:buFont typeface="Wingdings" pitchFamily="2" charset="2"/>
                <a:buNone/>
              </a:pPr>
              <a:endParaRPr lang="en-US" sz="2000" b="1" i="0" dirty="0" smtClean="0">
                <a:solidFill>
                  <a:schemeClr val="tx1"/>
                </a:solidFill>
                <a:latin typeface="+mn-lt"/>
              </a:endParaRPr>
            </a:p>
          </p:txBody>
        </p:sp>
        <p:pic>
          <p:nvPicPr>
            <p:cNvPr id="7" name="Picture 1"/>
            <p:cNvPicPr>
              <a:picLocks noChangeAspect="1" noChangeArrowheads="1"/>
            </p:cNvPicPr>
            <p:nvPr/>
          </p:nvPicPr>
          <p:blipFill>
            <a:blip r:embed="rId3" cstate="print"/>
            <a:srcRect/>
            <a:stretch>
              <a:fillRect/>
            </a:stretch>
          </p:blipFill>
          <p:spPr bwMode="auto">
            <a:xfrm>
              <a:off x="2209800" y="1514475"/>
              <a:ext cx="6324600" cy="3067050"/>
            </a:xfrm>
            <a:prstGeom prst="rect">
              <a:avLst/>
            </a:prstGeom>
            <a:noFill/>
            <a:ln w="9525">
              <a:noFill/>
              <a:miter lim="800000"/>
              <a:headEnd/>
              <a:tailEnd/>
            </a:ln>
          </p:spPr>
        </p:pic>
        <p:pic>
          <p:nvPicPr>
            <p:cNvPr id="8" name="Picture 2"/>
            <p:cNvPicPr>
              <a:picLocks noChangeAspect="1" noChangeArrowheads="1"/>
            </p:cNvPicPr>
            <p:nvPr/>
          </p:nvPicPr>
          <p:blipFill>
            <a:blip r:embed="rId4" cstate="print"/>
            <a:srcRect/>
            <a:stretch>
              <a:fillRect/>
            </a:stretch>
          </p:blipFill>
          <p:spPr bwMode="auto">
            <a:xfrm>
              <a:off x="838200" y="1562100"/>
              <a:ext cx="1371600" cy="1028700"/>
            </a:xfrm>
            <a:prstGeom prst="rect">
              <a:avLst/>
            </a:prstGeom>
            <a:noFill/>
            <a:ln w="9525">
              <a:noFill/>
              <a:miter lim="800000"/>
              <a:headEnd/>
              <a:tailEnd/>
            </a:ln>
          </p:spPr>
        </p:pic>
        <p:sp>
          <p:nvSpPr>
            <p:cNvPr id="13" name="Title 2"/>
            <p:cNvSpPr txBox="1">
              <a:spLocks/>
            </p:cNvSpPr>
            <p:nvPr/>
          </p:nvSpPr>
          <p:spPr bwMode="auto">
            <a:xfrm>
              <a:off x="762000" y="2942273"/>
              <a:ext cx="1447800" cy="1477328"/>
            </a:xfrm>
            <a:prstGeom prst="rect">
              <a:avLst/>
            </a:prstGeom>
            <a:noFill/>
            <a:ln w="9525">
              <a:noFill/>
              <a:miter lim="800000"/>
              <a:headEnd/>
              <a:tailEnd/>
            </a:ln>
          </p:spPr>
          <p:txBody>
            <a:bodyPr vert="horz" wrap="square" lIns="91440" tIns="45720" rIns="91440" bIns="45720" numCol="1" anchor="b" anchorCtr="0" compatLnSpc="1">
              <a:prstTxWarp prst="textNoShape">
                <a:avLst/>
              </a:prstTxWarp>
              <a:spAutoFit/>
            </a:bodyPr>
            <a:lstStyle/>
            <a:p>
              <a:pPr marL="117475" marR="0" lvl="0" indent="-117475" algn="l" defTabSz="914400" rtl="0" eaLnBrk="1" fontAlgn="base" latinLnBrk="0" hangingPunct="1">
                <a:lnSpc>
                  <a:spcPct val="100000"/>
                </a:lnSpc>
                <a:spcBef>
                  <a:spcPct val="0"/>
                </a:spcBef>
                <a:spcAft>
                  <a:spcPct val="0"/>
                </a:spcAft>
                <a:buClr>
                  <a:srgbClr val="FFC000"/>
                </a:buClr>
                <a:buSzTx/>
                <a:buFont typeface="Wingdings" pitchFamily="2" charset="2"/>
                <a:buChar char="§"/>
                <a:tabLst/>
                <a:defRPr/>
              </a:pPr>
              <a:r>
                <a:rPr lang="en-US" sz="900" b="1" kern="0" dirty="0" smtClean="0">
                  <a:solidFill>
                    <a:srgbClr val="000000"/>
                  </a:solidFill>
                  <a:latin typeface="+mn-lt"/>
                  <a:ea typeface="+mj-ea"/>
                  <a:cs typeface="Calibri" pitchFamily="34" charset="0"/>
                </a:rPr>
                <a:t>Project Vision</a:t>
              </a:r>
            </a:p>
            <a:p>
              <a:pPr marL="117475" marR="0" lvl="0" indent="-117475" algn="l" defTabSz="914400" rtl="0" eaLnBrk="1" fontAlgn="base" latinLnBrk="0" hangingPunct="1">
                <a:lnSpc>
                  <a:spcPct val="100000"/>
                </a:lnSpc>
                <a:spcBef>
                  <a:spcPct val="0"/>
                </a:spcBef>
                <a:spcAft>
                  <a:spcPct val="0"/>
                </a:spcAft>
                <a:buClr>
                  <a:srgbClr val="FFC000"/>
                </a:buClr>
                <a:buSzTx/>
                <a:buFont typeface="Wingdings" pitchFamily="2" charset="2"/>
                <a:buChar char="§"/>
                <a:tabLst/>
                <a:defRPr/>
              </a:pPr>
              <a:endParaRPr lang="en-US" sz="900" b="1" kern="0" dirty="0" smtClean="0">
                <a:solidFill>
                  <a:srgbClr val="000000"/>
                </a:solidFill>
                <a:latin typeface="+mn-lt"/>
                <a:ea typeface="+mj-ea"/>
                <a:cs typeface="Calibri" pitchFamily="34" charset="0"/>
              </a:endParaRPr>
            </a:p>
            <a:p>
              <a:pPr marL="117475" marR="0" lvl="0" indent="-117475" algn="l" defTabSz="914400" rtl="0" eaLnBrk="1" fontAlgn="base" latinLnBrk="0" hangingPunct="1">
                <a:lnSpc>
                  <a:spcPct val="100000"/>
                </a:lnSpc>
                <a:spcBef>
                  <a:spcPct val="0"/>
                </a:spcBef>
                <a:spcAft>
                  <a:spcPct val="0"/>
                </a:spcAft>
                <a:buClr>
                  <a:srgbClr val="FFC000"/>
                </a:buClr>
                <a:buSzTx/>
                <a:buFont typeface="Wingdings" pitchFamily="2" charset="2"/>
                <a:buChar char="§"/>
                <a:tabLst/>
                <a:defRPr/>
              </a:pPr>
              <a:r>
                <a:rPr kumimoji="0" lang="en-US" sz="900" b="1" i="0" u="none" strike="noStrike" kern="0" cap="none" spc="0" normalizeH="0" baseline="0" noProof="0" dirty="0" smtClean="0">
                  <a:ln>
                    <a:noFill/>
                  </a:ln>
                  <a:solidFill>
                    <a:srgbClr val="000000"/>
                  </a:solidFill>
                  <a:effectLst/>
                  <a:uLnTx/>
                  <a:uFillTx/>
                  <a:latin typeface="+mn-lt"/>
                  <a:ea typeface="+mj-ea"/>
                  <a:cs typeface="Calibri" pitchFamily="34" charset="0"/>
                </a:rPr>
                <a:t>Business Alignment</a:t>
              </a:r>
            </a:p>
            <a:p>
              <a:pPr marL="117475" marR="0" lvl="0" indent="-117475" algn="l" defTabSz="914400" rtl="0" eaLnBrk="1" fontAlgn="base" latinLnBrk="0" hangingPunct="1">
                <a:lnSpc>
                  <a:spcPct val="100000"/>
                </a:lnSpc>
                <a:spcBef>
                  <a:spcPct val="0"/>
                </a:spcBef>
                <a:spcAft>
                  <a:spcPct val="0"/>
                </a:spcAft>
                <a:buClr>
                  <a:srgbClr val="FFC000"/>
                </a:buClr>
                <a:buSzTx/>
                <a:buFont typeface="Wingdings" pitchFamily="2" charset="2"/>
                <a:buChar char="§"/>
                <a:tabLst/>
                <a:defRPr/>
              </a:pPr>
              <a:endParaRPr lang="en-US" sz="900" b="1" kern="0" dirty="0" smtClean="0">
                <a:solidFill>
                  <a:srgbClr val="000000"/>
                </a:solidFill>
                <a:latin typeface="+mn-lt"/>
                <a:ea typeface="+mj-ea"/>
                <a:cs typeface="Calibri" pitchFamily="34" charset="0"/>
              </a:endParaRPr>
            </a:p>
            <a:p>
              <a:pPr marL="117475" marR="0" lvl="0" indent="-117475" algn="l" defTabSz="914400" rtl="0" eaLnBrk="1" fontAlgn="base" latinLnBrk="0" hangingPunct="1">
                <a:lnSpc>
                  <a:spcPct val="100000"/>
                </a:lnSpc>
                <a:spcBef>
                  <a:spcPct val="0"/>
                </a:spcBef>
                <a:spcAft>
                  <a:spcPct val="0"/>
                </a:spcAft>
                <a:buClr>
                  <a:srgbClr val="FFC000"/>
                </a:buClr>
                <a:buSzTx/>
                <a:buFont typeface="Wingdings" pitchFamily="2" charset="2"/>
                <a:buChar char="§"/>
                <a:tabLst/>
                <a:defRPr/>
              </a:pPr>
              <a:r>
                <a:rPr lang="en-US" sz="900" b="1" kern="0" dirty="0" smtClean="0">
                  <a:solidFill>
                    <a:srgbClr val="000000"/>
                  </a:solidFill>
                  <a:latin typeface="+mn-lt"/>
                  <a:ea typeface="+mj-ea"/>
                  <a:cs typeface="Calibri" pitchFamily="34" charset="0"/>
                </a:rPr>
                <a:t>Product Owner Selection </a:t>
              </a:r>
            </a:p>
            <a:p>
              <a:pPr marL="117475" marR="0" lvl="0" indent="-117475" algn="l" defTabSz="914400" rtl="0" eaLnBrk="1" fontAlgn="base" latinLnBrk="0" hangingPunct="1">
                <a:lnSpc>
                  <a:spcPct val="100000"/>
                </a:lnSpc>
                <a:spcBef>
                  <a:spcPct val="0"/>
                </a:spcBef>
                <a:spcAft>
                  <a:spcPct val="0"/>
                </a:spcAft>
                <a:buClr>
                  <a:srgbClr val="FFC000"/>
                </a:buClr>
                <a:buSzTx/>
                <a:buFont typeface="Wingdings" pitchFamily="2" charset="2"/>
                <a:buChar char="§"/>
                <a:tabLst/>
                <a:defRPr/>
              </a:pPr>
              <a:endParaRPr lang="en-US" sz="900" b="1" kern="0" dirty="0" smtClean="0">
                <a:solidFill>
                  <a:srgbClr val="000000"/>
                </a:solidFill>
                <a:latin typeface="+mn-lt"/>
                <a:ea typeface="+mj-ea"/>
                <a:cs typeface="Calibri" pitchFamily="34" charset="0"/>
              </a:endParaRPr>
            </a:p>
            <a:p>
              <a:pPr marL="117475" marR="0" lvl="0" indent="-117475" algn="l" defTabSz="914400" rtl="0" eaLnBrk="1" fontAlgn="base" latinLnBrk="0" hangingPunct="1">
                <a:lnSpc>
                  <a:spcPct val="100000"/>
                </a:lnSpc>
                <a:spcBef>
                  <a:spcPct val="0"/>
                </a:spcBef>
                <a:spcAft>
                  <a:spcPct val="0"/>
                </a:spcAft>
                <a:buClr>
                  <a:srgbClr val="FFC000"/>
                </a:buClr>
                <a:buSzTx/>
                <a:buFont typeface="Wingdings" pitchFamily="2" charset="2"/>
                <a:buChar char="§"/>
                <a:tabLst/>
                <a:defRPr/>
              </a:pPr>
              <a:r>
                <a:rPr lang="en-US" sz="900" b="1" kern="0" dirty="0" smtClean="0">
                  <a:solidFill>
                    <a:srgbClr val="000000"/>
                  </a:solidFill>
                  <a:latin typeface="+mn-lt"/>
                  <a:ea typeface="+mj-ea"/>
                  <a:cs typeface="Calibri" pitchFamily="34" charset="0"/>
                </a:rPr>
                <a:t>Funding</a:t>
              </a:r>
            </a:p>
            <a:p>
              <a:pPr marL="117475" marR="0" lvl="0" indent="-117475" algn="l" defTabSz="914400" rtl="0" eaLnBrk="1" fontAlgn="base" latinLnBrk="0" hangingPunct="1">
                <a:lnSpc>
                  <a:spcPct val="100000"/>
                </a:lnSpc>
                <a:spcBef>
                  <a:spcPct val="0"/>
                </a:spcBef>
                <a:spcAft>
                  <a:spcPct val="0"/>
                </a:spcAft>
                <a:buClr>
                  <a:srgbClr val="FFC000"/>
                </a:buClr>
                <a:buSzTx/>
                <a:buFont typeface="Wingdings" pitchFamily="2" charset="2"/>
                <a:buChar char="§"/>
                <a:tabLst/>
                <a:defRPr/>
              </a:pPr>
              <a:endParaRPr kumimoji="0" lang="en-US" sz="900" b="1" i="0" u="none" strike="noStrike" kern="0" cap="none" spc="0" normalizeH="0" baseline="0" noProof="0" dirty="0" smtClean="0">
                <a:ln>
                  <a:noFill/>
                </a:ln>
                <a:solidFill>
                  <a:srgbClr val="000000"/>
                </a:solidFill>
                <a:effectLst/>
                <a:uLnTx/>
                <a:uFillTx/>
                <a:latin typeface="+mn-lt"/>
                <a:ea typeface="+mj-ea"/>
                <a:cs typeface="Calibri" pitchFamily="34" charset="0"/>
              </a:endParaRPr>
            </a:p>
            <a:p>
              <a:pPr marL="117475" marR="0" lvl="0" indent="-117475" algn="l" defTabSz="914400" rtl="0" eaLnBrk="1" fontAlgn="base" latinLnBrk="0" hangingPunct="1">
                <a:lnSpc>
                  <a:spcPct val="100000"/>
                </a:lnSpc>
                <a:spcBef>
                  <a:spcPct val="0"/>
                </a:spcBef>
                <a:spcAft>
                  <a:spcPct val="0"/>
                </a:spcAft>
                <a:buClr>
                  <a:srgbClr val="FFC000"/>
                </a:buClr>
                <a:buSzTx/>
                <a:buFont typeface="Wingdings" pitchFamily="2" charset="2"/>
                <a:buChar char="§"/>
                <a:tabLst/>
                <a:defRPr/>
              </a:pPr>
              <a:r>
                <a:rPr kumimoji="0" lang="en-US" sz="900" b="1" i="0" u="none" strike="noStrike" kern="0" cap="none" spc="0" normalizeH="0" baseline="0" noProof="0" dirty="0" smtClean="0">
                  <a:ln>
                    <a:noFill/>
                  </a:ln>
                  <a:solidFill>
                    <a:srgbClr val="000000"/>
                  </a:solidFill>
                  <a:effectLst/>
                  <a:uLnTx/>
                  <a:uFillTx/>
                  <a:latin typeface="+mn-lt"/>
                  <a:ea typeface="+mj-ea"/>
                  <a:cs typeface="Calibri" pitchFamily="34" charset="0"/>
                </a:rPr>
                <a:t>Agile Training</a:t>
              </a:r>
              <a:endParaRPr kumimoji="0" lang="en-US" sz="900" b="1" i="0" u="none" strike="noStrike" kern="0" cap="none" spc="0" normalizeH="0" baseline="0" noProof="0" dirty="0">
                <a:ln>
                  <a:noFill/>
                </a:ln>
                <a:solidFill>
                  <a:srgbClr val="000000"/>
                </a:solidFill>
                <a:effectLst/>
                <a:uLnTx/>
                <a:uFillTx/>
                <a:latin typeface="+mn-lt"/>
                <a:ea typeface="+mj-ea"/>
                <a:cs typeface="Calibri" pitchFamily="34" charset="0"/>
              </a:endParaRPr>
            </a:p>
          </p:txBody>
        </p:sp>
      </p:grpSp>
      <p:grpSp>
        <p:nvGrpSpPr>
          <p:cNvPr id="3" name="Group 21"/>
          <p:cNvGrpSpPr/>
          <p:nvPr/>
        </p:nvGrpSpPr>
        <p:grpSpPr>
          <a:xfrm>
            <a:off x="762000" y="5091445"/>
            <a:ext cx="7696200" cy="871210"/>
            <a:chOff x="762000" y="5105400"/>
            <a:chExt cx="7696200" cy="871210"/>
          </a:xfrm>
        </p:grpSpPr>
        <p:sp>
          <p:nvSpPr>
            <p:cNvPr id="17" name="TextBox 16"/>
            <p:cNvSpPr txBox="1"/>
            <p:nvPr/>
          </p:nvSpPr>
          <p:spPr>
            <a:xfrm>
              <a:off x="762000" y="5114836"/>
              <a:ext cx="1371600" cy="861774"/>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pPr marL="117475" indent="-117475">
                <a:buClr>
                  <a:schemeClr val="tx1"/>
                </a:buClr>
                <a:buFont typeface="Wingdings" pitchFamily="2" charset="2"/>
                <a:buChar char="§"/>
              </a:pPr>
              <a:r>
                <a:rPr lang="en-US" sz="1000" b="0" dirty="0" smtClean="0">
                  <a:latin typeface="+mn-lt"/>
                  <a:cs typeface="Calibri" pitchFamily="34" charset="0"/>
                </a:rPr>
                <a:t>Project Charter</a:t>
              </a:r>
            </a:p>
            <a:p>
              <a:pPr marL="117475" indent="-117475">
                <a:buClr>
                  <a:schemeClr val="tx1"/>
                </a:buClr>
                <a:buFont typeface="Wingdings" pitchFamily="2" charset="2"/>
                <a:buChar char="§"/>
              </a:pPr>
              <a:endParaRPr lang="en-US" sz="1000" b="0" dirty="0" smtClean="0">
                <a:cs typeface="Calibri" pitchFamily="34" charset="0"/>
              </a:endParaRPr>
            </a:p>
            <a:p>
              <a:pPr marL="117475" indent="-117475">
                <a:buClr>
                  <a:schemeClr val="tx1"/>
                </a:buClr>
                <a:buFont typeface="Wingdings" pitchFamily="2" charset="2"/>
                <a:buChar char="§"/>
              </a:pPr>
              <a:endParaRPr lang="en-US" sz="1000" b="0" dirty="0" smtClean="0">
                <a:latin typeface="+mn-lt"/>
                <a:cs typeface="Calibri" pitchFamily="34" charset="0"/>
              </a:endParaRPr>
            </a:p>
            <a:p>
              <a:pPr marL="117475" indent="-117475">
                <a:buClr>
                  <a:schemeClr val="tx1"/>
                </a:buClr>
                <a:buFont typeface="Wingdings" pitchFamily="2" charset="2"/>
                <a:buChar char="§"/>
              </a:pPr>
              <a:endParaRPr lang="en-US" sz="1000" b="0" dirty="0" smtClean="0">
                <a:latin typeface="+mn-lt"/>
                <a:cs typeface="Calibri" pitchFamily="34" charset="0"/>
              </a:endParaRPr>
            </a:p>
            <a:p>
              <a:pPr marL="117475" indent="-117475">
                <a:buClr>
                  <a:schemeClr val="tx1"/>
                </a:buClr>
                <a:buFont typeface="Wingdings" pitchFamily="2" charset="2"/>
                <a:buChar char="§"/>
              </a:pPr>
              <a:endParaRPr lang="en-US" sz="1000" b="0" dirty="0">
                <a:latin typeface="+mn-lt"/>
                <a:cs typeface="Calibri" pitchFamily="34" charset="0"/>
              </a:endParaRPr>
            </a:p>
          </p:txBody>
        </p:sp>
        <p:sp>
          <p:nvSpPr>
            <p:cNvPr id="18" name="TextBox 17"/>
            <p:cNvSpPr txBox="1"/>
            <p:nvPr/>
          </p:nvSpPr>
          <p:spPr>
            <a:xfrm>
              <a:off x="2209800" y="5105400"/>
              <a:ext cx="1600200" cy="861774"/>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pPr marL="117475" indent="-117475">
                <a:buClr>
                  <a:schemeClr val="tx1"/>
                </a:buClr>
                <a:buFont typeface="Wingdings" pitchFamily="2" charset="2"/>
                <a:buChar char="§"/>
              </a:pPr>
              <a:r>
                <a:rPr lang="en-US" sz="1000" b="0" dirty="0" smtClean="0">
                  <a:latin typeface="+mn-lt"/>
                  <a:cs typeface="Calibri" pitchFamily="34" charset="0"/>
                </a:rPr>
                <a:t>Product Backlog</a:t>
              </a:r>
            </a:p>
            <a:p>
              <a:pPr marL="117475" indent="-117475">
                <a:buClr>
                  <a:schemeClr val="tx1"/>
                </a:buClr>
                <a:buFont typeface="Wingdings" pitchFamily="2" charset="2"/>
                <a:buChar char="§"/>
              </a:pPr>
              <a:r>
                <a:rPr lang="en-US" sz="1000" b="0" dirty="0" smtClean="0">
                  <a:latin typeface="+mn-lt"/>
                  <a:cs typeface="Calibri" pitchFamily="34" charset="0"/>
                </a:rPr>
                <a:t>Release Plan</a:t>
              </a:r>
            </a:p>
            <a:p>
              <a:pPr marL="117475" indent="-117475">
                <a:buClr>
                  <a:schemeClr val="tx1"/>
                </a:buClr>
                <a:buFont typeface="Wingdings" pitchFamily="2" charset="2"/>
                <a:buChar char="§"/>
              </a:pPr>
              <a:r>
                <a:rPr lang="en-US" sz="1000" b="0" dirty="0" smtClean="0">
                  <a:latin typeface="+mn-lt"/>
                  <a:cs typeface="Calibri" pitchFamily="34" charset="0"/>
                </a:rPr>
                <a:t>Test Strategy</a:t>
              </a:r>
            </a:p>
            <a:p>
              <a:pPr marL="117475" indent="-117475">
                <a:buClr>
                  <a:schemeClr val="tx1"/>
                </a:buClr>
                <a:buFont typeface="Wingdings" pitchFamily="2" charset="2"/>
                <a:buChar char="§"/>
              </a:pPr>
              <a:r>
                <a:rPr lang="en-US" sz="1000" b="0" dirty="0" smtClean="0">
                  <a:latin typeface="+mn-lt"/>
                  <a:cs typeface="Calibri" pitchFamily="34" charset="0"/>
                </a:rPr>
                <a:t>Solution Architecture</a:t>
              </a:r>
            </a:p>
            <a:p>
              <a:pPr marL="117475" indent="-117475">
                <a:buClr>
                  <a:schemeClr val="tx1"/>
                </a:buClr>
                <a:buFont typeface="Wingdings" pitchFamily="2" charset="2"/>
                <a:buChar char="§"/>
              </a:pPr>
              <a:r>
                <a:rPr lang="en-US" sz="1000" b="0" dirty="0" smtClean="0">
                  <a:latin typeface="+mn-lt"/>
                  <a:cs typeface="Calibri" pitchFamily="34" charset="0"/>
                </a:rPr>
                <a:t>Security Interaction</a:t>
              </a:r>
              <a:endParaRPr lang="en-US" sz="1000" b="0" dirty="0">
                <a:latin typeface="+mn-lt"/>
                <a:cs typeface="Calibri" pitchFamily="34" charset="0"/>
              </a:endParaRPr>
            </a:p>
          </p:txBody>
        </p:sp>
        <p:sp>
          <p:nvSpPr>
            <p:cNvPr id="20" name="TextBox 19"/>
            <p:cNvSpPr txBox="1"/>
            <p:nvPr/>
          </p:nvSpPr>
          <p:spPr>
            <a:xfrm>
              <a:off x="3886200" y="5105400"/>
              <a:ext cx="2743200" cy="861774"/>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pPr marL="117475" indent="-117475">
                <a:buClr>
                  <a:schemeClr val="tx1"/>
                </a:buClr>
                <a:buFont typeface="Wingdings" pitchFamily="2" charset="2"/>
                <a:buChar char="§"/>
              </a:pPr>
              <a:r>
                <a:rPr lang="en-US" sz="1000" b="0" dirty="0" smtClean="0">
                  <a:latin typeface="+mn-lt"/>
                  <a:cs typeface="Calibri" pitchFamily="34" charset="0"/>
                </a:rPr>
                <a:t>Iteration Backlog</a:t>
              </a:r>
            </a:p>
            <a:p>
              <a:pPr marL="117475" indent="-117475">
                <a:buClr>
                  <a:schemeClr val="tx1"/>
                </a:buClr>
                <a:buFont typeface="Wingdings" pitchFamily="2" charset="2"/>
                <a:buChar char="§"/>
              </a:pPr>
              <a:r>
                <a:rPr lang="en-US" sz="1000" b="0" dirty="0" smtClean="0">
                  <a:latin typeface="+mn-lt"/>
                  <a:cs typeface="Calibri" pitchFamily="34" charset="0"/>
                </a:rPr>
                <a:t>Working Code!</a:t>
              </a:r>
            </a:p>
            <a:p>
              <a:pPr marL="117475" indent="-117475">
                <a:buClr>
                  <a:schemeClr val="tx1"/>
                </a:buClr>
                <a:buFont typeface="Wingdings" pitchFamily="2" charset="2"/>
                <a:buChar char="§"/>
              </a:pPr>
              <a:r>
                <a:rPr lang="en-US" sz="1000" b="0" dirty="0" smtClean="0">
                  <a:latin typeface="+mn-lt"/>
                  <a:cs typeface="Calibri" pitchFamily="34" charset="0"/>
                </a:rPr>
                <a:t>SIT Test Scripts and Cases</a:t>
              </a:r>
            </a:p>
            <a:p>
              <a:pPr marL="117475" indent="-117475">
                <a:buClr>
                  <a:schemeClr val="tx1"/>
                </a:buClr>
                <a:buFont typeface="Wingdings" pitchFamily="2" charset="2"/>
                <a:buChar char="§"/>
              </a:pPr>
              <a:endParaRPr lang="en-US" sz="1000" b="0" dirty="0" smtClean="0">
                <a:cs typeface="Calibri" pitchFamily="34" charset="0"/>
              </a:endParaRPr>
            </a:p>
            <a:p>
              <a:pPr marL="117475" indent="-117475">
                <a:buClr>
                  <a:schemeClr val="tx1"/>
                </a:buClr>
                <a:buFont typeface="Wingdings" pitchFamily="2" charset="2"/>
                <a:buChar char="§"/>
              </a:pPr>
              <a:endParaRPr lang="en-US" sz="1000" b="0" dirty="0" smtClean="0">
                <a:latin typeface="+mn-lt"/>
                <a:cs typeface="Calibri" pitchFamily="34" charset="0"/>
              </a:endParaRPr>
            </a:p>
          </p:txBody>
        </p:sp>
        <p:sp>
          <p:nvSpPr>
            <p:cNvPr id="21" name="TextBox 20"/>
            <p:cNvSpPr txBox="1"/>
            <p:nvPr/>
          </p:nvSpPr>
          <p:spPr>
            <a:xfrm>
              <a:off x="6705600" y="5105400"/>
              <a:ext cx="1752600" cy="861774"/>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pPr marL="117475" indent="-117475">
                <a:buClr>
                  <a:schemeClr val="tx1"/>
                </a:buClr>
                <a:buFont typeface="Wingdings" pitchFamily="2" charset="2"/>
                <a:buChar char="§"/>
              </a:pPr>
              <a:r>
                <a:rPr lang="en-US" sz="1000" b="0" dirty="0" smtClean="0">
                  <a:latin typeface="+mn-lt"/>
                  <a:cs typeface="Calibri" pitchFamily="34" charset="0"/>
                </a:rPr>
                <a:t>Test Scripts &amp; Cases</a:t>
              </a:r>
            </a:p>
            <a:p>
              <a:pPr marL="117475" indent="-117475">
                <a:buClr>
                  <a:schemeClr val="tx1"/>
                </a:buClr>
                <a:buFont typeface="Wingdings" pitchFamily="2" charset="2"/>
                <a:buChar char="§"/>
              </a:pPr>
              <a:r>
                <a:rPr lang="en-US" sz="1000" b="0" dirty="0" smtClean="0">
                  <a:latin typeface="+mn-lt"/>
                  <a:cs typeface="Calibri" pitchFamily="34" charset="0"/>
                </a:rPr>
                <a:t>Project Performance Rpt</a:t>
              </a:r>
            </a:p>
            <a:p>
              <a:pPr marL="117475" indent="-117475">
                <a:buClr>
                  <a:schemeClr val="tx1"/>
                </a:buClr>
                <a:buFont typeface="Wingdings" pitchFamily="2" charset="2"/>
                <a:buChar char="§"/>
              </a:pPr>
              <a:endParaRPr lang="en-US" sz="1000" b="0" dirty="0" smtClean="0">
                <a:latin typeface="+mn-lt"/>
                <a:cs typeface="Calibri" pitchFamily="34" charset="0"/>
              </a:endParaRPr>
            </a:p>
            <a:p>
              <a:pPr marL="117475" indent="-117475">
                <a:buClr>
                  <a:schemeClr val="tx1"/>
                </a:buClr>
                <a:buFont typeface="Wingdings" pitchFamily="2" charset="2"/>
                <a:buChar char="§"/>
              </a:pPr>
              <a:endParaRPr lang="en-US" sz="1000" b="0" dirty="0" smtClean="0">
                <a:latin typeface="+mn-lt"/>
                <a:cs typeface="Calibri" pitchFamily="34" charset="0"/>
              </a:endParaRPr>
            </a:p>
            <a:p>
              <a:pPr marL="117475" indent="-117475">
                <a:buClr>
                  <a:schemeClr val="tx1"/>
                </a:buClr>
                <a:buFont typeface="Wingdings" pitchFamily="2" charset="2"/>
                <a:buChar char="§"/>
              </a:pPr>
              <a:endParaRPr lang="en-US" sz="1000" b="0" dirty="0">
                <a:latin typeface="+mn-lt"/>
                <a:cs typeface="Calibri" pitchFamily="34" charset="0"/>
              </a:endParaRPr>
            </a:p>
          </p:txBody>
        </p:sp>
      </p:grpSp>
      <p:sp>
        <p:nvSpPr>
          <p:cNvPr id="23" name="Title 2"/>
          <p:cNvSpPr txBox="1">
            <a:spLocks/>
          </p:cNvSpPr>
          <p:nvPr/>
        </p:nvSpPr>
        <p:spPr bwMode="auto">
          <a:xfrm>
            <a:off x="228600" y="852046"/>
            <a:ext cx="5029200" cy="276999"/>
          </a:xfrm>
          <a:prstGeom prst="rect">
            <a:avLst/>
          </a:prstGeom>
          <a:noFill/>
          <a:ln w="9525">
            <a:noFill/>
            <a:miter lim="800000"/>
            <a:headEnd/>
            <a:tailEnd/>
          </a:ln>
        </p:spPr>
        <p:txBody>
          <a:bodyPr vert="horz" wrap="square" lIns="91440" tIns="45720" rIns="91440" bIns="45720" numCol="1" anchor="b"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200" b="1" i="0" u="none" strike="noStrike" kern="0" cap="none" spc="0" normalizeH="0" baseline="0" noProof="0" dirty="0" smtClean="0">
                <a:ln>
                  <a:noFill/>
                </a:ln>
                <a:solidFill>
                  <a:srgbClr val="002060"/>
                </a:solidFill>
                <a:effectLst/>
                <a:uLnTx/>
                <a:uFillTx/>
                <a:latin typeface="+mn-lt"/>
                <a:ea typeface="+mj-ea"/>
                <a:cs typeface="Calibri" pitchFamily="34" charset="0"/>
              </a:rPr>
              <a:t>PROCESS</a:t>
            </a:r>
            <a:endParaRPr kumimoji="0" lang="en-US" sz="1200" b="1" i="0" u="none" strike="noStrike" kern="0" cap="none" spc="0" normalizeH="0" baseline="0" noProof="0" dirty="0">
              <a:ln>
                <a:noFill/>
              </a:ln>
              <a:solidFill>
                <a:srgbClr val="002060"/>
              </a:solidFill>
              <a:effectLst/>
              <a:uLnTx/>
              <a:uFillTx/>
              <a:latin typeface="+mn-lt"/>
              <a:ea typeface="+mj-ea"/>
              <a:cs typeface="Calibri" pitchFamily="34" charset="0"/>
            </a:endParaRPr>
          </a:p>
        </p:txBody>
      </p:sp>
      <p:sp>
        <p:nvSpPr>
          <p:cNvPr id="24" name="Title 2"/>
          <p:cNvSpPr txBox="1">
            <a:spLocks/>
          </p:cNvSpPr>
          <p:nvPr/>
        </p:nvSpPr>
        <p:spPr bwMode="auto">
          <a:xfrm>
            <a:off x="228600" y="4698764"/>
            <a:ext cx="1315192" cy="276999"/>
          </a:xfrm>
          <a:prstGeom prst="rect">
            <a:avLst/>
          </a:prstGeom>
          <a:noFill/>
          <a:ln w="9525">
            <a:noFill/>
            <a:miter lim="800000"/>
            <a:headEnd/>
            <a:tailEnd/>
          </a:ln>
        </p:spPr>
        <p:txBody>
          <a:bodyPr vert="horz" wrap="square" lIns="91440" tIns="45720" rIns="91440" bIns="45720" numCol="1" anchor="b"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200" b="1" i="0" u="none" strike="noStrike" kern="0" cap="none" spc="0" normalizeH="0" baseline="0" noProof="0" dirty="0" smtClean="0">
                <a:ln>
                  <a:noFill/>
                </a:ln>
                <a:solidFill>
                  <a:srgbClr val="002060"/>
                </a:solidFill>
                <a:effectLst/>
                <a:uLnTx/>
                <a:uFillTx/>
                <a:latin typeface="+mn-lt"/>
                <a:ea typeface="+mj-ea"/>
                <a:cs typeface="Calibri" pitchFamily="34" charset="0"/>
              </a:rPr>
              <a:t>OUTPUTS</a:t>
            </a:r>
            <a:endParaRPr kumimoji="0" lang="en-US" sz="1200" b="1" i="0" u="none" strike="noStrike" kern="0" cap="none" spc="0" normalizeH="0" baseline="0" noProof="0" dirty="0">
              <a:ln>
                <a:noFill/>
              </a:ln>
              <a:solidFill>
                <a:srgbClr val="002060"/>
              </a:solidFill>
              <a:effectLst/>
              <a:uLnTx/>
              <a:uFillTx/>
              <a:latin typeface="+mn-lt"/>
              <a:ea typeface="+mj-ea"/>
              <a:cs typeface="Calibri" pitchFamily="34" charset="0"/>
            </a:endParaRPr>
          </a:p>
        </p:txBody>
      </p:sp>
      <p:sp>
        <p:nvSpPr>
          <p:cNvPr id="25" name="Down Arrow 24"/>
          <p:cNvSpPr/>
          <p:nvPr/>
        </p:nvSpPr>
        <p:spPr bwMode="auto">
          <a:xfrm>
            <a:off x="1295400" y="4689336"/>
            <a:ext cx="304800" cy="304800"/>
          </a:xfrm>
          <a:prstGeom prst="downArrow">
            <a:avLst/>
          </a:prstGeom>
          <a:solidFill>
            <a:schemeClr val="tx1"/>
          </a:solidFill>
          <a:ln w="9525">
            <a:noFill/>
            <a:miter lim="800000"/>
            <a:headEnd/>
            <a:tailEnd/>
          </a:ln>
        </p:spPr>
        <p:txBody>
          <a:bodyPr rtlCol="0" anchor="ctr"/>
          <a:lstStyle/>
          <a:p>
            <a:pPr marL="231775" indent="-231775" algn="ctr" eaLnBrk="0" hangingPunct="0">
              <a:lnSpc>
                <a:spcPct val="90000"/>
              </a:lnSpc>
              <a:buClr>
                <a:srgbClr val="0099CC"/>
              </a:buClr>
              <a:buSzPct val="75000"/>
              <a:buFont typeface="Wingdings" pitchFamily="2" charset="2"/>
              <a:buNone/>
            </a:pPr>
            <a:endParaRPr lang="en-US" sz="2000" b="1" i="0" dirty="0" smtClean="0">
              <a:solidFill>
                <a:schemeClr val="tx1"/>
              </a:solidFill>
              <a:latin typeface="+mn-lt"/>
            </a:endParaRPr>
          </a:p>
        </p:txBody>
      </p:sp>
      <p:sp>
        <p:nvSpPr>
          <p:cNvPr id="26" name="Down Arrow 25"/>
          <p:cNvSpPr/>
          <p:nvPr/>
        </p:nvSpPr>
        <p:spPr bwMode="auto">
          <a:xfrm>
            <a:off x="7391400" y="4689336"/>
            <a:ext cx="304800" cy="304800"/>
          </a:xfrm>
          <a:prstGeom prst="downArrow">
            <a:avLst/>
          </a:prstGeom>
          <a:solidFill>
            <a:schemeClr val="tx1"/>
          </a:solidFill>
          <a:ln w="9525">
            <a:noFill/>
            <a:miter lim="800000"/>
            <a:headEnd/>
            <a:tailEnd/>
          </a:ln>
        </p:spPr>
        <p:txBody>
          <a:bodyPr rtlCol="0" anchor="ctr"/>
          <a:lstStyle/>
          <a:p>
            <a:pPr marL="231775" indent="-231775" algn="ctr" eaLnBrk="0" hangingPunct="0">
              <a:lnSpc>
                <a:spcPct val="90000"/>
              </a:lnSpc>
              <a:buClr>
                <a:srgbClr val="0099CC"/>
              </a:buClr>
              <a:buSzPct val="75000"/>
              <a:buFont typeface="Wingdings" pitchFamily="2" charset="2"/>
              <a:buNone/>
            </a:pPr>
            <a:endParaRPr lang="en-US" sz="2000" b="1" i="0" dirty="0" smtClean="0">
              <a:solidFill>
                <a:schemeClr val="tx1"/>
              </a:solidFill>
              <a:latin typeface="+mn-lt"/>
            </a:endParaRPr>
          </a:p>
        </p:txBody>
      </p:sp>
      <p:sp>
        <p:nvSpPr>
          <p:cNvPr id="27" name="Down Arrow 26"/>
          <p:cNvSpPr/>
          <p:nvPr/>
        </p:nvSpPr>
        <p:spPr bwMode="auto">
          <a:xfrm>
            <a:off x="5105400" y="4689336"/>
            <a:ext cx="304800" cy="304800"/>
          </a:xfrm>
          <a:prstGeom prst="downArrow">
            <a:avLst/>
          </a:prstGeom>
          <a:solidFill>
            <a:schemeClr val="tx1"/>
          </a:solidFill>
          <a:ln w="9525">
            <a:noFill/>
            <a:miter lim="800000"/>
            <a:headEnd/>
            <a:tailEnd/>
          </a:ln>
        </p:spPr>
        <p:txBody>
          <a:bodyPr rtlCol="0" anchor="ctr"/>
          <a:lstStyle/>
          <a:p>
            <a:pPr marL="231775" indent="-231775" algn="ctr" eaLnBrk="0" hangingPunct="0">
              <a:lnSpc>
                <a:spcPct val="90000"/>
              </a:lnSpc>
              <a:buClr>
                <a:srgbClr val="0099CC"/>
              </a:buClr>
              <a:buSzPct val="75000"/>
              <a:buFont typeface="Wingdings" pitchFamily="2" charset="2"/>
              <a:buNone/>
            </a:pPr>
            <a:endParaRPr lang="en-US" sz="2000" b="1" i="0" dirty="0" smtClean="0">
              <a:solidFill>
                <a:schemeClr val="tx1"/>
              </a:solidFill>
              <a:latin typeface="+mn-lt"/>
            </a:endParaRPr>
          </a:p>
        </p:txBody>
      </p:sp>
      <p:sp>
        <p:nvSpPr>
          <p:cNvPr id="28" name="Down Arrow 27"/>
          <p:cNvSpPr/>
          <p:nvPr/>
        </p:nvSpPr>
        <p:spPr bwMode="auto">
          <a:xfrm>
            <a:off x="2819400" y="4689336"/>
            <a:ext cx="304800" cy="304800"/>
          </a:xfrm>
          <a:prstGeom prst="downArrow">
            <a:avLst/>
          </a:prstGeom>
          <a:solidFill>
            <a:schemeClr val="tx1"/>
          </a:solidFill>
          <a:ln w="9525">
            <a:noFill/>
            <a:miter lim="800000"/>
            <a:headEnd/>
            <a:tailEnd/>
          </a:ln>
        </p:spPr>
        <p:txBody>
          <a:bodyPr rtlCol="0" anchor="ctr"/>
          <a:lstStyle/>
          <a:p>
            <a:pPr marL="231775" indent="-231775" algn="ctr" eaLnBrk="0" hangingPunct="0">
              <a:lnSpc>
                <a:spcPct val="90000"/>
              </a:lnSpc>
              <a:buClr>
                <a:srgbClr val="0099CC"/>
              </a:buClr>
              <a:buSzPct val="75000"/>
              <a:buFont typeface="Wingdings" pitchFamily="2" charset="2"/>
              <a:buNone/>
            </a:pPr>
            <a:endParaRPr lang="en-US" sz="2000" b="1" i="0" dirty="0" smtClean="0">
              <a:solidFill>
                <a:schemeClr val="tx1"/>
              </a:solidFill>
              <a:latin typeface="+mn-lt"/>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a:xfrm>
            <a:off x="992575" y="397063"/>
            <a:ext cx="6096000" cy="369887"/>
          </a:xfrm>
          <a:prstGeom prst="rect">
            <a:avLst/>
          </a:prstGeom>
        </p:spPr>
        <p:txBody>
          <a:bodyPr anchor="t"/>
          <a:lstStyle/>
          <a:p>
            <a:pPr lvl="0" eaLnBrk="0" hangingPunct="0"/>
            <a:r>
              <a:rPr lang="en-US" sz="2000" dirty="0" smtClean="0">
                <a:latin typeface="+mn-lt"/>
              </a:rPr>
              <a:t>Project Initiation</a:t>
            </a:r>
            <a:endParaRPr kumimoji="0" lang="en-US" sz="2400" b="1" i="0" u="none" strike="noStrike" kern="0" cap="none" spc="0" normalizeH="0" baseline="0" noProof="0" dirty="0" smtClean="0">
              <a:ln>
                <a:noFill/>
              </a:ln>
              <a:solidFill>
                <a:schemeClr val="tx1"/>
              </a:solidFill>
              <a:effectLst/>
              <a:uLnTx/>
              <a:uFillTx/>
              <a:latin typeface="+mn-lt"/>
              <a:ea typeface="+mj-ea"/>
              <a:cs typeface="+mj-cs"/>
            </a:endParaRPr>
          </a:p>
        </p:txBody>
      </p:sp>
      <p:sp>
        <p:nvSpPr>
          <p:cNvPr id="6" name="Rectangle 5"/>
          <p:cNvSpPr/>
          <p:nvPr/>
        </p:nvSpPr>
        <p:spPr bwMode="auto">
          <a:xfrm>
            <a:off x="381000" y="1752600"/>
            <a:ext cx="8305800" cy="3352800"/>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rtlCol="0" anchor="ctr"/>
          <a:lstStyle/>
          <a:p>
            <a:pPr marL="231775" indent="-231775" algn="ctr" eaLnBrk="0" hangingPunct="0">
              <a:lnSpc>
                <a:spcPct val="90000"/>
              </a:lnSpc>
              <a:buClr>
                <a:srgbClr val="0099CC"/>
              </a:buClr>
              <a:buSzPct val="75000"/>
              <a:buFont typeface="Wingdings" pitchFamily="2" charset="2"/>
              <a:buNone/>
            </a:pPr>
            <a:endParaRPr lang="en-US" sz="2000" b="1" i="0" dirty="0" smtClean="0">
              <a:solidFill>
                <a:schemeClr val="tx1"/>
              </a:solidFill>
              <a:latin typeface="+mn-lt"/>
            </a:endParaRPr>
          </a:p>
        </p:txBody>
      </p:sp>
      <p:pic>
        <p:nvPicPr>
          <p:cNvPr id="7" name="Picture 1"/>
          <p:cNvPicPr>
            <a:picLocks noChangeAspect="1" noChangeArrowheads="1"/>
          </p:cNvPicPr>
          <p:nvPr/>
        </p:nvPicPr>
        <p:blipFill>
          <a:blip r:embed="rId3" cstate="print"/>
          <a:srcRect/>
          <a:stretch>
            <a:fillRect/>
          </a:stretch>
        </p:blipFill>
        <p:spPr bwMode="auto">
          <a:xfrm>
            <a:off x="1706563" y="1895475"/>
            <a:ext cx="6827837" cy="3067050"/>
          </a:xfrm>
          <a:prstGeom prst="rect">
            <a:avLst/>
          </a:prstGeom>
          <a:noFill/>
          <a:ln w="9525">
            <a:noFill/>
            <a:miter lim="800000"/>
            <a:headEnd/>
            <a:tailEnd/>
          </a:ln>
        </p:spPr>
      </p:pic>
      <p:pic>
        <p:nvPicPr>
          <p:cNvPr id="8" name="Picture 2"/>
          <p:cNvPicPr>
            <a:picLocks noChangeAspect="1" noChangeArrowheads="1"/>
          </p:cNvPicPr>
          <p:nvPr/>
        </p:nvPicPr>
        <p:blipFill>
          <a:blip r:embed="rId4" cstate="print"/>
          <a:srcRect/>
          <a:stretch>
            <a:fillRect/>
          </a:stretch>
        </p:blipFill>
        <p:spPr bwMode="auto">
          <a:xfrm>
            <a:off x="533400" y="2743200"/>
            <a:ext cx="1028700" cy="1028700"/>
          </a:xfrm>
          <a:prstGeom prst="rect">
            <a:avLst/>
          </a:prstGeom>
          <a:noFill/>
          <a:ln w="9525">
            <a:noFill/>
            <a:miter lim="800000"/>
            <a:headEnd/>
            <a:tailEnd/>
          </a:ln>
        </p:spPr>
      </p:pic>
      <p:sp>
        <p:nvSpPr>
          <p:cNvPr id="10" name="Rectangle 9"/>
          <p:cNvSpPr/>
          <p:nvPr/>
        </p:nvSpPr>
        <p:spPr bwMode="auto">
          <a:xfrm>
            <a:off x="457200" y="1828800"/>
            <a:ext cx="1219200" cy="3200400"/>
          </a:xfrm>
          <a:prstGeom prst="rect">
            <a:avLst/>
          </a:prstGeom>
          <a:solidFill>
            <a:srgbClr val="FFC000">
              <a:alpha val="24000"/>
            </a:srgbClr>
          </a:solidFill>
          <a:ln w="9525">
            <a:solidFill>
              <a:schemeClr val="accent2"/>
            </a:solidFill>
            <a:miter lim="800000"/>
            <a:headEnd/>
            <a:tailEnd/>
          </a:ln>
        </p:spPr>
        <p:txBody>
          <a:bodyPr rtlCol="0" anchor="ctr"/>
          <a:lstStyle/>
          <a:p>
            <a:pPr marL="231775" indent="-231775" algn="ctr" eaLnBrk="0" hangingPunct="0">
              <a:lnSpc>
                <a:spcPct val="90000"/>
              </a:lnSpc>
              <a:buClr>
                <a:srgbClr val="0099CC"/>
              </a:buClr>
              <a:buSzPct val="75000"/>
              <a:buFont typeface="Wingdings" pitchFamily="2" charset="2"/>
              <a:buNone/>
            </a:pPr>
            <a:endParaRPr lang="en-US" sz="2000" b="1" i="0" dirty="0" smtClean="0">
              <a:solidFill>
                <a:schemeClr val="tx1"/>
              </a:solidFill>
              <a:latin typeface="+mn-lt"/>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a:xfrm>
            <a:off x="980700" y="397063"/>
            <a:ext cx="6096000" cy="369887"/>
          </a:xfrm>
          <a:prstGeom prst="rect">
            <a:avLst/>
          </a:prstGeom>
        </p:spPr>
        <p:txBody>
          <a:bodyPr anchor="t"/>
          <a:lstStyle/>
          <a:p>
            <a:pPr lvl="0" eaLnBrk="0" hangingPunct="0"/>
            <a:r>
              <a:rPr lang="en-US" sz="2000" dirty="0" smtClean="0">
                <a:latin typeface="+mn-lt"/>
                <a:cs typeface="Calibri" pitchFamily="34" charset="0"/>
              </a:rPr>
              <a:t>Project Initiation Contd…</a:t>
            </a:r>
            <a:endParaRPr lang="en-US" sz="2000" b="1" kern="0" dirty="0" smtClean="0">
              <a:latin typeface="+mn-lt"/>
              <a:cs typeface="Calibri" pitchFamily="34" charset="0"/>
            </a:endParaRPr>
          </a:p>
        </p:txBody>
      </p:sp>
      <p:grpSp>
        <p:nvGrpSpPr>
          <p:cNvPr id="2" name="Group 11"/>
          <p:cNvGrpSpPr/>
          <p:nvPr/>
        </p:nvGrpSpPr>
        <p:grpSpPr>
          <a:xfrm>
            <a:off x="2636322" y="938151"/>
            <a:ext cx="2785190" cy="2310186"/>
            <a:chOff x="2348626" y="1373031"/>
            <a:chExt cx="4141946" cy="3019737"/>
          </a:xfrm>
        </p:grpSpPr>
        <p:sp>
          <p:nvSpPr>
            <p:cNvPr id="13" name="Freeform 12"/>
            <p:cNvSpPr/>
            <p:nvPr/>
          </p:nvSpPr>
          <p:spPr>
            <a:xfrm>
              <a:off x="5732956" y="3191280"/>
              <a:ext cx="91440" cy="338798"/>
            </a:xfrm>
            <a:custGeom>
              <a:avLst/>
              <a:gdLst/>
              <a:ahLst/>
              <a:cxnLst/>
              <a:rect l="0" t="0" r="0" b="0"/>
              <a:pathLst>
                <a:path>
                  <a:moveTo>
                    <a:pt x="45720" y="0"/>
                  </a:moveTo>
                  <a:lnTo>
                    <a:pt x="45720" y="338798"/>
                  </a:lnTo>
                </a:path>
              </a:pathLst>
            </a:custGeom>
            <a:no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14" name="Freeform 13"/>
            <p:cNvSpPr/>
            <p:nvPr/>
          </p:nvSpPr>
          <p:spPr>
            <a:xfrm>
              <a:off x="4710830" y="2112756"/>
              <a:ext cx="1067845" cy="338798"/>
            </a:xfrm>
            <a:custGeom>
              <a:avLst/>
              <a:gdLst/>
              <a:ahLst/>
              <a:cxnLst/>
              <a:rect l="0" t="0" r="0" b="0"/>
              <a:pathLst>
                <a:path>
                  <a:moveTo>
                    <a:pt x="0" y="0"/>
                  </a:moveTo>
                  <a:lnTo>
                    <a:pt x="0" y="230881"/>
                  </a:lnTo>
                  <a:lnTo>
                    <a:pt x="1067845" y="230881"/>
                  </a:lnTo>
                  <a:lnTo>
                    <a:pt x="1067845" y="338798"/>
                  </a:lnTo>
                </a:path>
              </a:pathLst>
            </a:custGeom>
            <a:no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15" name="Freeform 14"/>
            <p:cNvSpPr/>
            <p:nvPr/>
          </p:nvSpPr>
          <p:spPr>
            <a:xfrm>
              <a:off x="3642985" y="3191280"/>
              <a:ext cx="711897" cy="338798"/>
            </a:xfrm>
            <a:custGeom>
              <a:avLst/>
              <a:gdLst/>
              <a:ahLst/>
              <a:cxnLst/>
              <a:rect l="0" t="0" r="0" b="0"/>
              <a:pathLst>
                <a:path>
                  <a:moveTo>
                    <a:pt x="0" y="0"/>
                  </a:moveTo>
                  <a:lnTo>
                    <a:pt x="0" y="230881"/>
                  </a:lnTo>
                  <a:lnTo>
                    <a:pt x="711897" y="230881"/>
                  </a:lnTo>
                  <a:lnTo>
                    <a:pt x="711897" y="338798"/>
                  </a:lnTo>
                </a:path>
              </a:pathLst>
            </a:custGeom>
            <a:no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16" name="Freeform 15"/>
            <p:cNvSpPr/>
            <p:nvPr/>
          </p:nvSpPr>
          <p:spPr>
            <a:xfrm>
              <a:off x="2931088" y="3191280"/>
              <a:ext cx="711897" cy="338798"/>
            </a:xfrm>
            <a:custGeom>
              <a:avLst/>
              <a:gdLst/>
              <a:ahLst/>
              <a:cxnLst/>
              <a:rect l="0" t="0" r="0" b="0"/>
              <a:pathLst>
                <a:path>
                  <a:moveTo>
                    <a:pt x="711897" y="0"/>
                  </a:moveTo>
                  <a:lnTo>
                    <a:pt x="711897" y="230881"/>
                  </a:lnTo>
                  <a:lnTo>
                    <a:pt x="0" y="230881"/>
                  </a:lnTo>
                  <a:lnTo>
                    <a:pt x="0" y="338798"/>
                  </a:lnTo>
                </a:path>
              </a:pathLst>
            </a:custGeom>
            <a:no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17" name="Freeform 16"/>
            <p:cNvSpPr/>
            <p:nvPr/>
          </p:nvSpPr>
          <p:spPr>
            <a:xfrm>
              <a:off x="3642985" y="2112756"/>
              <a:ext cx="1067845" cy="338798"/>
            </a:xfrm>
            <a:custGeom>
              <a:avLst/>
              <a:gdLst/>
              <a:ahLst/>
              <a:cxnLst/>
              <a:rect l="0" t="0" r="0" b="0"/>
              <a:pathLst>
                <a:path>
                  <a:moveTo>
                    <a:pt x="1067845" y="0"/>
                  </a:moveTo>
                  <a:lnTo>
                    <a:pt x="1067845" y="230881"/>
                  </a:lnTo>
                  <a:lnTo>
                    <a:pt x="0" y="230881"/>
                  </a:lnTo>
                  <a:lnTo>
                    <a:pt x="0" y="338798"/>
                  </a:lnTo>
                </a:path>
              </a:pathLst>
            </a:custGeom>
            <a:no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18" name="Rounded Rectangle 17"/>
            <p:cNvSpPr/>
            <p:nvPr/>
          </p:nvSpPr>
          <p:spPr>
            <a:xfrm>
              <a:off x="4128369" y="1373031"/>
              <a:ext cx="1164922" cy="739725"/>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0" name="Freeform 19"/>
            <p:cNvSpPr/>
            <p:nvPr/>
          </p:nvSpPr>
          <p:spPr>
            <a:xfrm>
              <a:off x="4257805" y="1495995"/>
              <a:ext cx="1164922" cy="739725"/>
            </a:xfrm>
            <a:custGeom>
              <a:avLst/>
              <a:gdLst>
                <a:gd name="connsiteX0" fmla="*/ 0 w 1164922"/>
                <a:gd name="connsiteY0" fmla="*/ 73973 h 739725"/>
                <a:gd name="connsiteX1" fmla="*/ 21666 w 1164922"/>
                <a:gd name="connsiteY1" fmla="*/ 21666 h 739725"/>
                <a:gd name="connsiteX2" fmla="*/ 73973 w 1164922"/>
                <a:gd name="connsiteY2" fmla="*/ 0 h 739725"/>
                <a:gd name="connsiteX3" fmla="*/ 1090949 w 1164922"/>
                <a:gd name="connsiteY3" fmla="*/ 0 h 739725"/>
                <a:gd name="connsiteX4" fmla="*/ 1143256 w 1164922"/>
                <a:gd name="connsiteY4" fmla="*/ 21666 h 739725"/>
                <a:gd name="connsiteX5" fmla="*/ 1164922 w 1164922"/>
                <a:gd name="connsiteY5" fmla="*/ 73973 h 739725"/>
                <a:gd name="connsiteX6" fmla="*/ 1164922 w 1164922"/>
                <a:gd name="connsiteY6" fmla="*/ 665752 h 739725"/>
                <a:gd name="connsiteX7" fmla="*/ 1143256 w 1164922"/>
                <a:gd name="connsiteY7" fmla="*/ 718059 h 739725"/>
                <a:gd name="connsiteX8" fmla="*/ 1090949 w 1164922"/>
                <a:gd name="connsiteY8" fmla="*/ 739725 h 739725"/>
                <a:gd name="connsiteX9" fmla="*/ 73973 w 1164922"/>
                <a:gd name="connsiteY9" fmla="*/ 739725 h 739725"/>
                <a:gd name="connsiteX10" fmla="*/ 21666 w 1164922"/>
                <a:gd name="connsiteY10" fmla="*/ 718059 h 739725"/>
                <a:gd name="connsiteX11" fmla="*/ 0 w 1164922"/>
                <a:gd name="connsiteY11" fmla="*/ 665752 h 739725"/>
                <a:gd name="connsiteX12" fmla="*/ 0 w 1164922"/>
                <a:gd name="connsiteY12" fmla="*/ 73973 h 739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64922" h="739725">
                  <a:moveTo>
                    <a:pt x="0" y="73973"/>
                  </a:moveTo>
                  <a:cubicBezTo>
                    <a:pt x="0" y="54354"/>
                    <a:pt x="7794" y="35539"/>
                    <a:pt x="21666" y="21666"/>
                  </a:cubicBezTo>
                  <a:cubicBezTo>
                    <a:pt x="35539" y="7793"/>
                    <a:pt x="54354" y="0"/>
                    <a:pt x="73973" y="0"/>
                  </a:cubicBezTo>
                  <a:lnTo>
                    <a:pt x="1090949" y="0"/>
                  </a:lnTo>
                  <a:cubicBezTo>
                    <a:pt x="1110568" y="0"/>
                    <a:pt x="1129383" y="7794"/>
                    <a:pt x="1143256" y="21666"/>
                  </a:cubicBezTo>
                  <a:cubicBezTo>
                    <a:pt x="1157129" y="35539"/>
                    <a:pt x="1164922" y="54354"/>
                    <a:pt x="1164922" y="73973"/>
                  </a:cubicBezTo>
                  <a:lnTo>
                    <a:pt x="1164922" y="665752"/>
                  </a:lnTo>
                  <a:cubicBezTo>
                    <a:pt x="1164922" y="685371"/>
                    <a:pt x="1157128" y="704186"/>
                    <a:pt x="1143256" y="718059"/>
                  </a:cubicBezTo>
                  <a:cubicBezTo>
                    <a:pt x="1129383" y="731932"/>
                    <a:pt x="1110568" y="739725"/>
                    <a:pt x="1090949" y="739725"/>
                  </a:cubicBezTo>
                  <a:lnTo>
                    <a:pt x="73973" y="739725"/>
                  </a:lnTo>
                  <a:cubicBezTo>
                    <a:pt x="54354" y="739725"/>
                    <a:pt x="35539" y="731931"/>
                    <a:pt x="21666" y="718059"/>
                  </a:cubicBezTo>
                  <a:cubicBezTo>
                    <a:pt x="7793" y="704186"/>
                    <a:pt x="0" y="685371"/>
                    <a:pt x="0" y="665752"/>
                  </a:cubicBezTo>
                  <a:lnTo>
                    <a:pt x="0" y="73973"/>
                  </a:ln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82626" tIns="82626" rIns="82626" bIns="82626" numCol="1" spcCol="1270" anchor="ctr" anchorCtr="0">
              <a:noAutofit/>
            </a:bodyPr>
            <a:lstStyle/>
            <a:p>
              <a:pPr lvl="0" algn="ctr" defTabSz="711200">
                <a:lnSpc>
                  <a:spcPct val="90000"/>
                </a:lnSpc>
                <a:spcBef>
                  <a:spcPct val="0"/>
                </a:spcBef>
                <a:spcAft>
                  <a:spcPct val="35000"/>
                </a:spcAft>
              </a:pPr>
              <a:r>
                <a:rPr lang="en-US" sz="1000" kern="1200" dirty="0" smtClean="0">
                  <a:cs typeface="Calibri" pitchFamily="34" charset="0"/>
                </a:rPr>
                <a:t>Project</a:t>
              </a:r>
              <a:endParaRPr lang="en-US" sz="1000" kern="1200" dirty="0">
                <a:cs typeface="Calibri" pitchFamily="34" charset="0"/>
              </a:endParaRPr>
            </a:p>
          </p:txBody>
        </p:sp>
        <p:sp>
          <p:nvSpPr>
            <p:cNvPr id="21" name="Rounded Rectangle 20"/>
            <p:cNvSpPr/>
            <p:nvPr/>
          </p:nvSpPr>
          <p:spPr>
            <a:xfrm>
              <a:off x="3060523" y="2451555"/>
              <a:ext cx="1164922" cy="739725"/>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2" name="Freeform 21"/>
            <p:cNvSpPr/>
            <p:nvPr/>
          </p:nvSpPr>
          <p:spPr>
            <a:xfrm>
              <a:off x="3189959" y="2574519"/>
              <a:ext cx="1164922" cy="739725"/>
            </a:xfrm>
            <a:custGeom>
              <a:avLst/>
              <a:gdLst>
                <a:gd name="connsiteX0" fmla="*/ 0 w 1164922"/>
                <a:gd name="connsiteY0" fmla="*/ 73973 h 739725"/>
                <a:gd name="connsiteX1" fmla="*/ 21666 w 1164922"/>
                <a:gd name="connsiteY1" fmla="*/ 21666 h 739725"/>
                <a:gd name="connsiteX2" fmla="*/ 73973 w 1164922"/>
                <a:gd name="connsiteY2" fmla="*/ 0 h 739725"/>
                <a:gd name="connsiteX3" fmla="*/ 1090949 w 1164922"/>
                <a:gd name="connsiteY3" fmla="*/ 0 h 739725"/>
                <a:gd name="connsiteX4" fmla="*/ 1143256 w 1164922"/>
                <a:gd name="connsiteY4" fmla="*/ 21666 h 739725"/>
                <a:gd name="connsiteX5" fmla="*/ 1164922 w 1164922"/>
                <a:gd name="connsiteY5" fmla="*/ 73973 h 739725"/>
                <a:gd name="connsiteX6" fmla="*/ 1164922 w 1164922"/>
                <a:gd name="connsiteY6" fmla="*/ 665752 h 739725"/>
                <a:gd name="connsiteX7" fmla="*/ 1143256 w 1164922"/>
                <a:gd name="connsiteY7" fmla="*/ 718059 h 739725"/>
                <a:gd name="connsiteX8" fmla="*/ 1090949 w 1164922"/>
                <a:gd name="connsiteY8" fmla="*/ 739725 h 739725"/>
                <a:gd name="connsiteX9" fmla="*/ 73973 w 1164922"/>
                <a:gd name="connsiteY9" fmla="*/ 739725 h 739725"/>
                <a:gd name="connsiteX10" fmla="*/ 21666 w 1164922"/>
                <a:gd name="connsiteY10" fmla="*/ 718059 h 739725"/>
                <a:gd name="connsiteX11" fmla="*/ 0 w 1164922"/>
                <a:gd name="connsiteY11" fmla="*/ 665752 h 739725"/>
                <a:gd name="connsiteX12" fmla="*/ 0 w 1164922"/>
                <a:gd name="connsiteY12" fmla="*/ 73973 h 739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64922" h="739725">
                  <a:moveTo>
                    <a:pt x="0" y="73973"/>
                  </a:moveTo>
                  <a:cubicBezTo>
                    <a:pt x="0" y="54354"/>
                    <a:pt x="7794" y="35539"/>
                    <a:pt x="21666" y="21666"/>
                  </a:cubicBezTo>
                  <a:cubicBezTo>
                    <a:pt x="35539" y="7793"/>
                    <a:pt x="54354" y="0"/>
                    <a:pt x="73973" y="0"/>
                  </a:cubicBezTo>
                  <a:lnTo>
                    <a:pt x="1090949" y="0"/>
                  </a:lnTo>
                  <a:cubicBezTo>
                    <a:pt x="1110568" y="0"/>
                    <a:pt x="1129383" y="7794"/>
                    <a:pt x="1143256" y="21666"/>
                  </a:cubicBezTo>
                  <a:cubicBezTo>
                    <a:pt x="1157129" y="35539"/>
                    <a:pt x="1164922" y="54354"/>
                    <a:pt x="1164922" y="73973"/>
                  </a:cubicBezTo>
                  <a:lnTo>
                    <a:pt x="1164922" y="665752"/>
                  </a:lnTo>
                  <a:cubicBezTo>
                    <a:pt x="1164922" y="685371"/>
                    <a:pt x="1157128" y="704186"/>
                    <a:pt x="1143256" y="718059"/>
                  </a:cubicBezTo>
                  <a:cubicBezTo>
                    <a:pt x="1129383" y="731932"/>
                    <a:pt x="1110568" y="739725"/>
                    <a:pt x="1090949" y="739725"/>
                  </a:cubicBezTo>
                  <a:lnTo>
                    <a:pt x="73973" y="739725"/>
                  </a:lnTo>
                  <a:cubicBezTo>
                    <a:pt x="54354" y="739725"/>
                    <a:pt x="35539" y="731931"/>
                    <a:pt x="21666" y="718059"/>
                  </a:cubicBezTo>
                  <a:cubicBezTo>
                    <a:pt x="7793" y="704186"/>
                    <a:pt x="0" y="685371"/>
                    <a:pt x="0" y="665752"/>
                  </a:cubicBezTo>
                  <a:lnTo>
                    <a:pt x="0" y="73973"/>
                  </a:ln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82626" tIns="82626" rIns="82626" bIns="82626" numCol="1" spcCol="1270" anchor="ctr" anchorCtr="0">
              <a:noAutofit/>
            </a:bodyPr>
            <a:lstStyle/>
            <a:p>
              <a:pPr lvl="0" algn="ctr" defTabSz="711200">
                <a:lnSpc>
                  <a:spcPct val="90000"/>
                </a:lnSpc>
                <a:spcBef>
                  <a:spcPct val="0"/>
                </a:spcBef>
                <a:spcAft>
                  <a:spcPct val="35000"/>
                </a:spcAft>
              </a:pPr>
              <a:r>
                <a:rPr lang="en-US" sz="1000" kern="1200" dirty="0" smtClean="0">
                  <a:cs typeface="Calibri" pitchFamily="34" charset="0"/>
                </a:rPr>
                <a:t>Release 1</a:t>
              </a:r>
              <a:endParaRPr lang="en-US" sz="1000" kern="1200" dirty="0">
                <a:cs typeface="Calibri" pitchFamily="34" charset="0"/>
              </a:endParaRPr>
            </a:p>
          </p:txBody>
        </p:sp>
        <p:sp>
          <p:nvSpPr>
            <p:cNvPr id="23" name="Rounded Rectangle 22"/>
            <p:cNvSpPr/>
            <p:nvPr/>
          </p:nvSpPr>
          <p:spPr>
            <a:xfrm>
              <a:off x="2348626" y="3530079"/>
              <a:ext cx="1164922" cy="739725"/>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4" name="Freeform 23"/>
            <p:cNvSpPr/>
            <p:nvPr/>
          </p:nvSpPr>
          <p:spPr>
            <a:xfrm>
              <a:off x="2478062" y="3653043"/>
              <a:ext cx="1164922" cy="739725"/>
            </a:xfrm>
            <a:custGeom>
              <a:avLst/>
              <a:gdLst>
                <a:gd name="connsiteX0" fmla="*/ 0 w 1164922"/>
                <a:gd name="connsiteY0" fmla="*/ 73973 h 739725"/>
                <a:gd name="connsiteX1" fmla="*/ 21666 w 1164922"/>
                <a:gd name="connsiteY1" fmla="*/ 21666 h 739725"/>
                <a:gd name="connsiteX2" fmla="*/ 73973 w 1164922"/>
                <a:gd name="connsiteY2" fmla="*/ 0 h 739725"/>
                <a:gd name="connsiteX3" fmla="*/ 1090949 w 1164922"/>
                <a:gd name="connsiteY3" fmla="*/ 0 h 739725"/>
                <a:gd name="connsiteX4" fmla="*/ 1143256 w 1164922"/>
                <a:gd name="connsiteY4" fmla="*/ 21666 h 739725"/>
                <a:gd name="connsiteX5" fmla="*/ 1164922 w 1164922"/>
                <a:gd name="connsiteY5" fmla="*/ 73973 h 739725"/>
                <a:gd name="connsiteX6" fmla="*/ 1164922 w 1164922"/>
                <a:gd name="connsiteY6" fmla="*/ 665752 h 739725"/>
                <a:gd name="connsiteX7" fmla="*/ 1143256 w 1164922"/>
                <a:gd name="connsiteY7" fmla="*/ 718059 h 739725"/>
                <a:gd name="connsiteX8" fmla="*/ 1090949 w 1164922"/>
                <a:gd name="connsiteY8" fmla="*/ 739725 h 739725"/>
                <a:gd name="connsiteX9" fmla="*/ 73973 w 1164922"/>
                <a:gd name="connsiteY9" fmla="*/ 739725 h 739725"/>
                <a:gd name="connsiteX10" fmla="*/ 21666 w 1164922"/>
                <a:gd name="connsiteY10" fmla="*/ 718059 h 739725"/>
                <a:gd name="connsiteX11" fmla="*/ 0 w 1164922"/>
                <a:gd name="connsiteY11" fmla="*/ 665752 h 739725"/>
                <a:gd name="connsiteX12" fmla="*/ 0 w 1164922"/>
                <a:gd name="connsiteY12" fmla="*/ 73973 h 739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64922" h="739725">
                  <a:moveTo>
                    <a:pt x="0" y="73973"/>
                  </a:moveTo>
                  <a:cubicBezTo>
                    <a:pt x="0" y="54354"/>
                    <a:pt x="7794" y="35539"/>
                    <a:pt x="21666" y="21666"/>
                  </a:cubicBezTo>
                  <a:cubicBezTo>
                    <a:pt x="35539" y="7793"/>
                    <a:pt x="54354" y="0"/>
                    <a:pt x="73973" y="0"/>
                  </a:cubicBezTo>
                  <a:lnTo>
                    <a:pt x="1090949" y="0"/>
                  </a:lnTo>
                  <a:cubicBezTo>
                    <a:pt x="1110568" y="0"/>
                    <a:pt x="1129383" y="7794"/>
                    <a:pt x="1143256" y="21666"/>
                  </a:cubicBezTo>
                  <a:cubicBezTo>
                    <a:pt x="1157129" y="35539"/>
                    <a:pt x="1164922" y="54354"/>
                    <a:pt x="1164922" y="73973"/>
                  </a:cubicBezTo>
                  <a:lnTo>
                    <a:pt x="1164922" y="665752"/>
                  </a:lnTo>
                  <a:cubicBezTo>
                    <a:pt x="1164922" y="685371"/>
                    <a:pt x="1157128" y="704186"/>
                    <a:pt x="1143256" y="718059"/>
                  </a:cubicBezTo>
                  <a:cubicBezTo>
                    <a:pt x="1129383" y="731932"/>
                    <a:pt x="1110568" y="739725"/>
                    <a:pt x="1090949" y="739725"/>
                  </a:cubicBezTo>
                  <a:lnTo>
                    <a:pt x="73973" y="739725"/>
                  </a:lnTo>
                  <a:cubicBezTo>
                    <a:pt x="54354" y="739725"/>
                    <a:pt x="35539" y="731931"/>
                    <a:pt x="21666" y="718059"/>
                  </a:cubicBezTo>
                  <a:cubicBezTo>
                    <a:pt x="7793" y="704186"/>
                    <a:pt x="0" y="685371"/>
                    <a:pt x="0" y="665752"/>
                  </a:cubicBezTo>
                  <a:lnTo>
                    <a:pt x="0" y="73973"/>
                  </a:ln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82626" tIns="82626" rIns="82626" bIns="82626" numCol="1" spcCol="1270" anchor="ctr" anchorCtr="0">
              <a:noAutofit/>
            </a:bodyPr>
            <a:lstStyle/>
            <a:p>
              <a:pPr lvl="0" algn="ctr" defTabSz="711200">
                <a:lnSpc>
                  <a:spcPct val="90000"/>
                </a:lnSpc>
                <a:spcBef>
                  <a:spcPct val="0"/>
                </a:spcBef>
                <a:spcAft>
                  <a:spcPct val="35000"/>
                </a:spcAft>
              </a:pPr>
              <a:r>
                <a:rPr lang="en-US" sz="1000" kern="1200" dirty="0" smtClean="0">
                  <a:cs typeface="Calibri" pitchFamily="34" charset="0"/>
                </a:rPr>
                <a:t>Iteration 1</a:t>
              </a:r>
              <a:endParaRPr lang="en-US" sz="1000" kern="1200" dirty="0">
                <a:cs typeface="Calibri" pitchFamily="34" charset="0"/>
              </a:endParaRPr>
            </a:p>
          </p:txBody>
        </p:sp>
        <p:sp>
          <p:nvSpPr>
            <p:cNvPr id="25" name="Rounded Rectangle 24"/>
            <p:cNvSpPr/>
            <p:nvPr/>
          </p:nvSpPr>
          <p:spPr>
            <a:xfrm>
              <a:off x="3772420" y="3530079"/>
              <a:ext cx="1164922" cy="739725"/>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6" name="Freeform 25"/>
            <p:cNvSpPr/>
            <p:nvPr/>
          </p:nvSpPr>
          <p:spPr>
            <a:xfrm>
              <a:off x="3901856" y="3653043"/>
              <a:ext cx="1164922" cy="739725"/>
            </a:xfrm>
            <a:custGeom>
              <a:avLst/>
              <a:gdLst>
                <a:gd name="connsiteX0" fmla="*/ 0 w 1164922"/>
                <a:gd name="connsiteY0" fmla="*/ 73973 h 739725"/>
                <a:gd name="connsiteX1" fmla="*/ 21666 w 1164922"/>
                <a:gd name="connsiteY1" fmla="*/ 21666 h 739725"/>
                <a:gd name="connsiteX2" fmla="*/ 73973 w 1164922"/>
                <a:gd name="connsiteY2" fmla="*/ 0 h 739725"/>
                <a:gd name="connsiteX3" fmla="*/ 1090949 w 1164922"/>
                <a:gd name="connsiteY3" fmla="*/ 0 h 739725"/>
                <a:gd name="connsiteX4" fmla="*/ 1143256 w 1164922"/>
                <a:gd name="connsiteY4" fmla="*/ 21666 h 739725"/>
                <a:gd name="connsiteX5" fmla="*/ 1164922 w 1164922"/>
                <a:gd name="connsiteY5" fmla="*/ 73973 h 739725"/>
                <a:gd name="connsiteX6" fmla="*/ 1164922 w 1164922"/>
                <a:gd name="connsiteY6" fmla="*/ 665752 h 739725"/>
                <a:gd name="connsiteX7" fmla="*/ 1143256 w 1164922"/>
                <a:gd name="connsiteY7" fmla="*/ 718059 h 739725"/>
                <a:gd name="connsiteX8" fmla="*/ 1090949 w 1164922"/>
                <a:gd name="connsiteY8" fmla="*/ 739725 h 739725"/>
                <a:gd name="connsiteX9" fmla="*/ 73973 w 1164922"/>
                <a:gd name="connsiteY9" fmla="*/ 739725 h 739725"/>
                <a:gd name="connsiteX10" fmla="*/ 21666 w 1164922"/>
                <a:gd name="connsiteY10" fmla="*/ 718059 h 739725"/>
                <a:gd name="connsiteX11" fmla="*/ 0 w 1164922"/>
                <a:gd name="connsiteY11" fmla="*/ 665752 h 739725"/>
                <a:gd name="connsiteX12" fmla="*/ 0 w 1164922"/>
                <a:gd name="connsiteY12" fmla="*/ 73973 h 739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64922" h="739725">
                  <a:moveTo>
                    <a:pt x="0" y="73973"/>
                  </a:moveTo>
                  <a:cubicBezTo>
                    <a:pt x="0" y="54354"/>
                    <a:pt x="7794" y="35539"/>
                    <a:pt x="21666" y="21666"/>
                  </a:cubicBezTo>
                  <a:cubicBezTo>
                    <a:pt x="35539" y="7793"/>
                    <a:pt x="54354" y="0"/>
                    <a:pt x="73973" y="0"/>
                  </a:cubicBezTo>
                  <a:lnTo>
                    <a:pt x="1090949" y="0"/>
                  </a:lnTo>
                  <a:cubicBezTo>
                    <a:pt x="1110568" y="0"/>
                    <a:pt x="1129383" y="7794"/>
                    <a:pt x="1143256" y="21666"/>
                  </a:cubicBezTo>
                  <a:cubicBezTo>
                    <a:pt x="1157129" y="35539"/>
                    <a:pt x="1164922" y="54354"/>
                    <a:pt x="1164922" y="73973"/>
                  </a:cubicBezTo>
                  <a:lnTo>
                    <a:pt x="1164922" y="665752"/>
                  </a:lnTo>
                  <a:cubicBezTo>
                    <a:pt x="1164922" y="685371"/>
                    <a:pt x="1157128" y="704186"/>
                    <a:pt x="1143256" y="718059"/>
                  </a:cubicBezTo>
                  <a:cubicBezTo>
                    <a:pt x="1129383" y="731932"/>
                    <a:pt x="1110568" y="739725"/>
                    <a:pt x="1090949" y="739725"/>
                  </a:cubicBezTo>
                  <a:lnTo>
                    <a:pt x="73973" y="739725"/>
                  </a:lnTo>
                  <a:cubicBezTo>
                    <a:pt x="54354" y="739725"/>
                    <a:pt x="35539" y="731931"/>
                    <a:pt x="21666" y="718059"/>
                  </a:cubicBezTo>
                  <a:cubicBezTo>
                    <a:pt x="7793" y="704186"/>
                    <a:pt x="0" y="685371"/>
                    <a:pt x="0" y="665752"/>
                  </a:cubicBezTo>
                  <a:lnTo>
                    <a:pt x="0" y="73973"/>
                  </a:ln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82626" tIns="82626" rIns="82626" bIns="82626" numCol="1" spcCol="1270" anchor="ctr" anchorCtr="0">
              <a:noAutofit/>
            </a:bodyPr>
            <a:lstStyle/>
            <a:p>
              <a:pPr lvl="0" algn="ctr" defTabSz="711200">
                <a:lnSpc>
                  <a:spcPct val="90000"/>
                </a:lnSpc>
                <a:spcBef>
                  <a:spcPct val="0"/>
                </a:spcBef>
                <a:spcAft>
                  <a:spcPct val="35000"/>
                </a:spcAft>
              </a:pPr>
              <a:r>
                <a:rPr lang="en-US" sz="1000" kern="1200" dirty="0" smtClean="0">
                  <a:cs typeface="Calibri" pitchFamily="34" charset="0"/>
                </a:rPr>
                <a:t>Iteration N</a:t>
              </a:r>
              <a:endParaRPr lang="en-US" sz="1000" kern="1200" dirty="0">
                <a:cs typeface="Calibri" pitchFamily="34" charset="0"/>
              </a:endParaRPr>
            </a:p>
          </p:txBody>
        </p:sp>
        <p:sp>
          <p:nvSpPr>
            <p:cNvPr id="27" name="Rounded Rectangle 26"/>
            <p:cNvSpPr/>
            <p:nvPr/>
          </p:nvSpPr>
          <p:spPr>
            <a:xfrm>
              <a:off x="5196214" y="2451555"/>
              <a:ext cx="1164922" cy="739725"/>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8" name="Freeform 27"/>
            <p:cNvSpPr/>
            <p:nvPr/>
          </p:nvSpPr>
          <p:spPr>
            <a:xfrm>
              <a:off x="5325650" y="2574519"/>
              <a:ext cx="1164922" cy="739725"/>
            </a:xfrm>
            <a:custGeom>
              <a:avLst/>
              <a:gdLst>
                <a:gd name="connsiteX0" fmla="*/ 0 w 1164922"/>
                <a:gd name="connsiteY0" fmla="*/ 73973 h 739725"/>
                <a:gd name="connsiteX1" fmla="*/ 21666 w 1164922"/>
                <a:gd name="connsiteY1" fmla="*/ 21666 h 739725"/>
                <a:gd name="connsiteX2" fmla="*/ 73973 w 1164922"/>
                <a:gd name="connsiteY2" fmla="*/ 0 h 739725"/>
                <a:gd name="connsiteX3" fmla="*/ 1090949 w 1164922"/>
                <a:gd name="connsiteY3" fmla="*/ 0 h 739725"/>
                <a:gd name="connsiteX4" fmla="*/ 1143256 w 1164922"/>
                <a:gd name="connsiteY4" fmla="*/ 21666 h 739725"/>
                <a:gd name="connsiteX5" fmla="*/ 1164922 w 1164922"/>
                <a:gd name="connsiteY5" fmla="*/ 73973 h 739725"/>
                <a:gd name="connsiteX6" fmla="*/ 1164922 w 1164922"/>
                <a:gd name="connsiteY6" fmla="*/ 665752 h 739725"/>
                <a:gd name="connsiteX7" fmla="*/ 1143256 w 1164922"/>
                <a:gd name="connsiteY7" fmla="*/ 718059 h 739725"/>
                <a:gd name="connsiteX8" fmla="*/ 1090949 w 1164922"/>
                <a:gd name="connsiteY8" fmla="*/ 739725 h 739725"/>
                <a:gd name="connsiteX9" fmla="*/ 73973 w 1164922"/>
                <a:gd name="connsiteY9" fmla="*/ 739725 h 739725"/>
                <a:gd name="connsiteX10" fmla="*/ 21666 w 1164922"/>
                <a:gd name="connsiteY10" fmla="*/ 718059 h 739725"/>
                <a:gd name="connsiteX11" fmla="*/ 0 w 1164922"/>
                <a:gd name="connsiteY11" fmla="*/ 665752 h 739725"/>
                <a:gd name="connsiteX12" fmla="*/ 0 w 1164922"/>
                <a:gd name="connsiteY12" fmla="*/ 73973 h 739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64922" h="739725">
                  <a:moveTo>
                    <a:pt x="0" y="73973"/>
                  </a:moveTo>
                  <a:cubicBezTo>
                    <a:pt x="0" y="54354"/>
                    <a:pt x="7794" y="35539"/>
                    <a:pt x="21666" y="21666"/>
                  </a:cubicBezTo>
                  <a:cubicBezTo>
                    <a:pt x="35539" y="7793"/>
                    <a:pt x="54354" y="0"/>
                    <a:pt x="73973" y="0"/>
                  </a:cubicBezTo>
                  <a:lnTo>
                    <a:pt x="1090949" y="0"/>
                  </a:lnTo>
                  <a:cubicBezTo>
                    <a:pt x="1110568" y="0"/>
                    <a:pt x="1129383" y="7794"/>
                    <a:pt x="1143256" y="21666"/>
                  </a:cubicBezTo>
                  <a:cubicBezTo>
                    <a:pt x="1157129" y="35539"/>
                    <a:pt x="1164922" y="54354"/>
                    <a:pt x="1164922" y="73973"/>
                  </a:cubicBezTo>
                  <a:lnTo>
                    <a:pt x="1164922" y="665752"/>
                  </a:lnTo>
                  <a:cubicBezTo>
                    <a:pt x="1164922" y="685371"/>
                    <a:pt x="1157128" y="704186"/>
                    <a:pt x="1143256" y="718059"/>
                  </a:cubicBezTo>
                  <a:cubicBezTo>
                    <a:pt x="1129383" y="731932"/>
                    <a:pt x="1110568" y="739725"/>
                    <a:pt x="1090949" y="739725"/>
                  </a:cubicBezTo>
                  <a:lnTo>
                    <a:pt x="73973" y="739725"/>
                  </a:lnTo>
                  <a:cubicBezTo>
                    <a:pt x="54354" y="739725"/>
                    <a:pt x="35539" y="731931"/>
                    <a:pt x="21666" y="718059"/>
                  </a:cubicBezTo>
                  <a:cubicBezTo>
                    <a:pt x="7793" y="704186"/>
                    <a:pt x="0" y="685371"/>
                    <a:pt x="0" y="665752"/>
                  </a:cubicBezTo>
                  <a:lnTo>
                    <a:pt x="0" y="73973"/>
                  </a:ln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82626" tIns="82626" rIns="82626" bIns="82626" numCol="1" spcCol="1270" anchor="ctr" anchorCtr="0">
              <a:noAutofit/>
            </a:bodyPr>
            <a:lstStyle/>
            <a:p>
              <a:pPr lvl="0" algn="ctr" defTabSz="711200">
                <a:lnSpc>
                  <a:spcPct val="90000"/>
                </a:lnSpc>
                <a:spcBef>
                  <a:spcPct val="0"/>
                </a:spcBef>
                <a:spcAft>
                  <a:spcPct val="35000"/>
                </a:spcAft>
              </a:pPr>
              <a:r>
                <a:rPr lang="en-US" sz="1000" kern="1200" dirty="0" smtClean="0">
                  <a:cs typeface="Calibri" pitchFamily="34" charset="0"/>
                </a:rPr>
                <a:t>Release N</a:t>
              </a:r>
              <a:endParaRPr lang="en-US" sz="1000" kern="1200" dirty="0">
                <a:cs typeface="Calibri" pitchFamily="34" charset="0"/>
              </a:endParaRPr>
            </a:p>
          </p:txBody>
        </p:sp>
        <p:sp>
          <p:nvSpPr>
            <p:cNvPr id="29" name="Rounded Rectangle 28"/>
            <p:cNvSpPr/>
            <p:nvPr/>
          </p:nvSpPr>
          <p:spPr>
            <a:xfrm>
              <a:off x="5196214" y="3530079"/>
              <a:ext cx="1164922" cy="739725"/>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0" name="Freeform 29"/>
            <p:cNvSpPr/>
            <p:nvPr/>
          </p:nvSpPr>
          <p:spPr>
            <a:xfrm>
              <a:off x="5325650" y="3653043"/>
              <a:ext cx="1164922" cy="739725"/>
            </a:xfrm>
            <a:custGeom>
              <a:avLst/>
              <a:gdLst>
                <a:gd name="connsiteX0" fmla="*/ 0 w 1164922"/>
                <a:gd name="connsiteY0" fmla="*/ 73973 h 739725"/>
                <a:gd name="connsiteX1" fmla="*/ 21666 w 1164922"/>
                <a:gd name="connsiteY1" fmla="*/ 21666 h 739725"/>
                <a:gd name="connsiteX2" fmla="*/ 73973 w 1164922"/>
                <a:gd name="connsiteY2" fmla="*/ 0 h 739725"/>
                <a:gd name="connsiteX3" fmla="*/ 1090949 w 1164922"/>
                <a:gd name="connsiteY3" fmla="*/ 0 h 739725"/>
                <a:gd name="connsiteX4" fmla="*/ 1143256 w 1164922"/>
                <a:gd name="connsiteY4" fmla="*/ 21666 h 739725"/>
                <a:gd name="connsiteX5" fmla="*/ 1164922 w 1164922"/>
                <a:gd name="connsiteY5" fmla="*/ 73973 h 739725"/>
                <a:gd name="connsiteX6" fmla="*/ 1164922 w 1164922"/>
                <a:gd name="connsiteY6" fmla="*/ 665752 h 739725"/>
                <a:gd name="connsiteX7" fmla="*/ 1143256 w 1164922"/>
                <a:gd name="connsiteY7" fmla="*/ 718059 h 739725"/>
                <a:gd name="connsiteX8" fmla="*/ 1090949 w 1164922"/>
                <a:gd name="connsiteY8" fmla="*/ 739725 h 739725"/>
                <a:gd name="connsiteX9" fmla="*/ 73973 w 1164922"/>
                <a:gd name="connsiteY9" fmla="*/ 739725 h 739725"/>
                <a:gd name="connsiteX10" fmla="*/ 21666 w 1164922"/>
                <a:gd name="connsiteY10" fmla="*/ 718059 h 739725"/>
                <a:gd name="connsiteX11" fmla="*/ 0 w 1164922"/>
                <a:gd name="connsiteY11" fmla="*/ 665752 h 739725"/>
                <a:gd name="connsiteX12" fmla="*/ 0 w 1164922"/>
                <a:gd name="connsiteY12" fmla="*/ 73973 h 739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64922" h="739725">
                  <a:moveTo>
                    <a:pt x="0" y="73973"/>
                  </a:moveTo>
                  <a:cubicBezTo>
                    <a:pt x="0" y="54354"/>
                    <a:pt x="7794" y="35539"/>
                    <a:pt x="21666" y="21666"/>
                  </a:cubicBezTo>
                  <a:cubicBezTo>
                    <a:pt x="35539" y="7793"/>
                    <a:pt x="54354" y="0"/>
                    <a:pt x="73973" y="0"/>
                  </a:cubicBezTo>
                  <a:lnTo>
                    <a:pt x="1090949" y="0"/>
                  </a:lnTo>
                  <a:cubicBezTo>
                    <a:pt x="1110568" y="0"/>
                    <a:pt x="1129383" y="7794"/>
                    <a:pt x="1143256" y="21666"/>
                  </a:cubicBezTo>
                  <a:cubicBezTo>
                    <a:pt x="1157129" y="35539"/>
                    <a:pt x="1164922" y="54354"/>
                    <a:pt x="1164922" y="73973"/>
                  </a:cubicBezTo>
                  <a:lnTo>
                    <a:pt x="1164922" y="665752"/>
                  </a:lnTo>
                  <a:cubicBezTo>
                    <a:pt x="1164922" y="685371"/>
                    <a:pt x="1157128" y="704186"/>
                    <a:pt x="1143256" y="718059"/>
                  </a:cubicBezTo>
                  <a:cubicBezTo>
                    <a:pt x="1129383" y="731932"/>
                    <a:pt x="1110568" y="739725"/>
                    <a:pt x="1090949" y="739725"/>
                  </a:cubicBezTo>
                  <a:lnTo>
                    <a:pt x="73973" y="739725"/>
                  </a:lnTo>
                  <a:cubicBezTo>
                    <a:pt x="54354" y="739725"/>
                    <a:pt x="35539" y="731931"/>
                    <a:pt x="21666" y="718059"/>
                  </a:cubicBezTo>
                  <a:cubicBezTo>
                    <a:pt x="7793" y="704186"/>
                    <a:pt x="0" y="685371"/>
                    <a:pt x="0" y="665752"/>
                  </a:cubicBezTo>
                  <a:lnTo>
                    <a:pt x="0" y="73973"/>
                  </a:ln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82626" tIns="82626" rIns="82626" bIns="82626" numCol="1" spcCol="1270" anchor="ctr" anchorCtr="0">
              <a:noAutofit/>
            </a:bodyPr>
            <a:lstStyle/>
            <a:p>
              <a:pPr lvl="0" algn="ctr" defTabSz="711200">
                <a:lnSpc>
                  <a:spcPct val="90000"/>
                </a:lnSpc>
                <a:spcBef>
                  <a:spcPct val="0"/>
                </a:spcBef>
                <a:spcAft>
                  <a:spcPct val="35000"/>
                </a:spcAft>
              </a:pPr>
              <a:r>
                <a:rPr lang="en-US" sz="1000" kern="1200" dirty="0" smtClean="0">
                  <a:cs typeface="Calibri" pitchFamily="34" charset="0"/>
                </a:rPr>
                <a:t>Iteration N</a:t>
              </a:r>
              <a:endParaRPr lang="en-US" sz="1000" kern="1200" dirty="0">
                <a:cs typeface="Calibri" pitchFamily="34" charset="0"/>
              </a:endParaRPr>
            </a:p>
          </p:txBody>
        </p:sp>
      </p:grpSp>
      <p:sp>
        <p:nvSpPr>
          <p:cNvPr id="31" name="Rounded Rectangular Callout 30"/>
          <p:cNvSpPr/>
          <p:nvPr/>
        </p:nvSpPr>
        <p:spPr bwMode="auto">
          <a:xfrm>
            <a:off x="6167918" y="1017780"/>
            <a:ext cx="1537187" cy="468693"/>
          </a:xfrm>
          <a:prstGeom prst="wedgeRoundRectCallout">
            <a:avLst>
              <a:gd name="adj1" fmla="val -109665"/>
              <a:gd name="adj2" fmla="val 147788"/>
              <a:gd name="adj3" fmla="val 16667"/>
            </a:avLst>
          </a:prstGeom>
          <a:solidFill>
            <a:schemeClr val="bg1">
              <a:alpha val="70195"/>
            </a:schemeClr>
          </a:solidFill>
          <a:ln w="9525">
            <a:solidFill>
              <a:schemeClr val="accent2"/>
            </a:solidFill>
            <a:miter lim="800000"/>
            <a:headEnd/>
            <a:tailEnd/>
          </a:ln>
        </p:spPr>
        <p:txBody>
          <a:bodyPr rtlCol="0" anchor="ctr"/>
          <a:lstStyle/>
          <a:p>
            <a:pPr algn="ctr" eaLnBrk="0" hangingPunct="0">
              <a:lnSpc>
                <a:spcPct val="90000"/>
              </a:lnSpc>
              <a:buClr>
                <a:srgbClr val="0099CC"/>
              </a:buClr>
              <a:buSzPct val="75000"/>
              <a:buFont typeface="Wingdings" pitchFamily="2" charset="2"/>
              <a:buNone/>
            </a:pPr>
            <a:r>
              <a:rPr lang="en-US" sz="700" i="0" dirty="0" smtClean="0">
                <a:solidFill>
                  <a:schemeClr val="tx1"/>
                </a:solidFill>
                <a:latin typeface="+mn-lt"/>
                <a:cs typeface="Calibri" pitchFamily="34" charset="0"/>
              </a:rPr>
              <a:t>A project can have multiple releases and each release is a sub project </a:t>
            </a:r>
            <a:r>
              <a:rPr lang="en-US" sz="700" dirty="0" smtClean="0">
                <a:latin typeface="+mn-lt"/>
                <a:cs typeface="Calibri" pitchFamily="34" charset="0"/>
              </a:rPr>
              <a:t>within Clarity</a:t>
            </a:r>
            <a:endParaRPr lang="en-US" sz="700" i="0" dirty="0" smtClean="0">
              <a:solidFill>
                <a:schemeClr val="tx1"/>
              </a:solidFill>
              <a:latin typeface="+mn-lt"/>
              <a:cs typeface="Calibri" pitchFamily="34" charset="0"/>
            </a:endParaRPr>
          </a:p>
        </p:txBody>
      </p:sp>
      <p:sp>
        <p:nvSpPr>
          <p:cNvPr id="32" name="Rounded Rectangular Callout 31"/>
          <p:cNvSpPr/>
          <p:nvPr/>
        </p:nvSpPr>
        <p:spPr bwMode="auto">
          <a:xfrm>
            <a:off x="6126244" y="2087365"/>
            <a:ext cx="1280989" cy="352103"/>
          </a:xfrm>
          <a:prstGeom prst="wedgeRoundRectCallout">
            <a:avLst>
              <a:gd name="adj1" fmla="val -120262"/>
              <a:gd name="adj2" fmla="val 165849"/>
              <a:gd name="adj3" fmla="val 16667"/>
            </a:avLst>
          </a:prstGeom>
          <a:solidFill>
            <a:schemeClr val="bg1">
              <a:alpha val="70195"/>
            </a:schemeClr>
          </a:solidFill>
          <a:ln w="9525">
            <a:solidFill>
              <a:schemeClr val="accent2"/>
            </a:solidFill>
            <a:miter lim="800000"/>
            <a:headEnd/>
            <a:tailEnd/>
          </a:ln>
        </p:spPr>
        <p:txBody>
          <a:bodyPr rtlCol="0" anchor="ctr"/>
          <a:lstStyle/>
          <a:p>
            <a:pPr algn="ctr" eaLnBrk="0" hangingPunct="0">
              <a:lnSpc>
                <a:spcPct val="90000"/>
              </a:lnSpc>
              <a:buClr>
                <a:srgbClr val="0099CC"/>
              </a:buClr>
              <a:buSzPct val="75000"/>
              <a:buFont typeface="Wingdings" pitchFamily="2" charset="2"/>
              <a:buNone/>
            </a:pPr>
            <a:r>
              <a:rPr lang="en-US" sz="700" i="0" dirty="0" smtClean="0">
                <a:solidFill>
                  <a:schemeClr val="tx1"/>
                </a:solidFill>
                <a:latin typeface="+mn-lt"/>
                <a:cs typeface="Calibri" pitchFamily="34" charset="0"/>
              </a:rPr>
              <a:t>A Release can have multiple  2- 4 Week Iterations</a:t>
            </a:r>
          </a:p>
        </p:txBody>
      </p:sp>
      <p:pic>
        <p:nvPicPr>
          <p:cNvPr id="19458" name="Object 4" descr="image005"/>
          <p:cNvPicPr>
            <a:picLocks noChangeAspect="1" noChangeArrowheads="1"/>
          </p:cNvPicPr>
          <p:nvPr/>
        </p:nvPicPr>
        <p:blipFill>
          <a:blip r:embed="rId3" cstate="print"/>
          <a:srcRect/>
          <a:stretch>
            <a:fillRect/>
          </a:stretch>
        </p:blipFill>
        <p:spPr bwMode="auto">
          <a:xfrm>
            <a:off x="451263" y="3384469"/>
            <a:ext cx="7391400" cy="971550"/>
          </a:xfrm>
          <a:prstGeom prst="rect">
            <a:avLst/>
          </a:prstGeom>
          <a:noFill/>
          <a:ln w="9525">
            <a:noFill/>
            <a:miter lim="800000"/>
            <a:headEnd/>
            <a:tailEnd/>
          </a:ln>
        </p:spPr>
      </p:pic>
      <p:pic>
        <p:nvPicPr>
          <p:cNvPr id="19459" name="Object 6" descr="image012"/>
          <p:cNvPicPr>
            <a:picLocks noChangeAspect="1" noChangeArrowheads="1"/>
          </p:cNvPicPr>
          <p:nvPr/>
        </p:nvPicPr>
        <p:blipFill>
          <a:blip r:embed="rId4" cstate="print"/>
          <a:srcRect/>
          <a:stretch>
            <a:fillRect/>
          </a:stretch>
        </p:blipFill>
        <p:spPr bwMode="auto">
          <a:xfrm>
            <a:off x="320882" y="4929001"/>
            <a:ext cx="4733925" cy="971550"/>
          </a:xfrm>
          <a:prstGeom prst="rect">
            <a:avLst/>
          </a:prstGeom>
          <a:noFill/>
          <a:ln w="9525">
            <a:noFill/>
            <a:miter lim="800000"/>
            <a:headEnd/>
            <a:tailEnd/>
          </a:ln>
        </p:spPr>
      </p:pic>
      <p:pic>
        <p:nvPicPr>
          <p:cNvPr id="19460" name="Object 7" descr="image013"/>
          <p:cNvPicPr>
            <a:picLocks noChangeAspect="1" noChangeArrowheads="1"/>
          </p:cNvPicPr>
          <p:nvPr/>
        </p:nvPicPr>
        <p:blipFill>
          <a:blip r:embed="rId5" cstate="print"/>
          <a:srcRect/>
          <a:stretch>
            <a:fillRect/>
          </a:stretch>
        </p:blipFill>
        <p:spPr bwMode="auto">
          <a:xfrm>
            <a:off x="5842661" y="4667003"/>
            <a:ext cx="2714625" cy="1438275"/>
          </a:xfrm>
          <a:prstGeom prst="rect">
            <a:avLst/>
          </a:prstGeom>
          <a:noFill/>
          <a:ln w="9525">
            <a:noFill/>
            <a:miter lim="800000"/>
            <a:headEnd/>
            <a:tailEnd/>
          </a:ln>
        </p:spPr>
      </p:pic>
      <p:sp>
        <p:nvSpPr>
          <p:cNvPr id="117" name="TextBox 116"/>
          <p:cNvSpPr txBox="1"/>
          <p:nvPr/>
        </p:nvSpPr>
        <p:spPr>
          <a:xfrm>
            <a:off x="3479470" y="4346369"/>
            <a:ext cx="859531" cy="261610"/>
          </a:xfrm>
          <a:prstGeom prst="rect">
            <a:avLst/>
          </a:prstGeom>
          <a:noFill/>
        </p:spPr>
        <p:txBody>
          <a:bodyPr wrap="none" rtlCol="0">
            <a:spAutoFit/>
          </a:bodyPr>
          <a:lstStyle/>
          <a:p>
            <a:r>
              <a:rPr lang="en-US" sz="1100" b="0" dirty="0" smtClean="0"/>
              <a:t>Scenario 1</a:t>
            </a:r>
            <a:endParaRPr lang="en-US" sz="1100" b="0" dirty="0"/>
          </a:p>
        </p:txBody>
      </p:sp>
      <p:sp>
        <p:nvSpPr>
          <p:cNvPr id="120" name="TextBox 119"/>
          <p:cNvSpPr txBox="1"/>
          <p:nvPr/>
        </p:nvSpPr>
        <p:spPr>
          <a:xfrm>
            <a:off x="1945574" y="5900057"/>
            <a:ext cx="859531" cy="261610"/>
          </a:xfrm>
          <a:prstGeom prst="rect">
            <a:avLst/>
          </a:prstGeom>
          <a:noFill/>
        </p:spPr>
        <p:txBody>
          <a:bodyPr wrap="none" rtlCol="0">
            <a:spAutoFit/>
          </a:bodyPr>
          <a:lstStyle/>
          <a:p>
            <a:r>
              <a:rPr lang="en-US" sz="1100" b="0" dirty="0" smtClean="0"/>
              <a:t>Scenario 2</a:t>
            </a:r>
            <a:endParaRPr lang="en-US" sz="1100" b="0" dirty="0"/>
          </a:p>
        </p:txBody>
      </p:sp>
      <p:sp>
        <p:nvSpPr>
          <p:cNvPr id="123" name="TextBox 122"/>
          <p:cNvSpPr txBox="1"/>
          <p:nvPr/>
        </p:nvSpPr>
        <p:spPr>
          <a:xfrm>
            <a:off x="6907480" y="6135585"/>
            <a:ext cx="859531" cy="261610"/>
          </a:xfrm>
          <a:prstGeom prst="rect">
            <a:avLst/>
          </a:prstGeom>
          <a:noFill/>
        </p:spPr>
        <p:txBody>
          <a:bodyPr wrap="none" rtlCol="0">
            <a:spAutoFit/>
          </a:bodyPr>
          <a:lstStyle/>
          <a:p>
            <a:r>
              <a:rPr lang="en-US" sz="1100" b="0" dirty="0" smtClean="0"/>
              <a:t>Scenario 3</a:t>
            </a:r>
            <a:endParaRPr lang="en-US" sz="1100" b="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 / Objectives</a:t>
            </a:r>
            <a:endParaRPr lang="en-US" dirty="0"/>
          </a:p>
        </p:txBody>
      </p:sp>
      <p:sp>
        <p:nvSpPr>
          <p:cNvPr id="3" name="Content Placeholder 2"/>
          <p:cNvSpPr>
            <a:spLocks noGrp="1"/>
          </p:cNvSpPr>
          <p:nvPr>
            <p:ph idx="1"/>
          </p:nvPr>
        </p:nvSpPr>
        <p:spPr>
          <a:xfrm>
            <a:off x="270668" y="1515324"/>
            <a:ext cx="8602663" cy="4555216"/>
          </a:xfrm>
          <a:ln>
            <a:solidFill>
              <a:srgbClr val="00B0F0"/>
            </a:solidFill>
          </a:ln>
        </p:spPr>
        <p:txBody>
          <a:bodyPr/>
          <a:lstStyle/>
          <a:p>
            <a:pPr marL="228600" indent="-228600"/>
            <a:r>
              <a:rPr lang="en-US" sz="1800" dirty="0" smtClean="0"/>
              <a:t>Agile Software Development - Introduction</a:t>
            </a:r>
          </a:p>
          <a:p>
            <a:pPr marL="228600" indent="-228600"/>
            <a:r>
              <a:rPr lang="en-US" sz="1800" dirty="0" smtClean="0"/>
              <a:t>Agile Process Framework</a:t>
            </a:r>
          </a:p>
          <a:p>
            <a:pPr marL="228600" indent="-228600"/>
            <a:r>
              <a:rPr lang="en-US" sz="1800" dirty="0" smtClean="0"/>
              <a:t>Agile Delivery and Deliverables - Techniques and Best Practices</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a:xfrm>
            <a:off x="980700" y="397063"/>
            <a:ext cx="6096000" cy="369887"/>
          </a:xfrm>
          <a:prstGeom prst="rect">
            <a:avLst/>
          </a:prstGeom>
        </p:spPr>
        <p:txBody>
          <a:bodyPr anchor="t"/>
          <a:lstStyle/>
          <a:p>
            <a:pPr lvl="0" eaLnBrk="0" hangingPunct="0"/>
            <a:r>
              <a:rPr lang="en-US" sz="2000" dirty="0" smtClean="0">
                <a:latin typeface="+mn-lt"/>
                <a:cs typeface="Calibri" pitchFamily="34" charset="0"/>
              </a:rPr>
              <a:t>Project Initiation Contd…</a:t>
            </a:r>
            <a:endParaRPr kumimoji="0" lang="en-US" sz="2000" b="1" i="0" u="none" strike="noStrike" kern="0" cap="none" spc="0" normalizeH="0" baseline="0" noProof="0" dirty="0" smtClean="0">
              <a:ln>
                <a:noFill/>
              </a:ln>
              <a:effectLst/>
              <a:uLnTx/>
              <a:uFillTx/>
              <a:latin typeface="+mn-lt"/>
              <a:ea typeface="+mj-ea"/>
              <a:cs typeface="Calibri" pitchFamily="34" charset="0"/>
            </a:endParaRPr>
          </a:p>
        </p:txBody>
      </p:sp>
      <p:sp>
        <p:nvSpPr>
          <p:cNvPr id="11" name="Text Placeholder 1"/>
          <p:cNvSpPr txBox="1">
            <a:spLocks/>
          </p:cNvSpPr>
          <p:nvPr/>
        </p:nvSpPr>
        <p:spPr>
          <a:xfrm>
            <a:off x="419100" y="793675"/>
            <a:ext cx="7981950" cy="533400"/>
          </a:xfrm>
          <a:prstGeom prst="rect">
            <a:avLst/>
          </a:prstGeom>
        </p:spPr>
        <p:txBody>
          <a:bodyPr/>
          <a:lstStyle/>
          <a:p>
            <a:pPr marL="231775" indent="-231775">
              <a:spcBef>
                <a:spcPct val="25000"/>
              </a:spcBef>
              <a:buClr>
                <a:srgbClr val="0099CC"/>
              </a:buClr>
              <a:buSzPct val="75000"/>
              <a:buFont typeface="Wingdings" pitchFamily="2" charset="2"/>
              <a:buChar char="n"/>
            </a:pPr>
            <a:r>
              <a:rPr lang="en-US" sz="1600" kern="0" dirty="0" smtClean="0">
                <a:latin typeface="+mn-lt"/>
                <a:cs typeface="Calibri" pitchFamily="34" charset="0"/>
              </a:rPr>
              <a:t>Create the project in PMT (Clarity) with:</a:t>
            </a:r>
          </a:p>
        </p:txBody>
      </p:sp>
      <p:pic>
        <p:nvPicPr>
          <p:cNvPr id="19458" name="Picture 2"/>
          <p:cNvPicPr>
            <a:picLocks noChangeAspect="1" noChangeArrowheads="1"/>
          </p:cNvPicPr>
          <p:nvPr/>
        </p:nvPicPr>
        <p:blipFill>
          <a:blip r:embed="rId3" cstate="print"/>
          <a:srcRect/>
          <a:stretch>
            <a:fillRect/>
          </a:stretch>
        </p:blipFill>
        <p:spPr bwMode="auto">
          <a:xfrm>
            <a:off x="533400" y="1479475"/>
            <a:ext cx="4866296" cy="2971800"/>
          </a:xfrm>
          <a:prstGeom prst="rect">
            <a:avLst/>
          </a:prstGeom>
          <a:noFill/>
          <a:ln w="9525">
            <a:noFill/>
            <a:miter lim="800000"/>
            <a:headEnd/>
            <a:tailEnd/>
          </a:ln>
        </p:spPr>
      </p:pic>
      <p:sp>
        <p:nvSpPr>
          <p:cNvPr id="7" name="Rectangle 6"/>
          <p:cNvSpPr/>
          <p:nvPr/>
        </p:nvSpPr>
        <p:spPr>
          <a:xfrm>
            <a:off x="6172200" y="1431076"/>
            <a:ext cx="1910614" cy="253916"/>
          </a:xfrm>
          <a:prstGeom prst="rect">
            <a:avLst/>
          </a:prstGeom>
        </p:spPr>
        <p:txBody>
          <a:bodyPr wrap="square">
            <a:spAutoFit/>
          </a:bodyPr>
          <a:lstStyle/>
          <a:p>
            <a:pPr marL="0" lvl="1">
              <a:spcBef>
                <a:spcPct val="25000"/>
              </a:spcBef>
              <a:buClr>
                <a:srgbClr val="0099CC"/>
              </a:buClr>
              <a:buSzPct val="75000"/>
            </a:pPr>
            <a:r>
              <a:rPr lang="en-US" sz="1000" kern="0" dirty="0" smtClean="0">
                <a:latin typeface="+mn-lt"/>
                <a:cs typeface="Calibri" pitchFamily="34" charset="0"/>
              </a:rPr>
              <a:t>Project Type – Application</a:t>
            </a:r>
          </a:p>
        </p:txBody>
      </p:sp>
      <p:sp>
        <p:nvSpPr>
          <p:cNvPr id="8" name="Rectangle 7"/>
          <p:cNvSpPr/>
          <p:nvPr/>
        </p:nvSpPr>
        <p:spPr>
          <a:xfrm>
            <a:off x="6231308" y="1659676"/>
            <a:ext cx="2172390" cy="246221"/>
          </a:xfrm>
          <a:prstGeom prst="rect">
            <a:avLst/>
          </a:prstGeom>
        </p:spPr>
        <p:txBody>
          <a:bodyPr wrap="none">
            <a:spAutoFit/>
          </a:bodyPr>
          <a:lstStyle/>
          <a:p>
            <a:pPr marL="0" lvl="1">
              <a:spcBef>
                <a:spcPct val="25000"/>
              </a:spcBef>
              <a:buClr>
                <a:srgbClr val="0099CC"/>
              </a:buClr>
              <a:buSzPct val="75000"/>
            </a:pPr>
            <a:r>
              <a:rPr lang="en-US" sz="1000" kern="0" dirty="0" smtClean="0">
                <a:latin typeface="+mn-lt"/>
                <a:cs typeface="Calibri" pitchFamily="34" charset="0"/>
              </a:rPr>
              <a:t>Project Sub Type – Development</a:t>
            </a:r>
          </a:p>
        </p:txBody>
      </p:sp>
      <p:sp>
        <p:nvSpPr>
          <p:cNvPr id="9" name="Rectangle 8"/>
          <p:cNvSpPr/>
          <p:nvPr/>
        </p:nvSpPr>
        <p:spPr>
          <a:xfrm>
            <a:off x="6248400" y="1936675"/>
            <a:ext cx="2286000" cy="400110"/>
          </a:xfrm>
          <a:prstGeom prst="rect">
            <a:avLst/>
          </a:prstGeom>
        </p:spPr>
        <p:txBody>
          <a:bodyPr wrap="square">
            <a:spAutoFit/>
          </a:bodyPr>
          <a:lstStyle/>
          <a:p>
            <a:pPr marL="0" lvl="1">
              <a:spcBef>
                <a:spcPct val="25000"/>
              </a:spcBef>
              <a:buClr>
                <a:srgbClr val="0099CC"/>
              </a:buClr>
              <a:buSzPct val="75000"/>
            </a:pPr>
            <a:r>
              <a:rPr lang="en-US" sz="1000" kern="0" dirty="0" smtClean="0">
                <a:latin typeface="+mn-lt"/>
                <a:cs typeface="Calibri" pitchFamily="34" charset="0"/>
              </a:rPr>
              <a:t>Work Classification – End to End Application Development</a:t>
            </a:r>
          </a:p>
        </p:txBody>
      </p:sp>
      <p:cxnSp>
        <p:nvCxnSpPr>
          <p:cNvPr id="13" name="Straight Arrow Connector 12"/>
          <p:cNvCxnSpPr/>
          <p:nvPr/>
        </p:nvCxnSpPr>
        <p:spPr bwMode="auto">
          <a:xfrm flipH="1">
            <a:off x="4724400" y="1631875"/>
            <a:ext cx="1447800" cy="685800"/>
          </a:xfrm>
          <a:prstGeom prst="straightConnector1">
            <a:avLst/>
          </a:prstGeom>
          <a:ln>
            <a:headEnd type="none" w="med" len="med"/>
            <a:tailEnd type="arrow"/>
          </a:ln>
        </p:spPr>
        <p:style>
          <a:lnRef idx="1">
            <a:schemeClr val="dk1"/>
          </a:lnRef>
          <a:fillRef idx="0">
            <a:schemeClr val="dk1"/>
          </a:fillRef>
          <a:effectRef idx="0">
            <a:schemeClr val="dk1"/>
          </a:effectRef>
          <a:fontRef idx="minor">
            <a:schemeClr val="tx1"/>
          </a:fontRef>
        </p:style>
      </p:cxnSp>
      <p:cxnSp>
        <p:nvCxnSpPr>
          <p:cNvPr id="14" name="Straight Arrow Connector 13"/>
          <p:cNvCxnSpPr/>
          <p:nvPr/>
        </p:nvCxnSpPr>
        <p:spPr bwMode="auto">
          <a:xfrm flipH="1">
            <a:off x="4800600" y="1860475"/>
            <a:ext cx="1447800" cy="609600"/>
          </a:xfrm>
          <a:prstGeom prst="straightConnector1">
            <a:avLst/>
          </a:prstGeom>
          <a:ln>
            <a:headEnd type="none" w="med" len="med"/>
            <a:tailEnd type="arrow"/>
          </a:ln>
        </p:spPr>
        <p:style>
          <a:lnRef idx="1">
            <a:schemeClr val="dk1"/>
          </a:lnRef>
          <a:fillRef idx="0">
            <a:schemeClr val="dk1"/>
          </a:fillRef>
          <a:effectRef idx="0">
            <a:schemeClr val="dk1"/>
          </a:effectRef>
          <a:fontRef idx="minor">
            <a:schemeClr val="tx1"/>
          </a:fontRef>
        </p:style>
      </p:cxnSp>
      <p:cxnSp>
        <p:nvCxnSpPr>
          <p:cNvPr id="16" name="Straight Arrow Connector 15"/>
          <p:cNvCxnSpPr/>
          <p:nvPr/>
        </p:nvCxnSpPr>
        <p:spPr bwMode="auto">
          <a:xfrm flipH="1">
            <a:off x="4876800" y="2089075"/>
            <a:ext cx="1447800" cy="533400"/>
          </a:xfrm>
          <a:prstGeom prst="straightConnector1">
            <a:avLst/>
          </a:prstGeom>
          <a:ln>
            <a:headEnd type="none" w="med" len="med"/>
            <a:tailEnd type="arrow"/>
          </a:ln>
        </p:spPr>
        <p:style>
          <a:lnRef idx="1">
            <a:schemeClr val="dk1"/>
          </a:lnRef>
          <a:fillRef idx="0">
            <a:schemeClr val="dk1"/>
          </a:fillRef>
          <a:effectRef idx="0">
            <a:schemeClr val="dk1"/>
          </a:effectRef>
          <a:fontRef idx="minor">
            <a:schemeClr val="tx1"/>
          </a:fontRef>
        </p:style>
      </p:cxnSp>
      <p:pic>
        <p:nvPicPr>
          <p:cNvPr id="19459" name="Picture 3"/>
          <p:cNvPicPr>
            <a:picLocks noChangeAspect="1" noChangeArrowheads="1"/>
          </p:cNvPicPr>
          <p:nvPr/>
        </p:nvPicPr>
        <p:blipFill>
          <a:blip r:embed="rId4" cstate="print"/>
          <a:srcRect/>
          <a:stretch>
            <a:fillRect/>
          </a:stretch>
        </p:blipFill>
        <p:spPr bwMode="auto">
          <a:xfrm>
            <a:off x="1066800" y="3035025"/>
            <a:ext cx="6064465" cy="3324225"/>
          </a:xfrm>
          <a:prstGeom prst="rect">
            <a:avLst/>
          </a:prstGeom>
          <a:noFill/>
          <a:ln w="9525">
            <a:noFill/>
            <a:miter lim="800000"/>
            <a:headEnd/>
            <a:tailEnd/>
          </a:ln>
        </p:spPr>
      </p:pic>
      <p:sp>
        <p:nvSpPr>
          <p:cNvPr id="10" name="Rectangle 9"/>
          <p:cNvSpPr/>
          <p:nvPr/>
        </p:nvSpPr>
        <p:spPr>
          <a:xfrm>
            <a:off x="7162800" y="3301341"/>
            <a:ext cx="1819729" cy="246221"/>
          </a:xfrm>
          <a:prstGeom prst="rect">
            <a:avLst/>
          </a:prstGeom>
        </p:spPr>
        <p:txBody>
          <a:bodyPr wrap="none">
            <a:spAutoFit/>
          </a:bodyPr>
          <a:lstStyle/>
          <a:p>
            <a:pPr marL="0" lvl="1">
              <a:spcBef>
                <a:spcPct val="25000"/>
              </a:spcBef>
              <a:buClr>
                <a:srgbClr val="0099CC"/>
              </a:buClr>
              <a:buSzPct val="75000"/>
            </a:pPr>
            <a:r>
              <a:rPr lang="en-US" sz="1000" kern="0" dirty="0" smtClean="0">
                <a:latin typeface="+mn-lt"/>
                <a:cs typeface="Calibri" pitchFamily="34" charset="0"/>
              </a:rPr>
              <a:t>Select Methodology - Agile</a:t>
            </a:r>
          </a:p>
        </p:txBody>
      </p:sp>
      <p:cxnSp>
        <p:nvCxnSpPr>
          <p:cNvPr id="28" name="Straight Arrow Connector 27"/>
          <p:cNvCxnSpPr/>
          <p:nvPr/>
        </p:nvCxnSpPr>
        <p:spPr bwMode="auto">
          <a:xfrm flipH="1">
            <a:off x="5724896" y="3470572"/>
            <a:ext cx="1447800" cy="533400"/>
          </a:xfrm>
          <a:prstGeom prst="straightConnector1">
            <a:avLst/>
          </a:prstGeom>
          <a:ln>
            <a:headEnd type="none" w="med" len="med"/>
            <a:tailEnd type="arrow"/>
          </a:ln>
        </p:spPr>
        <p:style>
          <a:lnRef idx="1">
            <a:schemeClr val="dk1"/>
          </a:lnRef>
          <a:fillRef idx="0">
            <a:schemeClr val="dk1"/>
          </a:fillRef>
          <a:effectRef idx="0">
            <a:schemeClr val="dk1"/>
          </a:effectRef>
          <a:fontRef idx="minor">
            <a:schemeClr val="tx1"/>
          </a:fontRef>
        </p:style>
      </p:cxn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a:xfrm>
            <a:off x="992575" y="397063"/>
            <a:ext cx="6096000" cy="369887"/>
          </a:xfrm>
          <a:prstGeom prst="rect">
            <a:avLst/>
          </a:prstGeom>
        </p:spPr>
        <p:txBody>
          <a:bodyPr anchor="t"/>
          <a:lstStyle/>
          <a:p>
            <a:pPr lvl="0" eaLnBrk="0" hangingPunct="0"/>
            <a:r>
              <a:rPr lang="en-US" sz="2000" dirty="0" smtClean="0">
                <a:latin typeface="+mj-lt"/>
                <a:cs typeface="Calibri" pitchFamily="34" charset="0"/>
              </a:rPr>
              <a:t>Project Initiation Contd…</a:t>
            </a:r>
            <a:endParaRPr kumimoji="0" lang="en-US" sz="2400" b="1" i="0" u="none" strike="noStrike" kern="0" cap="none" spc="0" normalizeH="0" baseline="0" noProof="0" dirty="0" smtClean="0">
              <a:ln>
                <a:noFill/>
              </a:ln>
              <a:solidFill>
                <a:schemeClr val="tx1"/>
              </a:solidFill>
              <a:effectLst/>
              <a:uLnTx/>
              <a:uFillTx/>
              <a:latin typeface="+mj-lt"/>
              <a:ea typeface="+mj-ea"/>
              <a:cs typeface="Calibri" pitchFamily="34" charset="0"/>
            </a:endParaRPr>
          </a:p>
        </p:txBody>
      </p:sp>
      <p:sp>
        <p:nvSpPr>
          <p:cNvPr id="11" name="Text Placeholder 1"/>
          <p:cNvSpPr txBox="1">
            <a:spLocks/>
          </p:cNvSpPr>
          <p:nvPr/>
        </p:nvSpPr>
        <p:spPr>
          <a:xfrm>
            <a:off x="419100" y="1066800"/>
            <a:ext cx="7981950" cy="2286000"/>
          </a:xfrm>
          <a:prstGeom prst="rect">
            <a:avLst/>
          </a:prstGeom>
        </p:spPr>
        <p:txBody>
          <a:bodyPr/>
          <a:lstStyle/>
          <a:p>
            <a:pPr marL="231775" marR="0" lvl="0" indent="-231775" algn="l" defTabSz="914400" rtl="0" eaLnBrk="1" fontAlgn="base" latinLnBrk="0" hangingPunct="1">
              <a:lnSpc>
                <a:spcPct val="100000"/>
              </a:lnSpc>
              <a:spcBef>
                <a:spcPct val="25000"/>
              </a:spcBef>
              <a:spcAft>
                <a:spcPct val="0"/>
              </a:spcAft>
              <a:buClr>
                <a:srgbClr val="0099CC"/>
              </a:buClr>
              <a:buSzPct val="75000"/>
              <a:buFont typeface="Wingdings" pitchFamily="2" charset="2"/>
              <a:buChar char="n"/>
              <a:tabLst/>
              <a:defRPr/>
            </a:pPr>
            <a:r>
              <a:rPr kumimoji="0" lang="en-US" b="0" i="0" u="none" strike="noStrike" kern="0" cap="none" spc="0" normalizeH="0" baseline="0" noProof="0" dirty="0" smtClean="0">
                <a:ln>
                  <a:noFill/>
                </a:ln>
                <a:solidFill>
                  <a:schemeClr val="tx1"/>
                </a:solidFill>
                <a:effectLst/>
                <a:uLnTx/>
                <a:uFillTx/>
                <a:latin typeface="+mj-lt"/>
                <a:cs typeface="Calibri" pitchFamily="34" charset="0"/>
              </a:rPr>
              <a:t>Complete the Suitability Scorecard for Agile</a:t>
            </a:r>
            <a:r>
              <a:rPr kumimoji="0" lang="en-US" b="0" i="0" u="none" strike="noStrike" kern="0" cap="none" spc="0" normalizeH="0" noProof="0" dirty="0" smtClean="0">
                <a:ln>
                  <a:noFill/>
                </a:ln>
                <a:solidFill>
                  <a:schemeClr val="tx1"/>
                </a:solidFill>
                <a:effectLst/>
                <a:uLnTx/>
                <a:uFillTx/>
                <a:latin typeface="+mj-lt"/>
                <a:cs typeface="Calibri" pitchFamily="34" charset="0"/>
              </a:rPr>
              <a:t> Development</a:t>
            </a:r>
            <a:endParaRPr kumimoji="0" lang="en-US" b="0" i="0" u="none" strike="noStrike" kern="0" cap="none" spc="0" normalizeH="0" baseline="0" noProof="0" dirty="0" smtClean="0">
              <a:ln>
                <a:noFill/>
              </a:ln>
              <a:solidFill>
                <a:schemeClr val="tx1"/>
              </a:solidFill>
              <a:effectLst/>
              <a:uLnTx/>
              <a:uFillTx/>
              <a:latin typeface="+mj-lt"/>
              <a:cs typeface="Calibri" pitchFamily="34" charset="0"/>
            </a:endParaRPr>
          </a:p>
          <a:p>
            <a:pPr marL="231775" marR="0" lvl="0" indent="-231775" algn="l" defTabSz="914400" rtl="0" eaLnBrk="1" fontAlgn="base" latinLnBrk="0" hangingPunct="1">
              <a:lnSpc>
                <a:spcPct val="100000"/>
              </a:lnSpc>
              <a:spcBef>
                <a:spcPct val="25000"/>
              </a:spcBef>
              <a:spcAft>
                <a:spcPct val="0"/>
              </a:spcAft>
              <a:buClr>
                <a:srgbClr val="0099CC"/>
              </a:buClr>
              <a:buSzPct val="75000"/>
              <a:buFont typeface="Wingdings" pitchFamily="2" charset="2"/>
              <a:buChar char="n"/>
              <a:tabLst/>
              <a:defRPr/>
            </a:pPr>
            <a:r>
              <a:rPr lang="en-US" b="0" kern="0" dirty="0" smtClean="0">
                <a:latin typeface="+mj-lt"/>
                <a:cs typeface="Calibri" pitchFamily="34" charset="0"/>
              </a:rPr>
              <a:t>Determine mitigation for attributes that score on “Low Agile Suitability”</a:t>
            </a:r>
          </a:p>
        </p:txBody>
      </p:sp>
      <p:pic>
        <p:nvPicPr>
          <p:cNvPr id="2050" name="Picture 2"/>
          <p:cNvPicPr>
            <a:picLocks noChangeAspect="1" noChangeArrowheads="1"/>
          </p:cNvPicPr>
          <p:nvPr/>
        </p:nvPicPr>
        <p:blipFill>
          <a:blip r:embed="rId3" cstate="print"/>
          <a:srcRect/>
          <a:stretch>
            <a:fillRect/>
          </a:stretch>
        </p:blipFill>
        <p:spPr bwMode="auto">
          <a:xfrm>
            <a:off x="1219200" y="2133600"/>
            <a:ext cx="6654845" cy="3581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a:xfrm>
            <a:off x="968825" y="397063"/>
            <a:ext cx="6096000" cy="369887"/>
          </a:xfrm>
          <a:prstGeom prst="rect">
            <a:avLst/>
          </a:prstGeom>
        </p:spPr>
        <p:txBody>
          <a:bodyPr anchor="t"/>
          <a:lstStyle/>
          <a:p>
            <a:pPr lvl="0" eaLnBrk="0" hangingPunct="0"/>
            <a:r>
              <a:rPr lang="en-US" sz="2000" dirty="0" smtClean="0">
                <a:latin typeface="+mn-lt"/>
                <a:cs typeface="Calibri" pitchFamily="34" charset="0"/>
              </a:rPr>
              <a:t>Project Initiation Contd…</a:t>
            </a:r>
            <a:endParaRPr kumimoji="0" lang="en-US" sz="2000" b="1" i="0" u="none" strike="noStrike" kern="0" cap="none" spc="0" normalizeH="0" baseline="0" noProof="0" dirty="0" smtClean="0">
              <a:ln>
                <a:noFill/>
              </a:ln>
              <a:solidFill>
                <a:schemeClr val="tx1"/>
              </a:solidFill>
              <a:effectLst/>
              <a:uLnTx/>
              <a:uFillTx/>
              <a:latin typeface="+mn-lt"/>
              <a:ea typeface="+mj-ea"/>
              <a:cs typeface="Calibri" pitchFamily="34" charset="0"/>
            </a:endParaRPr>
          </a:p>
        </p:txBody>
      </p:sp>
      <p:sp>
        <p:nvSpPr>
          <p:cNvPr id="6" name="Rectangle 5"/>
          <p:cNvSpPr/>
          <p:nvPr/>
        </p:nvSpPr>
        <p:spPr>
          <a:xfrm>
            <a:off x="457200" y="917375"/>
            <a:ext cx="8229600" cy="1200329"/>
          </a:xfrm>
          <a:prstGeom prst="rect">
            <a:avLst/>
          </a:prstGeom>
        </p:spPr>
        <p:txBody>
          <a:bodyPr wrap="square">
            <a:spAutoFit/>
          </a:bodyPr>
          <a:lstStyle/>
          <a:p>
            <a:pPr marL="231775" lvl="0" indent="-231775">
              <a:spcBef>
                <a:spcPct val="25000"/>
              </a:spcBef>
              <a:buClr>
                <a:srgbClr val="0099CC"/>
              </a:buClr>
              <a:buSzPct val="75000"/>
              <a:buFont typeface="Wingdings" pitchFamily="2" charset="2"/>
              <a:buChar char="n"/>
              <a:defRPr/>
            </a:pPr>
            <a:r>
              <a:rPr lang="en-US" sz="1600" b="0" kern="0" dirty="0" smtClean="0">
                <a:latin typeface="+mn-lt"/>
                <a:cs typeface="Calibri" pitchFamily="34" charset="0"/>
              </a:rPr>
              <a:t>Create the Project Charter</a:t>
            </a:r>
          </a:p>
          <a:p>
            <a:pPr marL="231775" lvl="0" indent="-231775">
              <a:spcBef>
                <a:spcPct val="25000"/>
              </a:spcBef>
              <a:buClr>
                <a:srgbClr val="0099CC"/>
              </a:buClr>
              <a:buSzPct val="75000"/>
              <a:buFont typeface="Wingdings" pitchFamily="2" charset="2"/>
              <a:buChar char="n"/>
              <a:defRPr/>
            </a:pPr>
            <a:r>
              <a:rPr lang="en-US" sz="1600" b="0" kern="0" dirty="0" smtClean="0">
                <a:latin typeface="+mn-lt"/>
                <a:cs typeface="Calibri" pitchFamily="34" charset="0"/>
              </a:rPr>
              <a:t>Signoff the Project Charter as per SDLC Compliance Approval and Signoff Authority Matrix</a:t>
            </a:r>
          </a:p>
          <a:p>
            <a:pPr marL="231775" lvl="0" indent="-231775">
              <a:spcBef>
                <a:spcPct val="25000"/>
              </a:spcBef>
              <a:buClr>
                <a:srgbClr val="0099CC"/>
              </a:buClr>
              <a:buSzPct val="75000"/>
              <a:buFont typeface="Wingdings" pitchFamily="2" charset="2"/>
              <a:buChar char="n"/>
              <a:defRPr/>
            </a:pPr>
            <a:endParaRPr lang="en-US" sz="1600" b="0" kern="0" dirty="0">
              <a:latin typeface="+mn-lt"/>
              <a:cs typeface="Calibri" pitchFamily="34" charset="0"/>
            </a:endParaRPr>
          </a:p>
        </p:txBody>
      </p:sp>
      <p:pic>
        <p:nvPicPr>
          <p:cNvPr id="7" name="Picture 1"/>
          <p:cNvPicPr>
            <a:picLocks noChangeAspect="1" noChangeArrowheads="1"/>
          </p:cNvPicPr>
          <p:nvPr/>
        </p:nvPicPr>
        <p:blipFill>
          <a:blip r:embed="rId3" cstate="print"/>
          <a:srcRect/>
          <a:stretch>
            <a:fillRect/>
          </a:stretch>
        </p:blipFill>
        <p:spPr bwMode="auto">
          <a:xfrm>
            <a:off x="594927" y="1888176"/>
            <a:ext cx="8180939" cy="432094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a:xfrm>
            <a:off x="980700" y="397063"/>
            <a:ext cx="6096000" cy="369887"/>
          </a:xfrm>
          <a:prstGeom prst="rect">
            <a:avLst/>
          </a:prstGeom>
        </p:spPr>
        <p:txBody>
          <a:bodyPr anchor="t"/>
          <a:lstStyle/>
          <a:p>
            <a:pPr lvl="0" eaLnBrk="0" hangingPunct="0"/>
            <a:r>
              <a:rPr lang="en-US" sz="2000" dirty="0" smtClean="0">
                <a:latin typeface="+mn-lt"/>
              </a:rPr>
              <a:t>Envisioning</a:t>
            </a:r>
            <a:endParaRPr kumimoji="0" lang="en-US" sz="2400" b="1" i="0" u="none" strike="noStrike" kern="0" cap="none" spc="0" normalizeH="0" baseline="0" noProof="0" dirty="0" smtClean="0">
              <a:ln>
                <a:noFill/>
              </a:ln>
              <a:solidFill>
                <a:schemeClr val="tx1"/>
              </a:solidFill>
              <a:effectLst/>
              <a:uLnTx/>
              <a:uFillTx/>
              <a:latin typeface="+mn-lt"/>
              <a:ea typeface="+mj-ea"/>
              <a:cs typeface="+mj-cs"/>
            </a:endParaRPr>
          </a:p>
        </p:txBody>
      </p:sp>
      <p:sp>
        <p:nvSpPr>
          <p:cNvPr id="6" name="Rectangle 5"/>
          <p:cNvSpPr/>
          <p:nvPr/>
        </p:nvSpPr>
        <p:spPr bwMode="auto">
          <a:xfrm>
            <a:off x="381000" y="1752600"/>
            <a:ext cx="8305800" cy="3352800"/>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rtlCol="0" anchor="ctr"/>
          <a:lstStyle/>
          <a:p>
            <a:pPr marL="231775" indent="-231775" algn="ctr" eaLnBrk="0" hangingPunct="0">
              <a:lnSpc>
                <a:spcPct val="90000"/>
              </a:lnSpc>
              <a:buClr>
                <a:srgbClr val="0099CC"/>
              </a:buClr>
              <a:buSzPct val="75000"/>
              <a:buFont typeface="Wingdings" pitchFamily="2" charset="2"/>
              <a:buNone/>
            </a:pPr>
            <a:endParaRPr lang="en-US" sz="2000" b="1" i="0" dirty="0" smtClean="0">
              <a:solidFill>
                <a:schemeClr val="tx1"/>
              </a:solidFill>
              <a:latin typeface="+mn-lt"/>
            </a:endParaRPr>
          </a:p>
        </p:txBody>
      </p:sp>
      <p:pic>
        <p:nvPicPr>
          <p:cNvPr id="7" name="Picture 1"/>
          <p:cNvPicPr>
            <a:picLocks noChangeAspect="1" noChangeArrowheads="1"/>
          </p:cNvPicPr>
          <p:nvPr/>
        </p:nvPicPr>
        <p:blipFill>
          <a:blip r:embed="rId3" cstate="print"/>
          <a:srcRect/>
          <a:stretch>
            <a:fillRect/>
          </a:stretch>
        </p:blipFill>
        <p:spPr bwMode="auto">
          <a:xfrm>
            <a:off x="1706563" y="1895475"/>
            <a:ext cx="6827837" cy="3067050"/>
          </a:xfrm>
          <a:prstGeom prst="rect">
            <a:avLst/>
          </a:prstGeom>
          <a:noFill/>
          <a:ln w="9525">
            <a:noFill/>
            <a:miter lim="800000"/>
            <a:headEnd/>
            <a:tailEnd/>
          </a:ln>
        </p:spPr>
      </p:pic>
      <p:pic>
        <p:nvPicPr>
          <p:cNvPr id="8" name="Picture 2"/>
          <p:cNvPicPr>
            <a:picLocks noChangeAspect="1" noChangeArrowheads="1"/>
          </p:cNvPicPr>
          <p:nvPr/>
        </p:nvPicPr>
        <p:blipFill>
          <a:blip r:embed="rId4" cstate="print"/>
          <a:srcRect/>
          <a:stretch>
            <a:fillRect/>
          </a:stretch>
        </p:blipFill>
        <p:spPr bwMode="auto">
          <a:xfrm>
            <a:off x="533400" y="2743200"/>
            <a:ext cx="1028700" cy="1028700"/>
          </a:xfrm>
          <a:prstGeom prst="rect">
            <a:avLst/>
          </a:prstGeom>
          <a:noFill/>
          <a:ln w="9525">
            <a:noFill/>
            <a:miter lim="800000"/>
            <a:headEnd/>
            <a:tailEnd/>
          </a:ln>
        </p:spPr>
      </p:pic>
      <p:sp>
        <p:nvSpPr>
          <p:cNvPr id="10" name="Rectangle 9"/>
          <p:cNvSpPr/>
          <p:nvPr/>
        </p:nvSpPr>
        <p:spPr bwMode="auto">
          <a:xfrm>
            <a:off x="1828800" y="2057400"/>
            <a:ext cx="1219200" cy="2743200"/>
          </a:xfrm>
          <a:prstGeom prst="rect">
            <a:avLst/>
          </a:prstGeom>
          <a:solidFill>
            <a:srgbClr val="FFC000">
              <a:alpha val="24000"/>
            </a:srgbClr>
          </a:solidFill>
          <a:ln w="9525">
            <a:solidFill>
              <a:schemeClr val="accent2"/>
            </a:solidFill>
            <a:miter lim="800000"/>
            <a:headEnd/>
            <a:tailEnd/>
          </a:ln>
        </p:spPr>
        <p:txBody>
          <a:bodyPr rtlCol="0" anchor="ctr"/>
          <a:lstStyle/>
          <a:p>
            <a:pPr marL="231775" indent="-231775" algn="ctr" eaLnBrk="0" hangingPunct="0">
              <a:lnSpc>
                <a:spcPct val="90000"/>
              </a:lnSpc>
              <a:buClr>
                <a:srgbClr val="0099CC"/>
              </a:buClr>
              <a:buSzPct val="75000"/>
              <a:buFont typeface="Wingdings" pitchFamily="2" charset="2"/>
              <a:buNone/>
            </a:pPr>
            <a:endParaRPr lang="en-US" sz="2000" b="1" i="0" dirty="0" smtClean="0">
              <a:solidFill>
                <a:schemeClr val="tx1"/>
              </a:solidFill>
              <a:latin typeface="+mn-lt"/>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82"/>
          <p:cNvGrpSpPr/>
          <p:nvPr/>
        </p:nvGrpSpPr>
        <p:grpSpPr>
          <a:xfrm>
            <a:off x="2883652" y="2177503"/>
            <a:ext cx="764349" cy="2765716"/>
            <a:chOff x="2883652" y="2177503"/>
            <a:chExt cx="764349" cy="2765716"/>
          </a:xfrm>
        </p:grpSpPr>
        <p:sp>
          <p:nvSpPr>
            <p:cNvPr id="89" name="Cube 88"/>
            <p:cNvSpPr/>
            <p:nvPr/>
          </p:nvSpPr>
          <p:spPr>
            <a:xfrm>
              <a:off x="2922613" y="3779577"/>
              <a:ext cx="725388" cy="815850"/>
            </a:xfrm>
            <a:prstGeom prst="cube">
              <a:avLst/>
            </a:prstGeom>
            <a:solidFill>
              <a:srgbClr val="8C8B63"/>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sz="800"/>
            </a:p>
          </p:txBody>
        </p:sp>
        <p:sp>
          <p:nvSpPr>
            <p:cNvPr id="90" name="Cube 89"/>
            <p:cNvSpPr/>
            <p:nvPr/>
          </p:nvSpPr>
          <p:spPr>
            <a:xfrm>
              <a:off x="2922613" y="3143283"/>
              <a:ext cx="725388" cy="815850"/>
            </a:xfrm>
            <a:prstGeom prst="cube">
              <a:avLst/>
            </a:prstGeom>
            <a:solidFill>
              <a:srgbClr val="336699"/>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sz="800"/>
            </a:p>
          </p:txBody>
        </p:sp>
        <p:sp>
          <p:nvSpPr>
            <p:cNvPr id="91" name="Cube 90"/>
            <p:cNvSpPr/>
            <p:nvPr/>
          </p:nvSpPr>
          <p:spPr>
            <a:xfrm>
              <a:off x="2931473" y="3031714"/>
              <a:ext cx="707666" cy="280665"/>
            </a:xfrm>
            <a:prstGeom prst="cube">
              <a:avLst>
                <a:gd name="adj" fmla="val 6538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800"/>
            </a:p>
          </p:txBody>
        </p:sp>
        <p:sp>
          <p:nvSpPr>
            <p:cNvPr id="92" name="Cube 91"/>
            <p:cNvSpPr/>
            <p:nvPr/>
          </p:nvSpPr>
          <p:spPr>
            <a:xfrm>
              <a:off x="2931473" y="2902708"/>
              <a:ext cx="707666" cy="280665"/>
            </a:xfrm>
            <a:prstGeom prst="cube">
              <a:avLst>
                <a:gd name="adj" fmla="val 65385"/>
              </a:avLst>
            </a:prstGeom>
            <a:solidFill>
              <a:srgbClr val="00B050"/>
            </a:solidFill>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sz="800"/>
            </a:p>
          </p:txBody>
        </p:sp>
        <p:sp>
          <p:nvSpPr>
            <p:cNvPr id="93" name="Cube 92"/>
            <p:cNvSpPr/>
            <p:nvPr/>
          </p:nvSpPr>
          <p:spPr>
            <a:xfrm>
              <a:off x="2931473" y="2766731"/>
              <a:ext cx="707666" cy="280665"/>
            </a:xfrm>
            <a:prstGeom prst="cube">
              <a:avLst>
                <a:gd name="adj" fmla="val 65385"/>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sz="800"/>
            </a:p>
          </p:txBody>
        </p:sp>
        <p:sp>
          <p:nvSpPr>
            <p:cNvPr id="94" name="Cube 93"/>
            <p:cNvSpPr/>
            <p:nvPr/>
          </p:nvSpPr>
          <p:spPr>
            <a:xfrm>
              <a:off x="2931473" y="2637724"/>
              <a:ext cx="707666" cy="280665"/>
            </a:xfrm>
            <a:prstGeom prst="cube">
              <a:avLst>
                <a:gd name="adj" fmla="val 65385"/>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sz="800"/>
            </a:p>
          </p:txBody>
        </p:sp>
        <p:sp>
          <p:nvSpPr>
            <p:cNvPr id="95" name="Cube 94"/>
            <p:cNvSpPr/>
            <p:nvPr/>
          </p:nvSpPr>
          <p:spPr>
            <a:xfrm>
              <a:off x="2928310" y="2561033"/>
              <a:ext cx="713995" cy="224881"/>
            </a:xfrm>
            <a:prstGeom prst="cube">
              <a:avLst>
                <a:gd name="adj" fmla="val 92935"/>
              </a:avLst>
            </a:prstGeom>
            <a:solidFill>
              <a:srgbClr val="D2A000"/>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sz="800"/>
            </a:p>
          </p:txBody>
        </p:sp>
        <p:sp>
          <p:nvSpPr>
            <p:cNvPr id="96" name="Cube 95"/>
            <p:cNvSpPr/>
            <p:nvPr/>
          </p:nvSpPr>
          <p:spPr>
            <a:xfrm>
              <a:off x="2928310" y="2505245"/>
              <a:ext cx="713995" cy="224881"/>
            </a:xfrm>
            <a:prstGeom prst="cube">
              <a:avLst>
                <a:gd name="adj" fmla="val 9293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800"/>
            </a:p>
          </p:txBody>
        </p:sp>
        <p:sp>
          <p:nvSpPr>
            <p:cNvPr id="97" name="Cube 96"/>
            <p:cNvSpPr/>
            <p:nvPr/>
          </p:nvSpPr>
          <p:spPr>
            <a:xfrm>
              <a:off x="2928310" y="2449458"/>
              <a:ext cx="713995" cy="224881"/>
            </a:xfrm>
            <a:prstGeom prst="cube">
              <a:avLst>
                <a:gd name="adj" fmla="val 92935"/>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800"/>
            </a:p>
          </p:txBody>
        </p:sp>
        <p:sp>
          <p:nvSpPr>
            <p:cNvPr id="98" name="Cube 97"/>
            <p:cNvSpPr/>
            <p:nvPr/>
          </p:nvSpPr>
          <p:spPr>
            <a:xfrm>
              <a:off x="2928310" y="2400647"/>
              <a:ext cx="713995" cy="224881"/>
            </a:xfrm>
            <a:prstGeom prst="cube">
              <a:avLst>
                <a:gd name="adj" fmla="val 9293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800"/>
            </a:p>
          </p:txBody>
        </p:sp>
        <p:sp>
          <p:nvSpPr>
            <p:cNvPr id="99" name="Cube 98"/>
            <p:cNvSpPr/>
            <p:nvPr/>
          </p:nvSpPr>
          <p:spPr>
            <a:xfrm>
              <a:off x="2928310" y="2344859"/>
              <a:ext cx="713995" cy="224881"/>
            </a:xfrm>
            <a:prstGeom prst="cube">
              <a:avLst>
                <a:gd name="adj" fmla="val 92935"/>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sz="800"/>
            </a:p>
          </p:txBody>
        </p:sp>
        <p:sp>
          <p:nvSpPr>
            <p:cNvPr id="100" name="Cube 99"/>
            <p:cNvSpPr/>
            <p:nvPr/>
          </p:nvSpPr>
          <p:spPr>
            <a:xfrm>
              <a:off x="2928310" y="2289072"/>
              <a:ext cx="713995" cy="224881"/>
            </a:xfrm>
            <a:prstGeom prst="cube">
              <a:avLst>
                <a:gd name="adj" fmla="val 92935"/>
              </a:avLst>
            </a:prstGeom>
            <a:solidFill>
              <a:srgbClr val="FFFF00"/>
            </a:solidFill>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sz="800"/>
            </a:p>
          </p:txBody>
        </p:sp>
        <p:sp>
          <p:nvSpPr>
            <p:cNvPr id="103" name="Cube 102"/>
            <p:cNvSpPr/>
            <p:nvPr/>
          </p:nvSpPr>
          <p:spPr>
            <a:xfrm>
              <a:off x="2928310" y="2233290"/>
              <a:ext cx="713995" cy="224881"/>
            </a:xfrm>
            <a:prstGeom prst="cube">
              <a:avLst>
                <a:gd name="adj" fmla="val 92935"/>
              </a:avLst>
            </a:prstGeom>
            <a:solidFill>
              <a:srgbClr val="00B0F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800"/>
            </a:p>
          </p:txBody>
        </p:sp>
        <p:sp>
          <p:nvSpPr>
            <p:cNvPr id="104" name="Cube 103"/>
            <p:cNvSpPr/>
            <p:nvPr/>
          </p:nvSpPr>
          <p:spPr>
            <a:xfrm>
              <a:off x="2928310" y="2177503"/>
              <a:ext cx="713995" cy="224881"/>
            </a:xfrm>
            <a:prstGeom prst="cube">
              <a:avLst>
                <a:gd name="adj" fmla="val 92935"/>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sz="800"/>
            </a:p>
          </p:txBody>
        </p:sp>
        <p:sp>
          <p:nvSpPr>
            <p:cNvPr id="114" name="TextBox 113"/>
            <p:cNvSpPr txBox="1"/>
            <p:nvPr/>
          </p:nvSpPr>
          <p:spPr>
            <a:xfrm>
              <a:off x="2883652" y="4604665"/>
              <a:ext cx="646668" cy="338554"/>
            </a:xfrm>
            <a:prstGeom prst="rect">
              <a:avLst/>
            </a:prstGeom>
            <a:noFill/>
          </p:spPr>
          <p:txBody>
            <a:bodyPr wrap="square" rtlCol="0">
              <a:spAutoFit/>
            </a:bodyPr>
            <a:lstStyle/>
            <a:p>
              <a:pPr algn="ctr"/>
              <a:r>
                <a:rPr lang="en-US" sz="800" dirty="0" smtClean="0">
                  <a:latin typeface="+mn-lt"/>
                </a:rPr>
                <a:t>Product Backlog</a:t>
              </a:r>
              <a:endParaRPr lang="en-US" sz="800" dirty="0">
                <a:latin typeface="+mn-lt"/>
              </a:endParaRPr>
            </a:p>
          </p:txBody>
        </p:sp>
      </p:grpSp>
      <p:sp>
        <p:nvSpPr>
          <p:cNvPr id="87" name="Rectangle 2"/>
          <p:cNvSpPr txBox="1">
            <a:spLocks noChangeArrowheads="1"/>
          </p:cNvSpPr>
          <p:nvPr/>
        </p:nvSpPr>
        <p:spPr>
          <a:xfrm>
            <a:off x="956950" y="397063"/>
            <a:ext cx="6096000" cy="369887"/>
          </a:xfrm>
          <a:prstGeom prst="rect">
            <a:avLst/>
          </a:prstGeom>
        </p:spPr>
        <p:txBody>
          <a:bodyPr anchor="t"/>
          <a:lstStyle/>
          <a:p>
            <a:pPr lvl="0">
              <a:defRPr/>
            </a:pPr>
            <a:r>
              <a:rPr lang="en-US" sz="2000" dirty="0" smtClean="0">
                <a:cs typeface="Calibri" pitchFamily="34" charset="0"/>
              </a:rPr>
              <a:t>Envisioning</a:t>
            </a:r>
          </a:p>
        </p:txBody>
      </p:sp>
      <p:sp>
        <p:nvSpPr>
          <p:cNvPr id="33795" name="AutoShape 3"/>
          <p:cNvSpPr>
            <a:spLocks noChangeAspect="1" noChangeArrowheads="1" noTextEdit="1"/>
          </p:cNvSpPr>
          <p:nvPr/>
        </p:nvSpPr>
        <p:spPr bwMode="auto">
          <a:xfrm>
            <a:off x="2923445" y="1859469"/>
            <a:ext cx="672956" cy="90149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US" sz="800">
              <a:latin typeface="+mn-lt"/>
            </a:endParaRPr>
          </a:p>
        </p:txBody>
      </p:sp>
      <p:grpSp>
        <p:nvGrpSpPr>
          <p:cNvPr id="9" name="Group 276"/>
          <p:cNvGrpSpPr/>
          <p:nvPr/>
        </p:nvGrpSpPr>
        <p:grpSpPr>
          <a:xfrm>
            <a:off x="33650" y="902533"/>
            <a:ext cx="935381" cy="1130582"/>
            <a:chOff x="33650" y="902533"/>
            <a:chExt cx="935381" cy="1130582"/>
          </a:xfrm>
        </p:grpSpPr>
        <p:pic>
          <p:nvPicPr>
            <p:cNvPr id="207" name="Picture 3" descr="C:\Users\rahul_sawhney\AppData\Local\Microsoft\Windows\Temporary Internet Files\Content.IE5\DJW68LD0\MCj04339540000[1].png"/>
            <p:cNvPicPr>
              <a:picLocks noChangeAspect="1" noChangeArrowheads="1"/>
            </p:cNvPicPr>
            <p:nvPr/>
          </p:nvPicPr>
          <p:blipFill>
            <a:blip r:embed="rId3" cstate="print"/>
            <a:srcRect/>
            <a:stretch>
              <a:fillRect/>
            </a:stretch>
          </p:blipFill>
          <p:spPr bwMode="auto">
            <a:xfrm flipH="1">
              <a:off x="173902" y="902533"/>
              <a:ext cx="561007" cy="514121"/>
            </a:xfrm>
            <a:prstGeom prst="rect">
              <a:avLst/>
            </a:prstGeom>
            <a:noFill/>
            <a:ln w="9525">
              <a:noFill/>
              <a:miter lim="800000"/>
              <a:headEnd/>
              <a:tailEnd/>
            </a:ln>
          </p:spPr>
        </p:pic>
        <p:sp>
          <p:nvSpPr>
            <p:cNvPr id="208" name="Rectangle 207"/>
            <p:cNvSpPr/>
            <p:nvPr/>
          </p:nvSpPr>
          <p:spPr bwMode="auto">
            <a:xfrm>
              <a:off x="524531" y="1184586"/>
              <a:ext cx="196742" cy="192795"/>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700" b="0" dirty="0">
                  <a:solidFill>
                    <a:schemeClr val="tx1"/>
                  </a:solidFill>
                  <a:cs typeface="Calibri" pitchFamily="34" charset="0"/>
                </a:rPr>
                <a:t>C</a:t>
              </a:r>
            </a:p>
          </p:txBody>
        </p:sp>
        <p:sp>
          <p:nvSpPr>
            <p:cNvPr id="206" name="Text Box 11"/>
            <p:cNvSpPr txBox="1">
              <a:spLocks noChangeArrowheads="1"/>
            </p:cNvSpPr>
            <p:nvPr/>
          </p:nvSpPr>
          <p:spPr bwMode="auto">
            <a:xfrm>
              <a:off x="33650" y="1334538"/>
              <a:ext cx="821057" cy="337987"/>
            </a:xfrm>
            <a:prstGeom prst="rect">
              <a:avLst/>
            </a:prstGeom>
            <a:noFill/>
            <a:ln w="9525" algn="ctr">
              <a:noFill/>
              <a:miter lim="800000"/>
              <a:headEnd/>
              <a:tailEnd/>
            </a:ln>
          </p:spPr>
          <p:txBody>
            <a:bodyPr wrap="square">
              <a:spAutoFit/>
            </a:bodyPr>
            <a:lstStyle/>
            <a:p>
              <a:pPr algn="ctr">
                <a:spcBef>
                  <a:spcPct val="50000"/>
                </a:spcBef>
              </a:pPr>
              <a:r>
                <a:rPr lang="en-GB" sz="800" b="0" dirty="0" smtClean="0">
                  <a:latin typeface="+mn-lt"/>
                  <a:cs typeface="Calibri" pitchFamily="34" charset="0"/>
                </a:rPr>
                <a:t>End Users or User Group</a:t>
              </a:r>
              <a:endParaRPr lang="en-GB" sz="800" b="0" dirty="0">
                <a:latin typeface="+mn-lt"/>
                <a:cs typeface="Calibri" pitchFamily="34" charset="0"/>
              </a:endParaRPr>
            </a:p>
          </p:txBody>
        </p:sp>
        <p:sp>
          <p:nvSpPr>
            <p:cNvPr id="212" name="Line 224"/>
            <p:cNvSpPr>
              <a:spLocks noChangeShapeType="1"/>
            </p:cNvSpPr>
            <p:nvPr/>
          </p:nvSpPr>
          <p:spPr bwMode="auto">
            <a:xfrm>
              <a:off x="700650" y="1633849"/>
              <a:ext cx="268381" cy="289953"/>
            </a:xfrm>
            <a:prstGeom prst="line">
              <a:avLst/>
            </a:prstGeom>
            <a:noFill/>
            <a:ln w="3175">
              <a:solidFill>
                <a:schemeClr val="accent2"/>
              </a:solidFill>
              <a:round/>
              <a:headEnd type="none" w="med" len="med"/>
              <a:tailEnd type="triangle" w="med" len="med"/>
            </a:ln>
          </p:spPr>
          <p:txBody>
            <a:bodyPr>
              <a:spAutoFit/>
            </a:bodyPr>
            <a:lstStyle/>
            <a:p>
              <a:endParaRPr lang="en-US" sz="1100" b="0">
                <a:latin typeface="+mn-lt"/>
                <a:cs typeface="Calibri" pitchFamily="34" charset="0"/>
              </a:endParaRPr>
            </a:p>
          </p:txBody>
        </p:sp>
        <p:sp>
          <p:nvSpPr>
            <p:cNvPr id="213" name="Text Box 226"/>
            <p:cNvSpPr txBox="1">
              <a:spLocks noChangeArrowheads="1"/>
            </p:cNvSpPr>
            <p:nvPr/>
          </p:nvSpPr>
          <p:spPr bwMode="auto">
            <a:xfrm>
              <a:off x="225631" y="1740727"/>
              <a:ext cx="534388" cy="292388"/>
            </a:xfrm>
            <a:prstGeom prst="rect">
              <a:avLst/>
            </a:prstGeom>
            <a:noFill/>
            <a:ln w="38100" algn="ctr">
              <a:noFill/>
              <a:miter lim="800000"/>
              <a:headEnd/>
              <a:tailEnd/>
            </a:ln>
            <a:effectLst>
              <a:prstShdw prst="shdw17" dist="17961" dir="2700000">
                <a:srgbClr val="5C7A99"/>
              </a:prstShdw>
            </a:effectLst>
          </p:spPr>
          <p:txBody>
            <a:bodyPr wrap="square" lIns="0" tIns="0">
              <a:spAutoFit/>
            </a:bodyPr>
            <a:lstStyle/>
            <a:p>
              <a:pPr>
                <a:spcBef>
                  <a:spcPct val="50000"/>
                </a:spcBef>
              </a:pPr>
              <a:r>
                <a:rPr lang="en-US" sz="800" b="0" dirty="0">
                  <a:latin typeface="+mn-lt"/>
                  <a:cs typeface="Calibri" pitchFamily="34" charset="0"/>
                </a:rPr>
                <a:t>Provides Ideas</a:t>
              </a:r>
            </a:p>
          </p:txBody>
        </p:sp>
      </p:grpSp>
      <p:grpSp>
        <p:nvGrpSpPr>
          <p:cNvPr id="10" name="Group 277"/>
          <p:cNvGrpSpPr/>
          <p:nvPr/>
        </p:nvGrpSpPr>
        <p:grpSpPr>
          <a:xfrm>
            <a:off x="766943" y="1567561"/>
            <a:ext cx="2273141" cy="707212"/>
            <a:chOff x="766943" y="1567561"/>
            <a:chExt cx="2273141" cy="707212"/>
          </a:xfrm>
        </p:grpSpPr>
        <p:pic>
          <p:nvPicPr>
            <p:cNvPr id="217" name="Picture 3" descr="C:\Users\rahul_sawhney\AppData\Local\Microsoft\Windows\Temporary Internet Files\Content.IE5\DJW68LD0\MCj04339540000[1].png"/>
            <p:cNvPicPr>
              <a:picLocks noChangeAspect="1" noChangeArrowheads="1"/>
            </p:cNvPicPr>
            <p:nvPr/>
          </p:nvPicPr>
          <p:blipFill>
            <a:blip r:embed="rId3" cstate="print"/>
            <a:srcRect/>
            <a:stretch>
              <a:fillRect/>
            </a:stretch>
          </p:blipFill>
          <p:spPr bwMode="auto">
            <a:xfrm flipH="1">
              <a:off x="937981" y="1567561"/>
              <a:ext cx="666594" cy="450851"/>
            </a:xfrm>
            <a:prstGeom prst="rect">
              <a:avLst/>
            </a:prstGeom>
            <a:noFill/>
            <a:ln w="9525">
              <a:noFill/>
              <a:miter lim="800000"/>
              <a:headEnd/>
              <a:tailEnd/>
            </a:ln>
          </p:spPr>
        </p:pic>
        <p:sp>
          <p:nvSpPr>
            <p:cNvPr id="218" name="Rectangle 8"/>
            <p:cNvSpPr/>
            <p:nvPr/>
          </p:nvSpPr>
          <p:spPr bwMode="auto">
            <a:xfrm>
              <a:off x="1365575" y="1809545"/>
              <a:ext cx="239928" cy="173522"/>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GB" sz="100" b="0" dirty="0" smtClean="0">
                  <a:solidFill>
                    <a:schemeClr val="tx1"/>
                  </a:solidFill>
                  <a:cs typeface="Calibri" pitchFamily="34" charset="0"/>
                </a:rPr>
                <a:t>PO</a:t>
              </a:r>
              <a:endParaRPr lang="en-GB" sz="100" b="0" dirty="0">
                <a:solidFill>
                  <a:schemeClr val="tx1"/>
                </a:solidFill>
                <a:cs typeface="Calibri" pitchFamily="34" charset="0"/>
              </a:endParaRPr>
            </a:p>
          </p:txBody>
        </p:sp>
        <p:sp>
          <p:nvSpPr>
            <p:cNvPr id="216" name="Text Box 11"/>
            <p:cNvSpPr txBox="1">
              <a:spLocks noChangeArrowheads="1"/>
            </p:cNvSpPr>
            <p:nvPr/>
          </p:nvSpPr>
          <p:spPr bwMode="auto">
            <a:xfrm>
              <a:off x="766943" y="1966996"/>
              <a:ext cx="1026226" cy="307777"/>
            </a:xfrm>
            <a:prstGeom prst="rect">
              <a:avLst/>
            </a:prstGeom>
            <a:noFill/>
            <a:ln w="9525" algn="ctr">
              <a:noFill/>
              <a:miter lim="800000"/>
              <a:headEnd/>
              <a:tailEnd/>
            </a:ln>
          </p:spPr>
          <p:txBody>
            <a:bodyPr>
              <a:spAutoFit/>
            </a:bodyPr>
            <a:lstStyle/>
            <a:p>
              <a:pPr algn="ctr">
                <a:spcBef>
                  <a:spcPct val="50000"/>
                </a:spcBef>
              </a:pPr>
              <a:r>
                <a:rPr lang="en-GB" sz="700" b="0" dirty="0">
                  <a:latin typeface="+mn-lt"/>
                  <a:cs typeface="Calibri" pitchFamily="34" charset="0"/>
                </a:rPr>
                <a:t>Product </a:t>
              </a:r>
              <a:r>
                <a:rPr lang="en-GB" sz="700" b="0" dirty="0" smtClean="0">
                  <a:latin typeface="+mn-lt"/>
                  <a:cs typeface="Calibri" pitchFamily="34" charset="0"/>
                </a:rPr>
                <a:t>Owner/ Chief PO</a:t>
              </a:r>
              <a:endParaRPr lang="en-GB" sz="700" b="0" dirty="0">
                <a:latin typeface="+mn-lt"/>
                <a:cs typeface="Calibri" pitchFamily="34" charset="0"/>
              </a:endParaRPr>
            </a:p>
          </p:txBody>
        </p:sp>
        <p:sp>
          <p:nvSpPr>
            <p:cNvPr id="220" name="Text Box 227"/>
            <p:cNvSpPr txBox="1">
              <a:spLocks noChangeArrowheads="1"/>
            </p:cNvSpPr>
            <p:nvPr/>
          </p:nvSpPr>
          <p:spPr bwMode="auto">
            <a:xfrm>
              <a:off x="1745669" y="1917876"/>
              <a:ext cx="1163781" cy="292388"/>
            </a:xfrm>
            <a:prstGeom prst="rect">
              <a:avLst/>
            </a:prstGeom>
            <a:noFill/>
            <a:ln w="38100" algn="ctr">
              <a:noFill/>
              <a:miter lim="800000"/>
              <a:headEnd/>
              <a:tailEnd/>
            </a:ln>
            <a:effectLst>
              <a:prstShdw prst="shdw17" dist="17961" dir="2700000">
                <a:srgbClr val="5C7A99"/>
              </a:prstShdw>
            </a:effectLst>
          </p:spPr>
          <p:txBody>
            <a:bodyPr wrap="square" lIns="0" tIns="0">
              <a:spAutoFit/>
            </a:bodyPr>
            <a:lstStyle/>
            <a:p>
              <a:pPr algn="ctr">
                <a:spcBef>
                  <a:spcPct val="50000"/>
                </a:spcBef>
              </a:pPr>
              <a:r>
                <a:rPr lang="en-US" sz="800" b="0" dirty="0" smtClean="0">
                  <a:latin typeface="+mn-lt"/>
                  <a:cs typeface="Calibri" pitchFamily="34" charset="0"/>
                </a:rPr>
                <a:t>Creates Initial Product Backlog</a:t>
              </a:r>
              <a:endParaRPr lang="en-US" sz="800" b="0" dirty="0">
                <a:latin typeface="+mn-lt"/>
                <a:cs typeface="Calibri" pitchFamily="34" charset="0"/>
              </a:endParaRPr>
            </a:p>
          </p:txBody>
        </p:sp>
        <p:sp>
          <p:nvSpPr>
            <p:cNvPr id="221" name="Line 197"/>
            <p:cNvSpPr>
              <a:spLocks noChangeShapeType="1"/>
            </p:cNvSpPr>
            <p:nvPr/>
          </p:nvSpPr>
          <p:spPr bwMode="auto">
            <a:xfrm flipV="1">
              <a:off x="1637708" y="2196935"/>
              <a:ext cx="1402376" cy="16"/>
            </a:xfrm>
            <a:prstGeom prst="line">
              <a:avLst/>
            </a:prstGeom>
            <a:noFill/>
            <a:ln w="3175">
              <a:solidFill>
                <a:schemeClr val="accent2"/>
              </a:solidFill>
              <a:round/>
              <a:headEnd type="none" w="med" len="med"/>
              <a:tailEnd type="triangle" w="med" len="med"/>
            </a:ln>
          </p:spPr>
          <p:txBody>
            <a:bodyPr wrap="square">
              <a:spAutoFit/>
            </a:bodyPr>
            <a:lstStyle/>
            <a:p>
              <a:endParaRPr lang="en-US" sz="1100" b="0">
                <a:latin typeface="+mn-lt"/>
                <a:cs typeface="Calibri" pitchFamily="34" charset="0"/>
              </a:endParaRPr>
            </a:p>
          </p:txBody>
        </p:sp>
      </p:grpSp>
      <p:grpSp>
        <p:nvGrpSpPr>
          <p:cNvPr id="11" name="Group 283"/>
          <p:cNvGrpSpPr/>
          <p:nvPr/>
        </p:nvGrpSpPr>
        <p:grpSpPr>
          <a:xfrm>
            <a:off x="142500" y="2695717"/>
            <a:ext cx="2897582" cy="2036122"/>
            <a:chOff x="142500" y="2695717"/>
            <a:chExt cx="2897582" cy="2036122"/>
          </a:xfrm>
        </p:grpSpPr>
        <p:sp>
          <p:nvSpPr>
            <p:cNvPr id="264" name="Oval 263"/>
            <p:cNvSpPr/>
            <p:nvPr/>
          </p:nvSpPr>
          <p:spPr bwMode="auto">
            <a:xfrm>
              <a:off x="142500" y="2695717"/>
              <a:ext cx="2576953" cy="1353797"/>
            </a:xfrm>
            <a:prstGeom prst="ellipse">
              <a:avLst/>
            </a:prstGeom>
            <a:solidFill>
              <a:srgbClr val="FFC000">
                <a:alpha val="70195"/>
              </a:srgbClr>
            </a:solidFill>
            <a:ln w="9525">
              <a:solidFill>
                <a:schemeClr val="accent2"/>
              </a:solidFill>
              <a:miter lim="800000"/>
              <a:headEnd/>
              <a:tailEnd/>
            </a:ln>
          </p:spPr>
          <p:txBody>
            <a:bodyPr rtlCol="0" anchor="ctr"/>
            <a:lstStyle/>
            <a:p>
              <a:pPr algn="ctr" eaLnBrk="0" hangingPunct="0">
                <a:lnSpc>
                  <a:spcPct val="90000"/>
                </a:lnSpc>
                <a:buClr>
                  <a:srgbClr val="0099CC"/>
                </a:buClr>
                <a:buSzPct val="75000"/>
                <a:buFont typeface="Wingdings" pitchFamily="2" charset="2"/>
                <a:buNone/>
              </a:pPr>
              <a:endParaRPr lang="en-US" sz="600" b="0" i="0" dirty="0" smtClean="0">
                <a:solidFill>
                  <a:schemeClr val="tx1"/>
                </a:solidFill>
                <a:latin typeface="+mn-lt"/>
              </a:endParaRPr>
            </a:p>
          </p:txBody>
        </p:sp>
        <p:pic>
          <p:nvPicPr>
            <p:cNvPr id="262" name="Picture 3" descr="C:\Users\rahul_sawhney\AppData\Local\Microsoft\Windows\Temporary Internet Files\Content.IE5\DJW68LD0\MCj04339540000[1].png"/>
            <p:cNvPicPr>
              <a:picLocks noChangeAspect="1" noChangeArrowheads="1"/>
            </p:cNvPicPr>
            <p:nvPr/>
          </p:nvPicPr>
          <p:blipFill>
            <a:blip r:embed="rId3" cstate="print"/>
            <a:srcRect/>
            <a:stretch>
              <a:fillRect/>
            </a:stretch>
          </p:blipFill>
          <p:spPr bwMode="auto">
            <a:xfrm flipH="1">
              <a:off x="1405629" y="2854574"/>
              <a:ext cx="619111" cy="467783"/>
            </a:xfrm>
            <a:prstGeom prst="rect">
              <a:avLst/>
            </a:prstGeom>
            <a:noFill/>
            <a:ln w="9525">
              <a:noFill/>
              <a:miter lim="800000"/>
              <a:headEnd/>
              <a:tailEnd/>
            </a:ln>
          </p:spPr>
        </p:pic>
        <p:sp>
          <p:nvSpPr>
            <p:cNvPr id="263" name="Rectangle 8"/>
            <p:cNvSpPr/>
            <p:nvPr/>
          </p:nvSpPr>
          <p:spPr bwMode="auto">
            <a:xfrm>
              <a:off x="1792573" y="3111230"/>
              <a:ext cx="217118" cy="175421"/>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GB" sz="600" b="0" dirty="0" smtClean="0">
                  <a:solidFill>
                    <a:schemeClr val="tx1"/>
                  </a:solidFill>
                  <a:cs typeface="Calibri" pitchFamily="34" charset="0"/>
                </a:rPr>
                <a:t>S</a:t>
              </a:r>
              <a:endParaRPr lang="en-GB" sz="600" b="0" dirty="0">
                <a:solidFill>
                  <a:schemeClr val="tx1"/>
                </a:solidFill>
                <a:cs typeface="Calibri" pitchFamily="34" charset="0"/>
              </a:endParaRPr>
            </a:p>
          </p:txBody>
        </p:sp>
        <p:sp>
          <p:nvSpPr>
            <p:cNvPr id="247" name="Text Box 11"/>
            <p:cNvSpPr txBox="1">
              <a:spLocks noChangeArrowheads="1"/>
            </p:cNvSpPr>
            <p:nvPr/>
          </p:nvSpPr>
          <p:spPr bwMode="auto">
            <a:xfrm>
              <a:off x="1448785" y="3270381"/>
              <a:ext cx="570016" cy="338554"/>
            </a:xfrm>
            <a:prstGeom prst="rect">
              <a:avLst/>
            </a:prstGeom>
            <a:noFill/>
            <a:ln w="9525" algn="ctr">
              <a:noFill/>
              <a:miter lim="800000"/>
              <a:headEnd/>
              <a:tailEnd/>
            </a:ln>
          </p:spPr>
          <p:txBody>
            <a:bodyPr wrap="square">
              <a:spAutoFit/>
            </a:bodyPr>
            <a:lstStyle/>
            <a:p>
              <a:pPr algn="ctr">
                <a:spcBef>
                  <a:spcPct val="50000"/>
                </a:spcBef>
              </a:pPr>
              <a:r>
                <a:rPr lang="en-GB" sz="800" b="0" dirty="0" smtClean="0">
                  <a:latin typeface="+mn-lt"/>
                  <a:cs typeface="Calibri" pitchFamily="34" charset="0"/>
                </a:rPr>
                <a:t>Scrum Master</a:t>
              </a:r>
              <a:endParaRPr lang="en-GB" sz="800" b="0" dirty="0">
                <a:latin typeface="+mn-lt"/>
                <a:cs typeface="Calibri" pitchFamily="34" charset="0"/>
              </a:endParaRPr>
            </a:p>
          </p:txBody>
        </p:sp>
        <p:pic>
          <p:nvPicPr>
            <p:cNvPr id="260" name="Picture 3" descr="C:\Users\rahul_sawhney\AppData\Local\Microsoft\Windows\Temporary Internet Files\Content.IE5\DJW68LD0\MCj04339540000[1].png"/>
            <p:cNvPicPr>
              <a:picLocks noChangeAspect="1" noChangeArrowheads="1"/>
            </p:cNvPicPr>
            <p:nvPr/>
          </p:nvPicPr>
          <p:blipFill>
            <a:blip r:embed="rId3" cstate="print"/>
            <a:srcRect/>
            <a:stretch>
              <a:fillRect/>
            </a:stretch>
          </p:blipFill>
          <p:spPr bwMode="auto">
            <a:xfrm flipH="1">
              <a:off x="360629" y="2984010"/>
              <a:ext cx="619111" cy="467783"/>
            </a:xfrm>
            <a:prstGeom prst="rect">
              <a:avLst/>
            </a:prstGeom>
            <a:noFill/>
            <a:ln w="9525">
              <a:noFill/>
              <a:miter lim="800000"/>
              <a:headEnd/>
              <a:tailEnd/>
            </a:ln>
          </p:spPr>
        </p:pic>
        <p:sp>
          <p:nvSpPr>
            <p:cNvPr id="261" name="Rectangle 8"/>
            <p:cNvSpPr/>
            <p:nvPr/>
          </p:nvSpPr>
          <p:spPr bwMode="auto">
            <a:xfrm>
              <a:off x="747573" y="3240641"/>
              <a:ext cx="217118" cy="175419"/>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600" b="0" dirty="0" smtClean="0">
                  <a:solidFill>
                    <a:schemeClr val="tx1"/>
                  </a:solidFill>
                  <a:cs typeface="Calibri" pitchFamily="34" charset="0"/>
                </a:rPr>
                <a:t>PO</a:t>
              </a:r>
              <a:endParaRPr lang="en-GB" sz="600" b="0" dirty="0">
                <a:solidFill>
                  <a:schemeClr val="tx1"/>
                </a:solidFill>
                <a:cs typeface="Calibri" pitchFamily="34" charset="0"/>
              </a:endParaRPr>
            </a:p>
          </p:txBody>
        </p:sp>
        <p:sp>
          <p:nvSpPr>
            <p:cNvPr id="249" name="Text Box 11"/>
            <p:cNvSpPr txBox="1">
              <a:spLocks noChangeArrowheads="1"/>
            </p:cNvSpPr>
            <p:nvPr/>
          </p:nvSpPr>
          <p:spPr bwMode="auto">
            <a:xfrm>
              <a:off x="312726" y="3376067"/>
              <a:ext cx="803546" cy="338554"/>
            </a:xfrm>
            <a:prstGeom prst="rect">
              <a:avLst/>
            </a:prstGeom>
            <a:noFill/>
            <a:ln w="9525" algn="ctr">
              <a:noFill/>
              <a:miter lim="800000"/>
              <a:headEnd/>
              <a:tailEnd/>
            </a:ln>
          </p:spPr>
          <p:txBody>
            <a:bodyPr wrap="square">
              <a:spAutoFit/>
            </a:bodyPr>
            <a:lstStyle/>
            <a:p>
              <a:pPr algn="ctr">
                <a:spcBef>
                  <a:spcPct val="50000"/>
                </a:spcBef>
              </a:pPr>
              <a:r>
                <a:rPr lang="en-GB" sz="800" b="0" dirty="0">
                  <a:latin typeface="+mn-lt"/>
                  <a:cs typeface="Calibri" pitchFamily="34" charset="0"/>
                </a:rPr>
                <a:t>Product Owner</a:t>
              </a:r>
            </a:p>
          </p:txBody>
        </p:sp>
        <p:pic>
          <p:nvPicPr>
            <p:cNvPr id="258" name="Picture 3" descr="C:\Users\rahul_sawhney\AppData\Local\Microsoft\Windows\Temporary Internet Files\Content.IE5\DJW68LD0\MCj04339540000[1].png"/>
            <p:cNvPicPr>
              <a:picLocks noChangeAspect="1" noChangeArrowheads="1"/>
            </p:cNvPicPr>
            <p:nvPr/>
          </p:nvPicPr>
          <p:blipFill>
            <a:blip r:embed="rId3" cstate="print"/>
            <a:srcRect/>
            <a:stretch>
              <a:fillRect/>
            </a:stretch>
          </p:blipFill>
          <p:spPr bwMode="auto">
            <a:xfrm flipH="1">
              <a:off x="1961674" y="2937699"/>
              <a:ext cx="619111" cy="467783"/>
            </a:xfrm>
            <a:prstGeom prst="rect">
              <a:avLst/>
            </a:prstGeom>
            <a:noFill/>
            <a:ln w="9525">
              <a:noFill/>
              <a:miter lim="800000"/>
              <a:headEnd/>
              <a:tailEnd/>
            </a:ln>
          </p:spPr>
        </p:pic>
        <p:sp>
          <p:nvSpPr>
            <p:cNvPr id="259" name="Rectangle 8"/>
            <p:cNvSpPr/>
            <p:nvPr/>
          </p:nvSpPr>
          <p:spPr bwMode="auto">
            <a:xfrm>
              <a:off x="2348618" y="3194330"/>
              <a:ext cx="217118" cy="175419"/>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GB" sz="600" b="0" dirty="0" smtClean="0">
                  <a:solidFill>
                    <a:schemeClr val="tx1"/>
                  </a:solidFill>
                  <a:cs typeface="Calibri" pitchFamily="34" charset="0"/>
                </a:rPr>
                <a:t>T</a:t>
              </a:r>
              <a:endParaRPr lang="en-GB" sz="600" b="0" dirty="0">
                <a:solidFill>
                  <a:schemeClr val="tx1"/>
                </a:solidFill>
                <a:cs typeface="Calibri" pitchFamily="34" charset="0"/>
              </a:endParaRPr>
            </a:p>
          </p:txBody>
        </p:sp>
        <p:sp>
          <p:nvSpPr>
            <p:cNvPr id="251" name="Text Box 11"/>
            <p:cNvSpPr txBox="1">
              <a:spLocks noChangeArrowheads="1"/>
            </p:cNvSpPr>
            <p:nvPr/>
          </p:nvSpPr>
          <p:spPr bwMode="auto">
            <a:xfrm>
              <a:off x="1957983" y="3353506"/>
              <a:ext cx="618960" cy="338554"/>
            </a:xfrm>
            <a:prstGeom prst="rect">
              <a:avLst/>
            </a:prstGeom>
            <a:noFill/>
            <a:ln w="9525" algn="ctr">
              <a:noFill/>
              <a:miter lim="800000"/>
              <a:headEnd/>
              <a:tailEnd/>
            </a:ln>
          </p:spPr>
          <p:txBody>
            <a:bodyPr wrap="square">
              <a:spAutoFit/>
            </a:bodyPr>
            <a:lstStyle/>
            <a:p>
              <a:pPr algn="ctr">
                <a:spcBef>
                  <a:spcPct val="50000"/>
                </a:spcBef>
              </a:pPr>
              <a:r>
                <a:rPr lang="en-GB" sz="800" b="0" dirty="0" smtClean="0">
                  <a:latin typeface="+mn-lt"/>
                  <a:cs typeface="Calibri" pitchFamily="34" charset="0"/>
                </a:rPr>
                <a:t>Core Team</a:t>
              </a:r>
              <a:endParaRPr lang="en-GB" sz="800" b="0" dirty="0">
                <a:latin typeface="+mn-lt"/>
                <a:cs typeface="Calibri" pitchFamily="34" charset="0"/>
              </a:endParaRPr>
            </a:p>
          </p:txBody>
        </p:sp>
        <p:pic>
          <p:nvPicPr>
            <p:cNvPr id="256" name="Picture 3" descr="C:\Users\rahul_sawhney\AppData\Local\Microsoft\Windows\Temporary Internet Files\Content.IE5\DJW68LD0\MCj04339540000[1].png"/>
            <p:cNvPicPr>
              <a:picLocks noChangeAspect="1" noChangeArrowheads="1"/>
            </p:cNvPicPr>
            <p:nvPr/>
          </p:nvPicPr>
          <p:blipFill>
            <a:blip r:embed="rId3" cstate="print"/>
            <a:srcRect/>
            <a:stretch>
              <a:fillRect/>
            </a:stretch>
          </p:blipFill>
          <p:spPr bwMode="auto">
            <a:xfrm flipH="1">
              <a:off x="952299" y="3245260"/>
              <a:ext cx="619111" cy="467783"/>
            </a:xfrm>
            <a:prstGeom prst="rect">
              <a:avLst/>
            </a:prstGeom>
            <a:noFill/>
            <a:ln w="9525">
              <a:noFill/>
              <a:miter lim="800000"/>
              <a:headEnd/>
              <a:tailEnd/>
            </a:ln>
          </p:spPr>
        </p:pic>
        <p:sp>
          <p:nvSpPr>
            <p:cNvPr id="257" name="Rectangle 8"/>
            <p:cNvSpPr/>
            <p:nvPr/>
          </p:nvSpPr>
          <p:spPr bwMode="auto">
            <a:xfrm>
              <a:off x="1339243" y="3501891"/>
              <a:ext cx="217118" cy="175419"/>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GB" sz="600" b="0" dirty="0">
                <a:solidFill>
                  <a:schemeClr val="tx1"/>
                </a:solidFill>
                <a:cs typeface="Calibri" pitchFamily="34" charset="0"/>
              </a:endParaRPr>
            </a:p>
          </p:txBody>
        </p:sp>
        <p:sp>
          <p:nvSpPr>
            <p:cNvPr id="255" name="Text Box 11"/>
            <p:cNvSpPr txBox="1">
              <a:spLocks noChangeArrowheads="1"/>
            </p:cNvSpPr>
            <p:nvPr/>
          </p:nvSpPr>
          <p:spPr bwMode="auto">
            <a:xfrm>
              <a:off x="853609" y="3661067"/>
              <a:ext cx="761432" cy="338554"/>
            </a:xfrm>
            <a:prstGeom prst="rect">
              <a:avLst/>
            </a:prstGeom>
            <a:noFill/>
            <a:ln w="9525" algn="ctr">
              <a:noFill/>
              <a:miter lim="800000"/>
              <a:headEnd/>
              <a:tailEnd/>
            </a:ln>
          </p:spPr>
          <p:txBody>
            <a:bodyPr wrap="square">
              <a:spAutoFit/>
            </a:bodyPr>
            <a:lstStyle/>
            <a:p>
              <a:pPr algn="ctr">
                <a:spcBef>
                  <a:spcPct val="50000"/>
                </a:spcBef>
              </a:pPr>
              <a:r>
                <a:rPr lang="en-GB" sz="800" b="0" dirty="0" smtClean="0">
                  <a:latin typeface="+mn-lt"/>
                  <a:cs typeface="Calibri" pitchFamily="34" charset="0"/>
                </a:rPr>
                <a:t>Extended Team</a:t>
              </a:r>
              <a:endParaRPr lang="en-GB" sz="800" b="0" dirty="0">
                <a:latin typeface="+mn-lt"/>
                <a:cs typeface="Calibri" pitchFamily="34" charset="0"/>
              </a:endParaRPr>
            </a:p>
          </p:txBody>
        </p:sp>
        <p:sp>
          <p:nvSpPr>
            <p:cNvPr id="265" name="Rectangle 264"/>
            <p:cNvSpPr/>
            <p:nvPr/>
          </p:nvSpPr>
          <p:spPr>
            <a:xfrm>
              <a:off x="356250" y="4043958"/>
              <a:ext cx="2220686" cy="687881"/>
            </a:xfrm>
            <a:prstGeom prst="rect">
              <a:avLst/>
            </a:prstGeom>
          </p:spPr>
          <p:txBody>
            <a:bodyPr wrap="square">
              <a:spAutoFit/>
            </a:bodyPr>
            <a:lstStyle/>
            <a:p>
              <a:pPr algn="ctr" eaLnBrk="0" hangingPunct="0">
                <a:lnSpc>
                  <a:spcPct val="90000"/>
                </a:lnSpc>
                <a:buClr>
                  <a:srgbClr val="0099CC"/>
                </a:buClr>
                <a:buSzPct val="75000"/>
                <a:buFont typeface="Wingdings" pitchFamily="2" charset="2"/>
                <a:buNone/>
              </a:pPr>
              <a:r>
                <a:rPr lang="en-US" sz="900" u="sng" dirty="0" smtClean="0">
                  <a:latin typeface="+mn-lt"/>
                </a:rPr>
                <a:t>Backlog Grooming and  Architecture Envisioning</a:t>
              </a:r>
            </a:p>
            <a:p>
              <a:pPr algn="ctr" eaLnBrk="0" hangingPunct="0">
                <a:lnSpc>
                  <a:spcPct val="90000"/>
                </a:lnSpc>
                <a:buClr>
                  <a:srgbClr val="0099CC"/>
                </a:buClr>
                <a:buSzPct val="75000"/>
                <a:buFont typeface="Wingdings" pitchFamily="2" charset="2"/>
                <a:buNone/>
              </a:pPr>
              <a:endParaRPr lang="en-US" sz="900" u="sng" dirty="0" smtClean="0">
                <a:latin typeface="+mn-lt"/>
              </a:endParaRPr>
            </a:p>
            <a:p>
              <a:pPr algn="ctr" eaLnBrk="0" hangingPunct="0">
                <a:lnSpc>
                  <a:spcPct val="90000"/>
                </a:lnSpc>
                <a:buClr>
                  <a:srgbClr val="0099CC"/>
                </a:buClr>
                <a:buSzPct val="75000"/>
                <a:buFont typeface="Wingdings" pitchFamily="2" charset="2"/>
                <a:buNone/>
              </a:pPr>
              <a:r>
                <a:rPr lang="en-US" sz="800" b="0" dirty="0" smtClean="0">
                  <a:latin typeface="+mn-lt"/>
                </a:rPr>
                <a:t>(i.e. Splitting Stories, Point Estimation, Analyzing the Stories, etc)</a:t>
              </a:r>
            </a:p>
          </p:txBody>
        </p:sp>
        <p:sp>
          <p:nvSpPr>
            <p:cNvPr id="267" name="Line 224"/>
            <p:cNvSpPr>
              <a:spLocks noChangeShapeType="1"/>
            </p:cNvSpPr>
            <p:nvPr/>
          </p:nvSpPr>
          <p:spPr bwMode="auto">
            <a:xfrm flipH="1">
              <a:off x="2458188" y="2778845"/>
              <a:ext cx="403761" cy="308759"/>
            </a:xfrm>
            <a:prstGeom prst="line">
              <a:avLst/>
            </a:prstGeom>
            <a:noFill/>
            <a:ln w="3175">
              <a:solidFill>
                <a:schemeClr val="accent2"/>
              </a:solidFill>
              <a:round/>
              <a:headEnd type="none" w="med" len="med"/>
              <a:tailEnd type="triangle" w="med" len="med"/>
            </a:ln>
          </p:spPr>
          <p:txBody>
            <a:bodyPr wrap="square">
              <a:spAutoFit/>
            </a:bodyPr>
            <a:lstStyle/>
            <a:p>
              <a:endParaRPr lang="en-US" sz="1100" b="0">
                <a:latin typeface="+mn-lt"/>
                <a:cs typeface="Calibri" pitchFamily="34" charset="0"/>
              </a:endParaRPr>
            </a:p>
          </p:txBody>
        </p:sp>
        <p:sp>
          <p:nvSpPr>
            <p:cNvPr id="269" name="Line 224"/>
            <p:cNvSpPr>
              <a:spLocks noChangeShapeType="1"/>
            </p:cNvSpPr>
            <p:nvPr/>
          </p:nvSpPr>
          <p:spPr bwMode="auto">
            <a:xfrm>
              <a:off x="2493816" y="3574474"/>
              <a:ext cx="546266" cy="0"/>
            </a:xfrm>
            <a:prstGeom prst="line">
              <a:avLst/>
            </a:prstGeom>
            <a:noFill/>
            <a:ln w="3175">
              <a:solidFill>
                <a:schemeClr val="accent2"/>
              </a:solidFill>
              <a:round/>
              <a:headEnd type="none" w="med" len="med"/>
              <a:tailEnd type="triangle" w="med" len="med"/>
            </a:ln>
          </p:spPr>
          <p:txBody>
            <a:bodyPr wrap="square">
              <a:spAutoFit/>
            </a:bodyPr>
            <a:lstStyle/>
            <a:p>
              <a:endParaRPr lang="en-US" sz="1100" b="0">
                <a:latin typeface="+mn-lt"/>
                <a:cs typeface="Calibri" pitchFamily="34" charset="0"/>
              </a:endParaRPr>
            </a:p>
          </p:txBody>
        </p:sp>
      </p:grpSp>
      <p:grpSp>
        <p:nvGrpSpPr>
          <p:cNvPr id="19" name="Group 117"/>
          <p:cNvGrpSpPr/>
          <p:nvPr/>
        </p:nvGrpSpPr>
        <p:grpSpPr>
          <a:xfrm>
            <a:off x="71253" y="878774"/>
            <a:ext cx="4037611" cy="4168240"/>
            <a:chOff x="71253" y="878774"/>
            <a:chExt cx="4037611" cy="4168240"/>
          </a:xfrm>
        </p:grpSpPr>
        <p:sp>
          <p:nvSpPr>
            <p:cNvPr id="271" name="Rectangle 270"/>
            <p:cNvSpPr/>
            <p:nvPr/>
          </p:nvSpPr>
          <p:spPr>
            <a:xfrm>
              <a:off x="71253" y="878774"/>
              <a:ext cx="4037611" cy="4168240"/>
            </a:xfrm>
            <a:prstGeom prst="rect">
              <a:avLst/>
            </a:prstGeom>
            <a:noFill/>
            <a:ln w="31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1" name="TextBox 300"/>
            <p:cNvSpPr txBox="1"/>
            <p:nvPr/>
          </p:nvSpPr>
          <p:spPr>
            <a:xfrm>
              <a:off x="1235033" y="4797631"/>
              <a:ext cx="795411" cy="246221"/>
            </a:xfrm>
            <a:prstGeom prst="rect">
              <a:avLst/>
            </a:prstGeom>
            <a:noFill/>
          </p:spPr>
          <p:txBody>
            <a:bodyPr wrap="none" rtlCol="0">
              <a:spAutoFit/>
            </a:bodyPr>
            <a:lstStyle/>
            <a:p>
              <a:r>
                <a:rPr lang="en-US" sz="1000" dirty="0" smtClean="0"/>
                <a:t>Iteration 0</a:t>
              </a:r>
              <a:endParaRPr lang="en-US" sz="1000" dirty="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20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20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20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20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fade">
                                      <p:cBhvr>
                                        <p:cTn id="27" dur="20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2"/>
          <p:cNvPicPr>
            <a:picLocks noChangeAspect="1" noChangeArrowheads="1"/>
          </p:cNvPicPr>
          <p:nvPr/>
        </p:nvPicPr>
        <p:blipFill>
          <a:blip r:embed="rId3" cstate="print"/>
          <a:srcRect/>
          <a:stretch>
            <a:fillRect/>
          </a:stretch>
        </p:blipFill>
        <p:spPr bwMode="auto">
          <a:xfrm>
            <a:off x="371475" y="2685800"/>
            <a:ext cx="4657725" cy="2041742"/>
          </a:xfrm>
          <a:prstGeom prst="rect">
            <a:avLst/>
          </a:prstGeom>
          <a:ln>
            <a:noFill/>
          </a:ln>
          <a:effectLst>
            <a:outerShdw blurRad="292100" dist="139700" dir="2700000" algn="tl" rotWithShape="0">
              <a:srgbClr val="333333">
                <a:alpha val="65000"/>
              </a:srgbClr>
            </a:outerShdw>
          </a:effectLst>
        </p:spPr>
      </p:pic>
      <p:sp>
        <p:nvSpPr>
          <p:cNvPr id="81" name="Rectangle 2"/>
          <p:cNvSpPr txBox="1">
            <a:spLocks noChangeArrowheads="1"/>
          </p:cNvSpPr>
          <p:nvPr/>
        </p:nvSpPr>
        <p:spPr>
          <a:xfrm>
            <a:off x="326571" y="947057"/>
            <a:ext cx="8517718" cy="1567543"/>
          </a:xfrm>
          <a:prstGeom prst="rect">
            <a:avLst/>
          </a:prstGeom>
        </p:spPr>
        <p:txBody>
          <a:bodyPr/>
          <a:lstStyle/>
          <a:p>
            <a:pPr marL="457200" lvl="0" indent="-457200" eaLnBrk="0" hangingPunct="0">
              <a:spcBef>
                <a:spcPct val="20000"/>
              </a:spcBef>
              <a:buClr>
                <a:schemeClr val="tx2"/>
              </a:buClr>
              <a:buFont typeface="Wingdings" pitchFamily="2" charset="2"/>
              <a:buChar char="§"/>
            </a:pPr>
            <a:r>
              <a:rPr lang="en-US" b="0" kern="0" dirty="0" smtClean="0">
                <a:latin typeface="+mj-lt"/>
                <a:cs typeface="Calibri" pitchFamily="34" charset="0"/>
              </a:rPr>
              <a:t>Product Backlog</a:t>
            </a:r>
          </a:p>
          <a:p>
            <a:pPr marL="457200" lvl="0" indent="-457200" eaLnBrk="0" hangingPunct="0">
              <a:spcBef>
                <a:spcPct val="20000"/>
              </a:spcBef>
              <a:buClr>
                <a:schemeClr val="tx2"/>
              </a:buClr>
              <a:buFont typeface="Wingdings" pitchFamily="2" charset="2"/>
              <a:buChar char="§"/>
            </a:pPr>
            <a:r>
              <a:rPr lang="en-US" b="0" kern="0" dirty="0" smtClean="0">
                <a:latin typeface="+mj-lt"/>
                <a:cs typeface="Calibri" pitchFamily="34" charset="0"/>
              </a:rPr>
              <a:t>Release Plan</a:t>
            </a:r>
          </a:p>
          <a:p>
            <a:pPr marL="457200" lvl="0" indent="-457200" eaLnBrk="0" hangingPunct="0">
              <a:spcBef>
                <a:spcPct val="20000"/>
              </a:spcBef>
              <a:buClr>
                <a:schemeClr val="tx2"/>
              </a:buClr>
              <a:buFont typeface="Wingdings" pitchFamily="2" charset="2"/>
              <a:buChar char="§"/>
            </a:pPr>
            <a:r>
              <a:rPr lang="en-US" b="0" kern="0" dirty="0" smtClean="0">
                <a:latin typeface="+mj-lt"/>
                <a:cs typeface="Calibri" pitchFamily="34" charset="0"/>
              </a:rPr>
              <a:t>Test Strategy</a:t>
            </a:r>
          </a:p>
          <a:p>
            <a:pPr marL="457200" lvl="0" indent="-457200" eaLnBrk="0" hangingPunct="0">
              <a:spcBef>
                <a:spcPct val="20000"/>
              </a:spcBef>
              <a:buClr>
                <a:schemeClr val="tx2"/>
              </a:buClr>
              <a:buFont typeface="Wingdings" pitchFamily="2" charset="2"/>
              <a:buChar char="§"/>
            </a:pPr>
            <a:r>
              <a:rPr lang="en-US" b="0" kern="0" dirty="0" smtClean="0">
                <a:latin typeface="+mj-lt"/>
                <a:cs typeface="Calibri" pitchFamily="34" charset="0"/>
              </a:rPr>
              <a:t>Architecture and Design (SAD, SID)</a:t>
            </a:r>
          </a:p>
          <a:p>
            <a:pPr marL="457200" lvl="0" indent="-457200" eaLnBrk="0" hangingPunct="0">
              <a:spcBef>
                <a:spcPct val="20000"/>
              </a:spcBef>
              <a:buClr>
                <a:schemeClr val="tx2"/>
              </a:buClr>
              <a:buFont typeface="Wingdings" pitchFamily="2" charset="2"/>
              <a:buChar char="§"/>
            </a:pPr>
            <a:r>
              <a:rPr lang="en-US" b="0" i="1" u="sng" kern="0" dirty="0" smtClean="0">
                <a:latin typeface="+mj-lt"/>
                <a:cs typeface="Calibri" pitchFamily="34" charset="0"/>
              </a:rPr>
              <a:t>Any additional documentation as determined by the team</a:t>
            </a:r>
          </a:p>
        </p:txBody>
      </p:sp>
      <p:pic>
        <p:nvPicPr>
          <p:cNvPr id="20483" name="Picture 3"/>
          <p:cNvPicPr>
            <a:picLocks noChangeAspect="1" noChangeArrowheads="1"/>
          </p:cNvPicPr>
          <p:nvPr/>
        </p:nvPicPr>
        <p:blipFill>
          <a:blip r:embed="rId4" cstate="print"/>
          <a:srcRect/>
          <a:stretch>
            <a:fillRect/>
          </a:stretch>
        </p:blipFill>
        <p:spPr bwMode="auto">
          <a:xfrm>
            <a:off x="3352800" y="4267200"/>
            <a:ext cx="5076825" cy="2161219"/>
          </a:xfrm>
          <a:prstGeom prst="rect">
            <a:avLst/>
          </a:prstGeom>
          <a:ln>
            <a:noFill/>
          </a:ln>
          <a:effectLst>
            <a:outerShdw blurRad="292100" dist="139700" dir="2700000" algn="tl" rotWithShape="0">
              <a:srgbClr val="333333">
                <a:alpha val="65000"/>
              </a:srgbClr>
            </a:outerShdw>
          </a:effectLst>
        </p:spPr>
      </p:pic>
      <p:sp>
        <p:nvSpPr>
          <p:cNvPr id="7" name="Rectangle 2"/>
          <p:cNvSpPr txBox="1">
            <a:spLocks noChangeArrowheads="1"/>
          </p:cNvSpPr>
          <p:nvPr/>
        </p:nvSpPr>
        <p:spPr>
          <a:xfrm>
            <a:off x="980700" y="397063"/>
            <a:ext cx="6096000" cy="369887"/>
          </a:xfrm>
          <a:prstGeom prst="rect">
            <a:avLst/>
          </a:prstGeom>
        </p:spPr>
        <p:txBody>
          <a:bodyPr anchor="t"/>
          <a:lstStyle/>
          <a:p>
            <a:pPr lvl="0" eaLnBrk="0" hangingPunct="0"/>
            <a:r>
              <a:rPr lang="en-US" sz="2000" dirty="0" smtClean="0">
                <a:latin typeface="+mj-lt"/>
              </a:rPr>
              <a:t>Envisioning Deliverables</a:t>
            </a:r>
            <a:endParaRPr kumimoji="0" lang="en-US" sz="2400" b="1" i="0" u="none" strike="noStrike" kern="0" cap="none" spc="0" normalizeH="0" baseline="0" noProof="0" dirty="0" smtClean="0">
              <a:ln>
                <a:noFill/>
              </a:ln>
              <a:solidFill>
                <a:schemeClr val="tx1"/>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Rectangle 2"/>
          <p:cNvSpPr txBox="1">
            <a:spLocks noChangeArrowheads="1"/>
          </p:cNvSpPr>
          <p:nvPr/>
        </p:nvSpPr>
        <p:spPr>
          <a:xfrm>
            <a:off x="326571" y="947057"/>
            <a:ext cx="8517718" cy="1034143"/>
          </a:xfrm>
          <a:prstGeom prst="rect">
            <a:avLst/>
          </a:prstGeom>
        </p:spPr>
        <p:txBody>
          <a:bodyPr/>
          <a:lstStyle/>
          <a:p>
            <a:pPr marL="457200" lvl="0" indent="-457200" eaLnBrk="0" hangingPunct="0">
              <a:spcBef>
                <a:spcPct val="20000"/>
              </a:spcBef>
              <a:buClr>
                <a:schemeClr val="tx2"/>
              </a:buClr>
              <a:buFont typeface="Wingdings" pitchFamily="2" charset="2"/>
              <a:buChar char="§"/>
            </a:pPr>
            <a:r>
              <a:rPr lang="en-US" b="0" kern="0" dirty="0" smtClean="0">
                <a:latin typeface="+mj-lt"/>
                <a:cs typeface="Calibri" pitchFamily="34" charset="0"/>
              </a:rPr>
              <a:t>Sign off on</a:t>
            </a:r>
          </a:p>
          <a:p>
            <a:pPr marL="914400" lvl="1" indent="-457200" eaLnBrk="0" hangingPunct="0">
              <a:spcBef>
                <a:spcPct val="20000"/>
              </a:spcBef>
              <a:buClr>
                <a:schemeClr val="tx2"/>
              </a:buClr>
              <a:buFont typeface="Wingdings" pitchFamily="2" charset="2"/>
              <a:buChar char="§"/>
            </a:pPr>
            <a:r>
              <a:rPr lang="en-US" b="0" kern="0" dirty="0" smtClean="0">
                <a:latin typeface="+mj-lt"/>
                <a:cs typeface="Calibri" pitchFamily="34" charset="0"/>
              </a:rPr>
              <a:t>Release Plan (Business and Tech)</a:t>
            </a:r>
          </a:p>
          <a:p>
            <a:pPr marL="914400" lvl="1" indent="-457200" eaLnBrk="0" hangingPunct="0">
              <a:spcBef>
                <a:spcPct val="20000"/>
              </a:spcBef>
              <a:buClr>
                <a:schemeClr val="tx2"/>
              </a:buClr>
              <a:buFont typeface="Wingdings" pitchFamily="2" charset="2"/>
              <a:buChar char="§"/>
            </a:pPr>
            <a:r>
              <a:rPr lang="en-US" b="0" kern="0" dirty="0" smtClean="0">
                <a:latin typeface="+mj-lt"/>
                <a:cs typeface="Calibri" pitchFamily="34" charset="0"/>
              </a:rPr>
              <a:t>Test Strategy (Business and Tech)</a:t>
            </a:r>
          </a:p>
        </p:txBody>
      </p:sp>
      <p:sp>
        <p:nvSpPr>
          <p:cNvPr id="9" name="Rectangle 2"/>
          <p:cNvSpPr txBox="1">
            <a:spLocks noChangeArrowheads="1"/>
          </p:cNvSpPr>
          <p:nvPr/>
        </p:nvSpPr>
        <p:spPr>
          <a:xfrm>
            <a:off x="980700" y="397063"/>
            <a:ext cx="6096000" cy="369887"/>
          </a:xfrm>
          <a:prstGeom prst="rect">
            <a:avLst/>
          </a:prstGeom>
        </p:spPr>
        <p:txBody>
          <a:bodyPr anchor="t"/>
          <a:lstStyle/>
          <a:p>
            <a:pPr lvl="0" eaLnBrk="0" hangingPunct="0"/>
            <a:r>
              <a:rPr lang="en-US" sz="2000" dirty="0" smtClean="0">
                <a:latin typeface="+mj-lt"/>
              </a:rPr>
              <a:t>Envisioning Sign off</a:t>
            </a:r>
            <a:endParaRPr kumimoji="0" lang="en-US" sz="2400" b="1" i="0" u="none" strike="noStrike" kern="0" cap="none" spc="0" normalizeH="0" baseline="0" noProof="0" dirty="0" smtClean="0">
              <a:ln>
                <a:noFill/>
              </a:ln>
              <a:solidFill>
                <a:schemeClr val="tx1"/>
              </a:solidFill>
              <a:effectLst/>
              <a:uLnTx/>
              <a:uFillTx/>
              <a:latin typeface="+mj-lt"/>
              <a:ea typeface="+mj-ea"/>
              <a:cs typeface="+mj-cs"/>
            </a:endParaRPr>
          </a:p>
        </p:txBody>
      </p:sp>
      <p:pic>
        <p:nvPicPr>
          <p:cNvPr id="24577" name="Picture 1"/>
          <p:cNvPicPr>
            <a:picLocks noChangeAspect="1" noChangeArrowheads="1"/>
          </p:cNvPicPr>
          <p:nvPr/>
        </p:nvPicPr>
        <p:blipFill>
          <a:blip r:embed="rId3" cstate="print"/>
          <a:srcRect/>
          <a:stretch>
            <a:fillRect/>
          </a:stretch>
        </p:blipFill>
        <p:spPr bwMode="auto">
          <a:xfrm>
            <a:off x="594927" y="1888176"/>
            <a:ext cx="8180939" cy="432094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 name="Picture 2"/>
          <p:cNvPicPr>
            <a:picLocks noChangeAspect="1" noChangeArrowheads="1"/>
          </p:cNvPicPr>
          <p:nvPr/>
        </p:nvPicPr>
        <p:blipFill>
          <a:blip r:embed="rId3" cstate="print"/>
          <a:srcRect/>
          <a:stretch>
            <a:fillRect/>
          </a:stretch>
        </p:blipFill>
        <p:spPr bwMode="auto">
          <a:xfrm>
            <a:off x="152400" y="1676400"/>
            <a:ext cx="4683795" cy="4114800"/>
          </a:xfrm>
          <a:prstGeom prst="rect">
            <a:avLst/>
          </a:prstGeom>
          <a:noFill/>
          <a:ln w="9525">
            <a:noFill/>
            <a:miter lim="800000"/>
            <a:headEnd/>
            <a:tailEnd/>
          </a:ln>
          <a:effectLst/>
        </p:spPr>
      </p:pic>
      <p:sp>
        <p:nvSpPr>
          <p:cNvPr id="62" name="Title 61"/>
          <p:cNvSpPr>
            <a:spLocks noGrp="1"/>
          </p:cNvSpPr>
          <p:nvPr>
            <p:ph type="title"/>
          </p:nvPr>
        </p:nvSpPr>
        <p:spPr>
          <a:xfrm>
            <a:off x="961900" y="366840"/>
            <a:ext cx="8229600" cy="400110"/>
          </a:xfrm>
        </p:spPr>
        <p:txBody>
          <a:bodyPr/>
          <a:lstStyle/>
          <a:p>
            <a:r>
              <a:rPr lang="en-US" sz="2000" b="1" dirty="0" smtClean="0">
                <a:latin typeface="+mj-lt"/>
                <a:cs typeface="Times New Roman" pitchFamily="18" charset="0"/>
              </a:rPr>
              <a:t>The 5 Levels of Planning</a:t>
            </a:r>
            <a:endParaRPr lang="en-US" sz="2000" b="1" dirty="0">
              <a:latin typeface="+mj-lt"/>
              <a:cs typeface="Times New Roman" pitchFamily="18" charset="0"/>
            </a:endParaRPr>
          </a:p>
        </p:txBody>
      </p:sp>
      <p:grpSp>
        <p:nvGrpSpPr>
          <p:cNvPr id="2" name="Group 4"/>
          <p:cNvGrpSpPr/>
          <p:nvPr/>
        </p:nvGrpSpPr>
        <p:grpSpPr>
          <a:xfrm>
            <a:off x="5486400" y="1059875"/>
            <a:ext cx="3505200" cy="5308416"/>
            <a:chOff x="5486400" y="990600"/>
            <a:chExt cx="3505200" cy="5308416"/>
          </a:xfrm>
        </p:grpSpPr>
        <p:sp>
          <p:nvSpPr>
            <p:cNvPr id="6" name="TextBox 5"/>
            <p:cNvSpPr txBox="1"/>
            <p:nvPr/>
          </p:nvSpPr>
          <p:spPr>
            <a:xfrm>
              <a:off x="5486400" y="1447604"/>
              <a:ext cx="3505200" cy="784830"/>
            </a:xfrm>
            <a:prstGeom prst="rect">
              <a:avLst/>
            </a:prstGeom>
            <a:noFill/>
            <a:ln>
              <a:noFill/>
            </a:ln>
          </p:spPr>
          <p:txBody>
            <a:bodyPr wrap="square" rtlCol="0">
              <a:spAutoFit/>
            </a:bodyPr>
            <a:lstStyle/>
            <a:p>
              <a:pPr marL="6350" indent="-6350">
                <a:lnSpc>
                  <a:spcPts val="1800"/>
                </a:lnSpc>
                <a:spcBef>
                  <a:spcPts val="600"/>
                </a:spcBef>
              </a:pPr>
              <a:r>
                <a:rPr lang="en-US" sz="1100" b="1" dirty="0" smtClean="0">
                  <a:latin typeface="+mj-lt"/>
                  <a:cs typeface="Times New Roman" pitchFamily="18" charset="0"/>
                </a:rPr>
                <a:t>Project Charter</a:t>
              </a:r>
              <a:r>
                <a:rPr lang="en-US" sz="1100" dirty="0" smtClean="0">
                  <a:latin typeface="+mj-lt"/>
                  <a:cs typeface="Times New Roman" pitchFamily="18" charset="0"/>
                </a:rPr>
                <a:t/>
              </a:r>
              <a:br>
                <a:rPr lang="en-US" sz="1100" dirty="0" smtClean="0">
                  <a:latin typeface="+mj-lt"/>
                  <a:cs typeface="Times New Roman" pitchFamily="18" charset="0"/>
                </a:rPr>
              </a:br>
              <a:r>
                <a:rPr lang="en-US" sz="1100" dirty="0" smtClean="0">
                  <a:latin typeface="+mj-lt"/>
                  <a:cs typeface="Times New Roman" pitchFamily="18" charset="0"/>
                </a:rPr>
                <a:t>Determines the project objective, stakeholder, budget, success factors.</a:t>
              </a:r>
            </a:p>
          </p:txBody>
        </p:sp>
        <p:sp>
          <p:nvSpPr>
            <p:cNvPr id="7" name="TextBox 6"/>
            <p:cNvSpPr txBox="1"/>
            <p:nvPr/>
          </p:nvSpPr>
          <p:spPr>
            <a:xfrm>
              <a:off x="5486400" y="2263170"/>
              <a:ext cx="3505200" cy="759247"/>
            </a:xfrm>
            <a:prstGeom prst="rect">
              <a:avLst/>
            </a:prstGeom>
            <a:noFill/>
            <a:ln>
              <a:noFill/>
            </a:ln>
          </p:spPr>
          <p:txBody>
            <a:bodyPr wrap="square" rtlCol="0">
              <a:spAutoFit/>
            </a:bodyPr>
            <a:lstStyle/>
            <a:p>
              <a:pPr marL="6350" indent="-6350">
                <a:lnSpc>
                  <a:spcPts val="1800"/>
                </a:lnSpc>
                <a:spcBef>
                  <a:spcPts val="600"/>
                </a:spcBef>
              </a:pPr>
              <a:r>
                <a:rPr lang="en-US" sz="1100" b="1" dirty="0" smtClean="0">
                  <a:latin typeface="+mj-lt"/>
                  <a:cs typeface="Times New Roman" pitchFamily="18" charset="0"/>
                </a:rPr>
                <a:t>Product Backlog</a:t>
              </a:r>
              <a:r>
                <a:rPr lang="en-US" sz="1100" dirty="0" smtClean="0">
                  <a:latin typeface="+mj-lt"/>
                  <a:cs typeface="Times New Roman" pitchFamily="18" charset="0"/>
                </a:rPr>
                <a:t/>
              </a:r>
              <a:br>
                <a:rPr lang="en-US" sz="1100" dirty="0" smtClean="0">
                  <a:latin typeface="+mj-lt"/>
                  <a:cs typeface="Times New Roman" pitchFamily="18" charset="0"/>
                </a:rPr>
              </a:br>
              <a:r>
                <a:rPr lang="en-US" sz="1100" dirty="0" smtClean="0">
                  <a:latin typeface="+mj-lt"/>
                  <a:cs typeface="Times New Roman" pitchFamily="18" charset="0"/>
                </a:rPr>
                <a:t>Determines the project roadmap – provides the connection from vision to multiple release.</a:t>
              </a:r>
            </a:p>
          </p:txBody>
        </p:sp>
        <p:sp>
          <p:nvSpPr>
            <p:cNvPr id="8" name="TextBox 7"/>
            <p:cNvSpPr txBox="1"/>
            <p:nvPr/>
          </p:nvSpPr>
          <p:spPr>
            <a:xfrm>
              <a:off x="5486400" y="3101370"/>
              <a:ext cx="3505200" cy="1015663"/>
            </a:xfrm>
            <a:prstGeom prst="rect">
              <a:avLst/>
            </a:prstGeom>
            <a:noFill/>
            <a:ln>
              <a:noFill/>
            </a:ln>
          </p:spPr>
          <p:txBody>
            <a:bodyPr wrap="square" rtlCol="0">
              <a:spAutoFit/>
            </a:bodyPr>
            <a:lstStyle/>
            <a:p>
              <a:pPr marL="6350" indent="-6350">
                <a:lnSpc>
                  <a:spcPts val="1800"/>
                </a:lnSpc>
                <a:spcBef>
                  <a:spcPts val="600"/>
                </a:spcBef>
              </a:pPr>
              <a:r>
                <a:rPr lang="en-US" sz="1100" b="1" dirty="0" smtClean="0">
                  <a:latin typeface="+mj-lt"/>
                  <a:cs typeface="Times New Roman" pitchFamily="18" charset="0"/>
                </a:rPr>
                <a:t>Product Backlog and Release Plan</a:t>
              </a:r>
              <a:r>
                <a:rPr lang="en-US" sz="1100" dirty="0" smtClean="0">
                  <a:latin typeface="+mj-lt"/>
                  <a:cs typeface="Times New Roman" pitchFamily="18" charset="0"/>
                </a:rPr>
                <a:t/>
              </a:r>
              <a:br>
                <a:rPr lang="en-US" sz="1100" dirty="0" smtClean="0">
                  <a:latin typeface="+mj-lt"/>
                  <a:cs typeface="Times New Roman" pitchFamily="18" charset="0"/>
                </a:rPr>
              </a:br>
              <a:r>
                <a:rPr lang="en-US" sz="1100" dirty="0" smtClean="0">
                  <a:latin typeface="+mj-lt"/>
                  <a:cs typeface="Times New Roman" pitchFamily="18" charset="0"/>
                </a:rPr>
                <a:t>Determines how we release value incrementally? What subset of business objectives will each release achieve?</a:t>
              </a:r>
            </a:p>
          </p:txBody>
        </p:sp>
        <p:sp>
          <p:nvSpPr>
            <p:cNvPr id="9" name="TextBox 8"/>
            <p:cNvSpPr txBox="1"/>
            <p:nvPr/>
          </p:nvSpPr>
          <p:spPr>
            <a:xfrm>
              <a:off x="5486400" y="4551402"/>
              <a:ext cx="3505200" cy="528414"/>
            </a:xfrm>
            <a:prstGeom prst="rect">
              <a:avLst/>
            </a:prstGeom>
            <a:noFill/>
            <a:ln>
              <a:noFill/>
            </a:ln>
          </p:spPr>
          <p:txBody>
            <a:bodyPr wrap="square" rtlCol="0">
              <a:spAutoFit/>
            </a:bodyPr>
            <a:lstStyle/>
            <a:p>
              <a:pPr marL="6350" indent="-6350">
                <a:lnSpc>
                  <a:spcPts val="1800"/>
                </a:lnSpc>
                <a:spcBef>
                  <a:spcPts val="600"/>
                </a:spcBef>
              </a:pPr>
              <a:r>
                <a:rPr lang="en-US" sz="1100" b="1" dirty="0" smtClean="0">
                  <a:latin typeface="+mj-lt"/>
                  <a:cs typeface="Times New Roman" pitchFamily="18" charset="0"/>
                </a:rPr>
                <a:t>Iteration Backlog</a:t>
              </a:r>
              <a:r>
                <a:rPr lang="en-US" sz="1100" dirty="0" smtClean="0">
                  <a:latin typeface="+mj-lt"/>
                  <a:cs typeface="Times New Roman" pitchFamily="18" charset="0"/>
                </a:rPr>
                <a:t/>
              </a:r>
              <a:br>
                <a:rPr lang="en-US" sz="1100" dirty="0" smtClean="0">
                  <a:latin typeface="+mj-lt"/>
                  <a:cs typeface="Times New Roman" pitchFamily="18" charset="0"/>
                </a:rPr>
              </a:br>
              <a:r>
                <a:rPr lang="en-US" sz="1100" dirty="0" smtClean="0">
                  <a:latin typeface="+mj-lt"/>
                  <a:cs typeface="Times New Roman" pitchFamily="18" charset="0"/>
                </a:rPr>
                <a:t>Determines and estimates tasks in ideal hours.</a:t>
              </a:r>
            </a:p>
          </p:txBody>
        </p:sp>
        <p:sp>
          <p:nvSpPr>
            <p:cNvPr id="10" name="TextBox 9"/>
            <p:cNvSpPr txBox="1"/>
            <p:nvPr/>
          </p:nvSpPr>
          <p:spPr>
            <a:xfrm>
              <a:off x="5486400" y="5770602"/>
              <a:ext cx="3505200" cy="528414"/>
            </a:xfrm>
            <a:prstGeom prst="rect">
              <a:avLst/>
            </a:prstGeom>
            <a:noFill/>
            <a:ln>
              <a:noFill/>
            </a:ln>
          </p:spPr>
          <p:txBody>
            <a:bodyPr wrap="square" rtlCol="0">
              <a:spAutoFit/>
            </a:bodyPr>
            <a:lstStyle/>
            <a:p>
              <a:pPr marL="6350" indent="-6350">
                <a:lnSpc>
                  <a:spcPts val="1800"/>
                </a:lnSpc>
                <a:spcBef>
                  <a:spcPts val="600"/>
                </a:spcBef>
              </a:pPr>
              <a:r>
                <a:rPr lang="en-US" sz="1100" b="1" dirty="0" smtClean="0">
                  <a:latin typeface="+mj-lt"/>
                  <a:cs typeface="Times New Roman" pitchFamily="18" charset="0"/>
                </a:rPr>
                <a:t>Burn down chart</a:t>
              </a:r>
              <a:r>
                <a:rPr lang="en-US" sz="1100" dirty="0" smtClean="0">
                  <a:latin typeface="+mj-lt"/>
                  <a:cs typeface="Times New Roman" pitchFamily="18" charset="0"/>
                </a:rPr>
                <a:t/>
              </a:r>
              <a:br>
                <a:rPr lang="en-US" sz="1100" dirty="0" smtClean="0">
                  <a:latin typeface="+mj-lt"/>
                  <a:cs typeface="Times New Roman" pitchFamily="18" charset="0"/>
                </a:rPr>
              </a:br>
              <a:r>
                <a:rPr lang="en-US" sz="1100" dirty="0" smtClean="0">
                  <a:latin typeface="+mj-lt"/>
                  <a:cs typeface="Times New Roman" pitchFamily="18" charset="0"/>
                </a:rPr>
                <a:t>Daily planning and tracking Iteration progress.</a:t>
              </a:r>
            </a:p>
          </p:txBody>
        </p:sp>
        <p:grpSp>
          <p:nvGrpSpPr>
            <p:cNvPr id="3" name="Group 44"/>
            <p:cNvGrpSpPr/>
            <p:nvPr/>
          </p:nvGrpSpPr>
          <p:grpSpPr>
            <a:xfrm>
              <a:off x="5486400" y="990600"/>
              <a:ext cx="3376222" cy="381000"/>
              <a:chOff x="228600" y="4267200"/>
              <a:chExt cx="2667000" cy="381000"/>
            </a:xfrm>
          </p:grpSpPr>
          <p:sp>
            <p:nvSpPr>
              <p:cNvPr id="18" name="Rectangle 17"/>
              <p:cNvSpPr/>
              <p:nvPr/>
            </p:nvSpPr>
            <p:spPr bwMode="auto">
              <a:xfrm>
                <a:off x="228600" y="4267200"/>
                <a:ext cx="2667000" cy="381000"/>
              </a:xfrm>
              <a:prstGeom prst="rect">
                <a:avLst/>
              </a:prstGeom>
              <a:gradFill>
                <a:gsLst>
                  <a:gs pos="0">
                    <a:srgbClr val="903000"/>
                  </a:gs>
                  <a:gs pos="50000">
                    <a:srgbClr val="D04900"/>
                  </a:gs>
                  <a:gs pos="100000">
                    <a:srgbClr val="F85900"/>
                  </a:gs>
                </a:gsLst>
                <a:lin ang="16200000" scaled="1"/>
              </a:gradFill>
              <a:ln w="57150"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mj-lt"/>
                  <a:ea typeface="MS PGothic" pitchFamily="34" charset="-128"/>
                  <a:cs typeface="Times New Roman" pitchFamily="18" charset="0"/>
                </a:endParaRPr>
              </a:p>
            </p:txBody>
          </p:sp>
          <p:sp>
            <p:nvSpPr>
              <p:cNvPr id="19" name="TextBox 18"/>
              <p:cNvSpPr txBox="1"/>
              <p:nvPr/>
            </p:nvSpPr>
            <p:spPr>
              <a:xfrm>
                <a:off x="228600" y="4295001"/>
                <a:ext cx="2667000" cy="261610"/>
              </a:xfrm>
              <a:prstGeom prst="rect">
                <a:avLst/>
              </a:prstGeom>
              <a:noFill/>
            </p:spPr>
            <p:txBody>
              <a:bodyPr wrap="square" rtlCol="0">
                <a:spAutoFit/>
              </a:bodyPr>
              <a:lstStyle/>
              <a:p>
                <a:r>
                  <a:rPr lang="en-US" sz="1100" b="1" dirty="0" smtClean="0">
                    <a:solidFill>
                      <a:schemeClr val="bg1"/>
                    </a:solidFill>
                    <a:effectLst>
                      <a:outerShdw blurRad="38100" dist="38100" dir="2700000" algn="tl">
                        <a:srgbClr val="000000">
                          <a:alpha val="43137"/>
                        </a:srgbClr>
                      </a:outerShdw>
                    </a:effectLst>
                    <a:latin typeface="+mj-lt"/>
                    <a:cs typeface="Times New Roman" pitchFamily="18" charset="0"/>
                  </a:rPr>
                  <a:t>PLAN &amp; COMMUNICATE</a:t>
                </a:r>
                <a:endParaRPr lang="en-US" sz="1100" b="1" dirty="0">
                  <a:solidFill>
                    <a:schemeClr val="bg1"/>
                  </a:solidFill>
                  <a:effectLst>
                    <a:outerShdw blurRad="38100" dist="38100" dir="2700000" algn="tl">
                      <a:srgbClr val="000000">
                        <a:alpha val="43137"/>
                      </a:srgbClr>
                    </a:outerShdw>
                  </a:effectLst>
                  <a:latin typeface="+mj-lt"/>
                  <a:cs typeface="Times New Roman" pitchFamily="18" charset="0"/>
                </a:endParaRPr>
              </a:p>
            </p:txBody>
          </p:sp>
        </p:grpSp>
        <p:grpSp>
          <p:nvGrpSpPr>
            <p:cNvPr id="4" name="Group 44"/>
            <p:cNvGrpSpPr/>
            <p:nvPr/>
          </p:nvGrpSpPr>
          <p:grpSpPr>
            <a:xfrm>
              <a:off x="5486400" y="4117032"/>
              <a:ext cx="3376222" cy="381000"/>
              <a:chOff x="228600" y="4267200"/>
              <a:chExt cx="2667000" cy="381000"/>
            </a:xfrm>
          </p:grpSpPr>
          <p:sp>
            <p:nvSpPr>
              <p:cNvPr id="16" name="Rectangle 15"/>
              <p:cNvSpPr/>
              <p:nvPr/>
            </p:nvSpPr>
            <p:spPr bwMode="auto">
              <a:xfrm>
                <a:off x="228600" y="4267200"/>
                <a:ext cx="2667000" cy="381000"/>
              </a:xfrm>
              <a:prstGeom prst="rect">
                <a:avLst/>
              </a:prstGeom>
              <a:gradFill>
                <a:gsLst>
                  <a:gs pos="0">
                    <a:srgbClr val="903000"/>
                  </a:gs>
                  <a:gs pos="50000">
                    <a:srgbClr val="D04900"/>
                  </a:gs>
                  <a:gs pos="100000">
                    <a:srgbClr val="F85900"/>
                  </a:gs>
                </a:gsLst>
                <a:lin ang="16200000" scaled="1"/>
              </a:gradFill>
              <a:ln w="57150"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mj-lt"/>
                  <a:ea typeface="MS PGothic" pitchFamily="34" charset="-128"/>
                  <a:cs typeface="Times New Roman" pitchFamily="18" charset="0"/>
                </a:endParaRPr>
              </a:p>
            </p:txBody>
          </p:sp>
          <p:sp>
            <p:nvSpPr>
              <p:cNvPr id="17" name="TextBox 16"/>
              <p:cNvSpPr txBox="1"/>
              <p:nvPr/>
            </p:nvSpPr>
            <p:spPr>
              <a:xfrm>
                <a:off x="228600" y="4295001"/>
                <a:ext cx="2667000" cy="261610"/>
              </a:xfrm>
              <a:prstGeom prst="rect">
                <a:avLst/>
              </a:prstGeom>
              <a:noFill/>
            </p:spPr>
            <p:txBody>
              <a:bodyPr wrap="square" rtlCol="0">
                <a:spAutoFit/>
              </a:bodyPr>
              <a:lstStyle/>
              <a:p>
                <a:r>
                  <a:rPr lang="en-US" sz="1100" b="1" dirty="0" smtClean="0">
                    <a:solidFill>
                      <a:schemeClr val="bg1"/>
                    </a:solidFill>
                    <a:effectLst>
                      <a:outerShdw blurRad="38100" dist="38100" dir="2700000" algn="tl">
                        <a:srgbClr val="000000">
                          <a:alpha val="43137"/>
                        </a:srgbClr>
                      </a:outerShdw>
                    </a:effectLst>
                    <a:latin typeface="+mj-lt"/>
                    <a:cs typeface="Times New Roman" pitchFamily="18" charset="0"/>
                  </a:rPr>
                  <a:t>PLAN , COMMUNICATE &amp; COMMIT</a:t>
                </a:r>
                <a:endParaRPr lang="en-US" sz="1100" b="1" dirty="0">
                  <a:solidFill>
                    <a:schemeClr val="bg1"/>
                  </a:solidFill>
                  <a:effectLst>
                    <a:outerShdw blurRad="38100" dist="38100" dir="2700000" algn="tl">
                      <a:srgbClr val="000000">
                        <a:alpha val="43137"/>
                      </a:srgbClr>
                    </a:outerShdw>
                  </a:effectLst>
                  <a:latin typeface="+mj-lt"/>
                  <a:cs typeface="Times New Roman" pitchFamily="18" charset="0"/>
                </a:endParaRPr>
              </a:p>
            </p:txBody>
          </p:sp>
        </p:grpSp>
        <p:grpSp>
          <p:nvGrpSpPr>
            <p:cNvPr id="5" name="Group 44"/>
            <p:cNvGrpSpPr/>
            <p:nvPr/>
          </p:nvGrpSpPr>
          <p:grpSpPr>
            <a:xfrm>
              <a:off x="5486400" y="5313402"/>
              <a:ext cx="3376222" cy="381000"/>
              <a:chOff x="228600" y="4267200"/>
              <a:chExt cx="2667000" cy="381000"/>
            </a:xfrm>
          </p:grpSpPr>
          <p:sp>
            <p:nvSpPr>
              <p:cNvPr id="14" name="Rectangle 13"/>
              <p:cNvSpPr/>
              <p:nvPr/>
            </p:nvSpPr>
            <p:spPr bwMode="auto">
              <a:xfrm>
                <a:off x="228600" y="4267200"/>
                <a:ext cx="2667000" cy="381000"/>
              </a:xfrm>
              <a:prstGeom prst="rect">
                <a:avLst/>
              </a:prstGeom>
              <a:gradFill>
                <a:gsLst>
                  <a:gs pos="0">
                    <a:srgbClr val="903000"/>
                  </a:gs>
                  <a:gs pos="50000">
                    <a:srgbClr val="D04900"/>
                  </a:gs>
                  <a:gs pos="100000">
                    <a:srgbClr val="F85900"/>
                  </a:gs>
                </a:gsLst>
                <a:lin ang="16200000" scaled="1"/>
              </a:gradFill>
              <a:ln w="57150"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mj-lt"/>
                  <a:ea typeface="MS PGothic" pitchFamily="34" charset="-128"/>
                  <a:cs typeface="Times New Roman" pitchFamily="18" charset="0"/>
                </a:endParaRPr>
              </a:p>
            </p:txBody>
          </p:sp>
          <p:sp>
            <p:nvSpPr>
              <p:cNvPr id="15" name="TextBox 14"/>
              <p:cNvSpPr txBox="1"/>
              <p:nvPr/>
            </p:nvSpPr>
            <p:spPr>
              <a:xfrm>
                <a:off x="228600" y="4295001"/>
                <a:ext cx="2667000" cy="261610"/>
              </a:xfrm>
              <a:prstGeom prst="rect">
                <a:avLst/>
              </a:prstGeom>
              <a:noFill/>
            </p:spPr>
            <p:txBody>
              <a:bodyPr wrap="square" rtlCol="0">
                <a:spAutoFit/>
              </a:bodyPr>
              <a:lstStyle/>
              <a:p>
                <a:r>
                  <a:rPr lang="en-US" sz="1100" b="1" dirty="0" smtClean="0">
                    <a:solidFill>
                      <a:schemeClr val="bg1"/>
                    </a:solidFill>
                    <a:effectLst>
                      <a:outerShdw blurRad="38100" dist="38100" dir="2700000" algn="tl">
                        <a:srgbClr val="000000">
                          <a:alpha val="43137"/>
                        </a:srgbClr>
                      </a:outerShdw>
                    </a:effectLst>
                    <a:latin typeface="+mj-lt"/>
                    <a:cs typeface="Times New Roman" pitchFamily="18" charset="0"/>
                  </a:rPr>
                  <a:t>PLAN &amp; COMMIT</a:t>
                </a:r>
                <a:endParaRPr lang="en-US" sz="1100" b="1" dirty="0">
                  <a:solidFill>
                    <a:schemeClr val="bg1"/>
                  </a:solidFill>
                  <a:effectLst>
                    <a:outerShdw blurRad="38100" dist="38100" dir="2700000" algn="tl">
                      <a:srgbClr val="000000">
                        <a:alpha val="43137"/>
                      </a:srgbClr>
                    </a:outerShdw>
                  </a:effectLst>
                  <a:latin typeface="+mj-lt"/>
                  <a:cs typeface="Times New Roman" pitchFamily="18" charset="0"/>
                </a:endParaRPr>
              </a:p>
            </p:txBody>
          </p:sp>
        </p:grpSp>
      </p:grpSp>
      <p:cxnSp>
        <p:nvCxnSpPr>
          <p:cNvPr id="21" name="Straight Arrow Connector 20"/>
          <p:cNvCxnSpPr/>
          <p:nvPr/>
        </p:nvCxnSpPr>
        <p:spPr bwMode="auto">
          <a:xfrm flipV="1">
            <a:off x="3200400" y="1752600"/>
            <a:ext cx="2286000" cy="228600"/>
          </a:xfrm>
          <a:prstGeom prst="straightConnector1">
            <a:avLst/>
          </a:prstGeom>
          <a:solidFill>
            <a:srgbClr val="0033CC"/>
          </a:solidFill>
          <a:ln w="25400" cap="flat" cmpd="sng" algn="ctr">
            <a:solidFill>
              <a:schemeClr val="bg2">
                <a:lumMod val="75000"/>
              </a:schemeClr>
            </a:solidFill>
            <a:prstDash val="solid"/>
            <a:round/>
            <a:headEnd type="none" w="med" len="med"/>
            <a:tailEnd type="arrow"/>
          </a:ln>
          <a:effectLst/>
        </p:spPr>
      </p:cxnSp>
      <p:cxnSp>
        <p:nvCxnSpPr>
          <p:cNvPr id="23" name="Straight Arrow Connector 22"/>
          <p:cNvCxnSpPr/>
          <p:nvPr/>
        </p:nvCxnSpPr>
        <p:spPr bwMode="auto">
          <a:xfrm flipV="1">
            <a:off x="3429000" y="2590800"/>
            <a:ext cx="2057400" cy="76200"/>
          </a:xfrm>
          <a:prstGeom prst="straightConnector1">
            <a:avLst/>
          </a:prstGeom>
          <a:solidFill>
            <a:srgbClr val="0033CC"/>
          </a:solidFill>
          <a:ln w="25400" cap="flat" cmpd="sng" algn="ctr">
            <a:solidFill>
              <a:schemeClr val="bg2">
                <a:lumMod val="75000"/>
              </a:schemeClr>
            </a:solidFill>
            <a:prstDash val="solid"/>
            <a:round/>
            <a:headEnd type="none" w="med" len="med"/>
            <a:tailEnd type="arrow"/>
          </a:ln>
          <a:effectLst/>
        </p:spPr>
      </p:cxnSp>
      <p:cxnSp>
        <p:nvCxnSpPr>
          <p:cNvPr id="26" name="Straight Arrow Connector 25"/>
          <p:cNvCxnSpPr/>
          <p:nvPr/>
        </p:nvCxnSpPr>
        <p:spPr bwMode="auto">
          <a:xfrm>
            <a:off x="3352800" y="3200400"/>
            <a:ext cx="2133600" cy="152400"/>
          </a:xfrm>
          <a:prstGeom prst="straightConnector1">
            <a:avLst/>
          </a:prstGeom>
          <a:solidFill>
            <a:srgbClr val="0033CC"/>
          </a:solidFill>
          <a:ln w="25400" cap="flat" cmpd="sng" algn="ctr">
            <a:solidFill>
              <a:schemeClr val="bg2">
                <a:lumMod val="75000"/>
              </a:schemeClr>
            </a:solidFill>
            <a:prstDash val="solid"/>
            <a:round/>
            <a:headEnd type="none" w="med" len="med"/>
            <a:tailEnd type="arrow"/>
          </a:ln>
          <a:effectLst/>
        </p:spPr>
      </p:cxnSp>
      <p:cxnSp>
        <p:nvCxnSpPr>
          <p:cNvPr id="28" name="Straight Arrow Connector 27"/>
          <p:cNvCxnSpPr/>
          <p:nvPr/>
        </p:nvCxnSpPr>
        <p:spPr bwMode="auto">
          <a:xfrm>
            <a:off x="3429000" y="3962400"/>
            <a:ext cx="2057400" cy="838200"/>
          </a:xfrm>
          <a:prstGeom prst="straightConnector1">
            <a:avLst/>
          </a:prstGeom>
          <a:solidFill>
            <a:srgbClr val="0033CC"/>
          </a:solidFill>
          <a:ln w="25400" cap="flat" cmpd="sng" algn="ctr">
            <a:solidFill>
              <a:schemeClr val="bg2">
                <a:lumMod val="75000"/>
              </a:schemeClr>
            </a:solidFill>
            <a:prstDash val="solid"/>
            <a:round/>
            <a:headEnd type="none" w="med" len="med"/>
            <a:tailEnd type="arrow"/>
          </a:ln>
          <a:effectLst/>
        </p:spPr>
      </p:cxnSp>
      <p:cxnSp>
        <p:nvCxnSpPr>
          <p:cNvPr id="30" name="Straight Arrow Connector 29"/>
          <p:cNvCxnSpPr/>
          <p:nvPr/>
        </p:nvCxnSpPr>
        <p:spPr bwMode="auto">
          <a:xfrm>
            <a:off x="3200400" y="4724400"/>
            <a:ext cx="2209800" cy="1371600"/>
          </a:xfrm>
          <a:prstGeom prst="straightConnector1">
            <a:avLst/>
          </a:prstGeom>
          <a:solidFill>
            <a:srgbClr val="0033CC"/>
          </a:solidFill>
          <a:ln w="25400" cap="flat" cmpd="sng" algn="ctr">
            <a:solidFill>
              <a:schemeClr val="bg2">
                <a:lumMod val="75000"/>
              </a:schemeClr>
            </a:solidFill>
            <a:prstDash val="solid"/>
            <a:round/>
            <a:headEnd type="none" w="med" len="med"/>
            <a:tailEnd type="arrow"/>
          </a:ln>
          <a:effectLst/>
        </p:spPr>
      </p:cxnSp>
    </p:spTree>
    <p:extLst>
      <p:ext uri="{BB962C8B-B14F-4D97-AF65-F5344CB8AC3E}">
        <p14:creationId xmlns:p14="http://schemas.microsoft.com/office/powerpoint/2010/main" val="6089977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61"/>
          <p:cNvSpPr txBox="1">
            <a:spLocks/>
          </p:cNvSpPr>
          <p:nvPr/>
        </p:nvSpPr>
        <p:spPr bwMode="auto">
          <a:xfrm>
            <a:off x="950025" y="343090"/>
            <a:ext cx="7924800" cy="400110"/>
          </a:xfrm>
          <a:prstGeom prst="rect">
            <a:avLst/>
          </a:prstGeom>
          <a:noFill/>
          <a:ln w="9525">
            <a:noFill/>
            <a:miter lim="800000"/>
            <a:headEnd/>
            <a:tailEnd/>
          </a:ln>
        </p:spPr>
        <p:txBody>
          <a:bodyPr vert="horz" wrap="square" lIns="91440" tIns="45720" rIns="91440" bIns="45720" numCol="1" anchor="b"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sz="2000" b="1" kern="0" dirty="0" smtClean="0">
                <a:latin typeface="+mj-lt"/>
                <a:ea typeface="+mj-ea"/>
                <a:cs typeface="Times New Roman" pitchFamily="18" charset="0"/>
              </a:rPr>
              <a:t>Understanding Progressive Elaboration</a:t>
            </a:r>
            <a:endParaRPr kumimoji="0" lang="en-US" sz="2000" b="1" i="0" u="none" strike="noStrike" kern="0" cap="none" spc="0" normalizeH="0" baseline="0" noProof="0" dirty="0">
              <a:ln>
                <a:noFill/>
              </a:ln>
              <a:solidFill>
                <a:schemeClr val="tx1"/>
              </a:solidFill>
              <a:effectLst/>
              <a:uLnTx/>
              <a:uFillTx/>
              <a:latin typeface="+mj-lt"/>
              <a:ea typeface="+mj-ea"/>
              <a:cs typeface="Times New Roman" pitchFamily="18" charset="0"/>
            </a:endParaRPr>
          </a:p>
        </p:txBody>
      </p:sp>
      <p:sp>
        <p:nvSpPr>
          <p:cNvPr id="4" name="Rectangle 15"/>
          <p:cNvSpPr>
            <a:spLocks noChangeArrowheads="1"/>
          </p:cNvSpPr>
          <p:nvPr/>
        </p:nvSpPr>
        <p:spPr bwMode="auto">
          <a:xfrm>
            <a:off x="228600" y="1702193"/>
            <a:ext cx="8686800" cy="954107"/>
          </a:xfrm>
          <a:prstGeom prst="rect">
            <a:avLst/>
          </a:prstGeom>
          <a:noFill/>
          <a:ln w="9525">
            <a:noFill/>
            <a:miter lim="800000"/>
            <a:headEnd/>
            <a:tailEnd/>
          </a:ln>
        </p:spPr>
        <p:txBody>
          <a:bodyPr wrap="square">
            <a:spAutoFit/>
          </a:bodyPr>
          <a:lstStyle/>
          <a:p>
            <a:pPr marL="342900" indent="-342900" algn="just">
              <a:spcBef>
                <a:spcPct val="50000"/>
              </a:spcBef>
              <a:buClr>
                <a:srgbClr val="FFC000"/>
              </a:buClr>
              <a:buSzPct val="90000"/>
              <a:buFont typeface="Wingdings" pitchFamily="2" charset="2"/>
              <a:buChar char="§"/>
              <a:defRPr/>
            </a:pPr>
            <a:r>
              <a:rPr lang="en-US" sz="1600" b="0" dirty="0" smtClean="0">
                <a:latin typeface="+mj-lt"/>
                <a:cs typeface="Times New Roman" pitchFamily="18" charset="0"/>
              </a:rPr>
              <a:t>At the beginning of the project we plan and estimate how big the endeavor is to create a reasonable strategy and execution approach.</a:t>
            </a:r>
          </a:p>
          <a:p>
            <a:pPr marL="342900" indent="-342900" algn="just">
              <a:spcBef>
                <a:spcPct val="50000"/>
              </a:spcBef>
              <a:buClr>
                <a:srgbClr val="FFC000"/>
              </a:buClr>
              <a:buSzPct val="90000"/>
              <a:buFont typeface="Wingdings" pitchFamily="2" charset="2"/>
              <a:buChar char="§"/>
              <a:defRPr/>
            </a:pPr>
            <a:r>
              <a:rPr lang="en-US" sz="1600" b="0" dirty="0" smtClean="0">
                <a:latin typeface="+mj-lt"/>
                <a:cs typeface="Times New Roman" pitchFamily="18" charset="0"/>
              </a:rPr>
              <a:t>We continually refine our plans as the project progresses and new details emerge.</a:t>
            </a:r>
          </a:p>
        </p:txBody>
      </p:sp>
      <p:sp>
        <p:nvSpPr>
          <p:cNvPr id="15" name="Title 61"/>
          <p:cNvSpPr txBox="1">
            <a:spLocks/>
          </p:cNvSpPr>
          <p:nvPr/>
        </p:nvSpPr>
        <p:spPr bwMode="auto">
          <a:xfrm>
            <a:off x="4800600" y="4717475"/>
            <a:ext cx="3657600" cy="400110"/>
          </a:xfrm>
          <a:prstGeom prst="rect">
            <a:avLst/>
          </a:prstGeom>
          <a:noFill/>
          <a:ln w="9525">
            <a:noFill/>
            <a:miter lim="800000"/>
            <a:headEnd/>
            <a:tailEnd/>
          </a:ln>
        </p:spPr>
        <p:txBody>
          <a:bodyPr vert="horz" wrap="square" lIns="91440" tIns="45720" rIns="91440" bIns="45720" numCol="1" anchor="b"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000" b="1" i="0" u="none" strike="noStrike" kern="0" cap="none" spc="0" normalizeH="0" baseline="0" noProof="0" dirty="0" smtClean="0">
                <a:ln>
                  <a:noFill/>
                </a:ln>
                <a:solidFill>
                  <a:srgbClr val="FF0000"/>
                </a:solidFill>
                <a:effectLst>
                  <a:outerShdw blurRad="38100" dist="38100" dir="2700000" algn="tl">
                    <a:srgbClr val="000000">
                      <a:alpha val="43137"/>
                    </a:srgbClr>
                  </a:outerShdw>
                </a:effectLst>
                <a:uLnTx/>
                <a:uFillTx/>
                <a:latin typeface="+mj-lt"/>
                <a:ea typeface="+mj-ea"/>
                <a:cs typeface="Times New Roman" pitchFamily="18" charset="0"/>
              </a:rPr>
              <a:t>Tips</a:t>
            </a:r>
            <a:endParaRPr kumimoji="0" lang="en-US" sz="2000" b="1" i="0" u="none" strike="noStrike" kern="0" cap="none" spc="0" normalizeH="0" baseline="0" noProof="0" dirty="0">
              <a:ln>
                <a:noFill/>
              </a:ln>
              <a:solidFill>
                <a:srgbClr val="FF0000"/>
              </a:solidFill>
              <a:effectLst>
                <a:outerShdw blurRad="38100" dist="38100" dir="2700000" algn="tl">
                  <a:srgbClr val="000000">
                    <a:alpha val="43137"/>
                  </a:srgbClr>
                </a:outerShdw>
              </a:effectLst>
              <a:uLnTx/>
              <a:uFillTx/>
              <a:latin typeface="+mj-lt"/>
              <a:ea typeface="+mj-ea"/>
              <a:cs typeface="Times New Roman" pitchFamily="18" charset="0"/>
            </a:endParaRPr>
          </a:p>
        </p:txBody>
      </p:sp>
      <p:sp>
        <p:nvSpPr>
          <p:cNvPr id="18" name="Line 53"/>
          <p:cNvSpPr>
            <a:spLocks noChangeShapeType="1"/>
          </p:cNvSpPr>
          <p:nvPr/>
        </p:nvSpPr>
        <p:spPr bwMode="auto">
          <a:xfrm>
            <a:off x="228600" y="1560211"/>
            <a:ext cx="5334000" cy="0"/>
          </a:xfrm>
          <a:prstGeom prst="line">
            <a:avLst/>
          </a:prstGeom>
          <a:noFill/>
          <a:ln w="38100">
            <a:solidFill>
              <a:schemeClr val="tx1"/>
            </a:solidFill>
            <a:round/>
            <a:headEnd/>
            <a:tailEnd/>
          </a:ln>
        </p:spPr>
        <p:txBody>
          <a:bodyPr/>
          <a:lstStyle/>
          <a:p>
            <a:endParaRPr lang="en-US" dirty="0">
              <a:latin typeface="+mj-lt"/>
              <a:cs typeface="Times New Roman" pitchFamily="18" charset="0"/>
            </a:endParaRPr>
          </a:p>
        </p:txBody>
      </p:sp>
      <p:sp>
        <p:nvSpPr>
          <p:cNvPr id="19" name="Rectangle 54"/>
          <p:cNvSpPr>
            <a:spLocks noChangeArrowheads="1"/>
          </p:cNvSpPr>
          <p:nvPr/>
        </p:nvSpPr>
        <p:spPr bwMode="auto">
          <a:xfrm>
            <a:off x="228600" y="1232075"/>
            <a:ext cx="3886200" cy="381000"/>
          </a:xfrm>
          <a:prstGeom prst="rect">
            <a:avLst/>
          </a:prstGeom>
          <a:gradFill rotWithShape="1">
            <a:gsLst>
              <a:gs pos="0">
                <a:srgbClr val="045B81"/>
              </a:gs>
              <a:gs pos="100000">
                <a:srgbClr val="004364"/>
              </a:gs>
            </a:gsLst>
            <a:lin ang="5400000" scaled="1"/>
          </a:gradFill>
          <a:ln w="12700" algn="ctr">
            <a:noFill/>
            <a:miter lim="800000"/>
            <a:headEnd/>
            <a:tailEnd/>
          </a:ln>
          <a:effectLst/>
        </p:spPr>
        <p:txBody>
          <a:bodyPr wrap="none" anchor="ctr"/>
          <a:lstStyle/>
          <a:p>
            <a:pPr>
              <a:defRPr/>
            </a:pPr>
            <a:r>
              <a:rPr lang="en-US" b="1" dirty="0" smtClean="0">
                <a:solidFill>
                  <a:schemeClr val="bg1"/>
                </a:solidFill>
                <a:effectLst>
                  <a:outerShdw blurRad="38100" dist="38100" dir="2700000" algn="tl">
                    <a:srgbClr val="000000"/>
                  </a:outerShdw>
                </a:effectLst>
                <a:latin typeface="+mj-lt"/>
                <a:cs typeface="Times New Roman" pitchFamily="18" charset="0"/>
              </a:rPr>
              <a:t>HOW DOES IT WORK?</a:t>
            </a:r>
            <a:endParaRPr lang="en-US" sz="1800" b="1" dirty="0">
              <a:solidFill>
                <a:schemeClr val="bg1"/>
              </a:solidFill>
              <a:effectLst>
                <a:outerShdw blurRad="38100" dist="38100" dir="2700000" algn="tl">
                  <a:srgbClr val="000000"/>
                </a:outerShdw>
              </a:effectLst>
              <a:latin typeface="+mj-lt"/>
              <a:cs typeface="Times New Roman" pitchFamily="18" charset="0"/>
            </a:endParaRPr>
          </a:p>
        </p:txBody>
      </p:sp>
      <p:sp>
        <p:nvSpPr>
          <p:cNvPr id="20" name="TextBox 19"/>
          <p:cNvSpPr txBox="1"/>
          <p:nvPr/>
        </p:nvSpPr>
        <p:spPr>
          <a:xfrm>
            <a:off x="152400" y="853050"/>
            <a:ext cx="8763000" cy="338554"/>
          </a:xfrm>
          <a:prstGeom prst="rect">
            <a:avLst/>
          </a:prstGeom>
          <a:noFill/>
        </p:spPr>
        <p:txBody>
          <a:bodyPr wrap="square" rtlCol="0">
            <a:spAutoFit/>
          </a:bodyPr>
          <a:lstStyle/>
          <a:p>
            <a:pPr eaLnBrk="1" fontAlgn="auto" hangingPunct="1">
              <a:spcBef>
                <a:spcPts val="0"/>
              </a:spcBef>
              <a:spcAft>
                <a:spcPts val="0"/>
              </a:spcAft>
              <a:defRPr/>
            </a:pPr>
            <a:r>
              <a:rPr lang="en-US" b="1" i="1" kern="0" dirty="0" smtClean="0">
                <a:solidFill>
                  <a:srgbClr val="002663"/>
                </a:solidFill>
                <a:latin typeface="+mj-lt"/>
                <a:ea typeface="ＭＳ Ｐゴシック" pitchFamily="34" charset="-128"/>
                <a:cs typeface="Times New Roman" pitchFamily="18" charset="0"/>
              </a:rPr>
              <a:t>Is the process of adding more details as information emerges. </a:t>
            </a:r>
            <a:endParaRPr lang="en-US" sz="1800" b="1" i="1" kern="0" dirty="0">
              <a:solidFill>
                <a:srgbClr val="002663"/>
              </a:solidFill>
              <a:latin typeface="+mj-lt"/>
              <a:ea typeface="ＭＳ Ｐゴシック" pitchFamily="34" charset="-128"/>
              <a:cs typeface="Times New Roman" pitchFamily="18" charset="0"/>
            </a:endParaRPr>
          </a:p>
        </p:txBody>
      </p:sp>
      <p:grpSp>
        <p:nvGrpSpPr>
          <p:cNvPr id="2" name="Group 26"/>
          <p:cNvGrpSpPr/>
          <p:nvPr/>
        </p:nvGrpSpPr>
        <p:grpSpPr>
          <a:xfrm>
            <a:off x="4724400" y="3060875"/>
            <a:ext cx="4191000" cy="381000"/>
            <a:chOff x="4800600" y="3429000"/>
            <a:chExt cx="4191000" cy="381000"/>
          </a:xfrm>
        </p:grpSpPr>
        <p:sp>
          <p:nvSpPr>
            <p:cNvPr id="21" name="Line 53"/>
            <p:cNvSpPr>
              <a:spLocks noChangeShapeType="1"/>
            </p:cNvSpPr>
            <p:nvPr/>
          </p:nvSpPr>
          <p:spPr bwMode="auto">
            <a:xfrm>
              <a:off x="4800600" y="3810000"/>
              <a:ext cx="4191000" cy="0"/>
            </a:xfrm>
            <a:prstGeom prst="line">
              <a:avLst/>
            </a:prstGeom>
            <a:noFill/>
            <a:ln w="38100">
              <a:solidFill>
                <a:schemeClr val="tx1"/>
              </a:solidFill>
              <a:round/>
              <a:headEnd/>
              <a:tailEnd/>
            </a:ln>
          </p:spPr>
          <p:txBody>
            <a:bodyPr/>
            <a:lstStyle/>
            <a:p>
              <a:pPr algn="r"/>
              <a:endParaRPr lang="en-US" dirty="0">
                <a:latin typeface="+mj-lt"/>
                <a:cs typeface="Times New Roman" pitchFamily="18" charset="0"/>
              </a:endParaRPr>
            </a:p>
          </p:txBody>
        </p:sp>
        <p:sp>
          <p:nvSpPr>
            <p:cNvPr id="22" name="Rectangle 54"/>
            <p:cNvSpPr>
              <a:spLocks noChangeArrowheads="1"/>
            </p:cNvSpPr>
            <p:nvPr/>
          </p:nvSpPr>
          <p:spPr bwMode="auto">
            <a:xfrm>
              <a:off x="5638800" y="3429000"/>
              <a:ext cx="3352800" cy="381000"/>
            </a:xfrm>
            <a:prstGeom prst="rect">
              <a:avLst/>
            </a:prstGeom>
            <a:gradFill rotWithShape="1">
              <a:gsLst>
                <a:gs pos="0">
                  <a:srgbClr val="045B81"/>
                </a:gs>
                <a:gs pos="100000">
                  <a:srgbClr val="004364"/>
                </a:gs>
              </a:gsLst>
              <a:lin ang="5400000" scaled="1"/>
            </a:gradFill>
            <a:ln w="12700" algn="ctr">
              <a:noFill/>
              <a:miter lim="800000"/>
              <a:headEnd/>
              <a:tailEnd/>
            </a:ln>
            <a:effectLst/>
          </p:spPr>
          <p:txBody>
            <a:bodyPr wrap="none" anchor="ctr"/>
            <a:lstStyle/>
            <a:p>
              <a:pPr algn="r">
                <a:defRPr/>
              </a:pPr>
              <a:r>
                <a:rPr lang="en-US" b="1" dirty="0" smtClean="0">
                  <a:solidFill>
                    <a:schemeClr val="bg1"/>
                  </a:solidFill>
                  <a:effectLst>
                    <a:outerShdw blurRad="38100" dist="38100" dir="2700000" algn="tl">
                      <a:srgbClr val="000000"/>
                    </a:outerShdw>
                  </a:effectLst>
                  <a:latin typeface="+mj-lt"/>
                  <a:cs typeface="Times New Roman" pitchFamily="18" charset="0"/>
                </a:rPr>
                <a:t>WHY DO WE NEED IT?</a:t>
              </a:r>
              <a:endParaRPr lang="en-US" sz="1800" b="1" dirty="0">
                <a:solidFill>
                  <a:schemeClr val="bg1"/>
                </a:solidFill>
                <a:effectLst>
                  <a:outerShdw blurRad="38100" dist="38100" dir="2700000" algn="tl">
                    <a:srgbClr val="000000"/>
                  </a:outerShdw>
                </a:effectLst>
                <a:latin typeface="+mj-lt"/>
                <a:cs typeface="Times New Roman" pitchFamily="18" charset="0"/>
              </a:endParaRPr>
            </a:p>
          </p:txBody>
        </p:sp>
      </p:grpSp>
      <p:sp>
        <p:nvSpPr>
          <p:cNvPr id="28" name="Rectangle 15"/>
          <p:cNvSpPr>
            <a:spLocks noChangeArrowheads="1"/>
          </p:cNvSpPr>
          <p:nvPr/>
        </p:nvSpPr>
        <p:spPr bwMode="auto">
          <a:xfrm>
            <a:off x="4724400" y="3525278"/>
            <a:ext cx="4114800" cy="830997"/>
          </a:xfrm>
          <a:prstGeom prst="rect">
            <a:avLst/>
          </a:prstGeom>
          <a:noFill/>
          <a:ln w="9525">
            <a:noFill/>
            <a:miter lim="800000"/>
            <a:headEnd/>
            <a:tailEnd/>
          </a:ln>
        </p:spPr>
        <p:txBody>
          <a:bodyPr wrap="square">
            <a:spAutoFit/>
          </a:bodyPr>
          <a:lstStyle/>
          <a:p>
            <a:pPr marL="342900" indent="-342900" algn="just">
              <a:spcBef>
                <a:spcPct val="50000"/>
              </a:spcBef>
              <a:buClr>
                <a:srgbClr val="FFC000"/>
              </a:buClr>
              <a:buSzPct val="90000"/>
              <a:buFont typeface="Wingdings" pitchFamily="2" charset="2"/>
              <a:buChar char="§"/>
              <a:defRPr/>
            </a:pPr>
            <a:r>
              <a:rPr lang="en-US" sz="1600" b="0" dirty="0" smtClean="0">
                <a:latin typeface="+mj-lt"/>
                <a:cs typeface="Times New Roman" pitchFamily="18" charset="0"/>
              </a:rPr>
              <a:t>We use progressive elaboration to evolve and create increasingly accurate plans, estimates, User Stories, etc.</a:t>
            </a:r>
          </a:p>
        </p:txBody>
      </p:sp>
      <p:sp>
        <p:nvSpPr>
          <p:cNvPr id="30" name="Rectangle 15"/>
          <p:cNvSpPr>
            <a:spLocks noChangeArrowheads="1"/>
          </p:cNvSpPr>
          <p:nvPr/>
        </p:nvSpPr>
        <p:spPr bwMode="auto">
          <a:xfrm>
            <a:off x="4876800" y="5105678"/>
            <a:ext cx="4114800" cy="461665"/>
          </a:xfrm>
          <a:prstGeom prst="rect">
            <a:avLst/>
          </a:prstGeom>
          <a:noFill/>
          <a:ln w="9525">
            <a:noFill/>
            <a:miter lim="800000"/>
            <a:headEnd/>
            <a:tailEnd/>
          </a:ln>
        </p:spPr>
        <p:txBody>
          <a:bodyPr wrap="square">
            <a:spAutoFit/>
          </a:bodyPr>
          <a:lstStyle/>
          <a:p>
            <a:pPr marL="342900" indent="-342900" algn="just">
              <a:spcBef>
                <a:spcPct val="50000"/>
              </a:spcBef>
              <a:buClr>
                <a:schemeClr val="tx2"/>
              </a:buClr>
              <a:buSzPct val="90000"/>
              <a:buFont typeface="Wingdings" pitchFamily="2" charset="2"/>
              <a:buChar char="§"/>
              <a:defRPr/>
            </a:pPr>
            <a:r>
              <a:rPr lang="en-US" sz="1200" dirty="0" smtClean="0">
                <a:latin typeface="+mj-lt"/>
                <a:cs typeface="Times New Roman" pitchFamily="18" charset="0"/>
              </a:rPr>
              <a:t>Don’t limit the planning to the start of the project when very little is know about the project.</a:t>
            </a:r>
          </a:p>
        </p:txBody>
      </p:sp>
      <p:sp>
        <p:nvSpPr>
          <p:cNvPr id="16" name="Rectangle 15"/>
          <p:cNvSpPr/>
          <p:nvPr/>
        </p:nvSpPr>
        <p:spPr bwMode="auto">
          <a:xfrm>
            <a:off x="228600" y="2984675"/>
            <a:ext cx="685800" cy="762000"/>
          </a:xfrm>
          <a:prstGeom prst="rect">
            <a:avLst/>
          </a:prstGeom>
          <a:solidFill>
            <a:schemeClr val="bg1">
              <a:alpha val="70195"/>
            </a:schemeClr>
          </a:solidFill>
          <a:ln w="9525">
            <a:solidFill>
              <a:schemeClr val="accent2"/>
            </a:solidFill>
            <a:miter lim="800000"/>
            <a:headEnd/>
            <a:tailEnd/>
          </a:ln>
        </p:spPr>
        <p:txBody>
          <a:bodyPr rtlCol="0" anchor="ctr"/>
          <a:lstStyle/>
          <a:p>
            <a:pPr marL="231775" indent="-231775" algn="ctr" eaLnBrk="0" hangingPunct="0">
              <a:lnSpc>
                <a:spcPct val="90000"/>
              </a:lnSpc>
              <a:buClr>
                <a:srgbClr val="0099CC"/>
              </a:buClr>
              <a:buSzPct val="75000"/>
              <a:buFont typeface="Wingdings" pitchFamily="2" charset="2"/>
              <a:buNone/>
            </a:pPr>
            <a:endParaRPr lang="en-US" sz="2000" b="1" i="0" dirty="0" smtClean="0">
              <a:solidFill>
                <a:schemeClr val="tx1"/>
              </a:solidFill>
              <a:latin typeface="+mj-lt"/>
            </a:endParaRPr>
          </a:p>
        </p:txBody>
      </p:sp>
      <p:sp>
        <p:nvSpPr>
          <p:cNvPr id="17" name="Rectangle 16"/>
          <p:cNvSpPr/>
          <p:nvPr/>
        </p:nvSpPr>
        <p:spPr bwMode="auto">
          <a:xfrm>
            <a:off x="914400" y="2984675"/>
            <a:ext cx="2743200" cy="762000"/>
          </a:xfrm>
          <a:prstGeom prst="rect">
            <a:avLst/>
          </a:prstGeom>
          <a:solidFill>
            <a:schemeClr val="bg1">
              <a:alpha val="70195"/>
            </a:schemeClr>
          </a:solidFill>
          <a:ln w="9525">
            <a:solidFill>
              <a:schemeClr val="accent2"/>
            </a:solidFill>
            <a:miter lim="800000"/>
            <a:headEnd/>
            <a:tailEnd/>
          </a:ln>
        </p:spPr>
        <p:txBody>
          <a:bodyPr rtlCol="0" anchor="ctr"/>
          <a:lstStyle/>
          <a:p>
            <a:pPr marL="231775" indent="-231775" algn="ctr" eaLnBrk="0" hangingPunct="0">
              <a:lnSpc>
                <a:spcPct val="90000"/>
              </a:lnSpc>
              <a:buClr>
                <a:srgbClr val="0099CC"/>
              </a:buClr>
              <a:buSzPct val="75000"/>
              <a:buFont typeface="Wingdings" pitchFamily="2" charset="2"/>
              <a:buNone/>
            </a:pPr>
            <a:endParaRPr lang="en-US" sz="2000" b="1" i="0" dirty="0" smtClean="0">
              <a:solidFill>
                <a:schemeClr val="tx1"/>
              </a:solidFill>
              <a:latin typeface="+mj-lt"/>
            </a:endParaRPr>
          </a:p>
        </p:txBody>
      </p:sp>
      <p:sp>
        <p:nvSpPr>
          <p:cNvPr id="24" name="Rectangle 23"/>
          <p:cNvSpPr/>
          <p:nvPr/>
        </p:nvSpPr>
        <p:spPr bwMode="auto">
          <a:xfrm>
            <a:off x="3657600" y="2984675"/>
            <a:ext cx="685800" cy="762000"/>
          </a:xfrm>
          <a:prstGeom prst="rect">
            <a:avLst/>
          </a:prstGeom>
          <a:solidFill>
            <a:schemeClr val="bg1">
              <a:alpha val="70195"/>
            </a:schemeClr>
          </a:solidFill>
          <a:ln w="9525">
            <a:solidFill>
              <a:schemeClr val="accent2"/>
            </a:solidFill>
            <a:miter lim="800000"/>
            <a:headEnd/>
            <a:tailEnd/>
          </a:ln>
        </p:spPr>
        <p:txBody>
          <a:bodyPr rtlCol="0" anchor="ctr"/>
          <a:lstStyle/>
          <a:p>
            <a:pPr marL="231775" indent="-231775" algn="ctr" eaLnBrk="0" hangingPunct="0">
              <a:lnSpc>
                <a:spcPct val="90000"/>
              </a:lnSpc>
              <a:buClr>
                <a:srgbClr val="0099CC"/>
              </a:buClr>
              <a:buSzPct val="75000"/>
              <a:buFont typeface="Wingdings" pitchFamily="2" charset="2"/>
              <a:buNone/>
            </a:pPr>
            <a:endParaRPr lang="en-US" sz="2000" b="1" i="0" dirty="0" smtClean="0">
              <a:solidFill>
                <a:schemeClr val="tx1"/>
              </a:solidFill>
              <a:latin typeface="+mj-lt"/>
            </a:endParaRPr>
          </a:p>
        </p:txBody>
      </p:sp>
      <p:sp>
        <p:nvSpPr>
          <p:cNvPr id="25" name="TextBox 24"/>
          <p:cNvSpPr txBox="1"/>
          <p:nvPr/>
        </p:nvSpPr>
        <p:spPr>
          <a:xfrm>
            <a:off x="242248" y="3180265"/>
            <a:ext cx="827471" cy="253916"/>
          </a:xfrm>
          <a:prstGeom prst="rect">
            <a:avLst/>
          </a:prstGeom>
          <a:noFill/>
        </p:spPr>
        <p:txBody>
          <a:bodyPr wrap="none" rtlCol="0">
            <a:spAutoFit/>
          </a:bodyPr>
          <a:lstStyle/>
          <a:p>
            <a:r>
              <a:rPr lang="en-US" sz="1050" dirty="0" smtClean="0">
                <a:latin typeface="+mj-lt"/>
              </a:rPr>
              <a:t>Iteration 0</a:t>
            </a:r>
            <a:endParaRPr lang="en-US" sz="1050" dirty="0">
              <a:latin typeface="+mj-lt"/>
            </a:endParaRPr>
          </a:p>
        </p:txBody>
      </p:sp>
      <p:cxnSp>
        <p:nvCxnSpPr>
          <p:cNvPr id="32" name="Straight Arrow Connector 31"/>
          <p:cNvCxnSpPr/>
          <p:nvPr/>
        </p:nvCxnSpPr>
        <p:spPr bwMode="auto">
          <a:xfrm flipV="1">
            <a:off x="609600" y="3518075"/>
            <a:ext cx="0" cy="457200"/>
          </a:xfrm>
          <a:prstGeom prst="straightConnector1">
            <a:avLst/>
          </a:prstGeom>
          <a:ln>
            <a:headEnd type="none" w="med" len="med"/>
            <a:tailEnd type="arrow"/>
          </a:ln>
        </p:spPr>
        <p:style>
          <a:lnRef idx="3">
            <a:schemeClr val="dk1"/>
          </a:lnRef>
          <a:fillRef idx="0">
            <a:schemeClr val="dk1"/>
          </a:fillRef>
          <a:effectRef idx="2">
            <a:schemeClr val="dk1"/>
          </a:effectRef>
          <a:fontRef idx="minor">
            <a:schemeClr val="tx1"/>
          </a:fontRef>
        </p:style>
      </p:cxnSp>
      <p:sp>
        <p:nvSpPr>
          <p:cNvPr id="34" name="TextBox 33"/>
          <p:cNvSpPr txBox="1"/>
          <p:nvPr/>
        </p:nvSpPr>
        <p:spPr>
          <a:xfrm>
            <a:off x="1676400" y="2949419"/>
            <a:ext cx="1043876" cy="253916"/>
          </a:xfrm>
          <a:prstGeom prst="rect">
            <a:avLst/>
          </a:prstGeom>
          <a:noFill/>
        </p:spPr>
        <p:txBody>
          <a:bodyPr wrap="none" rtlCol="0">
            <a:spAutoFit/>
          </a:bodyPr>
          <a:lstStyle/>
          <a:p>
            <a:r>
              <a:rPr lang="en-US" sz="1050" dirty="0" smtClean="0">
                <a:latin typeface="+mj-lt"/>
              </a:rPr>
              <a:t>Iteration 1 - N</a:t>
            </a:r>
            <a:endParaRPr lang="en-US" sz="1050" dirty="0">
              <a:latin typeface="+mj-lt"/>
            </a:endParaRPr>
          </a:p>
        </p:txBody>
      </p:sp>
      <p:sp>
        <p:nvSpPr>
          <p:cNvPr id="35" name="TextBox 34"/>
          <p:cNvSpPr txBox="1"/>
          <p:nvPr/>
        </p:nvSpPr>
        <p:spPr>
          <a:xfrm>
            <a:off x="3616656" y="3137075"/>
            <a:ext cx="762000" cy="415498"/>
          </a:xfrm>
          <a:prstGeom prst="rect">
            <a:avLst/>
          </a:prstGeom>
          <a:noFill/>
        </p:spPr>
        <p:txBody>
          <a:bodyPr wrap="square" rtlCol="0">
            <a:spAutoFit/>
          </a:bodyPr>
          <a:lstStyle/>
          <a:p>
            <a:pPr algn="ctr"/>
            <a:r>
              <a:rPr lang="en-US" sz="1050" dirty="0" smtClean="0">
                <a:latin typeface="+mj-lt"/>
              </a:rPr>
              <a:t>Release Test</a:t>
            </a:r>
            <a:endParaRPr lang="en-US" sz="1050" dirty="0">
              <a:latin typeface="+mj-lt"/>
            </a:endParaRPr>
          </a:p>
        </p:txBody>
      </p:sp>
      <p:sp>
        <p:nvSpPr>
          <p:cNvPr id="36" name="Rectangle 35"/>
          <p:cNvSpPr/>
          <p:nvPr/>
        </p:nvSpPr>
        <p:spPr bwMode="auto">
          <a:xfrm>
            <a:off x="963304" y="3213275"/>
            <a:ext cx="228600" cy="228600"/>
          </a:xfrm>
          <a:prstGeom prst="rect">
            <a:avLst/>
          </a:prstGeom>
          <a:solidFill>
            <a:schemeClr val="accent2">
              <a:lumMod val="60000"/>
              <a:lumOff val="40000"/>
              <a:alpha val="70195"/>
            </a:schemeClr>
          </a:solidFill>
          <a:ln w="9525">
            <a:solidFill>
              <a:schemeClr val="accent2"/>
            </a:solidFill>
            <a:miter lim="800000"/>
            <a:headEnd/>
            <a:tailEnd/>
          </a:ln>
        </p:spPr>
        <p:txBody>
          <a:bodyPr rtlCol="0" anchor="ctr"/>
          <a:lstStyle/>
          <a:p>
            <a:pPr marL="231775" indent="-231775" algn="ctr" eaLnBrk="0" hangingPunct="0">
              <a:lnSpc>
                <a:spcPct val="90000"/>
              </a:lnSpc>
              <a:buClr>
                <a:srgbClr val="0099CC"/>
              </a:buClr>
              <a:buSzPct val="75000"/>
              <a:buFont typeface="Wingdings" pitchFamily="2" charset="2"/>
              <a:buNone/>
            </a:pPr>
            <a:endParaRPr lang="en-US" sz="2000" b="1" i="0" dirty="0" smtClean="0">
              <a:solidFill>
                <a:schemeClr val="tx1"/>
              </a:solidFill>
              <a:latin typeface="+mj-lt"/>
            </a:endParaRPr>
          </a:p>
        </p:txBody>
      </p:sp>
      <p:sp>
        <p:nvSpPr>
          <p:cNvPr id="37" name="Rectangle 36"/>
          <p:cNvSpPr/>
          <p:nvPr/>
        </p:nvSpPr>
        <p:spPr bwMode="auto">
          <a:xfrm>
            <a:off x="1268104" y="3213275"/>
            <a:ext cx="228600" cy="228600"/>
          </a:xfrm>
          <a:prstGeom prst="rect">
            <a:avLst/>
          </a:prstGeom>
          <a:solidFill>
            <a:schemeClr val="accent2">
              <a:lumMod val="60000"/>
              <a:lumOff val="40000"/>
              <a:alpha val="70195"/>
            </a:schemeClr>
          </a:solidFill>
          <a:ln w="9525">
            <a:solidFill>
              <a:schemeClr val="accent2"/>
            </a:solidFill>
            <a:miter lim="800000"/>
            <a:headEnd/>
            <a:tailEnd/>
          </a:ln>
        </p:spPr>
        <p:txBody>
          <a:bodyPr rtlCol="0" anchor="ctr"/>
          <a:lstStyle/>
          <a:p>
            <a:pPr marL="231775" indent="-231775" algn="ctr" eaLnBrk="0" hangingPunct="0">
              <a:lnSpc>
                <a:spcPct val="90000"/>
              </a:lnSpc>
              <a:buClr>
                <a:srgbClr val="0099CC"/>
              </a:buClr>
              <a:buSzPct val="75000"/>
              <a:buFont typeface="Wingdings" pitchFamily="2" charset="2"/>
              <a:buNone/>
            </a:pPr>
            <a:endParaRPr lang="en-US" sz="2000" b="1" i="0" dirty="0" smtClean="0">
              <a:solidFill>
                <a:schemeClr val="tx1"/>
              </a:solidFill>
              <a:latin typeface="+mj-lt"/>
            </a:endParaRPr>
          </a:p>
        </p:txBody>
      </p:sp>
      <p:sp>
        <p:nvSpPr>
          <p:cNvPr id="38" name="Rectangle 37"/>
          <p:cNvSpPr/>
          <p:nvPr/>
        </p:nvSpPr>
        <p:spPr bwMode="auto">
          <a:xfrm>
            <a:off x="1572904" y="3213275"/>
            <a:ext cx="228600" cy="228600"/>
          </a:xfrm>
          <a:prstGeom prst="rect">
            <a:avLst/>
          </a:prstGeom>
          <a:solidFill>
            <a:schemeClr val="accent2">
              <a:lumMod val="60000"/>
              <a:lumOff val="40000"/>
              <a:alpha val="70195"/>
            </a:schemeClr>
          </a:solidFill>
          <a:ln w="9525">
            <a:solidFill>
              <a:schemeClr val="accent2"/>
            </a:solidFill>
            <a:miter lim="800000"/>
            <a:headEnd/>
            <a:tailEnd/>
          </a:ln>
        </p:spPr>
        <p:txBody>
          <a:bodyPr rtlCol="0" anchor="ctr"/>
          <a:lstStyle/>
          <a:p>
            <a:pPr marL="231775" indent="-231775" algn="ctr" eaLnBrk="0" hangingPunct="0">
              <a:lnSpc>
                <a:spcPct val="90000"/>
              </a:lnSpc>
              <a:buClr>
                <a:srgbClr val="0099CC"/>
              </a:buClr>
              <a:buSzPct val="75000"/>
              <a:buFont typeface="Wingdings" pitchFamily="2" charset="2"/>
              <a:buNone/>
            </a:pPr>
            <a:endParaRPr lang="en-US" sz="2000" b="1" i="0" dirty="0" smtClean="0">
              <a:solidFill>
                <a:schemeClr val="tx1"/>
              </a:solidFill>
              <a:latin typeface="+mj-lt"/>
            </a:endParaRPr>
          </a:p>
        </p:txBody>
      </p:sp>
      <p:sp>
        <p:nvSpPr>
          <p:cNvPr id="39" name="Rectangle 38"/>
          <p:cNvSpPr/>
          <p:nvPr/>
        </p:nvSpPr>
        <p:spPr bwMode="auto">
          <a:xfrm>
            <a:off x="1877704" y="3213275"/>
            <a:ext cx="228600" cy="228600"/>
          </a:xfrm>
          <a:prstGeom prst="rect">
            <a:avLst/>
          </a:prstGeom>
          <a:solidFill>
            <a:schemeClr val="accent2">
              <a:lumMod val="60000"/>
              <a:lumOff val="40000"/>
              <a:alpha val="70195"/>
            </a:schemeClr>
          </a:solidFill>
          <a:ln w="9525">
            <a:solidFill>
              <a:schemeClr val="accent2"/>
            </a:solidFill>
            <a:miter lim="800000"/>
            <a:headEnd/>
            <a:tailEnd/>
          </a:ln>
        </p:spPr>
        <p:txBody>
          <a:bodyPr rtlCol="0" anchor="ctr"/>
          <a:lstStyle/>
          <a:p>
            <a:pPr marL="231775" indent="-231775" algn="ctr" eaLnBrk="0" hangingPunct="0">
              <a:lnSpc>
                <a:spcPct val="90000"/>
              </a:lnSpc>
              <a:buClr>
                <a:srgbClr val="0099CC"/>
              </a:buClr>
              <a:buSzPct val="75000"/>
              <a:buFont typeface="Wingdings" pitchFamily="2" charset="2"/>
              <a:buNone/>
            </a:pPr>
            <a:endParaRPr lang="en-US" sz="2000" b="1" i="0" dirty="0" smtClean="0">
              <a:solidFill>
                <a:schemeClr val="tx1"/>
              </a:solidFill>
              <a:latin typeface="+mj-lt"/>
            </a:endParaRPr>
          </a:p>
        </p:txBody>
      </p:sp>
      <p:sp>
        <p:nvSpPr>
          <p:cNvPr id="40" name="Rectangle 39"/>
          <p:cNvSpPr/>
          <p:nvPr/>
        </p:nvSpPr>
        <p:spPr bwMode="auto">
          <a:xfrm>
            <a:off x="2182504" y="3213275"/>
            <a:ext cx="228600" cy="228600"/>
          </a:xfrm>
          <a:prstGeom prst="rect">
            <a:avLst/>
          </a:prstGeom>
          <a:solidFill>
            <a:schemeClr val="accent2">
              <a:lumMod val="60000"/>
              <a:lumOff val="40000"/>
              <a:alpha val="70195"/>
            </a:schemeClr>
          </a:solidFill>
          <a:ln w="9525">
            <a:solidFill>
              <a:schemeClr val="accent2"/>
            </a:solidFill>
            <a:miter lim="800000"/>
            <a:headEnd/>
            <a:tailEnd/>
          </a:ln>
        </p:spPr>
        <p:txBody>
          <a:bodyPr rtlCol="0" anchor="ctr"/>
          <a:lstStyle/>
          <a:p>
            <a:pPr marL="231775" indent="-231775" algn="ctr" eaLnBrk="0" hangingPunct="0">
              <a:lnSpc>
                <a:spcPct val="90000"/>
              </a:lnSpc>
              <a:buClr>
                <a:srgbClr val="0099CC"/>
              </a:buClr>
              <a:buSzPct val="75000"/>
              <a:buFont typeface="Wingdings" pitchFamily="2" charset="2"/>
              <a:buNone/>
            </a:pPr>
            <a:endParaRPr lang="en-US" sz="2000" b="1" i="0" dirty="0" smtClean="0">
              <a:solidFill>
                <a:schemeClr val="tx1"/>
              </a:solidFill>
              <a:latin typeface="+mj-lt"/>
            </a:endParaRPr>
          </a:p>
        </p:txBody>
      </p:sp>
      <p:sp>
        <p:nvSpPr>
          <p:cNvPr id="41" name="Rectangle 40"/>
          <p:cNvSpPr/>
          <p:nvPr/>
        </p:nvSpPr>
        <p:spPr bwMode="auto">
          <a:xfrm>
            <a:off x="2487304" y="3213275"/>
            <a:ext cx="228600" cy="228600"/>
          </a:xfrm>
          <a:prstGeom prst="rect">
            <a:avLst/>
          </a:prstGeom>
          <a:solidFill>
            <a:schemeClr val="accent2">
              <a:lumMod val="60000"/>
              <a:lumOff val="40000"/>
              <a:alpha val="70195"/>
            </a:schemeClr>
          </a:solidFill>
          <a:ln w="9525">
            <a:solidFill>
              <a:schemeClr val="accent2"/>
            </a:solidFill>
            <a:miter lim="800000"/>
            <a:headEnd/>
            <a:tailEnd/>
          </a:ln>
        </p:spPr>
        <p:txBody>
          <a:bodyPr rtlCol="0" anchor="ctr"/>
          <a:lstStyle/>
          <a:p>
            <a:pPr marL="231775" indent="-231775" algn="ctr" eaLnBrk="0" hangingPunct="0">
              <a:lnSpc>
                <a:spcPct val="90000"/>
              </a:lnSpc>
              <a:buClr>
                <a:srgbClr val="0099CC"/>
              </a:buClr>
              <a:buSzPct val="75000"/>
              <a:buFont typeface="Wingdings" pitchFamily="2" charset="2"/>
              <a:buNone/>
            </a:pPr>
            <a:endParaRPr lang="en-US" sz="2000" b="1" i="0" dirty="0" smtClean="0">
              <a:solidFill>
                <a:schemeClr val="tx1"/>
              </a:solidFill>
              <a:latin typeface="+mj-lt"/>
            </a:endParaRPr>
          </a:p>
        </p:txBody>
      </p:sp>
      <p:sp>
        <p:nvSpPr>
          <p:cNvPr id="42" name="Rectangle 41"/>
          <p:cNvSpPr/>
          <p:nvPr/>
        </p:nvSpPr>
        <p:spPr bwMode="auto">
          <a:xfrm>
            <a:off x="2792104" y="3213275"/>
            <a:ext cx="228600" cy="228600"/>
          </a:xfrm>
          <a:prstGeom prst="rect">
            <a:avLst/>
          </a:prstGeom>
          <a:solidFill>
            <a:schemeClr val="accent2">
              <a:lumMod val="60000"/>
              <a:lumOff val="40000"/>
              <a:alpha val="70195"/>
            </a:schemeClr>
          </a:solidFill>
          <a:ln w="9525">
            <a:solidFill>
              <a:schemeClr val="accent2"/>
            </a:solidFill>
            <a:miter lim="800000"/>
            <a:headEnd/>
            <a:tailEnd/>
          </a:ln>
        </p:spPr>
        <p:txBody>
          <a:bodyPr rtlCol="0" anchor="ctr"/>
          <a:lstStyle/>
          <a:p>
            <a:pPr marL="231775" indent="-231775" algn="ctr" eaLnBrk="0" hangingPunct="0">
              <a:lnSpc>
                <a:spcPct val="90000"/>
              </a:lnSpc>
              <a:buClr>
                <a:srgbClr val="0099CC"/>
              </a:buClr>
              <a:buSzPct val="75000"/>
              <a:buFont typeface="Wingdings" pitchFamily="2" charset="2"/>
              <a:buNone/>
            </a:pPr>
            <a:endParaRPr lang="en-US" sz="2000" b="1" i="0" dirty="0" smtClean="0">
              <a:solidFill>
                <a:schemeClr val="tx1"/>
              </a:solidFill>
              <a:latin typeface="+mj-lt"/>
            </a:endParaRPr>
          </a:p>
        </p:txBody>
      </p:sp>
      <p:sp>
        <p:nvSpPr>
          <p:cNvPr id="43" name="Rectangle 42"/>
          <p:cNvSpPr/>
          <p:nvPr/>
        </p:nvSpPr>
        <p:spPr bwMode="auto">
          <a:xfrm>
            <a:off x="3096904" y="3213275"/>
            <a:ext cx="228600" cy="228600"/>
          </a:xfrm>
          <a:prstGeom prst="rect">
            <a:avLst/>
          </a:prstGeom>
          <a:solidFill>
            <a:schemeClr val="accent2">
              <a:lumMod val="60000"/>
              <a:lumOff val="40000"/>
              <a:alpha val="70195"/>
            </a:schemeClr>
          </a:solidFill>
          <a:ln w="9525">
            <a:solidFill>
              <a:schemeClr val="accent2"/>
            </a:solidFill>
            <a:miter lim="800000"/>
            <a:headEnd/>
            <a:tailEnd/>
          </a:ln>
        </p:spPr>
        <p:txBody>
          <a:bodyPr rtlCol="0" anchor="ctr"/>
          <a:lstStyle/>
          <a:p>
            <a:pPr marL="231775" indent="-231775" algn="ctr" eaLnBrk="0" hangingPunct="0">
              <a:lnSpc>
                <a:spcPct val="90000"/>
              </a:lnSpc>
              <a:buClr>
                <a:srgbClr val="0099CC"/>
              </a:buClr>
              <a:buSzPct val="75000"/>
              <a:buFont typeface="Wingdings" pitchFamily="2" charset="2"/>
              <a:buNone/>
            </a:pPr>
            <a:endParaRPr lang="en-US" sz="2000" b="1" i="0" dirty="0" smtClean="0">
              <a:solidFill>
                <a:schemeClr val="tx1"/>
              </a:solidFill>
              <a:latin typeface="+mj-lt"/>
            </a:endParaRPr>
          </a:p>
        </p:txBody>
      </p:sp>
      <p:sp>
        <p:nvSpPr>
          <p:cNvPr id="44" name="Rectangle 43"/>
          <p:cNvSpPr/>
          <p:nvPr/>
        </p:nvSpPr>
        <p:spPr bwMode="auto">
          <a:xfrm>
            <a:off x="3401704" y="3213275"/>
            <a:ext cx="228600" cy="228600"/>
          </a:xfrm>
          <a:prstGeom prst="rect">
            <a:avLst/>
          </a:prstGeom>
          <a:solidFill>
            <a:schemeClr val="accent2">
              <a:lumMod val="60000"/>
              <a:lumOff val="40000"/>
              <a:alpha val="70195"/>
            </a:schemeClr>
          </a:solidFill>
          <a:ln w="9525">
            <a:solidFill>
              <a:schemeClr val="accent2"/>
            </a:solidFill>
            <a:miter lim="800000"/>
            <a:headEnd/>
            <a:tailEnd/>
          </a:ln>
        </p:spPr>
        <p:txBody>
          <a:bodyPr rtlCol="0" anchor="ctr"/>
          <a:lstStyle/>
          <a:p>
            <a:pPr marL="231775" indent="-231775" algn="ctr" eaLnBrk="0" hangingPunct="0">
              <a:lnSpc>
                <a:spcPct val="90000"/>
              </a:lnSpc>
              <a:buClr>
                <a:srgbClr val="0099CC"/>
              </a:buClr>
              <a:buSzPct val="75000"/>
              <a:buFont typeface="Wingdings" pitchFamily="2" charset="2"/>
              <a:buNone/>
            </a:pPr>
            <a:endParaRPr lang="en-US" sz="2000" b="1" i="0" dirty="0" smtClean="0">
              <a:solidFill>
                <a:schemeClr val="tx1"/>
              </a:solidFill>
              <a:latin typeface="+mj-lt"/>
            </a:endParaRPr>
          </a:p>
        </p:txBody>
      </p:sp>
      <p:cxnSp>
        <p:nvCxnSpPr>
          <p:cNvPr id="48" name="Straight Connector 47"/>
          <p:cNvCxnSpPr/>
          <p:nvPr/>
        </p:nvCxnSpPr>
        <p:spPr bwMode="auto">
          <a:xfrm>
            <a:off x="997424" y="3248531"/>
            <a:ext cx="152400" cy="0"/>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50" name="Straight Connector 49"/>
          <p:cNvCxnSpPr/>
          <p:nvPr/>
        </p:nvCxnSpPr>
        <p:spPr bwMode="auto">
          <a:xfrm>
            <a:off x="997424" y="3289475"/>
            <a:ext cx="152400" cy="0"/>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51" name="Straight Connector 50"/>
          <p:cNvCxnSpPr/>
          <p:nvPr/>
        </p:nvCxnSpPr>
        <p:spPr bwMode="auto">
          <a:xfrm>
            <a:off x="997424" y="3324731"/>
            <a:ext cx="152400" cy="0"/>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52" name="Straight Connector 51"/>
          <p:cNvCxnSpPr/>
          <p:nvPr/>
        </p:nvCxnSpPr>
        <p:spPr bwMode="auto">
          <a:xfrm>
            <a:off x="997424" y="3365675"/>
            <a:ext cx="152400" cy="0"/>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53" name="Straight Connector 52"/>
          <p:cNvCxnSpPr/>
          <p:nvPr/>
        </p:nvCxnSpPr>
        <p:spPr bwMode="auto">
          <a:xfrm>
            <a:off x="997424" y="3406619"/>
            <a:ext cx="152400" cy="0"/>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54" name="Straight Connector 53"/>
          <p:cNvCxnSpPr/>
          <p:nvPr/>
        </p:nvCxnSpPr>
        <p:spPr bwMode="auto">
          <a:xfrm>
            <a:off x="1600200" y="3289475"/>
            <a:ext cx="152400" cy="0"/>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57" name="Straight Connector 56"/>
          <p:cNvCxnSpPr/>
          <p:nvPr/>
        </p:nvCxnSpPr>
        <p:spPr bwMode="auto">
          <a:xfrm>
            <a:off x="1600200" y="3371363"/>
            <a:ext cx="152400" cy="0"/>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59" name="Straight Connector 58"/>
          <p:cNvCxnSpPr/>
          <p:nvPr/>
        </p:nvCxnSpPr>
        <p:spPr bwMode="auto">
          <a:xfrm>
            <a:off x="1295400" y="3256491"/>
            <a:ext cx="152400" cy="0"/>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0" name="Straight Connector 59"/>
          <p:cNvCxnSpPr/>
          <p:nvPr/>
        </p:nvCxnSpPr>
        <p:spPr bwMode="auto">
          <a:xfrm>
            <a:off x="1295400" y="3338379"/>
            <a:ext cx="152400" cy="0"/>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1" name="Straight Connector 60"/>
          <p:cNvCxnSpPr/>
          <p:nvPr/>
        </p:nvCxnSpPr>
        <p:spPr bwMode="auto">
          <a:xfrm>
            <a:off x="1295400" y="3414579"/>
            <a:ext cx="152400" cy="0"/>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62" name="TextBox 61"/>
          <p:cNvSpPr txBox="1"/>
          <p:nvPr/>
        </p:nvSpPr>
        <p:spPr>
          <a:xfrm>
            <a:off x="2156295" y="3518075"/>
            <a:ext cx="790601" cy="253916"/>
          </a:xfrm>
          <a:prstGeom prst="rect">
            <a:avLst/>
          </a:prstGeom>
          <a:noFill/>
        </p:spPr>
        <p:txBody>
          <a:bodyPr wrap="none" rtlCol="0">
            <a:spAutoFit/>
          </a:bodyPr>
          <a:lstStyle/>
          <a:p>
            <a:r>
              <a:rPr lang="en-US" sz="1050" dirty="0" smtClean="0">
                <a:latin typeface="+mj-lt"/>
              </a:rPr>
              <a:t>Iterations</a:t>
            </a:r>
            <a:endParaRPr lang="en-US" sz="1050" dirty="0">
              <a:latin typeface="+mj-lt"/>
            </a:endParaRPr>
          </a:p>
        </p:txBody>
      </p:sp>
      <p:cxnSp>
        <p:nvCxnSpPr>
          <p:cNvPr id="64" name="Straight Arrow Connector 63"/>
          <p:cNvCxnSpPr>
            <a:stCxn id="62" idx="1"/>
          </p:cNvCxnSpPr>
          <p:nvPr/>
        </p:nvCxnSpPr>
        <p:spPr bwMode="auto">
          <a:xfrm flipH="1" flipV="1">
            <a:off x="1752601" y="3518075"/>
            <a:ext cx="403694" cy="126958"/>
          </a:xfrm>
          <a:prstGeom prst="straightConnector1">
            <a:avLst/>
          </a:prstGeom>
          <a:ln>
            <a:headEnd type="none" w="med" len="med"/>
            <a:tailEnd type="arrow"/>
          </a:ln>
        </p:spPr>
        <p:style>
          <a:lnRef idx="1">
            <a:schemeClr val="dk1"/>
          </a:lnRef>
          <a:fillRef idx="0">
            <a:schemeClr val="dk1"/>
          </a:fillRef>
          <a:effectRef idx="0">
            <a:schemeClr val="dk1"/>
          </a:effectRef>
          <a:fontRef idx="minor">
            <a:schemeClr val="tx1"/>
          </a:fontRef>
        </p:style>
      </p:cxnSp>
      <p:cxnSp>
        <p:nvCxnSpPr>
          <p:cNvPr id="70" name="Straight Arrow Connector 69"/>
          <p:cNvCxnSpPr/>
          <p:nvPr/>
        </p:nvCxnSpPr>
        <p:spPr bwMode="auto">
          <a:xfrm flipH="1" flipV="1">
            <a:off x="1981200" y="3469171"/>
            <a:ext cx="250209" cy="166875"/>
          </a:xfrm>
          <a:prstGeom prst="straightConnector1">
            <a:avLst/>
          </a:prstGeom>
          <a:ln>
            <a:headEnd type="none" w="med" len="med"/>
            <a:tailEnd type="arrow"/>
          </a:ln>
        </p:spPr>
        <p:style>
          <a:lnRef idx="1">
            <a:schemeClr val="dk1"/>
          </a:lnRef>
          <a:fillRef idx="0">
            <a:schemeClr val="dk1"/>
          </a:fillRef>
          <a:effectRef idx="0">
            <a:schemeClr val="dk1"/>
          </a:effectRef>
          <a:fontRef idx="minor">
            <a:schemeClr val="tx1"/>
          </a:fontRef>
        </p:style>
      </p:cxnSp>
      <p:sp>
        <p:nvSpPr>
          <p:cNvPr id="76" name="TextBox 75"/>
          <p:cNvSpPr txBox="1"/>
          <p:nvPr/>
        </p:nvSpPr>
        <p:spPr>
          <a:xfrm>
            <a:off x="381000" y="3975275"/>
            <a:ext cx="510076" cy="276999"/>
          </a:xfrm>
          <a:prstGeom prst="rect">
            <a:avLst/>
          </a:prstGeom>
          <a:noFill/>
        </p:spPr>
        <p:txBody>
          <a:bodyPr wrap="none" rtlCol="0">
            <a:spAutoFit/>
          </a:bodyPr>
          <a:lstStyle/>
          <a:p>
            <a:r>
              <a:rPr lang="en-US" sz="1200" dirty="0" smtClean="0">
                <a:latin typeface="+mj-lt"/>
              </a:rPr>
              <a:t>Now</a:t>
            </a:r>
            <a:endParaRPr lang="en-US" sz="1200" dirty="0">
              <a:latin typeface="+mj-lt"/>
            </a:endParaRPr>
          </a:p>
        </p:txBody>
      </p:sp>
      <p:sp>
        <p:nvSpPr>
          <p:cNvPr id="78" name="Rectangle 77"/>
          <p:cNvSpPr/>
          <p:nvPr/>
        </p:nvSpPr>
        <p:spPr bwMode="auto">
          <a:xfrm>
            <a:off x="228600" y="4841276"/>
            <a:ext cx="685800" cy="762000"/>
          </a:xfrm>
          <a:prstGeom prst="rect">
            <a:avLst/>
          </a:prstGeom>
          <a:solidFill>
            <a:schemeClr val="bg1">
              <a:alpha val="70195"/>
            </a:schemeClr>
          </a:solidFill>
          <a:ln w="9525">
            <a:solidFill>
              <a:schemeClr val="accent2"/>
            </a:solidFill>
            <a:miter lim="800000"/>
            <a:headEnd/>
            <a:tailEnd/>
          </a:ln>
        </p:spPr>
        <p:txBody>
          <a:bodyPr rtlCol="0" anchor="ctr"/>
          <a:lstStyle/>
          <a:p>
            <a:pPr marL="231775" indent="-231775" algn="ctr" eaLnBrk="0" hangingPunct="0">
              <a:lnSpc>
                <a:spcPct val="90000"/>
              </a:lnSpc>
              <a:buClr>
                <a:srgbClr val="0099CC"/>
              </a:buClr>
              <a:buSzPct val="75000"/>
              <a:buFont typeface="Wingdings" pitchFamily="2" charset="2"/>
              <a:buNone/>
            </a:pPr>
            <a:endParaRPr lang="en-US" sz="2000" b="1" i="0" dirty="0" smtClean="0">
              <a:solidFill>
                <a:schemeClr val="tx1"/>
              </a:solidFill>
              <a:latin typeface="+mj-lt"/>
            </a:endParaRPr>
          </a:p>
        </p:txBody>
      </p:sp>
      <p:sp>
        <p:nvSpPr>
          <p:cNvPr id="79" name="Rectangle 78"/>
          <p:cNvSpPr/>
          <p:nvPr/>
        </p:nvSpPr>
        <p:spPr bwMode="auto">
          <a:xfrm>
            <a:off x="914400" y="4841276"/>
            <a:ext cx="2743200" cy="762000"/>
          </a:xfrm>
          <a:prstGeom prst="rect">
            <a:avLst/>
          </a:prstGeom>
          <a:solidFill>
            <a:schemeClr val="bg1">
              <a:alpha val="70195"/>
            </a:schemeClr>
          </a:solidFill>
          <a:ln w="9525">
            <a:solidFill>
              <a:schemeClr val="accent2"/>
            </a:solidFill>
            <a:miter lim="800000"/>
            <a:headEnd/>
            <a:tailEnd/>
          </a:ln>
        </p:spPr>
        <p:txBody>
          <a:bodyPr rtlCol="0" anchor="ctr"/>
          <a:lstStyle/>
          <a:p>
            <a:pPr marL="231775" indent="-231775" algn="ctr" eaLnBrk="0" hangingPunct="0">
              <a:lnSpc>
                <a:spcPct val="90000"/>
              </a:lnSpc>
              <a:buClr>
                <a:srgbClr val="0099CC"/>
              </a:buClr>
              <a:buSzPct val="75000"/>
              <a:buFont typeface="Wingdings" pitchFamily="2" charset="2"/>
              <a:buNone/>
            </a:pPr>
            <a:endParaRPr lang="en-US" sz="2000" b="1" i="0" dirty="0" smtClean="0">
              <a:solidFill>
                <a:schemeClr val="tx1"/>
              </a:solidFill>
              <a:latin typeface="+mj-lt"/>
            </a:endParaRPr>
          </a:p>
        </p:txBody>
      </p:sp>
      <p:sp>
        <p:nvSpPr>
          <p:cNvPr id="80" name="Rectangle 79"/>
          <p:cNvSpPr/>
          <p:nvPr/>
        </p:nvSpPr>
        <p:spPr bwMode="auto">
          <a:xfrm>
            <a:off x="3657600" y="4841276"/>
            <a:ext cx="685800" cy="762000"/>
          </a:xfrm>
          <a:prstGeom prst="rect">
            <a:avLst/>
          </a:prstGeom>
          <a:solidFill>
            <a:schemeClr val="bg1">
              <a:alpha val="70195"/>
            </a:schemeClr>
          </a:solidFill>
          <a:ln w="9525">
            <a:solidFill>
              <a:schemeClr val="accent2"/>
            </a:solidFill>
            <a:miter lim="800000"/>
            <a:headEnd/>
            <a:tailEnd/>
          </a:ln>
        </p:spPr>
        <p:txBody>
          <a:bodyPr rtlCol="0" anchor="ctr"/>
          <a:lstStyle/>
          <a:p>
            <a:pPr marL="231775" indent="-231775" algn="ctr" eaLnBrk="0" hangingPunct="0">
              <a:lnSpc>
                <a:spcPct val="90000"/>
              </a:lnSpc>
              <a:buClr>
                <a:srgbClr val="0099CC"/>
              </a:buClr>
              <a:buSzPct val="75000"/>
              <a:buFont typeface="Wingdings" pitchFamily="2" charset="2"/>
              <a:buNone/>
            </a:pPr>
            <a:endParaRPr lang="en-US" sz="2000" b="1" i="0" dirty="0" smtClean="0">
              <a:solidFill>
                <a:schemeClr val="tx1"/>
              </a:solidFill>
              <a:latin typeface="+mj-lt"/>
            </a:endParaRPr>
          </a:p>
        </p:txBody>
      </p:sp>
      <p:sp>
        <p:nvSpPr>
          <p:cNvPr id="81" name="TextBox 80"/>
          <p:cNvSpPr txBox="1"/>
          <p:nvPr/>
        </p:nvSpPr>
        <p:spPr>
          <a:xfrm>
            <a:off x="242248" y="5036866"/>
            <a:ext cx="827471" cy="253916"/>
          </a:xfrm>
          <a:prstGeom prst="rect">
            <a:avLst/>
          </a:prstGeom>
          <a:noFill/>
        </p:spPr>
        <p:txBody>
          <a:bodyPr wrap="none" rtlCol="0">
            <a:spAutoFit/>
          </a:bodyPr>
          <a:lstStyle/>
          <a:p>
            <a:r>
              <a:rPr lang="en-US" sz="1050" dirty="0" smtClean="0">
                <a:latin typeface="+mj-lt"/>
              </a:rPr>
              <a:t>Iteration 0</a:t>
            </a:r>
            <a:endParaRPr lang="en-US" sz="1050" dirty="0">
              <a:latin typeface="+mj-lt"/>
            </a:endParaRPr>
          </a:p>
        </p:txBody>
      </p:sp>
      <p:cxnSp>
        <p:nvCxnSpPr>
          <p:cNvPr id="82" name="Straight Arrow Connector 81"/>
          <p:cNvCxnSpPr/>
          <p:nvPr/>
        </p:nvCxnSpPr>
        <p:spPr bwMode="auto">
          <a:xfrm flipV="1">
            <a:off x="1676400" y="5270675"/>
            <a:ext cx="0" cy="457200"/>
          </a:xfrm>
          <a:prstGeom prst="straightConnector1">
            <a:avLst/>
          </a:prstGeom>
          <a:ln>
            <a:headEnd type="none" w="med" len="med"/>
            <a:tailEnd type="arrow"/>
          </a:ln>
        </p:spPr>
        <p:style>
          <a:lnRef idx="3">
            <a:schemeClr val="dk1"/>
          </a:lnRef>
          <a:fillRef idx="0">
            <a:schemeClr val="dk1"/>
          </a:fillRef>
          <a:effectRef idx="2">
            <a:schemeClr val="dk1"/>
          </a:effectRef>
          <a:fontRef idx="minor">
            <a:schemeClr val="tx1"/>
          </a:fontRef>
        </p:style>
      </p:cxnSp>
      <p:sp>
        <p:nvSpPr>
          <p:cNvPr id="83" name="TextBox 82"/>
          <p:cNvSpPr txBox="1"/>
          <p:nvPr/>
        </p:nvSpPr>
        <p:spPr>
          <a:xfrm>
            <a:off x="1676400" y="4806020"/>
            <a:ext cx="1043876" cy="253916"/>
          </a:xfrm>
          <a:prstGeom prst="rect">
            <a:avLst/>
          </a:prstGeom>
          <a:noFill/>
        </p:spPr>
        <p:txBody>
          <a:bodyPr wrap="none" rtlCol="0">
            <a:spAutoFit/>
          </a:bodyPr>
          <a:lstStyle/>
          <a:p>
            <a:r>
              <a:rPr lang="en-US" sz="1050" dirty="0" smtClean="0">
                <a:latin typeface="+mj-lt"/>
              </a:rPr>
              <a:t>Iteration 1 - N</a:t>
            </a:r>
            <a:endParaRPr lang="en-US" sz="1050" dirty="0">
              <a:latin typeface="+mj-lt"/>
            </a:endParaRPr>
          </a:p>
        </p:txBody>
      </p:sp>
      <p:sp>
        <p:nvSpPr>
          <p:cNvPr id="84" name="TextBox 83"/>
          <p:cNvSpPr txBox="1"/>
          <p:nvPr/>
        </p:nvSpPr>
        <p:spPr>
          <a:xfrm>
            <a:off x="3616656" y="4993676"/>
            <a:ext cx="762000" cy="415498"/>
          </a:xfrm>
          <a:prstGeom prst="rect">
            <a:avLst/>
          </a:prstGeom>
          <a:noFill/>
        </p:spPr>
        <p:txBody>
          <a:bodyPr wrap="square" rtlCol="0">
            <a:spAutoFit/>
          </a:bodyPr>
          <a:lstStyle/>
          <a:p>
            <a:pPr algn="ctr"/>
            <a:r>
              <a:rPr lang="en-US" sz="1050" dirty="0" smtClean="0">
                <a:latin typeface="+mj-lt"/>
              </a:rPr>
              <a:t>Release Test</a:t>
            </a:r>
            <a:endParaRPr lang="en-US" sz="1050" dirty="0">
              <a:latin typeface="+mj-lt"/>
            </a:endParaRPr>
          </a:p>
        </p:txBody>
      </p:sp>
      <p:sp>
        <p:nvSpPr>
          <p:cNvPr id="85" name="Rectangle 84"/>
          <p:cNvSpPr/>
          <p:nvPr/>
        </p:nvSpPr>
        <p:spPr bwMode="auto">
          <a:xfrm>
            <a:off x="963304" y="5069876"/>
            <a:ext cx="228600" cy="228600"/>
          </a:xfrm>
          <a:prstGeom prst="rect">
            <a:avLst/>
          </a:prstGeom>
          <a:solidFill>
            <a:schemeClr val="accent2">
              <a:lumMod val="60000"/>
              <a:lumOff val="40000"/>
              <a:alpha val="70195"/>
            </a:schemeClr>
          </a:solidFill>
          <a:ln w="9525">
            <a:solidFill>
              <a:schemeClr val="accent2"/>
            </a:solidFill>
            <a:miter lim="800000"/>
            <a:headEnd/>
            <a:tailEnd/>
          </a:ln>
        </p:spPr>
        <p:txBody>
          <a:bodyPr rtlCol="0" anchor="ctr"/>
          <a:lstStyle/>
          <a:p>
            <a:pPr marL="231775" indent="-231775" algn="ctr" eaLnBrk="0" hangingPunct="0">
              <a:lnSpc>
                <a:spcPct val="90000"/>
              </a:lnSpc>
              <a:buClr>
                <a:srgbClr val="0099CC"/>
              </a:buClr>
              <a:buSzPct val="75000"/>
              <a:buFont typeface="Wingdings" pitchFamily="2" charset="2"/>
              <a:buNone/>
            </a:pPr>
            <a:endParaRPr lang="en-US" sz="2000" b="1" i="0" dirty="0" smtClean="0">
              <a:solidFill>
                <a:schemeClr val="tx1"/>
              </a:solidFill>
              <a:latin typeface="+mj-lt"/>
            </a:endParaRPr>
          </a:p>
        </p:txBody>
      </p:sp>
      <p:sp>
        <p:nvSpPr>
          <p:cNvPr id="86" name="Rectangle 85"/>
          <p:cNvSpPr/>
          <p:nvPr/>
        </p:nvSpPr>
        <p:spPr bwMode="auto">
          <a:xfrm>
            <a:off x="1268104" y="5069876"/>
            <a:ext cx="228600" cy="228600"/>
          </a:xfrm>
          <a:prstGeom prst="rect">
            <a:avLst/>
          </a:prstGeom>
          <a:solidFill>
            <a:schemeClr val="accent2">
              <a:lumMod val="60000"/>
              <a:lumOff val="40000"/>
              <a:alpha val="70195"/>
            </a:schemeClr>
          </a:solidFill>
          <a:ln w="9525">
            <a:solidFill>
              <a:schemeClr val="accent2"/>
            </a:solidFill>
            <a:miter lim="800000"/>
            <a:headEnd/>
            <a:tailEnd/>
          </a:ln>
        </p:spPr>
        <p:txBody>
          <a:bodyPr rtlCol="0" anchor="ctr"/>
          <a:lstStyle/>
          <a:p>
            <a:pPr marL="231775" indent="-231775" algn="ctr" eaLnBrk="0" hangingPunct="0">
              <a:lnSpc>
                <a:spcPct val="90000"/>
              </a:lnSpc>
              <a:buClr>
                <a:srgbClr val="0099CC"/>
              </a:buClr>
              <a:buSzPct val="75000"/>
              <a:buFont typeface="Wingdings" pitchFamily="2" charset="2"/>
              <a:buNone/>
            </a:pPr>
            <a:endParaRPr lang="en-US" sz="2000" b="1" i="0" dirty="0" smtClean="0">
              <a:solidFill>
                <a:schemeClr val="tx1"/>
              </a:solidFill>
              <a:latin typeface="+mj-lt"/>
            </a:endParaRPr>
          </a:p>
        </p:txBody>
      </p:sp>
      <p:sp>
        <p:nvSpPr>
          <p:cNvPr id="87" name="Rectangle 86"/>
          <p:cNvSpPr/>
          <p:nvPr/>
        </p:nvSpPr>
        <p:spPr bwMode="auto">
          <a:xfrm>
            <a:off x="1572904" y="5069876"/>
            <a:ext cx="228600" cy="228600"/>
          </a:xfrm>
          <a:prstGeom prst="rect">
            <a:avLst/>
          </a:prstGeom>
          <a:solidFill>
            <a:schemeClr val="accent2">
              <a:lumMod val="60000"/>
              <a:lumOff val="40000"/>
              <a:alpha val="70195"/>
            </a:schemeClr>
          </a:solidFill>
          <a:ln w="9525">
            <a:solidFill>
              <a:schemeClr val="accent2"/>
            </a:solidFill>
            <a:miter lim="800000"/>
            <a:headEnd/>
            <a:tailEnd/>
          </a:ln>
        </p:spPr>
        <p:txBody>
          <a:bodyPr rtlCol="0" anchor="ctr"/>
          <a:lstStyle/>
          <a:p>
            <a:pPr marL="231775" indent="-231775" algn="ctr" eaLnBrk="0" hangingPunct="0">
              <a:lnSpc>
                <a:spcPct val="90000"/>
              </a:lnSpc>
              <a:buClr>
                <a:srgbClr val="0099CC"/>
              </a:buClr>
              <a:buSzPct val="75000"/>
              <a:buFont typeface="Wingdings" pitchFamily="2" charset="2"/>
              <a:buNone/>
            </a:pPr>
            <a:endParaRPr lang="en-US" sz="2000" b="1" i="0" dirty="0" smtClean="0">
              <a:solidFill>
                <a:schemeClr val="tx1"/>
              </a:solidFill>
              <a:latin typeface="+mj-lt"/>
            </a:endParaRPr>
          </a:p>
        </p:txBody>
      </p:sp>
      <p:sp>
        <p:nvSpPr>
          <p:cNvPr id="88" name="Rectangle 87"/>
          <p:cNvSpPr/>
          <p:nvPr/>
        </p:nvSpPr>
        <p:spPr bwMode="auto">
          <a:xfrm>
            <a:off x="1877704" y="5069876"/>
            <a:ext cx="228600" cy="228600"/>
          </a:xfrm>
          <a:prstGeom prst="rect">
            <a:avLst/>
          </a:prstGeom>
          <a:solidFill>
            <a:schemeClr val="accent2">
              <a:lumMod val="60000"/>
              <a:lumOff val="40000"/>
              <a:alpha val="70195"/>
            </a:schemeClr>
          </a:solidFill>
          <a:ln w="9525">
            <a:solidFill>
              <a:schemeClr val="accent2"/>
            </a:solidFill>
            <a:miter lim="800000"/>
            <a:headEnd/>
            <a:tailEnd/>
          </a:ln>
        </p:spPr>
        <p:txBody>
          <a:bodyPr rtlCol="0" anchor="ctr"/>
          <a:lstStyle/>
          <a:p>
            <a:pPr marL="231775" indent="-231775" algn="ctr" eaLnBrk="0" hangingPunct="0">
              <a:lnSpc>
                <a:spcPct val="90000"/>
              </a:lnSpc>
              <a:buClr>
                <a:srgbClr val="0099CC"/>
              </a:buClr>
              <a:buSzPct val="75000"/>
              <a:buFont typeface="Wingdings" pitchFamily="2" charset="2"/>
              <a:buNone/>
            </a:pPr>
            <a:endParaRPr lang="en-US" sz="2000" b="1" i="0" dirty="0" smtClean="0">
              <a:solidFill>
                <a:schemeClr val="tx1"/>
              </a:solidFill>
              <a:latin typeface="+mj-lt"/>
            </a:endParaRPr>
          </a:p>
        </p:txBody>
      </p:sp>
      <p:sp>
        <p:nvSpPr>
          <p:cNvPr id="89" name="Rectangle 88"/>
          <p:cNvSpPr/>
          <p:nvPr/>
        </p:nvSpPr>
        <p:spPr bwMode="auto">
          <a:xfrm>
            <a:off x="2182504" y="5069876"/>
            <a:ext cx="228600" cy="228600"/>
          </a:xfrm>
          <a:prstGeom prst="rect">
            <a:avLst/>
          </a:prstGeom>
          <a:solidFill>
            <a:schemeClr val="accent2">
              <a:lumMod val="60000"/>
              <a:lumOff val="40000"/>
              <a:alpha val="70195"/>
            </a:schemeClr>
          </a:solidFill>
          <a:ln w="9525">
            <a:solidFill>
              <a:schemeClr val="accent2"/>
            </a:solidFill>
            <a:miter lim="800000"/>
            <a:headEnd/>
            <a:tailEnd/>
          </a:ln>
        </p:spPr>
        <p:txBody>
          <a:bodyPr rtlCol="0" anchor="ctr"/>
          <a:lstStyle/>
          <a:p>
            <a:pPr marL="231775" indent="-231775" algn="ctr" eaLnBrk="0" hangingPunct="0">
              <a:lnSpc>
                <a:spcPct val="90000"/>
              </a:lnSpc>
              <a:buClr>
                <a:srgbClr val="0099CC"/>
              </a:buClr>
              <a:buSzPct val="75000"/>
              <a:buFont typeface="Wingdings" pitchFamily="2" charset="2"/>
              <a:buNone/>
            </a:pPr>
            <a:endParaRPr lang="en-US" sz="2000" b="1" i="0" dirty="0" smtClean="0">
              <a:solidFill>
                <a:schemeClr val="tx1"/>
              </a:solidFill>
              <a:latin typeface="+mj-lt"/>
            </a:endParaRPr>
          </a:p>
        </p:txBody>
      </p:sp>
      <p:sp>
        <p:nvSpPr>
          <p:cNvPr id="90" name="Rectangle 89"/>
          <p:cNvSpPr/>
          <p:nvPr/>
        </p:nvSpPr>
        <p:spPr bwMode="auto">
          <a:xfrm>
            <a:off x="2487304" y="5069876"/>
            <a:ext cx="228600" cy="228600"/>
          </a:xfrm>
          <a:prstGeom prst="rect">
            <a:avLst/>
          </a:prstGeom>
          <a:solidFill>
            <a:schemeClr val="accent2">
              <a:lumMod val="60000"/>
              <a:lumOff val="40000"/>
              <a:alpha val="70195"/>
            </a:schemeClr>
          </a:solidFill>
          <a:ln w="9525">
            <a:solidFill>
              <a:schemeClr val="accent2"/>
            </a:solidFill>
            <a:miter lim="800000"/>
            <a:headEnd/>
            <a:tailEnd/>
          </a:ln>
        </p:spPr>
        <p:txBody>
          <a:bodyPr rtlCol="0" anchor="ctr"/>
          <a:lstStyle/>
          <a:p>
            <a:pPr marL="231775" indent="-231775" algn="ctr" eaLnBrk="0" hangingPunct="0">
              <a:lnSpc>
                <a:spcPct val="90000"/>
              </a:lnSpc>
              <a:buClr>
                <a:srgbClr val="0099CC"/>
              </a:buClr>
              <a:buSzPct val="75000"/>
              <a:buFont typeface="Wingdings" pitchFamily="2" charset="2"/>
              <a:buNone/>
            </a:pPr>
            <a:endParaRPr lang="en-US" sz="2000" b="1" i="0" dirty="0" smtClean="0">
              <a:solidFill>
                <a:schemeClr val="tx1"/>
              </a:solidFill>
              <a:latin typeface="+mj-lt"/>
            </a:endParaRPr>
          </a:p>
        </p:txBody>
      </p:sp>
      <p:sp>
        <p:nvSpPr>
          <p:cNvPr id="91" name="Rectangle 90"/>
          <p:cNvSpPr/>
          <p:nvPr/>
        </p:nvSpPr>
        <p:spPr bwMode="auto">
          <a:xfrm>
            <a:off x="2792104" y="5069876"/>
            <a:ext cx="228600" cy="228600"/>
          </a:xfrm>
          <a:prstGeom prst="rect">
            <a:avLst/>
          </a:prstGeom>
          <a:solidFill>
            <a:schemeClr val="accent2">
              <a:lumMod val="60000"/>
              <a:lumOff val="40000"/>
              <a:alpha val="70195"/>
            </a:schemeClr>
          </a:solidFill>
          <a:ln w="9525">
            <a:solidFill>
              <a:schemeClr val="accent2"/>
            </a:solidFill>
            <a:miter lim="800000"/>
            <a:headEnd/>
            <a:tailEnd/>
          </a:ln>
        </p:spPr>
        <p:txBody>
          <a:bodyPr rtlCol="0" anchor="ctr"/>
          <a:lstStyle/>
          <a:p>
            <a:pPr marL="231775" indent="-231775" algn="ctr" eaLnBrk="0" hangingPunct="0">
              <a:lnSpc>
                <a:spcPct val="90000"/>
              </a:lnSpc>
              <a:buClr>
                <a:srgbClr val="0099CC"/>
              </a:buClr>
              <a:buSzPct val="75000"/>
              <a:buFont typeface="Wingdings" pitchFamily="2" charset="2"/>
              <a:buNone/>
            </a:pPr>
            <a:endParaRPr lang="en-US" sz="2000" b="1" i="0" dirty="0" smtClean="0">
              <a:solidFill>
                <a:schemeClr val="tx1"/>
              </a:solidFill>
              <a:latin typeface="+mj-lt"/>
            </a:endParaRPr>
          </a:p>
        </p:txBody>
      </p:sp>
      <p:sp>
        <p:nvSpPr>
          <p:cNvPr id="92" name="Rectangle 91"/>
          <p:cNvSpPr/>
          <p:nvPr/>
        </p:nvSpPr>
        <p:spPr bwMode="auto">
          <a:xfrm>
            <a:off x="3096904" y="5069876"/>
            <a:ext cx="228600" cy="228600"/>
          </a:xfrm>
          <a:prstGeom prst="rect">
            <a:avLst/>
          </a:prstGeom>
          <a:solidFill>
            <a:schemeClr val="accent2">
              <a:lumMod val="60000"/>
              <a:lumOff val="40000"/>
              <a:alpha val="70195"/>
            </a:schemeClr>
          </a:solidFill>
          <a:ln w="9525">
            <a:solidFill>
              <a:schemeClr val="accent2"/>
            </a:solidFill>
            <a:miter lim="800000"/>
            <a:headEnd/>
            <a:tailEnd/>
          </a:ln>
        </p:spPr>
        <p:txBody>
          <a:bodyPr rtlCol="0" anchor="ctr"/>
          <a:lstStyle/>
          <a:p>
            <a:pPr marL="231775" indent="-231775" algn="ctr" eaLnBrk="0" hangingPunct="0">
              <a:lnSpc>
                <a:spcPct val="90000"/>
              </a:lnSpc>
              <a:buClr>
                <a:srgbClr val="0099CC"/>
              </a:buClr>
              <a:buSzPct val="75000"/>
              <a:buFont typeface="Wingdings" pitchFamily="2" charset="2"/>
              <a:buNone/>
            </a:pPr>
            <a:endParaRPr lang="en-US" sz="2000" b="1" i="0" dirty="0" smtClean="0">
              <a:solidFill>
                <a:schemeClr val="tx1"/>
              </a:solidFill>
              <a:latin typeface="+mj-lt"/>
            </a:endParaRPr>
          </a:p>
        </p:txBody>
      </p:sp>
      <p:sp>
        <p:nvSpPr>
          <p:cNvPr id="93" name="Rectangle 92"/>
          <p:cNvSpPr/>
          <p:nvPr/>
        </p:nvSpPr>
        <p:spPr bwMode="auto">
          <a:xfrm>
            <a:off x="3401704" y="5069876"/>
            <a:ext cx="228600" cy="228600"/>
          </a:xfrm>
          <a:prstGeom prst="rect">
            <a:avLst/>
          </a:prstGeom>
          <a:solidFill>
            <a:schemeClr val="accent2">
              <a:lumMod val="60000"/>
              <a:lumOff val="40000"/>
              <a:alpha val="70195"/>
            </a:schemeClr>
          </a:solidFill>
          <a:ln w="9525">
            <a:solidFill>
              <a:schemeClr val="accent2"/>
            </a:solidFill>
            <a:miter lim="800000"/>
            <a:headEnd/>
            <a:tailEnd/>
          </a:ln>
        </p:spPr>
        <p:txBody>
          <a:bodyPr rtlCol="0" anchor="ctr"/>
          <a:lstStyle/>
          <a:p>
            <a:pPr marL="231775" indent="-231775" algn="ctr" eaLnBrk="0" hangingPunct="0">
              <a:lnSpc>
                <a:spcPct val="90000"/>
              </a:lnSpc>
              <a:buClr>
                <a:srgbClr val="0099CC"/>
              </a:buClr>
              <a:buSzPct val="75000"/>
              <a:buFont typeface="Wingdings" pitchFamily="2" charset="2"/>
              <a:buNone/>
            </a:pPr>
            <a:endParaRPr lang="en-US" sz="2000" b="1" i="0" dirty="0" smtClean="0">
              <a:solidFill>
                <a:schemeClr val="tx1"/>
              </a:solidFill>
              <a:latin typeface="+mj-lt"/>
            </a:endParaRPr>
          </a:p>
        </p:txBody>
      </p:sp>
      <p:cxnSp>
        <p:nvCxnSpPr>
          <p:cNvPr id="94" name="Straight Connector 93"/>
          <p:cNvCxnSpPr/>
          <p:nvPr/>
        </p:nvCxnSpPr>
        <p:spPr bwMode="auto">
          <a:xfrm>
            <a:off x="1905000" y="5105132"/>
            <a:ext cx="152400" cy="0"/>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5" name="Straight Connector 94"/>
          <p:cNvCxnSpPr/>
          <p:nvPr/>
        </p:nvCxnSpPr>
        <p:spPr bwMode="auto">
          <a:xfrm>
            <a:off x="1905000" y="5146076"/>
            <a:ext cx="152400" cy="0"/>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6" name="Straight Connector 95"/>
          <p:cNvCxnSpPr/>
          <p:nvPr/>
        </p:nvCxnSpPr>
        <p:spPr bwMode="auto">
          <a:xfrm>
            <a:off x="1905000" y="5181332"/>
            <a:ext cx="152400" cy="0"/>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7" name="Straight Connector 96"/>
          <p:cNvCxnSpPr/>
          <p:nvPr/>
        </p:nvCxnSpPr>
        <p:spPr bwMode="auto">
          <a:xfrm>
            <a:off x="1905000" y="5222276"/>
            <a:ext cx="152400" cy="0"/>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8" name="Straight Connector 97"/>
          <p:cNvCxnSpPr/>
          <p:nvPr/>
        </p:nvCxnSpPr>
        <p:spPr bwMode="auto">
          <a:xfrm>
            <a:off x="1905000" y="5263220"/>
            <a:ext cx="152400" cy="0"/>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9" name="Straight Connector 98"/>
          <p:cNvCxnSpPr/>
          <p:nvPr/>
        </p:nvCxnSpPr>
        <p:spPr bwMode="auto">
          <a:xfrm>
            <a:off x="2514600" y="5146076"/>
            <a:ext cx="152400" cy="0"/>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0" name="Straight Connector 99"/>
          <p:cNvCxnSpPr/>
          <p:nvPr/>
        </p:nvCxnSpPr>
        <p:spPr bwMode="auto">
          <a:xfrm>
            <a:off x="2514600" y="5227964"/>
            <a:ext cx="152400" cy="0"/>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1" name="Straight Connector 100"/>
          <p:cNvCxnSpPr/>
          <p:nvPr/>
        </p:nvCxnSpPr>
        <p:spPr bwMode="auto">
          <a:xfrm>
            <a:off x="2209800" y="5113092"/>
            <a:ext cx="152400" cy="0"/>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2" name="Straight Connector 101"/>
          <p:cNvCxnSpPr/>
          <p:nvPr/>
        </p:nvCxnSpPr>
        <p:spPr bwMode="auto">
          <a:xfrm>
            <a:off x="2209800" y="5194980"/>
            <a:ext cx="152400" cy="0"/>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3" name="Straight Connector 102"/>
          <p:cNvCxnSpPr/>
          <p:nvPr/>
        </p:nvCxnSpPr>
        <p:spPr bwMode="auto">
          <a:xfrm>
            <a:off x="2209800" y="5271180"/>
            <a:ext cx="152400" cy="0"/>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104" name="TextBox 103"/>
          <p:cNvSpPr txBox="1"/>
          <p:nvPr/>
        </p:nvSpPr>
        <p:spPr>
          <a:xfrm>
            <a:off x="2765895" y="5374676"/>
            <a:ext cx="790601" cy="253916"/>
          </a:xfrm>
          <a:prstGeom prst="rect">
            <a:avLst/>
          </a:prstGeom>
          <a:noFill/>
        </p:spPr>
        <p:txBody>
          <a:bodyPr wrap="none" rtlCol="0">
            <a:spAutoFit/>
          </a:bodyPr>
          <a:lstStyle/>
          <a:p>
            <a:r>
              <a:rPr lang="en-US" sz="1050" dirty="0" smtClean="0">
                <a:latin typeface="+mj-lt"/>
              </a:rPr>
              <a:t>Iterations</a:t>
            </a:r>
            <a:endParaRPr lang="en-US" sz="1050" dirty="0">
              <a:latin typeface="+mj-lt"/>
            </a:endParaRPr>
          </a:p>
        </p:txBody>
      </p:sp>
      <p:cxnSp>
        <p:nvCxnSpPr>
          <p:cNvPr id="105" name="Straight Arrow Connector 104"/>
          <p:cNvCxnSpPr>
            <a:stCxn id="104" idx="1"/>
          </p:cNvCxnSpPr>
          <p:nvPr/>
        </p:nvCxnSpPr>
        <p:spPr bwMode="auto">
          <a:xfrm flipH="1" flipV="1">
            <a:off x="2362201" y="5374676"/>
            <a:ext cx="403694" cy="126958"/>
          </a:xfrm>
          <a:prstGeom prst="straightConnector1">
            <a:avLst/>
          </a:prstGeom>
          <a:ln>
            <a:headEnd type="none" w="med" len="med"/>
            <a:tailEnd type="arrow"/>
          </a:ln>
        </p:spPr>
        <p:style>
          <a:lnRef idx="1">
            <a:schemeClr val="dk1"/>
          </a:lnRef>
          <a:fillRef idx="0">
            <a:schemeClr val="dk1"/>
          </a:fillRef>
          <a:effectRef idx="0">
            <a:schemeClr val="dk1"/>
          </a:effectRef>
          <a:fontRef idx="minor">
            <a:schemeClr val="tx1"/>
          </a:fontRef>
        </p:style>
      </p:cxnSp>
      <p:cxnSp>
        <p:nvCxnSpPr>
          <p:cNvPr id="106" name="Straight Arrow Connector 105"/>
          <p:cNvCxnSpPr/>
          <p:nvPr/>
        </p:nvCxnSpPr>
        <p:spPr bwMode="auto">
          <a:xfrm flipH="1" flipV="1">
            <a:off x="2590800" y="5325772"/>
            <a:ext cx="250209" cy="166875"/>
          </a:xfrm>
          <a:prstGeom prst="straightConnector1">
            <a:avLst/>
          </a:prstGeom>
          <a:ln>
            <a:headEnd type="none" w="med" len="med"/>
            <a:tailEnd type="arrow"/>
          </a:ln>
        </p:spPr>
        <p:style>
          <a:lnRef idx="1">
            <a:schemeClr val="dk1"/>
          </a:lnRef>
          <a:fillRef idx="0">
            <a:schemeClr val="dk1"/>
          </a:fillRef>
          <a:effectRef idx="0">
            <a:schemeClr val="dk1"/>
          </a:effectRef>
          <a:fontRef idx="minor">
            <a:schemeClr val="tx1"/>
          </a:fontRef>
        </p:style>
      </p:cxnSp>
      <p:sp>
        <p:nvSpPr>
          <p:cNvPr id="107" name="TextBox 106"/>
          <p:cNvSpPr txBox="1"/>
          <p:nvPr/>
        </p:nvSpPr>
        <p:spPr>
          <a:xfrm>
            <a:off x="1447800" y="5727875"/>
            <a:ext cx="510076" cy="276999"/>
          </a:xfrm>
          <a:prstGeom prst="rect">
            <a:avLst/>
          </a:prstGeom>
          <a:noFill/>
        </p:spPr>
        <p:txBody>
          <a:bodyPr wrap="none" rtlCol="0">
            <a:spAutoFit/>
          </a:bodyPr>
          <a:lstStyle/>
          <a:p>
            <a:r>
              <a:rPr lang="en-US" sz="1200" dirty="0" smtClean="0">
                <a:latin typeface="+mj-lt"/>
              </a:rPr>
              <a:t>Now</a:t>
            </a:r>
            <a:endParaRPr lang="en-US" sz="1200" dirty="0">
              <a:latin typeface="+mj-lt"/>
            </a:endParaRPr>
          </a:p>
        </p:txBody>
      </p:sp>
      <p:sp>
        <p:nvSpPr>
          <p:cNvPr id="108" name="Rectangle 107"/>
          <p:cNvSpPr/>
          <p:nvPr/>
        </p:nvSpPr>
        <p:spPr>
          <a:xfrm>
            <a:off x="1295400" y="3899075"/>
            <a:ext cx="1824538" cy="307777"/>
          </a:xfrm>
          <a:prstGeom prst="rect">
            <a:avLst/>
          </a:prstGeom>
        </p:spPr>
        <p:txBody>
          <a:bodyPr wrap="none">
            <a:spAutoFit/>
          </a:bodyPr>
          <a:lstStyle/>
          <a:p>
            <a:r>
              <a:rPr lang="en-US" sz="1400" b="1" u="sng" dirty="0" smtClean="0">
                <a:latin typeface="+mj-lt"/>
              </a:rPr>
              <a:t>Start of the project </a:t>
            </a:r>
            <a:endParaRPr lang="en-US" sz="1400" b="1" u="sng" dirty="0">
              <a:latin typeface="+mj-lt"/>
            </a:endParaRPr>
          </a:p>
        </p:txBody>
      </p:sp>
      <p:sp>
        <p:nvSpPr>
          <p:cNvPr id="109" name="Rectangle 108"/>
          <p:cNvSpPr/>
          <p:nvPr/>
        </p:nvSpPr>
        <p:spPr>
          <a:xfrm>
            <a:off x="1295400" y="5953498"/>
            <a:ext cx="2074607" cy="307777"/>
          </a:xfrm>
          <a:prstGeom prst="rect">
            <a:avLst/>
          </a:prstGeom>
        </p:spPr>
        <p:txBody>
          <a:bodyPr wrap="none">
            <a:spAutoFit/>
          </a:bodyPr>
          <a:lstStyle/>
          <a:p>
            <a:r>
              <a:rPr lang="en-US" sz="1400" b="1" u="sng" dirty="0" smtClean="0">
                <a:latin typeface="+mj-lt"/>
              </a:rPr>
              <a:t>Project in 3</a:t>
            </a:r>
            <a:r>
              <a:rPr lang="en-US" sz="1400" b="1" u="sng" baseline="30000" dirty="0" smtClean="0">
                <a:latin typeface="+mj-lt"/>
              </a:rPr>
              <a:t>rd</a:t>
            </a:r>
            <a:r>
              <a:rPr lang="en-US" sz="1400" b="1" u="sng" dirty="0" smtClean="0">
                <a:latin typeface="+mj-lt"/>
              </a:rPr>
              <a:t> Iteration </a:t>
            </a:r>
            <a:endParaRPr lang="en-US" sz="1400" b="1" u="sng" dirty="0">
              <a:latin typeface="+mj-lt"/>
            </a:endParaRPr>
          </a:p>
        </p:txBody>
      </p:sp>
      <p:cxnSp>
        <p:nvCxnSpPr>
          <p:cNvPr id="110" name="Straight Connector 109"/>
          <p:cNvCxnSpPr/>
          <p:nvPr/>
        </p:nvCxnSpPr>
        <p:spPr bwMode="auto">
          <a:xfrm>
            <a:off x="1600200" y="5118275"/>
            <a:ext cx="152400" cy="0"/>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11" name="Straight Connector 110"/>
          <p:cNvCxnSpPr/>
          <p:nvPr/>
        </p:nvCxnSpPr>
        <p:spPr bwMode="auto">
          <a:xfrm>
            <a:off x="1600200" y="5159219"/>
            <a:ext cx="152400" cy="0"/>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12" name="Straight Connector 111"/>
          <p:cNvCxnSpPr/>
          <p:nvPr/>
        </p:nvCxnSpPr>
        <p:spPr bwMode="auto">
          <a:xfrm>
            <a:off x="1600200" y="5194475"/>
            <a:ext cx="152400" cy="0"/>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13" name="Straight Connector 112"/>
          <p:cNvCxnSpPr/>
          <p:nvPr/>
        </p:nvCxnSpPr>
        <p:spPr bwMode="auto">
          <a:xfrm>
            <a:off x="1600200" y="5235419"/>
            <a:ext cx="152400" cy="0"/>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14" name="Straight Connector 113"/>
          <p:cNvCxnSpPr/>
          <p:nvPr/>
        </p:nvCxnSpPr>
        <p:spPr bwMode="auto">
          <a:xfrm>
            <a:off x="1600200" y="5276363"/>
            <a:ext cx="152400" cy="0"/>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graphicFrame>
        <p:nvGraphicFramePr>
          <p:cNvPr id="115" name="Object 114"/>
          <p:cNvGraphicFramePr>
            <a:graphicFrameLocks noChangeAspect="1"/>
          </p:cNvGraphicFramePr>
          <p:nvPr/>
        </p:nvGraphicFramePr>
        <p:xfrm>
          <a:off x="6846125" y="5715186"/>
          <a:ext cx="914400" cy="771525"/>
        </p:xfrm>
        <a:graphic>
          <a:graphicData uri="http://schemas.openxmlformats.org/presentationml/2006/ole">
            <mc:AlternateContent xmlns:mc="http://schemas.openxmlformats.org/markup-compatibility/2006">
              <mc:Choice xmlns:v="urn:schemas-microsoft-com:vml" Requires="v">
                <p:oleObj spid="_x0000_s20544" name="Worksheet" showAsIcon="1" r:id="rId5" imgW="914400" imgH="771525" progId="Excel.Sheet.12">
                  <p:embed/>
                </p:oleObj>
              </mc:Choice>
              <mc:Fallback>
                <p:oleObj name="Worksheet" showAsIcon="1" r:id="rId5" imgW="914400" imgH="771525" progId="Excel.Sheet.12">
                  <p:embed/>
                  <p:pic>
                    <p:nvPicPr>
                      <p:cNvPr id="0" name="Picture 6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46125" y="5715186"/>
                        <a:ext cx="914400" cy="771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6089977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ube 6"/>
          <p:cNvSpPr/>
          <p:nvPr/>
        </p:nvSpPr>
        <p:spPr>
          <a:xfrm>
            <a:off x="3179614" y="5204316"/>
            <a:ext cx="865861" cy="969762"/>
          </a:xfrm>
          <a:prstGeom prst="cube">
            <a:avLst/>
          </a:prstGeom>
          <a:solidFill>
            <a:srgbClr val="8C8B63"/>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sz="1400">
              <a:latin typeface="+mj-lt"/>
            </a:endParaRPr>
          </a:p>
        </p:txBody>
      </p:sp>
      <p:sp>
        <p:nvSpPr>
          <p:cNvPr id="8" name="Cube 7"/>
          <p:cNvSpPr/>
          <p:nvPr/>
        </p:nvSpPr>
        <p:spPr>
          <a:xfrm>
            <a:off x="3179614" y="4447983"/>
            <a:ext cx="865861" cy="969762"/>
          </a:xfrm>
          <a:prstGeom prst="cube">
            <a:avLst/>
          </a:prstGeom>
          <a:solidFill>
            <a:srgbClr val="336699"/>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sz="1400">
              <a:latin typeface="+mj-lt"/>
            </a:endParaRPr>
          </a:p>
        </p:txBody>
      </p:sp>
      <p:sp>
        <p:nvSpPr>
          <p:cNvPr id="9" name="Cube 8"/>
          <p:cNvSpPr/>
          <p:nvPr/>
        </p:nvSpPr>
        <p:spPr>
          <a:xfrm>
            <a:off x="3190190" y="4315366"/>
            <a:ext cx="844707" cy="333613"/>
          </a:xfrm>
          <a:prstGeom prst="cube">
            <a:avLst>
              <a:gd name="adj" fmla="val 6538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latin typeface="+mj-lt"/>
            </a:endParaRPr>
          </a:p>
        </p:txBody>
      </p:sp>
      <p:sp>
        <p:nvSpPr>
          <p:cNvPr id="13" name="Cube 12"/>
          <p:cNvSpPr/>
          <p:nvPr/>
        </p:nvSpPr>
        <p:spPr>
          <a:xfrm>
            <a:off x="3190190" y="4162023"/>
            <a:ext cx="844707" cy="333613"/>
          </a:xfrm>
          <a:prstGeom prst="cube">
            <a:avLst>
              <a:gd name="adj" fmla="val 65385"/>
            </a:avLst>
          </a:prstGeom>
          <a:solidFill>
            <a:srgbClr val="00B050"/>
          </a:solidFill>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sz="1400">
              <a:latin typeface="+mj-lt"/>
            </a:endParaRPr>
          </a:p>
        </p:txBody>
      </p:sp>
      <p:sp>
        <p:nvSpPr>
          <p:cNvPr id="23" name="Cube 22"/>
          <p:cNvSpPr/>
          <p:nvPr/>
        </p:nvSpPr>
        <p:spPr>
          <a:xfrm>
            <a:off x="3190190" y="4000393"/>
            <a:ext cx="844707" cy="333613"/>
          </a:xfrm>
          <a:prstGeom prst="cube">
            <a:avLst>
              <a:gd name="adj" fmla="val 65385"/>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sz="1400">
              <a:latin typeface="+mj-lt"/>
            </a:endParaRPr>
          </a:p>
        </p:txBody>
      </p:sp>
      <p:sp>
        <p:nvSpPr>
          <p:cNvPr id="24" name="Cube 23"/>
          <p:cNvSpPr/>
          <p:nvPr/>
        </p:nvSpPr>
        <p:spPr>
          <a:xfrm>
            <a:off x="3190190" y="3847049"/>
            <a:ext cx="844707" cy="333613"/>
          </a:xfrm>
          <a:prstGeom prst="cube">
            <a:avLst>
              <a:gd name="adj" fmla="val 65385"/>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sz="1400">
              <a:latin typeface="+mj-lt"/>
            </a:endParaRPr>
          </a:p>
        </p:txBody>
      </p:sp>
      <p:sp>
        <p:nvSpPr>
          <p:cNvPr id="10" name="Cube 9"/>
          <p:cNvSpPr/>
          <p:nvPr/>
        </p:nvSpPr>
        <p:spPr>
          <a:xfrm>
            <a:off x="3186414" y="3755889"/>
            <a:ext cx="852261" cy="267306"/>
          </a:xfrm>
          <a:prstGeom prst="cube">
            <a:avLst>
              <a:gd name="adj" fmla="val 92935"/>
            </a:avLst>
          </a:prstGeom>
          <a:solidFill>
            <a:srgbClr val="D2A000"/>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sz="1400">
              <a:latin typeface="+mj-lt"/>
            </a:endParaRPr>
          </a:p>
        </p:txBody>
      </p:sp>
      <p:sp>
        <p:nvSpPr>
          <p:cNvPr id="11" name="Cube 10"/>
          <p:cNvSpPr/>
          <p:nvPr/>
        </p:nvSpPr>
        <p:spPr>
          <a:xfrm>
            <a:off x="3186414" y="3689577"/>
            <a:ext cx="852261" cy="267306"/>
          </a:xfrm>
          <a:prstGeom prst="cube">
            <a:avLst>
              <a:gd name="adj" fmla="val 9293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latin typeface="+mj-lt"/>
            </a:endParaRPr>
          </a:p>
        </p:txBody>
      </p:sp>
      <p:sp>
        <p:nvSpPr>
          <p:cNvPr id="12" name="Cube 11"/>
          <p:cNvSpPr/>
          <p:nvPr/>
        </p:nvSpPr>
        <p:spPr>
          <a:xfrm>
            <a:off x="3186414" y="3623265"/>
            <a:ext cx="852261" cy="267306"/>
          </a:xfrm>
          <a:prstGeom prst="cube">
            <a:avLst>
              <a:gd name="adj" fmla="val 92935"/>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400">
              <a:latin typeface="+mj-lt"/>
            </a:endParaRPr>
          </a:p>
        </p:txBody>
      </p:sp>
      <p:sp>
        <p:nvSpPr>
          <p:cNvPr id="14" name="Cube 13"/>
          <p:cNvSpPr/>
          <p:nvPr/>
        </p:nvSpPr>
        <p:spPr>
          <a:xfrm>
            <a:off x="3186414" y="3565246"/>
            <a:ext cx="852261" cy="267306"/>
          </a:xfrm>
          <a:prstGeom prst="cube">
            <a:avLst>
              <a:gd name="adj" fmla="val 9293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latin typeface="+mj-lt"/>
            </a:endParaRPr>
          </a:p>
        </p:txBody>
      </p:sp>
      <p:sp>
        <p:nvSpPr>
          <p:cNvPr id="15" name="Cube 14"/>
          <p:cNvSpPr/>
          <p:nvPr/>
        </p:nvSpPr>
        <p:spPr>
          <a:xfrm>
            <a:off x="3186414" y="3498934"/>
            <a:ext cx="852261" cy="267306"/>
          </a:xfrm>
          <a:prstGeom prst="cube">
            <a:avLst>
              <a:gd name="adj" fmla="val 92935"/>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sz="1400">
              <a:latin typeface="+mj-lt"/>
            </a:endParaRPr>
          </a:p>
        </p:txBody>
      </p:sp>
      <p:sp>
        <p:nvSpPr>
          <p:cNvPr id="16" name="Cube 15"/>
          <p:cNvSpPr/>
          <p:nvPr/>
        </p:nvSpPr>
        <p:spPr>
          <a:xfrm>
            <a:off x="3186414" y="3432622"/>
            <a:ext cx="852261" cy="267306"/>
          </a:xfrm>
          <a:prstGeom prst="cube">
            <a:avLst>
              <a:gd name="adj" fmla="val 92935"/>
            </a:avLst>
          </a:prstGeom>
          <a:solidFill>
            <a:srgbClr val="FFFF00"/>
          </a:solidFill>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sz="1400">
              <a:latin typeface="+mj-lt"/>
            </a:endParaRPr>
          </a:p>
        </p:txBody>
      </p:sp>
      <p:sp>
        <p:nvSpPr>
          <p:cNvPr id="17" name="Cube 16"/>
          <p:cNvSpPr/>
          <p:nvPr/>
        </p:nvSpPr>
        <p:spPr>
          <a:xfrm>
            <a:off x="3186414" y="3366317"/>
            <a:ext cx="852261" cy="267306"/>
          </a:xfrm>
          <a:prstGeom prst="cube">
            <a:avLst>
              <a:gd name="adj" fmla="val 92935"/>
            </a:avLst>
          </a:prstGeom>
          <a:solidFill>
            <a:srgbClr val="00B0F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latin typeface="+mj-lt"/>
            </a:endParaRPr>
          </a:p>
        </p:txBody>
      </p:sp>
      <p:sp>
        <p:nvSpPr>
          <p:cNvPr id="18" name="Cube 17"/>
          <p:cNvSpPr/>
          <p:nvPr/>
        </p:nvSpPr>
        <p:spPr>
          <a:xfrm>
            <a:off x="3186414" y="3300005"/>
            <a:ext cx="852261" cy="267306"/>
          </a:xfrm>
          <a:prstGeom prst="cube">
            <a:avLst>
              <a:gd name="adj" fmla="val 92935"/>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sz="1400">
              <a:latin typeface="+mj-lt"/>
            </a:endParaRPr>
          </a:p>
        </p:txBody>
      </p:sp>
      <p:sp>
        <p:nvSpPr>
          <p:cNvPr id="19" name="Cube 18"/>
          <p:cNvSpPr/>
          <p:nvPr/>
        </p:nvSpPr>
        <p:spPr>
          <a:xfrm>
            <a:off x="3186414" y="3233693"/>
            <a:ext cx="852261" cy="267306"/>
          </a:xfrm>
          <a:prstGeom prst="cube">
            <a:avLst>
              <a:gd name="adj" fmla="val 92935"/>
            </a:avLst>
          </a:prstGeom>
          <a:solidFill>
            <a:srgbClr val="00B0F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latin typeface="+mj-lt"/>
            </a:endParaRPr>
          </a:p>
        </p:txBody>
      </p:sp>
      <p:sp>
        <p:nvSpPr>
          <p:cNvPr id="20" name="Cube 19"/>
          <p:cNvSpPr/>
          <p:nvPr/>
        </p:nvSpPr>
        <p:spPr>
          <a:xfrm>
            <a:off x="3186414" y="3175674"/>
            <a:ext cx="852261" cy="267306"/>
          </a:xfrm>
          <a:prstGeom prst="cube">
            <a:avLst>
              <a:gd name="adj" fmla="val 92935"/>
            </a:avLst>
          </a:prstGeom>
          <a:solidFill>
            <a:srgbClr val="FFC000"/>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sz="1400">
              <a:latin typeface="+mj-lt"/>
            </a:endParaRPr>
          </a:p>
        </p:txBody>
      </p:sp>
      <p:sp>
        <p:nvSpPr>
          <p:cNvPr id="21" name="Cube 20"/>
          <p:cNvSpPr/>
          <p:nvPr/>
        </p:nvSpPr>
        <p:spPr>
          <a:xfrm>
            <a:off x="3186414" y="3109362"/>
            <a:ext cx="852261" cy="267306"/>
          </a:xfrm>
          <a:prstGeom prst="cube">
            <a:avLst>
              <a:gd name="adj" fmla="val 92935"/>
            </a:avLst>
          </a:prstGeom>
          <a:solidFill>
            <a:srgbClr val="00B0F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latin typeface="+mj-lt"/>
            </a:endParaRPr>
          </a:p>
        </p:txBody>
      </p:sp>
      <p:sp>
        <p:nvSpPr>
          <p:cNvPr id="22" name="Cube 21"/>
          <p:cNvSpPr/>
          <p:nvPr/>
        </p:nvSpPr>
        <p:spPr>
          <a:xfrm>
            <a:off x="3186414" y="3043050"/>
            <a:ext cx="852261" cy="267306"/>
          </a:xfrm>
          <a:prstGeom prst="cube">
            <a:avLst>
              <a:gd name="adj" fmla="val 92935"/>
            </a:avLst>
          </a:prstGeom>
          <a:solidFill>
            <a:srgbClr val="FFC000"/>
          </a:solidFill>
        </p:spPr>
        <p:style>
          <a:lnRef idx="1">
            <a:schemeClr val="accent2"/>
          </a:lnRef>
          <a:fillRef idx="3">
            <a:schemeClr val="accent2"/>
          </a:fillRef>
          <a:effectRef idx="2">
            <a:schemeClr val="accent2"/>
          </a:effectRef>
          <a:fontRef idx="minor">
            <a:schemeClr val="lt1"/>
          </a:fontRef>
        </p:style>
        <p:txBody>
          <a:bodyPr rtlCol="0" anchor="ctr"/>
          <a:lstStyle/>
          <a:p>
            <a:pPr algn="ctr" defTabSz="457200"/>
            <a:endParaRPr lang="en-US" sz="1400">
              <a:latin typeface="+mj-lt"/>
            </a:endParaRPr>
          </a:p>
        </p:txBody>
      </p:sp>
      <p:cxnSp>
        <p:nvCxnSpPr>
          <p:cNvPr id="26" name="Straight Arrow Connector 25"/>
          <p:cNvCxnSpPr/>
          <p:nvPr/>
        </p:nvCxnSpPr>
        <p:spPr>
          <a:xfrm>
            <a:off x="2978844" y="3349586"/>
            <a:ext cx="0" cy="2517814"/>
          </a:xfrm>
          <a:prstGeom prst="straightConnector1">
            <a:avLst/>
          </a:prstGeom>
          <a:ln w="3175">
            <a:solidFill>
              <a:srgbClr val="336699"/>
            </a:solidFill>
            <a:headEnd type="arrow"/>
            <a:tailEnd type="arrow"/>
          </a:ln>
          <a:effectLst>
            <a:glow rad="63500">
              <a:schemeClr val="accent1">
                <a:satMod val="175000"/>
                <a:alpha val="40000"/>
              </a:schemeClr>
            </a:glow>
            <a:outerShdw blurRad="50800" dist="38100" algn="l" rotWithShape="0">
              <a:prstClr val="black">
                <a:alpha val="40000"/>
              </a:prstClr>
            </a:outerShdw>
          </a:effectLst>
        </p:spPr>
        <p:style>
          <a:lnRef idx="2">
            <a:schemeClr val="accent5"/>
          </a:lnRef>
          <a:fillRef idx="0">
            <a:schemeClr val="accent5"/>
          </a:fillRef>
          <a:effectRef idx="1">
            <a:schemeClr val="accent5"/>
          </a:effectRef>
          <a:fontRef idx="minor">
            <a:schemeClr val="tx1"/>
          </a:fontRef>
        </p:style>
      </p:cxnSp>
      <p:sp>
        <p:nvSpPr>
          <p:cNvPr id="27" name="TextBox 26"/>
          <p:cNvSpPr txBox="1"/>
          <p:nvPr/>
        </p:nvSpPr>
        <p:spPr>
          <a:xfrm>
            <a:off x="2707616" y="3024623"/>
            <a:ext cx="605642" cy="338554"/>
          </a:xfrm>
          <a:prstGeom prst="rect">
            <a:avLst/>
          </a:prstGeom>
          <a:noFill/>
        </p:spPr>
        <p:txBody>
          <a:bodyPr wrap="square" rtlCol="0">
            <a:spAutoFit/>
          </a:bodyPr>
          <a:lstStyle/>
          <a:p>
            <a:r>
              <a:rPr lang="en-US" sz="800" b="0" dirty="0" smtClean="0">
                <a:latin typeface="+mj-lt"/>
              </a:rPr>
              <a:t>High priority</a:t>
            </a:r>
            <a:endParaRPr lang="en-US" sz="800" b="0" dirty="0">
              <a:latin typeface="+mj-lt"/>
            </a:endParaRPr>
          </a:p>
        </p:txBody>
      </p:sp>
      <p:sp>
        <p:nvSpPr>
          <p:cNvPr id="28" name="TextBox 27"/>
          <p:cNvSpPr txBox="1"/>
          <p:nvPr/>
        </p:nvSpPr>
        <p:spPr>
          <a:xfrm>
            <a:off x="2738766" y="5860781"/>
            <a:ext cx="543342" cy="338554"/>
          </a:xfrm>
          <a:prstGeom prst="rect">
            <a:avLst/>
          </a:prstGeom>
          <a:noFill/>
        </p:spPr>
        <p:txBody>
          <a:bodyPr wrap="square" rtlCol="0">
            <a:spAutoFit/>
          </a:bodyPr>
          <a:lstStyle/>
          <a:p>
            <a:r>
              <a:rPr lang="en-US" sz="800" b="0" dirty="0" smtClean="0">
                <a:latin typeface="+mj-lt"/>
              </a:rPr>
              <a:t>Low priority</a:t>
            </a:r>
            <a:endParaRPr lang="en-US" sz="800" b="0" dirty="0">
              <a:latin typeface="+mj-lt"/>
            </a:endParaRPr>
          </a:p>
        </p:txBody>
      </p:sp>
      <p:sp>
        <p:nvSpPr>
          <p:cNvPr id="36" name="TextBox 35"/>
          <p:cNvSpPr txBox="1"/>
          <p:nvPr/>
        </p:nvSpPr>
        <p:spPr>
          <a:xfrm>
            <a:off x="228600" y="927318"/>
            <a:ext cx="8839200" cy="338554"/>
          </a:xfrm>
          <a:prstGeom prst="rect">
            <a:avLst/>
          </a:prstGeom>
          <a:noFill/>
        </p:spPr>
        <p:txBody>
          <a:bodyPr wrap="square" rtlCol="0">
            <a:spAutoFit/>
          </a:bodyPr>
          <a:lstStyle/>
          <a:p>
            <a:r>
              <a:rPr lang="en-US" b="0" dirty="0" smtClean="0">
                <a:latin typeface="+mj-lt"/>
                <a:cs typeface="Calibri" pitchFamily="34" charset="0"/>
              </a:rPr>
              <a:t>A Product backlog is simply a prioritized list of all work items, classified as  </a:t>
            </a:r>
          </a:p>
        </p:txBody>
      </p:sp>
      <p:sp>
        <p:nvSpPr>
          <p:cNvPr id="39" name="Notched Right Arrow 38"/>
          <p:cNvSpPr/>
          <p:nvPr/>
        </p:nvSpPr>
        <p:spPr bwMode="auto">
          <a:xfrm flipH="1">
            <a:off x="2314681" y="3200077"/>
            <a:ext cx="404721" cy="375562"/>
          </a:xfrm>
          <a:prstGeom prst="notchedRightArrow">
            <a:avLst/>
          </a:prstGeom>
          <a:solidFill>
            <a:schemeClr val="accent5">
              <a:lumMod val="60000"/>
              <a:lumOff val="4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900" b="0" i="0" u="none" strike="noStrike" cap="none" normalizeH="0" baseline="0">
              <a:ln>
                <a:noFill/>
              </a:ln>
              <a:solidFill>
                <a:schemeClr val="tx1"/>
              </a:solidFill>
              <a:effectLst/>
              <a:latin typeface="+mj-lt"/>
              <a:cs typeface="Calibri" pitchFamily="34" charset="0"/>
            </a:endParaRPr>
          </a:p>
        </p:txBody>
      </p:sp>
      <p:sp>
        <p:nvSpPr>
          <p:cNvPr id="42" name="TextBox 41"/>
          <p:cNvSpPr txBox="1"/>
          <p:nvPr/>
        </p:nvSpPr>
        <p:spPr>
          <a:xfrm>
            <a:off x="0" y="3075702"/>
            <a:ext cx="2348986" cy="830997"/>
          </a:xfrm>
          <a:prstGeom prst="rect">
            <a:avLst/>
          </a:prstGeom>
          <a:noFill/>
        </p:spPr>
        <p:txBody>
          <a:bodyPr wrap="square" rtlCol="0">
            <a:spAutoFit/>
          </a:bodyPr>
          <a:lstStyle/>
          <a:p>
            <a:pPr algn="r"/>
            <a:r>
              <a:rPr lang="en-US" sz="1200" b="0" dirty="0" smtClean="0">
                <a:latin typeface="+mj-lt"/>
                <a:cs typeface="Calibri" pitchFamily="34" charset="0"/>
              </a:rPr>
              <a:t>Fine-grained Backlog Items ready for next  Iterations/ Iterations i.e. smaller user stories</a:t>
            </a:r>
            <a:endParaRPr lang="en-US" sz="1200" b="0" dirty="0">
              <a:latin typeface="+mj-lt"/>
              <a:cs typeface="Calibri" pitchFamily="34" charset="0"/>
            </a:endParaRPr>
          </a:p>
        </p:txBody>
      </p:sp>
      <p:sp>
        <p:nvSpPr>
          <p:cNvPr id="43" name="TextBox 42"/>
          <p:cNvSpPr txBox="1"/>
          <p:nvPr/>
        </p:nvSpPr>
        <p:spPr>
          <a:xfrm>
            <a:off x="684118" y="4271140"/>
            <a:ext cx="1702822" cy="646331"/>
          </a:xfrm>
          <a:prstGeom prst="rect">
            <a:avLst/>
          </a:prstGeom>
          <a:noFill/>
        </p:spPr>
        <p:txBody>
          <a:bodyPr wrap="square" rtlCol="0">
            <a:spAutoFit/>
          </a:bodyPr>
          <a:lstStyle/>
          <a:p>
            <a:pPr algn="r"/>
            <a:r>
              <a:rPr lang="en-US" sz="1200" b="0" i="1" dirty="0" smtClean="0">
                <a:latin typeface="+mj-lt"/>
                <a:cs typeface="Calibri" pitchFamily="34" charset="0"/>
              </a:rPr>
              <a:t>Medium-grained Backlog Items for current Release</a:t>
            </a:r>
            <a:endParaRPr lang="en-US" sz="1200" b="0" i="1" dirty="0">
              <a:latin typeface="+mj-lt"/>
              <a:cs typeface="Calibri" pitchFamily="34" charset="0"/>
            </a:endParaRPr>
          </a:p>
        </p:txBody>
      </p:sp>
      <p:sp>
        <p:nvSpPr>
          <p:cNvPr id="44" name="TextBox 43"/>
          <p:cNvSpPr txBox="1"/>
          <p:nvPr/>
        </p:nvSpPr>
        <p:spPr>
          <a:xfrm>
            <a:off x="484120" y="5482313"/>
            <a:ext cx="1891724" cy="646331"/>
          </a:xfrm>
          <a:prstGeom prst="rect">
            <a:avLst/>
          </a:prstGeom>
          <a:noFill/>
        </p:spPr>
        <p:txBody>
          <a:bodyPr wrap="square" rtlCol="0">
            <a:spAutoFit/>
          </a:bodyPr>
          <a:lstStyle/>
          <a:p>
            <a:pPr algn="r"/>
            <a:r>
              <a:rPr lang="en-US" sz="1200" b="0" i="1" dirty="0" smtClean="0">
                <a:latin typeface="+mj-lt"/>
                <a:cs typeface="Calibri" pitchFamily="34" charset="0"/>
              </a:rPr>
              <a:t>Coarse-grained Backlog items for Future Releases i.e</a:t>
            </a:r>
            <a:r>
              <a:rPr lang="en-US" sz="1200" i="1" dirty="0" smtClean="0">
                <a:latin typeface="+mj-lt"/>
                <a:cs typeface="Calibri" pitchFamily="34" charset="0"/>
              </a:rPr>
              <a:t>. Epics</a:t>
            </a:r>
            <a:endParaRPr lang="en-US" sz="1200" b="0" i="1" dirty="0">
              <a:latin typeface="+mj-lt"/>
              <a:cs typeface="Calibri" pitchFamily="34" charset="0"/>
            </a:endParaRPr>
          </a:p>
        </p:txBody>
      </p:sp>
      <p:sp>
        <p:nvSpPr>
          <p:cNvPr id="45" name="TextBox 44"/>
          <p:cNvSpPr txBox="1"/>
          <p:nvPr/>
        </p:nvSpPr>
        <p:spPr>
          <a:xfrm>
            <a:off x="6970815" y="3752602"/>
            <a:ext cx="2113809" cy="923330"/>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sz="900" b="0" dirty="0" smtClean="0">
                <a:latin typeface="+mj-lt"/>
                <a:cs typeface="Calibri" pitchFamily="34" charset="0"/>
              </a:rPr>
              <a:t>Stories are classified as Epic and User Stories (i.e. bite-sized) based on priority and level of details available.</a:t>
            </a:r>
          </a:p>
          <a:p>
            <a:endParaRPr lang="en-US" sz="900" dirty="0" smtClean="0">
              <a:latin typeface="+mj-lt"/>
              <a:cs typeface="Calibri" pitchFamily="34" charset="0"/>
            </a:endParaRPr>
          </a:p>
          <a:p>
            <a:r>
              <a:rPr lang="en-US" sz="900" b="0" dirty="0" smtClean="0">
                <a:latin typeface="+mj-lt"/>
                <a:cs typeface="Calibri" pitchFamily="34" charset="0"/>
              </a:rPr>
              <a:t>Stories and Epics can be bundled together to form theme.</a:t>
            </a:r>
            <a:endParaRPr lang="en-US" sz="900" b="0" dirty="0">
              <a:latin typeface="+mj-lt"/>
              <a:cs typeface="Calibri" pitchFamily="34" charset="0"/>
            </a:endParaRPr>
          </a:p>
        </p:txBody>
      </p:sp>
      <p:sp>
        <p:nvSpPr>
          <p:cNvPr id="34" name="Rectangle 2"/>
          <p:cNvSpPr txBox="1">
            <a:spLocks noChangeArrowheads="1"/>
          </p:cNvSpPr>
          <p:nvPr/>
        </p:nvSpPr>
        <p:spPr>
          <a:xfrm>
            <a:off x="980700" y="397063"/>
            <a:ext cx="6096000" cy="369887"/>
          </a:xfrm>
          <a:prstGeom prst="rect">
            <a:avLst/>
          </a:prstGeom>
        </p:spPr>
        <p:txBody>
          <a:bodyPr anchor="t"/>
          <a:lstStyle/>
          <a:p>
            <a:pPr lvl="0" eaLnBrk="0" hangingPunct="0"/>
            <a:r>
              <a:rPr lang="en-US" sz="2000" dirty="0" smtClean="0">
                <a:latin typeface="+mj-lt"/>
              </a:rPr>
              <a:t>Product Backlog</a:t>
            </a:r>
            <a:endParaRPr kumimoji="0" lang="en-US" sz="2400" b="1" i="0" u="none" strike="noStrike" kern="0" cap="none" spc="0" normalizeH="0" baseline="0" noProof="0" dirty="0" smtClean="0">
              <a:ln>
                <a:noFill/>
              </a:ln>
              <a:solidFill>
                <a:schemeClr val="tx1"/>
              </a:solidFill>
              <a:effectLst/>
              <a:uLnTx/>
              <a:uFillTx/>
              <a:latin typeface="+mj-lt"/>
              <a:ea typeface="+mj-ea"/>
              <a:cs typeface="+mj-cs"/>
            </a:endParaRPr>
          </a:p>
        </p:txBody>
      </p:sp>
      <p:graphicFrame>
        <p:nvGraphicFramePr>
          <p:cNvPr id="35" name="Table 34"/>
          <p:cNvGraphicFramePr>
            <a:graphicFrameLocks noGrp="1"/>
          </p:cNvGraphicFramePr>
          <p:nvPr/>
        </p:nvGraphicFramePr>
        <p:xfrm>
          <a:off x="360216" y="1325748"/>
          <a:ext cx="8558153" cy="1285240"/>
        </p:xfrm>
        <a:graphic>
          <a:graphicData uri="http://schemas.openxmlformats.org/drawingml/2006/table">
            <a:tbl>
              <a:tblPr firstRow="1" bandRow="1">
                <a:tableStyleId>{F5AB1C69-6EDB-4FF4-983F-18BD219EF322}</a:tableStyleId>
              </a:tblPr>
              <a:tblGrid>
                <a:gridCol w="1409207"/>
                <a:gridCol w="7148946"/>
              </a:tblGrid>
              <a:tr h="370840">
                <a:tc>
                  <a:txBody>
                    <a:bodyPr/>
                    <a:lstStyle/>
                    <a:p>
                      <a:r>
                        <a:rPr lang="en-US" sz="1200" b="1" u="none" kern="1200" dirty="0" smtClean="0">
                          <a:solidFill>
                            <a:schemeClr val="tx1"/>
                          </a:solidFill>
                          <a:latin typeface="+mn-lt"/>
                          <a:ea typeface="+mn-ea"/>
                          <a:cs typeface="Calibri" pitchFamily="34" charset="0"/>
                        </a:rPr>
                        <a:t>Stories </a:t>
                      </a:r>
                      <a:endParaRPr lang="en-US" sz="1200" b="1" u="none" dirty="0">
                        <a:solidFill>
                          <a:schemeClr val="tx1"/>
                        </a:solidFill>
                      </a:endParaRPr>
                    </a:p>
                  </a:txBody>
                  <a:tcPr/>
                </a:tc>
                <a:tc>
                  <a:txBody>
                    <a:bodyPr/>
                    <a:lstStyle/>
                    <a:p>
                      <a:r>
                        <a:rPr lang="en-US" sz="1200" b="0" kern="1200" dirty="0" smtClean="0">
                          <a:solidFill>
                            <a:schemeClr val="tx1"/>
                          </a:solidFill>
                          <a:latin typeface="+mn-lt"/>
                          <a:ea typeface="+mn-ea"/>
                          <a:cs typeface="Calibri" pitchFamily="34" charset="0"/>
                        </a:rPr>
                        <a:t>Prioritized list of project requirements with estimates (in Story Points) to turn them into completed product functionality</a:t>
                      </a:r>
                      <a:endParaRPr lang="en-US" sz="1200" dirty="0">
                        <a:solidFill>
                          <a:schemeClr val="tx1"/>
                        </a:solidFill>
                      </a:endParaRPr>
                    </a:p>
                  </a:txBody>
                  <a:tcPr/>
                </a:tc>
              </a:tr>
              <a:tr h="370840">
                <a:tc>
                  <a:txBody>
                    <a:bodyPr/>
                    <a:lstStyle/>
                    <a:p>
                      <a:r>
                        <a:rPr lang="en-US" sz="1200" b="1" u="none" kern="1200" dirty="0" smtClean="0">
                          <a:solidFill>
                            <a:schemeClr val="tx1"/>
                          </a:solidFill>
                          <a:latin typeface="+mn-lt"/>
                          <a:ea typeface="+mn-ea"/>
                          <a:cs typeface="Calibri" pitchFamily="34" charset="0"/>
                        </a:rPr>
                        <a:t>Technical debts</a:t>
                      </a:r>
                      <a:endParaRPr lang="en-US" sz="1200" b="1" u="none" dirty="0">
                        <a:solidFill>
                          <a:schemeClr val="tx1"/>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dirty="0" smtClean="0">
                          <a:solidFill>
                            <a:schemeClr val="dk1"/>
                          </a:solidFill>
                          <a:cs typeface="Calibri" pitchFamily="34" charset="0"/>
                        </a:rPr>
                        <a:t>Other items like </a:t>
                      </a:r>
                      <a:r>
                        <a:rPr lang="en-US" sz="1200" b="0" kern="1200" dirty="0" smtClean="0">
                          <a:solidFill>
                            <a:schemeClr val="dk1"/>
                          </a:solidFill>
                          <a:latin typeface="+mn-lt"/>
                          <a:ea typeface="+mn-ea"/>
                          <a:cs typeface="Calibri" pitchFamily="34" charset="0"/>
                        </a:rPr>
                        <a:t>engineering improvement goals, exploratory or research work and possible known defects with appropriate estimate.</a:t>
                      </a:r>
                    </a:p>
                  </a:txBody>
                  <a:tcPr/>
                </a:tc>
              </a:tr>
              <a:tr h="370840">
                <a:tc>
                  <a:txBody>
                    <a:bodyPr/>
                    <a:lstStyle/>
                    <a:p>
                      <a:r>
                        <a:rPr lang="en-US" sz="1200" b="1" u="none" kern="1200" dirty="0" smtClean="0">
                          <a:solidFill>
                            <a:schemeClr val="tx1"/>
                          </a:solidFill>
                          <a:latin typeface="+mn-lt"/>
                          <a:ea typeface="+mn-ea"/>
                          <a:cs typeface="Calibri" pitchFamily="34" charset="0"/>
                        </a:rPr>
                        <a:t>Risks </a:t>
                      </a:r>
                      <a:endParaRPr lang="en-US" sz="1200" b="1" u="none" dirty="0">
                        <a:solidFill>
                          <a:schemeClr val="tx1"/>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kern="1200" dirty="0" smtClean="0">
                          <a:solidFill>
                            <a:schemeClr val="dk1"/>
                          </a:solidFill>
                          <a:latin typeface="+mn-lt"/>
                          <a:ea typeface="+mn-ea"/>
                          <a:cs typeface="Calibri" pitchFamily="34" charset="0"/>
                        </a:rPr>
                        <a:t>Risks that are of anti-value, or factors that have a potential to erode, remove, or reduce value if they occur.</a:t>
                      </a:r>
                    </a:p>
                  </a:txBody>
                  <a:tcPr/>
                </a:tc>
              </a:tr>
            </a:tbl>
          </a:graphicData>
        </a:graphic>
      </p:graphicFrame>
      <p:sp>
        <p:nvSpPr>
          <p:cNvPr id="40" name="Notched Right Arrow 39"/>
          <p:cNvSpPr/>
          <p:nvPr/>
        </p:nvSpPr>
        <p:spPr bwMode="auto">
          <a:xfrm flipH="1">
            <a:off x="2314681" y="4373755"/>
            <a:ext cx="404721" cy="375562"/>
          </a:xfrm>
          <a:prstGeom prst="notchedRightArrow">
            <a:avLst/>
          </a:prstGeom>
          <a:solidFill>
            <a:schemeClr val="accent5">
              <a:lumMod val="60000"/>
              <a:lumOff val="4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900" b="0" i="0" u="none" strike="noStrike" cap="none" normalizeH="0" baseline="0">
              <a:ln>
                <a:noFill/>
              </a:ln>
              <a:solidFill>
                <a:schemeClr val="tx1"/>
              </a:solidFill>
              <a:effectLst/>
              <a:latin typeface="+mj-lt"/>
              <a:cs typeface="Calibri" pitchFamily="34" charset="0"/>
            </a:endParaRPr>
          </a:p>
        </p:txBody>
      </p:sp>
      <p:sp>
        <p:nvSpPr>
          <p:cNvPr id="41" name="Notched Right Arrow 40"/>
          <p:cNvSpPr/>
          <p:nvPr/>
        </p:nvSpPr>
        <p:spPr bwMode="auto">
          <a:xfrm flipH="1">
            <a:off x="2314681" y="5606809"/>
            <a:ext cx="404721" cy="375562"/>
          </a:xfrm>
          <a:prstGeom prst="notchedRightArrow">
            <a:avLst/>
          </a:prstGeom>
          <a:solidFill>
            <a:schemeClr val="accent5">
              <a:lumMod val="60000"/>
              <a:lumOff val="4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900" b="0" i="0" u="none" strike="noStrike" cap="none" normalizeH="0" baseline="0">
              <a:ln>
                <a:noFill/>
              </a:ln>
              <a:solidFill>
                <a:schemeClr val="tx1"/>
              </a:solidFill>
              <a:effectLst/>
              <a:latin typeface="+mj-lt"/>
              <a:cs typeface="Calibri" pitchFamily="34" charset="0"/>
            </a:endParaRPr>
          </a:p>
        </p:txBody>
      </p:sp>
      <p:sp>
        <p:nvSpPr>
          <p:cNvPr id="47" name="TextBox 54"/>
          <p:cNvSpPr txBox="1">
            <a:spLocks noChangeArrowheads="1"/>
          </p:cNvSpPr>
          <p:nvPr/>
        </p:nvSpPr>
        <p:spPr bwMode="auto">
          <a:xfrm>
            <a:off x="4620486" y="3029319"/>
            <a:ext cx="3399711" cy="400110"/>
          </a:xfrm>
          <a:prstGeom prst="rect">
            <a:avLst/>
          </a:prstGeom>
          <a:noFill/>
          <a:ln w="9525">
            <a:noFill/>
            <a:miter lim="800000"/>
            <a:headEnd/>
            <a:tailEnd/>
          </a:ln>
        </p:spPr>
        <p:txBody>
          <a:bodyPr wrap="square">
            <a:spAutoFit/>
          </a:bodyPr>
          <a:lstStyle/>
          <a:p>
            <a:r>
              <a:rPr lang="en-US" sz="1000" b="0" dirty="0" smtClean="0">
                <a:latin typeface="+mj-lt"/>
                <a:cs typeface="Calibri" pitchFamily="34" charset="0"/>
              </a:rPr>
              <a:t>Each iteration implement the highest priority requirements</a:t>
            </a:r>
            <a:endParaRPr lang="en-US" sz="1000" b="0" dirty="0">
              <a:latin typeface="+mj-lt"/>
              <a:cs typeface="Calibri" pitchFamily="34" charset="0"/>
            </a:endParaRPr>
          </a:p>
        </p:txBody>
      </p:sp>
      <p:sp>
        <p:nvSpPr>
          <p:cNvPr id="49" name="Right Brace 48"/>
          <p:cNvSpPr/>
          <p:nvPr/>
        </p:nvSpPr>
        <p:spPr bwMode="auto">
          <a:xfrm>
            <a:off x="4095008" y="3069772"/>
            <a:ext cx="228600" cy="322659"/>
          </a:xfrm>
          <a:prstGeom prst="rightBrac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400" b="0" i="1" u="none" strike="noStrike" cap="none" normalizeH="0" baseline="0" smtClean="0">
              <a:ln>
                <a:noFill/>
              </a:ln>
              <a:solidFill>
                <a:schemeClr val="bg1"/>
              </a:solidFill>
              <a:effectLst/>
              <a:latin typeface="+mj-lt"/>
              <a:cs typeface="Arial" charset="0"/>
            </a:endParaRPr>
          </a:p>
        </p:txBody>
      </p:sp>
      <p:sp>
        <p:nvSpPr>
          <p:cNvPr id="50" name="TextBox 54"/>
          <p:cNvSpPr txBox="1">
            <a:spLocks noChangeArrowheads="1"/>
          </p:cNvSpPr>
          <p:nvPr/>
        </p:nvSpPr>
        <p:spPr bwMode="auto">
          <a:xfrm>
            <a:off x="4608611" y="3747653"/>
            <a:ext cx="1494711" cy="553998"/>
          </a:xfrm>
          <a:prstGeom prst="rect">
            <a:avLst/>
          </a:prstGeom>
          <a:noFill/>
          <a:ln w="9525">
            <a:noFill/>
            <a:miter lim="800000"/>
            <a:headEnd/>
            <a:tailEnd/>
          </a:ln>
        </p:spPr>
        <p:txBody>
          <a:bodyPr wrap="square">
            <a:spAutoFit/>
          </a:bodyPr>
          <a:lstStyle/>
          <a:p>
            <a:r>
              <a:rPr lang="en-US" sz="1000" b="0" dirty="0" smtClean="0">
                <a:latin typeface="+mj-lt"/>
                <a:cs typeface="Calibri" pitchFamily="34" charset="0"/>
              </a:rPr>
              <a:t>Each new requirement is prioritized and added to the stack</a:t>
            </a:r>
            <a:endParaRPr lang="en-US" sz="1000" b="0" dirty="0">
              <a:latin typeface="+mj-lt"/>
              <a:cs typeface="Calibri" pitchFamily="34" charset="0"/>
            </a:endParaRPr>
          </a:p>
        </p:txBody>
      </p:sp>
      <p:sp>
        <p:nvSpPr>
          <p:cNvPr id="51" name="TextBox 54"/>
          <p:cNvSpPr txBox="1">
            <a:spLocks noChangeArrowheads="1"/>
          </p:cNvSpPr>
          <p:nvPr/>
        </p:nvSpPr>
        <p:spPr bwMode="auto">
          <a:xfrm>
            <a:off x="4608611" y="4390593"/>
            <a:ext cx="1494711" cy="553998"/>
          </a:xfrm>
          <a:prstGeom prst="rect">
            <a:avLst/>
          </a:prstGeom>
          <a:noFill/>
          <a:ln w="9525">
            <a:noFill/>
            <a:miter lim="800000"/>
            <a:headEnd/>
            <a:tailEnd/>
          </a:ln>
        </p:spPr>
        <p:txBody>
          <a:bodyPr wrap="square">
            <a:spAutoFit/>
          </a:bodyPr>
          <a:lstStyle/>
          <a:p>
            <a:r>
              <a:rPr lang="en-US" sz="1000" b="0" dirty="0" smtClean="0">
                <a:latin typeface="+mj-lt"/>
                <a:cs typeface="Calibri" pitchFamily="34" charset="0"/>
              </a:rPr>
              <a:t>Requirements may be reprioritized at any time</a:t>
            </a:r>
            <a:endParaRPr lang="en-US" sz="1000" b="0" dirty="0">
              <a:latin typeface="+mj-lt"/>
              <a:cs typeface="Calibri" pitchFamily="34" charset="0"/>
            </a:endParaRPr>
          </a:p>
        </p:txBody>
      </p:sp>
      <p:sp>
        <p:nvSpPr>
          <p:cNvPr id="52" name="TextBox 54"/>
          <p:cNvSpPr txBox="1">
            <a:spLocks noChangeArrowheads="1"/>
          </p:cNvSpPr>
          <p:nvPr/>
        </p:nvSpPr>
        <p:spPr bwMode="auto">
          <a:xfrm>
            <a:off x="4608611" y="5505884"/>
            <a:ext cx="1494711" cy="400110"/>
          </a:xfrm>
          <a:prstGeom prst="rect">
            <a:avLst/>
          </a:prstGeom>
          <a:noFill/>
          <a:ln w="9525">
            <a:noFill/>
            <a:miter lim="800000"/>
            <a:headEnd/>
            <a:tailEnd/>
          </a:ln>
        </p:spPr>
        <p:txBody>
          <a:bodyPr wrap="square">
            <a:spAutoFit/>
          </a:bodyPr>
          <a:lstStyle/>
          <a:p>
            <a:r>
              <a:rPr lang="en-US" sz="1000" b="0" dirty="0" smtClean="0">
                <a:latin typeface="+mj-lt"/>
                <a:cs typeface="Calibri" pitchFamily="34" charset="0"/>
              </a:rPr>
              <a:t>Requirements may be removed at any time</a:t>
            </a:r>
            <a:endParaRPr lang="en-US" sz="1000" b="0" dirty="0">
              <a:latin typeface="+mj-lt"/>
              <a:cs typeface="Calibri" pitchFamily="34" charset="0"/>
            </a:endParaRPr>
          </a:p>
        </p:txBody>
      </p:sp>
      <p:cxnSp>
        <p:nvCxnSpPr>
          <p:cNvPr id="53" name="Straight Arrow Connector 52"/>
          <p:cNvCxnSpPr/>
          <p:nvPr/>
        </p:nvCxnSpPr>
        <p:spPr bwMode="auto">
          <a:xfrm flipH="1">
            <a:off x="4083133" y="4023756"/>
            <a:ext cx="533400" cy="0"/>
          </a:xfrm>
          <a:prstGeom prst="straightConnector1">
            <a:avLst/>
          </a:prstGeom>
          <a:solidFill>
            <a:srgbClr val="0033CC"/>
          </a:solidFill>
          <a:ln w="19050" cap="flat" cmpd="sng" algn="ctr">
            <a:solidFill>
              <a:schemeClr val="tx1"/>
            </a:solidFill>
            <a:prstDash val="solid"/>
            <a:round/>
            <a:headEnd type="none" w="med" len="med"/>
            <a:tailEnd type="arrow"/>
          </a:ln>
          <a:effectLst/>
        </p:spPr>
      </p:cxnSp>
      <p:cxnSp>
        <p:nvCxnSpPr>
          <p:cNvPr id="54" name="Straight Arrow Connector 53"/>
          <p:cNvCxnSpPr/>
          <p:nvPr/>
        </p:nvCxnSpPr>
        <p:spPr bwMode="auto">
          <a:xfrm>
            <a:off x="4095008" y="5618019"/>
            <a:ext cx="530352" cy="0"/>
          </a:xfrm>
          <a:prstGeom prst="straightConnector1">
            <a:avLst/>
          </a:prstGeom>
          <a:solidFill>
            <a:srgbClr val="0033CC"/>
          </a:solidFill>
          <a:ln w="19050" cap="flat" cmpd="sng" algn="ctr">
            <a:solidFill>
              <a:schemeClr val="tx1"/>
            </a:solidFill>
            <a:prstDash val="solid"/>
            <a:round/>
            <a:headEnd type="none" w="med" len="med"/>
            <a:tailEnd type="arrow"/>
          </a:ln>
          <a:effectLst/>
        </p:spPr>
      </p:cxnSp>
      <p:sp>
        <p:nvSpPr>
          <p:cNvPr id="55" name="Curved Up Arrow 54"/>
          <p:cNvSpPr/>
          <p:nvPr/>
        </p:nvSpPr>
        <p:spPr bwMode="auto">
          <a:xfrm rot="15806969">
            <a:off x="3972445" y="4525657"/>
            <a:ext cx="457200" cy="228103"/>
          </a:xfrm>
          <a:prstGeom prst="curvedUpArrow">
            <a:avLst/>
          </a:prstGeom>
          <a:solidFill>
            <a:schemeClr val="tx1">
              <a:alpha val="70000"/>
            </a:schemeClr>
          </a:solidFill>
          <a:ln w="9525">
            <a:noFill/>
            <a:miter lim="800000"/>
            <a:headEnd/>
            <a:tailEnd/>
          </a:ln>
        </p:spPr>
        <p:txBody>
          <a:bodyPr rtlCol="0" anchor="ctr"/>
          <a:lstStyle/>
          <a:p>
            <a:pPr marL="231775" indent="-231775" algn="ctr" eaLnBrk="0" hangingPunct="0">
              <a:lnSpc>
                <a:spcPct val="90000"/>
              </a:lnSpc>
              <a:buClr>
                <a:srgbClr val="0099CC"/>
              </a:buClr>
              <a:buSzPct val="75000"/>
              <a:buFont typeface="Wingdings" pitchFamily="2" charset="2"/>
              <a:buNone/>
            </a:pPr>
            <a:endParaRPr lang="en-US" sz="2000" b="1" i="0" dirty="0" smtClean="0">
              <a:solidFill>
                <a:schemeClr val="tx1"/>
              </a:solidFill>
              <a:latin typeface="+mj-lt"/>
            </a:endParaRPr>
          </a:p>
        </p:txBody>
      </p:sp>
    </p:spTree>
    <p:extLst>
      <p:ext uri="{BB962C8B-B14F-4D97-AF65-F5344CB8AC3E}">
        <p14:creationId xmlns:p14="http://schemas.microsoft.com/office/powerpoint/2010/main" val="528354137"/>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980825" y="400918"/>
            <a:ext cx="5964238" cy="369332"/>
          </a:xfrm>
        </p:spPr>
        <p:txBody>
          <a:bodyPr>
            <a:normAutofit/>
          </a:bodyPr>
          <a:lstStyle/>
          <a:p>
            <a:r>
              <a:rPr lang="en-US" sz="2000" dirty="0" smtClean="0">
                <a:latin typeface="+mn-lt"/>
                <a:cs typeface="Calibri" pitchFamily="34" charset="0"/>
              </a:rPr>
              <a:t>Agile Software Development – What?</a:t>
            </a:r>
            <a:endParaRPr lang="en-US" sz="2000" dirty="0">
              <a:latin typeface="+mn-lt"/>
              <a:cs typeface="Calibri" pitchFamily="34" charset="0"/>
            </a:endParaRPr>
          </a:p>
        </p:txBody>
      </p:sp>
      <p:sp>
        <p:nvSpPr>
          <p:cNvPr id="5" name="AutoShape 17"/>
          <p:cNvSpPr>
            <a:spLocks noChangeArrowheads="1"/>
          </p:cNvSpPr>
          <p:nvPr/>
        </p:nvSpPr>
        <p:spPr bwMode="auto">
          <a:xfrm>
            <a:off x="304800" y="890648"/>
            <a:ext cx="8610600" cy="861952"/>
          </a:xfrm>
          <a:prstGeom prst="flowChartAlternateProcess">
            <a:avLst/>
          </a:prstGeom>
          <a:noFill/>
          <a:ln w="9525">
            <a:solidFill>
              <a:srgbClr val="FFC000"/>
            </a:solidFill>
            <a:miter lim="800000"/>
            <a:headEnd/>
            <a:tailEnd/>
          </a:ln>
          <a:effectLst/>
          <a:scene3d>
            <a:camera prst="orthographicFront"/>
            <a:lightRig rig="threePt" dir="t"/>
          </a:scene3d>
          <a:sp3d>
            <a:bevelT/>
          </a:sp3d>
        </p:spPr>
        <p:txBody>
          <a:bodyPr anchor="t"/>
          <a:lstStyle/>
          <a:p>
            <a:pPr>
              <a:defRPr/>
            </a:pPr>
            <a:r>
              <a:rPr lang="en-US" sz="1600" dirty="0" smtClean="0">
                <a:latin typeface="+mn-lt"/>
                <a:cs typeface="Calibri" pitchFamily="34" charset="0"/>
              </a:rPr>
              <a:t>”Agile </a:t>
            </a:r>
            <a:r>
              <a:rPr lang="en-US" sz="1600" dirty="0">
                <a:latin typeface="+mn-lt"/>
                <a:cs typeface="Calibri" pitchFamily="34" charset="0"/>
              </a:rPr>
              <a:t>is an umbrella term used to encompass dozens of different techniques and disciplines (e.g. </a:t>
            </a:r>
            <a:r>
              <a:rPr lang="en-US" sz="1600" dirty="0" smtClean="0">
                <a:latin typeface="+mn-lt"/>
                <a:cs typeface="Calibri" pitchFamily="34" charset="0"/>
              </a:rPr>
              <a:t>Scrum, XP</a:t>
            </a:r>
            <a:r>
              <a:rPr lang="en-US" sz="1600" dirty="0">
                <a:latin typeface="+mn-lt"/>
                <a:cs typeface="Calibri" pitchFamily="34" charset="0"/>
              </a:rPr>
              <a:t>, </a:t>
            </a:r>
            <a:r>
              <a:rPr lang="en-US" sz="1600" dirty="0" smtClean="0">
                <a:latin typeface="+mn-lt"/>
                <a:cs typeface="Calibri" pitchFamily="34" charset="0"/>
              </a:rPr>
              <a:t>KANBAN, etc.), </a:t>
            </a:r>
            <a:r>
              <a:rPr lang="en-US" sz="1600" dirty="0">
                <a:latin typeface="+mn-lt"/>
                <a:cs typeface="Calibri" pitchFamily="34" charset="0"/>
              </a:rPr>
              <a:t>all aimed at the </a:t>
            </a:r>
            <a:r>
              <a:rPr lang="en-US" sz="1600" dirty="0" smtClean="0">
                <a:latin typeface="+mn-lt"/>
                <a:cs typeface="Calibri" pitchFamily="34" charset="0"/>
              </a:rPr>
              <a:t>iterative, incremental development </a:t>
            </a:r>
            <a:r>
              <a:rPr lang="en-US" sz="1600" dirty="0">
                <a:latin typeface="+mn-lt"/>
                <a:cs typeface="Calibri" pitchFamily="34" charset="0"/>
              </a:rPr>
              <a:t>of software.  </a:t>
            </a:r>
            <a:endParaRPr lang="en-US" sz="1600" dirty="0" smtClean="0">
              <a:latin typeface="+mn-lt"/>
              <a:cs typeface="Calibri" pitchFamily="34" charset="0"/>
            </a:endParaRPr>
          </a:p>
          <a:p>
            <a:pPr>
              <a:defRPr/>
            </a:pPr>
            <a:endParaRPr lang="en-US" sz="1600" dirty="0" smtClean="0">
              <a:latin typeface="+mn-lt"/>
              <a:cs typeface="Calibri" pitchFamily="34" charset="0"/>
            </a:endParaRPr>
          </a:p>
        </p:txBody>
      </p:sp>
      <p:grpSp>
        <p:nvGrpSpPr>
          <p:cNvPr id="6" name="Group 57"/>
          <p:cNvGrpSpPr/>
          <p:nvPr/>
        </p:nvGrpSpPr>
        <p:grpSpPr>
          <a:xfrm>
            <a:off x="4762306" y="3536087"/>
            <a:ext cx="4276793" cy="2394206"/>
            <a:chOff x="4714806" y="3603362"/>
            <a:chExt cx="4276793" cy="2394206"/>
          </a:xfrm>
        </p:grpSpPr>
        <p:sp>
          <p:nvSpPr>
            <p:cNvPr id="9" name="Freeform 8"/>
            <p:cNvSpPr/>
            <p:nvPr/>
          </p:nvSpPr>
          <p:spPr>
            <a:xfrm>
              <a:off x="4714806" y="5094325"/>
              <a:ext cx="962878" cy="903243"/>
            </a:xfrm>
            <a:custGeom>
              <a:avLst/>
              <a:gdLst>
                <a:gd name="connsiteX0" fmla="*/ 0 w 891021"/>
                <a:gd name="connsiteY0" fmla="*/ 382553 h 765106"/>
                <a:gd name="connsiteX1" fmla="*/ 191277 w 891021"/>
                <a:gd name="connsiteY1" fmla="*/ 0 h 765106"/>
                <a:gd name="connsiteX2" fmla="*/ 699745 w 891021"/>
                <a:gd name="connsiteY2" fmla="*/ 0 h 765106"/>
                <a:gd name="connsiteX3" fmla="*/ 891021 w 891021"/>
                <a:gd name="connsiteY3" fmla="*/ 382553 h 765106"/>
                <a:gd name="connsiteX4" fmla="*/ 699745 w 891021"/>
                <a:gd name="connsiteY4" fmla="*/ 765106 h 765106"/>
                <a:gd name="connsiteX5" fmla="*/ 191277 w 891021"/>
                <a:gd name="connsiteY5" fmla="*/ 765106 h 765106"/>
                <a:gd name="connsiteX6" fmla="*/ 0 w 891021"/>
                <a:gd name="connsiteY6" fmla="*/ 382553 h 765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1021" h="765106">
                  <a:moveTo>
                    <a:pt x="0" y="382553"/>
                  </a:moveTo>
                  <a:lnTo>
                    <a:pt x="191277" y="0"/>
                  </a:lnTo>
                  <a:lnTo>
                    <a:pt x="699745" y="0"/>
                  </a:lnTo>
                  <a:lnTo>
                    <a:pt x="891021" y="382553"/>
                  </a:lnTo>
                  <a:lnTo>
                    <a:pt x="699745" y="765106"/>
                  </a:lnTo>
                  <a:lnTo>
                    <a:pt x="191277" y="765106"/>
                  </a:lnTo>
                  <a:lnTo>
                    <a:pt x="0" y="382553"/>
                  </a:lnTo>
                  <a:close/>
                </a:path>
              </a:pathLst>
            </a:custGeom>
            <a:ln>
              <a:solidFill>
                <a:schemeClr val="tx1">
                  <a:lumMod val="60000"/>
                  <a:lumOff val="40000"/>
                </a:schemeClr>
              </a:solidFill>
            </a:ln>
          </p:spPr>
          <p:style>
            <a:lnRef idx="2">
              <a:scrgbClr r="0" g="0" b="0"/>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138011" tIns="128668" rIns="138011" bIns="128668" numCol="1" spcCol="1270" anchor="ctr" anchorCtr="0">
              <a:noAutofit/>
            </a:bodyPr>
            <a:lstStyle/>
            <a:p>
              <a:pPr lvl="0" algn="ctr" defTabSz="355600" rtl="0">
                <a:lnSpc>
                  <a:spcPct val="90000"/>
                </a:lnSpc>
                <a:spcBef>
                  <a:spcPct val="0"/>
                </a:spcBef>
                <a:spcAft>
                  <a:spcPct val="35000"/>
                </a:spcAft>
              </a:pPr>
              <a:r>
                <a:rPr lang="en-AU" sz="700" kern="1200" dirty="0" smtClean="0"/>
                <a:t>Cutting Corners</a:t>
              </a:r>
              <a:endParaRPr lang="en-AU" sz="700" kern="1200" dirty="0"/>
            </a:p>
          </p:txBody>
        </p:sp>
        <p:sp>
          <p:nvSpPr>
            <p:cNvPr id="13" name="Freeform 12"/>
            <p:cNvSpPr/>
            <p:nvPr/>
          </p:nvSpPr>
          <p:spPr>
            <a:xfrm>
              <a:off x="5543413" y="4592394"/>
              <a:ext cx="962878" cy="903243"/>
            </a:xfrm>
            <a:custGeom>
              <a:avLst/>
              <a:gdLst>
                <a:gd name="connsiteX0" fmla="*/ 0 w 891021"/>
                <a:gd name="connsiteY0" fmla="*/ 382553 h 765106"/>
                <a:gd name="connsiteX1" fmla="*/ 191277 w 891021"/>
                <a:gd name="connsiteY1" fmla="*/ 0 h 765106"/>
                <a:gd name="connsiteX2" fmla="*/ 699745 w 891021"/>
                <a:gd name="connsiteY2" fmla="*/ 0 h 765106"/>
                <a:gd name="connsiteX3" fmla="*/ 891021 w 891021"/>
                <a:gd name="connsiteY3" fmla="*/ 382553 h 765106"/>
                <a:gd name="connsiteX4" fmla="*/ 699745 w 891021"/>
                <a:gd name="connsiteY4" fmla="*/ 765106 h 765106"/>
                <a:gd name="connsiteX5" fmla="*/ 191277 w 891021"/>
                <a:gd name="connsiteY5" fmla="*/ 765106 h 765106"/>
                <a:gd name="connsiteX6" fmla="*/ 0 w 891021"/>
                <a:gd name="connsiteY6" fmla="*/ 382553 h 765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1021" h="765106">
                  <a:moveTo>
                    <a:pt x="0" y="382553"/>
                  </a:moveTo>
                  <a:lnTo>
                    <a:pt x="191277" y="0"/>
                  </a:lnTo>
                  <a:lnTo>
                    <a:pt x="699745" y="0"/>
                  </a:lnTo>
                  <a:lnTo>
                    <a:pt x="891021" y="382553"/>
                  </a:lnTo>
                  <a:lnTo>
                    <a:pt x="699745" y="765106"/>
                  </a:lnTo>
                  <a:lnTo>
                    <a:pt x="191277" y="765106"/>
                  </a:lnTo>
                  <a:lnTo>
                    <a:pt x="0" y="382553"/>
                  </a:lnTo>
                  <a:close/>
                </a:path>
              </a:pathLst>
            </a:custGeom>
            <a:ln>
              <a:solidFill>
                <a:schemeClr val="tx1">
                  <a:lumMod val="60000"/>
                  <a:lumOff val="40000"/>
                </a:schemeClr>
              </a:solidFill>
            </a:ln>
          </p:spPr>
          <p:style>
            <a:lnRef idx="2">
              <a:scrgbClr r="0" g="0" b="0"/>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138011" tIns="128668" rIns="138011" bIns="128668" numCol="1" spcCol="1270" anchor="ctr" anchorCtr="0">
              <a:noAutofit/>
            </a:bodyPr>
            <a:lstStyle/>
            <a:p>
              <a:pPr lvl="0" algn="ctr" defTabSz="355600" rtl="0">
                <a:lnSpc>
                  <a:spcPct val="90000"/>
                </a:lnSpc>
                <a:spcBef>
                  <a:spcPct val="0"/>
                </a:spcBef>
                <a:spcAft>
                  <a:spcPct val="35000"/>
                </a:spcAft>
              </a:pPr>
              <a:r>
                <a:rPr lang="en-AU" sz="700" kern="1200" dirty="0" smtClean="0"/>
                <a:t>Taking controls away – scope etc.</a:t>
              </a:r>
              <a:endParaRPr lang="en-AU" sz="700" kern="1200" dirty="0"/>
            </a:p>
          </p:txBody>
        </p:sp>
        <p:sp>
          <p:nvSpPr>
            <p:cNvPr id="17" name="Freeform 16"/>
            <p:cNvSpPr/>
            <p:nvPr/>
          </p:nvSpPr>
          <p:spPr>
            <a:xfrm>
              <a:off x="4714806" y="4095987"/>
              <a:ext cx="962878" cy="903243"/>
            </a:xfrm>
            <a:custGeom>
              <a:avLst/>
              <a:gdLst>
                <a:gd name="connsiteX0" fmla="*/ 0 w 891021"/>
                <a:gd name="connsiteY0" fmla="*/ 382553 h 765106"/>
                <a:gd name="connsiteX1" fmla="*/ 191277 w 891021"/>
                <a:gd name="connsiteY1" fmla="*/ 0 h 765106"/>
                <a:gd name="connsiteX2" fmla="*/ 699745 w 891021"/>
                <a:gd name="connsiteY2" fmla="*/ 0 h 765106"/>
                <a:gd name="connsiteX3" fmla="*/ 891021 w 891021"/>
                <a:gd name="connsiteY3" fmla="*/ 382553 h 765106"/>
                <a:gd name="connsiteX4" fmla="*/ 699745 w 891021"/>
                <a:gd name="connsiteY4" fmla="*/ 765106 h 765106"/>
                <a:gd name="connsiteX5" fmla="*/ 191277 w 891021"/>
                <a:gd name="connsiteY5" fmla="*/ 765106 h 765106"/>
                <a:gd name="connsiteX6" fmla="*/ 0 w 891021"/>
                <a:gd name="connsiteY6" fmla="*/ 382553 h 765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1021" h="765106">
                  <a:moveTo>
                    <a:pt x="0" y="382553"/>
                  </a:moveTo>
                  <a:lnTo>
                    <a:pt x="191277" y="0"/>
                  </a:lnTo>
                  <a:lnTo>
                    <a:pt x="699745" y="0"/>
                  </a:lnTo>
                  <a:lnTo>
                    <a:pt x="891021" y="382553"/>
                  </a:lnTo>
                  <a:lnTo>
                    <a:pt x="699745" y="765106"/>
                  </a:lnTo>
                  <a:lnTo>
                    <a:pt x="191277" y="765106"/>
                  </a:lnTo>
                  <a:lnTo>
                    <a:pt x="0" y="382553"/>
                  </a:lnTo>
                  <a:close/>
                </a:path>
              </a:pathLst>
            </a:custGeom>
            <a:ln>
              <a:solidFill>
                <a:schemeClr val="tx1">
                  <a:lumMod val="60000"/>
                  <a:lumOff val="40000"/>
                </a:schemeClr>
              </a:solidFill>
            </a:ln>
          </p:spPr>
          <p:style>
            <a:lnRef idx="2">
              <a:scrgbClr r="0" g="0" b="0"/>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138011" tIns="128668" rIns="138011" bIns="128668" numCol="1" spcCol="1270" anchor="ctr" anchorCtr="0">
              <a:noAutofit/>
            </a:bodyPr>
            <a:lstStyle/>
            <a:p>
              <a:pPr lvl="0" algn="ctr" defTabSz="355600" rtl="0">
                <a:lnSpc>
                  <a:spcPct val="90000"/>
                </a:lnSpc>
                <a:spcBef>
                  <a:spcPct val="0"/>
                </a:spcBef>
                <a:spcAft>
                  <a:spcPct val="35000"/>
                </a:spcAft>
              </a:pPr>
              <a:r>
                <a:rPr lang="en-AU" sz="700" kern="1200" dirty="0" smtClean="0"/>
                <a:t>Replacement for Waterfall</a:t>
              </a:r>
            </a:p>
          </p:txBody>
        </p:sp>
        <p:sp>
          <p:nvSpPr>
            <p:cNvPr id="21" name="Freeform 20"/>
            <p:cNvSpPr/>
            <p:nvPr/>
          </p:nvSpPr>
          <p:spPr>
            <a:xfrm>
              <a:off x="6371508" y="4093952"/>
              <a:ext cx="962878" cy="903243"/>
            </a:xfrm>
            <a:custGeom>
              <a:avLst/>
              <a:gdLst>
                <a:gd name="connsiteX0" fmla="*/ 0 w 891021"/>
                <a:gd name="connsiteY0" fmla="*/ 382553 h 765106"/>
                <a:gd name="connsiteX1" fmla="*/ 191277 w 891021"/>
                <a:gd name="connsiteY1" fmla="*/ 0 h 765106"/>
                <a:gd name="connsiteX2" fmla="*/ 699745 w 891021"/>
                <a:gd name="connsiteY2" fmla="*/ 0 h 765106"/>
                <a:gd name="connsiteX3" fmla="*/ 891021 w 891021"/>
                <a:gd name="connsiteY3" fmla="*/ 382553 h 765106"/>
                <a:gd name="connsiteX4" fmla="*/ 699745 w 891021"/>
                <a:gd name="connsiteY4" fmla="*/ 765106 h 765106"/>
                <a:gd name="connsiteX5" fmla="*/ 191277 w 891021"/>
                <a:gd name="connsiteY5" fmla="*/ 765106 h 765106"/>
                <a:gd name="connsiteX6" fmla="*/ 0 w 891021"/>
                <a:gd name="connsiteY6" fmla="*/ 382553 h 765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1021" h="765106">
                  <a:moveTo>
                    <a:pt x="0" y="382553"/>
                  </a:moveTo>
                  <a:lnTo>
                    <a:pt x="191277" y="0"/>
                  </a:lnTo>
                  <a:lnTo>
                    <a:pt x="699745" y="0"/>
                  </a:lnTo>
                  <a:lnTo>
                    <a:pt x="891021" y="382553"/>
                  </a:lnTo>
                  <a:lnTo>
                    <a:pt x="699745" y="765106"/>
                  </a:lnTo>
                  <a:lnTo>
                    <a:pt x="191277" y="765106"/>
                  </a:lnTo>
                  <a:lnTo>
                    <a:pt x="0" y="382553"/>
                  </a:lnTo>
                  <a:close/>
                </a:path>
              </a:pathLst>
            </a:custGeom>
            <a:ln>
              <a:solidFill>
                <a:schemeClr val="tx1">
                  <a:lumMod val="60000"/>
                  <a:lumOff val="40000"/>
                </a:schemeClr>
              </a:solidFill>
            </a:ln>
          </p:spPr>
          <p:style>
            <a:lnRef idx="2">
              <a:scrgbClr r="0" g="0" b="0"/>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138011" tIns="128668" rIns="138011" bIns="128668" numCol="1" spcCol="1270" anchor="ctr" anchorCtr="0">
              <a:noAutofit/>
            </a:bodyPr>
            <a:lstStyle/>
            <a:p>
              <a:pPr lvl="0" algn="ctr" defTabSz="355600" rtl="0">
                <a:lnSpc>
                  <a:spcPct val="90000"/>
                </a:lnSpc>
                <a:spcBef>
                  <a:spcPct val="0"/>
                </a:spcBef>
                <a:spcAft>
                  <a:spcPct val="35000"/>
                </a:spcAft>
              </a:pPr>
              <a:r>
                <a:rPr lang="en-AU" sz="700" kern="1200" dirty="0" smtClean="0"/>
                <a:t>Easy to Implement</a:t>
              </a:r>
              <a:endParaRPr lang="en-AU" sz="700" kern="1200" dirty="0"/>
            </a:p>
          </p:txBody>
        </p:sp>
        <p:sp>
          <p:nvSpPr>
            <p:cNvPr id="25" name="Freeform 24"/>
            <p:cNvSpPr/>
            <p:nvPr/>
          </p:nvSpPr>
          <p:spPr>
            <a:xfrm>
              <a:off x="7200115" y="3603362"/>
              <a:ext cx="962878" cy="903243"/>
            </a:xfrm>
            <a:custGeom>
              <a:avLst/>
              <a:gdLst>
                <a:gd name="connsiteX0" fmla="*/ 0 w 891021"/>
                <a:gd name="connsiteY0" fmla="*/ 382553 h 765106"/>
                <a:gd name="connsiteX1" fmla="*/ 191277 w 891021"/>
                <a:gd name="connsiteY1" fmla="*/ 0 h 765106"/>
                <a:gd name="connsiteX2" fmla="*/ 699745 w 891021"/>
                <a:gd name="connsiteY2" fmla="*/ 0 h 765106"/>
                <a:gd name="connsiteX3" fmla="*/ 891021 w 891021"/>
                <a:gd name="connsiteY3" fmla="*/ 382553 h 765106"/>
                <a:gd name="connsiteX4" fmla="*/ 699745 w 891021"/>
                <a:gd name="connsiteY4" fmla="*/ 765106 h 765106"/>
                <a:gd name="connsiteX5" fmla="*/ 191277 w 891021"/>
                <a:gd name="connsiteY5" fmla="*/ 765106 h 765106"/>
                <a:gd name="connsiteX6" fmla="*/ 0 w 891021"/>
                <a:gd name="connsiteY6" fmla="*/ 382553 h 765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1021" h="765106">
                  <a:moveTo>
                    <a:pt x="0" y="382553"/>
                  </a:moveTo>
                  <a:lnTo>
                    <a:pt x="191277" y="0"/>
                  </a:lnTo>
                  <a:lnTo>
                    <a:pt x="699745" y="0"/>
                  </a:lnTo>
                  <a:lnTo>
                    <a:pt x="891021" y="382553"/>
                  </a:lnTo>
                  <a:lnTo>
                    <a:pt x="699745" y="765106"/>
                  </a:lnTo>
                  <a:lnTo>
                    <a:pt x="191277" y="765106"/>
                  </a:lnTo>
                  <a:lnTo>
                    <a:pt x="0" y="382553"/>
                  </a:lnTo>
                  <a:close/>
                </a:path>
              </a:pathLst>
            </a:custGeom>
            <a:ln>
              <a:solidFill>
                <a:schemeClr val="tx1">
                  <a:lumMod val="60000"/>
                  <a:lumOff val="40000"/>
                </a:schemeClr>
              </a:solidFill>
            </a:ln>
          </p:spPr>
          <p:style>
            <a:lnRef idx="2">
              <a:scrgbClr r="0" g="0" b="0"/>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138011" tIns="128668" rIns="138011" bIns="128668" numCol="1" spcCol="1270" anchor="ctr" anchorCtr="0">
              <a:noAutofit/>
            </a:bodyPr>
            <a:lstStyle/>
            <a:p>
              <a:pPr lvl="0" algn="ctr" defTabSz="355600" rtl="0">
                <a:lnSpc>
                  <a:spcPct val="90000"/>
                </a:lnSpc>
                <a:spcBef>
                  <a:spcPct val="0"/>
                </a:spcBef>
                <a:spcAft>
                  <a:spcPct val="35000"/>
                </a:spcAft>
              </a:pPr>
              <a:r>
                <a:rPr lang="en-AU" sz="700" kern="1200" dirty="0" smtClean="0"/>
                <a:t>Immediate Savings</a:t>
              </a:r>
              <a:endParaRPr lang="en-AU" sz="700" kern="1200" dirty="0"/>
            </a:p>
          </p:txBody>
        </p:sp>
        <p:sp>
          <p:nvSpPr>
            <p:cNvPr id="27" name="Hexagon 26"/>
            <p:cNvSpPr/>
            <p:nvPr/>
          </p:nvSpPr>
          <p:spPr>
            <a:xfrm>
              <a:off x="8028721" y="4107328"/>
              <a:ext cx="962878" cy="903243"/>
            </a:xfrm>
            <a:prstGeom prst="hexagon">
              <a:avLst>
                <a:gd name="adj" fmla="val 25000"/>
                <a:gd name="vf" fmla="val 115470"/>
              </a:avLst>
            </a:prstGeom>
            <a:noFill/>
            <a:ln>
              <a:noFill/>
            </a:ln>
          </p:spPr>
          <p:style>
            <a:lnRef idx="2">
              <a:scrgbClr r="0" g="0" b="0"/>
            </a:lnRef>
            <a:fillRef idx="1">
              <a:scrgbClr r="0" g="0" b="0"/>
            </a:fillRef>
            <a:effectRef idx="0">
              <a:schemeClr val="accent3">
                <a:alpha val="90000"/>
                <a:tint val="40000"/>
                <a:hueOff val="0"/>
                <a:satOff val="0"/>
                <a:lumOff val="0"/>
                <a:alphaOff val="0"/>
              </a:schemeClr>
            </a:effectRef>
            <a:fontRef idx="minor">
              <a:schemeClr val="dk1">
                <a:hueOff val="0"/>
                <a:satOff val="0"/>
                <a:lumOff val="0"/>
                <a:alphaOff val="0"/>
              </a:schemeClr>
            </a:fontRef>
          </p:style>
        </p:sp>
        <p:sp>
          <p:nvSpPr>
            <p:cNvPr id="29" name="Freeform 28"/>
            <p:cNvSpPr/>
            <p:nvPr/>
          </p:nvSpPr>
          <p:spPr>
            <a:xfrm>
              <a:off x="8005939" y="4100248"/>
              <a:ext cx="962878" cy="903243"/>
            </a:xfrm>
            <a:custGeom>
              <a:avLst/>
              <a:gdLst>
                <a:gd name="connsiteX0" fmla="*/ 0 w 891021"/>
                <a:gd name="connsiteY0" fmla="*/ 382553 h 765106"/>
                <a:gd name="connsiteX1" fmla="*/ 191277 w 891021"/>
                <a:gd name="connsiteY1" fmla="*/ 0 h 765106"/>
                <a:gd name="connsiteX2" fmla="*/ 699745 w 891021"/>
                <a:gd name="connsiteY2" fmla="*/ 0 h 765106"/>
                <a:gd name="connsiteX3" fmla="*/ 891021 w 891021"/>
                <a:gd name="connsiteY3" fmla="*/ 382553 h 765106"/>
                <a:gd name="connsiteX4" fmla="*/ 699745 w 891021"/>
                <a:gd name="connsiteY4" fmla="*/ 765106 h 765106"/>
                <a:gd name="connsiteX5" fmla="*/ 191277 w 891021"/>
                <a:gd name="connsiteY5" fmla="*/ 765106 h 765106"/>
                <a:gd name="connsiteX6" fmla="*/ 0 w 891021"/>
                <a:gd name="connsiteY6" fmla="*/ 382553 h 765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1021" h="765106">
                  <a:moveTo>
                    <a:pt x="0" y="382553"/>
                  </a:moveTo>
                  <a:lnTo>
                    <a:pt x="191277" y="0"/>
                  </a:lnTo>
                  <a:lnTo>
                    <a:pt x="699745" y="0"/>
                  </a:lnTo>
                  <a:lnTo>
                    <a:pt x="891021" y="382553"/>
                  </a:lnTo>
                  <a:lnTo>
                    <a:pt x="699745" y="765106"/>
                  </a:lnTo>
                  <a:lnTo>
                    <a:pt x="191277" y="765106"/>
                  </a:lnTo>
                  <a:lnTo>
                    <a:pt x="0" y="382553"/>
                  </a:lnTo>
                  <a:close/>
                </a:path>
              </a:pathLst>
            </a:custGeom>
            <a:ln>
              <a:solidFill>
                <a:schemeClr val="tx1">
                  <a:lumMod val="60000"/>
                  <a:lumOff val="40000"/>
                </a:schemeClr>
              </a:solidFill>
            </a:ln>
          </p:spPr>
          <p:style>
            <a:lnRef idx="2">
              <a:scrgbClr r="0" g="0" b="0"/>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138011" tIns="128668" rIns="138011" bIns="128668" numCol="1" spcCol="1270" anchor="ctr" anchorCtr="0">
              <a:noAutofit/>
            </a:bodyPr>
            <a:lstStyle/>
            <a:p>
              <a:pPr lvl="0" algn="ctr" defTabSz="355600" rtl="0">
                <a:lnSpc>
                  <a:spcPct val="90000"/>
                </a:lnSpc>
                <a:spcBef>
                  <a:spcPct val="0"/>
                </a:spcBef>
                <a:spcAft>
                  <a:spcPct val="35000"/>
                </a:spcAft>
              </a:pPr>
              <a:r>
                <a:rPr lang="en-AU" sz="700" kern="1200" dirty="0" smtClean="0"/>
                <a:t>Delivering before time</a:t>
              </a:r>
              <a:endParaRPr lang="en-AU" sz="700" kern="1200" dirty="0"/>
            </a:p>
          </p:txBody>
        </p:sp>
      </p:grpSp>
      <p:sp>
        <p:nvSpPr>
          <p:cNvPr id="7" name="Rectangle 6"/>
          <p:cNvSpPr/>
          <p:nvPr/>
        </p:nvSpPr>
        <p:spPr>
          <a:xfrm>
            <a:off x="5413175" y="3294425"/>
            <a:ext cx="2021707" cy="338554"/>
          </a:xfrm>
          <a:prstGeom prst="rect">
            <a:avLst/>
          </a:prstGeom>
        </p:spPr>
        <p:txBody>
          <a:bodyPr wrap="none">
            <a:spAutoFit/>
          </a:bodyPr>
          <a:lstStyle/>
          <a:p>
            <a:r>
              <a:rPr lang="en-US" i="1" u="sng" dirty="0" smtClean="0">
                <a:latin typeface="+mn-lt"/>
              </a:rPr>
              <a:t>Agile is NOT about</a:t>
            </a:r>
            <a:endParaRPr lang="en-US" i="1" u="sng" dirty="0">
              <a:latin typeface="+mn-lt"/>
            </a:endParaRPr>
          </a:p>
        </p:txBody>
      </p:sp>
      <p:sp>
        <p:nvSpPr>
          <p:cNvPr id="33" name="Rectangle 32"/>
          <p:cNvSpPr/>
          <p:nvPr/>
        </p:nvSpPr>
        <p:spPr>
          <a:xfrm>
            <a:off x="5498114" y="5537875"/>
            <a:ext cx="3645886" cy="830997"/>
          </a:xfrm>
          <a:prstGeom prst="rect">
            <a:avLst/>
          </a:prstGeom>
        </p:spPr>
        <p:txBody>
          <a:bodyPr wrap="square">
            <a:spAutoFit/>
          </a:bodyPr>
          <a:lstStyle/>
          <a:p>
            <a:pPr algn="ctr">
              <a:buClr>
                <a:schemeClr val="tx1"/>
              </a:buClr>
              <a:buSzPct val="110000"/>
            </a:pPr>
            <a:r>
              <a:rPr lang="en-AU" sz="1600" i="1" dirty="0" smtClean="0">
                <a:solidFill>
                  <a:schemeClr val="tx1">
                    <a:lumMod val="60000"/>
                    <a:lumOff val="40000"/>
                  </a:schemeClr>
                </a:solidFill>
                <a:latin typeface="+mn-lt"/>
                <a:cs typeface="Arial" pitchFamily="34" charset="0"/>
              </a:rPr>
              <a:t>Agile doesn’t guarantee success – </a:t>
            </a:r>
            <a:r>
              <a:rPr lang="en-AU" sz="1600" i="1" dirty="0" smtClean="0">
                <a:solidFill>
                  <a:srgbClr val="0070C0"/>
                </a:solidFill>
                <a:latin typeface="+mn-lt"/>
                <a:cs typeface="Arial" pitchFamily="34" charset="0"/>
              </a:rPr>
              <a:t>it increases the Likelihood of Success</a:t>
            </a:r>
            <a:endParaRPr lang="en-AU" sz="1600" i="1" dirty="0">
              <a:solidFill>
                <a:srgbClr val="0070C0"/>
              </a:solidFill>
              <a:latin typeface="+mn-lt"/>
              <a:cs typeface="Arial" pitchFamily="34" charset="0"/>
            </a:endParaRPr>
          </a:p>
        </p:txBody>
      </p:sp>
      <p:sp>
        <p:nvSpPr>
          <p:cNvPr id="34" name="Rectangle 33"/>
          <p:cNvSpPr/>
          <p:nvPr/>
        </p:nvSpPr>
        <p:spPr>
          <a:xfrm>
            <a:off x="1219200" y="2042550"/>
            <a:ext cx="1531188" cy="338554"/>
          </a:xfrm>
          <a:prstGeom prst="rect">
            <a:avLst/>
          </a:prstGeom>
        </p:spPr>
        <p:txBody>
          <a:bodyPr wrap="none">
            <a:spAutoFit/>
          </a:bodyPr>
          <a:lstStyle/>
          <a:p>
            <a:r>
              <a:rPr lang="en-US" i="1" u="sng" dirty="0" smtClean="0">
                <a:latin typeface="+mn-lt"/>
              </a:rPr>
              <a:t>Agile is about</a:t>
            </a:r>
            <a:endParaRPr lang="en-US" i="1" u="sng" dirty="0">
              <a:latin typeface="+mn-lt"/>
            </a:endParaRPr>
          </a:p>
        </p:txBody>
      </p:sp>
      <p:grpSp>
        <p:nvGrpSpPr>
          <p:cNvPr id="8" name="Group 58"/>
          <p:cNvGrpSpPr/>
          <p:nvPr/>
        </p:nvGrpSpPr>
        <p:grpSpPr>
          <a:xfrm>
            <a:off x="0" y="2286000"/>
            <a:ext cx="4445782" cy="2394206"/>
            <a:chOff x="0" y="4060562"/>
            <a:chExt cx="4445782" cy="2394206"/>
          </a:xfrm>
        </p:grpSpPr>
        <p:sp>
          <p:nvSpPr>
            <p:cNvPr id="38" name="Freeform 37"/>
            <p:cNvSpPr/>
            <p:nvPr/>
          </p:nvSpPr>
          <p:spPr>
            <a:xfrm>
              <a:off x="168989" y="5551525"/>
              <a:ext cx="962878" cy="903243"/>
            </a:xfrm>
            <a:custGeom>
              <a:avLst/>
              <a:gdLst>
                <a:gd name="connsiteX0" fmla="*/ 0 w 891021"/>
                <a:gd name="connsiteY0" fmla="*/ 382553 h 765106"/>
                <a:gd name="connsiteX1" fmla="*/ 191277 w 891021"/>
                <a:gd name="connsiteY1" fmla="*/ 0 h 765106"/>
                <a:gd name="connsiteX2" fmla="*/ 699745 w 891021"/>
                <a:gd name="connsiteY2" fmla="*/ 0 h 765106"/>
                <a:gd name="connsiteX3" fmla="*/ 891021 w 891021"/>
                <a:gd name="connsiteY3" fmla="*/ 382553 h 765106"/>
                <a:gd name="connsiteX4" fmla="*/ 699745 w 891021"/>
                <a:gd name="connsiteY4" fmla="*/ 765106 h 765106"/>
                <a:gd name="connsiteX5" fmla="*/ 191277 w 891021"/>
                <a:gd name="connsiteY5" fmla="*/ 765106 h 765106"/>
                <a:gd name="connsiteX6" fmla="*/ 0 w 891021"/>
                <a:gd name="connsiteY6" fmla="*/ 382553 h 765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1021" h="765106">
                  <a:moveTo>
                    <a:pt x="0" y="382553"/>
                  </a:moveTo>
                  <a:lnTo>
                    <a:pt x="191277" y="0"/>
                  </a:lnTo>
                  <a:lnTo>
                    <a:pt x="699745" y="0"/>
                  </a:lnTo>
                  <a:lnTo>
                    <a:pt x="891021" y="382553"/>
                  </a:lnTo>
                  <a:lnTo>
                    <a:pt x="699745" y="765106"/>
                  </a:lnTo>
                  <a:lnTo>
                    <a:pt x="191277" y="765106"/>
                  </a:lnTo>
                  <a:lnTo>
                    <a:pt x="0" y="382553"/>
                  </a:lnTo>
                  <a:close/>
                </a:path>
              </a:pathLst>
            </a:custGeom>
            <a:ln>
              <a:solidFill>
                <a:schemeClr val="tx1">
                  <a:lumMod val="60000"/>
                  <a:lumOff val="40000"/>
                </a:schemeClr>
              </a:solidFill>
            </a:ln>
          </p:spPr>
          <p:style>
            <a:lnRef idx="2">
              <a:scrgbClr r="0" g="0" b="0"/>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138011" tIns="128668" rIns="138011" bIns="128668" numCol="1" spcCol="1270" anchor="ctr" anchorCtr="0">
              <a:noAutofit/>
            </a:bodyPr>
            <a:lstStyle/>
            <a:p>
              <a:pPr lvl="0" algn="ctr" defTabSz="355600">
                <a:lnSpc>
                  <a:spcPct val="90000"/>
                </a:lnSpc>
                <a:spcAft>
                  <a:spcPct val="35000"/>
                </a:spcAft>
              </a:pPr>
              <a:r>
                <a:rPr lang="en-AU" sz="700" kern="1200" dirty="0" smtClean="0"/>
                <a:t>Work performed by </a:t>
              </a:r>
              <a:r>
                <a:rPr lang="en-US" sz="700" dirty="0" smtClean="0">
                  <a:cs typeface="Calibri" pitchFamily="34" charset="0"/>
                </a:rPr>
                <a:t>motivated, self-organizing teams</a:t>
              </a:r>
              <a:endParaRPr lang="en-AU" sz="700" kern="1200" dirty="0"/>
            </a:p>
          </p:txBody>
        </p:sp>
        <p:sp>
          <p:nvSpPr>
            <p:cNvPr id="39" name="Hexagon 38"/>
            <p:cNvSpPr/>
            <p:nvPr/>
          </p:nvSpPr>
          <p:spPr>
            <a:xfrm>
              <a:off x="191963" y="5955455"/>
              <a:ext cx="112318" cy="105852"/>
            </a:xfrm>
            <a:prstGeom prst="hexagon">
              <a:avLst>
                <a:gd name="adj" fmla="val 25000"/>
                <a:gd name="vf" fmla="val 115470"/>
              </a:avLst>
            </a:prstGeom>
            <a:ln>
              <a:noFill/>
            </a:ln>
          </p:spPr>
          <p:style>
            <a:lnRef idx="2">
              <a:scrgbClr r="0" g="0" b="0"/>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40" name="Hexagon 39"/>
            <p:cNvSpPr/>
            <p:nvPr/>
          </p:nvSpPr>
          <p:spPr>
            <a:xfrm>
              <a:off x="0" y="5835642"/>
              <a:ext cx="112318" cy="105852"/>
            </a:xfrm>
            <a:prstGeom prst="hexagon">
              <a:avLst>
                <a:gd name="adj" fmla="val 25000"/>
                <a:gd name="vf" fmla="val 115470"/>
              </a:avLst>
            </a:prstGeom>
            <a:ln>
              <a:noFill/>
            </a:ln>
          </p:spPr>
          <p:style>
            <a:lnRef idx="2">
              <a:scrgbClr r="0" g="0" b="0"/>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41" name="Freeform 40"/>
            <p:cNvSpPr/>
            <p:nvPr/>
          </p:nvSpPr>
          <p:spPr>
            <a:xfrm>
              <a:off x="997596" y="5049594"/>
              <a:ext cx="962878" cy="903243"/>
            </a:xfrm>
            <a:custGeom>
              <a:avLst/>
              <a:gdLst>
                <a:gd name="connsiteX0" fmla="*/ 0 w 891021"/>
                <a:gd name="connsiteY0" fmla="*/ 382553 h 765106"/>
                <a:gd name="connsiteX1" fmla="*/ 191277 w 891021"/>
                <a:gd name="connsiteY1" fmla="*/ 0 h 765106"/>
                <a:gd name="connsiteX2" fmla="*/ 699745 w 891021"/>
                <a:gd name="connsiteY2" fmla="*/ 0 h 765106"/>
                <a:gd name="connsiteX3" fmla="*/ 891021 w 891021"/>
                <a:gd name="connsiteY3" fmla="*/ 382553 h 765106"/>
                <a:gd name="connsiteX4" fmla="*/ 699745 w 891021"/>
                <a:gd name="connsiteY4" fmla="*/ 765106 h 765106"/>
                <a:gd name="connsiteX5" fmla="*/ 191277 w 891021"/>
                <a:gd name="connsiteY5" fmla="*/ 765106 h 765106"/>
                <a:gd name="connsiteX6" fmla="*/ 0 w 891021"/>
                <a:gd name="connsiteY6" fmla="*/ 382553 h 765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1021" h="765106">
                  <a:moveTo>
                    <a:pt x="0" y="382553"/>
                  </a:moveTo>
                  <a:lnTo>
                    <a:pt x="191277" y="0"/>
                  </a:lnTo>
                  <a:lnTo>
                    <a:pt x="699745" y="0"/>
                  </a:lnTo>
                  <a:lnTo>
                    <a:pt x="891021" y="382553"/>
                  </a:lnTo>
                  <a:lnTo>
                    <a:pt x="699745" y="765106"/>
                  </a:lnTo>
                  <a:lnTo>
                    <a:pt x="191277" y="765106"/>
                  </a:lnTo>
                  <a:lnTo>
                    <a:pt x="0" y="382553"/>
                  </a:lnTo>
                  <a:close/>
                </a:path>
              </a:pathLst>
            </a:custGeom>
            <a:ln>
              <a:solidFill>
                <a:schemeClr val="tx1">
                  <a:lumMod val="60000"/>
                  <a:lumOff val="40000"/>
                </a:schemeClr>
              </a:solidFill>
            </a:ln>
          </p:spPr>
          <p:style>
            <a:lnRef idx="2">
              <a:scrgbClr r="0" g="0" b="0"/>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138011" tIns="128668" rIns="138011" bIns="128668" numCol="1" spcCol="1270" anchor="ctr" anchorCtr="0">
              <a:noAutofit/>
            </a:bodyPr>
            <a:lstStyle/>
            <a:p>
              <a:pPr lvl="0" algn="ctr" defTabSz="355600">
                <a:lnSpc>
                  <a:spcPct val="90000"/>
                </a:lnSpc>
                <a:spcAft>
                  <a:spcPct val="35000"/>
                </a:spcAft>
              </a:pPr>
              <a:r>
                <a:rPr lang="en-US" sz="700" dirty="0" smtClean="0">
                  <a:cs typeface="Calibri" pitchFamily="34" charset="0"/>
                </a:rPr>
                <a:t>Continuous prioritization of requirements</a:t>
              </a:r>
              <a:endParaRPr lang="en-AU" sz="700" kern="1200" dirty="0"/>
            </a:p>
          </p:txBody>
        </p:sp>
        <p:sp>
          <p:nvSpPr>
            <p:cNvPr id="44" name="Freeform 43"/>
            <p:cNvSpPr/>
            <p:nvPr/>
          </p:nvSpPr>
          <p:spPr>
            <a:xfrm>
              <a:off x="168989" y="4553187"/>
              <a:ext cx="962878" cy="903243"/>
            </a:xfrm>
            <a:custGeom>
              <a:avLst/>
              <a:gdLst>
                <a:gd name="connsiteX0" fmla="*/ 0 w 891021"/>
                <a:gd name="connsiteY0" fmla="*/ 382553 h 765106"/>
                <a:gd name="connsiteX1" fmla="*/ 191277 w 891021"/>
                <a:gd name="connsiteY1" fmla="*/ 0 h 765106"/>
                <a:gd name="connsiteX2" fmla="*/ 699745 w 891021"/>
                <a:gd name="connsiteY2" fmla="*/ 0 h 765106"/>
                <a:gd name="connsiteX3" fmla="*/ 891021 w 891021"/>
                <a:gd name="connsiteY3" fmla="*/ 382553 h 765106"/>
                <a:gd name="connsiteX4" fmla="*/ 699745 w 891021"/>
                <a:gd name="connsiteY4" fmla="*/ 765106 h 765106"/>
                <a:gd name="connsiteX5" fmla="*/ 191277 w 891021"/>
                <a:gd name="connsiteY5" fmla="*/ 765106 h 765106"/>
                <a:gd name="connsiteX6" fmla="*/ 0 w 891021"/>
                <a:gd name="connsiteY6" fmla="*/ 382553 h 765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1021" h="765106">
                  <a:moveTo>
                    <a:pt x="0" y="382553"/>
                  </a:moveTo>
                  <a:lnTo>
                    <a:pt x="191277" y="0"/>
                  </a:lnTo>
                  <a:lnTo>
                    <a:pt x="699745" y="0"/>
                  </a:lnTo>
                  <a:lnTo>
                    <a:pt x="891021" y="382553"/>
                  </a:lnTo>
                  <a:lnTo>
                    <a:pt x="699745" y="765106"/>
                  </a:lnTo>
                  <a:lnTo>
                    <a:pt x="191277" y="765106"/>
                  </a:lnTo>
                  <a:lnTo>
                    <a:pt x="0" y="382553"/>
                  </a:lnTo>
                  <a:close/>
                </a:path>
              </a:pathLst>
            </a:custGeom>
            <a:ln>
              <a:solidFill>
                <a:schemeClr val="tx1">
                  <a:lumMod val="60000"/>
                  <a:lumOff val="40000"/>
                </a:schemeClr>
              </a:solidFill>
            </a:ln>
          </p:spPr>
          <p:style>
            <a:lnRef idx="2">
              <a:scrgbClr r="0" g="0" b="0"/>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138011" tIns="128668" rIns="138011" bIns="128668" numCol="1" spcCol="1270" anchor="ctr" anchorCtr="0">
              <a:noAutofit/>
            </a:bodyPr>
            <a:lstStyle/>
            <a:p>
              <a:pPr lvl="0" algn="ctr" defTabSz="355600">
                <a:lnSpc>
                  <a:spcPct val="90000"/>
                </a:lnSpc>
                <a:spcAft>
                  <a:spcPct val="35000"/>
                </a:spcAft>
              </a:pPr>
              <a:r>
                <a:rPr lang="en-AU" sz="700" dirty="0" smtClean="0"/>
                <a:t>Iterative, incremental development</a:t>
              </a:r>
              <a:endParaRPr lang="en-AU" sz="700" kern="1200" dirty="0" smtClean="0"/>
            </a:p>
          </p:txBody>
        </p:sp>
        <p:sp>
          <p:nvSpPr>
            <p:cNvPr id="48" name="Freeform 47"/>
            <p:cNvSpPr/>
            <p:nvPr/>
          </p:nvSpPr>
          <p:spPr>
            <a:xfrm>
              <a:off x="1825691" y="4551152"/>
              <a:ext cx="962878" cy="903243"/>
            </a:xfrm>
            <a:custGeom>
              <a:avLst/>
              <a:gdLst>
                <a:gd name="connsiteX0" fmla="*/ 0 w 891021"/>
                <a:gd name="connsiteY0" fmla="*/ 382553 h 765106"/>
                <a:gd name="connsiteX1" fmla="*/ 191277 w 891021"/>
                <a:gd name="connsiteY1" fmla="*/ 0 h 765106"/>
                <a:gd name="connsiteX2" fmla="*/ 699745 w 891021"/>
                <a:gd name="connsiteY2" fmla="*/ 0 h 765106"/>
                <a:gd name="connsiteX3" fmla="*/ 891021 w 891021"/>
                <a:gd name="connsiteY3" fmla="*/ 382553 h 765106"/>
                <a:gd name="connsiteX4" fmla="*/ 699745 w 891021"/>
                <a:gd name="connsiteY4" fmla="*/ 765106 h 765106"/>
                <a:gd name="connsiteX5" fmla="*/ 191277 w 891021"/>
                <a:gd name="connsiteY5" fmla="*/ 765106 h 765106"/>
                <a:gd name="connsiteX6" fmla="*/ 0 w 891021"/>
                <a:gd name="connsiteY6" fmla="*/ 382553 h 765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1021" h="765106">
                  <a:moveTo>
                    <a:pt x="0" y="382553"/>
                  </a:moveTo>
                  <a:lnTo>
                    <a:pt x="191277" y="0"/>
                  </a:lnTo>
                  <a:lnTo>
                    <a:pt x="699745" y="0"/>
                  </a:lnTo>
                  <a:lnTo>
                    <a:pt x="891021" y="382553"/>
                  </a:lnTo>
                  <a:lnTo>
                    <a:pt x="699745" y="765106"/>
                  </a:lnTo>
                  <a:lnTo>
                    <a:pt x="191277" y="765106"/>
                  </a:lnTo>
                  <a:lnTo>
                    <a:pt x="0" y="382553"/>
                  </a:lnTo>
                  <a:close/>
                </a:path>
              </a:pathLst>
            </a:custGeom>
            <a:ln>
              <a:solidFill>
                <a:schemeClr val="tx1">
                  <a:lumMod val="60000"/>
                  <a:lumOff val="40000"/>
                </a:schemeClr>
              </a:solidFill>
            </a:ln>
          </p:spPr>
          <p:style>
            <a:lnRef idx="2">
              <a:scrgbClr r="0" g="0" b="0"/>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138011" tIns="128668" rIns="138011" bIns="128668" numCol="1" spcCol="1270" anchor="ctr" anchorCtr="0">
              <a:noAutofit/>
            </a:bodyPr>
            <a:lstStyle/>
            <a:p>
              <a:pPr lvl="0" algn="ctr" defTabSz="355600" rtl="0">
                <a:lnSpc>
                  <a:spcPct val="90000"/>
                </a:lnSpc>
                <a:spcBef>
                  <a:spcPct val="0"/>
                </a:spcBef>
                <a:spcAft>
                  <a:spcPct val="35000"/>
                </a:spcAft>
              </a:pPr>
              <a:r>
                <a:rPr lang="en-AU" sz="700" kern="1200" dirty="0" smtClean="0"/>
                <a:t>Value Driven Development</a:t>
              </a:r>
              <a:endParaRPr lang="en-AU" sz="700" kern="1200" dirty="0"/>
            </a:p>
          </p:txBody>
        </p:sp>
        <p:sp>
          <p:nvSpPr>
            <p:cNvPr id="51" name="Freeform 50"/>
            <p:cNvSpPr/>
            <p:nvPr/>
          </p:nvSpPr>
          <p:spPr>
            <a:xfrm>
              <a:off x="2654298" y="4060562"/>
              <a:ext cx="962878" cy="903243"/>
            </a:xfrm>
            <a:custGeom>
              <a:avLst/>
              <a:gdLst>
                <a:gd name="connsiteX0" fmla="*/ 0 w 891021"/>
                <a:gd name="connsiteY0" fmla="*/ 382553 h 765106"/>
                <a:gd name="connsiteX1" fmla="*/ 191277 w 891021"/>
                <a:gd name="connsiteY1" fmla="*/ 0 h 765106"/>
                <a:gd name="connsiteX2" fmla="*/ 699745 w 891021"/>
                <a:gd name="connsiteY2" fmla="*/ 0 h 765106"/>
                <a:gd name="connsiteX3" fmla="*/ 891021 w 891021"/>
                <a:gd name="connsiteY3" fmla="*/ 382553 h 765106"/>
                <a:gd name="connsiteX4" fmla="*/ 699745 w 891021"/>
                <a:gd name="connsiteY4" fmla="*/ 765106 h 765106"/>
                <a:gd name="connsiteX5" fmla="*/ 191277 w 891021"/>
                <a:gd name="connsiteY5" fmla="*/ 765106 h 765106"/>
                <a:gd name="connsiteX6" fmla="*/ 0 w 891021"/>
                <a:gd name="connsiteY6" fmla="*/ 382553 h 765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1021" h="765106">
                  <a:moveTo>
                    <a:pt x="0" y="382553"/>
                  </a:moveTo>
                  <a:lnTo>
                    <a:pt x="191277" y="0"/>
                  </a:lnTo>
                  <a:lnTo>
                    <a:pt x="699745" y="0"/>
                  </a:lnTo>
                  <a:lnTo>
                    <a:pt x="891021" y="382553"/>
                  </a:lnTo>
                  <a:lnTo>
                    <a:pt x="699745" y="765106"/>
                  </a:lnTo>
                  <a:lnTo>
                    <a:pt x="191277" y="765106"/>
                  </a:lnTo>
                  <a:lnTo>
                    <a:pt x="0" y="382553"/>
                  </a:lnTo>
                  <a:close/>
                </a:path>
              </a:pathLst>
            </a:custGeom>
            <a:ln>
              <a:solidFill>
                <a:schemeClr val="tx1">
                  <a:lumMod val="60000"/>
                  <a:lumOff val="40000"/>
                </a:schemeClr>
              </a:solidFill>
            </a:ln>
          </p:spPr>
          <p:style>
            <a:lnRef idx="2">
              <a:scrgbClr r="0" g="0" b="0"/>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138011" tIns="128668" rIns="138011" bIns="128668" numCol="1" spcCol="1270" anchor="ctr" anchorCtr="0">
              <a:noAutofit/>
            </a:bodyPr>
            <a:lstStyle/>
            <a:p>
              <a:pPr lvl="0" algn="ctr" defTabSz="355600" rtl="0">
                <a:lnSpc>
                  <a:spcPct val="90000"/>
                </a:lnSpc>
                <a:spcBef>
                  <a:spcPct val="0"/>
                </a:spcBef>
                <a:spcAft>
                  <a:spcPct val="35000"/>
                </a:spcAft>
              </a:pPr>
              <a:r>
                <a:rPr lang="en-AU" sz="700" dirty="0" smtClean="0"/>
                <a:t>Collaborative working with Business, Technology and Vendor Partners</a:t>
              </a:r>
              <a:endParaRPr lang="en-AU" sz="700" kern="1200" dirty="0"/>
            </a:p>
          </p:txBody>
        </p:sp>
        <p:sp>
          <p:nvSpPr>
            <p:cNvPr id="53" name="Hexagon 52"/>
            <p:cNvSpPr/>
            <p:nvPr/>
          </p:nvSpPr>
          <p:spPr>
            <a:xfrm>
              <a:off x="3482904" y="4564528"/>
              <a:ext cx="962878" cy="903243"/>
            </a:xfrm>
            <a:prstGeom prst="hexagon">
              <a:avLst>
                <a:gd name="adj" fmla="val 25000"/>
                <a:gd name="vf" fmla="val 115470"/>
              </a:avLst>
            </a:prstGeom>
            <a:noFill/>
            <a:ln>
              <a:noFill/>
            </a:ln>
          </p:spPr>
          <p:style>
            <a:lnRef idx="2">
              <a:scrgbClr r="0" g="0" b="0"/>
            </a:lnRef>
            <a:fillRef idx="1">
              <a:scrgbClr r="0" g="0" b="0"/>
            </a:fillRef>
            <a:effectRef idx="0">
              <a:schemeClr val="accent3">
                <a:alpha val="90000"/>
                <a:tint val="40000"/>
                <a:hueOff val="0"/>
                <a:satOff val="0"/>
                <a:lumOff val="0"/>
                <a:alphaOff val="0"/>
              </a:schemeClr>
            </a:effectRef>
            <a:fontRef idx="minor">
              <a:schemeClr val="dk1">
                <a:hueOff val="0"/>
                <a:satOff val="0"/>
                <a:lumOff val="0"/>
                <a:alphaOff val="0"/>
              </a:schemeClr>
            </a:fontRef>
          </p:style>
        </p:sp>
        <p:sp>
          <p:nvSpPr>
            <p:cNvPr id="55" name="Freeform 54"/>
            <p:cNvSpPr/>
            <p:nvPr/>
          </p:nvSpPr>
          <p:spPr>
            <a:xfrm>
              <a:off x="3460122" y="4557448"/>
              <a:ext cx="962878" cy="903243"/>
            </a:xfrm>
            <a:custGeom>
              <a:avLst/>
              <a:gdLst>
                <a:gd name="connsiteX0" fmla="*/ 0 w 891021"/>
                <a:gd name="connsiteY0" fmla="*/ 382553 h 765106"/>
                <a:gd name="connsiteX1" fmla="*/ 191277 w 891021"/>
                <a:gd name="connsiteY1" fmla="*/ 0 h 765106"/>
                <a:gd name="connsiteX2" fmla="*/ 699745 w 891021"/>
                <a:gd name="connsiteY2" fmla="*/ 0 h 765106"/>
                <a:gd name="connsiteX3" fmla="*/ 891021 w 891021"/>
                <a:gd name="connsiteY3" fmla="*/ 382553 h 765106"/>
                <a:gd name="connsiteX4" fmla="*/ 699745 w 891021"/>
                <a:gd name="connsiteY4" fmla="*/ 765106 h 765106"/>
                <a:gd name="connsiteX5" fmla="*/ 191277 w 891021"/>
                <a:gd name="connsiteY5" fmla="*/ 765106 h 765106"/>
                <a:gd name="connsiteX6" fmla="*/ 0 w 891021"/>
                <a:gd name="connsiteY6" fmla="*/ 382553 h 765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1021" h="765106">
                  <a:moveTo>
                    <a:pt x="0" y="382553"/>
                  </a:moveTo>
                  <a:lnTo>
                    <a:pt x="191277" y="0"/>
                  </a:lnTo>
                  <a:lnTo>
                    <a:pt x="699745" y="0"/>
                  </a:lnTo>
                  <a:lnTo>
                    <a:pt x="891021" y="382553"/>
                  </a:lnTo>
                  <a:lnTo>
                    <a:pt x="699745" y="765106"/>
                  </a:lnTo>
                  <a:lnTo>
                    <a:pt x="191277" y="765106"/>
                  </a:lnTo>
                  <a:lnTo>
                    <a:pt x="0" y="382553"/>
                  </a:lnTo>
                  <a:close/>
                </a:path>
              </a:pathLst>
            </a:custGeom>
            <a:ln>
              <a:solidFill>
                <a:schemeClr val="tx1">
                  <a:lumMod val="60000"/>
                  <a:lumOff val="40000"/>
                </a:schemeClr>
              </a:solidFill>
            </a:ln>
          </p:spPr>
          <p:style>
            <a:lnRef idx="2">
              <a:scrgbClr r="0" g="0" b="0"/>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138011" tIns="128668" rIns="138011" bIns="128668" numCol="1" spcCol="1270" anchor="ctr" anchorCtr="0">
              <a:noAutofit/>
            </a:bodyPr>
            <a:lstStyle/>
            <a:p>
              <a:pPr lvl="0" algn="ctr" defTabSz="355600" rtl="0">
                <a:lnSpc>
                  <a:spcPct val="90000"/>
                </a:lnSpc>
                <a:spcBef>
                  <a:spcPct val="0"/>
                </a:spcBef>
                <a:spcAft>
                  <a:spcPct val="35000"/>
                </a:spcAft>
              </a:pPr>
              <a:r>
                <a:rPr lang="en-AU" sz="700" kern="1200" dirty="0" smtClean="0"/>
                <a:t>Regular delivery of Minimum Marketable Features</a:t>
              </a:r>
              <a:endParaRPr lang="en-AU" sz="700" kern="1200" dirty="0"/>
            </a:p>
          </p:txBody>
        </p:sp>
      </p:grpSp>
      <p:sp>
        <p:nvSpPr>
          <p:cNvPr id="57" name="Rectangle 56"/>
          <p:cNvSpPr/>
          <p:nvPr/>
        </p:nvSpPr>
        <p:spPr>
          <a:xfrm>
            <a:off x="1143000" y="4169038"/>
            <a:ext cx="3657600" cy="830997"/>
          </a:xfrm>
          <a:prstGeom prst="rect">
            <a:avLst/>
          </a:prstGeom>
        </p:spPr>
        <p:txBody>
          <a:bodyPr wrap="square">
            <a:spAutoFit/>
          </a:bodyPr>
          <a:lstStyle/>
          <a:p>
            <a:pPr algn="ctr">
              <a:buClr>
                <a:schemeClr val="tx1"/>
              </a:buClr>
              <a:buSzPct val="110000"/>
            </a:pPr>
            <a:r>
              <a:rPr lang="en-US" sz="1600" i="1" dirty="0" smtClean="0">
                <a:solidFill>
                  <a:schemeClr val="tx1">
                    <a:lumMod val="60000"/>
                    <a:lumOff val="40000"/>
                  </a:schemeClr>
                </a:solidFill>
                <a:latin typeface="+mn-lt"/>
                <a:cs typeface="Arial" pitchFamily="34" charset="0"/>
              </a:rPr>
              <a:t>Agile boosts Stakeholder Confidence and Employee Satisfaction / Morale</a:t>
            </a:r>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TextBox 37"/>
          <p:cNvSpPr txBox="1"/>
          <p:nvPr/>
        </p:nvSpPr>
        <p:spPr>
          <a:xfrm>
            <a:off x="304800" y="2077283"/>
            <a:ext cx="8382000" cy="3785652"/>
          </a:xfrm>
          <a:prstGeom prst="rect">
            <a:avLst/>
          </a:prstGeom>
          <a:solidFill>
            <a:schemeClr val="bg1">
              <a:lumMod val="95000"/>
            </a:schemeClr>
          </a:solidFill>
        </p:spPr>
        <p:txBody>
          <a:bodyPr wrap="square" rtlCol="0">
            <a:spAutoFit/>
          </a:bodyPr>
          <a:lstStyle/>
          <a:p>
            <a:pPr marL="344488" lvl="1" indent="-344488">
              <a:buFont typeface="Wingdings" pitchFamily="2" charset="2"/>
              <a:buChar char="§"/>
            </a:pPr>
            <a:r>
              <a:rPr lang="en-US" b="0" dirty="0" smtClean="0">
                <a:latin typeface="+mj-lt"/>
                <a:cs typeface="Calibri" pitchFamily="34" charset="0"/>
              </a:rPr>
              <a:t>M - MUST have this</a:t>
            </a:r>
            <a:br>
              <a:rPr lang="en-US" b="0" dirty="0" smtClean="0">
                <a:latin typeface="+mj-lt"/>
                <a:cs typeface="Calibri" pitchFamily="34" charset="0"/>
              </a:rPr>
            </a:br>
            <a:r>
              <a:rPr lang="en-US" b="0" dirty="0" smtClean="0">
                <a:latin typeface="+mj-lt"/>
                <a:cs typeface="Calibri" pitchFamily="34" charset="0"/>
              </a:rPr>
              <a:t>Requirements that are fundamental to the system; without which system will not work and have no value and have to be included in the current delivery </a:t>
            </a:r>
            <a:r>
              <a:rPr lang="en-US" b="0" dirty="0" err="1" smtClean="0">
                <a:latin typeface="+mj-lt"/>
                <a:cs typeface="Calibri" pitchFamily="34" charset="0"/>
              </a:rPr>
              <a:t>timebox</a:t>
            </a:r>
            <a:endParaRPr lang="en-US" b="0" dirty="0" smtClean="0">
              <a:latin typeface="+mj-lt"/>
              <a:cs typeface="Calibri" pitchFamily="34" charset="0"/>
            </a:endParaRPr>
          </a:p>
          <a:p>
            <a:pPr marL="344488" lvl="1" indent="-344488">
              <a:buFont typeface="Wingdings" pitchFamily="2" charset="2"/>
              <a:buChar char="§"/>
            </a:pPr>
            <a:endParaRPr lang="en-US" b="0" dirty="0" smtClean="0">
              <a:latin typeface="+mj-lt"/>
              <a:cs typeface="Calibri" pitchFamily="34" charset="0"/>
            </a:endParaRPr>
          </a:p>
          <a:p>
            <a:pPr marL="344488" lvl="1" indent="-344488">
              <a:buFont typeface="Wingdings" pitchFamily="2" charset="2"/>
              <a:buChar char="§"/>
            </a:pPr>
            <a:r>
              <a:rPr lang="en-US" b="0" dirty="0" smtClean="0">
                <a:latin typeface="+mj-lt"/>
                <a:cs typeface="Calibri" pitchFamily="34" charset="0"/>
              </a:rPr>
              <a:t>S - SHOULD have this</a:t>
            </a:r>
            <a:br>
              <a:rPr lang="en-US" b="0" dirty="0" smtClean="0">
                <a:latin typeface="+mj-lt"/>
                <a:cs typeface="Calibri" pitchFamily="34" charset="0"/>
              </a:rPr>
            </a:br>
            <a:r>
              <a:rPr lang="en-US" b="0" dirty="0" smtClean="0">
                <a:latin typeface="+mj-lt"/>
                <a:cs typeface="Calibri" pitchFamily="34" charset="0"/>
              </a:rPr>
              <a:t>Requirements that is important for project success; Important as MUST have but not as time-critical or have a workarounds. In other words not necessary for delivery in the current delivery </a:t>
            </a:r>
            <a:r>
              <a:rPr lang="en-US" b="0" dirty="0" err="1" smtClean="0">
                <a:latin typeface="+mj-lt"/>
                <a:cs typeface="Calibri" pitchFamily="34" charset="0"/>
              </a:rPr>
              <a:t>timebox</a:t>
            </a:r>
            <a:endParaRPr lang="en-US" b="0" dirty="0" smtClean="0">
              <a:latin typeface="+mj-lt"/>
              <a:cs typeface="Calibri" pitchFamily="34" charset="0"/>
            </a:endParaRPr>
          </a:p>
          <a:p>
            <a:pPr marL="344488" lvl="1" indent="-344488">
              <a:buFont typeface="Wingdings" pitchFamily="2" charset="2"/>
              <a:buChar char="§"/>
            </a:pPr>
            <a:endParaRPr lang="en-US" b="0" dirty="0" smtClean="0">
              <a:latin typeface="+mj-lt"/>
              <a:cs typeface="Calibri" pitchFamily="34" charset="0"/>
            </a:endParaRPr>
          </a:p>
          <a:p>
            <a:pPr marL="344488" lvl="1" indent="-344488">
              <a:buFont typeface="Wingdings" pitchFamily="2" charset="2"/>
              <a:buChar char="§"/>
            </a:pPr>
            <a:r>
              <a:rPr lang="en-US" b="0" dirty="0" smtClean="0">
                <a:latin typeface="+mj-lt"/>
                <a:cs typeface="Calibri" pitchFamily="34" charset="0"/>
              </a:rPr>
              <a:t>C - COULD have this</a:t>
            </a:r>
            <a:br>
              <a:rPr lang="en-US" b="0" dirty="0" smtClean="0">
                <a:latin typeface="+mj-lt"/>
                <a:cs typeface="Calibri" pitchFamily="34" charset="0"/>
              </a:rPr>
            </a:br>
            <a:r>
              <a:rPr lang="en-US" b="0" dirty="0" smtClean="0">
                <a:latin typeface="+mj-lt"/>
                <a:cs typeface="Calibri" pitchFamily="34" charset="0"/>
              </a:rPr>
              <a:t>Requirements not necessary; can include if it increases customer satisfaction for little development cost</a:t>
            </a:r>
          </a:p>
          <a:p>
            <a:pPr marL="344488" lvl="1" indent="-344488">
              <a:buFont typeface="Wingdings" pitchFamily="2" charset="2"/>
              <a:buChar char="§"/>
            </a:pPr>
            <a:endParaRPr lang="en-US" b="0" dirty="0" smtClean="0">
              <a:latin typeface="+mj-lt"/>
              <a:cs typeface="Calibri" pitchFamily="34" charset="0"/>
            </a:endParaRPr>
          </a:p>
          <a:p>
            <a:pPr marL="344488" lvl="1" indent="-344488">
              <a:buFont typeface="Wingdings" pitchFamily="2" charset="2"/>
              <a:buChar char="§"/>
            </a:pPr>
            <a:r>
              <a:rPr lang="en-US" b="0" dirty="0" smtClean="0">
                <a:latin typeface="+mj-lt"/>
                <a:cs typeface="Calibri" pitchFamily="34" charset="0"/>
              </a:rPr>
              <a:t>W - WON'T have this time, but WOULD like in the future</a:t>
            </a:r>
            <a:br>
              <a:rPr lang="en-US" b="0" dirty="0" smtClean="0">
                <a:latin typeface="+mj-lt"/>
                <a:cs typeface="Calibri" pitchFamily="34" charset="0"/>
              </a:rPr>
            </a:br>
            <a:r>
              <a:rPr lang="en-US" b="0" dirty="0" smtClean="0">
                <a:latin typeface="+mj-lt"/>
                <a:cs typeface="Calibri" pitchFamily="34" charset="0"/>
              </a:rPr>
              <a:t>Alternatively WANT – No to this release</a:t>
            </a:r>
          </a:p>
        </p:txBody>
      </p:sp>
      <p:sp>
        <p:nvSpPr>
          <p:cNvPr id="5" name="Content Placeholder 2"/>
          <p:cNvSpPr txBox="1">
            <a:spLocks/>
          </p:cNvSpPr>
          <p:nvPr/>
        </p:nvSpPr>
        <p:spPr bwMode="gray">
          <a:xfrm>
            <a:off x="228601" y="1058903"/>
            <a:ext cx="8686799" cy="693697"/>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p>
            <a:pPr marL="6350" marR="0" lvl="0" indent="6350" algn="l" defTabSz="457200" rtl="0" eaLnBrk="1" fontAlgn="base" latinLnBrk="0" hangingPunct="1">
              <a:lnSpc>
                <a:spcPct val="100000"/>
              </a:lnSpc>
              <a:spcBef>
                <a:spcPts val="0"/>
              </a:spcBef>
              <a:spcAft>
                <a:spcPts val="1200"/>
              </a:spcAft>
              <a:buClrTx/>
              <a:buSzTx/>
              <a:buFont typeface="Arial" charset="0"/>
              <a:buNone/>
              <a:tabLst/>
              <a:defRPr/>
            </a:pPr>
            <a:r>
              <a:rPr lang="en-US" sz="1400" b="1" noProof="0" dirty="0" smtClean="0">
                <a:solidFill>
                  <a:srgbClr val="336699"/>
                </a:solidFill>
                <a:latin typeface="+mj-lt"/>
                <a:ea typeface="Arial" charset="0"/>
                <a:cs typeface="Arial"/>
              </a:rPr>
              <a:t>Customer value prioritization is concerned with working on the items that yield the highest value to the customer as soon as possible.</a:t>
            </a:r>
            <a:endParaRPr kumimoji="0" lang="en-US" sz="1400" b="1" i="0" u="none" strike="noStrike" kern="1200" cap="none" spc="0" normalizeH="0" baseline="0" noProof="0" dirty="0" smtClean="0">
              <a:ln>
                <a:noFill/>
              </a:ln>
              <a:solidFill>
                <a:srgbClr val="336699"/>
              </a:solidFill>
              <a:uLnTx/>
              <a:uFillTx/>
              <a:latin typeface="+mj-lt"/>
              <a:ea typeface="Arial" charset="0"/>
              <a:cs typeface="Arial"/>
            </a:endParaRPr>
          </a:p>
        </p:txBody>
      </p:sp>
      <p:sp>
        <p:nvSpPr>
          <p:cNvPr id="6" name="Content Placeholder 2"/>
          <p:cNvSpPr txBox="1">
            <a:spLocks/>
          </p:cNvSpPr>
          <p:nvPr/>
        </p:nvSpPr>
        <p:spPr bwMode="gray">
          <a:xfrm>
            <a:off x="228600" y="1676400"/>
            <a:ext cx="8535390" cy="381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p>
            <a:pPr marL="6350" marR="0" lvl="0" indent="6350" algn="l" defTabSz="457200" rtl="0" eaLnBrk="1" fontAlgn="base" latinLnBrk="0" hangingPunct="1">
              <a:lnSpc>
                <a:spcPct val="100000"/>
              </a:lnSpc>
              <a:spcBef>
                <a:spcPts val="0"/>
              </a:spcBef>
              <a:spcAft>
                <a:spcPts val="1200"/>
              </a:spcAft>
              <a:buClrTx/>
              <a:buSzTx/>
              <a:buFont typeface="Arial" charset="0"/>
              <a:buNone/>
              <a:tabLst/>
              <a:defRPr/>
            </a:pPr>
            <a:r>
              <a:rPr kumimoji="0" lang="en-US" sz="1400" b="0" i="0" u="none" strike="noStrike" kern="1200" cap="none" spc="0" normalizeH="0" baseline="0" noProof="0" dirty="0" err="1" smtClean="0">
                <a:ln>
                  <a:noFill/>
                </a:ln>
                <a:solidFill>
                  <a:schemeClr val="accent4">
                    <a:lumMod val="75000"/>
                    <a:lumOff val="25000"/>
                  </a:schemeClr>
                </a:solidFill>
                <a:effectLst/>
                <a:uLnTx/>
                <a:uFillTx/>
                <a:latin typeface="+mj-lt"/>
                <a:ea typeface="Arial" charset="0"/>
                <a:cs typeface="Arial"/>
              </a:rPr>
              <a:t>MoSCoW</a:t>
            </a:r>
            <a:r>
              <a:rPr kumimoji="0" lang="en-US" sz="1400" b="0" i="0" u="none" strike="noStrike" kern="1200" cap="none" spc="0" normalizeH="0" noProof="0" dirty="0" smtClean="0">
                <a:ln>
                  <a:noFill/>
                </a:ln>
                <a:solidFill>
                  <a:schemeClr val="accent4">
                    <a:lumMod val="75000"/>
                    <a:lumOff val="25000"/>
                  </a:schemeClr>
                </a:solidFill>
                <a:effectLst/>
                <a:uLnTx/>
                <a:uFillTx/>
                <a:latin typeface="+mj-lt"/>
                <a:ea typeface="Arial" charset="0"/>
                <a:cs typeface="Arial"/>
              </a:rPr>
              <a:t> is a technique used to prioritize stories into four distinct categories: </a:t>
            </a:r>
            <a:endParaRPr kumimoji="0" lang="en-US" sz="1400" b="0" i="0" u="none" strike="noStrike" kern="1200" cap="none" spc="0" normalizeH="0" baseline="0" noProof="0" dirty="0" smtClean="0">
              <a:ln>
                <a:noFill/>
              </a:ln>
              <a:solidFill>
                <a:schemeClr val="accent4">
                  <a:lumMod val="75000"/>
                  <a:lumOff val="25000"/>
                </a:schemeClr>
              </a:solidFill>
              <a:effectLst/>
              <a:uLnTx/>
              <a:uFillTx/>
              <a:latin typeface="+mj-lt"/>
              <a:ea typeface="Arial" charset="0"/>
              <a:cs typeface="Arial"/>
            </a:endParaRPr>
          </a:p>
        </p:txBody>
      </p:sp>
      <p:sp>
        <p:nvSpPr>
          <p:cNvPr id="7" name="Rectangle 2"/>
          <p:cNvSpPr txBox="1">
            <a:spLocks noChangeArrowheads="1"/>
          </p:cNvSpPr>
          <p:nvPr/>
        </p:nvSpPr>
        <p:spPr>
          <a:xfrm>
            <a:off x="980700" y="397063"/>
            <a:ext cx="6096000" cy="369887"/>
          </a:xfrm>
          <a:prstGeom prst="rect">
            <a:avLst/>
          </a:prstGeom>
        </p:spPr>
        <p:txBody>
          <a:bodyPr anchor="t"/>
          <a:lstStyle/>
          <a:p>
            <a:pPr lvl="0" eaLnBrk="0" hangingPunct="0"/>
            <a:r>
              <a:rPr lang="en-US" sz="2000" dirty="0" smtClean="0">
                <a:latin typeface="+mj-lt"/>
              </a:rPr>
              <a:t>How do we determine the priority?</a:t>
            </a:r>
            <a:endParaRPr kumimoji="0" lang="en-US" sz="2400" b="1" i="0" u="none" strike="noStrike" kern="0" cap="none" spc="0" normalizeH="0" baseline="0" noProof="0" dirty="0" smtClean="0">
              <a:ln>
                <a:noFill/>
              </a:ln>
              <a:solidFill>
                <a:schemeClr val="tx1"/>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381000" y="6043542"/>
            <a:ext cx="8610600" cy="400110"/>
          </a:xfrm>
          <a:prstGeom prst="rect">
            <a:avLst/>
          </a:prstGeom>
        </p:spPr>
        <p:txBody>
          <a:bodyPr wrap="square">
            <a:spAutoFit/>
          </a:bodyPr>
          <a:lstStyle/>
          <a:p>
            <a:r>
              <a:rPr lang="en-US" sz="1000" b="0" i="1" dirty="0" smtClean="0">
                <a:latin typeface="+mn-lt"/>
                <a:cs typeface="Calibri" pitchFamily="34" charset="0"/>
              </a:rPr>
              <a:t>Please Note:- The above format "</a:t>
            </a:r>
            <a:r>
              <a:rPr lang="en-US" sz="1000" b="0" i="1" u="sng" dirty="0" smtClean="0">
                <a:latin typeface="+mn-lt"/>
                <a:cs typeface="Calibri" pitchFamily="34" charset="0"/>
              </a:rPr>
              <a:t>As a (role) I want (functionality) so that (benefit)</a:t>
            </a:r>
            <a:r>
              <a:rPr lang="en-US" sz="1000" b="0" i="1" dirty="0" smtClean="0">
                <a:latin typeface="+mn-lt"/>
                <a:cs typeface="Calibri" pitchFamily="34" charset="0"/>
              </a:rPr>
              <a:t>." of  writing User Story is the widely used format in the industry. We recommend teams to adhere to this format where possible, but teams do have the flexibility to use terms that make sense to the customer / Business.</a:t>
            </a:r>
          </a:p>
        </p:txBody>
      </p:sp>
      <p:sp>
        <p:nvSpPr>
          <p:cNvPr id="9" name="Rectangle 2"/>
          <p:cNvSpPr txBox="1">
            <a:spLocks noChangeArrowheads="1"/>
          </p:cNvSpPr>
          <p:nvPr/>
        </p:nvSpPr>
        <p:spPr>
          <a:xfrm>
            <a:off x="980700" y="397063"/>
            <a:ext cx="6096000" cy="369887"/>
          </a:xfrm>
          <a:prstGeom prst="rect">
            <a:avLst/>
          </a:prstGeom>
        </p:spPr>
        <p:txBody>
          <a:bodyPr anchor="t"/>
          <a:lstStyle/>
          <a:p>
            <a:pPr lvl="0" eaLnBrk="0" hangingPunct="0"/>
            <a:r>
              <a:rPr lang="en-US" sz="2000" dirty="0" smtClean="0">
                <a:latin typeface="+mn-lt"/>
              </a:rPr>
              <a:t>User Story</a:t>
            </a:r>
            <a:endParaRPr kumimoji="0" lang="en-US" sz="2400" b="1" i="0" u="none" strike="noStrike" kern="0" cap="none" spc="0" normalizeH="0" baseline="0" noProof="0" dirty="0" smtClean="0">
              <a:ln>
                <a:noFill/>
              </a:ln>
              <a:solidFill>
                <a:schemeClr val="tx1"/>
              </a:solidFill>
              <a:effectLst/>
              <a:uLnTx/>
              <a:uFillTx/>
              <a:latin typeface="+mn-lt"/>
              <a:ea typeface="+mj-ea"/>
              <a:cs typeface="+mj-cs"/>
            </a:endParaRPr>
          </a:p>
        </p:txBody>
      </p:sp>
      <p:grpSp>
        <p:nvGrpSpPr>
          <p:cNvPr id="10" name="Group 9"/>
          <p:cNvGrpSpPr/>
          <p:nvPr/>
        </p:nvGrpSpPr>
        <p:grpSpPr>
          <a:xfrm>
            <a:off x="228600" y="1055925"/>
            <a:ext cx="8610600" cy="2779931"/>
            <a:chOff x="228600" y="1066800"/>
            <a:chExt cx="8610600" cy="2779931"/>
          </a:xfrm>
        </p:grpSpPr>
        <p:sp>
          <p:nvSpPr>
            <p:cNvPr id="11" name="Rectangle 10"/>
            <p:cNvSpPr/>
            <p:nvPr/>
          </p:nvSpPr>
          <p:spPr>
            <a:xfrm>
              <a:off x="457200" y="2138571"/>
              <a:ext cx="7940069" cy="1708160"/>
            </a:xfrm>
            <a:prstGeom prst="rect">
              <a:avLst/>
            </a:prstGeom>
          </p:spPr>
          <p:txBody>
            <a:bodyPr wrap="square">
              <a:spAutoFit/>
            </a:bodyPr>
            <a:lstStyle/>
            <a:p>
              <a:pPr marL="342900" indent="-342900">
                <a:lnSpc>
                  <a:spcPct val="150000"/>
                </a:lnSpc>
                <a:buClr>
                  <a:srgbClr val="FFC000"/>
                </a:buClr>
                <a:buFont typeface="Wingdings" pitchFamily="2" charset="2"/>
                <a:buChar char="§"/>
              </a:pPr>
              <a:r>
                <a:rPr lang="en-US" sz="1400" b="0" dirty="0" smtClean="0">
                  <a:latin typeface="+mn-lt"/>
                  <a:cs typeface="Calibri" pitchFamily="34" charset="0"/>
                </a:rPr>
                <a:t>Widely used format for describing features on the Product Backlog</a:t>
              </a:r>
            </a:p>
            <a:p>
              <a:pPr marL="342900" indent="-342900">
                <a:lnSpc>
                  <a:spcPct val="150000"/>
                </a:lnSpc>
                <a:buClr>
                  <a:srgbClr val="FFC000"/>
                </a:buClr>
                <a:buFont typeface="Wingdings" pitchFamily="2" charset="2"/>
                <a:buChar char="§"/>
              </a:pPr>
              <a:r>
                <a:rPr lang="en-US" sz="1400" b="0" dirty="0" smtClean="0">
                  <a:latin typeface="+mn-lt"/>
                  <a:cs typeface="Calibri" pitchFamily="34" charset="0"/>
                </a:rPr>
                <a:t>Short, plain-language descriptions of the feature, centered on the consumer of the feature, what they need it to do, and why i.e. </a:t>
              </a:r>
              <a:r>
                <a:rPr lang="en-US" sz="1400" b="0" i="1" u="sng" dirty="0" smtClean="0">
                  <a:latin typeface="+mn-lt"/>
                  <a:cs typeface="Calibri" pitchFamily="34" charset="0"/>
                </a:rPr>
                <a:t>Who</a:t>
              </a:r>
              <a:r>
                <a:rPr lang="en-US" sz="1400" b="0" dirty="0" smtClean="0">
                  <a:latin typeface="+mn-lt"/>
                  <a:cs typeface="Calibri" pitchFamily="34" charset="0"/>
                </a:rPr>
                <a:t> does </a:t>
              </a:r>
              <a:r>
                <a:rPr lang="en-US" sz="1400" b="0" i="1" u="sng" dirty="0" smtClean="0">
                  <a:latin typeface="+mn-lt"/>
                  <a:cs typeface="Calibri" pitchFamily="34" charset="0"/>
                </a:rPr>
                <a:t>What</a:t>
              </a:r>
              <a:r>
                <a:rPr lang="en-US" sz="1400" b="0" dirty="0" smtClean="0">
                  <a:latin typeface="+mn-lt"/>
                  <a:cs typeface="Calibri" pitchFamily="34" charset="0"/>
                </a:rPr>
                <a:t> and </a:t>
              </a:r>
              <a:r>
                <a:rPr lang="en-US" sz="1400" b="0" i="1" u="sng" dirty="0" smtClean="0">
                  <a:latin typeface="+mn-lt"/>
                  <a:cs typeface="Calibri" pitchFamily="34" charset="0"/>
                </a:rPr>
                <a:t>Why</a:t>
              </a:r>
            </a:p>
            <a:p>
              <a:pPr marL="342900" indent="-342900">
                <a:lnSpc>
                  <a:spcPct val="150000"/>
                </a:lnSpc>
                <a:buClr>
                  <a:srgbClr val="FFC000"/>
                </a:buClr>
                <a:buFont typeface="Wingdings" pitchFamily="2" charset="2"/>
                <a:buChar char="§"/>
              </a:pPr>
              <a:r>
                <a:rPr lang="en-US" sz="1400" b="0" dirty="0" smtClean="0">
                  <a:latin typeface="+mn-lt"/>
                  <a:cs typeface="Calibri" pitchFamily="34" charset="0"/>
                </a:rPr>
                <a:t>As a (</a:t>
              </a:r>
              <a:r>
                <a:rPr lang="en-US" sz="1400" dirty="0" smtClean="0">
                  <a:latin typeface="+mn-lt"/>
                  <a:cs typeface="Calibri" pitchFamily="34" charset="0"/>
                </a:rPr>
                <a:t>role</a:t>
              </a:r>
              <a:r>
                <a:rPr lang="en-US" sz="1400" b="0" dirty="0" smtClean="0">
                  <a:latin typeface="+mn-lt"/>
                  <a:cs typeface="Calibri" pitchFamily="34" charset="0"/>
                </a:rPr>
                <a:t>) I want (</a:t>
              </a:r>
              <a:r>
                <a:rPr lang="en-US" sz="1400" dirty="0" smtClean="0">
                  <a:latin typeface="+mn-lt"/>
                  <a:cs typeface="Calibri" pitchFamily="34" charset="0"/>
                </a:rPr>
                <a:t>Something</a:t>
              </a:r>
              <a:r>
                <a:rPr lang="en-US" sz="1400" b="0" dirty="0" smtClean="0">
                  <a:latin typeface="+mn-lt"/>
                  <a:cs typeface="Calibri" pitchFamily="34" charset="0"/>
                </a:rPr>
                <a:t>) that (</a:t>
              </a:r>
              <a:r>
                <a:rPr lang="en-US" sz="1400" dirty="0" smtClean="0">
                  <a:latin typeface="+mn-lt"/>
                  <a:cs typeface="Calibri" pitchFamily="34" charset="0"/>
                </a:rPr>
                <a:t>Benefits</a:t>
              </a:r>
              <a:r>
                <a:rPr lang="en-US" sz="1400" b="0" dirty="0" smtClean="0">
                  <a:latin typeface="+mn-lt"/>
                  <a:cs typeface="Calibri" pitchFamily="34" charset="0"/>
                </a:rPr>
                <a:t>)</a:t>
              </a:r>
            </a:p>
            <a:p>
              <a:pPr marL="342900" indent="-342900">
                <a:lnSpc>
                  <a:spcPct val="150000"/>
                </a:lnSpc>
                <a:buClr>
                  <a:srgbClr val="FFC000"/>
                </a:buClr>
                <a:buFont typeface="Wingdings" pitchFamily="2" charset="2"/>
                <a:buChar char="§"/>
              </a:pPr>
              <a:endParaRPr lang="en-US" sz="1400" b="0" i="1" u="sng" dirty="0" smtClean="0">
                <a:latin typeface="+mn-lt"/>
                <a:cs typeface="Calibri" pitchFamily="34" charset="0"/>
              </a:endParaRPr>
            </a:p>
          </p:txBody>
        </p:sp>
        <p:sp>
          <p:nvSpPr>
            <p:cNvPr id="12" name="Content Placeholder 2"/>
            <p:cNvSpPr txBox="1">
              <a:spLocks/>
            </p:cNvSpPr>
            <p:nvPr/>
          </p:nvSpPr>
          <p:spPr>
            <a:xfrm>
              <a:off x="381000" y="1600200"/>
              <a:ext cx="8305800" cy="1828800"/>
            </a:xfrm>
            <a:prstGeom prst="rect">
              <a:avLst/>
            </a:prstGeom>
          </p:spPr>
          <p:txBody>
            <a:bodyPr vert="horz">
              <a:noAutofit/>
            </a:bodyPr>
            <a:lstStyle/>
            <a:p>
              <a:pPr marL="60325" marR="0" lvl="0" indent="-3175" algn="l" defTabSz="914400" rtl="0" eaLnBrk="1" fontAlgn="auto" latinLnBrk="0" hangingPunct="1">
                <a:lnSpc>
                  <a:spcPct val="100000"/>
                </a:lnSpc>
                <a:spcBef>
                  <a:spcPts val="700"/>
                </a:spcBef>
                <a:spcAft>
                  <a:spcPts val="0"/>
                </a:spcAft>
                <a:buClr>
                  <a:schemeClr val="accent2"/>
                </a:buClr>
                <a:buSzPct val="60000"/>
                <a:buFont typeface="Wingdings"/>
                <a:buNone/>
                <a:tabLst/>
                <a:defRPr/>
              </a:pPr>
              <a:r>
                <a:rPr kumimoji="0" lang="en-US" sz="1600" b="1" i="0" u="none" strike="noStrike" kern="1200" cap="none" spc="0" normalizeH="0" baseline="0" noProof="0" dirty="0" smtClean="0">
                  <a:ln>
                    <a:noFill/>
                  </a:ln>
                  <a:solidFill>
                    <a:srgbClr val="002663"/>
                  </a:solidFill>
                  <a:effectLst/>
                  <a:uLnTx/>
                  <a:uFillTx/>
                  <a:latin typeface="+mn-lt"/>
                  <a:cs typeface="Calibri" pitchFamily="34" charset="0"/>
                </a:rPr>
                <a:t>A specific need for a new feature/change on an existing/new program and/or system from a </a:t>
              </a:r>
              <a:r>
                <a:rPr kumimoji="0" lang="en-US" sz="1600" b="1" i="1" u="none" strike="noStrike" kern="1200" cap="none" spc="0" normalizeH="0" baseline="0" noProof="0" dirty="0" smtClean="0">
                  <a:ln>
                    <a:noFill/>
                  </a:ln>
                  <a:solidFill>
                    <a:srgbClr val="002663"/>
                  </a:solidFill>
                  <a:effectLst/>
                  <a:uLnTx/>
                  <a:uFillTx/>
                  <a:latin typeface="+mn-lt"/>
                  <a:cs typeface="Calibri" pitchFamily="34" charset="0"/>
                </a:rPr>
                <a:t>user’s perspective.</a:t>
              </a:r>
              <a:endParaRPr kumimoji="0" lang="en-US" sz="1600" b="1" i="1" u="none" strike="noStrike" kern="1200" cap="none" spc="0" normalizeH="0" baseline="0" noProof="0" dirty="0">
                <a:ln>
                  <a:noFill/>
                </a:ln>
                <a:solidFill>
                  <a:srgbClr val="002663"/>
                </a:solidFill>
                <a:effectLst/>
                <a:uLnTx/>
                <a:uFillTx/>
                <a:latin typeface="+mn-lt"/>
                <a:cs typeface="Calibri" pitchFamily="34" charset="0"/>
              </a:endParaRPr>
            </a:p>
          </p:txBody>
        </p:sp>
        <p:sp>
          <p:nvSpPr>
            <p:cNvPr id="13" name="Content Placeholder 2"/>
            <p:cNvSpPr txBox="1">
              <a:spLocks/>
            </p:cNvSpPr>
            <p:nvPr/>
          </p:nvSpPr>
          <p:spPr bwMode="gray">
            <a:xfrm>
              <a:off x="228600" y="1295400"/>
              <a:ext cx="8610600" cy="2325574"/>
            </a:xfrm>
            <a:prstGeom prst="rect">
              <a:avLst/>
            </a:prstGeom>
            <a:noFill/>
            <a:ln w="9525">
              <a:solidFill>
                <a:srgbClr val="0C234E"/>
              </a:solidFill>
              <a:miter lim="800000"/>
              <a:headEnd/>
              <a:tailEnd/>
            </a:ln>
          </p:spPr>
          <p:txBody>
            <a:bodyPr vert="horz" wrap="square" lIns="91440" tIns="45720" rIns="91440" bIns="45720" numCol="1" anchor="ctr" anchorCtr="0" compatLnSpc="1">
              <a:prstTxWarp prst="textNoShape">
                <a:avLst/>
              </a:prstTxWarp>
              <a:normAutofit/>
            </a:bodyPr>
            <a:lstStyle/>
            <a:p>
              <a:pPr marL="0" marR="0" lvl="0" indent="0" algn="l" defTabSz="457200" rtl="0" eaLnBrk="1" fontAlgn="base" latinLnBrk="0" hangingPunct="1">
                <a:lnSpc>
                  <a:spcPct val="120000"/>
                </a:lnSpc>
                <a:spcBef>
                  <a:spcPts val="0"/>
                </a:spcBef>
                <a:spcAft>
                  <a:spcPts val="0"/>
                </a:spcAft>
                <a:buClrTx/>
                <a:buSzTx/>
                <a:buFont typeface="Arial" charset="0"/>
                <a:buNone/>
                <a:tabLst/>
                <a:defRPr/>
              </a:pPr>
              <a:endParaRPr kumimoji="0" lang="en-US" sz="1500" b="0" i="0" u="none" strike="noStrike" kern="1200" cap="none" spc="0" normalizeH="0" baseline="0" noProof="0" dirty="0">
                <a:ln>
                  <a:noFill/>
                </a:ln>
                <a:solidFill>
                  <a:schemeClr val="accent5"/>
                </a:solidFill>
                <a:effectLst/>
                <a:uLnTx/>
                <a:uFillTx/>
                <a:latin typeface="+mn-lt"/>
                <a:ea typeface="Arial" charset="0"/>
                <a:cs typeface="Arial"/>
              </a:endParaRPr>
            </a:p>
          </p:txBody>
        </p:sp>
        <p:grpSp>
          <p:nvGrpSpPr>
            <p:cNvPr id="14" name="Group 31"/>
            <p:cNvGrpSpPr/>
            <p:nvPr/>
          </p:nvGrpSpPr>
          <p:grpSpPr>
            <a:xfrm>
              <a:off x="457200" y="1066800"/>
              <a:ext cx="4724400" cy="406647"/>
              <a:chOff x="609600" y="1905000"/>
              <a:chExt cx="4724400" cy="406647"/>
            </a:xfrm>
          </p:grpSpPr>
          <p:sp>
            <p:nvSpPr>
              <p:cNvPr id="15" name="Rectangle 14"/>
              <p:cNvSpPr/>
              <p:nvPr/>
            </p:nvSpPr>
            <p:spPr bwMode="auto">
              <a:xfrm>
                <a:off x="617152" y="1905001"/>
                <a:ext cx="4716848" cy="406646"/>
              </a:xfrm>
              <a:prstGeom prst="rect">
                <a:avLst/>
              </a:prstGeom>
              <a:gradFill>
                <a:gsLst>
                  <a:gs pos="0">
                    <a:srgbClr val="0C234E"/>
                  </a:gs>
                  <a:gs pos="42000">
                    <a:srgbClr val="163773"/>
                  </a:gs>
                  <a:gs pos="100000">
                    <a:srgbClr val="1D438A"/>
                  </a:gs>
                </a:gsLst>
                <a:lin ang="16200000" scaled="1"/>
              </a:gradFill>
              <a:ln w="57150"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smtClean="0">
                  <a:ln>
                    <a:noFill/>
                  </a:ln>
                  <a:solidFill>
                    <a:schemeClr val="tx1"/>
                  </a:solidFill>
                  <a:effectLst/>
                  <a:latin typeface="+mn-lt"/>
                  <a:ea typeface="MS PGothic" pitchFamily="34" charset="-128"/>
                </a:endParaRPr>
              </a:p>
            </p:txBody>
          </p:sp>
          <p:sp>
            <p:nvSpPr>
              <p:cNvPr id="16" name="TextBox 15"/>
              <p:cNvSpPr txBox="1"/>
              <p:nvPr/>
            </p:nvSpPr>
            <p:spPr>
              <a:xfrm>
                <a:off x="609600" y="1905000"/>
                <a:ext cx="4572000" cy="400110"/>
              </a:xfrm>
              <a:prstGeom prst="rect">
                <a:avLst/>
              </a:prstGeom>
              <a:noFill/>
            </p:spPr>
            <p:txBody>
              <a:bodyPr wrap="square" rtlCol="0">
                <a:spAutoFit/>
              </a:bodyPr>
              <a:lstStyle/>
              <a:p>
                <a:r>
                  <a:rPr lang="en-US" sz="2000" b="1" spc="50" dirty="0" smtClean="0">
                    <a:ln w="13500">
                      <a:solidFill>
                        <a:schemeClr val="accent1">
                          <a:shade val="2500"/>
                          <a:alpha val="6500"/>
                        </a:schemeClr>
                      </a:solidFill>
                      <a:prstDash val="solid"/>
                    </a:ln>
                    <a:solidFill>
                      <a:schemeClr val="accent1">
                        <a:tint val="3000"/>
                        <a:alpha val="95000"/>
                      </a:schemeClr>
                    </a:solidFill>
                    <a:effectLst>
                      <a:outerShdw blurRad="38100" dist="38100" dir="2700000" algn="tl">
                        <a:srgbClr val="000000">
                          <a:alpha val="43137"/>
                        </a:srgbClr>
                      </a:outerShdw>
                    </a:effectLst>
                    <a:latin typeface="+mn-lt"/>
                    <a:cs typeface="Arial" pitchFamily="34" charset="0"/>
                  </a:rPr>
                  <a:t>WHAT IS A USER STORY?</a:t>
                </a:r>
                <a:endParaRPr lang="en-US" sz="2000" b="1" spc="50" dirty="0">
                  <a:ln w="13500">
                    <a:solidFill>
                      <a:schemeClr val="accent1">
                        <a:shade val="2500"/>
                        <a:alpha val="6500"/>
                      </a:schemeClr>
                    </a:solidFill>
                    <a:prstDash val="solid"/>
                  </a:ln>
                  <a:solidFill>
                    <a:schemeClr val="accent1">
                      <a:tint val="3000"/>
                      <a:alpha val="95000"/>
                    </a:schemeClr>
                  </a:solidFill>
                  <a:effectLst>
                    <a:outerShdw blurRad="38100" dist="38100" dir="2700000" algn="tl">
                      <a:srgbClr val="000000">
                        <a:alpha val="43137"/>
                      </a:srgbClr>
                    </a:outerShdw>
                  </a:effectLst>
                  <a:latin typeface="+mn-lt"/>
                  <a:cs typeface="Arial" pitchFamily="34" charset="0"/>
                </a:endParaRPr>
              </a:p>
            </p:txBody>
          </p:sp>
        </p:grpSp>
      </p:grpSp>
      <p:sp>
        <p:nvSpPr>
          <p:cNvPr id="17" name="Rectangle 16"/>
          <p:cNvSpPr/>
          <p:nvPr/>
        </p:nvSpPr>
        <p:spPr bwMode="auto">
          <a:xfrm>
            <a:off x="1154875" y="4455233"/>
            <a:ext cx="2971800" cy="762000"/>
          </a:xfrm>
          <a:prstGeom prst="rect">
            <a:avLst/>
          </a:prstGeom>
          <a:solidFill>
            <a:srgbClr val="002663"/>
          </a:solidFill>
          <a:ln w="9525">
            <a:noFill/>
            <a:miter lim="800000"/>
            <a:headEnd/>
            <a:tailEnd/>
          </a:ln>
        </p:spPr>
        <p:txBody>
          <a:bodyPr rtlCol="0" anchor="ctr"/>
          <a:lstStyle/>
          <a:p>
            <a:pPr marL="231775" indent="-231775" algn="ctr" eaLnBrk="0" hangingPunct="0">
              <a:lnSpc>
                <a:spcPct val="90000"/>
              </a:lnSpc>
              <a:buClr>
                <a:srgbClr val="0099CC"/>
              </a:buClr>
              <a:buSzPct val="75000"/>
              <a:buFont typeface="Wingdings" pitchFamily="2" charset="2"/>
              <a:buNone/>
            </a:pPr>
            <a:r>
              <a:rPr lang="en-US" b="1" i="0" dirty="0" smtClean="0">
                <a:solidFill>
                  <a:schemeClr val="bg1"/>
                </a:solidFill>
                <a:effectLst>
                  <a:outerShdw blurRad="38100" dist="38100" dir="2700000" algn="tl">
                    <a:srgbClr val="000000">
                      <a:alpha val="43137"/>
                    </a:srgbClr>
                  </a:outerShdw>
                </a:effectLst>
                <a:latin typeface="+mn-lt"/>
                <a:cs typeface="Calibri" pitchFamily="34" charset="0"/>
              </a:rPr>
              <a:t>Focus on the “What” </a:t>
            </a:r>
            <a:br>
              <a:rPr lang="en-US" b="1" i="0" dirty="0" smtClean="0">
                <a:solidFill>
                  <a:schemeClr val="bg1"/>
                </a:solidFill>
                <a:effectLst>
                  <a:outerShdw blurRad="38100" dist="38100" dir="2700000" algn="tl">
                    <a:srgbClr val="000000">
                      <a:alpha val="43137"/>
                    </a:srgbClr>
                  </a:outerShdw>
                </a:effectLst>
                <a:latin typeface="+mn-lt"/>
                <a:cs typeface="Calibri" pitchFamily="34" charset="0"/>
              </a:rPr>
            </a:br>
            <a:r>
              <a:rPr lang="en-US" b="1" i="0" dirty="0" smtClean="0">
                <a:solidFill>
                  <a:schemeClr val="bg1"/>
                </a:solidFill>
                <a:effectLst>
                  <a:outerShdw blurRad="38100" dist="38100" dir="2700000" algn="tl">
                    <a:srgbClr val="000000">
                      <a:alpha val="43137"/>
                    </a:srgbClr>
                  </a:outerShdw>
                </a:effectLst>
                <a:latin typeface="+mn-lt"/>
                <a:cs typeface="Calibri" pitchFamily="34" charset="0"/>
              </a:rPr>
              <a:t>not the “How”</a:t>
            </a:r>
          </a:p>
        </p:txBody>
      </p:sp>
      <p:sp>
        <p:nvSpPr>
          <p:cNvPr id="18" name="Rectangle 17"/>
          <p:cNvSpPr/>
          <p:nvPr/>
        </p:nvSpPr>
        <p:spPr bwMode="auto">
          <a:xfrm>
            <a:off x="4812475" y="4455233"/>
            <a:ext cx="2971800" cy="762000"/>
          </a:xfrm>
          <a:prstGeom prst="rect">
            <a:avLst/>
          </a:prstGeom>
          <a:solidFill>
            <a:srgbClr val="002663"/>
          </a:solidFill>
          <a:ln w="9525">
            <a:noFill/>
            <a:miter lim="800000"/>
            <a:headEnd/>
            <a:tailEnd/>
          </a:ln>
        </p:spPr>
        <p:txBody>
          <a:bodyPr rtlCol="0" anchor="ctr"/>
          <a:lstStyle/>
          <a:p>
            <a:pPr marL="231775" indent="-231775" algn="ctr" eaLnBrk="0" hangingPunct="0">
              <a:lnSpc>
                <a:spcPct val="90000"/>
              </a:lnSpc>
              <a:buClr>
                <a:srgbClr val="0099CC"/>
              </a:buClr>
              <a:buSzPct val="75000"/>
              <a:buFont typeface="Wingdings" pitchFamily="2" charset="2"/>
              <a:buNone/>
            </a:pPr>
            <a:r>
              <a:rPr lang="en-US" b="1" i="0" dirty="0" smtClean="0">
                <a:solidFill>
                  <a:schemeClr val="bg1"/>
                </a:solidFill>
                <a:effectLst>
                  <a:outerShdw blurRad="38100" dist="38100" dir="2700000" algn="tl">
                    <a:srgbClr val="000000">
                      <a:alpha val="43137"/>
                    </a:srgbClr>
                  </a:outerShdw>
                </a:effectLst>
                <a:latin typeface="+mn-lt"/>
                <a:cs typeface="Calibri" pitchFamily="34" charset="0"/>
              </a:rPr>
              <a:t>Each User Story is a complete functionality</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p:cNvSpPr/>
          <p:nvPr/>
        </p:nvSpPr>
        <p:spPr>
          <a:xfrm>
            <a:off x="4572000" y="3200400"/>
            <a:ext cx="4419600" cy="2667000"/>
          </a:xfrm>
          <a:prstGeom prst="rect">
            <a:avLst/>
          </a:prstGeom>
          <a:gradFill>
            <a:gsLst>
              <a:gs pos="0">
                <a:schemeClr val="bg1">
                  <a:lumMod val="75000"/>
                </a:schemeClr>
              </a:gs>
              <a:gs pos="50000">
                <a:schemeClr val="bg1">
                  <a:lumMod val="85000"/>
                </a:schemeClr>
              </a:gs>
              <a:gs pos="100000">
                <a:schemeClr val="bg1">
                  <a:lumMod val="95000"/>
                </a:schemeClr>
              </a:gs>
            </a:gsLst>
            <a:lin ang="13500000" scaled="1"/>
          </a:gradFill>
          <a:ln w="50800">
            <a:solidFill>
              <a:srgbClr val="045B8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152400" y="3200400"/>
            <a:ext cx="4419600" cy="2667000"/>
          </a:xfrm>
          <a:prstGeom prst="rect">
            <a:avLst/>
          </a:prstGeom>
          <a:gradFill>
            <a:gsLst>
              <a:gs pos="0">
                <a:schemeClr val="bg1">
                  <a:lumMod val="75000"/>
                </a:schemeClr>
              </a:gs>
              <a:gs pos="50000">
                <a:schemeClr val="bg1">
                  <a:lumMod val="85000"/>
                </a:schemeClr>
              </a:gs>
              <a:gs pos="100000">
                <a:schemeClr val="bg1">
                  <a:lumMod val="95000"/>
                </a:schemeClr>
              </a:gs>
            </a:gsLst>
            <a:lin ang="13500000" scaled="1"/>
          </a:gradFill>
          <a:ln w="50800">
            <a:solidFill>
              <a:srgbClr val="045B8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2057400" y="3242846"/>
            <a:ext cx="685800" cy="338554"/>
          </a:xfrm>
          <a:prstGeom prst="rect">
            <a:avLst/>
          </a:prstGeom>
          <a:noFill/>
        </p:spPr>
        <p:txBody>
          <a:bodyPr wrap="square" rtlCol="0">
            <a:spAutoFit/>
          </a:bodyPr>
          <a:lstStyle/>
          <a:p>
            <a:r>
              <a:rPr lang="en-US" sz="1600" b="1" dirty="0" smtClean="0">
                <a:solidFill>
                  <a:srgbClr val="045B81"/>
                </a:solidFill>
                <a:latin typeface="Arial" pitchFamily="34" charset="0"/>
                <a:cs typeface="Arial" pitchFamily="34" charset="0"/>
              </a:rPr>
              <a:t>Title</a:t>
            </a:r>
            <a:endParaRPr lang="en-US" sz="1600" b="1" dirty="0">
              <a:solidFill>
                <a:srgbClr val="045B81"/>
              </a:solidFill>
              <a:latin typeface="Arial" pitchFamily="34" charset="0"/>
              <a:cs typeface="Arial" pitchFamily="34" charset="0"/>
            </a:endParaRPr>
          </a:p>
        </p:txBody>
      </p:sp>
      <p:sp>
        <p:nvSpPr>
          <p:cNvPr id="8" name="TextBox 7"/>
          <p:cNvSpPr txBox="1"/>
          <p:nvPr/>
        </p:nvSpPr>
        <p:spPr>
          <a:xfrm>
            <a:off x="1676401" y="3994428"/>
            <a:ext cx="1447799" cy="338554"/>
          </a:xfrm>
          <a:prstGeom prst="rect">
            <a:avLst/>
          </a:prstGeom>
          <a:noFill/>
        </p:spPr>
        <p:txBody>
          <a:bodyPr wrap="square" rtlCol="0">
            <a:spAutoFit/>
          </a:bodyPr>
          <a:lstStyle/>
          <a:p>
            <a:r>
              <a:rPr lang="en-US" sz="1600" b="1" dirty="0" smtClean="0">
                <a:solidFill>
                  <a:srgbClr val="045B81"/>
                </a:solidFill>
                <a:latin typeface="Arial" pitchFamily="34" charset="0"/>
                <a:cs typeface="Arial" pitchFamily="34" charset="0"/>
              </a:rPr>
              <a:t>Description</a:t>
            </a:r>
            <a:endParaRPr lang="en-US" sz="1600" b="1" dirty="0">
              <a:solidFill>
                <a:srgbClr val="045B81"/>
              </a:solidFill>
              <a:latin typeface="Arial" pitchFamily="34" charset="0"/>
              <a:cs typeface="Arial" pitchFamily="34" charset="0"/>
            </a:endParaRPr>
          </a:p>
        </p:txBody>
      </p:sp>
      <p:sp>
        <p:nvSpPr>
          <p:cNvPr id="10" name="TextBox 9"/>
          <p:cNvSpPr txBox="1"/>
          <p:nvPr/>
        </p:nvSpPr>
        <p:spPr>
          <a:xfrm>
            <a:off x="4229100" y="5466532"/>
            <a:ext cx="342900" cy="338554"/>
          </a:xfrm>
          <a:prstGeom prst="rect">
            <a:avLst/>
          </a:prstGeom>
          <a:noFill/>
        </p:spPr>
        <p:txBody>
          <a:bodyPr wrap="square" rtlCol="0">
            <a:spAutoFit/>
          </a:bodyPr>
          <a:lstStyle/>
          <a:p>
            <a:r>
              <a:rPr lang="en-US" sz="1600" b="1" dirty="0" smtClean="0">
                <a:latin typeface="Arial Narrow" pitchFamily="34" charset="0"/>
              </a:rPr>
              <a:t>2</a:t>
            </a:r>
            <a:endParaRPr lang="en-US" sz="1600" b="1" dirty="0">
              <a:latin typeface="Arial Narrow" pitchFamily="34" charset="0"/>
            </a:endParaRPr>
          </a:p>
        </p:txBody>
      </p:sp>
      <p:sp>
        <p:nvSpPr>
          <p:cNvPr id="12" name="TextBox 11"/>
          <p:cNvSpPr txBox="1"/>
          <p:nvPr/>
        </p:nvSpPr>
        <p:spPr>
          <a:xfrm>
            <a:off x="5791200" y="5410200"/>
            <a:ext cx="2362200" cy="338554"/>
          </a:xfrm>
          <a:prstGeom prst="rect">
            <a:avLst/>
          </a:prstGeom>
          <a:noFill/>
        </p:spPr>
        <p:txBody>
          <a:bodyPr wrap="square" rtlCol="0">
            <a:spAutoFit/>
          </a:bodyPr>
          <a:lstStyle/>
          <a:p>
            <a:pPr algn="ctr"/>
            <a:r>
              <a:rPr lang="en-US" sz="1600" b="1" dirty="0" smtClean="0">
                <a:solidFill>
                  <a:srgbClr val="045B81"/>
                </a:solidFill>
                <a:latin typeface="Arial" pitchFamily="34" charset="0"/>
                <a:cs typeface="Arial" pitchFamily="34" charset="0"/>
              </a:rPr>
              <a:t>Customer Validation</a:t>
            </a:r>
            <a:endParaRPr lang="en-US" sz="1600" b="1" dirty="0">
              <a:solidFill>
                <a:srgbClr val="045B81"/>
              </a:solidFill>
              <a:latin typeface="Arial" pitchFamily="34" charset="0"/>
              <a:cs typeface="Arial" pitchFamily="34" charset="0"/>
            </a:endParaRPr>
          </a:p>
        </p:txBody>
      </p:sp>
      <p:sp>
        <p:nvSpPr>
          <p:cNvPr id="17" name="TextBox 16"/>
          <p:cNvSpPr txBox="1"/>
          <p:nvPr/>
        </p:nvSpPr>
        <p:spPr>
          <a:xfrm>
            <a:off x="3886200" y="3225225"/>
            <a:ext cx="685800" cy="584775"/>
          </a:xfrm>
          <a:prstGeom prst="rect">
            <a:avLst/>
          </a:prstGeom>
          <a:noFill/>
        </p:spPr>
        <p:txBody>
          <a:bodyPr wrap="square" rtlCol="0">
            <a:spAutoFit/>
          </a:bodyPr>
          <a:lstStyle/>
          <a:p>
            <a:pPr algn="ctr"/>
            <a:r>
              <a:rPr lang="en-US" sz="1600" b="1" dirty="0" smtClean="0">
                <a:latin typeface="Arial Narrow" pitchFamily="34" charset="0"/>
              </a:rPr>
              <a:t>Must Have</a:t>
            </a:r>
            <a:endParaRPr lang="en-US" sz="1600" b="1" dirty="0">
              <a:latin typeface="Arial Narrow" pitchFamily="34" charset="0"/>
            </a:endParaRPr>
          </a:p>
        </p:txBody>
      </p:sp>
      <p:grpSp>
        <p:nvGrpSpPr>
          <p:cNvPr id="2" name="Group 32"/>
          <p:cNvGrpSpPr/>
          <p:nvPr/>
        </p:nvGrpSpPr>
        <p:grpSpPr>
          <a:xfrm>
            <a:off x="769175" y="1707075"/>
            <a:ext cx="7600950" cy="1361017"/>
            <a:chOff x="769175" y="1525147"/>
            <a:chExt cx="7600950" cy="1361017"/>
          </a:xfrm>
        </p:grpSpPr>
        <p:sp>
          <p:nvSpPr>
            <p:cNvPr id="4" name="TextBox 3"/>
            <p:cNvSpPr txBox="1"/>
            <p:nvPr/>
          </p:nvSpPr>
          <p:spPr>
            <a:xfrm>
              <a:off x="769175" y="1525147"/>
              <a:ext cx="7600950" cy="646331"/>
            </a:xfrm>
            <a:prstGeom prst="rect">
              <a:avLst/>
            </a:prstGeom>
            <a:noFill/>
          </p:spPr>
          <p:txBody>
            <a:bodyPr wrap="square" rtlCol="0">
              <a:spAutoFit/>
            </a:bodyPr>
            <a:lstStyle/>
            <a:p>
              <a:pPr algn="ctr"/>
              <a:r>
                <a:rPr lang="en-US" b="1" dirty="0" smtClean="0">
                  <a:solidFill>
                    <a:srgbClr val="7030A0"/>
                  </a:solidFill>
                  <a:latin typeface="Arial Narrow" pitchFamily="34" charset="0"/>
                </a:rPr>
                <a:t>The Three C’s of a User Story</a:t>
              </a:r>
              <a:endParaRPr lang="en-US" dirty="0" smtClean="0">
                <a:solidFill>
                  <a:srgbClr val="7030A0"/>
                </a:solidFill>
                <a:latin typeface="Arial Narrow" pitchFamily="34" charset="0"/>
              </a:endParaRPr>
            </a:p>
            <a:p>
              <a:pPr algn="ctr"/>
              <a:r>
                <a:rPr lang="en-US" dirty="0" smtClean="0">
                  <a:latin typeface="Arial Narrow" pitchFamily="34" charset="0"/>
                </a:rPr>
                <a:t>  </a:t>
              </a:r>
              <a:r>
                <a:rPr lang="en-US" b="1" dirty="0" smtClean="0">
                  <a:latin typeface="Arial Narrow" pitchFamily="34" charset="0"/>
                </a:rPr>
                <a:t>Card</a:t>
              </a:r>
              <a:r>
                <a:rPr lang="en-US" b="1" dirty="0" smtClean="0">
                  <a:solidFill>
                    <a:srgbClr val="045B81"/>
                  </a:solidFill>
                  <a:latin typeface="Arial Narrow" pitchFamily="34" charset="0"/>
                </a:rPr>
                <a:t>            </a:t>
              </a:r>
              <a:r>
                <a:rPr lang="en-US" dirty="0" smtClean="0">
                  <a:latin typeface="Arial Narrow" pitchFamily="34" charset="0"/>
                </a:rPr>
                <a:t>|            </a:t>
              </a:r>
              <a:r>
                <a:rPr lang="en-US" b="1" dirty="0" smtClean="0">
                  <a:latin typeface="Arial Narrow" pitchFamily="34" charset="0"/>
                </a:rPr>
                <a:t>Conversation</a:t>
              </a:r>
              <a:r>
                <a:rPr lang="en-US" b="1" dirty="0" smtClean="0">
                  <a:solidFill>
                    <a:srgbClr val="045B81"/>
                  </a:solidFill>
                  <a:latin typeface="Arial Narrow" pitchFamily="34" charset="0"/>
                </a:rPr>
                <a:t>    </a:t>
              </a:r>
              <a:r>
                <a:rPr lang="en-US" dirty="0" smtClean="0">
                  <a:latin typeface="Arial Narrow" pitchFamily="34" charset="0"/>
                </a:rPr>
                <a:t>        |            </a:t>
              </a:r>
              <a:r>
                <a:rPr lang="en-US" b="1" dirty="0" smtClean="0">
                  <a:latin typeface="Arial Narrow" pitchFamily="34" charset="0"/>
                </a:rPr>
                <a:t>Confirmation</a:t>
              </a:r>
              <a:r>
                <a:rPr lang="en-US" dirty="0" smtClean="0">
                  <a:latin typeface="Arial Narrow" pitchFamily="34" charset="0"/>
                </a:rPr>
                <a:t> </a:t>
              </a:r>
              <a:endParaRPr lang="en-US" dirty="0">
                <a:latin typeface="Arial Narrow" pitchFamily="34" charset="0"/>
              </a:endParaRPr>
            </a:p>
          </p:txBody>
        </p:sp>
        <p:sp>
          <p:nvSpPr>
            <p:cNvPr id="19" name="TextBox 18"/>
            <p:cNvSpPr txBox="1"/>
            <p:nvPr/>
          </p:nvSpPr>
          <p:spPr>
            <a:xfrm>
              <a:off x="914400" y="2116723"/>
              <a:ext cx="2362200" cy="430887"/>
            </a:xfrm>
            <a:prstGeom prst="rect">
              <a:avLst/>
            </a:prstGeom>
            <a:noFill/>
          </p:spPr>
          <p:txBody>
            <a:bodyPr wrap="square" rtlCol="0">
              <a:spAutoFit/>
            </a:bodyPr>
            <a:lstStyle/>
            <a:p>
              <a:pPr algn="ctr"/>
              <a:r>
                <a:rPr lang="en-US" sz="1100" i="1" dirty="0" smtClean="0">
                  <a:latin typeface="Arial Narrow" pitchFamily="34" charset="0"/>
                </a:rPr>
                <a:t>Written on a card/ Product Backlog to have </a:t>
              </a:r>
              <a:br>
                <a:rPr lang="en-US" sz="1100" i="1" dirty="0" smtClean="0">
                  <a:latin typeface="Arial Narrow" pitchFamily="34" charset="0"/>
                </a:rPr>
              </a:br>
              <a:r>
                <a:rPr lang="en-US" sz="1100" i="1" dirty="0" smtClean="0">
                  <a:latin typeface="Arial Narrow" pitchFamily="34" charset="0"/>
                </a:rPr>
                <a:t>Just Enough Information</a:t>
              </a:r>
              <a:endParaRPr lang="en-US" sz="1100" i="1" dirty="0">
                <a:latin typeface="Arial Narrow" pitchFamily="34" charset="0"/>
              </a:endParaRPr>
            </a:p>
          </p:txBody>
        </p:sp>
        <p:sp>
          <p:nvSpPr>
            <p:cNvPr id="20" name="TextBox 19"/>
            <p:cNvSpPr txBox="1"/>
            <p:nvPr/>
          </p:nvSpPr>
          <p:spPr>
            <a:xfrm>
              <a:off x="3124200" y="2116723"/>
              <a:ext cx="2438400" cy="769441"/>
            </a:xfrm>
            <a:prstGeom prst="rect">
              <a:avLst/>
            </a:prstGeom>
            <a:noFill/>
          </p:spPr>
          <p:txBody>
            <a:bodyPr wrap="square" rtlCol="0">
              <a:spAutoFit/>
            </a:bodyPr>
            <a:lstStyle/>
            <a:p>
              <a:pPr algn="ctr"/>
              <a:r>
                <a:rPr lang="en-US" sz="1100" i="1" dirty="0" smtClean="0">
                  <a:latin typeface="Arial Narrow" pitchFamily="34" charset="0"/>
                </a:rPr>
                <a:t>Flush out details of the </a:t>
              </a:r>
              <a:br>
                <a:rPr lang="en-US" sz="1100" i="1" dirty="0" smtClean="0">
                  <a:latin typeface="Arial Narrow" pitchFamily="34" charset="0"/>
                </a:rPr>
              </a:br>
              <a:r>
                <a:rPr lang="en-US" sz="1100" i="1" dirty="0" smtClean="0">
                  <a:latin typeface="Arial Narrow" pitchFamily="34" charset="0"/>
                </a:rPr>
                <a:t>User Story via conversation during Iteration Planning Meeting and during development</a:t>
              </a:r>
              <a:endParaRPr lang="en-US" sz="1100" i="1" dirty="0">
                <a:latin typeface="Arial Narrow" pitchFamily="34" charset="0"/>
              </a:endParaRPr>
            </a:p>
          </p:txBody>
        </p:sp>
        <p:sp>
          <p:nvSpPr>
            <p:cNvPr id="21" name="TextBox 20"/>
            <p:cNvSpPr txBox="1"/>
            <p:nvPr/>
          </p:nvSpPr>
          <p:spPr>
            <a:xfrm>
              <a:off x="5486400" y="2116723"/>
              <a:ext cx="2590800" cy="430887"/>
            </a:xfrm>
            <a:prstGeom prst="rect">
              <a:avLst/>
            </a:prstGeom>
            <a:noFill/>
          </p:spPr>
          <p:txBody>
            <a:bodyPr wrap="square" rtlCol="0">
              <a:spAutoFit/>
            </a:bodyPr>
            <a:lstStyle/>
            <a:p>
              <a:pPr algn="ctr"/>
              <a:r>
                <a:rPr lang="en-US" sz="1100" i="1" dirty="0" smtClean="0">
                  <a:latin typeface="Arial Narrow" pitchFamily="34" charset="0"/>
                </a:rPr>
                <a:t>Tests and acceptance criteria to determine when a story is complete</a:t>
              </a:r>
              <a:endParaRPr lang="en-US" sz="1100" i="1" dirty="0">
                <a:latin typeface="Arial Narrow" pitchFamily="34" charset="0"/>
              </a:endParaRPr>
            </a:p>
          </p:txBody>
        </p:sp>
      </p:grpSp>
      <p:sp>
        <p:nvSpPr>
          <p:cNvPr id="24" name="Content Placeholder 2"/>
          <p:cNvSpPr txBox="1">
            <a:spLocks/>
          </p:cNvSpPr>
          <p:nvPr/>
        </p:nvSpPr>
        <p:spPr>
          <a:xfrm>
            <a:off x="4648200" y="3276600"/>
            <a:ext cx="4267200" cy="381000"/>
          </a:xfrm>
          <a:prstGeom prst="rect">
            <a:avLst/>
          </a:prstGeom>
        </p:spPr>
        <p:txBody>
          <a:bodyPr vert="horz">
            <a:noAutofit/>
          </a:bodyPr>
          <a:lstStyle/>
          <a:p>
            <a:pPr marL="60325" marR="0" lvl="0" indent="-3175" algn="ctr" defTabSz="914400" rtl="0" eaLnBrk="1" fontAlgn="auto" latinLnBrk="0" hangingPunct="1">
              <a:lnSpc>
                <a:spcPct val="100000"/>
              </a:lnSpc>
              <a:spcBef>
                <a:spcPts val="700"/>
              </a:spcBef>
              <a:spcAft>
                <a:spcPts val="0"/>
              </a:spcAft>
              <a:buClr>
                <a:schemeClr val="accent2"/>
              </a:buClr>
              <a:buSzPct val="60000"/>
              <a:buFont typeface="Wingdings"/>
              <a:buNone/>
              <a:tabLst/>
              <a:defRPr/>
            </a:pPr>
            <a:r>
              <a:rPr kumimoji="0" lang="en-US" sz="1600" b="1"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rPr>
              <a:t>Acceptance</a:t>
            </a:r>
            <a:r>
              <a:rPr kumimoji="0" lang="en-US" sz="1600" b="1" i="0" u="none" strike="noStrike" kern="1200" cap="none" spc="0" normalizeH="0" noProof="0" dirty="0" smtClean="0">
                <a:ln>
                  <a:noFill/>
                </a:ln>
                <a:solidFill>
                  <a:schemeClr val="tx1"/>
                </a:solidFill>
                <a:effectLst/>
                <a:uLnTx/>
                <a:uFillTx/>
                <a:latin typeface="Arial" pitchFamily="34" charset="0"/>
                <a:ea typeface="+mn-ea"/>
                <a:cs typeface="Arial" pitchFamily="34" charset="0"/>
              </a:rPr>
              <a:t> Criteria</a:t>
            </a:r>
            <a:endParaRPr kumimoji="0" lang="en-US" sz="1600" b="1" i="1"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sp>
        <p:nvSpPr>
          <p:cNvPr id="27" name="Content Placeholder 2"/>
          <p:cNvSpPr txBox="1">
            <a:spLocks/>
          </p:cNvSpPr>
          <p:nvPr/>
        </p:nvSpPr>
        <p:spPr>
          <a:xfrm>
            <a:off x="457200" y="3505200"/>
            <a:ext cx="3733800" cy="381000"/>
          </a:xfrm>
          <a:prstGeom prst="rect">
            <a:avLst/>
          </a:prstGeom>
        </p:spPr>
        <p:txBody>
          <a:bodyPr vert="horz">
            <a:noAutofit/>
          </a:bodyPr>
          <a:lstStyle/>
          <a:p>
            <a:pPr marL="60325" marR="0" lvl="0" indent="-3175" algn="ctr" defTabSz="914400" rtl="0" eaLnBrk="1" fontAlgn="auto" latinLnBrk="0" hangingPunct="1">
              <a:lnSpc>
                <a:spcPct val="100000"/>
              </a:lnSpc>
              <a:spcBef>
                <a:spcPts val="700"/>
              </a:spcBef>
              <a:spcAft>
                <a:spcPts val="0"/>
              </a:spcAft>
              <a:buClr>
                <a:schemeClr val="accent2"/>
              </a:buClr>
              <a:buSzPct val="60000"/>
              <a:buFont typeface="Wingdings"/>
              <a:buNone/>
              <a:tabLst/>
              <a:defRPr/>
            </a:pPr>
            <a:r>
              <a:rPr kumimoji="0" lang="en-US" sz="1600" b="1"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rPr>
              <a:t>View Customer Information</a:t>
            </a:r>
            <a:endParaRPr kumimoji="0" lang="en-US" sz="1600" b="1" i="1"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sp>
        <p:nvSpPr>
          <p:cNvPr id="31" name="Rectangle 30"/>
          <p:cNvSpPr/>
          <p:nvPr/>
        </p:nvSpPr>
        <p:spPr>
          <a:xfrm>
            <a:off x="381000" y="4332982"/>
            <a:ext cx="4038600" cy="1077218"/>
          </a:xfrm>
          <a:prstGeom prst="rect">
            <a:avLst/>
          </a:prstGeom>
        </p:spPr>
        <p:txBody>
          <a:bodyPr wrap="square">
            <a:spAutoFit/>
          </a:bodyPr>
          <a:lstStyle/>
          <a:p>
            <a:pPr marL="0" marR="0">
              <a:spcBef>
                <a:spcPts val="0"/>
              </a:spcBef>
              <a:spcAft>
                <a:spcPts val="0"/>
              </a:spcAft>
            </a:pPr>
            <a:r>
              <a:rPr lang="en-US" sz="1600" b="1" u="sng" dirty="0" smtClean="0">
                <a:solidFill>
                  <a:srgbClr val="002663"/>
                </a:solidFill>
                <a:latin typeface="Calibri" pitchFamily="34" charset="0"/>
                <a:ea typeface="Times New Roman"/>
                <a:cs typeface="Calibri" pitchFamily="34" charset="0"/>
              </a:rPr>
              <a:t>As a </a:t>
            </a:r>
            <a:r>
              <a:rPr lang="en-US" sz="1600" dirty="0" smtClean="0">
                <a:latin typeface="Calibri" pitchFamily="34" charset="0"/>
                <a:ea typeface="Times New Roman"/>
                <a:cs typeface="Calibri" pitchFamily="34" charset="0"/>
              </a:rPr>
              <a:t>Support Technician, </a:t>
            </a:r>
            <a:r>
              <a:rPr lang="en-US" sz="1600" b="1" u="sng" dirty="0" smtClean="0">
                <a:solidFill>
                  <a:srgbClr val="002663"/>
                </a:solidFill>
                <a:latin typeface="Calibri" pitchFamily="34" charset="0"/>
                <a:ea typeface="Times New Roman"/>
                <a:cs typeface="Calibri" pitchFamily="34" charset="0"/>
              </a:rPr>
              <a:t>I want</a:t>
            </a:r>
            <a:r>
              <a:rPr lang="en-US" sz="1600" dirty="0" smtClean="0">
                <a:latin typeface="Calibri" pitchFamily="34" charset="0"/>
                <a:ea typeface="Times New Roman"/>
                <a:cs typeface="Calibri" pitchFamily="34" charset="0"/>
              </a:rPr>
              <a:t>: to see customer history on the screen at the start of a call, </a:t>
            </a:r>
            <a:r>
              <a:rPr lang="en-US" sz="1600" b="1" u="sng" dirty="0" smtClean="0">
                <a:solidFill>
                  <a:srgbClr val="002663"/>
                </a:solidFill>
                <a:latin typeface="Calibri" pitchFamily="34" charset="0"/>
                <a:ea typeface="Times New Roman"/>
                <a:cs typeface="Calibri" pitchFamily="34" charset="0"/>
              </a:rPr>
              <a:t>So that </a:t>
            </a:r>
            <a:r>
              <a:rPr lang="en-US" sz="1600" dirty="0" smtClean="0">
                <a:latin typeface="Calibri" pitchFamily="34" charset="0"/>
                <a:ea typeface="Times New Roman"/>
                <a:cs typeface="Calibri" pitchFamily="34" charset="0"/>
              </a:rPr>
              <a:t>I can better address the customer request. </a:t>
            </a:r>
            <a:endParaRPr lang="en-US" sz="1600" dirty="0">
              <a:latin typeface="Calibri" pitchFamily="34" charset="0"/>
              <a:ea typeface="Times New Roman"/>
              <a:cs typeface="Calibri" pitchFamily="34" charset="0"/>
            </a:endParaRPr>
          </a:p>
        </p:txBody>
      </p:sp>
      <p:sp>
        <p:nvSpPr>
          <p:cNvPr id="32" name="Rectangle 31"/>
          <p:cNvSpPr/>
          <p:nvPr/>
        </p:nvSpPr>
        <p:spPr>
          <a:xfrm>
            <a:off x="4572000" y="3733800"/>
            <a:ext cx="4343400" cy="1600438"/>
          </a:xfrm>
          <a:prstGeom prst="rect">
            <a:avLst/>
          </a:prstGeom>
        </p:spPr>
        <p:txBody>
          <a:bodyPr wrap="square">
            <a:spAutoFit/>
          </a:bodyPr>
          <a:lstStyle/>
          <a:p>
            <a:pPr marL="342900" indent="-342900">
              <a:buClr>
                <a:srgbClr val="FFC000"/>
              </a:buClr>
              <a:buFont typeface="Wingdings" pitchFamily="2" charset="2"/>
              <a:buChar char="§"/>
            </a:pPr>
            <a:r>
              <a:rPr lang="en-US" sz="1400" dirty="0" smtClean="0">
                <a:latin typeface="Calibri" pitchFamily="34" charset="0"/>
                <a:cs typeface="Calibri" pitchFamily="34" charset="0"/>
              </a:rPr>
              <a:t>Simulate a call and see if the customer info can be seen of the screen</a:t>
            </a:r>
          </a:p>
          <a:p>
            <a:pPr marL="342900" indent="-342900">
              <a:buClr>
                <a:srgbClr val="FFC000"/>
              </a:buClr>
              <a:buFont typeface="Wingdings" pitchFamily="2" charset="2"/>
              <a:buChar char="§"/>
            </a:pPr>
            <a:r>
              <a:rPr lang="en-US" sz="1400" dirty="0" smtClean="0">
                <a:latin typeface="Calibri" pitchFamily="34" charset="0"/>
                <a:cs typeface="Calibri" pitchFamily="34" charset="0"/>
              </a:rPr>
              <a:t>If the customer info does not exists verify that an error message is displayed on the screen</a:t>
            </a:r>
          </a:p>
          <a:p>
            <a:pPr marL="342900" indent="-342900">
              <a:buClr>
                <a:srgbClr val="FFC000"/>
              </a:buClr>
              <a:buFont typeface="Wingdings" pitchFamily="2" charset="2"/>
              <a:buChar char="§"/>
            </a:pPr>
            <a:r>
              <a:rPr lang="en-US" sz="1400" dirty="0" smtClean="0">
                <a:latin typeface="Calibri" pitchFamily="34" charset="0"/>
                <a:cs typeface="Calibri" pitchFamily="34" charset="0"/>
              </a:rPr>
              <a:t>For incoming call omit the account number and verify error message “No Acc # provided” is displayed on the screen </a:t>
            </a:r>
          </a:p>
        </p:txBody>
      </p:sp>
      <p:sp>
        <p:nvSpPr>
          <p:cNvPr id="34" name="Content Placeholder 2"/>
          <p:cNvSpPr txBox="1">
            <a:spLocks/>
          </p:cNvSpPr>
          <p:nvPr/>
        </p:nvSpPr>
        <p:spPr>
          <a:xfrm>
            <a:off x="228600" y="1066800"/>
            <a:ext cx="7924800" cy="381000"/>
          </a:xfrm>
          <a:prstGeom prst="rect">
            <a:avLst/>
          </a:prstGeom>
        </p:spPr>
        <p:txBody>
          <a:bodyPr vert="horz">
            <a:noAutofit/>
          </a:bodyPr>
          <a:lstStyle/>
          <a:p>
            <a:pPr marL="60325" marR="0" lvl="0" indent="-3175" defTabSz="914400" rtl="0" eaLnBrk="1" fontAlgn="auto" latinLnBrk="0" hangingPunct="1">
              <a:lnSpc>
                <a:spcPct val="100000"/>
              </a:lnSpc>
              <a:spcBef>
                <a:spcPts val="700"/>
              </a:spcBef>
              <a:spcAft>
                <a:spcPts val="0"/>
              </a:spcAft>
              <a:buClr>
                <a:schemeClr val="accent2"/>
              </a:buClr>
              <a:buSzPct val="60000"/>
              <a:buFont typeface="Wingdings"/>
              <a:buNone/>
              <a:tabLst/>
              <a:defRPr/>
            </a:pPr>
            <a:r>
              <a:rPr kumimoji="0" lang="en-US" sz="2000" b="1" i="0" u="none" strike="noStrike" kern="1200" cap="none" spc="0" normalizeH="0" baseline="0" noProof="0" dirty="0" smtClean="0">
                <a:ln>
                  <a:noFill/>
                </a:ln>
                <a:solidFill>
                  <a:srgbClr val="002663"/>
                </a:solidFill>
                <a:effectLst/>
                <a:uLnTx/>
                <a:uFillTx/>
                <a:latin typeface="Arial" pitchFamily="34" charset="0"/>
                <a:ea typeface="+mn-ea"/>
                <a:cs typeface="Arial" pitchFamily="34" charset="0"/>
              </a:rPr>
              <a:t>As a (</a:t>
            </a:r>
            <a:r>
              <a:rPr kumimoji="0" lang="en-US" sz="2000" b="1" i="0" u="none" strike="noStrike" kern="1200" cap="none" spc="0" normalizeH="0" baseline="0" noProof="0" dirty="0" smtClean="0">
                <a:ln>
                  <a:noFill/>
                </a:ln>
                <a:solidFill>
                  <a:srgbClr val="C00000"/>
                </a:solidFill>
                <a:effectLst/>
                <a:uLnTx/>
                <a:uFillTx/>
                <a:latin typeface="Arial" pitchFamily="34" charset="0"/>
                <a:ea typeface="+mn-ea"/>
                <a:cs typeface="Arial" pitchFamily="34" charset="0"/>
              </a:rPr>
              <a:t>role</a:t>
            </a:r>
            <a:r>
              <a:rPr kumimoji="0" lang="en-US" sz="2000" b="1" i="0" u="none" strike="noStrike" kern="1200" cap="none" spc="0" normalizeH="0" baseline="0" noProof="0" dirty="0" smtClean="0">
                <a:ln>
                  <a:noFill/>
                </a:ln>
                <a:solidFill>
                  <a:srgbClr val="002663"/>
                </a:solidFill>
                <a:effectLst/>
                <a:uLnTx/>
                <a:uFillTx/>
                <a:latin typeface="Arial" pitchFamily="34" charset="0"/>
                <a:ea typeface="+mn-ea"/>
                <a:cs typeface="Arial" pitchFamily="34" charset="0"/>
              </a:rPr>
              <a:t>) I want (</a:t>
            </a:r>
            <a:r>
              <a:rPr kumimoji="0" lang="en-US" sz="2000" b="1" i="0" u="none" strike="noStrike" kern="1200" cap="none" spc="0" normalizeH="0" baseline="0" noProof="0" dirty="0" smtClean="0">
                <a:ln>
                  <a:noFill/>
                </a:ln>
                <a:solidFill>
                  <a:srgbClr val="D2A000"/>
                </a:solidFill>
                <a:effectLst/>
                <a:uLnTx/>
                <a:uFillTx/>
                <a:latin typeface="Arial" pitchFamily="34" charset="0"/>
                <a:ea typeface="+mn-ea"/>
                <a:cs typeface="Arial" pitchFamily="34" charset="0"/>
              </a:rPr>
              <a:t>something</a:t>
            </a:r>
            <a:r>
              <a:rPr kumimoji="0" lang="en-US" sz="2000" b="1" i="0" u="none" strike="noStrike" kern="1200" cap="none" spc="0" normalizeH="0" baseline="0" noProof="0" dirty="0" smtClean="0">
                <a:ln>
                  <a:noFill/>
                </a:ln>
                <a:solidFill>
                  <a:srgbClr val="002663"/>
                </a:solidFill>
                <a:effectLst/>
                <a:uLnTx/>
                <a:uFillTx/>
                <a:latin typeface="Arial" pitchFamily="34" charset="0"/>
                <a:ea typeface="+mn-ea"/>
                <a:cs typeface="Arial" pitchFamily="34" charset="0"/>
              </a:rPr>
              <a:t>) that (</a:t>
            </a:r>
            <a:r>
              <a:rPr kumimoji="0" lang="en-US" sz="2000" b="1" i="0" u="none" strike="noStrike" kern="1200" cap="none" spc="0" normalizeH="0" baseline="0" noProof="0" dirty="0" smtClean="0">
                <a:ln>
                  <a:noFill/>
                </a:ln>
                <a:solidFill>
                  <a:srgbClr val="000000"/>
                </a:solidFill>
                <a:effectLst/>
                <a:uLnTx/>
                <a:uFillTx/>
                <a:latin typeface="Arial" pitchFamily="34" charset="0"/>
                <a:ea typeface="+mn-ea"/>
                <a:cs typeface="Arial" pitchFamily="34" charset="0"/>
              </a:rPr>
              <a:t>benefits</a:t>
            </a:r>
            <a:r>
              <a:rPr kumimoji="0" lang="en-US" sz="2000" b="1" i="0" u="none" strike="noStrike" kern="1200" cap="none" spc="0" normalizeH="0" baseline="0" noProof="0" dirty="0" smtClean="0">
                <a:ln>
                  <a:noFill/>
                </a:ln>
                <a:solidFill>
                  <a:srgbClr val="002663"/>
                </a:solidFill>
                <a:effectLst/>
                <a:uLnTx/>
                <a:uFillTx/>
                <a:latin typeface="Arial" pitchFamily="34" charset="0"/>
                <a:ea typeface="+mn-ea"/>
                <a:cs typeface="Arial" pitchFamily="34" charset="0"/>
              </a:rPr>
              <a:t>)</a:t>
            </a:r>
            <a:endParaRPr kumimoji="0" lang="en-US" sz="2000" b="1" i="1" u="none" strike="noStrike" kern="1200" cap="none" spc="0" normalizeH="0" baseline="0" noProof="0" dirty="0">
              <a:ln>
                <a:noFill/>
              </a:ln>
              <a:solidFill>
                <a:srgbClr val="002663"/>
              </a:solidFill>
              <a:effectLst/>
              <a:uLnTx/>
              <a:uFillTx/>
              <a:latin typeface="Arial" pitchFamily="34" charset="0"/>
              <a:ea typeface="+mn-ea"/>
              <a:cs typeface="Arial" pitchFamily="34" charset="0"/>
            </a:endParaRPr>
          </a:p>
        </p:txBody>
      </p:sp>
      <p:sp>
        <p:nvSpPr>
          <p:cNvPr id="25" name="Rectangle 2"/>
          <p:cNvSpPr txBox="1">
            <a:spLocks noChangeArrowheads="1"/>
          </p:cNvSpPr>
          <p:nvPr/>
        </p:nvSpPr>
        <p:spPr>
          <a:xfrm>
            <a:off x="980700" y="397063"/>
            <a:ext cx="6096000" cy="369887"/>
          </a:xfrm>
          <a:prstGeom prst="rect">
            <a:avLst/>
          </a:prstGeom>
        </p:spPr>
        <p:txBody>
          <a:bodyPr anchor="t"/>
          <a:lstStyle/>
          <a:p>
            <a:pPr lvl="0" eaLnBrk="0" hangingPunct="0"/>
            <a:r>
              <a:rPr lang="en-US" sz="2000" dirty="0" smtClean="0">
                <a:latin typeface="+mn-lt"/>
              </a:rPr>
              <a:t>Anatomy of User Story</a:t>
            </a:r>
            <a:endParaRPr kumimoji="0" lang="en-US" sz="2400" b="1" i="0" u="none" strike="noStrike" kern="0" cap="none" spc="0" normalizeH="0" baseline="0" noProof="0" dirty="0" smtClean="0">
              <a:ln>
                <a:noFill/>
              </a:ln>
              <a:solidFill>
                <a:schemeClr val="tx1"/>
              </a:solidFill>
              <a:effectLst/>
              <a:uLnTx/>
              <a:uFillTx/>
              <a:latin typeface="+mn-lt"/>
              <a:ea typeface="+mj-ea"/>
              <a:cs typeface="+mj-cs"/>
            </a:endParaRPr>
          </a:p>
        </p:txBody>
      </p:sp>
    </p:spTree>
    <p:extLst>
      <p:ext uri="{BB962C8B-B14F-4D97-AF65-F5344CB8AC3E}">
        <p14:creationId xmlns:p14="http://schemas.microsoft.com/office/powerpoint/2010/main" val="162065194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nvGraphicFramePr>
        <p:xfrm>
          <a:off x="228600" y="1066801"/>
          <a:ext cx="8561826" cy="2160858"/>
        </p:xfrm>
        <a:graphic>
          <a:graphicData uri="http://schemas.openxmlformats.org/drawingml/2006/table">
            <a:tbl>
              <a:tblPr/>
              <a:tblGrid>
                <a:gridCol w="1088853"/>
                <a:gridCol w="5616747"/>
                <a:gridCol w="1856226"/>
              </a:tblGrid>
              <a:tr h="314278">
                <a:tc>
                  <a:txBody>
                    <a:bodyPr/>
                    <a:lstStyle/>
                    <a:p>
                      <a:pPr marL="0" marR="0">
                        <a:spcBef>
                          <a:spcPts val="0"/>
                        </a:spcBef>
                        <a:spcAft>
                          <a:spcPts val="0"/>
                        </a:spcAft>
                      </a:pPr>
                      <a:r>
                        <a:rPr lang="en-US" sz="1600" dirty="0" smtClean="0">
                          <a:latin typeface="Calibri" pitchFamily="34" charset="0"/>
                          <a:ea typeface="Times New Roman"/>
                          <a:cs typeface="Calibri" pitchFamily="34" charset="0"/>
                        </a:rPr>
                        <a:t>US 001</a:t>
                      </a:r>
                      <a:endParaRPr lang="en-US" sz="1600" dirty="0">
                        <a:latin typeface="Calibri" pitchFamily="34" charset="0"/>
                        <a:ea typeface="Times New Roman"/>
                        <a:cs typeface="Calibri" pitchFamily="34" charset="0"/>
                      </a:endParaRPr>
                    </a:p>
                  </a:txBody>
                  <a:tcPr marL="33262" marR="33262" marT="34925" marB="34925">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E0E0E0"/>
                    </a:solidFill>
                  </a:tcPr>
                </a:tc>
                <a:tc gridSpan="2">
                  <a:txBody>
                    <a:bodyPr/>
                    <a:lstStyle/>
                    <a:p>
                      <a:pPr marL="0" marR="0">
                        <a:spcBef>
                          <a:spcPts val="0"/>
                        </a:spcBef>
                        <a:spcAft>
                          <a:spcPts val="0"/>
                        </a:spcAft>
                      </a:pPr>
                      <a:r>
                        <a:rPr lang="en-US" sz="1600" dirty="0">
                          <a:latin typeface="Calibri" pitchFamily="34" charset="0"/>
                          <a:ea typeface="Times New Roman"/>
                          <a:cs typeface="Calibri" pitchFamily="34" charset="0"/>
                        </a:rPr>
                        <a:t>Heading: </a:t>
                      </a:r>
                      <a:r>
                        <a:rPr lang="en-US" sz="1600" dirty="0" smtClean="0">
                          <a:solidFill>
                            <a:srgbClr val="2994FF"/>
                          </a:solidFill>
                          <a:latin typeface="Calibri" pitchFamily="34" charset="0"/>
                          <a:ea typeface="Times New Roman"/>
                          <a:cs typeface="Calibri" pitchFamily="34" charset="0"/>
                        </a:rPr>
                        <a:t>View Customer Information</a:t>
                      </a:r>
                      <a:endParaRPr lang="en-US" sz="1600" dirty="0">
                        <a:solidFill>
                          <a:srgbClr val="2994FF"/>
                        </a:solidFill>
                        <a:latin typeface="Calibri" pitchFamily="34" charset="0"/>
                        <a:ea typeface="Times New Roman"/>
                        <a:cs typeface="Calibri" pitchFamily="34" charset="0"/>
                      </a:endParaRPr>
                    </a:p>
                  </a:txBody>
                  <a:tcPr marL="33262" marR="33262" marT="34925" marB="34925">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E0E0E0"/>
                    </a:solidFill>
                  </a:tcPr>
                </a:tc>
                <a:tc hMerge="1">
                  <a:txBody>
                    <a:bodyPr/>
                    <a:lstStyle/>
                    <a:p>
                      <a:pPr marL="0" marR="0">
                        <a:spcBef>
                          <a:spcPts val="0"/>
                        </a:spcBef>
                        <a:spcAft>
                          <a:spcPts val="0"/>
                        </a:spcAft>
                      </a:pPr>
                      <a:endParaRPr lang="en-US" sz="1600" dirty="0">
                        <a:solidFill>
                          <a:srgbClr val="2994FF"/>
                        </a:solidFill>
                        <a:latin typeface="Baskerville Old Face" pitchFamily="18" charset="0"/>
                        <a:ea typeface="Times New Roman"/>
                        <a:cs typeface="Times New Roman"/>
                      </a:endParaRPr>
                    </a:p>
                  </a:txBody>
                  <a:tcPr marL="33262" marR="33262" marT="34925" marB="34925">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E0E0E0"/>
                    </a:solidFill>
                  </a:tcPr>
                </a:tc>
              </a:tr>
              <a:tr h="0">
                <a:tc gridSpan="2">
                  <a:txBody>
                    <a:bodyPr/>
                    <a:lstStyle/>
                    <a:p>
                      <a:pPr marL="0" marR="0">
                        <a:spcBef>
                          <a:spcPts val="0"/>
                        </a:spcBef>
                        <a:spcAft>
                          <a:spcPts val="0"/>
                        </a:spcAft>
                      </a:pPr>
                      <a:r>
                        <a:rPr lang="en-US" sz="1600" u="sng" dirty="0">
                          <a:latin typeface="Calibri" pitchFamily="34" charset="0"/>
                          <a:ea typeface="Times New Roman"/>
                          <a:cs typeface="Calibri" pitchFamily="34" charset="0"/>
                        </a:rPr>
                        <a:t>As </a:t>
                      </a:r>
                      <a:r>
                        <a:rPr lang="en-US" sz="1600" u="sng" dirty="0" smtClean="0">
                          <a:latin typeface="Calibri" pitchFamily="34" charset="0"/>
                          <a:ea typeface="Times New Roman"/>
                          <a:cs typeface="Calibri" pitchFamily="34" charset="0"/>
                        </a:rPr>
                        <a:t>a </a:t>
                      </a:r>
                      <a:r>
                        <a:rPr lang="en-US" sz="1600" dirty="0" smtClean="0">
                          <a:solidFill>
                            <a:srgbClr val="2994FF"/>
                          </a:solidFill>
                          <a:latin typeface="Calibri" pitchFamily="34" charset="0"/>
                          <a:ea typeface="Times New Roman"/>
                          <a:cs typeface="Calibri" pitchFamily="34" charset="0"/>
                        </a:rPr>
                        <a:t>Support</a:t>
                      </a:r>
                      <a:r>
                        <a:rPr lang="en-US" sz="1600" baseline="0" dirty="0" smtClean="0">
                          <a:solidFill>
                            <a:srgbClr val="2994FF"/>
                          </a:solidFill>
                          <a:latin typeface="Calibri" pitchFamily="34" charset="0"/>
                          <a:ea typeface="Times New Roman"/>
                          <a:cs typeface="Calibri" pitchFamily="34" charset="0"/>
                        </a:rPr>
                        <a:t> Technician</a:t>
                      </a:r>
                      <a:r>
                        <a:rPr lang="en-US" sz="1600" dirty="0" smtClean="0">
                          <a:solidFill>
                            <a:srgbClr val="2994FF"/>
                          </a:solidFill>
                          <a:latin typeface="Calibri" pitchFamily="34" charset="0"/>
                          <a:ea typeface="Times New Roman"/>
                          <a:cs typeface="Calibri" pitchFamily="34" charset="0"/>
                        </a:rPr>
                        <a:t>, </a:t>
                      </a:r>
                      <a:r>
                        <a:rPr lang="en-US" sz="1600" u="sng" dirty="0" smtClean="0">
                          <a:latin typeface="Calibri" pitchFamily="34" charset="0"/>
                          <a:ea typeface="Times New Roman"/>
                          <a:cs typeface="Calibri" pitchFamily="34" charset="0"/>
                        </a:rPr>
                        <a:t>I want</a:t>
                      </a:r>
                      <a:r>
                        <a:rPr lang="en-US" sz="1600" dirty="0" smtClean="0">
                          <a:latin typeface="Calibri" pitchFamily="34" charset="0"/>
                          <a:ea typeface="Times New Roman"/>
                          <a:cs typeface="Calibri" pitchFamily="34" charset="0"/>
                        </a:rPr>
                        <a:t>: </a:t>
                      </a:r>
                      <a:r>
                        <a:rPr lang="en-US" sz="1600" dirty="0" smtClean="0">
                          <a:solidFill>
                            <a:srgbClr val="2994FF"/>
                          </a:solidFill>
                          <a:latin typeface="Calibri" pitchFamily="34" charset="0"/>
                          <a:ea typeface="Times New Roman"/>
                          <a:cs typeface="Calibri" pitchFamily="34" charset="0"/>
                        </a:rPr>
                        <a:t>to see customer history on the screen at the start of</a:t>
                      </a:r>
                      <a:r>
                        <a:rPr lang="en-US" sz="1600" baseline="0" dirty="0" smtClean="0">
                          <a:solidFill>
                            <a:srgbClr val="2994FF"/>
                          </a:solidFill>
                          <a:latin typeface="Calibri" pitchFamily="34" charset="0"/>
                          <a:ea typeface="Times New Roman"/>
                          <a:cs typeface="Calibri" pitchFamily="34" charset="0"/>
                        </a:rPr>
                        <a:t> a call, </a:t>
                      </a:r>
                      <a:r>
                        <a:rPr lang="en-US" sz="1600" u="sng" dirty="0" smtClean="0">
                          <a:latin typeface="Calibri" pitchFamily="34" charset="0"/>
                          <a:ea typeface="Times New Roman"/>
                          <a:cs typeface="Calibri" pitchFamily="34" charset="0"/>
                        </a:rPr>
                        <a:t>So that </a:t>
                      </a:r>
                      <a:r>
                        <a:rPr lang="en-US" sz="1600" dirty="0" smtClean="0">
                          <a:solidFill>
                            <a:srgbClr val="2994FF"/>
                          </a:solidFill>
                          <a:latin typeface="Calibri" pitchFamily="34" charset="0"/>
                          <a:ea typeface="Times New Roman"/>
                          <a:cs typeface="Calibri" pitchFamily="34" charset="0"/>
                        </a:rPr>
                        <a:t>I can better address the customer request. </a:t>
                      </a:r>
                      <a:endParaRPr lang="en-US" sz="1600" dirty="0">
                        <a:solidFill>
                          <a:srgbClr val="2994FF"/>
                        </a:solidFill>
                        <a:latin typeface="Calibri" pitchFamily="34" charset="0"/>
                        <a:ea typeface="Times New Roman"/>
                        <a:cs typeface="Calibri" pitchFamily="34" charset="0"/>
                      </a:endParaRPr>
                    </a:p>
                  </a:txBody>
                  <a:tcPr marL="33262" marR="33262" marT="34925" marB="34925">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hMerge="1">
                  <a:txBody>
                    <a:bodyPr/>
                    <a:lstStyle/>
                    <a:p>
                      <a:endParaRPr lang="en-US"/>
                    </a:p>
                  </a:txBody>
                  <a:tcPr/>
                </a:tc>
                <a:tc>
                  <a:txBody>
                    <a:bodyPr/>
                    <a:lstStyle/>
                    <a:p>
                      <a:pPr marL="0" marR="0">
                        <a:spcBef>
                          <a:spcPts val="0"/>
                        </a:spcBef>
                        <a:spcAft>
                          <a:spcPts val="0"/>
                        </a:spcAft>
                      </a:pPr>
                      <a:r>
                        <a:rPr lang="en-US" sz="1600" dirty="0">
                          <a:latin typeface="Calibri" pitchFamily="34" charset="0"/>
                          <a:ea typeface="Times New Roman"/>
                          <a:cs typeface="Calibri" pitchFamily="34" charset="0"/>
                        </a:rPr>
                        <a:t>References: </a:t>
                      </a:r>
                    </a:p>
                    <a:p>
                      <a:pPr marL="0" marR="0">
                        <a:spcBef>
                          <a:spcPts val="0"/>
                        </a:spcBef>
                        <a:spcAft>
                          <a:spcPts val="0"/>
                        </a:spcAft>
                      </a:pPr>
                      <a:endParaRPr lang="en-US" sz="1600" dirty="0">
                        <a:solidFill>
                          <a:srgbClr val="2994FF"/>
                        </a:solidFill>
                        <a:latin typeface="Calibri" pitchFamily="34" charset="0"/>
                        <a:ea typeface="Times New Roman"/>
                        <a:cs typeface="Calibri" pitchFamily="34" charset="0"/>
                      </a:endParaRPr>
                    </a:p>
                  </a:txBody>
                  <a:tcPr marL="33262" marR="33262" marT="34925" marB="34925">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r>
              <a:tr h="864086">
                <a:tc gridSpan="3">
                  <a:txBody>
                    <a:bodyPr/>
                    <a:lstStyle/>
                    <a:p>
                      <a:pPr marL="0" marR="0">
                        <a:spcBef>
                          <a:spcPts val="0"/>
                        </a:spcBef>
                        <a:spcAft>
                          <a:spcPts val="0"/>
                        </a:spcAft>
                      </a:pPr>
                      <a:r>
                        <a:rPr lang="en-US" sz="1600" dirty="0" smtClean="0">
                          <a:latin typeface="Calibri" pitchFamily="34" charset="0"/>
                          <a:ea typeface="Times New Roman"/>
                          <a:cs typeface="Calibri" pitchFamily="34" charset="0"/>
                        </a:rPr>
                        <a:t>Acceptance criteria/ what to test:</a:t>
                      </a:r>
                    </a:p>
                    <a:p>
                      <a:pPr marL="342900" indent="-342900">
                        <a:buFont typeface="Wingdings" pitchFamily="2" charset="2"/>
                        <a:buChar char="§"/>
                      </a:pPr>
                      <a:r>
                        <a:rPr lang="en-US" sz="1600" b="0" dirty="0" smtClean="0">
                          <a:solidFill>
                            <a:srgbClr val="2994FF"/>
                          </a:solidFill>
                          <a:latin typeface="Calibri" pitchFamily="34" charset="0"/>
                          <a:cs typeface="Calibri" pitchFamily="34" charset="0"/>
                        </a:rPr>
                        <a:t>Simulate a call and see if</a:t>
                      </a:r>
                      <a:r>
                        <a:rPr lang="en-US" sz="1600" b="0" baseline="0" dirty="0" smtClean="0">
                          <a:solidFill>
                            <a:srgbClr val="2994FF"/>
                          </a:solidFill>
                          <a:latin typeface="Calibri" pitchFamily="34" charset="0"/>
                          <a:cs typeface="Calibri" pitchFamily="34" charset="0"/>
                        </a:rPr>
                        <a:t> the customer info can be seen of the screen</a:t>
                      </a:r>
                    </a:p>
                    <a:p>
                      <a:pPr marL="342900" indent="-342900">
                        <a:buFont typeface="Wingdings" pitchFamily="2" charset="2"/>
                        <a:buChar char="§"/>
                      </a:pPr>
                      <a:r>
                        <a:rPr lang="en-US" sz="1600" b="0" baseline="0" dirty="0" smtClean="0">
                          <a:solidFill>
                            <a:srgbClr val="2994FF"/>
                          </a:solidFill>
                          <a:latin typeface="Calibri" pitchFamily="34" charset="0"/>
                          <a:cs typeface="Calibri" pitchFamily="34" charset="0"/>
                        </a:rPr>
                        <a:t>If the customer info does not exists verify that an error message is displayed on the screen</a:t>
                      </a:r>
                    </a:p>
                    <a:p>
                      <a:pPr marL="342900" indent="-342900">
                        <a:buFont typeface="Wingdings" pitchFamily="2" charset="2"/>
                        <a:buChar char="§"/>
                      </a:pPr>
                      <a:r>
                        <a:rPr lang="en-US" sz="1600" b="0" baseline="0" dirty="0" smtClean="0">
                          <a:solidFill>
                            <a:srgbClr val="2994FF"/>
                          </a:solidFill>
                          <a:latin typeface="Calibri" pitchFamily="34" charset="0"/>
                          <a:cs typeface="Calibri" pitchFamily="34" charset="0"/>
                        </a:rPr>
                        <a:t>For incoming call omit the account number and verify error message “No Acc # provided” is displayed on the screen </a:t>
                      </a:r>
                      <a:endParaRPr lang="en-US" sz="1600" b="0" dirty="0" smtClean="0">
                        <a:solidFill>
                          <a:srgbClr val="2994FF"/>
                        </a:solidFill>
                        <a:latin typeface="Calibri" pitchFamily="34" charset="0"/>
                        <a:cs typeface="Calibri" pitchFamily="34" charset="0"/>
                      </a:endParaRPr>
                    </a:p>
                  </a:txBody>
                  <a:tcPr marL="33262" marR="33262" marT="34925" marB="34925">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hMerge="1">
                  <a:txBody>
                    <a:bodyPr/>
                    <a:lstStyle/>
                    <a:p>
                      <a:endParaRPr lang="en-US"/>
                    </a:p>
                  </a:txBody>
                  <a:tcPr/>
                </a:tc>
                <a:tc hMerge="1">
                  <a:txBody>
                    <a:bodyPr/>
                    <a:lstStyle/>
                    <a:p>
                      <a:pPr marL="0" marR="0">
                        <a:spcBef>
                          <a:spcPts val="0"/>
                        </a:spcBef>
                        <a:spcAft>
                          <a:spcPts val="0"/>
                        </a:spcAft>
                      </a:pPr>
                      <a:endParaRPr lang="en-US" sz="1600" dirty="0">
                        <a:latin typeface="Calibri" pitchFamily="34" charset="0"/>
                        <a:ea typeface="Times New Roman"/>
                        <a:cs typeface="Calibri" pitchFamily="34" charset="0"/>
                      </a:endParaRPr>
                    </a:p>
                  </a:txBody>
                  <a:tcPr marL="33262" marR="33262" marT="34925" marB="34925">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r>
            </a:tbl>
          </a:graphicData>
        </a:graphic>
      </p:graphicFrame>
      <p:graphicFrame>
        <p:nvGraphicFramePr>
          <p:cNvPr id="6" name="Table 5"/>
          <p:cNvGraphicFramePr>
            <a:graphicFrameLocks noGrp="1"/>
          </p:cNvGraphicFramePr>
          <p:nvPr/>
        </p:nvGraphicFramePr>
        <p:xfrm>
          <a:off x="228600" y="4011342"/>
          <a:ext cx="8561826" cy="1917018"/>
        </p:xfrm>
        <a:graphic>
          <a:graphicData uri="http://schemas.openxmlformats.org/drawingml/2006/table">
            <a:tbl>
              <a:tblPr/>
              <a:tblGrid>
                <a:gridCol w="1088853"/>
                <a:gridCol w="5616747"/>
                <a:gridCol w="1856226"/>
              </a:tblGrid>
              <a:tr h="314278">
                <a:tc>
                  <a:txBody>
                    <a:bodyPr/>
                    <a:lstStyle/>
                    <a:p>
                      <a:pPr marL="0" marR="0">
                        <a:spcBef>
                          <a:spcPts val="0"/>
                        </a:spcBef>
                        <a:spcAft>
                          <a:spcPts val="0"/>
                        </a:spcAft>
                      </a:pPr>
                      <a:r>
                        <a:rPr lang="en-US" sz="1600" dirty="0" smtClean="0">
                          <a:latin typeface="Calibri" pitchFamily="34" charset="0"/>
                          <a:ea typeface="Times New Roman"/>
                          <a:cs typeface="Calibri" pitchFamily="34" charset="0"/>
                        </a:rPr>
                        <a:t>US 001</a:t>
                      </a:r>
                      <a:endParaRPr lang="en-US" sz="1600" dirty="0">
                        <a:latin typeface="Calibri" pitchFamily="34" charset="0"/>
                        <a:ea typeface="Times New Roman"/>
                        <a:cs typeface="Calibri" pitchFamily="34" charset="0"/>
                      </a:endParaRPr>
                    </a:p>
                  </a:txBody>
                  <a:tcPr marL="33262" marR="33262" marT="34925" marB="34925">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E0E0E0"/>
                    </a:solidFill>
                  </a:tcPr>
                </a:tc>
                <a:tc gridSpan="2">
                  <a:txBody>
                    <a:bodyPr/>
                    <a:lstStyle/>
                    <a:p>
                      <a:pPr marL="0" marR="0">
                        <a:spcBef>
                          <a:spcPts val="0"/>
                        </a:spcBef>
                        <a:spcAft>
                          <a:spcPts val="0"/>
                        </a:spcAft>
                      </a:pPr>
                      <a:r>
                        <a:rPr lang="en-US" sz="1600" dirty="0">
                          <a:latin typeface="Calibri" pitchFamily="34" charset="0"/>
                          <a:ea typeface="Times New Roman"/>
                          <a:cs typeface="Calibri" pitchFamily="34" charset="0"/>
                        </a:rPr>
                        <a:t>Heading: </a:t>
                      </a:r>
                      <a:r>
                        <a:rPr lang="en-US" sz="1600" dirty="0" smtClean="0">
                          <a:solidFill>
                            <a:srgbClr val="2994FF"/>
                          </a:solidFill>
                          <a:latin typeface="Calibri" pitchFamily="34" charset="0"/>
                          <a:ea typeface="Times New Roman"/>
                          <a:cs typeface="Calibri" pitchFamily="34" charset="0"/>
                        </a:rPr>
                        <a:t>View Customer Information</a:t>
                      </a:r>
                      <a:endParaRPr lang="en-US" sz="1600" dirty="0">
                        <a:solidFill>
                          <a:srgbClr val="2994FF"/>
                        </a:solidFill>
                        <a:latin typeface="Calibri" pitchFamily="34" charset="0"/>
                        <a:ea typeface="Times New Roman"/>
                        <a:cs typeface="Calibri" pitchFamily="34" charset="0"/>
                      </a:endParaRPr>
                    </a:p>
                  </a:txBody>
                  <a:tcPr marL="33262" marR="33262" marT="34925" marB="34925">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E0E0E0"/>
                    </a:solidFill>
                  </a:tcPr>
                </a:tc>
                <a:tc hMerge="1">
                  <a:txBody>
                    <a:bodyPr/>
                    <a:lstStyle/>
                    <a:p>
                      <a:pPr marL="0" marR="0">
                        <a:spcBef>
                          <a:spcPts val="0"/>
                        </a:spcBef>
                        <a:spcAft>
                          <a:spcPts val="0"/>
                        </a:spcAft>
                      </a:pPr>
                      <a:endParaRPr lang="en-US" sz="1600" dirty="0">
                        <a:solidFill>
                          <a:srgbClr val="2994FF"/>
                        </a:solidFill>
                        <a:latin typeface="Baskerville Old Face" pitchFamily="18" charset="0"/>
                        <a:ea typeface="Times New Roman"/>
                        <a:cs typeface="Times New Roman"/>
                      </a:endParaRPr>
                    </a:p>
                  </a:txBody>
                  <a:tcPr marL="33262" marR="33262" marT="34925" marB="34925">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E0E0E0"/>
                    </a:solidFill>
                  </a:tcPr>
                </a:tc>
              </a:tr>
              <a:tr h="0">
                <a:tc gridSpan="2">
                  <a:txBody>
                    <a:bodyPr/>
                    <a:lstStyle/>
                    <a:p>
                      <a:pPr marL="0" marR="0">
                        <a:spcBef>
                          <a:spcPts val="0"/>
                        </a:spcBef>
                        <a:spcAft>
                          <a:spcPts val="0"/>
                        </a:spcAft>
                      </a:pPr>
                      <a:r>
                        <a:rPr lang="en-US" sz="1600" u="none" dirty="0" smtClean="0">
                          <a:latin typeface="Calibri" pitchFamily="34" charset="0"/>
                          <a:ea typeface="Times New Roman"/>
                          <a:cs typeface="Calibri" pitchFamily="34" charset="0"/>
                        </a:rPr>
                        <a:t>Support technician</a:t>
                      </a:r>
                      <a:r>
                        <a:rPr lang="en-US" sz="1600" u="none" baseline="0" dirty="0" smtClean="0">
                          <a:latin typeface="Calibri" pitchFamily="34" charset="0"/>
                          <a:ea typeface="Times New Roman"/>
                          <a:cs typeface="Calibri" pitchFamily="34" charset="0"/>
                        </a:rPr>
                        <a:t> sees customer history on the screen at the start of the call. </a:t>
                      </a:r>
                      <a:endParaRPr lang="en-US" sz="1600" u="none" dirty="0">
                        <a:solidFill>
                          <a:srgbClr val="2994FF"/>
                        </a:solidFill>
                        <a:latin typeface="Calibri" pitchFamily="34" charset="0"/>
                        <a:ea typeface="Times New Roman"/>
                        <a:cs typeface="Calibri" pitchFamily="34" charset="0"/>
                      </a:endParaRPr>
                    </a:p>
                  </a:txBody>
                  <a:tcPr marL="33262" marR="33262" marT="34925" marB="34925">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hMerge="1">
                  <a:txBody>
                    <a:bodyPr/>
                    <a:lstStyle/>
                    <a:p>
                      <a:endParaRPr lang="en-US"/>
                    </a:p>
                  </a:txBody>
                  <a:tcPr/>
                </a:tc>
                <a:tc>
                  <a:txBody>
                    <a:bodyPr/>
                    <a:lstStyle/>
                    <a:p>
                      <a:pPr marL="0" marR="0">
                        <a:spcBef>
                          <a:spcPts val="0"/>
                        </a:spcBef>
                        <a:spcAft>
                          <a:spcPts val="0"/>
                        </a:spcAft>
                      </a:pPr>
                      <a:r>
                        <a:rPr lang="en-US" sz="1600" dirty="0">
                          <a:latin typeface="Calibri" pitchFamily="34" charset="0"/>
                          <a:ea typeface="Times New Roman"/>
                          <a:cs typeface="Calibri" pitchFamily="34" charset="0"/>
                        </a:rPr>
                        <a:t>References: </a:t>
                      </a:r>
                    </a:p>
                    <a:p>
                      <a:pPr marL="0" marR="0">
                        <a:spcBef>
                          <a:spcPts val="0"/>
                        </a:spcBef>
                        <a:spcAft>
                          <a:spcPts val="0"/>
                        </a:spcAft>
                      </a:pPr>
                      <a:endParaRPr lang="en-US" sz="1600" dirty="0">
                        <a:solidFill>
                          <a:srgbClr val="2994FF"/>
                        </a:solidFill>
                        <a:latin typeface="Calibri" pitchFamily="34" charset="0"/>
                        <a:ea typeface="Times New Roman"/>
                        <a:cs typeface="Calibri" pitchFamily="34" charset="0"/>
                      </a:endParaRPr>
                    </a:p>
                  </a:txBody>
                  <a:tcPr marL="33262" marR="33262" marT="34925" marB="34925">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r>
              <a:tr h="864086">
                <a:tc gridSpan="3">
                  <a:txBody>
                    <a:bodyPr/>
                    <a:lstStyle/>
                    <a:p>
                      <a:pPr marL="0" marR="0">
                        <a:spcBef>
                          <a:spcPts val="0"/>
                        </a:spcBef>
                        <a:spcAft>
                          <a:spcPts val="0"/>
                        </a:spcAft>
                      </a:pPr>
                      <a:r>
                        <a:rPr lang="en-US" sz="1600" dirty="0" smtClean="0">
                          <a:latin typeface="Calibri" pitchFamily="34" charset="0"/>
                          <a:ea typeface="Times New Roman"/>
                          <a:cs typeface="Calibri" pitchFamily="34" charset="0"/>
                        </a:rPr>
                        <a:t>Acceptance criteria/ what to test:</a:t>
                      </a:r>
                    </a:p>
                    <a:p>
                      <a:pPr marL="342900" indent="-342900">
                        <a:buFont typeface="Wingdings" pitchFamily="2" charset="2"/>
                        <a:buChar char="§"/>
                      </a:pPr>
                      <a:r>
                        <a:rPr lang="en-US" sz="1600" b="0" dirty="0" smtClean="0">
                          <a:solidFill>
                            <a:srgbClr val="2994FF"/>
                          </a:solidFill>
                          <a:latin typeface="Calibri" pitchFamily="34" charset="0"/>
                          <a:cs typeface="Calibri" pitchFamily="34" charset="0"/>
                        </a:rPr>
                        <a:t>Valid</a:t>
                      </a:r>
                      <a:r>
                        <a:rPr lang="en-US" sz="1600" b="0" baseline="0" dirty="0" smtClean="0">
                          <a:solidFill>
                            <a:srgbClr val="2994FF"/>
                          </a:solidFill>
                          <a:latin typeface="Calibri" pitchFamily="34" charset="0"/>
                          <a:cs typeface="Calibri" pitchFamily="34" charset="0"/>
                        </a:rPr>
                        <a:t> Acc #</a:t>
                      </a:r>
                    </a:p>
                    <a:p>
                      <a:pPr marL="342900" indent="-342900">
                        <a:buFont typeface="Wingdings" pitchFamily="2" charset="2"/>
                        <a:buChar char="§"/>
                      </a:pPr>
                      <a:r>
                        <a:rPr lang="en-US" sz="1600" b="0" baseline="0" dirty="0" smtClean="0">
                          <a:solidFill>
                            <a:srgbClr val="2994FF"/>
                          </a:solidFill>
                          <a:latin typeface="Calibri" pitchFamily="34" charset="0"/>
                          <a:cs typeface="Calibri" pitchFamily="34" charset="0"/>
                        </a:rPr>
                        <a:t>Non existing Acc #</a:t>
                      </a:r>
                    </a:p>
                    <a:p>
                      <a:pPr marL="342900" indent="-342900">
                        <a:buFont typeface="Wingdings" pitchFamily="2" charset="2"/>
                        <a:buChar char="§"/>
                      </a:pPr>
                      <a:r>
                        <a:rPr lang="en-US" sz="1600" b="0" baseline="0" dirty="0" smtClean="0">
                          <a:solidFill>
                            <a:srgbClr val="2994FF"/>
                          </a:solidFill>
                          <a:latin typeface="Calibri" pitchFamily="34" charset="0"/>
                          <a:cs typeface="Calibri" pitchFamily="34" charset="0"/>
                        </a:rPr>
                        <a:t>No Acc # provided</a:t>
                      </a:r>
                      <a:endParaRPr lang="en-US" sz="1600" b="0" dirty="0" smtClean="0">
                        <a:solidFill>
                          <a:srgbClr val="2994FF"/>
                        </a:solidFill>
                        <a:latin typeface="Calibri" pitchFamily="34" charset="0"/>
                        <a:cs typeface="Calibri" pitchFamily="34" charset="0"/>
                      </a:endParaRPr>
                    </a:p>
                  </a:txBody>
                  <a:tcPr marL="33262" marR="33262" marT="34925" marB="34925">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hMerge="1">
                  <a:txBody>
                    <a:bodyPr/>
                    <a:lstStyle/>
                    <a:p>
                      <a:endParaRPr lang="en-US"/>
                    </a:p>
                  </a:txBody>
                  <a:tcPr/>
                </a:tc>
                <a:tc hMerge="1">
                  <a:txBody>
                    <a:bodyPr/>
                    <a:lstStyle/>
                    <a:p>
                      <a:pPr marL="0" marR="0">
                        <a:spcBef>
                          <a:spcPts val="0"/>
                        </a:spcBef>
                        <a:spcAft>
                          <a:spcPts val="0"/>
                        </a:spcAft>
                      </a:pPr>
                      <a:endParaRPr lang="en-US" sz="1600" dirty="0">
                        <a:latin typeface="Calibri" pitchFamily="34" charset="0"/>
                        <a:ea typeface="Times New Roman"/>
                        <a:cs typeface="Calibri" pitchFamily="34" charset="0"/>
                      </a:endParaRPr>
                    </a:p>
                  </a:txBody>
                  <a:tcPr marL="33262" marR="33262" marT="34925" marB="34925">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r>
            </a:tbl>
          </a:graphicData>
        </a:graphic>
      </p:graphicFrame>
      <p:sp>
        <p:nvSpPr>
          <p:cNvPr id="8" name="Rectangle 7"/>
          <p:cNvSpPr/>
          <p:nvPr/>
        </p:nvSpPr>
        <p:spPr>
          <a:xfrm>
            <a:off x="3886200" y="3429000"/>
            <a:ext cx="461986" cy="369332"/>
          </a:xfrm>
          <a:prstGeom prst="rect">
            <a:avLst/>
          </a:prstGeom>
        </p:spPr>
        <p:txBody>
          <a:bodyPr wrap="none">
            <a:spAutoFit/>
          </a:bodyPr>
          <a:lstStyle/>
          <a:p>
            <a:r>
              <a:rPr lang="en-US" dirty="0" smtClean="0">
                <a:latin typeface="Calibri" pitchFamily="34" charset="0"/>
                <a:ea typeface="Times New Roman"/>
                <a:cs typeface="Calibri" pitchFamily="34" charset="0"/>
              </a:rPr>
              <a:t>OR</a:t>
            </a:r>
            <a:endParaRPr lang="en-US" dirty="0"/>
          </a:p>
        </p:txBody>
      </p:sp>
      <p:sp>
        <p:nvSpPr>
          <p:cNvPr id="9" name="Rectangle 2"/>
          <p:cNvSpPr txBox="1">
            <a:spLocks noChangeArrowheads="1"/>
          </p:cNvSpPr>
          <p:nvPr/>
        </p:nvSpPr>
        <p:spPr>
          <a:xfrm>
            <a:off x="980700" y="397063"/>
            <a:ext cx="6096000" cy="369887"/>
          </a:xfrm>
          <a:prstGeom prst="rect">
            <a:avLst/>
          </a:prstGeom>
        </p:spPr>
        <p:txBody>
          <a:bodyPr anchor="t"/>
          <a:lstStyle/>
          <a:p>
            <a:pPr lvl="0" eaLnBrk="0" hangingPunct="0"/>
            <a:r>
              <a:rPr lang="en-US" sz="2000" dirty="0" smtClean="0">
                <a:latin typeface="+mn-lt"/>
              </a:rPr>
              <a:t>Example of User Story</a:t>
            </a:r>
            <a:endParaRPr kumimoji="0" lang="en-US" sz="2400" b="1" i="0" u="none" strike="noStrike" kern="0" cap="none" spc="0" normalizeH="0" baseline="0" noProof="0" dirty="0" smtClean="0">
              <a:ln>
                <a:noFill/>
              </a:ln>
              <a:solidFill>
                <a:schemeClr val="tx1"/>
              </a:solidFill>
              <a:effectLst/>
              <a:uLnTx/>
              <a:uFillTx/>
              <a:latin typeface="+mn-lt"/>
              <a:ea typeface="+mj-ea"/>
              <a:cs typeface="+mj-cs"/>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04800" y="1384042"/>
            <a:ext cx="8534400" cy="4401205"/>
          </a:xfrm>
          <a:prstGeom prst="rect">
            <a:avLst/>
          </a:prstGeom>
          <a:solidFill>
            <a:schemeClr val="bg1">
              <a:lumMod val="95000"/>
            </a:schemeClr>
          </a:solidFill>
        </p:spPr>
        <p:txBody>
          <a:bodyPr wrap="square" rtlCol="0">
            <a:spAutoFit/>
          </a:bodyPr>
          <a:lstStyle/>
          <a:p>
            <a:pPr marL="0" lvl="1"/>
            <a:r>
              <a:rPr lang="en-US" sz="1400" dirty="0" smtClean="0">
                <a:latin typeface="+mj-lt"/>
                <a:cs typeface="Calibri" pitchFamily="34" charset="0"/>
              </a:rPr>
              <a:t>Independent</a:t>
            </a:r>
            <a:br>
              <a:rPr lang="en-US" sz="1400" dirty="0" smtClean="0">
                <a:latin typeface="+mj-lt"/>
                <a:cs typeface="Calibri" pitchFamily="34" charset="0"/>
              </a:rPr>
            </a:br>
            <a:r>
              <a:rPr lang="en-US" sz="1400" b="0" dirty="0" smtClean="0">
                <a:latin typeface="+mj-lt"/>
                <a:cs typeface="Calibri" pitchFamily="34" charset="0"/>
              </a:rPr>
              <a:t>One user story should be independent of another (as much as possible). </a:t>
            </a:r>
          </a:p>
          <a:p>
            <a:pPr marL="0" lvl="1"/>
            <a:endParaRPr lang="en-US" sz="1400" dirty="0" smtClean="0">
              <a:latin typeface="+mj-lt"/>
              <a:cs typeface="Calibri" pitchFamily="34" charset="0"/>
            </a:endParaRPr>
          </a:p>
          <a:p>
            <a:pPr marL="0" lvl="1"/>
            <a:r>
              <a:rPr lang="en-US" sz="1400" dirty="0" smtClean="0">
                <a:latin typeface="+mj-lt"/>
                <a:cs typeface="Calibri" pitchFamily="34" charset="0"/>
              </a:rPr>
              <a:t>Negotiable</a:t>
            </a:r>
            <a:br>
              <a:rPr lang="en-US" sz="1400" dirty="0" smtClean="0">
                <a:latin typeface="+mj-lt"/>
                <a:cs typeface="Calibri" pitchFamily="34" charset="0"/>
              </a:rPr>
            </a:br>
            <a:r>
              <a:rPr lang="en-US" sz="1400" b="0" dirty="0" smtClean="0">
                <a:latin typeface="+mj-lt"/>
                <a:cs typeface="Calibri" pitchFamily="34" charset="0"/>
              </a:rPr>
              <a:t>A user story is negotiable. The "Card" of the story is just a short description of the story which do not include details. The details are worked out during the "Conversation" phase. </a:t>
            </a:r>
          </a:p>
          <a:p>
            <a:pPr marL="0" lvl="1"/>
            <a:endParaRPr lang="en-US" sz="1400" dirty="0" smtClean="0">
              <a:latin typeface="+mj-lt"/>
              <a:cs typeface="Calibri" pitchFamily="34" charset="0"/>
            </a:endParaRPr>
          </a:p>
          <a:p>
            <a:pPr marL="0" lvl="1"/>
            <a:r>
              <a:rPr lang="en-US" sz="1400" dirty="0" smtClean="0">
                <a:latin typeface="+mj-lt"/>
                <a:cs typeface="Calibri" pitchFamily="34" charset="0"/>
              </a:rPr>
              <a:t>Valuable</a:t>
            </a:r>
            <a:br>
              <a:rPr lang="en-US" sz="1400" dirty="0" smtClean="0">
                <a:latin typeface="+mj-lt"/>
                <a:cs typeface="Calibri" pitchFamily="34" charset="0"/>
              </a:rPr>
            </a:br>
            <a:r>
              <a:rPr lang="en-US" sz="1400" b="0" dirty="0" smtClean="0">
                <a:latin typeface="+mj-lt"/>
                <a:cs typeface="Calibri" pitchFamily="34" charset="0"/>
              </a:rPr>
              <a:t>Each story has to be of value to the customer (either the user or the purchaser). </a:t>
            </a:r>
          </a:p>
          <a:p>
            <a:pPr marL="0" lvl="1"/>
            <a:endParaRPr lang="en-US" sz="1400" dirty="0" smtClean="0">
              <a:latin typeface="+mj-lt"/>
              <a:cs typeface="Calibri" pitchFamily="34" charset="0"/>
            </a:endParaRPr>
          </a:p>
          <a:p>
            <a:pPr marL="0" lvl="1"/>
            <a:r>
              <a:rPr lang="en-US" sz="1400" dirty="0" err="1" smtClean="0">
                <a:latin typeface="+mj-lt"/>
                <a:cs typeface="Calibri" pitchFamily="34" charset="0"/>
              </a:rPr>
              <a:t>Estimateable</a:t>
            </a:r>
            <a:r>
              <a:rPr lang="en-US" sz="1400" dirty="0" smtClean="0">
                <a:latin typeface="+mj-lt"/>
                <a:cs typeface="Calibri" pitchFamily="34" charset="0"/>
              </a:rPr>
              <a:t/>
            </a:r>
            <a:br>
              <a:rPr lang="en-US" sz="1400" dirty="0" smtClean="0">
                <a:latin typeface="+mj-lt"/>
                <a:cs typeface="Calibri" pitchFamily="34" charset="0"/>
              </a:rPr>
            </a:br>
            <a:r>
              <a:rPr lang="en-US" sz="1400" b="0" dirty="0" smtClean="0">
                <a:latin typeface="+mj-lt"/>
                <a:cs typeface="Calibri" pitchFamily="34" charset="0"/>
              </a:rPr>
              <a:t>The developers need to be able to estimate (at a ballpark even) a user story to allow prioritization and planning of the story. </a:t>
            </a:r>
          </a:p>
          <a:p>
            <a:pPr marL="0" lvl="1"/>
            <a:endParaRPr lang="en-US" sz="1400" dirty="0" smtClean="0">
              <a:latin typeface="+mj-lt"/>
              <a:cs typeface="Calibri" pitchFamily="34" charset="0"/>
            </a:endParaRPr>
          </a:p>
          <a:p>
            <a:pPr marL="0" lvl="1"/>
            <a:r>
              <a:rPr lang="en-US" sz="1400" dirty="0" smtClean="0">
                <a:latin typeface="+mj-lt"/>
                <a:cs typeface="Calibri" pitchFamily="34" charset="0"/>
              </a:rPr>
              <a:t>Small</a:t>
            </a:r>
            <a:br>
              <a:rPr lang="en-US" sz="1400" dirty="0" smtClean="0">
                <a:latin typeface="+mj-lt"/>
                <a:cs typeface="Calibri" pitchFamily="34" charset="0"/>
              </a:rPr>
            </a:br>
            <a:r>
              <a:rPr lang="en-US" sz="1400" b="0" dirty="0" smtClean="0">
                <a:latin typeface="+mj-lt"/>
                <a:cs typeface="Calibri" pitchFamily="34" charset="0"/>
              </a:rPr>
              <a:t>A good story should be small in effort, typically representing no more, than 2-3 person days of effort. A story which is more than that in effort can have more errors associated with scoping and estimation. </a:t>
            </a:r>
          </a:p>
          <a:p>
            <a:pPr marL="0" lvl="1"/>
            <a:endParaRPr lang="en-US" sz="1400" dirty="0" smtClean="0">
              <a:latin typeface="+mj-lt"/>
              <a:cs typeface="Calibri" pitchFamily="34" charset="0"/>
            </a:endParaRPr>
          </a:p>
          <a:p>
            <a:pPr marL="0" lvl="1"/>
            <a:r>
              <a:rPr lang="en-US" sz="1400" dirty="0" smtClean="0">
                <a:latin typeface="+mj-lt"/>
                <a:cs typeface="Calibri" pitchFamily="34" charset="0"/>
              </a:rPr>
              <a:t>Testable </a:t>
            </a:r>
          </a:p>
          <a:p>
            <a:pPr marL="0" lvl="1"/>
            <a:r>
              <a:rPr lang="en-US" sz="1400" b="0" dirty="0" smtClean="0">
                <a:latin typeface="+mj-lt"/>
                <a:cs typeface="Calibri" pitchFamily="34" charset="0"/>
              </a:rPr>
              <a:t>A story needs to be testable for the "Confirmation" to take place. </a:t>
            </a:r>
          </a:p>
        </p:txBody>
      </p:sp>
      <p:sp>
        <p:nvSpPr>
          <p:cNvPr id="6" name="Content Placeholder 2"/>
          <p:cNvSpPr txBox="1">
            <a:spLocks/>
          </p:cNvSpPr>
          <p:nvPr/>
        </p:nvSpPr>
        <p:spPr bwMode="gray">
          <a:xfrm>
            <a:off x="228601" y="1058903"/>
            <a:ext cx="8686799" cy="312697"/>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p>
            <a:pPr marL="6350" marR="0" lvl="0" indent="6350" algn="l" defTabSz="457200" rtl="0" eaLnBrk="1" fontAlgn="base" latinLnBrk="0" hangingPunct="1">
              <a:lnSpc>
                <a:spcPct val="100000"/>
              </a:lnSpc>
              <a:spcBef>
                <a:spcPts val="0"/>
              </a:spcBef>
              <a:spcAft>
                <a:spcPts val="1200"/>
              </a:spcAft>
              <a:buClrTx/>
              <a:buSzTx/>
              <a:buFont typeface="Arial" charset="0"/>
              <a:buNone/>
              <a:tabLst/>
              <a:defRPr/>
            </a:pPr>
            <a:r>
              <a:rPr lang="en-US" sz="1400" b="1" noProof="0" dirty="0" smtClean="0">
                <a:solidFill>
                  <a:srgbClr val="336699"/>
                </a:solidFill>
                <a:latin typeface="+mj-lt"/>
                <a:ea typeface="Arial" charset="0"/>
                <a:cs typeface="Arial"/>
              </a:rPr>
              <a:t>User Story should have the INVEST characteristics:</a:t>
            </a:r>
            <a:endParaRPr kumimoji="0" lang="en-US" sz="1400" b="1" i="0" u="none" strike="noStrike" kern="1200" cap="none" spc="0" normalizeH="0" baseline="0" noProof="0" dirty="0" smtClean="0">
              <a:ln>
                <a:noFill/>
              </a:ln>
              <a:solidFill>
                <a:srgbClr val="336699"/>
              </a:solidFill>
              <a:uLnTx/>
              <a:uFillTx/>
              <a:latin typeface="+mj-lt"/>
              <a:ea typeface="Arial" charset="0"/>
              <a:cs typeface="Arial"/>
            </a:endParaRPr>
          </a:p>
        </p:txBody>
      </p:sp>
      <p:sp>
        <p:nvSpPr>
          <p:cNvPr id="7" name="Rectangle 2"/>
          <p:cNvSpPr txBox="1">
            <a:spLocks noChangeArrowheads="1"/>
          </p:cNvSpPr>
          <p:nvPr/>
        </p:nvSpPr>
        <p:spPr>
          <a:xfrm>
            <a:off x="980700" y="397063"/>
            <a:ext cx="6096000" cy="369887"/>
          </a:xfrm>
          <a:prstGeom prst="rect">
            <a:avLst/>
          </a:prstGeom>
        </p:spPr>
        <p:txBody>
          <a:bodyPr anchor="t"/>
          <a:lstStyle/>
          <a:p>
            <a:pPr lvl="0" eaLnBrk="0" hangingPunct="0"/>
            <a:r>
              <a:rPr lang="en-US" sz="2000" dirty="0" smtClean="0">
                <a:latin typeface="+mj-lt"/>
              </a:rPr>
              <a:t>INVEST in User Story</a:t>
            </a:r>
            <a:endParaRPr kumimoji="0" lang="en-US" sz="2400" b="1" i="0" u="none" strike="noStrike" kern="0" cap="none" spc="0" normalizeH="0" baseline="0" noProof="0" dirty="0" smtClean="0">
              <a:ln>
                <a:noFill/>
              </a:ln>
              <a:solidFill>
                <a:schemeClr val="tx1"/>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1"/>
          <p:cNvSpPr>
            <a:spLocks noChangeArrowheads="1"/>
          </p:cNvSpPr>
          <p:nvPr/>
        </p:nvSpPr>
        <p:spPr bwMode="auto">
          <a:xfrm>
            <a:off x="269174" y="852902"/>
            <a:ext cx="8458200" cy="20313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342900" marR="0" lvl="0" indent="-342900" algn="l" defTabSz="914400" rtl="0" eaLnBrk="1" fontAlgn="base" latinLnBrk="0" hangingPunct="1">
              <a:lnSpc>
                <a:spcPct val="100000"/>
              </a:lnSpc>
              <a:spcBef>
                <a:spcPct val="0"/>
              </a:spcBef>
              <a:spcAft>
                <a:spcPct val="0"/>
              </a:spcAft>
              <a:buClrTx/>
              <a:buSzTx/>
              <a:buFont typeface="Wingdings" pitchFamily="2" charset="2"/>
              <a:buChar char="q"/>
              <a:tabLst/>
            </a:pPr>
            <a:r>
              <a:rPr kumimoji="0" lang="en-US" sz="1400" b="0" i="0" u="none" strike="noStrike" cap="none" normalizeH="0" baseline="0" dirty="0" smtClean="0">
                <a:ln>
                  <a:noFill/>
                </a:ln>
                <a:solidFill>
                  <a:schemeClr val="tx1"/>
                </a:solidFill>
                <a:effectLst/>
                <a:latin typeface="+mn-lt"/>
                <a:ea typeface="Calibri" pitchFamily="34" charset="0"/>
                <a:cs typeface="Calibri" pitchFamily="34" charset="0"/>
              </a:rPr>
              <a:t>When faced with a large story, </a:t>
            </a:r>
            <a:r>
              <a:rPr kumimoji="0" lang="en-US" sz="1400" b="1" i="0" u="none" strike="noStrike" cap="none" normalizeH="0" baseline="0" dirty="0" smtClean="0">
                <a:ln>
                  <a:noFill/>
                </a:ln>
                <a:solidFill>
                  <a:schemeClr val="tx1"/>
                </a:solidFill>
                <a:effectLst/>
                <a:latin typeface="+mn-lt"/>
                <a:ea typeface="Calibri" pitchFamily="34" charset="0"/>
                <a:cs typeface="Calibri" pitchFamily="34" charset="0"/>
              </a:rPr>
              <a:t>DO NOT</a:t>
            </a:r>
            <a:r>
              <a:rPr kumimoji="0" lang="en-US" sz="1400" b="0" i="0" u="none" strike="noStrike" cap="none" normalizeH="0" baseline="0" dirty="0" smtClean="0">
                <a:ln>
                  <a:noFill/>
                </a:ln>
                <a:solidFill>
                  <a:schemeClr val="tx1"/>
                </a:solidFill>
                <a:effectLst/>
                <a:latin typeface="+mn-lt"/>
                <a:ea typeface="Calibri" pitchFamily="34" charset="0"/>
                <a:cs typeface="Calibri" pitchFamily="34" charset="0"/>
              </a:rPr>
              <a:t> split the story along technical lines</a:t>
            </a:r>
          </a:p>
          <a:p>
            <a:pPr marL="342900" marR="0" lvl="0" indent="-342900" algn="l" defTabSz="914400" rtl="0" eaLnBrk="1" fontAlgn="base" latinLnBrk="0" hangingPunct="1">
              <a:lnSpc>
                <a:spcPct val="100000"/>
              </a:lnSpc>
              <a:spcBef>
                <a:spcPct val="0"/>
              </a:spcBef>
              <a:spcAft>
                <a:spcPct val="0"/>
              </a:spcAft>
              <a:buClrTx/>
              <a:buSzTx/>
              <a:buFont typeface="Wingdings" pitchFamily="2" charset="2"/>
              <a:buChar char="q"/>
              <a:tabLst/>
            </a:pPr>
            <a:endParaRPr kumimoji="0" lang="en-US" sz="1400" b="0" i="0" u="none" strike="noStrike" cap="none" normalizeH="0" baseline="0" dirty="0" smtClean="0">
              <a:ln>
                <a:noFill/>
              </a:ln>
              <a:solidFill>
                <a:schemeClr val="tx1"/>
              </a:solidFill>
              <a:effectLst/>
              <a:latin typeface="+mn-lt"/>
              <a:ea typeface="Calibri" pitchFamily="34" charset="0"/>
              <a:cs typeface="Calibri" pitchFamily="34" charset="0"/>
            </a:endParaRPr>
          </a:p>
          <a:p>
            <a:pPr marL="342900" marR="0" lvl="0" indent="-342900" algn="l" defTabSz="914400" rtl="0" eaLnBrk="1" fontAlgn="base" latinLnBrk="0" hangingPunct="1">
              <a:lnSpc>
                <a:spcPct val="100000"/>
              </a:lnSpc>
              <a:spcBef>
                <a:spcPct val="0"/>
              </a:spcBef>
              <a:spcAft>
                <a:spcPct val="0"/>
              </a:spcAft>
              <a:buClrTx/>
              <a:buSzTx/>
              <a:buFont typeface="Wingdings" pitchFamily="2" charset="2"/>
              <a:buChar char="q"/>
              <a:tabLst/>
            </a:pPr>
            <a:r>
              <a:rPr kumimoji="0" lang="en-US" sz="1400" b="0" i="0" u="none" strike="noStrike" cap="none" normalizeH="0" baseline="0" dirty="0" smtClean="0">
                <a:ln>
                  <a:noFill/>
                </a:ln>
                <a:solidFill>
                  <a:schemeClr val="tx1"/>
                </a:solidFill>
                <a:effectLst/>
                <a:latin typeface="+mn-lt"/>
                <a:ea typeface="Calibri" pitchFamily="34" charset="0"/>
                <a:cs typeface="Calibri" pitchFamily="34" charset="0"/>
              </a:rPr>
              <a:t>Stories that represent a full slice of cake are to be preferred over those that are not. </a:t>
            </a:r>
          </a:p>
          <a:p>
            <a:pPr marL="342900" indent="-342900">
              <a:buFont typeface="Wingdings" pitchFamily="2" charset="2"/>
              <a:buChar char="q"/>
            </a:pPr>
            <a:endParaRPr lang="en-US" sz="1400" dirty="0" smtClean="0">
              <a:latin typeface="+mn-lt"/>
              <a:ea typeface="Calibri" pitchFamily="34" charset="0"/>
              <a:cs typeface="Calibri" pitchFamily="34" charset="0"/>
            </a:endParaRPr>
          </a:p>
          <a:p>
            <a:pPr marL="342900" indent="-342900">
              <a:buFont typeface="Wingdings" pitchFamily="2" charset="2"/>
              <a:buChar char="q"/>
            </a:pPr>
            <a:r>
              <a:rPr lang="en-US" sz="1400" b="0" dirty="0" smtClean="0">
                <a:latin typeface="+mn-lt"/>
                <a:ea typeface="Calibri" pitchFamily="34" charset="0"/>
                <a:cs typeface="Calibri" pitchFamily="34" charset="0"/>
              </a:rPr>
              <a:t>When splitting or decomposing a story ensure every story address all the architecture layers</a:t>
            </a:r>
          </a:p>
          <a:p>
            <a:pPr marL="800100" lvl="1" indent="-342900">
              <a:buFont typeface="Courier New" pitchFamily="49" charset="0"/>
              <a:buChar char="o"/>
            </a:pPr>
            <a:r>
              <a:rPr lang="en-US" sz="1400" b="0" dirty="0" smtClean="0">
                <a:latin typeface="+mn-lt"/>
                <a:ea typeface="Calibri" pitchFamily="34" charset="0"/>
                <a:cs typeface="Calibri" pitchFamily="34" charset="0"/>
              </a:rPr>
              <a:t>Presentation layer</a:t>
            </a:r>
          </a:p>
          <a:p>
            <a:pPr marL="800100" lvl="1" indent="-342900">
              <a:buFont typeface="Courier New" pitchFamily="49" charset="0"/>
              <a:buChar char="o"/>
            </a:pPr>
            <a:r>
              <a:rPr lang="en-US" sz="1400" b="0" dirty="0" smtClean="0">
                <a:latin typeface="+mn-lt"/>
                <a:ea typeface="Calibri" pitchFamily="34" charset="0"/>
                <a:cs typeface="Calibri" pitchFamily="34" charset="0"/>
              </a:rPr>
              <a:t>Validation Layer</a:t>
            </a:r>
          </a:p>
          <a:p>
            <a:pPr marL="800100" lvl="1" indent="-342900">
              <a:buFont typeface="Courier New" pitchFamily="49" charset="0"/>
              <a:buChar char="o"/>
            </a:pPr>
            <a:r>
              <a:rPr lang="en-US" sz="1400" b="0" dirty="0" smtClean="0">
                <a:latin typeface="+mn-lt"/>
                <a:ea typeface="Calibri" pitchFamily="34" charset="0"/>
                <a:cs typeface="Calibri" pitchFamily="34" charset="0"/>
              </a:rPr>
              <a:t>Business Layer </a:t>
            </a:r>
          </a:p>
          <a:p>
            <a:pPr marL="800100" lvl="1" indent="-342900">
              <a:buFont typeface="Courier New" pitchFamily="49" charset="0"/>
              <a:buChar char="o"/>
            </a:pPr>
            <a:r>
              <a:rPr lang="en-US" sz="1400" b="0" dirty="0" smtClean="0">
                <a:latin typeface="+mn-lt"/>
                <a:ea typeface="Calibri" pitchFamily="34" charset="0"/>
                <a:cs typeface="Calibri" pitchFamily="34" charset="0"/>
              </a:rPr>
              <a:t>Database Layer</a:t>
            </a:r>
          </a:p>
        </p:txBody>
      </p:sp>
      <p:sp>
        <p:nvSpPr>
          <p:cNvPr id="6" name="Rectangle 2"/>
          <p:cNvSpPr txBox="1">
            <a:spLocks noChangeArrowheads="1"/>
          </p:cNvSpPr>
          <p:nvPr/>
        </p:nvSpPr>
        <p:spPr>
          <a:xfrm>
            <a:off x="980700" y="397063"/>
            <a:ext cx="6096000" cy="369887"/>
          </a:xfrm>
          <a:prstGeom prst="rect">
            <a:avLst/>
          </a:prstGeom>
        </p:spPr>
        <p:txBody>
          <a:bodyPr anchor="t"/>
          <a:lstStyle/>
          <a:p>
            <a:pPr lvl="0" eaLnBrk="0" hangingPunct="0"/>
            <a:r>
              <a:rPr lang="en-US" sz="2000" dirty="0" smtClean="0">
                <a:latin typeface="+mn-lt"/>
              </a:rPr>
              <a:t>Splitting an Epic or a User Story</a:t>
            </a:r>
            <a:endParaRPr kumimoji="0" lang="en-US" sz="2400" b="1" i="0" u="none" strike="noStrike" kern="0" cap="none" spc="0" normalizeH="0" baseline="0" noProof="0" dirty="0" smtClean="0">
              <a:ln>
                <a:noFill/>
              </a:ln>
              <a:solidFill>
                <a:schemeClr val="tx1"/>
              </a:solidFill>
              <a:effectLst/>
              <a:uLnTx/>
              <a:uFillTx/>
              <a:latin typeface="+mn-lt"/>
              <a:ea typeface="+mj-ea"/>
              <a:cs typeface="+mj-cs"/>
            </a:endParaRPr>
          </a:p>
        </p:txBody>
      </p:sp>
      <p:sp>
        <p:nvSpPr>
          <p:cNvPr id="12" name="Rectangle 11"/>
          <p:cNvSpPr/>
          <p:nvPr/>
        </p:nvSpPr>
        <p:spPr>
          <a:xfrm>
            <a:off x="270575" y="6157298"/>
            <a:ext cx="4730782" cy="230832"/>
          </a:xfrm>
          <a:prstGeom prst="rect">
            <a:avLst/>
          </a:prstGeom>
        </p:spPr>
        <p:txBody>
          <a:bodyPr wrap="none">
            <a:spAutoFit/>
          </a:bodyPr>
          <a:lstStyle/>
          <a:p>
            <a:r>
              <a:rPr lang="en-US" sz="900" b="0" i="1" dirty="0" smtClean="0"/>
              <a:t>Refer to:- http://www.deltamatrix.com/horizontal-and-vertical-user-stories-slicing-the-cake</a:t>
            </a:r>
            <a:endParaRPr lang="en-US" sz="900" dirty="0"/>
          </a:p>
        </p:txBody>
      </p:sp>
      <p:sp>
        <p:nvSpPr>
          <p:cNvPr id="7" name="Rectangle 6"/>
          <p:cNvSpPr/>
          <p:nvPr/>
        </p:nvSpPr>
        <p:spPr>
          <a:xfrm>
            <a:off x="320635" y="3930755"/>
            <a:ext cx="2873828" cy="1815882"/>
          </a:xfrm>
          <a:prstGeom prst="rect">
            <a:avLst/>
          </a:prstGeom>
        </p:spPr>
        <p:txBody>
          <a:bodyPr wrap="square">
            <a:spAutoFit/>
          </a:bodyPr>
          <a:lstStyle/>
          <a:p>
            <a:pPr algn="ctr"/>
            <a:r>
              <a:rPr lang="en-US" sz="1400" b="0" i="1" dirty="0" smtClean="0"/>
              <a:t>A story needs to be valuable to the Business/ User. Hence splitting a User Story is like slicing the cake where we want to give the customer the essence of the whole cake, and the best way is to slice vertically through the layers. </a:t>
            </a:r>
            <a:endParaRPr lang="en-US" sz="1400" b="0" dirty="0"/>
          </a:p>
        </p:txBody>
      </p:sp>
      <p:grpSp>
        <p:nvGrpSpPr>
          <p:cNvPr id="17" name="Group 16"/>
          <p:cNvGrpSpPr/>
          <p:nvPr/>
        </p:nvGrpSpPr>
        <p:grpSpPr>
          <a:xfrm>
            <a:off x="3654393" y="2054445"/>
            <a:ext cx="5079641" cy="2677329"/>
            <a:chOff x="3238768" y="2576945"/>
            <a:chExt cx="5079641" cy="2677329"/>
          </a:xfrm>
        </p:grpSpPr>
        <p:pic>
          <p:nvPicPr>
            <p:cNvPr id="21508" name="Picture 4" descr="C:\Users\cwarrie\Desktop\cake.jpg"/>
            <p:cNvPicPr>
              <a:picLocks noChangeAspect="1" noChangeArrowheads="1"/>
            </p:cNvPicPr>
            <p:nvPr/>
          </p:nvPicPr>
          <p:blipFill>
            <a:blip r:embed="rId3" cstate="print"/>
            <a:srcRect/>
            <a:stretch>
              <a:fillRect/>
            </a:stretch>
          </p:blipFill>
          <p:spPr bwMode="auto">
            <a:xfrm>
              <a:off x="3238768" y="2576945"/>
              <a:ext cx="3417867" cy="267732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8" name="Arc 7"/>
            <p:cNvSpPr/>
            <p:nvPr/>
          </p:nvSpPr>
          <p:spPr>
            <a:xfrm>
              <a:off x="5866411" y="2802577"/>
              <a:ext cx="1033153" cy="320634"/>
            </a:xfrm>
            <a:prstGeom prst="arc">
              <a:avLst>
                <a:gd name="adj1" fmla="val 10680474"/>
                <a:gd name="adj2" fmla="val 0"/>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9" name="Arc 8"/>
            <p:cNvSpPr/>
            <p:nvPr/>
          </p:nvSpPr>
          <p:spPr>
            <a:xfrm>
              <a:off x="6137565" y="3406240"/>
              <a:ext cx="1033153" cy="320634"/>
            </a:xfrm>
            <a:prstGeom prst="arc">
              <a:avLst>
                <a:gd name="adj1" fmla="val 10919142"/>
                <a:gd name="adj2" fmla="val 0"/>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0" name="Arc 9"/>
            <p:cNvSpPr/>
            <p:nvPr/>
          </p:nvSpPr>
          <p:spPr>
            <a:xfrm>
              <a:off x="6123712" y="3879274"/>
              <a:ext cx="1033153" cy="320634"/>
            </a:xfrm>
            <a:prstGeom prst="arc">
              <a:avLst>
                <a:gd name="adj1" fmla="val 10836841"/>
                <a:gd name="adj2" fmla="val 0"/>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1" name="Arc 10"/>
            <p:cNvSpPr/>
            <p:nvPr/>
          </p:nvSpPr>
          <p:spPr>
            <a:xfrm>
              <a:off x="6099960" y="4401788"/>
              <a:ext cx="1033153" cy="320634"/>
            </a:xfrm>
            <a:prstGeom prst="arc">
              <a:avLst>
                <a:gd name="adj1" fmla="val 11199892"/>
                <a:gd name="adj2" fmla="val 0"/>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3" name="TextBox 12"/>
            <p:cNvSpPr txBox="1"/>
            <p:nvPr/>
          </p:nvSpPr>
          <p:spPr>
            <a:xfrm>
              <a:off x="6828313" y="2826325"/>
              <a:ext cx="1367682" cy="261610"/>
            </a:xfrm>
            <a:prstGeom prst="rect">
              <a:avLst/>
            </a:prstGeom>
            <a:noFill/>
          </p:spPr>
          <p:txBody>
            <a:bodyPr wrap="none" rtlCol="0">
              <a:spAutoFit/>
            </a:bodyPr>
            <a:lstStyle/>
            <a:p>
              <a:r>
                <a:rPr lang="en-US" sz="1100" b="0" dirty="0" smtClean="0"/>
                <a:t>Presentation Layer</a:t>
              </a:r>
              <a:endParaRPr lang="en-US" sz="1100" b="0" dirty="0"/>
            </a:p>
          </p:txBody>
        </p:sp>
        <p:sp>
          <p:nvSpPr>
            <p:cNvPr id="14" name="TextBox 13"/>
            <p:cNvSpPr txBox="1"/>
            <p:nvPr/>
          </p:nvSpPr>
          <p:spPr>
            <a:xfrm>
              <a:off x="7099463" y="3429975"/>
              <a:ext cx="1197764" cy="261610"/>
            </a:xfrm>
            <a:prstGeom prst="rect">
              <a:avLst/>
            </a:prstGeom>
            <a:noFill/>
          </p:spPr>
          <p:txBody>
            <a:bodyPr wrap="none" rtlCol="0">
              <a:spAutoFit/>
            </a:bodyPr>
            <a:lstStyle/>
            <a:p>
              <a:r>
                <a:rPr lang="en-US" sz="1100" b="0" dirty="0" smtClean="0"/>
                <a:t>Validation Layer</a:t>
              </a:r>
              <a:endParaRPr lang="en-US" sz="1100" b="0" dirty="0"/>
            </a:p>
          </p:txBody>
        </p:sp>
        <p:sp>
          <p:nvSpPr>
            <p:cNvPr id="15" name="TextBox 14"/>
            <p:cNvSpPr txBox="1"/>
            <p:nvPr/>
          </p:nvSpPr>
          <p:spPr>
            <a:xfrm>
              <a:off x="7168735" y="3903009"/>
              <a:ext cx="1149674" cy="261610"/>
            </a:xfrm>
            <a:prstGeom prst="rect">
              <a:avLst/>
            </a:prstGeom>
            <a:noFill/>
          </p:spPr>
          <p:txBody>
            <a:bodyPr wrap="none" rtlCol="0">
              <a:spAutoFit/>
            </a:bodyPr>
            <a:lstStyle/>
            <a:p>
              <a:r>
                <a:rPr lang="en-US" sz="1100" b="0" dirty="0" smtClean="0"/>
                <a:t>Business Layer</a:t>
              </a:r>
              <a:endParaRPr lang="en-US" sz="1100" b="0" dirty="0"/>
            </a:p>
          </p:txBody>
        </p:sp>
        <p:sp>
          <p:nvSpPr>
            <p:cNvPr id="16" name="TextBox 15"/>
            <p:cNvSpPr txBox="1"/>
            <p:nvPr/>
          </p:nvSpPr>
          <p:spPr>
            <a:xfrm>
              <a:off x="7095504" y="4423544"/>
              <a:ext cx="1180131" cy="261610"/>
            </a:xfrm>
            <a:prstGeom prst="rect">
              <a:avLst/>
            </a:prstGeom>
            <a:noFill/>
          </p:spPr>
          <p:txBody>
            <a:bodyPr wrap="none" rtlCol="0">
              <a:spAutoFit/>
            </a:bodyPr>
            <a:lstStyle/>
            <a:p>
              <a:r>
                <a:rPr lang="en-US" sz="1100" b="0" dirty="0" smtClean="0"/>
                <a:t>Database Layer</a:t>
              </a:r>
              <a:endParaRPr lang="en-US" sz="1100" b="0" dirty="0"/>
            </a:p>
          </p:txBody>
        </p:sp>
      </p:gr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nvGraphicFramePr>
        <p:xfrm>
          <a:off x="380010" y="1229098"/>
          <a:ext cx="8419605" cy="4862944"/>
        </p:xfrm>
        <a:graphic>
          <a:graphicData uri="http://schemas.openxmlformats.org/drawingml/2006/table">
            <a:tbl>
              <a:tblPr/>
              <a:tblGrid>
                <a:gridCol w="2806535"/>
                <a:gridCol w="2806535"/>
                <a:gridCol w="2806535"/>
              </a:tblGrid>
              <a:tr h="374073">
                <a:tc>
                  <a:txBody>
                    <a:bodyPr/>
                    <a:lstStyle/>
                    <a:p>
                      <a:pPr marL="0" marR="0"/>
                      <a:r>
                        <a:rPr lang="en-US" sz="1600" b="1" dirty="0">
                          <a:latin typeface="Calibri"/>
                          <a:ea typeface="Calibri"/>
                          <a:cs typeface="Times New Roman"/>
                        </a:rPr>
                        <a:t>Large Story</a:t>
                      </a:r>
                      <a:endParaRPr lang="en-US" sz="16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r>
                        <a:rPr lang="en-US" sz="1600" b="1" dirty="0">
                          <a:latin typeface="Calibri"/>
                          <a:ea typeface="Calibri"/>
                          <a:cs typeface="Times New Roman"/>
                        </a:rPr>
                        <a:t>DO NOT Split it this way</a:t>
                      </a:r>
                      <a:endParaRPr lang="en-US" sz="16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r>
                        <a:rPr lang="en-US" sz="1600" b="1">
                          <a:latin typeface="Calibri"/>
                          <a:ea typeface="Calibri"/>
                          <a:cs typeface="Times New Roman"/>
                        </a:rPr>
                        <a:t>Split it this way</a:t>
                      </a:r>
                      <a:endParaRPr lang="en-US" sz="16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488871">
                <a:tc>
                  <a:txBody>
                    <a:bodyPr/>
                    <a:lstStyle/>
                    <a:p>
                      <a:pPr marL="0" marR="0">
                        <a:tabLst>
                          <a:tab pos="228600" algn="l"/>
                        </a:tabLst>
                      </a:pPr>
                      <a:r>
                        <a:rPr lang="en-US" sz="1600" b="1" dirty="0" smtClean="0">
                          <a:latin typeface="Calibri"/>
                          <a:ea typeface="Calibri"/>
                          <a:cs typeface="Times New Roman"/>
                        </a:rPr>
                        <a:t>User</a:t>
                      </a:r>
                      <a:r>
                        <a:rPr lang="en-US" sz="1600" b="1" baseline="0" dirty="0" smtClean="0">
                          <a:latin typeface="Calibri"/>
                          <a:ea typeface="Calibri"/>
                          <a:cs typeface="Times New Roman"/>
                        </a:rPr>
                        <a:t> Story 1</a:t>
                      </a:r>
                      <a:r>
                        <a:rPr lang="en-US" sz="1600" baseline="0" dirty="0" smtClean="0">
                          <a:latin typeface="Calibri"/>
                          <a:ea typeface="Calibri"/>
                          <a:cs typeface="Times New Roman"/>
                        </a:rPr>
                        <a:t>: </a:t>
                      </a:r>
                      <a:r>
                        <a:rPr lang="en-US" sz="1600" dirty="0" smtClean="0">
                          <a:latin typeface="Calibri"/>
                          <a:ea typeface="Calibri"/>
                          <a:cs typeface="Times New Roman"/>
                        </a:rPr>
                        <a:t>A </a:t>
                      </a:r>
                      <a:r>
                        <a:rPr lang="en-US" sz="1600" dirty="0">
                          <a:latin typeface="Calibri"/>
                          <a:ea typeface="Calibri"/>
                          <a:cs typeface="Times New Roman"/>
                        </a:rPr>
                        <a:t>potential card member can apply for a new credit card online via the online application process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r>
                        <a:rPr lang="en-US" sz="1600" b="1" u="sng" dirty="0" smtClean="0">
                          <a:latin typeface="Calibri"/>
                          <a:ea typeface="Calibri"/>
                          <a:cs typeface="Times New Roman"/>
                        </a:rPr>
                        <a:t>User Story 1A</a:t>
                      </a:r>
                      <a:r>
                        <a:rPr lang="en-US" sz="1600" dirty="0" smtClean="0">
                          <a:latin typeface="Calibri"/>
                          <a:ea typeface="Calibri"/>
                          <a:cs typeface="Times New Roman"/>
                        </a:rPr>
                        <a:t>:- A </a:t>
                      </a:r>
                      <a:r>
                        <a:rPr lang="en-US" sz="1600" dirty="0">
                          <a:latin typeface="Calibri"/>
                          <a:ea typeface="Calibri"/>
                          <a:cs typeface="Times New Roman"/>
                        </a:rPr>
                        <a:t>potential card member can fill out the new card application form</a:t>
                      </a:r>
                    </a:p>
                    <a:p>
                      <a:pPr marL="0" marR="0"/>
                      <a:endParaRPr lang="en-US" sz="1600" dirty="0" smtClean="0">
                        <a:latin typeface="Calibri"/>
                        <a:ea typeface="Calibri"/>
                        <a:cs typeface="Times New Roman"/>
                      </a:endParaRPr>
                    </a:p>
                    <a:p>
                      <a:pPr marL="0" marR="0"/>
                      <a:r>
                        <a:rPr lang="en-US" sz="1600" b="1" u="sng" dirty="0" smtClean="0">
                          <a:latin typeface="Calibri"/>
                          <a:ea typeface="Calibri"/>
                          <a:cs typeface="Times New Roman"/>
                        </a:rPr>
                        <a:t>User Story 1B</a:t>
                      </a:r>
                      <a:r>
                        <a:rPr lang="en-US" sz="1600" dirty="0" smtClean="0">
                          <a:latin typeface="Calibri"/>
                          <a:ea typeface="Calibri"/>
                          <a:cs typeface="Times New Roman"/>
                        </a:rPr>
                        <a:t>:- Information </a:t>
                      </a:r>
                      <a:r>
                        <a:rPr lang="en-US" sz="1600" dirty="0">
                          <a:latin typeface="Calibri"/>
                          <a:ea typeface="Calibri"/>
                          <a:cs typeface="Times New Roman"/>
                        </a:rPr>
                        <a:t>on the application form is written to the database.</a:t>
                      </a:r>
                    </a:p>
                    <a:p>
                      <a:pPr marL="0" marR="0"/>
                      <a:endParaRPr lang="en-US" sz="1600" b="1" i="1" dirty="0" smtClean="0">
                        <a:latin typeface="Calibri"/>
                        <a:ea typeface="Calibri"/>
                        <a:cs typeface="Times New Roman"/>
                      </a:endParaRPr>
                    </a:p>
                    <a:p>
                      <a:pPr marL="0" marR="0"/>
                      <a:r>
                        <a:rPr lang="en-US" sz="1600" b="1" i="1" dirty="0" smtClean="0">
                          <a:latin typeface="Calibri"/>
                          <a:ea typeface="Calibri"/>
                          <a:cs typeface="Times New Roman"/>
                        </a:rPr>
                        <a:t>Note</a:t>
                      </a:r>
                      <a:r>
                        <a:rPr lang="en-US" sz="1600" i="1" dirty="0">
                          <a:latin typeface="Calibri"/>
                          <a:ea typeface="Calibri"/>
                          <a:cs typeface="Times New Roman"/>
                        </a:rPr>
                        <a:t>: In this case, one story would be done in one iteration and the other in next iteration. The problem with this is neither of the stories is useful to users.</a:t>
                      </a:r>
                      <a:endParaRPr lang="en-US" sz="16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r>
                        <a:rPr lang="en-US" sz="1600" b="1" u="sng" dirty="0" smtClean="0">
                          <a:latin typeface="Calibri"/>
                          <a:ea typeface="Calibri"/>
                          <a:cs typeface="Times New Roman"/>
                        </a:rPr>
                        <a:t>User Story 1A:- </a:t>
                      </a:r>
                      <a:r>
                        <a:rPr lang="en-US" sz="1600" dirty="0" smtClean="0">
                          <a:latin typeface="Calibri"/>
                          <a:ea typeface="Calibri"/>
                          <a:cs typeface="Times New Roman"/>
                        </a:rPr>
                        <a:t>A </a:t>
                      </a:r>
                      <a:r>
                        <a:rPr lang="en-US" sz="1600" dirty="0">
                          <a:latin typeface="Calibri"/>
                          <a:ea typeface="Calibri"/>
                          <a:cs typeface="Times New Roman"/>
                        </a:rPr>
                        <a:t>potential card member can fill out and submit the application form that includes information such as name, address, educational qualification.</a:t>
                      </a:r>
                    </a:p>
                    <a:p>
                      <a:pPr marL="0" marR="0"/>
                      <a:endParaRPr lang="en-US" sz="1600" dirty="0" smtClean="0">
                        <a:latin typeface="Calibri"/>
                        <a:ea typeface="Calibri"/>
                        <a:cs typeface="Times New Roman"/>
                      </a:endParaRPr>
                    </a:p>
                    <a:p>
                      <a:pPr marL="0" marR="0"/>
                      <a:r>
                        <a:rPr lang="en-US" sz="1600" b="1" u="sng" dirty="0" smtClean="0">
                          <a:latin typeface="Calibri"/>
                          <a:ea typeface="Calibri"/>
                          <a:cs typeface="Times New Roman"/>
                        </a:rPr>
                        <a:t>User Story 1B:</a:t>
                      </a:r>
                      <a:r>
                        <a:rPr lang="en-US" sz="1600" b="1" u="sng" baseline="0" dirty="0" smtClean="0">
                          <a:latin typeface="Calibri"/>
                          <a:ea typeface="Calibri"/>
                          <a:cs typeface="Times New Roman"/>
                        </a:rPr>
                        <a:t>- </a:t>
                      </a:r>
                      <a:r>
                        <a:rPr lang="en-US" sz="1600" dirty="0" smtClean="0">
                          <a:latin typeface="Calibri"/>
                          <a:ea typeface="Calibri"/>
                          <a:cs typeface="Times New Roman"/>
                        </a:rPr>
                        <a:t>A </a:t>
                      </a:r>
                      <a:r>
                        <a:rPr lang="en-US" sz="1600" dirty="0">
                          <a:latin typeface="Calibri"/>
                          <a:ea typeface="Calibri"/>
                          <a:cs typeface="Times New Roman"/>
                        </a:rPr>
                        <a:t>potential card member can fill out and submit the application forms that include all other information that a card processing executive might want to see.</a:t>
                      </a:r>
                    </a:p>
                    <a:p>
                      <a:pPr marL="0" marR="0"/>
                      <a:endParaRPr lang="en-US" sz="1600" b="0" i="0" dirty="0">
                        <a:latin typeface="Calibri"/>
                        <a:ea typeface="Calibri"/>
                        <a:cs typeface="Times New Roman"/>
                      </a:endParaRPr>
                    </a:p>
                    <a:p>
                      <a:pPr marL="0" marR="0"/>
                      <a:r>
                        <a:rPr lang="en-US" sz="1600" b="1" i="1" dirty="0" smtClean="0">
                          <a:latin typeface="Calibri"/>
                          <a:ea typeface="Calibri"/>
                          <a:cs typeface="Times New Roman"/>
                        </a:rPr>
                        <a:t>Note</a:t>
                      </a:r>
                      <a:r>
                        <a:rPr lang="en-US" sz="1600" i="1" dirty="0">
                          <a:latin typeface="Calibri"/>
                          <a:ea typeface="Calibri"/>
                          <a:cs typeface="Times New Roman"/>
                        </a:rPr>
                        <a:t>: In this case, each story provides end-to-end functionality</a:t>
                      </a:r>
                      <a:endParaRPr lang="en-US" sz="16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6" name="Rectangle 2"/>
          <p:cNvSpPr txBox="1">
            <a:spLocks noChangeArrowheads="1"/>
          </p:cNvSpPr>
          <p:nvPr/>
        </p:nvSpPr>
        <p:spPr>
          <a:xfrm>
            <a:off x="980700" y="397063"/>
            <a:ext cx="6785762" cy="369887"/>
          </a:xfrm>
          <a:prstGeom prst="rect">
            <a:avLst/>
          </a:prstGeom>
        </p:spPr>
        <p:txBody>
          <a:bodyPr anchor="t"/>
          <a:lstStyle/>
          <a:p>
            <a:pPr lvl="0" eaLnBrk="0" hangingPunct="0"/>
            <a:r>
              <a:rPr lang="en-US" sz="2000" dirty="0" smtClean="0">
                <a:latin typeface="+mn-lt"/>
              </a:rPr>
              <a:t>Splitting an Epic or a User Story – Amex Example</a:t>
            </a:r>
            <a:endParaRPr kumimoji="0" lang="en-US" sz="2400" b="1" i="0" u="none" strike="noStrike" kern="0" cap="none" spc="0" normalizeH="0" baseline="0" noProof="0" dirty="0" smtClean="0">
              <a:ln>
                <a:noFill/>
              </a:ln>
              <a:solidFill>
                <a:schemeClr val="tx1"/>
              </a:solidFill>
              <a:effectLst/>
              <a:uLnTx/>
              <a:uFillTx/>
              <a:latin typeface="+mn-lt"/>
              <a:ea typeface="+mj-ea"/>
              <a:cs typeface="+mj-cs"/>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81050" y="1514667"/>
            <a:ext cx="8534400" cy="1893339"/>
          </a:xfrm>
          <a:prstGeom prst="rect">
            <a:avLst/>
          </a:prstGeom>
          <a:solidFill>
            <a:schemeClr val="bg1">
              <a:lumMod val="95000"/>
            </a:schemeClr>
          </a:solidFill>
        </p:spPr>
        <p:txBody>
          <a:bodyPr wrap="square" rtlCol="0">
            <a:spAutoFit/>
          </a:bodyPr>
          <a:lstStyle/>
          <a:p>
            <a:pPr marL="342900" lvl="1" indent="-342900">
              <a:lnSpc>
                <a:spcPct val="150000"/>
              </a:lnSpc>
              <a:buFont typeface="Wingdings" pitchFamily="2" charset="2"/>
              <a:buChar char="q"/>
            </a:pPr>
            <a:r>
              <a:rPr lang="en-US" b="0" dirty="0" smtClean="0">
                <a:latin typeface="+mn-lt"/>
                <a:cs typeface="Calibri" pitchFamily="34" charset="0"/>
              </a:rPr>
              <a:t>Owned by the Product Owner / Customer/ Business</a:t>
            </a:r>
          </a:p>
          <a:p>
            <a:pPr marL="342900" lvl="1" indent="-342900">
              <a:lnSpc>
                <a:spcPct val="150000"/>
              </a:lnSpc>
              <a:buFont typeface="Wingdings" pitchFamily="2" charset="2"/>
              <a:buChar char="q"/>
            </a:pPr>
            <a:r>
              <a:rPr lang="en-US" b="0" dirty="0" smtClean="0">
                <a:latin typeface="+mn-lt"/>
                <a:cs typeface="Calibri" pitchFamily="34" charset="0"/>
              </a:rPr>
              <a:t>Written together with Product Owner and Core Team</a:t>
            </a:r>
          </a:p>
          <a:p>
            <a:pPr marL="342900" lvl="1" indent="-342900">
              <a:lnSpc>
                <a:spcPct val="150000"/>
              </a:lnSpc>
              <a:buFont typeface="Wingdings" pitchFamily="2" charset="2"/>
              <a:buChar char="q"/>
            </a:pPr>
            <a:r>
              <a:rPr lang="en-US" b="0" dirty="0" smtClean="0">
                <a:latin typeface="+mn-lt"/>
                <a:cs typeface="Calibri" pitchFamily="34" charset="0"/>
              </a:rPr>
              <a:t>Its about what and not how</a:t>
            </a:r>
          </a:p>
          <a:p>
            <a:pPr marL="342900" lvl="1" indent="-342900">
              <a:lnSpc>
                <a:spcPct val="150000"/>
              </a:lnSpc>
              <a:buFont typeface="Wingdings" pitchFamily="2" charset="2"/>
              <a:buChar char="q"/>
            </a:pPr>
            <a:r>
              <a:rPr lang="en-US" b="0" dirty="0" smtClean="0">
                <a:latin typeface="+mn-lt"/>
                <a:cs typeface="Calibri" pitchFamily="34" charset="0"/>
              </a:rPr>
              <a:t>Is explained in the language of problem domain</a:t>
            </a:r>
          </a:p>
          <a:p>
            <a:pPr marL="342900" lvl="1" indent="-342900">
              <a:lnSpc>
                <a:spcPct val="150000"/>
              </a:lnSpc>
              <a:buFont typeface="Wingdings" pitchFamily="2" charset="2"/>
              <a:buChar char="q"/>
            </a:pPr>
            <a:r>
              <a:rPr lang="en-US" b="0" dirty="0" smtClean="0">
                <a:latin typeface="+mn-lt"/>
                <a:cs typeface="Calibri" pitchFamily="34" charset="0"/>
              </a:rPr>
              <a:t>Should be concise, precise and unambiguous</a:t>
            </a:r>
          </a:p>
        </p:txBody>
      </p:sp>
      <p:sp>
        <p:nvSpPr>
          <p:cNvPr id="6" name="Content Placeholder 2"/>
          <p:cNvSpPr txBox="1">
            <a:spLocks/>
          </p:cNvSpPr>
          <p:nvPr/>
        </p:nvSpPr>
        <p:spPr bwMode="gray">
          <a:xfrm>
            <a:off x="228601" y="1058903"/>
            <a:ext cx="8686799" cy="312697"/>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marL="6350" marR="0" lvl="0" indent="6350" algn="l" defTabSz="457200" rtl="0" eaLnBrk="1" fontAlgn="base" latinLnBrk="0" hangingPunct="1">
              <a:lnSpc>
                <a:spcPct val="100000"/>
              </a:lnSpc>
              <a:spcBef>
                <a:spcPts val="0"/>
              </a:spcBef>
              <a:spcAft>
                <a:spcPts val="1200"/>
              </a:spcAft>
              <a:buClrTx/>
              <a:buSzTx/>
              <a:buFont typeface="Arial" charset="0"/>
              <a:buNone/>
              <a:tabLst/>
              <a:defRPr/>
            </a:pPr>
            <a:r>
              <a:rPr lang="en-US" sz="2000" b="1" noProof="0" dirty="0" smtClean="0">
                <a:solidFill>
                  <a:srgbClr val="336699"/>
                </a:solidFill>
                <a:latin typeface="+mn-lt"/>
                <a:ea typeface="Arial" charset="0"/>
                <a:cs typeface="Arial"/>
              </a:rPr>
              <a:t>Properties of Acceptance Test</a:t>
            </a:r>
            <a:endParaRPr kumimoji="0" lang="en-US" sz="2000" b="1" i="0" u="none" strike="noStrike" kern="1200" cap="none" spc="0" normalizeH="0" baseline="0" noProof="0" dirty="0" smtClean="0">
              <a:ln>
                <a:noFill/>
              </a:ln>
              <a:solidFill>
                <a:srgbClr val="336699"/>
              </a:solidFill>
              <a:uLnTx/>
              <a:uFillTx/>
              <a:latin typeface="+mn-lt"/>
              <a:ea typeface="Arial" charset="0"/>
              <a:cs typeface="Arial"/>
            </a:endParaRPr>
          </a:p>
        </p:txBody>
      </p:sp>
      <p:sp>
        <p:nvSpPr>
          <p:cNvPr id="7" name="Rectangle 2"/>
          <p:cNvSpPr txBox="1">
            <a:spLocks noChangeArrowheads="1"/>
          </p:cNvSpPr>
          <p:nvPr/>
        </p:nvSpPr>
        <p:spPr>
          <a:xfrm>
            <a:off x="980700" y="397063"/>
            <a:ext cx="6785762" cy="369887"/>
          </a:xfrm>
          <a:prstGeom prst="rect">
            <a:avLst/>
          </a:prstGeom>
        </p:spPr>
        <p:txBody>
          <a:bodyPr anchor="t"/>
          <a:lstStyle/>
          <a:p>
            <a:pPr lvl="0" eaLnBrk="0" hangingPunct="0"/>
            <a:r>
              <a:rPr lang="en-US" sz="2000" dirty="0" smtClean="0">
                <a:latin typeface="+mn-lt"/>
              </a:rPr>
              <a:t>User Story Acceptance Criteria</a:t>
            </a:r>
            <a:endParaRPr kumimoji="0" lang="en-US" sz="2400" b="1" i="0" u="none" strike="noStrike" kern="0" cap="none" spc="0" normalizeH="0" baseline="0" noProof="0" dirty="0" smtClean="0">
              <a:ln>
                <a:noFill/>
              </a:ln>
              <a:solidFill>
                <a:schemeClr val="tx1"/>
              </a:solidFill>
              <a:effectLst/>
              <a:uLnTx/>
              <a:uFillTx/>
              <a:latin typeface="+mn-lt"/>
              <a:ea typeface="+mj-ea"/>
              <a:cs typeface="+mj-cs"/>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5"/>
          <p:cNvSpPr>
            <a:spLocks noChangeArrowheads="1"/>
          </p:cNvSpPr>
          <p:nvPr/>
        </p:nvSpPr>
        <p:spPr bwMode="auto">
          <a:xfrm>
            <a:off x="152400" y="2002975"/>
            <a:ext cx="8686800" cy="1815882"/>
          </a:xfrm>
          <a:prstGeom prst="rect">
            <a:avLst/>
          </a:prstGeom>
          <a:noFill/>
          <a:ln w="9525">
            <a:noFill/>
            <a:miter lim="800000"/>
            <a:headEnd/>
            <a:tailEnd/>
          </a:ln>
        </p:spPr>
        <p:txBody>
          <a:bodyPr wrap="square">
            <a:spAutoFit/>
          </a:bodyPr>
          <a:lstStyle/>
          <a:p>
            <a:pPr marL="342900" indent="-342900" algn="just">
              <a:spcBef>
                <a:spcPct val="50000"/>
              </a:spcBef>
              <a:buClr>
                <a:schemeClr val="tx2"/>
              </a:buClr>
              <a:buSzPct val="90000"/>
              <a:buFont typeface="Wingdings" pitchFamily="2" charset="2"/>
              <a:buChar char="§"/>
              <a:defRPr/>
            </a:pPr>
            <a:r>
              <a:rPr lang="en-US" b="0" dirty="0" smtClean="0">
                <a:latin typeface="+mn-lt"/>
                <a:cs typeface="Calibri" pitchFamily="34" charset="0"/>
              </a:rPr>
              <a:t>It’s a </a:t>
            </a:r>
            <a:r>
              <a:rPr lang="en-US" u="sng" dirty="0" smtClean="0">
                <a:solidFill>
                  <a:schemeClr val="accent6">
                    <a:lumMod val="60000"/>
                    <a:lumOff val="40000"/>
                  </a:schemeClr>
                </a:solidFill>
                <a:latin typeface="+mn-lt"/>
                <a:cs typeface="Calibri" pitchFamily="34" charset="0"/>
              </a:rPr>
              <a:t>Relative</a:t>
            </a:r>
            <a:r>
              <a:rPr lang="en-US" b="0" dirty="0" smtClean="0">
                <a:solidFill>
                  <a:schemeClr val="accent6">
                    <a:lumMod val="60000"/>
                    <a:lumOff val="40000"/>
                  </a:schemeClr>
                </a:solidFill>
                <a:latin typeface="+mn-lt"/>
                <a:cs typeface="Calibri" pitchFamily="34" charset="0"/>
              </a:rPr>
              <a:t> </a:t>
            </a:r>
            <a:r>
              <a:rPr lang="en-US" u="sng" dirty="0" smtClean="0">
                <a:solidFill>
                  <a:schemeClr val="accent6">
                    <a:lumMod val="60000"/>
                    <a:lumOff val="40000"/>
                  </a:schemeClr>
                </a:solidFill>
                <a:latin typeface="+mn-lt"/>
                <a:cs typeface="Calibri" pitchFamily="34" charset="0"/>
              </a:rPr>
              <a:t>Size</a:t>
            </a:r>
            <a:r>
              <a:rPr lang="en-US" b="0" dirty="0" smtClean="0">
                <a:latin typeface="+mn-lt"/>
                <a:cs typeface="Calibri" pitchFamily="34" charset="0"/>
              </a:rPr>
              <a:t> measure</a:t>
            </a:r>
          </a:p>
          <a:p>
            <a:pPr marL="342900" indent="-342900" algn="just">
              <a:spcBef>
                <a:spcPct val="50000"/>
              </a:spcBef>
              <a:buClr>
                <a:schemeClr val="tx2"/>
              </a:buClr>
              <a:buSzPct val="90000"/>
              <a:buFont typeface="Wingdings" pitchFamily="2" charset="2"/>
              <a:buChar char="§"/>
              <a:defRPr/>
            </a:pPr>
            <a:r>
              <a:rPr lang="en-US" b="0" dirty="0" smtClean="0">
                <a:latin typeface="+mn-lt"/>
                <a:cs typeface="Calibri" pitchFamily="34" charset="0"/>
              </a:rPr>
              <a:t>Determine how long a user story is going to take influenced by 3 Keys factors </a:t>
            </a:r>
          </a:p>
          <a:p>
            <a:pPr marL="800100" lvl="1" indent="-342900" algn="just">
              <a:spcBef>
                <a:spcPct val="50000"/>
              </a:spcBef>
              <a:buClr>
                <a:schemeClr val="tx2"/>
              </a:buClr>
              <a:buSzPct val="90000"/>
              <a:buFont typeface="Wingdings" pitchFamily="2" charset="2"/>
              <a:buChar char="§"/>
              <a:defRPr/>
            </a:pPr>
            <a:r>
              <a:rPr lang="en-US" b="0" dirty="0" smtClean="0">
                <a:latin typeface="+mn-lt"/>
                <a:cs typeface="Calibri" pitchFamily="34" charset="0"/>
              </a:rPr>
              <a:t>Complexity</a:t>
            </a:r>
          </a:p>
          <a:p>
            <a:pPr marL="800100" lvl="1" indent="-342900" algn="just">
              <a:spcBef>
                <a:spcPct val="50000"/>
              </a:spcBef>
              <a:buClr>
                <a:schemeClr val="tx2"/>
              </a:buClr>
              <a:buSzPct val="90000"/>
              <a:buFont typeface="Wingdings" pitchFamily="2" charset="2"/>
              <a:buChar char="§"/>
              <a:defRPr/>
            </a:pPr>
            <a:r>
              <a:rPr lang="en-US" b="0" dirty="0" smtClean="0">
                <a:latin typeface="+mn-lt"/>
                <a:cs typeface="Calibri" pitchFamily="34" charset="0"/>
              </a:rPr>
              <a:t>Volume of work (e.g. one screen or two screen)</a:t>
            </a:r>
          </a:p>
          <a:p>
            <a:pPr marL="800100" lvl="1" indent="-342900" algn="just">
              <a:spcBef>
                <a:spcPct val="50000"/>
              </a:spcBef>
              <a:buClr>
                <a:schemeClr val="tx2"/>
              </a:buClr>
              <a:buSzPct val="90000"/>
              <a:buFont typeface="Wingdings" pitchFamily="2" charset="2"/>
              <a:buChar char="§"/>
              <a:defRPr/>
            </a:pPr>
            <a:r>
              <a:rPr lang="en-US" b="0" dirty="0" smtClean="0">
                <a:latin typeface="+mn-lt"/>
                <a:cs typeface="Calibri" pitchFamily="34" charset="0"/>
              </a:rPr>
              <a:t>Risk and Assumptions</a:t>
            </a:r>
          </a:p>
        </p:txBody>
      </p:sp>
      <p:grpSp>
        <p:nvGrpSpPr>
          <p:cNvPr id="2" name="Group 14"/>
          <p:cNvGrpSpPr/>
          <p:nvPr/>
        </p:nvGrpSpPr>
        <p:grpSpPr>
          <a:xfrm>
            <a:off x="228600" y="1545775"/>
            <a:ext cx="5334000" cy="394648"/>
            <a:chOff x="228600" y="1676400"/>
            <a:chExt cx="5334000" cy="394648"/>
          </a:xfrm>
        </p:grpSpPr>
        <p:sp>
          <p:nvSpPr>
            <p:cNvPr id="18" name="Line 53"/>
            <p:cNvSpPr>
              <a:spLocks noChangeShapeType="1"/>
            </p:cNvSpPr>
            <p:nvPr/>
          </p:nvSpPr>
          <p:spPr bwMode="auto">
            <a:xfrm>
              <a:off x="228600" y="2071048"/>
              <a:ext cx="5334000" cy="0"/>
            </a:xfrm>
            <a:prstGeom prst="line">
              <a:avLst/>
            </a:prstGeom>
            <a:noFill/>
            <a:ln w="38100">
              <a:solidFill>
                <a:schemeClr val="tx1"/>
              </a:solidFill>
              <a:round/>
              <a:headEnd/>
              <a:tailEnd/>
            </a:ln>
          </p:spPr>
          <p:txBody>
            <a:bodyPr/>
            <a:lstStyle/>
            <a:p>
              <a:endParaRPr lang="en-US" sz="1600" dirty="0">
                <a:latin typeface="+mn-lt"/>
                <a:cs typeface="Calibri" pitchFamily="34" charset="0"/>
              </a:endParaRPr>
            </a:p>
          </p:txBody>
        </p:sp>
        <p:sp>
          <p:nvSpPr>
            <p:cNvPr id="19" name="Rectangle 54"/>
            <p:cNvSpPr>
              <a:spLocks noChangeArrowheads="1"/>
            </p:cNvSpPr>
            <p:nvPr/>
          </p:nvSpPr>
          <p:spPr bwMode="auto">
            <a:xfrm>
              <a:off x="228600" y="1676400"/>
              <a:ext cx="3505200" cy="381000"/>
            </a:xfrm>
            <a:prstGeom prst="rect">
              <a:avLst/>
            </a:prstGeom>
            <a:gradFill rotWithShape="1">
              <a:gsLst>
                <a:gs pos="0">
                  <a:srgbClr val="045B81"/>
                </a:gs>
                <a:gs pos="100000">
                  <a:srgbClr val="004364"/>
                </a:gs>
              </a:gsLst>
              <a:lin ang="5400000" scaled="1"/>
            </a:gradFill>
            <a:ln w="12700" algn="ctr">
              <a:noFill/>
              <a:miter lim="800000"/>
              <a:headEnd/>
              <a:tailEnd/>
            </a:ln>
            <a:effectLst/>
          </p:spPr>
          <p:txBody>
            <a:bodyPr wrap="none" anchor="ctr"/>
            <a:lstStyle/>
            <a:p>
              <a:pPr>
                <a:defRPr/>
              </a:pPr>
              <a:r>
                <a:rPr lang="en-US" sz="1600" b="1" dirty="0" smtClean="0">
                  <a:solidFill>
                    <a:schemeClr val="bg1"/>
                  </a:solidFill>
                  <a:effectLst>
                    <a:outerShdw blurRad="38100" dist="38100" dir="2700000" algn="tl">
                      <a:srgbClr val="000000"/>
                    </a:outerShdw>
                  </a:effectLst>
                  <a:latin typeface="+mn-lt"/>
                  <a:cs typeface="Calibri" pitchFamily="34" charset="0"/>
                </a:rPr>
                <a:t>WHAT IS IT?</a:t>
              </a:r>
              <a:endParaRPr lang="en-US" sz="1600" b="1" dirty="0">
                <a:solidFill>
                  <a:schemeClr val="bg1"/>
                </a:solidFill>
                <a:effectLst>
                  <a:outerShdw blurRad="38100" dist="38100" dir="2700000" algn="tl">
                    <a:srgbClr val="000000"/>
                  </a:outerShdw>
                </a:effectLst>
                <a:latin typeface="+mn-lt"/>
                <a:cs typeface="Calibri" pitchFamily="34" charset="0"/>
              </a:endParaRPr>
            </a:p>
          </p:txBody>
        </p:sp>
      </p:grpSp>
      <p:sp>
        <p:nvSpPr>
          <p:cNvPr id="20" name="TextBox 19"/>
          <p:cNvSpPr txBox="1"/>
          <p:nvPr/>
        </p:nvSpPr>
        <p:spPr>
          <a:xfrm>
            <a:off x="152400" y="873514"/>
            <a:ext cx="8763000" cy="584775"/>
          </a:xfrm>
          <a:prstGeom prst="rect">
            <a:avLst/>
          </a:prstGeom>
          <a:noFill/>
        </p:spPr>
        <p:txBody>
          <a:bodyPr wrap="square" rtlCol="0">
            <a:spAutoFit/>
          </a:bodyPr>
          <a:lstStyle/>
          <a:p>
            <a:pPr eaLnBrk="1" fontAlgn="auto" hangingPunct="1">
              <a:spcBef>
                <a:spcPts val="0"/>
              </a:spcBef>
              <a:spcAft>
                <a:spcPts val="0"/>
              </a:spcAft>
              <a:defRPr/>
            </a:pPr>
            <a:r>
              <a:rPr lang="en-US" b="1" i="1" kern="0" dirty="0" smtClean="0">
                <a:solidFill>
                  <a:srgbClr val="045B81"/>
                </a:solidFill>
                <a:latin typeface="+mn-lt"/>
                <a:ea typeface="ＭＳ Ｐゴシック" pitchFamily="34" charset="-128"/>
                <a:cs typeface="Calibri" pitchFamily="34" charset="0"/>
              </a:rPr>
              <a:t>An arbitrary measure used by Agile teams to measure how big is the user story and how long will it take</a:t>
            </a:r>
            <a:endParaRPr lang="en-US" b="1" i="1" kern="0" dirty="0">
              <a:solidFill>
                <a:srgbClr val="045B81"/>
              </a:solidFill>
              <a:latin typeface="+mn-lt"/>
              <a:ea typeface="ＭＳ Ｐゴシック" pitchFamily="34" charset="-128"/>
              <a:cs typeface="Calibri" pitchFamily="34" charset="0"/>
            </a:endParaRPr>
          </a:p>
        </p:txBody>
      </p:sp>
      <p:sp>
        <p:nvSpPr>
          <p:cNvPr id="29" name="Title 61"/>
          <p:cNvSpPr txBox="1">
            <a:spLocks/>
          </p:cNvSpPr>
          <p:nvPr/>
        </p:nvSpPr>
        <p:spPr bwMode="auto">
          <a:xfrm>
            <a:off x="4509655" y="4088993"/>
            <a:ext cx="3657600" cy="338554"/>
          </a:xfrm>
          <a:prstGeom prst="rect">
            <a:avLst/>
          </a:prstGeom>
          <a:noFill/>
          <a:ln w="9525">
            <a:noFill/>
            <a:miter lim="800000"/>
            <a:headEnd/>
            <a:tailEnd/>
          </a:ln>
        </p:spPr>
        <p:txBody>
          <a:bodyPr vert="horz" wrap="square" lIns="91440" tIns="45720" rIns="91440" bIns="45720" numCol="1" anchor="b"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b="1" i="0" u="none" strike="noStrike" kern="0" cap="none" spc="0" normalizeH="0" baseline="0" noProof="0" dirty="0" smtClean="0">
                <a:ln>
                  <a:noFill/>
                </a:ln>
                <a:solidFill>
                  <a:srgbClr val="FF0000"/>
                </a:solidFill>
                <a:effectLst>
                  <a:outerShdw blurRad="38100" dist="38100" dir="2700000" algn="tl">
                    <a:srgbClr val="000000">
                      <a:alpha val="43137"/>
                    </a:srgbClr>
                  </a:outerShdw>
                </a:effectLst>
                <a:uLnTx/>
                <a:uFillTx/>
                <a:latin typeface="+mn-lt"/>
                <a:ea typeface="+mj-ea"/>
                <a:cs typeface="Calibri" pitchFamily="34" charset="0"/>
              </a:rPr>
              <a:t>Tips</a:t>
            </a:r>
            <a:endParaRPr kumimoji="0" lang="en-US" b="1" i="0" u="none" strike="noStrike" kern="0" cap="none" spc="0" normalizeH="0" baseline="0" noProof="0" dirty="0">
              <a:ln>
                <a:noFill/>
              </a:ln>
              <a:solidFill>
                <a:srgbClr val="FF0000"/>
              </a:solidFill>
              <a:effectLst>
                <a:outerShdw blurRad="38100" dist="38100" dir="2700000" algn="tl">
                  <a:srgbClr val="000000">
                    <a:alpha val="43137"/>
                  </a:srgbClr>
                </a:outerShdw>
              </a:effectLst>
              <a:uLnTx/>
              <a:uFillTx/>
              <a:latin typeface="+mn-lt"/>
              <a:ea typeface="+mj-ea"/>
              <a:cs typeface="Calibri" pitchFamily="34" charset="0"/>
            </a:endParaRPr>
          </a:p>
        </p:txBody>
      </p:sp>
      <p:sp>
        <p:nvSpPr>
          <p:cNvPr id="31" name="Rectangle 15"/>
          <p:cNvSpPr>
            <a:spLocks noChangeArrowheads="1"/>
          </p:cNvSpPr>
          <p:nvPr/>
        </p:nvSpPr>
        <p:spPr bwMode="auto">
          <a:xfrm>
            <a:off x="4759030" y="4344390"/>
            <a:ext cx="4384970" cy="684803"/>
          </a:xfrm>
          <a:prstGeom prst="rect">
            <a:avLst/>
          </a:prstGeom>
          <a:noFill/>
          <a:ln w="9525">
            <a:noFill/>
            <a:miter lim="800000"/>
            <a:headEnd/>
            <a:tailEnd/>
          </a:ln>
        </p:spPr>
        <p:txBody>
          <a:bodyPr wrap="square">
            <a:spAutoFit/>
          </a:bodyPr>
          <a:lstStyle/>
          <a:p>
            <a:pPr marL="342900" indent="-342900" algn="just">
              <a:spcBef>
                <a:spcPct val="50000"/>
              </a:spcBef>
              <a:buClr>
                <a:schemeClr val="tx2"/>
              </a:buClr>
              <a:buSzPct val="90000"/>
              <a:buFont typeface="Wingdings" pitchFamily="2" charset="2"/>
              <a:buChar char="§"/>
              <a:defRPr/>
            </a:pPr>
            <a:r>
              <a:rPr lang="en-US" sz="1100" b="0" dirty="0" smtClean="0">
                <a:latin typeface="+mn-lt"/>
                <a:cs typeface="Calibri" pitchFamily="34" charset="0"/>
              </a:rPr>
              <a:t>Story Points are specific to an Agile team </a:t>
            </a:r>
          </a:p>
          <a:p>
            <a:pPr marL="342900" indent="-342900" algn="just">
              <a:spcBef>
                <a:spcPct val="50000"/>
              </a:spcBef>
              <a:buClr>
                <a:schemeClr val="tx2"/>
              </a:buClr>
              <a:buSzPct val="90000"/>
              <a:buFont typeface="Wingdings" pitchFamily="2" charset="2"/>
              <a:buChar char="§"/>
              <a:defRPr/>
            </a:pPr>
            <a:r>
              <a:rPr lang="en-US" sz="1100" b="0" dirty="0" smtClean="0">
                <a:latin typeface="+mn-lt"/>
                <a:cs typeface="Calibri" pitchFamily="34" charset="0"/>
              </a:rPr>
              <a:t>Points of one team should not be compared with points of another team its like comparing Apples to Oranges</a:t>
            </a:r>
          </a:p>
        </p:txBody>
      </p:sp>
      <p:graphicFrame>
        <p:nvGraphicFramePr>
          <p:cNvPr id="32" name="Table 31"/>
          <p:cNvGraphicFramePr>
            <a:graphicFrameLocks noGrp="1"/>
          </p:cNvGraphicFramePr>
          <p:nvPr/>
        </p:nvGraphicFramePr>
        <p:xfrm>
          <a:off x="264226" y="4112824"/>
          <a:ext cx="3975265" cy="1965960"/>
        </p:xfrm>
        <a:graphic>
          <a:graphicData uri="http://schemas.openxmlformats.org/drawingml/2006/table">
            <a:tbl>
              <a:tblPr firstRow="1" bandRow="1">
                <a:tableStyleId>{93296810-A885-4BE3-A3E7-6D5BEEA58F35}</a:tableStyleId>
              </a:tblPr>
              <a:tblGrid>
                <a:gridCol w="3245059"/>
                <a:gridCol w="730206"/>
              </a:tblGrid>
              <a:tr h="152400">
                <a:tc>
                  <a:txBody>
                    <a:bodyPr/>
                    <a:lstStyle/>
                    <a:p>
                      <a:r>
                        <a:rPr lang="en-US" sz="1050" dirty="0" smtClean="0">
                          <a:effectLst>
                            <a:outerShdw blurRad="38100" dist="38100" dir="2700000" algn="tl">
                              <a:srgbClr val="000000">
                                <a:alpha val="43137"/>
                              </a:srgbClr>
                            </a:outerShdw>
                          </a:effectLst>
                        </a:rPr>
                        <a:t>User Story</a:t>
                      </a:r>
                      <a:endParaRPr lang="en-US" sz="1050" dirty="0">
                        <a:effectLst>
                          <a:outerShdw blurRad="38100" dist="38100" dir="2700000" algn="tl">
                            <a:srgbClr val="000000">
                              <a:alpha val="43137"/>
                            </a:srgbClr>
                          </a:outerShdw>
                        </a:effectLst>
                      </a:endParaRPr>
                    </a:p>
                  </a:txBody>
                  <a:tcPr>
                    <a:solidFill>
                      <a:srgbClr val="002663"/>
                    </a:solidFill>
                  </a:tcPr>
                </a:tc>
                <a:tc>
                  <a:txBody>
                    <a:bodyPr/>
                    <a:lstStyle/>
                    <a:p>
                      <a:r>
                        <a:rPr lang="en-US" sz="1050" dirty="0" smtClean="0">
                          <a:effectLst>
                            <a:outerShdw blurRad="38100" dist="38100" dir="2700000" algn="tl">
                              <a:srgbClr val="000000">
                                <a:alpha val="43137"/>
                              </a:srgbClr>
                            </a:outerShdw>
                          </a:effectLst>
                        </a:rPr>
                        <a:t>Points</a:t>
                      </a:r>
                      <a:endParaRPr lang="en-US" sz="1050" dirty="0">
                        <a:effectLst>
                          <a:outerShdw blurRad="38100" dist="38100" dir="2700000" algn="tl">
                            <a:srgbClr val="000000">
                              <a:alpha val="43137"/>
                            </a:srgbClr>
                          </a:outerShdw>
                        </a:effectLst>
                      </a:endParaRPr>
                    </a:p>
                  </a:txBody>
                  <a:tcPr>
                    <a:solidFill>
                      <a:srgbClr val="002663"/>
                    </a:solidFill>
                  </a:tcPr>
                </a:tc>
              </a:tr>
              <a:tr h="370840">
                <a:tc>
                  <a:txBody>
                    <a:bodyPr/>
                    <a:lstStyle/>
                    <a:p>
                      <a:r>
                        <a:rPr lang="en-US" sz="1050" dirty="0" smtClean="0"/>
                        <a:t>As a Shopper, I want a Web page where I have placeholders to authenticate my user name and password, so that I can get authenticated in the shopping portal. (See UI Sketches on </a:t>
                      </a:r>
                      <a:r>
                        <a:rPr lang="en-US" sz="1050" dirty="0" err="1" smtClean="0"/>
                        <a:t>sharepoint</a:t>
                      </a:r>
                      <a:r>
                        <a:rPr lang="en-US" sz="1050" dirty="0" smtClean="0"/>
                        <a:t>)</a:t>
                      </a:r>
                      <a:endParaRPr lang="en-US" sz="1050" dirty="0"/>
                    </a:p>
                  </a:txBody>
                  <a:tcPr>
                    <a:solidFill>
                      <a:schemeClr val="bg1">
                        <a:lumMod val="50000"/>
                      </a:schemeClr>
                    </a:solidFill>
                  </a:tcPr>
                </a:tc>
                <a:tc>
                  <a:txBody>
                    <a:bodyPr/>
                    <a:lstStyle/>
                    <a:p>
                      <a:pPr algn="ctr"/>
                      <a:r>
                        <a:rPr lang="en-US" sz="1050" dirty="0" smtClean="0"/>
                        <a:t>8</a:t>
                      </a:r>
                      <a:endParaRPr lang="en-US" sz="1050" dirty="0"/>
                    </a:p>
                  </a:txBody>
                  <a:tcPr>
                    <a:solidFill>
                      <a:schemeClr val="bg1">
                        <a:lumMod val="50000"/>
                      </a:schemeClr>
                    </a:solidFill>
                  </a:tcPr>
                </a:tc>
              </a:tr>
              <a:tr h="370840">
                <a:tc>
                  <a:txBody>
                    <a:bodyPr/>
                    <a:lstStyle/>
                    <a:p>
                      <a:r>
                        <a:rPr lang="en-US" sz="1050" dirty="0" smtClean="0"/>
                        <a:t>As a Shopper, I want to reset my password from the login page so that I can login to the portal</a:t>
                      </a:r>
                      <a:endParaRPr lang="en-US" sz="1050" dirty="0"/>
                    </a:p>
                  </a:txBody>
                  <a:tcPr>
                    <a:solidFill>
                      <a:schemeClr val="bg1">
                        <a:lumMod val="85000"/>
                      </a:schemeClr>
                    </a:solidFill>
                  </a:tcPr>
                </a:tc>
                <a:tc>
                  <a:txBody>
                    <a:bodyPr/>
                    <a:lstStyle/>
                    <a:p>
                      <a:pPr algn="ctr"/>
                      <a:r>
                        <a:rPr lang="en-US" sz="1050" dirty="0" smtClean="0"/>
                        <a:t>3</a:t>
                      </a:r>
                      <a:endParaRPr lang="en-US" sz="1050" dirty="0"/>
                    </a:p>
                  </a:txBody>
                  <a:tcPr>
                    <a:solidFill>
                      <a:schemeClr val="bg1">
                        <a:lumMod val="85000"/>
                      </a:schemeClr>
                    </a:solidFill>
                  </a:tcPr>
                </a:tc>
              </a:tr>
              <a:tr h="370840">
                <a:tc>
                  <a:txBody>
                    <a:bodyPr/>
                    <a:lstStyle/>
                    <a:p>
                      <a:r>
                        <a:rPr lang="en-US" sz="1050" dirty="0" smtClean="0"/>
                        <a:t>As a Shopper, I want to be able to change my password after login to my account so that I can manage my account. </a:t>
                      </a:r>
                      <a:endParaRPr lang="en-US" sz="1050" dirty="0"/>
                    </a:p>
                  </a:txBody>
                  <a:tcPr>
                    <a:solidFill>
                      <a:schemeClr val="bg1">
                        <a:lumMod val="65000"/>
                      </a:schemeClr>
                    </a:solidFill>
                  </a:tcPr>
                </a:tc>
                <a:tc>
                  <a:txBody>
                    <a:bodyPr/>
                    <a:lstStyle/>
                    <a:p>
                      <a:pPr algn="ctr"/>
                      <a:r>
                        <a:rPr lang="en-US" sz="1050" dirty="0" smtClean="0"/>
                        <a:t>2</a:t>
                      </a:r>
                      <a:endParaRPr lang="en-US" sz="1050" dirty="0"/>
                    </a:p>
                  </a:txBody>
                  <a:tcPr>
                    <a:solidFill>
                      <a:schemeClr val="bg1">
                        <a:lumMod val="65000"/>
                      </a:schemeClr>
                    </a:solidFill>
                  </a:tcPr>
                </a:tc>
              </a:tr>
            </a:tbl>
          </a:graphicData>
        </a:graphic>
      </p:graphicFrame>
      <p:sp>
        <p:nvSpPr>
          <p:cNvPr id="16" name="Rectangle 2"/>
          <p:cNvSpPr txBox="1">
            <a:spLocks noChangeArrowheads="1"/>
          </p:cNvSpPr>
          <p:nvPr/>
        </p:nvSpPr>
        <p:spPr>
          <a:xfrm>
            <a:off x="980700" y="397063"/>
            <a:ext cx="6785762" cy="369887"/>
          </a:xfrm>
          <a:prstGeom prst="rect">
            <a:avLst/>
          </a:prstGeom>
        </p:spPr>
        <p:txBody>
          <a:bodyPr anchor="t"/>
          <a:lstStyle/>
          <a:p>
            <a:pPr lvl="0" eaLnBrk="0" hangingPunct="0"/>
            <a:r>
              <a:rPr lang="en-US" sz="2000" dirty="0" smtClean="0">
                <a:latin typeface="+mn-lt"/>
              </a:rPr>
              <a:t>Story Points</a:t>
            </a:r>
            <a:endParaRPr kumimoji="0" lang="en-US" sz="2400" b="1" i="0" u="none" strike="noStrike" kern="0" cap="none" spc="0" normalizeH="0" baseline="0" noProof="0" dirty="0" smtClean="0">
              <a:ln>
                <a:noFill/>
              </a:ln>
              <a:solidFill>
                <a:schemeClr val="tx1"/>
              </a:solidFill>
              <a:effectLst/>
              <a:uLnTx/>
              <a:uFillTx/>
              <a:latin typeface="+mn-lt"/>
              <a:ea typeface="+mj-ea"/>
              <a:cs typeface="+mj-cs"/>
            </a:endParaRPr>
          </a:p>
        </p:txBody>
      </p:sp>
    </p:spTree>
    <p:extLst>
      <p:ext uri="{BB962C8B-B14F-4D97-AF65-F5344CB8AC3E}">
        <p14:creationId xmlns:p14="http://schemas.microsoft.com/office/powerpoint/2010/main" val="6089977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885825" y="358265"/>
            <a:ext cx="5964238" cy="400110"/>
          </a:xfrm>
        </p:spPr>
        <p:txBody>
          <a:bodyPr>
            <a:normAutofit fontScale="90000"/>
          </a:bodyPr>
          <a:lstStyle/>
          <a:p>
            <a:r>
              <a:rPr lang="en-US" dirty="0" smtClean="0">
                <a:latin typeface="+mn-lt"/>
                <a:cs typeface="Calibri" pitchFamily="34" charset="0"/>
              </a:rPr>
              <a:t>Why Size?</a:t>
            </a:r>
          </a:p>
        </p:txBody>
      </p:sp>
      <p:grpSp>
        <p:nvGrpSpPr>
          <p:cNvPr id="2" name="Group 7"/>
          <p:cNvGrpSpPr/>
          <p:nvPr/>
        </p:nvGrpSpPr>
        <p:grpSpPr>
          <a:xfrm>
            <a:off x="533400" y="914400"/>
            <a:ext cx="6248400" cy="1995055"/>
            <a:chOff x="1145574" y="1219200"/>
            <a:chExt cx="6248400" cy="3094893"/>
          </a:xfrm>
        </p:grpSpPr>
        <p:sp>
          <p:nvSpPr>
            <p:cNvPr id="9" name="Right Arrow 8"/>
            <p:cNvSpPr/>
            <p:nvPr/>
          </p:nvSpPr>
          <p:spPr>
            <a:xfrm>
              <a:off x="1600199" y="1219200"/>
              <a:ext cx="5181600" cy="3094893"/>
            </a:xfrm>
            <a:prstGeom prst="rightArrow">
              <a:avLst>
                <a:gd name="adj1" fmla="val 50000"/>
                <a:gd name="adj2" fmla="val 184254"/>
              </a:avLst>
            </a:prstGeom>
            <a:solidFill>
              <a:srgbClr val="92D050"/>
            </a:solidFill>
            <a:ln>
              <a:noFill/>
            </a:ln>
          </p:spPr>
          <p:style>
            <a:lnRef idx="0">
              <a:schemeClr val="dk1">
                <a:hueOff val="0"/>
                <a:satOff val="0"/>
                <a:lumOff val="0"/>
                <a:alphaOff val="0"/>
              </a:schemeClr>
            </a:lnRef>
            <a:fillRef idx="1">
              <a:schemeClr val="accent2">
                <a:tint val="55000"/>
                <a:hueOff val="0"/>
                <a:satOff val="0"/>
                <a:lumOff val="0"/>
                <a:alphaOff val="0"/>
              </a:schemeClr>
            </a:fillRef>
            <a:effectRef idx="0">
              <a:schemeClr val="accent2">
                <a:tint val="55000"/>
                <a:hueOff val="0"/>
                <a:satOff val="0"/>
                <a:lumOff val="0"/>
                <a:alphaOff val="0"/>
              </a:schemeClr>
            </a:effectRef>
            <a:fontRef idx="minor">
              <a:schemeClr val="dk1">
                <a:hueOff val="0"/>
                <a:satOff val="0"/>
                <a:lumOff val="0"/>
                <a:alphaOff val="0"/>
              </a:schemeClr>
            </a:fontRef>
          </p:style>
        </p:sp>
        <p:sp>
          <p:nvSpPr>
            <p:cNvPr id="10" name="Freeform 9"/>
            <p:cNvSpPr/>
            <p:nvPr/>
          </p:nvSpPr>
          <p:spPr>
            <a:xfrm>
              <a:off x="1145574" y="2057399"/>
              <a:ext cx="1948031" cy="1625600"/>
            </a:xfrm>
            <a:custGeom>
              <a:avLst/>
              <a:gdLst>
                <a:gd name="connsiteX0" fmla="*/ 0 w 1948031"/>
                <a:gd name="connsiteY0" fmla="*/ 270939 h 1625600"/>
                <a:gd name="connsiteX1" fmla="*/ 79356 w 1948031"/>
                <a:gd name="connsiteY1" fmla="*/ 79356 h 1625600"/>
                <a:gd name="connsiteX2" fmla="*/ 270939 w 1948031"/>
                <a:gd name="connsiteY2" fmla="*/ 0 h 1625600"/>
                <a:gd name="connsiteX3" fmla="*/ 1677092 w 1948031"/>
                <a:gd name="connsiteY3" fmla="*/ 0 h 1625600"/>
                <a:gd name="connsiteX4" fmla="*/ 1868675 w 1948031"/>
                <a:gd name="connsiteY4" fmla="*/ 79356 h 1625600"/>
                <a:gd name="connsiteX5" fmla="*/ 1948031 w 1948031"/>
                <a:gd name="connsiteY5" fmla="*/ 270939 h 1625600"/>
                <a:gd name="connsiteX6" fmla="*/ 1948031 w 1948031"/>
                <a:gd name="connsiteY6" fmla="*/ 1354661 h 1625600"/>
                <a:gd name="connsiteX7" fmla="*/ 1868675 w 1948031"/>
                <a:gd name="connsiteY7" fmla="*/ 1546244 h 1625600"/>
                <a:gd name="connsiteX8" fmla="*/ 1677092 w 1948031"/>
                <a:gd name="connsiteY8" fmla="*/ 1625600 h 1625600"/>
                <a:gd name="connsiteX9" fmla="*/ 270939 w 1948031"/>
                <a:gd name="connsiteY9" fmla="*/ 1625600 h 1625600"/>
                <a:gd name="connsiteX10" fmla="*/ 79356 w 1948031"/>
                <a:gd name="connsiteY10" fmla="*/ 1546244 h 1625600"/>
                <a:gd name="connsiteX11" fmla="*/ 0 w 1948031"/>
                <a:gd name="connsiteY11" fmla="*/ 1354661 h 1625600"/>
                <a:gd name="connsiteX12" fmla="*/ 0 w 1948031"/>
                <a:gd name="connsiteY12" fmla="*/ 270939 h 1625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948031" h="1625600">
                  <a:moveTo>
                    <a:pt x="0" y="270939"/>
                  </a:moveTo>
                  <a:cubicBezTo>
                    <a:pt x="0" y="199081"/>
                    <a:pt x="28545" y="130167"/>
                    <a:pt x="79356" y="79356"/>
                  </a:cubicBezTo>
                  <a:cubicBezTo>
                    <a:pt x="130167" y="28545"/>
                    <a:pt x="199081" y="0"/>
                    <a:pt x="270939" y="0"/>
                  </a:cubicBezTo>
                  <a:lnTo>
                    <a:pt x="1677092" y="0"/>
                  </a:lnTo>
                  <a:cubicBezTo>
                    <a:pt x="1748950" y="0"/>
                    <a:pt x="1817864" y="28545"/>
                    <a:pt x="1868675" y="79356"/>
                  </a:cubicBezTo>
                  <a:cubicBezTo>
                    <a:pt x="1919486" y="130167"/>
                    <a:pt x="1948031" y="199081"/>
                    <a:pt x="1948031" y="270939"/>
                  </a:cubicBezTo>
                  <a:lnTo>
                    <a:pt x="1948031" y="1354661"/>
                  </a:lnTo>
                  <a:cubicBezTo>
                    <a:pt x="1948031" y="1426519"/>
                    <a:pt x="1919486" y="1495433"/>
                    <a:pt x="1868675" y="1546244"/>
                  </a:cubicBezTo>
                  <a:cubicBezTo>
                    <a:pt x="1817864" y="1597055"/>
                    <a:pt x="1748950" y="1625600"/>
                    <a:pt x="1677092" y="1625600"/>
                  </a:cubicBezTo>
                  <a:lnTo>
                    <a:pt x="270939" y="1625600"/>
                  </a:lnTo>
                  <a:cubicBezTo>
                    <a:pt x="199081" y="1625600"/>
                    <a:pt x="130167" y="1597055"/>
                    <a:pt x="79356" y="1546244"/>
                  </a:cubicBezTo>
                  <a:cubicBezTo>
                    <a:pt x="28545" y="1495433"/>
                    <a:pt x="0" y="1426519"/>
                    <a:pt x="0" y="1354661"/>
                  </a:cubicBezTo>
                  <a:lnTo>
                    <a:pt x="0" y="270939"/>
                  </a:lnTo>
                  <a:close/>
                </a:path>
              </a:pathLst>
            </a:custGeom>
            <a:solidFill>
              <a:schemeClr val="bg2">
                <a:lumMod val="40000"/>
                <a:lumOff val="60000"/>
              </a:schemeClr>
            </a:solidFill>
          </p:spPr>
          <p:style>
            <a:lnRef idx="2">
              <a:schemeClr val="lt1">
                <a:hueOff val="0"/>
                <a:satOff val="0"/>
                <a:lumOff val="0"/>
                <a:alphaOff val="0"/>
              </a:schemeClr>
            </a:lnRef>
            <a:fillRef idx="1">
              <a:schemeClr val="accent2">
                <a:shade val="50000"/>
                <a:hueOff val="0"/>
                <a:satOff val="0"/>
                <a:lumOff val="0"/>
                <a:alphaOff val="0"/>
              </a:schemeClr>
            </a:fillRef>
            <a:effectRef idx="0">
              <a:schemeClr val="accent2">
                <a:shade val="50000"/>
                <a:hueOff val="0"/>
                <a:satOff val="0"/>
                <a:lumOff val="0"/>
                <a:alphaOff val="0"/>
              </a:schemeClr>
            </a:effectRef>
            <a:fontRef idx="minor">
              <a:schemeClr val="lt1"/>
            </a:fontRef>
          </p:style>
          <p:txBody>
            <a:bodyPr spcFirstLastPara="0" vert="horz" wrap="square" lIns="174605" tIns="174605" rIns="174605" bIns="174605" numCol="1" spcCol="1270" anchor="ctr" anchorCtr="0">
              <a:noAutofit/>
            </a:bodyPr>
            <a:lstStyle/>
            <a:p>
              <a:pPr lvl="0" algn="ctr" defTabSz="1111250">
                <a:lnSpc>
                  <a:spcPct val="90000"/>
                </a:lnSpc>
                <a:spcBef>
                  <a:spcPct val="0"/>
                </a:spcBef>
                <a:spcAft>
                  <a:spcPct val="35000"/>
                </a:spcAft>
              </a:pPr>
              <a:r>
                <a:rPr lang="en-US" sz="2000" kern="1200" dirty="0" smtClean="0">
                  <a:cs typeface="Times New Roman" pitchFamily="18" charset="0"/>
                </a:rPr>
                <a:t>Size</a:t>
              </a:r>
              <a:endParaRPr lang="en-US" sz="2000" kern="1200" dirty="0">
                <a:cs typeface="Times New Roman" pitchFamily="18" charset="0"/>
              </a:endParaRPr>
            </a:p>
          </p:txBody>
        </p:sp>
        <p:sp>
          <p:nvSpPr>
            <p:cNvPr id="11" name="Freeform 10"/>
            <p:cNvSpPr/>
            <p:nvPr/>
          </p:nvSpPr>
          <p:spPr>
            <a:xfrm>
              <a:off x="3216984" y="2057399"/>
              <a:ext cx="1948031" cy="1625600"/>
            </a:xfrm>
            <a:custGeom>
              <a:avLst/>
              <a:gdLst>
                <a:gd name="connsiteX0" fmla="*/ 0 w 1948031"/>
                <a:gd name="connsiteY0" fmla="*/ 270939 h 1625600"/>
                <a:gd name="connsiteX1" fmla="*/ 79356 w 1948031"/>
                <a:gd name="connsiteY1" fmla="*/ 79356 h 1625600"/>
                <a:gd name="connsiteX2" fmla="*/ 270939 w 1948031"/>
                <a:gd name="connsiteY2" fmla="*/ 0 h 1625600"/>
                <a:gd name="connsiteX3" fmla="*/ 1677092 w 1948031"/>
                <a:gd name="connsiteY3" fmla="*/ 0 h 1625600"/>
                <a:gd name="connsiteX4" fmla="*/ 1868675 w 1948031"/>
                <a:gd name="connsiteY4" fmla="*/ 79356 h 1625600"/>
                <a:gd name="connsiteX5" fmla="*/ 1948031 w 1948031"/>
                <a:gd name="connsiteY5" fmla="*/ 270939 h 1625600"/>
                <a:gd name="connsiteX6" fmla="*/ 1948031 w 1948031"/>
                <a:gd name="connsiteY6" fmla="*/ 1354661 h 1625600"/>
                <a:gd name="connsiteX7" fmla="*/ 1868675 w 1948031"/>
                <a:gd name="connsiteY7" fmla="*/ 1546244 h 1625600"/>
                <a:gd name="connsiteX8" fmla="*/ 1677092 w 1948031"/>
                <a:gd name="connsiteY8" fmla="*/ 1625600 h 1625600"/>
                <a:gd name="connsiteX9" fmla="*/ 270939 w 1948031"/>
                <a:gd name="connsiteY9" fmla="*/ 1625600 h 1625600"/>
                <a:gd name="connsiteX10" fmla="*/ 79356 w 1948031"/>
                <a:gd name="connsiteY10" fmla="*/ 1546244 h 1625600"/>
                <a:gd name="connsiteX11" fmla="*/ 0 w 1948031"/>
                <a:gd name="connsiteY11" fmla="*/ 1354661 h 1625600"/>
                <a:gd name="connsiteX12" fmla="*/ 0 w 1948031"/>
                <a:gd name="connsiteY12" fmla="*/ 270939 h 1625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948031" h="1625600">
                  <a:moveTo>
                    <a:pt x="0" y="270939"/>
                  </a:moveTo>
                  <a:cubicBezTo>
                    <a:pt x="0" y="199081"/>
                    <a:pt x="28545" y="130167"/>
                    <a:pt x="79356" y="79356"/>
                  </a:cubicBezTo>
                  <a:cubicBezTo>
                    <a:pt x="130167" y="28545"/>
                    <a:pt x="199081" y="0"/>
                    <a:pt x="270939" y="0"/>
                  </a:cubicBezTo>
                  <a:lnTo>
                    <a:pt x="1677092" y="0"/>
                  </a:lnTo>
                  <a:cubicBezTo>
                    <a:pt x="1748950" y="0"/>
                    <a:pt x="1817864" y="28545"/>
                    <a:pt x="1868675" y="79356"/>
                  </a:cubicBezTo>
                  <a:cubicBezTo>
                    <a:pt x="1919486" y="130167"/>
                    <a:pt x="1948031" y="199081"/>
                    <a:pt x="1948031" y="270939"/>
                  </a:cubicBezTo>
                  <a:lnTo>
                    <a:pt x="1948031" y="1354661"/>
                  </a:lnTo>
                  <a:cubicBezTo>
                    <a:pt x="1948031" y="1426519"/>
                    <a:pt x="1919486" y="1495433"/>
                    <a:pt x="1868675" y="1546244"/>
                  </a:cubicBezTo>
                  <a:cubicBezTo>
                    <a:pt x="1817864" y="1597055"/>
                    <a:pt x="1748950" y="1625600"/>
                    <a:pt x="1677092" y="1625600"/>
                  </a:cubicBezTo>
                  <a:lnTo>
                    <a:pt x="270939" y="1625600"/>
                  </a:lnTo>
                  <a:cubicBezTo>
                    <a:pt x="199081" y="1625600"/>
                    <a:pt x="130167" y="1597055"/>
                    <a:pt x="79356" y="1546244"/>
                  </a:cubicBezTo>
                  <a:cubicBezTo>
                    <a:pt x="28545" y="1495433"/>
                    <a:pt x="0" y="1426519"/>
                    <a:pt x="0" y="1354661"/>
                  </a:cubicBezTo>
                  <a:lnTo>
                    <a:pt x="0" y="270939"/>
                  </a:lnTo>
                  <a:close/>
                </a:path>
              </a:pathLst>
            </a:custGeom>
            <a:solidFill>
              <a:schemeClr val="accent1">
                <a:lumMod val="75000"/>
              </a:schemeClr>
            </a:solidFill>
          </p:spPr>
          <p:style>
            <a:lnRef idx="2">
              <a:schemeClr val="lt1">
                <a:hueOff val="0"/>
                <a:satOff val="0"/>
                <a:lumOff val="0"/>
                <a:alphaOff val="0"/>
              </a:schemeClr>
            </a:lnRef>
            <a:fillRef idx="1">
              <a:schemeClr val="accent2">
                <a:shade val="50000"/>
                <a:hueOff val="0"/>
                <a:satOff val="-10943"/>
                <a:lumOff val="32405"/>
                <a:alphaOff val="0"/>
              </a:schemeClr>
            </a:fillRef>
            <a:effectRef idx="0">
              <a:schemeClr val="accent2">
                <a:shade val="50000"/>
                <a:hueOff val="0"/>
                <a:satOff val="-10943"/>
                <a:lumOff val="32405"/>
                <a:alphaOff val="0"/>
              </a:schemeClr>
            </a:effectRef>
            <a:fontRef idx="minor">
              <a:schemeClr val="lt1"/>
            </a:fontRef>
          </p:style>
          <p:txBody>
            <a:bodyPr spcFirstLastPara="0" vert="horz" wrap="square" lIns="174605" tIns="174605" rIns="174605" bIns="174605" numCol="1" spcCol="1270" anchor="ctr" anchorCtr="0">
              <a:noAutofit/>
            </a:bodyPr>
            <a:lstStyle/>
            <a:p>
              <a:pPr lvl="0" algn="ctr" defTabSz="1111250">
                <a:lnSpc>
                  <a:spcPct val="90000"/>
                </a:lnSpc>
                <a:spcBef>
                  <a:spcPct val="0"/>
                </a:spcBef>
                <a:spcAft>
                  <a:spcPct val="35000"/>
                </a:spcAft>
              </a:pPr>
              <a:r>
                <a:rPr lang="en-US" sz="2000" kern="1200" dirty="0" smtClean="0">
                  <a:cs typeface="Times New Roman" pitchFamily="18" charset="0"/>
                </a:rPr>
                <a:t>Calculation</a:t>
              </a:r>
              <a:endParaRPr lang="en-US" sz="2000" kern="1200" dirty="0">
                <a:cs typeface="Times New Roman" pitchFamily="18" charset="0"/>
              </a:endParaRPr>
            </a:p>
          </p:txBody>
        </p:sp>
        <p:sp>
          <p:nvSpPr>
            <p:cNvPr id="12" name="Freeform 11"/>
            <p:cNvSpPr/>
            <p:nvPr/>
          </p:nvSpPr>
          <p:spPr>
            <a:xfrm>
              <a:off x="5288394" y="2057399"/>
              <a:ext cx="2105580" cy="1625600"/>
            </a:xfrm>
            <a:custGeom>
              <a:avLst/>
              <a:gdLst>
                <a:gd name="connsiteX0" fmla="*/ 0 w 1948031"/>
                <a:gd name="connsiteY0" fmla="*/ 270939 h 1625600"/>
                <a:gd name="connsiteX1" fmla="*/ 79356 w 1948031"/>
                <a:gd name="connsiteY1" fmla="*/ 79356 h 1625600"/>
                <a:gd name="connsiteX2" fmla="*/ 270939 w 1948031"/>
                <a:gd name="connsiteY2" fmla="*/ 0 h 1625600"/>
                <a:gd name="connsiteX3" fmla="*/ 1677092 w 1948031"/>
                <a:gd name="connsiteY3" fmla="*/ 0 h 1625600"/>
                <a:gd name="connsiteX4" fmla="*/ 1868675 w 1948031"/>
                <a:gd name="connsiteY4" fmla="*/ 79356 h 1625600"/>
                <a:gd name="connsiteX5" fmla="*/ 1948031 w 1948031"/>
                <a:gd name="connsiteY5" fmla="*/ 270939 h 1625600"/>
                <a:gd name="connsiteX6" fmla="*/ 1948031 w 1948031"/>
                <a:gd name="connsiteY6" fmla="*/ 1354661 h 1625600"/>
                <a:gd name="connsiteX7" fmla="*/ 1868675 w 1948031"/>
                <a:gd name="connsiteY7" fmla="*/ 1546244 h 1625600"/>
                <a:gd name="connsiteX8" fmla="*/ 1677092 w 1948031"/>
                <a:gd name="connsiteY8" fmla="*/ 1625600 h 1625600"/>
                <a:gd name="connsiteX9" fmla="*/ 270939 w 1948031"/>
                <a:gd name="connsiteY9" fmla="*/ 1625600 h 1625600"/>
                <a:gd name="connsiteX10" fmla="*/ 79356 w 1948031"/>
                <a:gd name="connsiteY10" fmla="*/ 1546244 h 1625600"/>
                <a:gd name="connsiteX11" fmla="*/ 0 w 1948031"/>
                <a:gd name="connsiteY11" fmla="*/ 1354661 h 1625600"/>
                <a:gd name="connsiteX12" fmla="*/ 0 w 1948031"/>
                <a:gd name="connsiteY12" fmla="*/ 270939 h 1625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948031" h="1625600">
                  <a:moveTo>
                    <a:pt x="0" y="270939"/>
                  </a:moveTo>
                  <a:cubicBezTo>
                    <a:pt x="0" y="199081"/>
                    <a:pt x="28545" y="130167"/>
                    <a:pt x="79356" y="79356"/>
                  </a:cubicBezTo>
                  <a:cubicBezTo>
                    <a:pt x="130167" y="28545"/>
                    <a:pt x="199081" y="0"/>
                    <a:pt x="270939" y="0"/>
                  </a:cubicBezTo>
                  <a:lnTo>
                    <a:pt x="1677092" y="0"/>
                  </a:lnTo>
                  <a:cubicBezTo>
                    <a:pt x="1748950" y="0"/>
                    <a:pt x="1817864" y="28545"/>
                    <a:pt x="1868675" y="79356"/>
                  </a:cubicBezTo>
                  <a:cubicBezTo>
                    <a:pt x="1919486" y="130167"/>
                    <a:pt x="1948031" y="199081"/>
                    <a:pt x="1948031" y="270939"/>
                  </a:cubicBezTo>
                  <a:lnTo>
                    <a:pt x="1948031" y="1354661"/>
                  </a:lnTo>
                  <a:cubicBezTo>
                    <a:pt x="1948031" y="1426519"/>
                    <a:pt x="1919486" y="1495433"/>
                    <a:pt x="1868675" y="1546244"/>
                  </a:cubicBezTo>
                  <a:cubicBezTo>
                    <a:pt x="1817864" y="1597055"/>
                    <a:pt x="1748950" y="1625600"/>
                    <a:pt x="1677092" y="1625600"/>
                  </a:cubicBezTo>
                  <a:lnTo>
                    <a:pt x="270939" y="1625600"/>
                  </a:lnTo>
                  <a:cubicBezTo>
                    <a:pt x="199081" y="1625600"/>
                    <a:pt x="130167" y="1597055"/>
                    <a:pt x="79356" y="1546244"/>
                  </a:cubicBezTo>
                  <a:cubicBezTo>
                    <a:pt x="28545" y="1495433"/>
                    <a:pt x="0" y="1426519"/>
                    <a:pt x="0" y="1354661"/>
                  </a:cubicBezTo>
                  <a:lnTo>
                    <a:pt x="0" y="270939"/>
                  </a:lnTo>
                  <a:close/>
                </a:path>
              </a:pathLst>
            </a:custGeom>
            <a:solidFill>
              <a:srgbClr val="00B0F0"/>
            </a:solidFill>
          </p:spPr>
          <p:style>
            <a:lnRef idx="2">
              <a:schemeClr val="lt1">
                <a:hueOff val="0"/>
                <a:satOff val="0"/>
                <a:lumOff val="0"/>
                <a:alphaOff val="0"/>
              </a:schemeClr>
            </a:lnRef>
            <a:fillRef idx="1">
              <a:schemeClr val="accent2">
                <a:shade val="50000"/>
                <a:hueOff val="0"/>
                <a:satOff val="-10943"/>
                <a:lumOff val="32405"/>
                <a:alphaOff val="0"/>
              </a:schemeClr>
            </a:fillRef>
            <a:effectRef idx="0">
              <a:schemeClr val="accent2">
                <a:shade val="50000"/>
                <a:hueOff val="0"/>
                <a:satOff val="-10943"/>
                <a:lumOff val="32405"/>
                <a:alphaOff val="0"/>
              </a:schemeClr>
            </a:effectRef>
            <a:fontRef idx="minor">
              <a:schemeClr val="lt1"/>
            </a:fontRef>
          </p:style>
          <p:txBody>
            <a:bodyPr spcFirstLastPara="0" vert="horz" wrap="square" lIns="174605" tIns="174605" rIns="174605" bIns="174605" numCol="1" spcCol="1270" anchor="ctr" anchorCtr="0">
              <a:noAutofit/>
            </a:bodyPr>
            <a:lstStyle/>
            <a:p>
              <a:pPr lvl="0" algn="ctr" defTabSz="1111250">
                <a:lnSpc>
                  <a:spcPct val="90000"/>
                </a:lnSpc>
                <a:spcBef>
                  <a:spcPct val="0"/>
                </a:spcBef>
                <a:spcAft>
                  <a:spcPct val="35000"/>
                </a:spcAft>
              </a:pPr>
              <a:r>
                <a:rPr lang="en-US" sz="2000" kern="1200" dirty="0" smtClean="0">
                  <a:cs typeface="Times New Roman" pitchFamily="18" charset="0"/>
                </a:rPr>
                <a:t>Duration</a:t>
              </a:r>
              <a:endParaRPr lang="en-US" sz="2000" kern="1200" dirty="0">
                <a:cs typeface="Times New Roman" pitchFamily="18" charset="0"/>
              </a:endParaRPr>
            </a:p>
          </p:txBody>
        </p:sp>
      </p:grpSp>
      <p:grpSp>
        <p:nvGrpSpPr>
          <p:cNvPr id="3" name="Group 12"/>
          <p:cNvGrpSpPr/>
          <p:nvPr/>
        </p:nvGrpSpPr>
        <p:grpSpPr>
          <a:xfrm>
            <a:off x="2382193" y="3291441"/>
            <a:ext cx="6243251" cy="2076203"/>
            <a:chOff x="1145574" y="1388670"/>
            <a:chExt cx="6243251" cy="2963006"/>
          </a:xfrm>
        </p:grpSpPr>
        <p:sp>
          <p:nvSpPr>
            <p:cNvPr id="14" name="Right Arrow 13"/>
            <p:cNvSpPr/>
            <p:nvPr/>
          </p:nvSpPr>
          <p:spPr>
            <a:xfrm>
              <a:off x="1600199" y="1388670"/>
              <a:ext cx="5181600" cy="2963006"/>
            </a:xfrm>
            <a:prstGeom prst="rightArrow">
              <a:avLst>
                <a:gd name="adj1" fmla="val 50000"/>
                <a:gd name="adj2" fmla="val 176543"/>
              </a:avLst>
            </a:prstGeom>
            <a:solidFill>
              <a:srgbClr val="92D050"/>
            </a:solidFill>
          </p:spPr>
          <p:style>
            <a:lnRef idx="0">
              <a:schemeClr val="dk1">
                <a:hueOff val="0"/>
                <a:satOff val="0"/>
                <a:lumOff val="0"/>
                <a:alphaOff val="0"/>
              </a:schemeClr>
            </a:lnRef>
            <a:fillRef idx="1">
              <a:schemeClr val="accent2">
                <a:tint val="55000"/>
                <a:hueOff val="0"/>
                <a:satOff val="0"/>
                <a:lumOff val="0"/>
                <a:alphaOff val="0"/>
              </a:schemeClr>
            </a:fillRef>
            <a:effectRef idx="0">
              <a:schemeClr val="accent2">
                <a:tint val="55000"/>
                <a:hueOff val="0"/>
                <a:satOff val="0"/>
                <a:lumOff val="0"/>
                <a:alphaOff val="0"/>
              </a:schemeClr>
            </a:effectRef>
            <a:fontRef idx="minor">
              <a:schemeClr val="dk1">
                <a:hueOff val="0"/>
                <a:satOff val="0"/>
                <a:lumOff val="0"/>
                <a:alphaOff val="0"/>
              </a:schemeClr>
            </a:fontRef>
          </p:style>
        </p:sp>
        <p:sp>
          <p:nvSpPr>
            <p:cNvPr id="15" name="Freeform 14"/>
            <p:cNvSpPr/>
            <p:nvPr/>
          </p:nvSpPr>
          <p:spPr>
            <a:xfrm>
              <a:off x="1145574" y="2057399"/>
              <a:ext cx="1948031" cy="1625600"/>
            </a:xfrm>
            <a:custGeom>
              <a:avLst/>
              <a:gdLst>
                <a:gd name="connsiteX0" fmla="*/ 0 w 1948031"/>
                <a:gd name="connsiteY0" fmla="*/ 270939 h 1625600"/>
                <a:gd name="connsiteX1" fmla="*/ 79356 w 1948031"/>
                <a:gd name="connsiteY1" fmla="*/ 79356 h 1625600"/>
                <a:gd name="connsiteX2" fmla="*/ 270939 w 1948031"/>
                <a:gd name="connsiteY2" fmla="*/ 0 h 1625600"/>
                <a:gd name="connsiteX3" fmla="*/ 1677092 w 1948031"/>
                <a:gd name="connsiteY3" fmla="*/ 0 h 1625600"/>
                <a:gd name="connsiteX4" fmla="*/ 1868675 w 1948031"/>
                <a:gd name="connsiteY4" fmla="*/ 79356 h 1625600"/>
                <a:gd name="connsiteX5" fmla="*/ 1948031 w 1948031"/>
                <a:gd name="connsiteY5" fmla="*/ 270939 h 1625600"/>
                <a:gd name="connsiteX6" fmla="*/ 1948031 w 1948031"/>
                <a:gd name="connsiteY6" fmla="*/ 1354661 h 1625600"/>
                <a:gd name="connsiteX7" fmla="*/ 1868675 w 1948031"/>
                <a:gd name="connsiteY7" fmla="*/ 1546244 h 1625600"/>
                <a:gd name="connsiteX8" fmla="*/ 1677092 w 1948031"/>
                <a:gd name="connsiteY8" fmla="*/ 1625600 h 1625600"/>
                <a:gd name="connsiteX9" fmla="*/ 270939 w 1948031"/>
                <a:gd name="connsiteY9" fmla="*/ 1625600 h 1625600"/>
                <a:gd name="connsiteX10" fmla="*/ 79356 w 1948031"/>
                <a:gd name="connsiteY10" fmla="*/ 1546244 h 1625600"/>
                <a:gd name="connsiteX11" fmla="*/ 0 w 1948031"/>
                <a:gd name="connsiteY11" fmla="*/ 1354661 h 1625600"/>
                <a:gd name="connsiteX12" fmla="*/ 0 w 1948031"/>
                <a:gd name="connsiteY12" fmla="*/ 270939 h 1625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948031" h="1625600">
                  <a:moveTo>
                    <a:pt x="0" y="270939"/>
                  </a:moveTo>
                  <a:cubicBezTo>
                    <a:pt x="0" y="199081"/>
                    <a:pt x="28545" y="130167"/>
                    <a:pt x="79356" y="79356"/>
                  </a:cubicBezTo>
                  <a:cubicBezTo>
                    <a:pt x="130167" y="28545"/>
                    <a:pt x="199081" y="0"/>
                    <a:pt x="270939" y="0"/>
                  </a:cubicBezTo>
                  <a:lnTo>
                    <a:pt x="1677092" y="0"/>
                  </a:lnTo>
                  <a:cubicBezTo>
                    <a:pt x="1748950" y="0"/>
                    <a:pt x="1817864" y="28545"/>
                    <a:pt x="1868675" y="79356"/>
                  </a:cubicBezTo>
                  <a:cubicBezTo>
                    <a:pt x="1919486" y="130167"/>
                    <a:pt x="1948031" y="199081"/>
                    <a:pt x="1948031" y="270939"/>
                  </a:cubicBezTo>
                  <a:lnTo>
                    <a:pt x="1948031" y="1354661"/>
                  </a:lnTo>
                  <a:cubicBezTo>
                    <a:pt x="1948031" y="1426519"/>
                    <a:pt x="1919486" y="1495433"/>
                    <a:pt x="1868675" y="1546244"/>
                  </a:cubicBezTo>
                  <a:cubicBezTo>
                    <a:pt x="1817864" y="1597055"/>
                    <a:pt x="1748950" y="1625600"/>
                    <a:pt x="1677092" y="1625600"/>
                  </a:cubicBezTo>
                  <a:lnTo>
                    <a:pt x="270939" y="1625600"/>
                  </a:lnTo>
                  <a:cubicBezTo>
                    <a:pt x="199081" y="1625600"/>
                    <a:pt x="130167" y="1597055"/>
                    <a:pt x="79356" y="1546244"/>
                  </a:cubicBezTo>
                  <a:cubicBezTo>
                    <a:pt x="28545" y="1495433"/>
                    <a:pt x="0" y="1426519"/>
                    <a:pt x="0" y="1354661"/>
                  </a:cubicBezTo>
                  <a:lnTo>
                    <a:pt x="0" y="270939"/>
                  </a:lnTo>
                  <a:close/>
                </a:path>
              </a:pathLst>
            </a:custGeom>
            <a:solidFill>
              <a:schemeClr val="bg2">
                <a:lumMod val="40000"/>
                <a:lumOff val="60000"/>
              </a:schemeClr>
            </a:solidFill>
          </p:spPr>
          <p:style>
            <a:lnRef idx="2">
              <a:schemeClr val="lt1">
                <a:hueOff val="0"/>
                <a:satOff val="0"/>
                <a:lumOff val="0"/>
                <a:alphaOff val="0"/>
              </a:schemeClr>
            </a:lnRef>
            <a:fillRef idx="1">
              <a:schemeClr val="accent2">
                <a:shade val="50000"/>
                <a:hueOff val="0"/>
                <a:satOff val="0"/>
                <a:lumOff val="0"/>
                <a:alphaOff val="0"/>
              </a:schemeClr>
            </a:fillRef>
            <a:effectRef idx="0">
              <a:schemeClr val="accent2">
                <a:shade val="50000"/>
                <a:hueOff val="0"/>
                <a:satOff val="0"/>
                <a:lumOff val="0"/>
                <a:alphaOff val="0"/>
              </a:schemeClr>
            </a:effectRef>
            <a:fontRef idx="minor">
              <a:schemeClr val="lt1"/>
            </a:fontRef>
          </p:style>
          <p:txBody>
            <a:bodyPr spcFirstLastPara="0" vert="horz" wrap="square" lIns="174605" tIns="174605" rIns="174605" bIns="174605" numCol="1" spcCol="1270" anchor="ctr" anchorCtr="0">
              <a:noAutofit/>
            </a:bodyPr>
            <a:lstStyle/>
            <a:p>
              <a:pPr lvl="0" algn="ctr" defTabSz="1111250">
                <a:lnSpc>
                  <a:spcPct val="90000"/>
                </a:lnSpc>
                <a:spcBef>
                  <a:spcPct val="0"/>
                </a:spcBef>
                <a:spcAft>
                  <a:spcPct val="35000"/>
                </a:spcAft>
              </a:pPr>
              <a:r>
                <a:rPr lang="en-US" sz="2000" kern="1200" dirty="0" smtClean="0">
                  <a:cs typeface="Times New Roman" pitchFamily="18" charset="0"/>
                </a:rPr>
                <a:t>300 Points</a:t>
              </a:r>
              <a:endParaRPr lang="en-US" sz="2000" kern="1200" dirty="0">
                <a:cs typeface="Times New Roman" pitchFamily="18" charset="0"/>
              </a:endParaRPr>
            </a:p>
          </p:txBody>
        </p:sp>
        <p:sp>
          <p:nvSpPr>
            <p:cNvPr id="16" name="Freeform 15"/>
            <p:cNvSpPr/>
            <p:nvPr/>
          </p:nvSpPr>
          <p:spPr>
            <a:xfrm>
              <a:off x="3216984" y="2057399"/>
              <a:ext cx="1948031" cy="1625600"/>
            </a:xfrm>
            <a:custGeom>
              <a:avLst/>
              <a:gdLst>
                <a:gd name="connsiteX0" fmla="*/ 0 w 1948031"/>
                <a:gd name="connsiteY0" fmla="*/ 270939 h 1625600"/>
                <a:gd name="connsiteX1" fmla="*/ 79356 w 1948031"/>
                <a:gd name="connsiteY1" fmla="*/ 79356 h 1625600"/>
                <a:gd name="connsiteX2" fmla="*/ 270939 w 1948031"/>
                <a:gd name="connsiteY2" fmla="*/ 0 h 1625600"/>
                <a:gd name="connsiteX3" fmla="*/ 1677092 w 1948031"/>
                <a:gd name="connsiteY3" fmla="*/ 0 h 1625600"/>
                <a:gd name="connsiteX4" fmla="*/ 1868675 w 1948031"/>
                <a:gd name="connsiteY4" fmla="*/ 79356 h 1625600"/>
                <a:gd name="connsiteX5" fmla="*/ 1948031 w 1948031"/>
                <a:gd name="connsiteY5" fmla="*/ 270939 h 1625600"/>
                <a:gd name="connsiteX6" fmla="*/ 1948031 w 1948031"/>
                <a:gd name="connsiteY6" fmla="*/ 1354661 h 1625600"/>
                <a:gd name="connsiteX7" fmla="*/ 1868675 w 1948031"/>
                <a:gd name="connsiteY7" fmla="*/ 1546244 h 1625600"/>
                <a:gd name="connsiteX8" fmla="*/ 1677092 w 1948031"/>
                <a:gd name="connsiteY8" fmla="*/ 1625600 h 1625600"/>
                <a:gd name="connsiteX9" fmla="*/ 270939 w 1948031"/>
                <a:gd name="connsiteY9" fmla="*/ 1625600 h 1625600"/>
                <a:gd name="connsiteX10" fmla="*/ 79356 w 1948031"/>
                <a:gd name="connsiteY10" fmla="*/ 1546244 h 1625600"/>
                <a:gd name="connsiteX11" fmla="*/ 0 w 1948031"/>
                <a:gd name="connsiteY11" fmla="*/ 1354661 h 1625600"/>
                <a:gd name="connsiteX12" fmla="*/ 0 w 1948031"/>
                <a:gd name="connsiteY12" fmla="*/ 270939 h 1625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948031" h="1625600">
                  <a:moveTo>
                    <a:pt x="0" y="270939"/>
                  </a:moveTo>
                  <a:cubicBezTo>
                    <a:pt x="0" y="199081"/>
                    <a:pt x="28545" y="130167"/>
                    <a:pt x="79356" y="79356"/>
                  </a:cubicBezTo>
                  <a:cubicBezTo>
                    <a:pt x="130167" y="28545"/>
                    <a:pt x="199081" y="0"/>
                    <a:pt x="270939" y="0"/>
                  </a:cubicBezTo>
                  <a:lnTo>
                    <a:pt x="1677092" y="0"/>
                  </a:lnTo>
                  <a:cubicBezTo>
                    <a:pt x="1748950" y="0"/>
                    <a:pt x="1817864" y="28545"/>
                    <a:pt x="1868675" y="79356"/>
                  </a:cubicBezTo>
                  <a:cubicBezTo>
                    <a:pt x="1919486" y="130167"/>
                    <a:pt x="1948031" y="199081"/>
                    <a:pt x="1948031" y="270939"/>
                  </a:cubicBezTo>
                  <a:lnTo>
                    <a:pt x="1948031" y="1354661"/>
                  </a:lnTo>
                  <a:cubicBezTo>
                    <a:pt x="1948031" y="1426519"/>
                    <a:pt x="1919486" y="1495433"/>
                    <a:pt x="1868675" y="1546244"/>
                  </a:cubicBezTo>
                  <a:cubicBezTo>
                    <a:pt x="1817864" y="1597055"/>
                    <a:pt x="1748950" y="1625600"/>
                    <a:pt x="1677092" y="1625600"/>
                  </a:cubicBezTo>
                  <a:lnTo>
                    <a:pt x="270939" y="1625600"/>
                  </a:lnTo>
                  <a:cubicBezTo>
                    <a:pt x="199081" y="1625600"/>
                    <a:pt x="130167" y="1597055"/>
                    <a:pt x="79356" y="1546244"/>
                  </a:cubicBezTo>
                  <a:cubicBezTo>
                    <a:pt x="28545" y="1495433"/>
                    <a:pt x="0" y="1426519"/>
                    <a:pt x="0" y="1354661"/>
                  </a:cubicBezTo>
                  <a:lnTo>
                    <a:pt x="0" y="270939"/>
                  </a:lnTo>
                  <a:close/>
                </a:path>
              </a:pathLst>
            </a:custGeom>
            <a:solidFill>
              <a:schemeClr val="accent1">
                <a:lumMod val="75000"/>
              </a:schemeClr>
            </a:solidFill>
          </p:spPr>
          <p:style>
            <a:lnRef idx="2">
              <a:schemeClr val="lt1">
                <a:hueOff val="0"/>
                <a:satOff val="0"/>
                <a:lumOff val="0"/>
                <a:alphaOff val="0"/>
              </a:schemeClr>
            </a:lnRef>
            <a:fillRef idx="1">
              <a:schemeClr val="accent2">
                <a:shade val="50000"/>
                <a:hueOff val="0"/>
                <a:satOff val="-10943"/>
                <a:lumOff val="32405"/>
                <a:alphaOff val="0"/>
              </a:schemeClr>
            </a:fillRef>
            <a:effectRef idx="0">
              <a:schemeClr val="accent2">
                <a:shade val="50000"/>
                <a:hueOff val="0"/>
                <a:satOff val="-10943"/>
                <a:lumOff val="32405"/>
                <a:alphaOff val="0"/>
              </a:schemeClr>
            </a:effectRef>
            <a:fontRef idx="minor">
              <a:schemeClr val="lt1"/>
            </a:fontRef>
          </p:style>
          <p:txBody>
            <a:bodyPr spcFirstLastPara="0" vert="horz" wrap="square" lIns="174605" tIns="174605" rIns="174605" bIns="174605" numCol="1" spcCol="1270" anchor="ctr" anchorCtr="0">
              <a:noAutofit/>
            </a:bodyPr>
            <a:lstStyle/>
            <a:p>
              <a:pPr lvl="0" algn="ctr" defTabSz="1111250">
                <a:lnSpc>
                  <a:spcPct val="90000"/>
                </a:lnSpc>
                <a:spcBef>
                  <a:spcPct val="0"/>
                </a:spcBef>
                <a:spcAft>
                  <a:spcPct val="35000"/>
                </a:spcAft>
              </a:pPr>
              <a:r>
                <a:rPr lang="en-US" sz="2000" kern="1200" dirty="0" smtClean="0">
                  <a:cs typeface="Times New Roman" pitchFamily="18" charset="0"/>
                </a:rPr>
                <a:t>Velocity = 20</a:t>
              </a:r>
              <a:endParaRPr lang="en-US" sz="2000" kern="1200" dirty="0">
                <a:cs typeface="Times New Roman" pitchFamily="18" charset="0"/>
              </a:endParaRPr>
            </a:p>
          </p:txBody>
        </p:sp>
        <p:sp>
          <p:nvSpPr>
            <p:cNvPr id="17" name="Freeform 16"/>
            <p:cNvSpPr/>
            <p:nvPr/>
          </p:nvSpPr>
          <p:spPr>
            <a:xfrm>
              <a:off x="5288394" y="2057399"/>
              <a:ext cx="2100431" cy="1625600"/>
            </a:xfrm>
            <a:custGeom>
              <a:avLst/>
              <a:gdLst>
                <a:gd name="connsiteX0" fmla="*/ 0 w 1948031"/>
                <a:gd name="connsiteY0" fmla="*/ 270939 h 1625600"/>
                <a:gd name="connsiteX1" fmla="*/ 79356 w 1948031"/>
                <a:gd name="connsiteY1" fmla="*/ 79356 h 1625600"/>
                <a:gd name="connsiteX2" fmla="*/ 270939 w 1948031"/>
                <a:gd name="connsiteY2" fmla="*/ 0 h 1625600"/>
                <a:gd name="connsiteX3" fmla="*/ 1677092 w 1948031"/>
                <a:gd name="connsiteY3" fmla="*/ 0 h 1625600"/>
                <a:gd name="connsiteX4" fmla="*/ 1868675 w 1948031"/>
                <a:gd name="connsiteY4" fmla="*/ 79356 h 1625600"/>
                <a:gd name="connsiteX5" fmla="*/ 1948031 w 1948031"/>
                <a:gd name="connsiteY5" fmla="*/ 270939 h 1625600"/>
                <a:gd name="connsiteX6" fmla="*/ 1948031 w 1948031"/>
                <a:gd name="connsiteY6" fmla="*/ 1354661 h 1625600"/>
                <a:gd name="connsiteX7" fmla="*/ 1868675 w 1948031"/>
                <a:gd name="connsiteY7" fmla="*/ 1546244 h 1625600"/>
                <a:gd name="connsiteX8" fmla="*/ 1677092 w 1948031"/>
                <a:gd name="connsiteY8" fmla="*/ 1625600 h 1625600"/>
                <a:gd name="connsiteX9" fmla="*/ 270939 w 1948031"/>
                <a:gd name="connsiteY9" fmla="*/ 1625600 h 1625600"/>
                <a:gd name="connsiteX10" fmla="*/ 79356 w 1948031"/>
                <a:gd name="connsiteY10" fmla="*/ 1546244 h 1625600"/>
                <a:gd name="connsiteX11" fmla="*/ 0 w 1948031"/>
                <a:gd name="connsiteY11" fmla="*/ 1354661 h 1625600"/>
                <a:gd name="connsiteX12" fmla="*/ 0 w 1948031"/>
                <a:gd name="connsiteY12" fmla="*/ 270939 h 1625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948031" h="1625600">
                  <a:moveTo>
                    <a:pt x="0" y="270939"/>
                  </a:moveTo>
                  <a:cubicBezTo>
                    <a:pt x="0" y="199081"/>
                    <a:pt x="28545" y="130167"/>
                    <a:pt x="79356" y="79356"/>
                  </a:cubicBezTo>
                  <a:cubicBezTo>
                    <a:pt x="130167" y="28545"/>
                    <a:pt x="199081" y="0"/>
                    <a:pt x="270939" y="0"/>
                  </a:cubicBezTo>
                  <a:lnTo>
                    <a:pt x="1677092" y="0"/>
                  </a:lnTo>
                  <a:cubicBezTo>
                    <a:pt x="1748950" y="0"/>
                    <a:pt x="1817864" y="28545"/>
                    <a:pt x="1868675" y="79356"/>
                  </a:cubicBezTo>
                  <a:cubicBezTo>
                    <a:pt x="1919486" y="130167"/>
                    <a:pt x="1948031" y="199081"/>
                    <a:pt x="1948031" y="270939"/>
                  </a:cubicBezTo>
                  <a:lnTo>
                    <a:pt x="1948031" y="1354661"/>
                  </a:lnTo>
                  <a:cubicBezTo>
                    <a:pt x="1948031" y="1426519"/>
                    <a:pt x="1919486" y="1495433"/>
                    <a:pt x="1868675" y="1546244"/>
                  </a:cubicBezTo>
                  <a:cubicBezTo>
                    <a:pt x="1817864" y="1597055"/>
                    <a:pt x="1748950" y="1625600"/>
                    <a:pt x="1677092" y="1625600"/>
                  </a:cubicBezTo>
                  <a:lnTo>
                    <a:pt x="270939" y="1625600"/>
                  </a:lnTo>
                  <a:cubicBezTo>
                    <a:pt x="199081" y="1625600"/>
                    <a:pt x="130167" y="1597055"/>
                    <a:pt x="79356" y="1546244"/>
                  </a:cubicBezTo>
                  <a:cubicBezTo>
                    <a:pt x="28545" y="1495433"/>
                    <a:pt x="0" y="1426519"/>
                    <a:pt x="0" y="1354661"/>
                  </a:cubicBezTo>
                  <a:lnTo>
                    <a:pt x="0" y="270939"/>
                  </a:lnTo>
                  <a:close/>
                </a:path>
              </a:pathLst>
            </a:custGeom>
            <a:solidFill>
              <a:srgbClr val="00B0F0"/>
            </a:solidFill>
          </p:spPr>
          <p:style>
            <a:lnRef idx="2">
              <a:schemeClr val="lt1">
                <a:hueOff val="0"/>
                <a:satOff val="0"/>
                <a:lumOff val="0"/>
                <a:alphaOff val="0"/>
              </a:schemeClr>
            </a:lnRef>
            <a:fillRef idx="1">
              <a:schemeClr val="accent2">
                <a:shade val="50000"/>
                <a:hueOff val="0"/>
                <a:satOff val="-10943"/>
                <a:lumOff val="32405"/>
                <a:alphaOff val="0"/>
              </a:schemeClr>
            </a:fillRef>
            <a:effectRef idx="0">
              <a:schemeClr val="accent2">
                <a:shade val="50000"/>
                <a:hueOff val="0"/>
                <a:satOff val="-10943"/>
                <a:lumOff val="32405"/>
                <a:alphaOff val="0"/>
              </a:schemeClr>
            </a:effectRef>
            <a:fontRef idx="minor">
              <a:schemeClr val="lt1"/>
            </a:fontRef>
          </p:style>
          <p:txBody>
            <a:bodyPr spcFirstLastPara="0" vert="horz" wrap="square" lIns="174605" tIns="174605" rIns="174605" bIns="174605" numCol="1" spcCol="1270" anchor="ctr" anchorCtr="0">
              <a:noAutofit/>
            </a:bodyPr>
            <a:lstStyle/>
            <a:p>
              <a:pPr lvl="0" algn="ctr" defTabSz="1111250">
                <a:lnSpc>
                  <a:spcPct val="90000"/>
                </a:lnSpc>
                <a:spcBef>
                  <a:spcPct val="0"/>
                </a:spcBef>
                <a:spcAft>
                  <a:spcPct val="35000"/>
                </a:spcAft>
              </a:pPr>
              <a:r>
                <a:rPr lang="en-US" sz="2000" kern="1200" dirty="0" smtClean="0">
                  <a:cs typeface="Times New Roman" pitchFamily="18" charset="0"/>
                </a:rPr>
                <a:t>300/20 = 15 Iterations</a:t>
              </a:r>
              <a:endParaRPr lang="en-US" sz="2000" kern="1200" dirty="0">
                <a:cs typeface="Times New Roman" pitchFamily="18" charset="0"/>
              </a:endParaRPr>
            </a:p>
          </p:txBody>
        </p:sp>
      </p:grpSp>
      <p:sp>
        <p:nvSpPr>
          <p:cNvPr id="19" name="Title 1"/>
          <p:cNvSpPr txBox="1">
            <a:spLocks/>
          </p:cNvSpPr>
          <p:nvPr/>
        </p:nvSpPr>
        <p:spPr bwMode="auto">
          <a:xfrm>
            <a:off x="290079" y="5902062"/>
            <a:ext cx="5964238" cy="40011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000" b="1" i="0" u="none" strike="noStrike" kern="0" cap="none" spc="0" normalizeH="0" baseline="0" noProof="0" smtClean="0">
                <a:ln>
                  <a:noFill/>
                </a:ln>
                <a:solidFill>
                  <a:schemeClr val="tx2"/>
                </a:solidFill>
                <a:effectLst/>
                <a:uLnTx/>
                <a:uFillTx/>
                <a:latin typeface="+mn-lt"/>
                <a:ea typeface="+mj-ea"/>
                <a:cs typeface="Calibri" pitchFamily="34" charset="0"/>
              </a:rPr>
              <a:t>Estimate size; derive duration</a:t>
            </a:r>
            <a:endParaRPr kumimoji="0" lang="en-US" sz="2000" b="1" i="0" u="none" strike="noStrike" kern="0" cap="none" spc="0" normalizeH="0" baseline="0" noProof="0" dirty="0" smtClean="0">
              <a:ln>
                <a:noFill/>
              </a:ln>
              <a:solidFill>
                <a:schemeClr val="tx2"/>
              </a:solidFill>
              <a:effectLst/>
              <a:uLnTx/>
              <a:uFillTx/>
              <a:latin typeface="+mn-lt"/>
              <a:ea typeface="+mj-ea"/>
              <a:cs typeface="Calibri" pitchFamily="34" charset="0"/>
            </a:endParaRPr>
          </a:p>
        </p:txBody>
      </p:sp>
    </p:spTree>
  </p:cSld>
  <p:clrMapOvr>
    <a:masterClrMapping/>
  </p:clrMapOvr>
  <p:transition>
    <p:dissolv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980825" y="400918"/>
            <a:ext cx="5964238" cy="369332"/>
          </a:xfrm>
        </p:spPr>
        <p:txBody>
          <a:bodyPr>
            <a:normAutofit/>
          </a:bodyPr>
          <a:lstStyle/>
          <a:p>
            <a:r>
              <a:rPr lang="en-US" sz="2000" dirty="0" smtClean="0">
                <a:latin typeface="+mn-lt"/>
                <a:cs typeface="Calibri" pitchFamily="34" charset="0"/>
              </a:rPr>
              <a:t>Agile Software Development – Who?</a:t>
            </a:r>
            <a:endParaRPr lang="en-US" sz="2000" dirty="0">
              <a:latin typeface="+mn-lt"/>
              <a:cs typeface="Calibri" pitchFamily="34" charset="0"/>
            </a:endParaRPr>
          </a:p>
        </p:txBody>
      </p:sp>
      <p:grpSp>
        <p:nvGrpSpPr>
          <p:cNvPr id="2" name="Group 24"/>
          <p:cNvGrpSpPr/>
          <p:nvPr/>
        </p:nvGrpSpPr>
        <p:grpSpPr>
          <a:xfrm>
            <a:off x="221487" y="1600199"/>
            <a:ext cx="4426713" cy="3962401"/>
            <a:chOff x="2472943" y="1447799"/>
            <a:chExt cx="4198113" cy="3962401"/>
          </a:xfrm>
          <a:effectLst>
            <a:glow rad="63500">
              <a:schemeClr val="accent2">
                <a:satMod val="175000"/>
                <a:alpha val="40000"/>
              </a:schemeClr>
            </a:glow>
          </a:effectLst>
        </p:grpSpPr>
        <p:sp>
          <p:nvSpPr>
            <p:cNvPr id="26" name="Freeform 25"/>
            <p:cNvSpPr/>
            <p:nvPr/>
          </p:nvSpPr>
          <p:spPr>
            <a:xfrm>
              <a:off x="3352799" y="1447799"/>
              <a:ext cx="2438400" cy="2438400"/>
            </a:xfrm>
            <a:custGeom>
              <a:avLst/>
              <a:gdLst>
                <a:gd name="connsiteX0" fmla="*/ 0 w 2438400"/>
                <a:gd name="connsiteY0" fmla="*/ 1219200 h 2438400"/>
                <a:gd name="connsiteX1" fmla="*/ 357097 w 2438400"/>
                <a:gd name="connsiteY1" fmla="*/ 357096 h 2438400"/>
                <a:gd name="connsiteX2" fmla="*/ 1219202 w 2438400"/>
                <a:gd name="connsiteY2" fmla="*/ 2 h 2438400"/>
                <a:gd name="connsiteX3" fmla="*/ 2081306 w 2438400"/>
                <a:gd name="connsiteY3" fmla="*/ 357099 h 2438400"/>
                <a:gd name="connsiteX4" fmla="*/ 2438400 w 2438400"/>
                <a:gd name="connsiteY4" fmla="*/ 1219204 h 2438400"/>
                <a:gd name="connsiteX5" fmla="*/ 2081304 w 2438400"/>
                <a:gd name="connsiteY5" fmla="*/ 2081309 h 2438400"/>
                <a:gd name="connsiteX6" fmla="*/ 1219199 w 2438400"/>
                <a:gd name="connsiteY6" fmla="*/ 2438404 h 2438400"/>
                <a:gd name="connsiteX7" fmla="*/ 357094 w 2438400"/>
                <a:gd name="connsiteY7" fmla="*/ 2081308 h 2438400"/>
                <a:gd name="connsiteX8" fmla="*/ -1 w 2438400"/>
                <a:gd name="connsiteY8" fmla="*/ 1219203 h 2438400"/>
                <a:gd name="connsiteX9" fmla="*/ 0 w 2438400"/>
                <a:gd name="connsiteY9" fmla="*/ 1219200 h 2438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38400" h="2438400">
                  <a:moveTo>
                    <a:pt x="0" y="1219200"/>
                  </a:moveTo>
                  <a:cubicBezTo>
                    <a:pt x="0" y="895848"/>
                    <a:pt x="128452" y="585740"/>
                    <a:pt x="357097" y="357096"/>
                  </a:cubicBezTo>
                  <a:cubicBezTo>
                    <a:pt x="585742" y="128452"/>
                    <a:pt x="895850" y="1"/>
                    <a:pt x="1219202" y="2"/>
                  </a:cubicBezTo>
                  <a:cubicBezTo>
                    <a:pt x="1542554" y="2"/>
                    <a:pt x="1852662" y="128454"/>
                    <a:pt x="2081306" y="357099"/>
                  </a:cubicBezTo>
                  <a:cubicBezTo>
                    <a:pt x="2309950" y="585744"/>
                    <a:pt x="2438401" y="895852"/>
                    <a:pt x="2438400" y="1219204"/>
                  </a:cubicBezTo>
                  <a:cubicBezTo>
                    <a:pt x="2438400" y="1542556"/>
                    <a:pt x="2309949" y="1852664"/>
                    <a:pt x="2081304" y="2081309"/>
                  </a:cubicBezTo>
                  <a:cubicBezTo>
                    <a:pt x="1852659" y="2309953"/>
                    <a:pt x="1542551" y="2438404"/>
                    <a:pt x="1219199" y="2438404"/>
                  </a:cubicBezTo>
                  <a:cubicBezTo>
                    <a:pt x="895847" y="2438404"/>
                    <a:pt x="585739" y="2309952"/>
                    <a:pt x="357094" y="2081308"/>
                  </a:cubicBezTo>
                  <a:cubicBezTo>
                    <a:pt x="128450" y="1852663"/>
                    <a:pt x="-1" y="1542555"/>
                    <a:pt x="-1" y="1219203"/>
                  </a:cubicBezTo>
                  <a:cubicBezTo>
                    <a:pt x="-1" y="1219202"/>
                    <a:pt x="0" y="1219201"/>
                    <a:pt x="0" y="1219200"/>
                  </a:cubicBezTo>
                  <a:close/>
                </a:path>
              </a:pathLst>
            </a:custGeom>
            <a:solidFill>
              <a:srgbClr val="FFFF00">
                <a:alpha val="50000"/>
              </a:srgbClr>
            </a:solidFill>
          </p:spPr>
          <p:style>
            <a:lnRef idx="2">
              <a:schemeClr val="lt1">
                <a:hueOff val="0"/>
                <a:satOff val="0"/>
                <a:lumOff val="0"/>
                <a:alphaOff val="0"/>
              </a:schemeClr>
            </a:lnRef>
            <a:fillRef idx="1">
              <a:schemeClr val="accent1">
                <a:alpha val="50000"/>
                <a:hueOff val="0"/>
                <a:satOff val="0"/>
                <a:lumOff val="0"/>
                <a:alphaOff val="0"/>
              </a:schemeClr>
            </a:fillRef>
            <a:effectRef idx="0">
              <a:schemeClr val="accent1">
                <a:alpha val="50000"/>
                <a:hueOff val="0"/>
                <a:satOff val="0"/>
                <a:lumOff val="0"/>
                <a:alphaOff val="0"/>
              </a:schemeClr>
            </a:effectRef>
            <a:fontRef idx="minor">
              <a:schemeClr val="tx1"/>
            </a:fontRef>
          </p:style>
          <p:txBody>
            <a:bodyPr spcFirstLastPara="0" vert="horz" wrap="square" lIns="325121" tIns="426720" rIns="325119" bIns="914400" numCol="1" spcCol="1270" anchor="ctr" anchorCtr="0">
              <a:noAutofit/>
            </a:bodyPr>
            <a:lstStyle/>
            <a:p>
              <a:pPr lvl="0" algn="ctr" defTabSz="977900">
                <a:lnSpc>
                  <a:spcPct val="90000"/>
                </a:lnSpc>
                <a:spcBef>
                  <a:spcPct val="0"/>
                </a:spcBef>
                <a:spcAft>
                  <a:spcPct val="35000"/>
                </a:spcAft>
              </a:pPr>
              <a:r>
                <a:rPr lang="en-US" sz="2200" kern="1200" dirty="0" smtClean="0">
                  <a:cs typeface="Calibri" pitchFamily="34" charset="0"/>
                </a:rPr>
                <a:t>Business</a:t>
              </a:r>
              <a:endParaRPr lang="en-US" sz="2200" kern="1200" dirty="0">
                <a:cs typeface="Calibri" pitchFamily="34" charset="0"/>
              </a:endParaRPr>
            </a:p>
          </p:txBody>
        </p:sp>
        <p:sp>
          <p:nvSpPr>
            <p:cNvPr id="27" name="Freeform 26"/>
            <p:cNvSpPr/>
            <p:nvPr/>
          </p:nvSpPr>
          <p:spPr>
            <a:xfrm>
              <a:off x="4232656" y="2971800"/>
              <a:ext cx="2438400" cy="2438400"/>
            </a:xfrm>
            <a:custGeom>
              <a:avLst/>
              <a:gdLst>
                <a:gd name="connsiteX0" fmla="*/ 0 w 2438400"/>
                <a:gd name="connsiteY0" fmla="*/ 1219200 h 2438400"/>
                <a:gd name="connsiteX1" fmla="*/ 357097 w 2438400"/>
                <a:gd name="connsiteY1" fmla="*/ 357096 h 2438400"/>
                <a:gd name="connsiteX2" fmla="*/ 1219202 w 2438400"/>
                <a:gd name="connsiteY2" fmla="*/ 2 h 2438400"/>
                <a:gd name="connsiteX3" fmla="*/ 2081306 w 2438400"/>
                <a:gd name="connsiteY3" fmla="*/ 357099 h 2438400"/>
                <a:gd name="connsiteX4" fmla="*/ 2438400 w 2438400"/>
                <a:gd name="connsiteY4" fmla="*/ 1219204 h 2438400"/>
                <a:gd name="connsiteX5" fmla="*/ 2081304 w 2438400"/>
                <a:gd name="connsiteY5" fmla="*/ 2081309 h 2438400"/>
                <a:gd name="connsiteX6" fmla="*/ 1219199 w 2438400"/>
                <a:gd name="connsiteY6" fmla="*/ 2438404 h 2438400"/>
                <a:gd name="connsiteX7" fmla="*/ 357094 w 2438400"/>
                <a:gd name="connsiteY7" fmla="*/ 2081308 h 2438400"/>
                <a:gd name="connsiteX8" fmla="*/ -1 w 2438400"/>
                <a:gd name="connsiteY8" fmla="*/ 1219203 h 2438400"/>
                <a:gd name="connsiteX9" fmla="*/ 0 w 2438400"/>
                <a:gd name="connsiteY9" fmla="*/ 1219200 h 2438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38400" h="2438400">
                  <a:moveTo>
                    <a:pt x="0" y="1219200"/>
                  </a:moveTo>
                  <a:cubicBezTo>
                    <a:pt x="0" y="895848"/>
                    <a:pt x="128452" y="585740"/>
                    <a:pt x="357097" y="357096"/>
                  </a:cubicBezTo>
                  <a:cubicBezTo>
                    <a:pt x="585742" y="128452"/>
                    <a:pt x="895850" y="1"/>
                    <a:pt x="1219202" y="2"/>
                  </a:cubicBezTo>
                  <a:cubicBezTo>
                    <a:pt x="1542554" y="2"/>
                    <a:pt x="1852662" y="128454"/>
                    <a:pt x="2081306" y="357099"/>
                  </a:cubicBezTo>
                  <a:cubicBezTo>
                    <a:pt x="2309950" y="585744"/>
                    <a:pt x="2438401" y="895852"/>
                    <a:pt x="2438400" y="1219204"/>
                  </a:cubicBezTo>
                  <a:cubicBezTo>
                    <a:pt x="2438400" y="1542556"/>
                    <a:pt x="2309949" y="1852664"/>
                    <a:pt x="2081304" y="2081309"/>
                  </a:cubicBezTo>
                  <a:cubicBezTo>
                    <a:pt x="1852659" y="2309953"/>
                    <a:pt x="1542551" y="2438404"/>
                    <a:pt x="1219199" y="2438404"/>
                  </a:cubicBezTo>
                  <a:cubicBezTo>
                    <a:pt x="895847" y="2438404"/>
                    <a:pt x="585739" y="2309952"/>
                    <a:pt x="357094" y="2081308"/>
                  </a:cubicBezTo>
                  <a:cubicBezTo>
                    <a:pt x="128450" y="1852663"/>
                    <a:pt x="-1" y="1542555"/>
                    <a:pt x="-1" y="1219203"/>
                  </a:cubicBezTo>
                  <a:cubicBezTo>
                    <a:pt x="-1" y="1219202"/>
                    <a:pt x="0" y="1219201"/>
                    <a:pt x="0" y="1219200"/>
                  </a:cubicBezTo>
                  <a:close/>
                </a:path>
              </a:pathLst>
            </a:custGeom>
            <a:solidFill>
              <a:srgbClr val="D2A000">
                <a:alpha val="48000"/>
              </a:srgbClr>
            </a:solidFill>
          </p:spPr>
          <p:style>
            <a:lnRef idx="2">
              <a:schemeClr val="lt1">
                <a:hueOff val="0"/>
                <a:satOff val="0"/>
                <a:lumOff val="0"/>
                <a:alphaOff val="0"/>
              </a:schemeClr>
            </a:lnRef>
            <a:fillRef idx="1">
              <a:schemeClr val="accent1">
                <a:alpha val="50000"/>
                <a:hueOff val="0"/>
                <a:satOff val="0"/>
                <a:lumOff val="0"/>
                <a:alphaOff val="0"/>
              </a:schemeClr>
            </a:fillRef>
            <a:effectRef idx="0">
              <a:schemeClr val="accent1">
                <a:alpha val="50000"/>
                <a:hueOff val="0"/>
                <a:satOff val="0"/>
                <a:lumOff val="0"/>
                <a:alphaOff val="0"/>
              </a:schemeClr>
            </a:effectRef>
            <a:fontRef idx="minor">
              <a:schemeClr val="tx1"/>
            </a:fontRef>
          </p:style>
          <p:txBody>
            <a:bodyPr spcFirstLastPara="0" vert="horz" wrap="square" lIns="745744" tIns="629920" rIns="229616" bIns="467360" numCol="1" spcCol="1270" anchor="ctr" anchorCtr="0">
              <a:noAutofit/>
            </a:bodyPr>
            <a:lstStyle/>
            <a:p>
              <a:pPr lvl="0" algn="ctr" defTabSz="977900">
                <a:lnSpc>
                  <a:spcPct val="90000"/>
                </a:lnSpc>
                <a:spcBef>
                  <a:spcPct val="0"/>
                </a:spcBef>
                <a:spcAft>
                  <a:spcPct val="35000"/>
                </a:spcAft>
              </a:pPr>
              <a:r>
                <a:rPr lang="en-US" sz="2200" kern="1200" dirty="0" smtClean="0">
                  <a:effectLst>
                    <a:outerShdw blurRad="38100" dist="38100" dir="2700000" algn="tl">
                      <a:srgbClr val="000000">
                        <a:alpha val="43137"/>
                      </a:srgbClr>
                    </a:outerShdw>
                  </a:effectLst>
                  <a:cs typeface="Calibri" pitchFamily="34" charset="0"/>
                </a:rPr>
                <a:t>Partners</a:t>
              </a:r>
              <a:endParaRPr lang="en-US" sz="2200" kern="1200" dirty="0">
                <a:effectLst>
                  <a:outerShdw blurRad="38100" dist="38100" dir="2700000" algn="tl">
                    <a:srgbClr val="000000">
                      <a:alpha val="43137"/>
                    </a:srgbClr>
                  </a:outerShdw>
                </a:effectLst>
                <a:cs typeface="Calibri" pitchFamily="34" charset="0"/>
              </a:endParaRPr>
            </a:p>
          </p:txBody>
        </p:sp>
        <p:sp>
          <p:nvSpPr>
            <p:cNvPr id="28" name="Freeform 27"/>
            <p:cNvSpPr/>
            <p:nvPr/>
          </p:nvSpPr>
          <p:spPr>
            <a:xfrm>
              <a:off x="2472943" y="2971800"/>
              <a:ext cx="2438400" cy="2438400"/>
            </a:xfrm>
            <a:custGeom>
              <a:avLst/>
              <a:gdLst>
                <a:gd name="connsiteX0" fmla="*/ 0 w 2438400"/>
                <a:gd name="connsiteY0" fmla="*/ 1219200 h 2438400"/>
                <a:gd name="connsiteX1" fmla="*/ 357097 w 2438400"/>
                <a:gd name="connsiteY1" fmla="*/ 357096 h 2438400"/>
                <a:gd name="connsiteX2" fmla="*/ 1219202 w 2438400"/>
                <a:gd name="connsiteY2" fmla="*/ 2 h 2438400"/>
                <a:gd name="connsiteX3" fmla="*/ 2081306 w 2438400"/>
                <a:gd name="connsiteY3" fmla="*/ 357099 h 2438400"/>
                <a:gd name="connsiteX4" fmla="*/ 2438400 w 2438400"/>
                <a:gd name="connsiteY4" fmla="*/ 1219204 h 2438400"/>
                <a:gd name="connsiteX5" fmla="*/ 2081304 w 2438400"/>
                <a:gd name="connsiteY5" fmla="*/ 2081309 h 2438400"/>
                <a:gd name="connsiteX6" fmla="*/ 1219199 w 2438400"/>
                <a:gd name="connsiteY6" fmla="*/ 2438404 h 2438400"/>
                <a:gd name="connsiteX7" fmla="*/ 357094 w 2438400"/>
                <a:gd name="connsiteY7" fmla="*/ 2081308 h 2438400"/>
                <a:gd name="connsiteX8" fmla="*/ -1 w 2438400"/>
                <a:gd name="connsiteY8" fmla="*/ 1219203 h 2438400"/>
                <a:gd name="connsiteX9" fmla="*/ 0 w 2438400"/>
                <a:gd name="connsiteY9" fmla="*/ 1219200 h 2438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38400" h="2438400">
                  <a:moveTo>
                    <a:pt x="0" y="1219200"/>
                  </a:moveTo>
                  <a:cubicBezTo>
                    <a:pt x="0" y="895848"/>
                    <a:pt x="128452" y="585740"/>
                    <a:pt x="357097" y="357096"/>
                  </a:cubicBezTo>
                  <a:cubicBezTo>
                    <a:pt x="585742" y="128452"/>
                    <a:pt x="895850" y="1"/>
                    <a:pt x="1219202" y="2"/>
                  </a:cubicBezTo>
                  <a:cubicBezTo>
                    <a:pt x="1542554" y="2"/>
                    <a:pt x="1852662" y="128454"/>
                    <a:pt x="2081306" y="357099"/>
                  </a:cubicBezTo>
                  <a:cubicBezTo>
                    <a:pt x="2309950" y="585744"/>
                    <a:pt x="2438401" y="895852"/>
                    <a:pt x="2438400" y="1219204"/>
                  </a:cubicBezTo>
                  <a:cubicBezTo>
                    <a:pt x="2438400" y="1542556"/>
                    <a:pt x="2309949" y="1852664"/>
                    <a:pt x="2081304" y="2081309"/>
                  </a:cubicBezTo>
                  <a:cubicBezTo>
                    <a:pt x="1852659" y="2309953"/>
                    <a:pt x="1542551" y="2438404"/>
                    <a:pt x="1219199" y="2438404"/>
                  </a:cubicBezTo>
                  <a:cubicBezTo>
                    <a:pt x="895847" y="2438404"/>
                    <a:pt x="585739" y="2309952"/>
                    <a:pt x="357094" y="2081308"/>
                  </a:cubicBezTo>
                  <a:cubicBezTo>
                    <a:pt x="128450" y="1852663"/>
                    <a:pt x="-1" y="1542555"/>
                    <a:pt x="-1" y="1219203"/>
                  </a:cubicBezTo>
                  <a:cubicBezTo>
                    <a:pt x="-1" y="1219202"/>
                    <a:pt x="0" y="1219201"/>
                    <a:pt x="0" y="1219200"/>
                  </a:cubicBezTo>
                  <a:close/>
                </a:path>
              </a:pathLst>
            </a:custGeom>
            <a:solidFill>
              <a:srgbClr val="002663"/>
            </a:solidFill>
          </p:spPr>
          <p:style>
            <a:lnRef idx="2">
              <a:schemeClr val="lt1">
                <a:hueOff val="0"/>
                <a:satOff val="0"/>
                <a:lumOff val="0"/>
                <a:alphaOff val="0"/>
              </a:schemeClr>
            </a:lnRef>
            <a:fillRef idx="1">
              <a:schemeClr val="accent1">
                <a:alpha val="50000"/>
                <a:hueOff val="0"/>
                <a:satOff val="0"/>
                <a:lumOff val="0"/>
                <a:alphaOff val="0"/>
              </a:schemeClr>
            </a:fillRef>
            <a:effectRef idx="0">
              <a:schemeClr val="accent1">
                <a:alpha val="50000"/>
                <a:hueOff val="0"/>
                <a:satOff val="0"/>
                <a:lumOff val="0"/>
                <a:alphaOff val="0"/>
              </a:schemeClr>
            </a:effectRef>
            <a:fontRef idx="minor">
              <a:schemeClr val="tx1"/>
            </a:fontRef>
          </p:style>
          <p:txBody>
            <a:bodyPr spcFirstLastPara="0" vert="horz" wrap="square" lIns="229617" tIns="629920" rIns="745743" bIns="467360" numCol="1" spcCol="1270" anchor="ctr" anchorCtr="0">
              <a:noAutofit/>
            </a:bodyPr>
            <a:lstStyle/>
            <a:p>
              <a:pPr lvl="0" algn="ctr" defTabSz="977900">
                <a:lnSpc>
                  <a:spcPct val="90000"/>
                </a:lnSpc>
                <a:spcBef>
                  <a:spcPct val="0"/>
                </a:spcBef>
                <a:spcAft>
                  <a:spcPct val="35000"/>
                </a:spcAft>
              </a:pPr>
              <a:r>
                <a:rPr lang="en-US" sz="2200" kern="1200" dirty="0" smtClean="0">
                  <a:solidFill>
                    <a:schemeClr val="bg1"/>
                  </a:solidFill>
                  <a:effectLst>
                    <a:outerShdw blurRad="38100" dist="38100" dir="2700000" algn="tl">
                      <a:srgbClr val="000000">
                        <a:alpha val="43137"/>
                      </a:srgbClr>
                    </a:outerShdw>
                  </a:effectLst>
                  <a:cs typeface="Calibri" pitchFamily="34" charset="0"/>
                </a:rPr>
                <a:t>Technology</a:t>
              </a:r>
              <a:endParaRPr lang="en-US" sz="2200" kern="1200" dirty="0">
                <a:solidFill>
                  <a:schemeClr val="bg1"/>
                </a:solidFill>
                <a:effectLst>
                  <a:outerShdw blurRad="38100" dist="38100" dir="2700000" algn="tl">
                    <a:srgbClr val="000000">
                      <a:alpha val="43137"/>
                    </a:srgbClr>
                  </a:outerShdw>
                </a:effectLst>
                <a:cs typeface="Calibri" pitchFamily="34" charset="0"/>
              </a:endParaRPr>
            </a:p>
          </p:txBody>
        </p:sp>
      </p:grpSp>
      <p:sp>
        <p:nvSpPr>
          <p:cNvPr id="29" name="Rectangle 28"/>
          <p:cNvSpPr/>
          <p:nvPr/>
        </p:nvSpPr>
        <p:spPr>
          <a:xfrm>
            <a:off x="4871850" y="1731800"/>
            <a:ext cx="4002205" cy="3693319"/>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marL="457200" indent="-457200">
              <a:lnSpc>
                <a:spcPct val="100000"/>
              </a:lnSpc>
              <a:spcBef>
                <a:spcPts val="0"/>
              </a:spcBef>
              <a:buFont typeface="Wingdings" pitchFamily="2" charset="2"/>
              <a:buChar char="§"/>
            </a:pPr>
            <a:r>
              <a:rPr lang="en-US" sz="1800" b="0" dirty="0" smtClean="0">
                <a:solidFill>
                  <a:srgbClr val="080808"/>
                </a:solidFill>
                <a:latin typeface="+mn-lt"/>
                <a:cs typeface="Calibri" pitchFamily="34" charset="0"/>
              </a:rPr>
              <a:t>Success of Agile Software Development lies not only with one entity</a:t>
            </a:r>
          </a:p>
          <a:p>
            <a:pPr marL="457200" indent="-457200">
              <a:lnSpc>
                <a:spcPct val="100000"/>
              </a:lnSpc>
              <a:spcBef>
                <a:spcPts val="0"/>
              </a:spcBef>
              <a:buFont typeface="Wingdings" pitchFamily="2" charset="2"/>
              <a:buChar char="§"/>
            </a:pPr>
            <a:endParaRPr lang="en-US" sz="1800" b="0" dirty="0" smtClean="0">
              <a:solidFill>
                <a:srgbClr val="080808"/>
              </a:solidFill>
              <a:latin typeface="+mn-lt"/>
              <a:cs typeface="Calibri" pitchFamily="34" charset="0"/>
            </a:endParaRPr>
          </a:p>
          <a:p>
            <a:pPr marL="457200" indent="-457200">
              <a:lnSpc>
                <a:spcPct val="100000"/>
              </a:lnSpc>
              <a:spcBef>
                <a:spcPts val="0"/>
              </a:spcBef>
              <a:buFont typeface="Wingdings" pitchFamily="2" charset="2"/>
              <a:buChar char="§"/>
            </a:pPr>
            <a:r>
              <a:rPr lang="en-US" sz="1800" b="0" dirty="0" smtClean="0">
                <a:solidFill>
                  <a:srgbClr val="080808"/>
                </a:solidFill>
                <a:latin typeface="+mn-lt"/>
                <a:cs typeface="Calibri" pitchFamily="34" charset="0"/>
              </a:rPr>
              <a:t>Success lies in all the three entities coming together and working in close collaboration </a:t>
            </a:r>
          </a:p>
          <a:p>
            <a:pPr marL="457200" indent="-457200">
              <a:lnSpc>
                <a:spcPct val="100000"/>
              </a:lnSpc>
              <a:spcBef>
                <a:spcPts val="0"/>
              </a:spcBef>
              <a:buFont typeface="Wingdings" pitchFamily="2" charset="2"/>
              <a:buChar char="§"/>
            </a:pPr>
            <a:endParaRPr lang="en-US" sz="1800" b="0" dirty="0" smtClean="0">
              <a:solidFill>
                <a:srgbClr val="080808"/>
              </a:solidFill>
              <a:latin typeface="+mn-lt"/>
              <a:cs typeface="Calibri" pitchFamily="34" charset="0"/>
            </a:endParaRPr>
          </a:p>
          <a:p>
            <a:pPr marL="457200" indent="-457200">
              <a:lnSpc>
                <a:spcPct val="100000"/>
              </a:lnSpc>
              <a:spcBef>
                <a:spcPts val="0"/>
              </a:spcBef>
              <a:buFont typeface="Wingdings" pitchFamily="2" charset="2"/>
              <a:buChar char="§"/>
            </a:pPr>
            <a:r>
              <a:rPr lang="en-US" sz="1800" b="0" dirty="0" smtClean="0">
                <a:solidFill>
                  <a:srgbClr val="080808"/>
                </a:solidFill>
                <a:latin typeface="+mn-lt"/>
                <a:cs typeface="Calibri" pitchFamily="34" charset="0"/>
              </a:rPr>
              <a:t>It’s a whole team model rather than Us vs. They</a:t>
            </a:r>
          </a:p>
          <a:p>
            <a:pPr marL="457200" indent="-457200">
              <a:lnSpc>
                <a:spcPct val="100000"/>
              </a:lnSpc>
              <a:spcBef>
                <a:spcPts val="0"/>
              </a:spcBef>
              <a:buFont typeface="Wingdings" pitchFamily="2" charset="2"/>
              <a:buChar char="§"/>
            </a:pPr>
            <a:endParaRPr lang="en-US" sz="1800" b="0" dirty="0" smtClean="0">
              <a:solidFill>
                <a:srgbClr val="080808"/>
              </a:solidFill>
              <a:latin typeface="+mn-lt"/>
              <a:cs typeface="Calibri" pitchFamily="34" charset="0"/>
            </a:endParaRPr>
          </a:p>
          <a:p>
            <a:pPr marL="457200" indent="-457200">
              <a:lnSpc>
                <a:spcPct val="100000"/>
              </a:lnSpc>
              <a:spcBef>
                <a:spcPts val="0"/>
              </a:spcBef>
              <a:buFont typeface="Wingdings" pitchFamily="2" charset="2"/>
              <a:buChar char="§"/>
            </a:pPr>
            <a:r>
              <a:rPr lang="en-US" sz="1800" b="0" dirty="0" smtClean="0">
                <a:solidFill>
                  <a:srgbClr val="080808"/>
                </a:solidFill>
                <a:latin typeface="+mn-lt"/>
                <a:cs typeface="Calibri" pitchFamily="34" charset="0"/>
              </a:rPr>
              <a:t>Success or Failure of the project depends on the whole team</a:t>
            </a:r>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885825" y="358265"/>
            <a:ext cx="5964238" cy="400110"/>
          </a:xfrm>
        </p:spPr>
        <p:txBody>
          <a:bodyPr>
            <a:normAutofit fontScale="90000"/>
          </a:bodyPr>
          <a:lstStyle/>
          <a:p>
            <a:r>
              <a:rPr lang="en-US" dirty="0" smtClean="0">
                <a:latin typeface="+mn-lt"/>
                <a:cs typeface="Calibri" pitchFamily="34" charset="0"/>
              </a:rPr>
              <a:t>What is Relative?</a:t>
            </a:r>
          </a:p>
        </p:txBody>
      </p:sp>
      <p:sp>
        <p:nvSpPr>
          <p:cNvPr id="4" name="Rectangle 3"/>
          <p:cNvSpPr/>
          <p:nvPr/>
        </p:nvSpPr>
        <p:spPr>
          <a:xfrm>
            <a:off x="409698" y="999055"/>
            <a:ext cx="8176161" cy="584775"/>
          </a:xfrm>
          <a:prstGeom prst="rect">
            <a:avLst/>
          </a:prstGeom>
        </p:spPr>
        <p:txBody>
          <a:bodyPr wrap="square">
            <a:spAutoFit/>
          </a:bodyPr>
          <a:lstStyle/>
          <a:p>
            <a:pPr eaLnBrk="1" fontAlgn="auto" hangingPunct="1">
              <a:spcBef>
                <a:spcPts val="0"/>
              </a:spcBef>
              <a:spcAft>
                <a:spcPts val="0"/>
              </a:spcAft>
              <a:defRPr/>
            </a:pPr>
            <a:r>
              <a:rPr lang="en-US" i="1" kern="0" dirty="0" smtClean="0">
                <a:solidFill>
                  <a:srgbClr val="045B81"/>
                </a:solidFill>
                <a:ea typeface="ＭＳ Ｐゴシック" pitchFamily="34" charset="-128"/>
                <a:cs typeface="Calibri" pitchFamily="34" charset="0"/>
              </a:rPr>
              <a:t>Estimation that is based on and related to another story; e.g. This story is similar to that story…</a:t>
            </a:r>
            <a:endParaRPr lang="en-US" i="1" kern="0" dirty="0">
              <a:solidFill>
                <a:srgbClr val="045B81"/>
              </a:solidFill>
              <a:ea typeface="ＭＳ Ｐゴシック" pitchFamily="34" charset="-128"/>
              <a:cs typeface="Calibri" pitchFamily="34" charset="0"/>
            </a:endParaRPr>
          </a:p>
        </p:txBody>
      </p:sp>
      <p:pic>
        <p:nvPicPr>
          <p:cNvPr id="1026" name="Picture 2" descr="C:\Users\cwarrie\Desktop\imagesCAVK6001.jpg"/>
          <p:cNvPicPr>
            <a:picLocks noChangeAspect="1" noChangeArrowheads="1"/>
          </p:cNvPicPr>
          <p:nvPr/>
        </p:nvPicPr>
        <p:blipFill>
          <a:blip r:embed="rId2" cstate="print"/>
          <a:srcRect/>
          <a:stretch>
            <a:fillRect/>
          </a:stretch>
        </p:blipFill>
        <p:spPr bwMode="auto">
          <a:xfrm>
            <a:off x="5949579" y="1630374"/>
            <a:ext cx="2162175" cy="127635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graphicFrame>
        <p:nvGraphicFramePr>
          <p:cNvPr id="7" name="Table 6"/>
          <p:cNvGraphicFramePr>
            <a:graphicFrameLocks noGrp="1"/>
          </p:cNvGraphicFramePr>
          <p:nvPr/>
        </p:nvGraphicFramePr>
        <p:xfrm>
          <a:off x="704600" y="3736439"/>
          <a:ext cx="7548750" cy="1986280"/>
        </p:xfrm>
        <a:graphic>
          <a:graphicData uri="http://schemas.openxmlformats.org/drawingml/2006/table">
            <a:tbl>
              <a:tblPr firstRow="1" bandRow="1">
                <a:tableStyleId>{5C22544A-7EE6-4342-B048-85BDC9FD1C3A}</a:tableStyleId>
              </a:tblPr>
              <a:tblGrid>
                <a:gridCol w="2418611"/>
                <a:gridCol w="2185060"/>
                <a:gridCol w="2945079"/>
              </a:tblGrid>
              <a:tr h="370840">
                <a:tc>
                  <a:txBody>
                    <a:bodyPr/>
                    <a:lstStyle/>
                    <a:p>
                      <a:r>
                        <a:rPr lang="en-US" dirty="0" smtClean="0"/>
                        <a:t>Factor</a:t>
                      </a:r>
                      <a:endParaRPr lang="en-US" dirty="0"/>
                    </a:p>
                  </a:txBody>
                  <a:tcPr/>
                </a:tc>
                <a:tc>
                  <a:txBody>
                    <a:bodyPr/>
                    <a:lstStyle/>
                    <a:p>
                      <a:pPr algn="l"/>
                      <a:r>
                        <a:rPr lang="en-US" dirty="0" smtClean="0"/>
                        <a:t>Job Portal login</a:t>
                      </a:r>
                      <a:endParaRPr lang="en-US" dirty="0"/>
                    </a:p>
                  </a:txBody>
                  <a:tcPr/>
                </a:tc>
                <a:tc>
                  <a:txBody>
                    <a:bodyPr/>
                    <a:lstStyle/>
                    <a:p>
                      <a:pPr algn="l"/>
                      <a:r>
                        <a:rPr lang="en-US" dirty="0" smtClean="0"/>
                        <a:t>Banking</a:t>
                      </a:r>
                      <a:r>
                        <a:rPr lang="en-US" baseline="0" dirty="0" smtClean="0"/>
                        <a:t> Portal login</a:t>
                      </a:r>
                      <a:endParaRPr lang="en-US" dirty="0"/>
                    </a:p>
                  </a:txBody>
                  <a:tcPr/>
                </a:tc>
              </a:tr>
              <a:tr h="370840">
                <a:tc>
                  <a:txBody>
                    <a:bodyPr/>
                    <a:lstStyle/>
                    <a:p>
                      <a:r>
                        <a:rPr lang="en-US" dirty="0" smtClean="0"/>
                        <a:t>Complexity</a:t>
                      </a:r>
                      <a:endParaRPr lang="en-US" dirty="0"/>
                    </a:p>
                  </a:txBody>
                  <a:tcPr/>
                </a:tc>
                <a:tc>
                  <a:txBody>
                    <a:bodyPr/>
                    <a:lstStyle/>
                    <a:p>
                      <a:pPr algn="l"/>
                      <a:r>
                        <a:rPr lang="en-US" dirty="0" smtClean="0"/>
                        <a:t>Simple</a:t>
                      </a:r>
                      <a:endParaRPr lang="en-US" dirty="0"/>
                    </a:p>
                  </a:txBody>
                  <a:tcPr/>
                </a:tc>
                <a:tc>
                  <a:txBody>
                    <a:bodyPr/>
                    <a:lstStyle/>
                    <a:p>
                      <a:pPr algn="l"/>
                      <a:r>
                        <a:rPr lang="en-US" dirty="0" smtClean="0"/>
                        <a:t>Complex</a:t>
                      </a:r>
                      <a:endParaRPr lang="en-US" dirty="0"/>
                    </a:p>
                  </a:txBody>
                  <a:tcPr/>
                </a:tc>
              </a:tr>
              <a:tr h="370840">
                <a:tc>
                  <a:txBody>
                    <a:bodyPr/>
                    <a:lstStyle/>
                    <a:p>
                      <a:r>
                        <a:rPr lang="en-US" dirty="0" smtClean="0"/>
                        <a:t>Volume of Work</a:t>
                      </a:r>
                      <a:endParaRPr lang="en-US" dirty="0"/>
                    </a:p>
                  </a:txBody>
                  <a:tcPr/>
                </a:tc>
                <a:tc>
                  <a:txBody>
                    <a:bodyPr/>
                    <a:lstStyle/>
                    <a:p>
                      <a:pPr marL="342900" indent="-342900" algn="l">
                        <a:buFont typeface="Arial" pitchFamily="34" charset="0"/>
                        <a:buChar char="•"/>
                      </a:pPr>
                      <a:r>
                        <a:rPr lang="en-US" dirty="0" smtClean="0"/>
                        <a:t>1 Screen</a:t>
                      </a:r>
                    </a:p>
                    <a:p>
                      <a:pPr marL="342900" indent="-342900" algn="l">
                        <a:buFont typeface="Arial" pitchFamily="34" charset="0"/>
                        <a:buChar char="•"/>
                      </a:pPr>
                      <a:r>
                        <a:rPr lang="en-US" dirty="0" smtClean="0"/>
                        <a:t>1 Table change</a:t>
                      </a:r>
                      <a:endParaRPr lang="en-US" dirty="0"/>
                    </a:p>
                  </a:txBody>
                  <a:tcPr/>
                </a:tc>
                <a:tc>
                  <a:txBody>
                    <a:bodyPr/>
                    <a:lstStyle/>
                    <a:p>
                      <a:pPr marL="342900" indent="-342900" algn="l">
                        <a:buFont typeface="Arial" pitchFamily="34" charset="0"/>
                        <a:buChar char="•"/>
                      </a:pPr>
                      <a:r>
                        <a:rPr lang="en-US" dirty="0" smtClean="0"/>
                        <a:t>1 Screen</a:t>
                      </a:r>
                    </a:p>
                    <a:p>
                      <a:pPr marL="342900" indent="-342900" algn="l">
                        <a:buFont typeface="Arial" pitchFamily="34" charset="0"/>
                        <a:buChar char="•"/>
                      </a:pPr>
                      <a:r>
                        <a:rPr lang="en-US" dirty="0" smtClean="0"/>
                        <a:t>2 Database changes</a:t>
                      </a:r>
                      <a:endParaRPr lang="en-US" dirty="0"/>
                    </a:p>
                  </a:txBody>
                  <a:tcPr/>
                </a:tc>
              </a:tr>
              <a:tr h="370840">
                <a:tc>
                  <a:txBody>
                    <a:bodyPr/>
                    <a:lstStyle/>
                    <a:p>
                      <a:r>
                        <a:rPr lang="en-US" dirty="0" smtClean="0"/>
                        <a:t>Risk and Assumption</a:t>
                      </a:r>
                      <a:endParaRPr lang="en-US" dirty="0"/>
                    </a:p>
                  </a:txBody>
                  <a:tcPr/>
                </a:tc>
                <a:tc>
                  <a:txBody>
                    <a:bodyPr/>
                    <a:lstStyle/>
                    <a:p>
                      <a:pPr algn="l"/>
                      <a:r>
                        <a:rPr lang="en-US" dirty="0" smtClean="0"/>
                        <a:t>None</a:t>
                      </a:r>
                      <a:endParaRPr lang="en-US" dirty="0"/>
                    </a:p>
                  </a:txBody>
                  <a:tcPr/>
                </a:tc>
                <a:tc>
                  <a:txBody>
                    <a:bodyPr/>
                    <a:lstStyle/>
                    <a:p>
                      <a:pPr algn="l"/>
                      <a:r>
                        <a:rPr lang="en-US" dirty="0" smtClean="0"/>
                        <a:t>xyz</a:t>
                      </a:r>
                      <a:endParaRPr lang="en-US" dirty="0"/>
                    </a:p>
                  </a:txBody>
                  <a:tcPr/>
                </a:tc>
              </a:tr>
              <a:tr h="370840">
                <a:tc>
                  <a:txBody>
                    <a:bodyPr/>
                    <a:lstStyle/>
                    <a:p>
                      <a:r>
                        <a:rPr lang="en-US" dirty="0" smtClean="0"/>
                        <a:t>Point Value</a:t>
                      </a:r>
                      <a:endParaRPr lang="en-US" dirty="0"/>
                    </a:p>
                  </a:txBody>
                  <a:tcPr>
                    <a:solidFill>
                      <a:srgbClr val="FFC000"/>
                    </a:solidFill>
                  </a:tcPr>
                </a:tc>
                <a:tc>
                  <a:txBody>
                    <a:bodyPr/>
                    <a:lstStyle/>
                    <a:p>
                      <a:pPr algn="l"/>
                      <a:r>
                        <a:rPr lang="en-US" dirty="0" smtClean="0"/>
                        <a:t>x</a:t>
                      </a:r>
                      <a:endParaRPr lang="en-US" dirty="0"/>
                    </a:p>
                  </a:txBody>
                  <a:tcPr>
                    <a:solidFill>
                      <a:srgbClr val="FFC000"/>
                    </a:solidFill>
                  </a:tcPr>
                </a:tc>
                <a:tc>
                  <a:txBody>
                    <a:bodyPr/>
                    <a:lstStyle/>
                    <a:p>
                      <a:pPr algn="l"/>
                      <a:r>
                        <a:rPr lang="en-US" dirty="0" smtClean="0"/>
                        <a:t>2x</a:t>
                      </a:r>
                      <a:endParaRPr lang="en-US" dirty="0"/>
                    </a:p>
                  </a:txBody>
                  <a:tcPr>
                    <a:solidFill>
                      <a:srgbClr val="FFC000"/>
                    </a:solidFill>
                  </a:tcPr>
                </a:tc>
              </a:tr>
            </a:tbl>
          </a:graphicData>
        </a:graphic>
      </p:graphicFrame>
      <p:sp>
        <p:nvSpPr>
          <p:cNvPr id="8" name="Rectangle 7"/>
          <p:cNvSpPr/>
          <p:nvPr/>
        </p:nvSpPr>
        <p:spPr>
          <a:xfrm>
            <a:off x="510639" y="2225372"/>
            <a:ext cx="5201393" cy="1015663"/>
          </a:xfrm>
          <a:prstGeom prst="rect">
            <a:avLst/>
          </a:prstGeom>
        </p:spPr>
        <p:txBody>
          <a:bodyPr wrap="square">
            <a:spAutoFit/>
          </a:bodyPr>
          <a:lstStyle/>
          <a:p>
            <a:r>
              <a:rPr lang="en-US" sz="2000" b="0" dirty="0" smtClean="0">
                <a:cs typeface="Calibri" pitchFamily="34" charset="0"/>
              </a:rPr>
              <a:t>As a </a:t>
            </a:r>
            <a:r>
              <a:rPr lang="en-US" sz="2000" b="0" i="1" u="sng" dirty="0" smtClean="0">
                <a:cs typeface="Calibri" pitchFamily="34" charset="0"/>
              </a:rPr>
              <a:t>User</a:t>
            </a:r>
            <a:r>
              <a:rPr lang="en-US" sz="2000" b="0" dirty="0" smtClean="0">
                <a:cs typeface="Calibri" pitchFamily="34" charset="0"/>
              </a:rPr>
              <a:t> </a:t>
            </a:r>
          </a:p>
          <a:p>
            <a:r>
              <a:rPr lang="en-US" sz="2000" b="0" dirty="0" smtClean="0">
                <a:cs typeface="Calibri" pitchFamily="34" charset="0"/>
              </a:rPr>
              <a:t>I would like to </a:t>
            </a:r>
            <a:r>
              <a:rPr lang="en-US" sz="2000" b="0" i="1" u="sng" dirty="0" smtClean="0">
                <a:cs typeface="Calibri" pitchFamily="34" charset="0"/>
              </a:rPr>
              <a:t>login to the application </a:t>
            </a:r>
          </a:p>
          <a:p>
            <a:r>
              <a:rPr lang="en-US" sz="2000" b="0" dirty="0" smtClean="0">
                <a:cs typeface="Calibri" pitchFamily="34" charset="0"/>
              </a:rPr>
              <a:t>so that </a:t>
            </a:r>
            <a:r>
              <a:rPr lang="en-US" sz="2000" b="0" i="1" u="sng" dirty="0" smtClean="0">
                <a:cs typeface="Calibri" pitchFamily="34" charset="0"/>
              </a:rPr>
              <a:t>I can perform the necessary task</a:t>
            </a:r>
            <a:endParaRPr lang="en-US" sz="2000" i="1" u="sng" dirty="0"/>
          </a:p>
        </p:txBody>
      </p:sp>
    </p:spTree>
  </p:cSld>
  <p:clrMapOvr>
    <a:masterClrMapping/>
  </p:clrMapOvr>
  <p:transition>
    <p:dissolve/>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Rectangle 49"/>
          <p:cNvSpPr/>
          <p:nvPr/>
        </p:nvSpPr>
        <p:spPr>
          <a:xfrm>
            <a:off x="3883231" y="3918857"/>
            <a:ext cx="2090057" cy="1175657"/>
          </a:xfrm>
          <a:prstGeom prst="rect">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2"/>
          <p:cNvSpPr txBox="1">
            <a:spLocks noChangeArrowheads="1"/>
          </p:cNvSpPr>
          <p:nvPr/>
        </p:nvSpPr>
        <p:spPr>
          <a:xfrm>
            <a:off x="980700" y="397063"/>
            <a:ext cx="6785762" cy="369887"/>
          </a:xfrm>
          <a:prstGeom prst="rect">
            <a:avLst/>
          </a:prstGeom>
        </p:spPr>
        <p:txBody>
          <a:bodyPr anchor="t"/>
          <a:lstStyle/>
          <a:p>
            <a:pPr lvl="0" eaLnBrk="0" hangingPunct="0"/>
            <a:r>
              <a:rPr lang="en-US" sz="2000" dirty="0" smtClean="0">
                <a:latin typeface="+mn-lt"/>
              </a:rPr>
              <a:t>Determining Story Points by base lining</a:t>
            </a:r>
            <a:endParaRPr kumimoji="0" lang="en-US" sz="2400" b="1" i="0" u="none" strike="noStrike" kern="0" cap="none" spc="0" normalizeH="0" baseline="0" noProof="0" dirty="0" smtClean="0">
              <a:ln>
                <a:noFill/>
              </a:ln>
              <a:solidFill>
                <a:schemeClr val="tx1"/>
              </a:solidFill>
              <a:effectLst/>
              <a:uLnTx/>
              <a:uFillTx/>
              <a:latin typeface="+mn-lt"/>
              <a:ea typeface="+mj-ea"/>
              <a:cs typeface="+mj-cs"/>
            </a:endParaRPr>
          </a:p>
        </p:txBody>
      </p:sp>
      <p:sp>
        <p:nvSpPr>
          <p:cNvPr id="19" name="Rectangle 15"/>
          <p:cNvSpPr>
            <a:spLocks noChangeArrowheads="1"/>
          </p:cNvSpPr>
          <p:nvPr/>
        </p:nvSpPr>
        <p:spPr bwMode="auto">
          <a:xfrm>
            <a:off x="306778" y="990603"/>
            <a:ext cx="8480961" cy="2246769"/>
          </a:xfrm>
          <a:prstGeom prst="rect">
            <a:avLst/>
          </a:prstGeom>
          <a:noFill/>
          <a:ln w="9525">
            <a:noFill/>
            <a:miter lim="800000"/>
            <a:headEnd/>
            <a:tailEnd/>
          </a:ln>
        </p:spPr>
        <p:txBody>
          <a:bodyPr wrap="square">
            <a:spAutoFit/>
          </a:bodyPr>
          <a:lstStyle/>
          <a:p>
            <a:pPr marL="342900" indent="-342900" algn="just">
              <a:spcBef>
                <a:spcPct val="50000"/>
              </a:spcBef>
              <a:buClr>
                <a:schemeClr val="tx2"/>
              </a:buClr>
              <a:buSzPct val="90000"/>
              <a:buFont typeface="Wingdings" pitchFamily="2" charset="2"/>
              <a:buChar char="§"/>
              <a:defRPr/>
            </a:pPr>
            <a:r>
              <a:rPr lang="en-US" sz="2000" b="0" dirty="0" smtClean="0">
                <a:latin typeface="+mn-lt"/>
                <a:cs typeface="Calibri" pitchFamily="34" charset="0"/>
              </a:rPr>
              <a:t>When teams are new to estimation</a:t>
            </a:r>
          </a:p>
          <a:p>
            <a:pPr marL="342900" indent="-342900" algn="just">
              <a:spcBef>
                <a:spcPct val="50000"/>
              </a:spcBef>
              <a:buClr>
                <a:schemeClr val="tx2"/>
              </a:buClr>
              <a:buSzPct val="90000"/>
              <a:buFont typeface="Wingdings" pitchFamily="2" charset="2"/>
              <a:buChar char="§"/>
              <a:defRPr/>
            </a:pPr>
            <a:r>
              <a:rPr lang="en-US" sz="2000" b="0" dirty="0" smtClean="0">
                <a:latin typeface="+mn-lt"/>
                <a:cs typeface="Calibri" pitchFamily="34" charset="0"/>
              </a:rPr>
              <a:t>Determine a baseline story from the backlog that the whole team can relate to</a:t>
            </a:r>
          </a:p>
          <a:p>
            <a:pPr marL="342900" indent="-342900" algn="just">
              <a:spcBef>
                <a:spcPct val="50000"/>
              </a:spcBef>
              <a:buClr>
                <a:schemeClr val="tx2"/>
              </a:buClr>
              <a:buSzPct val="90000"/>
              <a:buFont typeface="Wingdings" pitchFamily="2" charset="2"/>
              <a:buChar char="§"/>
              <a:defRPr/>
            </a:pPr>
            <a:r>
              <a:rPr lang="en-US" sz="2000" b="0" dirty="0" smtClean="0">
                <a:latin typeface="+mn-lt"/>
                <a:cs typeface="Calibri" pitchFamily="34" charset="0"/>
              </a:rPr>
              <a:t>Once the baseline is in place all sizing is done in relation to this baseline  i.e. This Story is similar to that baseline story so this story will take the same effort as it took to develop that story</a:t>
            </a:r>
          </a:p>
        </p:txBody>
      </p:sp>
      <p:grpSp>
        <p:nvGrpSpPr>
          <p:cNvPr id="45" name="Group 44"/>
          <p:cNvGrpSpPr/>
          <p:nvPr/>
        </p:nvGrpSpPr>
        <p:grpSpPr>
          <a:xfrm>
            <a:off x="1362690" y="3244924"/>
            <a:ext cx="865861" cy="3131028"/>
            <a:chOff x="3179614" y="3043050"/>
            <a:chExt cx="865861" cy="3131028"/>
          </a:xfrm>
        </p:grpSpPr>
        <p:sp>
          <p:nvSpPr>
            <p:cNvPr id="21" name="Cube 20"/>
            <p:cNvSpPr/>
            <p:nvPr/>
          </p:nvSpPr>
          <p:spPr>
            <a:xfrm>
              <a:off x="3179614" y="5204316"/>
              <a:ext cx="865861" cy="969762"/>
            </a:xfrm>
            <a:prstGeom prst="cube">
              <a:avLst/>
            </a:prstGeom>
            <a:solidFill>
              <a:srgbClr val="8C8B63"/>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sz="1400">
                <a:latin typeface="+mj-lt"/>
              </a:endParaRPr>
            </a:p>
          </p:txBody>
        </p:sp>
        <p:sp>
          <p:nvSpPr>
            <p:cNvPr id="22" name="Cube 21"/>
            <p:cNvSpPr/>
            <p:nvPr/>
          </p:nvSpPr>
          <p:spPr>
            <a:xfrm>
              <a:off x="3179614" y="4447983"/>
              <a:ext cx="865861" cy="969762"/>
            </a:xfrm>
            <a:prstGeom prst="cube">
              <a:avLst/>
            </a:prstGeom>
            <a:solidFill>
              <a:srgbClr val="336699"/>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sz="1400">
                <a:latin typeface="+mj-lt"/>
              </a:endParaRPr>
            </a:p>
          </p:txBody>
        </p:sp>
        <p:sp>
          <p:nvSpPr>
            <p:cNvPr id="23" name="Cube 22"/>
            <p:cNvSpPr/>
            <p:nvPr/>
          </p:nvSpPr>
          <p:spPr>
            <a:xfrm>
              <a:off x="3190190" y="4315366"/>
              <a:ext cx="844707" cy="333613"/>
            </a:xfrm>
            <a:prstGeom prst="cube">
              <a:avLst>
                <a:gd name="adj" fmla="val 6538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latin typeface="+mj-lt"/>
              </a:endParaRPr>
            </a:p>
          </p:txBody>
        </p:sp>
        <p:sp>
          <p:nvSpPr>
            <p:cNvPr id="24" name="Cube 23"/>
            <p:cNvSpPr/>
            <p:nvPr/>
          </p:nvSpPr>
          <p:spPr>
            <a:xfrm>
              <a:off x="3190190" y="4162023"/>
              <a:ext cx="844707" cy="333613"/>
            </a:xfrm>
            <a:prstGeom prst="cube">
              <a:avLst>
                <a:gd name="adj" fmla="val 65385"/>
              </a:avLst>
            </a:prstGeom>
            <a:solidFill>
              <a:srgbClr val="00B050"/>
            </a:solidFill>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sz="1400">
                <a:latin typeface="+mj-lt"/>
              </a:endParaRPr>
            </a:p>
          </p:txBody>
        </p:sp>
        <p:sp>
          <p:nvSpPr>
            <p:cNvPr id="25" name="Cube 24"/>
            <p:cNvSpPr/>
            <p:nvPr/>
          </p:nvSpPr>
          <p:spPr>
            <a:xfrm>
              <a:off x="3190190" y="4000393"/>
              <a:ext cx="844707" cy="333613"/>
            </a:xfrm>
            <a:prstGeom prst="cube">
              <a:avLst>
                <a:gd name="adj" fmla="val 65385"/>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sz="1400">
                <a:latin typeface="+mj-lt"/>
              </a:endParaRPr>
            </a:p>
          </p:txBody>
        </p:sp>
        <p:sp>
          <p:nvSpPr>
            <p:cNvPr id="26" name="Cube 25"/>
            <p:cNvSpPr/>
            <p:nvPr/>
          </p:nvSpPr>
          <p:spPr>
            <a:xfrm>
              <a:off x="3190190" y="3847049"/>
              <a:ext cx="844707" cy="333613"/>
            </a:xfrm>
            <a:prstGeom prst="cube">
              <a:avLst>
                <a:gd name="adj" fmla="val 65385"/>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sz="1400">
                <a:latin typeface="+mj-lt"/>
              </a:endParaRPr>
            </a:p>
          </p:txBody>
        </p:sp>
        <p:sp>
          <p:nvSpPr>
            <p:cNvPr id="27" name="Cube 26"/>
            <p:cNvSpPr/>
            <p:nvPr/>
          </p:nvSpPr>
          <p:spPr>
            <a:xfrm>
              <a:off x="3186414" y="3755889"/>
              <a:ext cx="852261" cy="267306"/>
            </a:xfrm>
            <a:prstGeom prst="cube">
              <a:avLst>
                <a:gd name="adj" fmla="val 92935"/>
              </a:avLst>
            </a:prstGeom>
            <a:solidFill>
              <a:srgbClr val="D2A000"/>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sz="1400">
                <a:latin typeface="+mj-lt"/>
              </a:endParaRPr>
            </a:p>
          </p:txBody>
        </p:sp>
        <p:sp>
          <p:nvSpPr>
            <p:cNvPr id="28" name="Cube 27"/>
            <p:cNvSpPr/>
            <p:nvPr/>
          </p:nvSpPr>
          <p:spPr>
            <a:xfrm>
              <a:off x="3186414" y="3689577"/>
              <a:ext cx="852261" cy="267306"/>
            </a:xfrm>
            <a:prstGeom prst="cube">
              <a:avLst>
                <a:gd name="adj" fmla="val 9293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latin typeface="+mj-lt"/>
              </a:endParaRPr>
            </a:p>
          </p:txBody>
        </p:sp>
        <p:sp>
          <p:nvSpPr>
            <p:cNvPr id="29" name="Cube 28"/>
            <p:cNvSpPr/>
            <p:nvPr/>
          </p:nvSpPr>
          <p:spPr>
            <a:xfrm>
              <a:off x="3186414" y="3623265"/>
              <a:ext cx="852261" cy="267306"/>
            </a:xfrm>
            <a:prstGeom prst="cube">
              <a:avLst>
                <a:gd name="adj" fmla="val 92935"/>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400">
                <a:latin typeface="+mj-lt"/>
              </a:endParaRPr>
            </a:p>
          </p:txBody>
        </p:sp>
        <p:sp>
          <p:nvSpPr>
            <p:cNvPr id="30" name="Cube 29"/>
            <p:cNvSpPr/>
            <p:nvPr/>
          </p:nvSpPr>
          <p:spPr>
            <a:xfrm>
              <a:off x="3186414" y="3565246"/>
              <a:ext cx="852261" cy="267306"/>
            </a:xfrm>
            <a:prstGeom prst="cube">
              <a:avLst>
                <a:gd name="adj" fmla="val 9293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latin typeface="+mj-lt"/>
              </a:endParaRPr>
            </a:p>
          </p:txBody>
        </p:sp>
        <p:sp>
          <p:nvSpPr>
            <p:cNvPr id="31" name="Cube 30"/>
            <p:cNvSpPr/>
            <p:nvPr/>
          </p:nvSpPr>
          <p:spPr>
            <a:xfrm>
              <a:off x="3186414" y="3498934"/>
              <a:ext cx="852261" cy="267306"/>
            </a:xfrm>
            <a:prstGeom prst="cube">
              <a:avLst>
                <a:gd name="adj" fmla="val 92935"/>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sz="1400">
                <a:latin typeface="+mj-lt"/>
              </a:endParaRPr>
            </a:p>
          </p:txBody>
        </p:sp>
        <p:sp>
          <p:nvSpPr>
            <p:cNvPr id="32" name="Cube 31"/>
            <p:cNvSpPr/>
            <p:nvPr/>
          </p:nvSpPr>
          <p:spPr>
            <a:xfrm>
              <a:off x="3186414" y="3432622"/>
              <a:ext cx="852261" cy="267306"/>
            </a:xfrm>
            <a:prstGeom prst="cube">
              <a:avLst>
                <a:gd name="adj" fmla="val 92935"/>
              </a:avLst>
            </a:prstGeom>
            <a:solidFill>
              <a:srgbClr val="FFFF00"/>
            </a:solidFill>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sz="1400">
                <a:latin typeface="+mj-lt"/>
              </a:endParaRPr>
            </a:p>
          </p:txBody>
        </p:sp>
        <p:sp>
          <p:nvSpPr>
            <p:cNvPr id="34" name="Cube 33"/>
            <p:cNvSpPr/>
            <p:nvPr/>
          </p:nvSpPr>
          <p:spPr>
            <a:xfrm>
              <a:off x="3186414" y="3366317"/>
              <a:ext cx="852261" cy="267306"/>
            </a:xfrm>
            <a:prstGeom prst="cube">
              <a:avLst>
                <a:gd name="adj" fmla="val 92935"/>
              </a:avLst>
            </a:prstGeom>
            <a:solidFill>
              <a:srgbClr val="00B0F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latin typeface="+mj-lt"/>
              </a:endParaRPr>
            </a:p>
          </p:txBody>
        </p:sp>
        <p:sp>
          <p:nvSpPr>
            <p:cNvPr id="35" name="Cube 34"/>
            <p:cNvSpPr/>
            <p:nvPr/>
          </p:nvSpPr>
          <p:spPr>
            <a:xfrm>
              <a:off x="3186414" y="3300005"/>
              <a:ext cx="852261" cy="267306"/>
            </a:xfrm>
            <a:prstGeom prst="cube">
              <a:avLst>
                <a:gd name="adj" fmla="val 92935"/>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sz="1400">
                <a:latin typeface="+mj-lt"/>
              </a:endParaRPr>
            </a:p>
          </p:txBody>
        </p:sp>
        <p:sp>
          <p:nvSpPr>
            <p:cNvPr id="36" name="Cube 35"/>
            <p:cNvSpPr/>
            <p:nvPr/>
          </p:nvSpPr>
          <p:spPr>
            <a:xfrm>
              <a:off x="3186414" y="3233693"/>
              <a:ext cx="852261" cy="267306"/>
            </a:xfrm>
            <a:prstGeom prst="cube">
              <a:avLst>
                <a:gd name="adj" fmla="val 92935"/>
              </a:avLst>
            </a:prstGeom>
            <a:solidFill>
              <a:srgbClr val="00B0F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latin typeface="+mj-lt"/>
              </a:endParaRPr>
            </a:p>
          </p:txBody>
        </p:sp>
        <p:sp>
          <p:nvSpPr>
            <p:cNvPr id="37" name="Cube 36"/>
            <p:cNvSpPr/>
            <p:nvPr/>
          </p:nvSpPr>
          <p:spPr>
            <a:xfrm>
              <a:off x="3186414" y="3175674"/>
              <a:ext cx="852261" cy="267306"/>
            </a:xfrm>
            <a:prstGeom prst="cube">
              <a:avLst>
                <a:gd name="adj" fmla="val 92935"/>
              </a:avLst>
            </a:prstGeom>
            <a:solidFill>
              <a:srgbClr val="FFC000"/>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sz="1400">
                <a:latin typeface="+mj-lt"/>
              </a:endParaRPr>
            </a:p>
          </p:txBody>
        </p:sp>
        <p:sp>
          <p:nvSpPr>
            <p:cNvPr id="38" name="Cube 37"/>
            <p:cNvSpPr/>
            <p:nvPr/>
          </p:nvSpPr>
          <p:spPr>
            <a:xfrm>
              <a:off x="3186414" y="3109362"/>
              <a:ext cx="852261" cy="267306"/>
            </a:xfrm>
            <a:prstGeom prst="cube">
              <a:avLst>
                <a:gd name="adj" fmla="val 92935"/>
              </a:avLst>
            </a:prstGeom>
            <a:solidFill>
              <a:srgbClr val="00B0F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latin typeface="+mj-lt"/>
              </a:endParaRPr>
            </a:p>
          </p:txBody>
        </p:sp>
        <p:sp>
          <p:nvSpPr>
            <p:cNvPr id="41" name="Cube 40"/>
            <p:cNvSpPr/>
            <p:nvPr/>
          </p:nvSpPr>
          <p:spPr>
            <a:xfrm>
              <a:off x="3186414" y="3043050"/>
              <a:ext cx="852261" cy="267306"/>
            </a:xfrm>
            <a:prstGeom prst="cube">
              <a:avLst>
                <a:gd name="adj" fmla="val 92935"/>
              </a:avLst>
            </a:prstGeom>
            <a:solidFill>
              <a:srgbClr val="FFC000"/>
            </a:solidFill>
          </p:spPr>
          <p:style>
            <a:lnRef idx="1">
              <a:schemeClr val="accent2"/>
            </a:lnRef>
            <a:fillRef idx="3">
              <a:schemeClr val="accent2"/>
            </a:fillRef>
            <a:effectRef idx="2">
              <a:schemeClr val="accent2"/>
            </a:effectRef>
            <a:fontRef idx="minor">
              <a:schemeClr val="lt1"/>
            </a:fontRef>
          </p:style>
          <p:txBody>
            <a:bodyPr rtlCol="0" anchor="ctr"/>
            <a:lstStyle/>
            <a:p>
              <a:pPr algn="ctr" defTabSz="457200"/>
              <a:endParaRPr lang="en-US" sz="1400">
                <a:latin typeface="+mj-lt"/>
              </a:endParaRPr>
            </a:p>
          </p:txBody>
        </p:sp>
      </p:grpSp>
      <p:cxnSp>
        <p:nvCxnSpPr>
          <p:cNvPr id="49" name="Curved Connector 48"/>
          <p:cNvCxnSpPr/>
          <p:nvPr/>
        </p:nvCxnSpPr>
        <p:spPr>
          <a:xfrm>
            <a:off x="2149434" y="4013853"/>
            <a:ext cx="1668422" cy="419688"/>
          </a:xfrm>
          <a:prstGeom prst="curvedConnector3">
            <a:avLst>
              <a:gd name="adj1" fmla="val 50000"/>
            </a:avLst>
          </a:prstGeom>
          <a:ln>
            <a:tailEnd type="arrow"/>
          </a:ln>
        </p:spPr>
        <p:style>
          <a:lnRef idx="3">
            <a:schemeClr val="dk1"/>
          </a:lnRef>
          <a:fillRef idx="0">
            <a:schemeClr val="dk1"/>
          </a:fillRef>
          <a:effectRef idx="2">
            <a:schemeClr val="dk1"/>
          </a:effectRef>
          <a:fontRef idx="minor">
            <a:schemeClr val="tx1"/>
          </a:fontRef>
        </p:style>
      </p:cxnSp>
      <p:pic>
        <p:nvPicPr>
          <p:cNvPr id="5123" name="Picture 3"/>
          <p:cNvPicPr>
            <a:picLocks noChangeAspect="1" noChangeArrowheads="1"/>
          </p:cNvPicPr>
          <p:nvPr/>
        </p:nvPicPr>
        <p:blipFill>
          <a:blip r:embed="rId3" cstate="print"/>
          <a:srcRect/>
          <a:stretch>
            <a:fillRect/>
          </a:stretch>
        </p:blipFill>
        <p:spPr bwMode="auto">
          <a:xfrm>
            <a:off x="5600535" y="4761998"/>
            <a:ext cx="313996" cy="282597"/>
          </a:xfrm>
          <a:prstGeom prst="rect">
            <a:avLst/>
          </a:prstGeom>
          <a:noFill/>
          <a:ln w="9525">
            <a:noFill/>
            <a:miter lim="800000"/>
            <a:headEnd/>
            <a:tailEnd/>
          </a:ln>
        </p:spPr>
      </p:pic>
      <p:sp>
        <p:nvSpPr>
          <p:cNvPr id="51" name="TextBox 50"/>
          <p:cNvSpPr txBox="1"/>
          <p:nvPr/>
        </p:nvSpPr>
        <p:spPr>
          <a:xfrm>
            <a:off x="3918857" y="3942608"/>
            <a:ext cx="1204176" cy="307777"/>
          </a:xfrm>
          <a:prstGeom prst="rect">
            <a:avLst/>
          </a:prstGeom>
          <a:noFill/>
        </p:spPr>
        <p:txBody>
          <a:bodyPr wrap="none" rtlCol="0">
            <a:spAutoFit/>
          </a:bodyPr>
          <a:lstStyle/>
          <a:p>
            <a:r>
              <a:rPr lang="en-US" sz="1400" i="1" dirty="0" smtClean="0">
                <a:solidFill>
                  <a:srgbClr val="FF0000"/>
                </a:solidFill>
                <a:latin typeface="Baskerville Old Face" pitchFamily="18" charset="0"/>
              </a:rPr>
              <a:t>Baseline Story</a:t>
            </a:r>
            <a:endParaRPr lang="en-US" sz="1400" i="1" dirty="0">
              <a:solidFill>
                <a:srgbClr val="FF0000"/>
              </a:solidFill>
              <a:latin typeface="Baskerville Old Face" pitchFamily="18" charset="0"/>
            </a:endParaRPr>
          </a:p>
        </p:txBody>
      </p:sp>
      <p:sp>
        <p:nvSpPr>
          <p:cNvPr id="52" name="TextBox 51"/>
          <p:cNvSpPr txBox="1"/>
          <p:nvPr/>
        </p:nvSpPr>
        <p:spPr>
          <a:xfrm>
            <a:off x="3976254" y="4261262"/>
            <a:ext cx="1676401" cy="523220"/>
          </a:xfrm>
          <a:prstGeom prst="rect">
            <a:avLst/>
          </a:prstGeom>
          <a:noFill/>
        </p:spPr>
        <p:txBody>
          <a:bodyPr wrap="square" rtlCol="0">
            <a:spAutoFit/>
          </a:bodyPr>
          <a:lstStyle/>
          <a:p>
            <a:r>
              <a:rPr lang="en-US" sz="1400" b="0" i="1" dirty="0" smtClean="0">
                <a:solidFill>
                  <a:srgbClr val="FF0000"/>
                </a:solidFill>
                <a:latin typeface="Baskerville Old Face" pitchFamily="18" charset="0"/>
              </a:rPr>
              <a:t>As a … I want to … so that …</a:t>
            </a:r>
            <a:endParaRPr lang="en-US" sz="1400" b="0" i="1" dirty="0">
              <a:solidFill>
                <a:srgbClr val="FF0000"/>
              </a:solidFill>
              <a:latin typeface="Baskerville Old Face" pitchFamily="18" charset="0"/>
            </a:endParaRPr>
          </a:p>
        </p:txBody>
      </p:sp>
    </p:spTree>
    <p:extLst>
      <p:ext uri="{BB962C8B-B14F-4D97-AF65-F5344CB8AC3E}">
        <p14:creationId xmlns:p14="http://schemas.microsoft.com/office/powerpoint/2010/main" val="6089977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p:cNvSpPr txBox="1"/>
          <p:nvPr/>
        </p:nvSpPr>
        <p:spPr>
          <a:xfrm>
            <a:off x="152400" y="968514"/>
            <a:ext cx="8763000" cy="338554"/>
          </a:xfrm>
          <a:prstGeom prst="rect">
            <a:avLst/>
          </a:prstGeom>
          <a:noFill/>
        </p:spPr>
        <p:txBody>
          <a:bodyPr wrap="square" rtlCol="0">
            <a:spAutoFit/>
          </a:bodyPr>
          <a:lstStyle/>
          <a:p>
            <a:pPr eaLnBrk="1" fontAlgn="auto" hangingPunct="1">
              <a:spcBef>
                <a:spcPts val="0"/>
              </a:spcBef>
              <a:spcAft>
                <a:spcPts val="0"/>
              </a:spcAft>
              <a:defRPr/>
            </a:pPr>
            <a:r>
              <a:rPr lang="en-US" b="1" i="1" kern="0" dirty="0" smtClean="0">
                <a:solidFill>
                  <a:srgbClr val="045B81"/>
                </a:solidFill>
                <a:latin typeface="+mn-lt"/>
                <a:ea typeface="ＭＳ Ｐゴシック" pitchFamily="34" charset="-128"/>
                <a:cs typeface="Calibri" pitchFamily="34" charset="0"/>
              </a:rPr>
              <a:t>Estimation based on and related to known DONE-stories of former Iterations</a:t>
            </a:r>
            <a:endParaRPr lang="en-US" b="1" i="1" kern="0" dirty="0">
              <a:solidFill>
                <a:srgbClr val="045B81"/>
              </a:solidFill>
              <a:latin typeface="+mn-lt"/>
              <a:ea typeface="ＭＳ Ｐゴシック" pitchFamily="34" charset="-128"/>
              <a:cs typeface="Calibri" pitchFamily="34" charset="0"/>
            </a:endParaRPr>
          </a:p>
        </p:txBody>
      </p:sp>
      <p:sp>
        <p:nvSpPr>
          <p:cNvPr id="16" name="Content Placeholder 2"/>
          <p:cNvSpPr>
            <a:spLocks noGrp="1"/>
          </p:cNvSpPr>
          <p:nvPr>
            <p:ph idx="1"/>
          </p:nvPr>
        </p:nvSpPr>
        <p:spPr>
          <a:xfrm>
            <a:off x="216724" y="1369620"/>
            <a:ext cx="8382000" cy="1371600"/>
          </a:xfrm>
        </p:spPr>
        <p:txBody>
          <a:bodyPr/>
          <a:lstStyle/>
          <a:p>
            <a:pPr marL="223838" lvl="1" indent="-223838">
              <a:spcBef>
                <a:spcPct val="50000"/>
              </a:spcBef>
              <a:buClr>
                <a:schemeClr val="tx2"/>
              </a:buClr>
              <a:buSzPct val="90000"/>
              <a:buFont typeface="Wingdings" pitchFamily="2" charset="2"/>
              <a:buChar char="§"/>
              <a:defRPr/>
            </a:pPr>
            <a:r>
              <a:rPr lang="en-US" sz="1800" kern="1200" dirty="0" smtClean="0">
                <a:latin typeface="+mn-lt"/>
                <a:ea typeface="+mn-ea"/>
                <a:cs typeface="Calibri" pitchFamily="34" charset="0"/>
              </a:rPr>
              <a:t>Get story from the backlog</a:t>
            </a:r>
          </a:p>
          <a:p>
            <a:pPr marL="223838" lvl="1" indent="-223838">
              <a:spcBef>
                <a:spcPct val="50000"/>
              </a:spcBef>
              <a:buClr>
                <a:schemeClr val="tx2"/>
              </a:buClr>
              <a:buSzPct val="90000"/>
              <a:buFont typeface="Wingdings" pitchFamily="2" charset="2"/>
              <a:buChar char="§"/>
              <a:defRPr/>
            </a:pPr>
            <a:r>
              <a:rPr lang="en-US" sz="1800" kern="1200" dirty="0" smtClean="0">
                <a:latin typeface="+mn-lt"/>
                <a:ea typeface="+mn-ea"/>
                <a:cs typeface="Calibri" pitchFamily="34" charset="0"/>
              </a:rPr>
              <a:t>Select Reference stories</a:t>
            </a:r>
          </a:p>
          <a:p>
            <a:pPr marL="223838" lvl="1" indent="-223838">
              <a:spcBef>
                <a:spcPct val="50000"/>
              </a:spcBef>
              <a:buClr>
                <a:schemeClr val="tx2"/>
              </a:buClr>
              <a:buSzPct val="90000"/>
              <a:buFont typeface="Wingdings" pitchFamily="2" charset="2"/>
              <a:buChar char="§"/>
              <a:defRPr/>
            </a:pPr>
            <a:r>
              <a:rPr lang="en-US" sz="1800" kern="1200" dirty="0" smtClean="0">
                <a:latin typeface="+mn-lt"/>
                <a:ea typeface="+mn-ea"/>
                <a:cs typeface="Calibri" pitchFamily="34" charset="0"/>
              </a:rPr>
              <a:t>Assign Point</a:t>
            </a:r>
          </a:p>
        </p:txBody>
      </p:sp>
      <p:pic>
        <p:nvPicPr>
          <p:cNvPr id="18435" name="Picture 3" descr="C:\Users\cwarrie\Desktop\Reference Stories.png"/>
          <p:cNvPicPr>
            <a:picLocks noChangeAspect="1" noChangeArrowheads="1"/>
          </p:cNvPicPr>
          <p:nvPr/>
        </p:nvPicPr>
        <p:blipFill>
          <a:blip r:embed="rId3" cstate="print"/>
          <a:srcRect/>
          <a:stretch>
            <a:fillRect/>
          </a:stretch>
        </p:blipFill>
        <p:spPr bwMode="auto">
          <a:xfrm>
            <a:off x="1600200" y="3124200"/>
            <a:ext cx="2990850" cy="3048000"/>
          </a:xfrm>
          <a:prstGeom prst="rect">
            <a:avLst/>
          </a:prstGeom>
          <a:noFill/>
        </p:spPr>
      </p:pic>
      <p:grpSp>
        <p:nvGrpSpPr>
          <p:cNvPr id="2" name="Group 40"/>
          <p:cNvGrpSpPr/>
          <p:nvPr/>
        </p:nvGrpSpPr>
        <p:grpSpPr>
          <a:xfrm>
            <a:off x="5410200" y="2209800"/>
            <a:ext cx="1676399" cy="1142999"/>
            <a:chOff x="4953000" y="2895600"/>
            <a:chExt cx="1676399" cy="1142999"/>
          </a:xfrm>
        </p:grpSpPr>
        <p:pic>
          <p:nvPicPr>
            <p:cNvPr id="18437" name="Picture 5"/>
            <p:cNvPicPr>
              <a:picLocks noChangeAspect="1" noChangeArrowheads="1"/>
            </p:cNvPicPr>
            <p:nvPr/>
          </p:nvPicPr>
          <p:blipFill>
            <a:blip r:embed="rId4" cstate="print"/>
            <a:srcRect/>
            <a:stretch>
              <a:fillRect/>
            </a:stretch>
          </p:blipFill>
          <p:spPr bwMode="auto">
            <a:xfrm>
              <a:off x="4953000" y="2895600"/>
              <a:ext cx="1142999" cy="761999"/>
            </a:xfrm>
            <a:prstGeom prst="rect">
              <a:avLst/>
            </a:prstGeom>
            <a:noFill/>
            <a:ln w="9525">
              <a:noFill/>
              <a:miter lim="800000"/>
              <a:headEnd/>
              <a:tailEnd/>
            </a:ln>
            <a:effectLst/>
          </p:spPr>
        </p:pic>
        <p:pic>
          <p:nvPicPr>
            <p:cNvPr id="33" name="Picture 5"/>
            <p:cNvPicPr>
              <a:picLocks noChangeAspect="1" noChangeArrowheads="1"/>
            </p:cNvPicPr>
            <p:nvPr/>
          </p:nvPicPr>
          <p:blipFill>
            <a:blip r:embed="rId4" cstate="print"/>
            <a:srcRect/>
            <a:stretch>
              <a:fillRect/>
            </a:stretch>
          </p:blipFill>
          <p:spPr bwMode="auto">
            <a:xfrm>
              <a:off x="5486400" y="3276600"/>
              <a:ext cx="1142999" cy="761999"/>
            </a:xfrm>
            <a:prstGeom prst="rect">
              <a:avLst/>
            </a:prstGeom>
            <a:noFill/>
            <a:ln w="9525">
              <a:noFill/>
              <a:miter lim="800000"/>
              <a:headEnd/>
              <a:tailEnd/>
            </a:ln>
            <a:effectLst/>
          </p:spPr>
        </p:pic>
      </p:grpSp>
      <p:grpSp>
        <p:nvGrpSpPr>
          <p:cNvPr id="3" name="Group 41"/>
          <p:cNvGrpSpPr/>
          <p:nvPr/>
        </p:nvGrpSpPr>
        <p:grpSpPr>
          <a:xfrm>
            <a:off x="5334000" y="3581400"/>
            <a:ext cx="2590799" cy="1371600"/>
            <a:chOff x="4953000" y="4114800"/>
            <a:chExt cx="2590799" cy="1371600"/>
          </a:xfrm>
        </p:grpSpPr>
        <p:pic>
          <p:nvPicPr>
            <p:cNvPr id="18438" name="Picture 6"/>
            <p:cNvPicPr>
              <a:picLocks noChangeAspect="1" noChangeArrowheads="1"/>
            </p:cNvPicPr>
            <p:nvPr/>
          </p:nvPicPr>
          <p:blipFill>
            <a:blip r:embed="rId5" cstate="print"/>
            <a:srcRect/>
            <a:stretch>
              <a:fillRect/>
            </a:stretch>
          </p:blipFill>
          <p:spPr bwMode="auto">
            <a:xfrm>
              <a:off x="4953000" y="4114800"/>
              <a:ext cx="1142999" cy="762000"/>
            </a:xfrm>
            <a:prstGeom prst="rect">
              <a:avLst/>
            </a:prstGeom>
            <a:noFill/>
            <a:ln w="9525">
              <a:noFill/>
              <a:miter lim="800000"/>
              <a:headEnd/>
              <a:tailEnd/>
            </a:ln>
            <a:effectLst/>
          </p:spPr>
        </p:pic>
        <p:pic>
          <p:nvPicPr>
            <p:cNvPr id="39" name="Picture 6"/>
            <p:cNvPicPr>
              <a:picLocks noChangeAspect="1" noChangeArrowheads="1"/>
            </p:cNvPicPr>
            <p:nvPr/>
          </p:nvPicPr>
          <p:blipFill>
            <a:blip r:embed="rId5" cstate="print"/>
            <a:srcRect/>
            <a:stretch>
              <a:fillRect/>
            </a:stretch>
          </p:blipFill>
          <p:spPr bwMode="auto">
            <a:xfrm>
              <a:off x="5715000" y="4419600"/>
              <a:ext cx="1142999" cy="762000"/>
            </a:xfrm>
            <a:prstGeom prst="rect">
              <a:avLst/>
            </a:prstGeom>
            <a:noFill/>
            <a:ln w="9525">
              <a:noFill/>
              <a:miter lim="800000"/>
              <a:headEnd/>
              <a:tailEnd/>
            </a:ln>
            <a:effectLst/>
          </p:spPr>
        </p:pic>
        <p:pic>
          <p:nvPicPr>
            <p:cNvPr id="40" name="Picture 6"/>
            <p:cNvPicPr>
              <a:picLocks noChangeAspect="1" noChangeArrowheads="1"/>
            </p:cNvPicPr>
            <p:nvPr/>
          </p:nvPicPr>
          <p:blipFill>
            <a:blip r:embed="rId5" cstate="print"/>
            <a:srcRect/>
            <a:stretch>
              <a:fillRect/>
            </a:stretch>
          </p:blipFill>
          <p:spPr bwMode="auto">
            <a:xfrm>
              <a:off x="6400800" y="4724400"/>
              <a:ext cx="1142999" cy="762000"/>
            </a:xfrm>
            <a:prstGeom prst="rect">
              <a:avLst/>
            </a:prstGeom>
            <a:noFill/>
            <a:ln w="9525">
              <a:noFill/>
              <a:miter lim="800000"/>
              <a:headEnd/>
              <a:tailEnd/>
            </a:ln>
            <a:effectLst/>
          </p:spPr>
        </p:pic>
      </p:grpSp>
      <p:pic>
        <p:nvPicPr>
          <p:cNvPr id="18439" name="Picture 7"/>
          <p:cNvPicPr>
            <a:picLocks noChangeAspect="1" noChangeArrowheads="1"/>
          </p:cNvPicPr>
          <p:nvPr/>
        </p:nvPicPr>
        <p:blipFill>
          <a:blip r:embed="rId6" cstate="print"/>
          <a:srcRect/>
          <a:stretch>
            <a:fillRect/>
          </a:stretch>
        </p:blipFill>
        <p:spPr bwMode="auto">
          <a:xfrm>
            <a:off x="5334000" y="5486400"/>
            <a:ext cx="1317625" cy="784225"/>
          </a:xfrm>
          <a:prstGeom prst="rect">
            <a:avLst/>
          </a:prstGeom>
          <a:noFill/>
          <a:ln w="9525">
            <a:noFill/>
            <a:miter lim="800000"/>
            <a:headEnd/>
            <a:tailEnd/>
          </a:ln>
          <a:effectLst/>
        </p:spPr>
      </p:pic>
      <p:cxnSp>
        <p:nvCxnSpPr>
          <p:cNvPr id="44" name="Curved Connector 43"/>
          <p:cNvCxnSpPr/>
          <p:nvPr/>
        </p:nvCxnSpPr>
        <p:spPr bwMode="auto">
          <a:xfrm flipV="1">
            <a:off x="4648200" y="2895600"/>
            <a:ext cx="914400" cy="609600"/>
          </a:xfrm>
          <a:prstGeom prst="curvedConnector3">
            <a:avLst>
              <a:gd name="adj1" fmla="val 50000"/>
            </a:avLst>
          </a:prstGeom>
          <a:solidFill>
            <a:srgbClr val="0033CC"/>
          </a:solidFill>
          <a:ln w="9525" cap="flat" cmpd="sng" algn="ctr">
            <a:solidFill>
              <a:schemeClr val="tx1"/>
            </a:solidFill>
            <a:prstDash val="solid"/>
            <a:round/>
            <a:headEnd type="none" w="med" len="med"/>
            <a:tailEnd type="arrow"/>
          </a:ln>
          <a:effectLst/>
        </p:spPr>
      </p:cxnSp>
      <p:cxnSp>
        <p:nvCxnSpPr>
          <p:cNvPr id="47" name="Curved Connector 46"/>
          <p:cNvCxnSpPr/>
          <p:nvPr/>
        </p:nvCxnSpPr>
        <p:spPr bwMode="auto">
          <a:xfrm flipV="1">
            <a:off x="4572000" y="3810000"/>
            <a:ext cx="914400" cy="609600"/>
          </a:xfrm>
          <a:prstGeom prst="curvedConnector3">
            <a:avLst>
              <a:gd name="adj1" fmla="val 50000"/>
            </a:avLst>
          </a:prstGeom>
          <a:solidFill>
            <a:srgbClr val="0033CC"/>
          </a:solidFill>
          <a:ln w="9525" cap="flat" cmpd="sng" algn="ctr">
            <a:solidFill>
              <a:schemeClr val="tx1"/>
            </a:solidFill>
            <a:prstDash val="solid"/>
            <a:round/>
            <a:headEnd type="none" w="med" len="med"/>
            <a:tailEnd type="arrow"/>
          </a:ln>
          <a:effectLst/>
        </p:spPr>
      </p:cxnSp>
      <p:cxnSp>
        <p:nvCxnSpPr>
          <p:cNvPr id="48" name="Curved Connector 47"/>
          <p:cNvCxnSpPr/>
          <p:nvPr/>
        </p:nvCxnSpPr>
        <p:spPr bwMode="auto">
          <a:xfrm flipV="1">
            <a:off x="4419600" y="5715000"/>
            <a:ext cx="990600" cy="304800"/>
          </a:xfrm>
          <a:prstGeom prst="curvedConnector3">
            <a:avLst>
              <a:gd name="adj1" fmla="val 50000"/>
            </a:avLst>
          </a:prstGeom>
          <a:solidFill>
            <a:srgbClr val="0033CC"/>
          </a:solidFill>
          <a:ln w="9525" cap="flat" cmpd="sng" algn="ctr">
            <a:solidFill>
              <a:schemeClr val="tx1"/>
            </a:solidFill>
            <a:prstDash val="solid"/>
            <a:round/>
            <a:headEnd type="none" w="med" len="med"/>
            <a:tailEnd type="arrow"/>
          </a:ln>
          <a:effectLst/>
        </p:spPr>
      </p:cxnSp>
      <p:sp>
        <p:nvSpPr>
          <p:cNvPr id="18" name="Rectangle 2"/>
          <p:cNvSpPr txBox="1">
            <a:spLocks noChangeArrowheads="1"/>
          </p:cNvSpPr>
          <p:nvPr/>
        </p:nvSpPr>
        <p:spPr>
          <a:xfrm>
            <a:off x="980700" y="397063"/>
            <a:ext cx="6785762" cy="369887"/>
          </a:xfrm>
          <a:prstGeom prst="rect">
            <a:avLst/>
          </a:prstGeom>
        </p:spPr>
        <p:txBody>
          <a:bodyPr anchor="t"/>
          <a:lstStyle/>
          <a:p>
            <a:pPr lvl="0" eaLnBrk="0" hangingPunct="0"/>
            <a:r>
              <a:rPr lang="en-US" sz="2000" dirty="0" smtClean="0">
                <a:latin typeface="+mn-lt"/>
              </a:rPr>
              <a:t>Determining Story Points using DONE stories</a:t>
            </a:r>
            <a:endParaRPr kumimoji="0" lang="en-US" sz="2400" b="1" i="0" u="none" strike="noStrike" kern="0" cap="none" spc="0" normalizeH="0" baseline="0" noProof="0" dirty="0" smtClean="0">
              <a:ln>
                <a:noFill/>
              </a:ln>
              <a:solidFill>
                <a:schemeClr val="tx1"/>
              </a:solidFill>
              <a:effectLst/>
              <a:uLnTx/>
              <a:uFillTx/>
              <a:latin typeface="+mn-lt"/>
              <a:ea typeface="+mj-ea"/>
              <a:cs typeface="+mj-cs"/>
            </a:endParaRPr>
          </a:p>
        </p:txBody>
      </p:sp>
    </p:spTree>
    <p:extLst>
      <p:ext uri="{BB962C8B-B14F-4D97-AF65-F5344CB8AC3E}">
        <p14:creationId xmlns:p14="http://schemas.microsoft.com/office/powerpoint/2010/main" val="6089977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628650" y="365126"/>
            <a:ext cx="7886700" cy="410929"/>
          </a:xfrm>
        </p:spPr>
        <p:txBody>
          <a:bodyPr>
            <a:normAutofit fontScale="90000"/>
          </a:bodyPr>
          <a:lstStyle/>
          <a:p>
            <a:r>
              <a:rPr lang="en-US" dirty="0" smtClean="0">
                <a:latin typeface="+mj-lt"/>
              </a:rPr>
              <a:t>Using Planning Poker as a technique</a:t>
            </a:r>
            <a:endParaRPr lang="en-US" dirty="0">
              <a:latin typeface="+mj-lt"/>
            </a:endParaRPr>
          </a:p>
        </p:txBody>
      </p:sp>
      <p:sp>
        <p:nvSpPr>
          <p:cNvPr id="64" name="Content Placeholder 2"/>
          <p:cNvSpPr>
            <a:spLocks noGrp="1"/>
          </p:cNvSpPr>
          <p:nvPr>
            <p:ph idx="1"/>
          </p:nvPr>
        </p:nvSpPr>
        <p:spPr>
          <a:xfrm>
            <a:off x="4486893" y="1138051"/>
            <a:ext cx="3962400" cy="1533896"/>
          </a:xfrm>
        </p:spPr>
        <p:txBody>
          <a:bodyPr>
            <a:normAutofit fontScale="92500" lnSpcReduction="20000"/>
          </a:bodyPr>
          <a:lstStyle/>
          <a:p>
            <a:pPr marL="223838" lvl="1" indent="-223838">
              <a:spcBef>
                <a:spcPct val="50000"/>
              </a:spcBef>
              <a:buClr>
                <a:schemeClr val="tx2"/>
              </a:buClr>
              <a:buSzPct val="90000"/>
              <a:buFont typeface="Wingdings" pitchFamily="2" charset="2"/>
              <a:buChar char="§"/>
              <a:defRPr/>
            </a:pPr>
            <a:r>
              <a:rPr lang="en-US" kern="1200" dirty="0" smtClean="0">
                <a:latin typeface="+mj-lt"/>
                <a:ea typeface="+mn-ea"/>
                <a:cs typeface="Calibri" pitchFamily="34" charset="0"/>
              </a:rPr>
              <a:t>A consensus-based technique for estimating</a:t>
            </a:r>
          </a:p>
          <a:p>
            <a:pPr marL="223838" lvl="1" indent="-223838">
              <a:spcBef>
                <a:spcPct val="50000"/>
              </a:spcBef>
              <a:buClr>
                <a:schemeClr val="tx2"/>
              </a:buClr>
              <a:buSzPct val="90000"/>
              <a:buFont typeface="Wingdings" pitchFamily="2" charset="2"/>
              <a:buChar char="§"/>
              <a:defRPr/>
            </a:pPr>
            <a:r>
              <a:rPr lang="en-US" kern="1200" dirty="0" smtClean="0">
                <a:latin typeface="+mj-lt"/>
                <a:ea typeface="+mn-ea"/>
                <a:cs typeface="Calibri" pitchFamily="34" charset="0"/>
              </a:rPr>
              <a:t>Used to estimate effort (Ideal Time) or relative size (Story Points) of user stories</a:t>
            </a:r>
          </a:p>
          <a:p>
            <a:pPr marL="223838" lvl="1" indent="-223838">
              <a:spcBef>
                <a:spcPct val="50000"/>
              </a:spcBef>
              <a:buClr>
                <a:schemeClr val="tx2"/>
              </a:buClr>
              <a:buSzPct val="90000"/>
              <a:buFont typeface="Wingdings" pitchFamily="2" charset="2"/>
              <a:buChar char="§"/>
              <a:defRPr/>
            </a:pPr>
            <a:r>
              <a:rPr lang="en-US" kern="1200" dirty="0" smtClean="0">
                <a:latin typeface="+mj-lt"/>
                <a:ea typeface="+mn-ea"/>
                <a:cs typeface="Calibri" pitchFamily="34" charset="0"/>
              </a:rPr>
              <a:t>Fibonacci sequence including a 0, ½, ?, and ∞ is used for estimation</a:t>
            </a:r>
          </a:p>
        </p:txBody>
      </p:sp>
      <p:pic>
        <p:nvPicPr>
          <p:cNvPr id="64515" name="Picture 3"/>
          <p:cNvPicPr>
            <a:picLocks noChangeAspect="1" noChangeArrowheads="1"/>
          </p:cNvPicPr>
          <p:nvPr/>
        </p:nvPicPr>
        <p:blipFill>
          <a:blip r:embed="rId3" cstate="print"/>
          <a:srcRect/>
          <a:stretch>
            <a:fillRect/>
          </a:stretch>
        </p:blipFill>
        <p:spPr bwMode="auto">
          <a:xfrm>
            <a:off x="326574" y="1247963"/>
            <a:ext cx="3437904" cy="147148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8" name="Rectangle 7"/>
          <p:cNvSpPr/>
          <p:nvPr/>
        </p:nvSpPr>
        <p:spPr>
          <a:xfrm>
            <a:off x="404620" y="2738044"/>
            <a:ext cx="1765227" cy="261610"/>
          </a:xfrm>
          <a:prstGeom prst="rect">
            <a:avLst/>
          </a:prstGeom>
        </p:spPr>
        <p:txBody>
          <a:bodyPr wrap="square">
            <a:spAutoFit/>
          </a:bodyPr>
          <a:lstStyle/>
          <a:p>
            <a:r>
              <a:rPr lang="en-US" sz="1100" b="0" dirty="0" smtClean="0">
                <a:latin typeface="+mj-lt"/>
                <a:hlinkClick r:id="rId4"/>
              </a:rPr>
              <a:t>http://planningpoker.com/</a:t>
            </a:r>
            <a:endParaRPr lang="en-US" sz="1100" b="0" dirty="0" smtClean="0">
              <a:latin typeface="+mj-lt"/>
            </a:endParaRPr>
          </a:p>
        </p:txBody>
      </p:sp>
      <p:sp>
        <p:nvSpPr>
          <p:cNvPr id="7" name="TextBox 6"/>
          <p:cNvSpPr txBox="1"/>
          <p:nvPr/>
        </p:nvSpPr>
        <p:spPr>
          <a:xfrm>
            <a:off x="304800" y="876593"/>
            <a:ext cx="4114800" cy="338554"/>
          </a:xfrm>
          <a:prstGeom prst="rect">
            <a:avLst/>
          </a:prstGeom>
          <a:noFill/>
        </p:spPr>
        <p:txBody>
          <a:bodyPr wrap="square" rtlCol="0">
            <a:spAutoFit/>
          </a:bodyPr>
          <a:lstStyle/>
          <a:p>
            <a:pPr eaLnBrk="1" fontAlgn="auto" hangingPunct="1">
              <a:spcBef>
                <a:spcPts val="0"/>
              </a:spcBef>
              <a:spcAft>
                <a:spcPts val="0"/>
              </a:spcAft>
              <a:defRPr/>
            </a:pPr>
            <a:r>
              <a:rPr lang="en-US" b="1" i="1" kern="0" dirty="0" smtClean="0">
                <a:solidFill>
                  <a:srgbClr val="045B81"/>
                </a:solidFill>
                <a:latin typeface="+mj-lt"/>
                <a:ea typeface="ＭＳ Ｐゴシック" pitchFamily="34" charset="-128"/>
                <a:cs typeface="Calibri" pitchFamily="34" charset="0"/>
              </a:rPr>
              <a:t>An iterative approach to estimating</a:t>
            </a:r>
            <a:endParaRPr lang="en-US" b="1" i="1" kern="0" dirty="0">
              <a:solidFill>
                <a:srgbClr val="045B81"/>
              </a:solidFill>
              <a:latin typeface="+mj-lt"/>
              <a:ea typeface="ＭＳ Ｐゴシック" pitchFamily="34" charset="-128"/>
              <a:cs typeface="Calibri" pitchFamily="34" charset="0"/>
            </a:endParaRPr>
          </a:p>
        </p:txBody>
      </p:sp>
      <p:sp>
        <p:nvSpPr>
          <p:cNvPr id="10" name="Rectangle 3"/>
          <p:cNvSpPr txBox="1">
            <a:spLocks noChangeArrowheads="1"/>
          </p:cNvSpPr>
          <p:nvPr/>
        </p:nvSpPr>
        <p:spPr bwMode="auto">
          <a:xfrm>
            <a:off x="304800" y="3361650"/>
            <a:ext cx="4038600" cy="2243503"/>
          </a:xfrm>
          <a:prstGeom prst="rect">
            <a:avLst/>
          </a:prstGeom>
          <a:ln w="25400" cap="flat" cmpd="sng" algn="ctr">
            <a:solidFill>
              <a:schemeClr val="accent4"/>
            </a:solidFill>
            <a:prstDash val="solid"/>
            <a:miter lim="800000"/>
            <a:headEnd/>
            <a:tailEn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prstTxWarp prst="textNoShape">
              <a:avLst/>
            </a:prstTxWarp>
          </a:bodyPr>
          <a:lstStyle/>
          <a:p>
            <a:pPr marL="457200" marR="0" lvl="0" indent="-457200" algn="l" defTabSz="914400" rtl="0" eaLnBrk="1" fontAlgn="base" latinLnBrk="0" hangingPunct="1">
              <a:lnSpc>
                <a:spcPct val="100000"/>
              </a:lnSpc>
              <a:spcBef>
                <a:spcPct val="25000"/>
              </a:spcBef>
              <a:spcAft>
                <a:spcPct val="0"/>
              </a:spcAft>
              <a:buClr>
                <a:srgbClr val="0099CC"/>
              </a:buClr>
              <a:buSzPct val="75000"/>
              <a:buFont typeface="Courier New" pitchFamily="49" charset="0"/>
              <a:buChar char="o"/>
              <a:tabLst/>
              <a:defRPr/>
            </a:pPr>
            <a:endParaRPr kumimoji="0" lang="en-US" sz="1050" b="0" i="0" u="none" strike="noStrike" kern="0" cap="none" spc="0" normalizeH="0" baseline="0" noProof="0" dirty="0" smtClean="0">
              <a:ln>
                <a:noFill/>
              </a:ln>
              <a:solidFill>
                <a:schemeClr val="dk1"/>
              </a:solidFill>
              <a:effectLst/>
              <a:uLnTx/>
              <a:uFillTx/>
              <a:latin typeface="+mj-lt"/>
              <a:ea typeface="+mn-ea"/>
              <a:cs typeface="Calibri" pitchFamily="34" charset="0"/>
            </a:endParaRPr>
          </a:p>
          <a:p>
            <a:pPr marL="349250" lvl="1" indent="-242888" algn="just">
              <a:spcBef>
                <a:spcPct val="50000"/>
              </a:spcBef>
              <a:buClr>
                <a:schemeClr val="tx2"/>
              </a:buClr>
              <a:buSzPct val="90000"/>
              <a:buFont typeface="Wingdings" pitchFamily="2" charset="2"/>
              <a:buChar char="§"/>
              <a:defRPr/>
            </a:pPr>
            <a:r>
              <a:rPr lang="en-US" sz="1000" b="0" dirty="0" smtClean="0">
                <a:latin typeface="+mj-lt"/>
                <a:cs typeface="Calibri" pitchFamily="34" charset="0"/>
              </a:rPr>
              <a:t>The whole team estimates</a:t>
            </a:r>
          </a:p>
          <a:p>
            <a:pPr marL="349250" lvl="1" indent="-242888" algn="just">
              <a:spcBef>
                <a:spcPct val="50000"/>
              </a:spcBef>
              <a:buClr>
                <a:schemeClr val="tx2"/>
              </a:buClr>
              <a:buSzPct val="90000"/>
              <a:buFont typeface="Wingdings" pitchFamily="2" charset="2"/>
              <a:buChar char="§"/>
              <a:defRPr/>
            </a:pPr>
            <a:r>
              <a:rPr lang="en-US" sz="1000" b="0" dirty="0" smtClean="0">
                <a:latin typeface="+mj-lt"/>
                <a:cs typeface="Calibri" pitchFamily="34" charset="0"/>
              </a:rPr>
              <a:t>If actual team is not yet selected, then get a typical team to do it, and be sensible: add extra buffer to the final plan</a:t>
            </a:r>
          </a:p>
          <a:p>
            <a:pPr marL="349250" lvl="1" indent="-242888" algn="just">
              <a:spcBef>
                <a:spcPct val="50000"/>
              </a:spcBef>
              <a:buClr>
                <a:schemeClr val="tx2"/>
              </a:buClr>
              <a:buSzPct val="90000"/>
              <a:buFont typeface="Wingdings" pitchFamily="2" charset="2"/>
              <a:buChar char="§"/>
              <a:defRPr/>
            </a:pPr>
            <a:r>
              <a:rPr lang="en-US" sz="1000" b="0" dirty="0" smtClean="0">
                <a:latin typeface="+mj-lt"/>
                <a:cs typeface="Calibri" pitchFamily="34" charset="0"/>
              </a:rPr>
              <a:t>Everyone estimates overall size of the item (not just their part of the work)</a:t>
            </a:r>
          </a:p>
          <a:p>
            <a:pPr marL="349250" lvl="1" indent="-242888" algn="just">
              <a:spcBef>
                <a:spcPct val="50000"/>
              </a:spcBef>
              <a:buClr>
                <a:schemeClr val="tx2"/>
              </a:buClr>
              <a:buSzPct val="90000"/>
              <a:buFont typeface="Wingdings" pitchFamily="2" charset="2"/>
              <a:buChar char="§"/>
              <a:defRPr/>
            </a:pPr>
            <a:r>
              <a:rPr lang="en-US" sz="1000" b="0" dirty="0" smtClean="0">
                <a:latin typeface="+mj-lt"/>
                <a:cs typeface="Calibri" pitchFamily="34" charset="0"/>
              </a:rPr>
              <a:t>Size = effort, complexity, uncertainty</a:t>
            </a:r>
          </a:p>
          <a:p>
            <a:pPr marL="349250" lvl="1" indent="-242888" algn="just">
              <a:spcBef>
                <a:spcPct val="50000"/>
              </a:spcBef>
              <a:buClr>
                <a:schemeClr val="tx2"/>
              </a:buClr>
              <a:buSzPct val="90000"/>
              <a:buFont typeface="Wingdings" pitchFamily="2" charset="2"/>
              <a:buChar char="§"/>
              <a:defRPr/>
            </a:pPr>
            <a:r>
              <a:rPr lang="en-US" sz="1000" b="0" dirty="0" err="1" smtClean="0">
                <a:latin typeface="+mj-lt"/>
                <a:cs typeface="Calibri" pitchFamily="34" charset="0"/>
              </a:rPr>
              <a:t>ScrumMaster</a:t>
            </a:r>
            <a:r>
              <a:rPr lang="en-US" sz="1000" b="0" dirty="0" smtClean="0">
                <a:latin typeface="+mj-lt"/>
                <a:cs typeface="Calibri" pitchFamily="34" charset="0"/>
              </a:rPr>
              <a:t> facilitates (and joins in the estimation if they will be doing work too)</a:t>
            </a:r>
          </a:p>
          <a:p>
            <a:pPr marL="349250" lvl="1" indent="-242888" algn="just">
              <a:spcBef>
                <a:spcPct val="50000"/>
              </a:spcBef>
              <a:buClr>
                <a:schemeClr val="tx2"/>
              </a:buClr>
              <a:buSzPct val="90000"/>
              <a:buFont typeface="Wingdings" pitchFamily="2" charset="2"/>
              <a:buChar char="§"/>
              <a:defRPr/>
            </a:pPr>
            <a:r>
              <a:rPr lang="en-US" sz="1000" b="0" dirty="0" smtClean="0">
                <a:latin typeface="+mj-lt"/>
                <a:cs typeface="Calibri" pitchFamily="34" charset="0"/>
              </a:rPr>
              <a:t>Product Owner should be available to clarify requirements</a:t>
            </a:r>
          </a:p>
          <a:p>
            <a:pPr marL="457200" marR="0" lvl="0" indent="-457200" algn="l" defTabSz="914400" rtl="0" eaLnBrk="1" fontAlgn="base" latinLnBrk="0" hangingPunct="1">
              <a:lnSpc>
                <a:spcPct val="100000"/>
              </a:lnSpc>
              <a:spcBef>
                <a:spcPct val="25000"/>
              </a:spcBef>
              <a:spcAft>
                <a:spcPct val="0"/>
              </a:spcAft>
              <a:buClr>
                <a:schemeClr val="tx1"/>
              </a:buClr>
              <a:buSzPct val="75000"/>
              <a:buFont typeface="Wingdings" pitchFamily="2" charset="2"/>
              <a:buChar char="§"/>
              <a:tabLst/>
              <a:defRPr/>
            </a:pPr>
            <a:endParaRPr kumimoji="0" lang="en-US" sz="1050" b="0" i="0" u="none" strike="noStrike" kern="0" cap="none" spc="0" normalizeH="0" baseline="0" noProof="0" dirty="0" smtClean="0">
              <a:ln>
                <a:noFill/>
              </a:ln>
              <a:solidFill>
                <a:schemeClr val="dk1"/>
              </a:solidFill>
              <a:effectLst/>
              <a:uLnTx/>
              <a:uFillTx/>
              <a:latin typeface="+mj-lt"/>
              <a:ea typeface="+mn-ea"/>
              <a:cs typeface="Calibri" pitchFamily="34" charset="0"/>
            </a:endParaRPr>
          </a:p>
        </p:txBody>
      </p:sp>
      <p:sp>
        <p:nvSpPr>
          <p:cNvPr id="12" name="Rectangle 3"/>
          <p:cNvSpPr txBox="1">
            <a:spLocks noChangeArrowheads="1"/>
          </p:cNvSpPr>
          <p:nvPr/>
        </p:nvSpPr>
        <p:spPr bwMode="auto">
          <a:xfrm>
            <a:off x="4724400" y="3361650"/>
            <a:ext cx="4114800" cy="3039094"/>
          </a:xfrm>
          <a:prstGeom prst="rect">
            <a:avLst/>
          </a:prstGeom>
          <a:ln w="25400" cap="flat" cmpd="sng" algn="ctr">
            <a:solidFill>
              <a:schemeClr val="accent4"/>
            </a:solidFill>
            <a:prstDash val="solid"/>
            <a:miter lim="800000"/>
            <a:headEnd/>
            <a:tailEn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prstTxWarp prst="textNoShape">
              <a:avLst/>
            </a:prstTxWarp>
          </a:bodyPr>
          <a:lstStyle/>
          <a:p>
            <a:pPr marL="457200" marR="0" lvl="0" indent="-457200" algn="l" defTabSz="914400" rtl="0" eaLnBrk="1" fontAlgn="base" latinLnBrk="0" hangingPunct="1">
              <a:lnSpc>
                <a:spcPct val="100000"/>
              </a:lnSpc>
              <a:spcBef>
                <a:spcPct val="25000"/>
              </a:spcBef>
              <a:spcAft>
                <a:spcPct val="0"/>
              </a:spcAft>
              <a:buClr>
                <a:srgbClr val="0099CC"/>
              </a:buClr>
              <a:buSzPct val="75000"/>
              <a:buFont typeface="Courier New" pitchFamily="49" charset="0"/>
              <a:buChar char="o"/>
              <a:tabLst/>
              <a:defRPr/>
            </a:pPr>
            <a:endParaRPr kumimoji="0" lang="en-US" sz="1000" b="0" i="0" u="none" strike="noStrike" kern="0" cap="none" spc="0" normalizeH="0" baseline="0" noProof="0" dirty="0" smtClean="0">
              <a:ln>
                <a:noFill/>
              </a:ln>
              <a:solidFill>
                <a:schemeClr val="dk1"/>
              </a:solidFill>
              <a:effectLst/>
              <a:uLnTx/>
              <a:uFillTx/>
              <a:latin typeface="+mj-lt"/>
              <a:ea typeface="+mn-ea"/>
              <a:cs typeface="Calibri" pitchFamily="34" charset="0"/>
            </a:endParaRPr>
          </a:p>
          <a:p>
            <a:pPr marL="349250" lvl="1" indent="-242888" algn="just">
              <a:spcBef>
                <a:spcPct val="50000"/>
              </a:spcBef>
              <a:buClr>
                <a:schemeClr val="tx2"/>
              </a:buClr>
              <a:buSzPct val="90000"/>
              <a:buFont typeface="+mj-lt"/>
              <a:buAutoNum type="arabicPeriod"/>
              <a:defRPr/>
            </a:pPr>
            <a:r>
              <a:rPr lang="en-US" sz="1000" b="0" dirty="0" smtClean="0">
                <a:latin typeface="+mj-lt"/>
                <a:cs typeface="Calibri" pitchFamily="34" charset="0"/>
              </a:rPr>
              <a:t>Each participant gets a deck of estimation cards representing the Fibonacci sequence of numbers</a:t>
            </a:r>
          </a:p>
          <a:p>
            <a:pPr marL="349250" lvl="1" indent="-242888" algn="just">
              <a:spcBef>
                <a:spcPct val="50000"/>
              </a:spcBef>
              <a:buClr>
                <a:schemeClr val="tx2"/>
              </a:buClr>
              <a:buSzPct val="90000"/>
              <a:buFont typeface="+mj-lt"/>
              <a:buAutoNum type="arabicPeriod"/>
              <a:defRPr/>
            </a:pPr>
            <a:r>
              <a:rPr lang="en-US" sz="1000" b="0" dirty="0" smtClean="0">
                <a:latin typeface="+mj-lt"/>
                <a:cs typeface="Calibri" pitchFamily="34" charset="0"/>
              </a:rPr>
              <a:t>The Moderator/ Product Owner presents one user story at a time to the team</a:t>
            </a:r>
          </a:p>
          <a:p>
            <a:pPr marL="349250" lvl="1" indent="-242888" algn="just">
              <a:spcBef>
                <a:spcPct val="50000"/>
              </a:spcBef>
              <a:buClr>
                <a:schemeClr val="tx2"/>
              </a:buClr>
              <a:buSzPct val="90000"/>
              <a:buFont typeface="+mj-lt"/>
              <a:buAutoNum type="arabicPeriod"/>
              <a:defRPr/>
            </a:pPr>
            <a:r>
              <a:rPr lang="en-US" sz="1000" b="0" dirty="0" smtClean="0">
                <a:latin typeface="+mj-lt"/>
                <a:cs typeface="Calibri" pitchFamily="34" charset="0"/>
              </a:rPr>
              <a:t>The Product Owner answers any questions the team might have about the story</a:t>
            </a:r>
          </a:p>
          <a:p>
            <a:pPr marL="349250" lvl="1" indent="-242888" algn="just">
              <a:spcBef>
                <a:spcPct val="50000"/>
              </a:spcBef>
              <a:buClr>
                <a:schemeClr val="tx2"/>
              </a:buClr>
              <a:buSzPct val="90000"/>
              <a:buFont typeface="+mj-lt"/>
              <a:buAutoNum type="arabicPeriod"/>
              <a:defRPr/>
            </a:pPr>
            <a:r>
              <a:rPr lang="en-US" sz="1000" b="0" dirty="0" smtClean="0">
                <a:latin typeface="+mj-lt"/>
                <a:cs typeface="Calibri" pitchFamily="34" charset="0"/>
              </a:rPr>
              <a:t>Each participant privately selects a card representing his or her estimate of the “size” for the user story</a:t>
            </a:r>
          </a:p>
          <a:p>
            <a:pPr marL="349250" lvl="1" indent="-242888" algn="just">
              <a:spcBef>
                <a:spcPct val="50000"/>
              </a:spcBef>
              <a:buClr>
                <a:schemeClr val="tx2"/>
              </a:buClr>
              <a:buSzPct val="90000"/>
              <a:buFont typeface="+mj-lt"/>
              <a:buAutoNum type="arabicPeriod"/>
              <a:defRPr/>
            </a:pPr>
            <a:r>
              <a:rPr lang="en-US" sz="1000" b="0" dirty="0" smtClean="0">
                <a:latin typeface="+mj-lt"/>
                <a:cs typeface="Calibri" pitchFamily="34" charset="0"/>
              </a:rPr>
              <a:t>When everybody is ready with an estimate, all cards are presented simultaneously</a:t>
            </a:r>
          </a:p>
          <a:p>
            <a:pPr marL="349250" lvl="1" indent="-242888" algn="just">
              <a:spcBef>
                <a:spcPct val="50000"/>
              </a:spcBef>
              <a:buClr>
                <a:schemeClr val="tx2"/>
              </a:buClr>
              <a:buSzPct val="90000"/>
              <a:buFont typeface="+mj-lt"/>
              <a:buAutoNum type="arabicPeriod"/>
              <a:defRPr/>
            </a:pPr>
            <a:r>
              <a:rPr lang="en-US" sz="1000" b="0" dirty="0" smtClean="0">
                <a:latin typeface="+mj-lt"/>
                <a:cs typeface="Calibri" pitchFamily="34" charset="0"/>
              </a:rPr>
              <a:t>If there is consensus on a particular number then the size is recorded and the team moves to the next story.</a:t>
            </a:r>
          </a:p>
          <a:p>
            <a:pPr marL="349250" lvl="1" indent="-242888" algn="just">
              <a:spcBef>
                <a:spcPct val="50000"/>
              </a:spcBef>
              <a:buClr>
                <a:schemeClr val="tx2"/>
              </a:buClr>
              <a:buSzPct val="90000"/>
              <a:buFont typeface="+mj-lt"/>
              <a:buAutoNum type="arabicPeriod"/>
              <a:defRPr/>
            </a:pPr>
            <a:r>
              <a:rPr lang="en-US" sz="1000" b="0" dirty="0" smtClean="0">
                <a:latin typeface="+mj-lt"/>
                <a:cs typeface="Calibri" pitchFamily="34" charset="0"/>
              </a:rPr>
              <a:t>Discuss differences (especially outliers)</a:t>
            </a:r>
          </a:p>
          <a:p>
            <a:pPr marL="349250" lvl="1" indent="-242888" algn="just">
              <a:spcBef>
                <a:spcPct val="50000"/>
              </a:spcBef>
              <a:buClr>
                <a:schemeClr val="tx2"/>
              </a:buClr>
              <a:buSzPct val="90000"/>
              <a:buFont typeface="+mj-lt"/>
              <a:buAutoNum type="arabicPeriod"/>
              <a:defRPr/>
            </a:pPr>
            <a:r>
              <a:rPr lang="en-US" sz="1000" b="0" dirty="0" smtClean="0">
                <a:latin typeface="+mj-lt"/>
                <a:cs typeface="Calibri" pitchFamily="34" charset="0"/>
              </a:rPr>
              <a:t>Re-estimate until estimates converge</a:t>
            </a:r>
          </a:p>
        </p:txBody>
      </p:sp>
      <p:sp>
        <p:nvSpPr>
          <p:cNvPr id="13" name="Rectangle 12"/>
          <p:cNvSpPr/>
          <p:nvPr/>
        </p:nvSpPr>
        <p:spPr bwMode="auto">
          <a:xfrm>
            <a:off x="4791693" y="3197431"/>
            <a:ext cx="2133600" cy="304800"/>
          </a:xfrm>
          <a:prstGeom prst="rect">
            <a:avLst/>
          </a:prstGeom>
          <a:solidFill>
            <a:srgbClr val="002663"/>
          </a:solidFill>
          <a:ln w="9525">
            <a:noFill/>
            <a:miter lim="800000"/>
            <a:headEnd/>
            <a:tailEnd/>
          </a:ln>
        </p:spPr>
        <p:txBody>
          <a:bodyPr rtlCol="0" anchor="ctr"/>
          <a:lstStyle/>
          <a:p>
            <a:pPr marL="231775" indent="-231775" algn="ctr" eaLnBrk="0" hangingPunct="0">
              <a:lnSpc>
                <a:spcPct val="90000"/>
              </a:lnSpc>
              <a:buClr>
                <a:srgbClr val="0099CC"/>
              </a:buClr>
              <a:buSzPct val="75000"/>
              <a:buFont typeface="Wingdings" pitchFamily="2" charset="2"/>
              <a:buNone/>
            </a:pPr>
            <a:r>
              <a:rPr lang="en-US" sz="1200" b="0" i="0" dirty="0" smtClean="0">
                <a:solidFill>
                  <a:schemeClr val="bg1"/>
                </a:solidFill>
                <a:effectLst>
                  <a:outerShdw blurRad="38100" dist="38100" dir="2700000" algn="tl">
                    <a:srgbClr val="000000">
                      <a:alpha val="43137"/>
                    </a:srgbClr>
                  </a:outerShdw>
                </a:effectLst>
                <a:latin typeface="+mj-lt"/>
                <a:cs typeface="Calibri" pitchFamily="34" charset="0"/>
              </a:rPr>
              <a:t>Steps</a:t>
            </a:r>
          </a:p>
        </p:txBody>
      </p:sp>
      <p:sp>
        <p:nvSpPr>
          <p:cNvPr id="14" name="Rectangle 13"/>
          <p:cNvSpPr/>
          <p:nvPr/>
        </p:nvSpPr>
        <p:spPr bwMode="auto">
          <a:xfrm>
            <a:off x="407719" y="3207327"/>
            <a:ext cx="2133600" cy="304800"/>
          </a:xfrm>
          <a:prstGeom prst="rect">
            <a:avLst/>
          </a:prstGeom>
          <a:solidFill>
            <a:srgbClr val="002663"/>
          </a:solidFill>
          <a:ln w="9525">
            <a:noFill/>
            <a:miter lim="800000"/>
            <a:headEnd/>
            <a:tailEnd/>
          </a:ln>
        </p:spPr>
        <p:txBody>
          <a:bodyPr rtlCol="0" anchor="ctr"/>
          <a:lstStyle/>
          <a:p>
            <a:pPr marL="231775" indent="-231775" algn="ctr" eaLnBrk="0" hangingPunct="0">
              <a:lnSpc>
                <a:spcPct val="90000"/>
              </a:lnSpc>
              <a:buClr>
                <a:srgbClr val="0099CC"/>
              </a:buClr>
              <a:buSzPct val="75000"/>
              <a:buFont typeface="Wingdings" pitchFamily="2" charset="2"/>
              <a:buNone/>
            </a:pPr>
            <a:r>
              <a:rPr lang="en-US" sz="1200" b="0" i="0" dirty="0" smtClean="0">
                <a:solidFill>
                  <a:schemeClr val="bg1"/>
                </a:solidFill>
                <a:effectLst>
                  <a:outerShdw blurRad="38100" dist="38100" dir="2700000" algn="tl">
                    <a:srgbClr val="000000">
                      <a:alpha val="43137"/>
                    </a:srgbClr>
                  </a:outerShdw>
                </a:effectLst>
                <a:latin typeface="+mj-lt"/>
                <a:cs typeface="Calibri" pitchFamily="34" charset="0"/>
              </a:rPr>
              <a:t>Characteristics</a:t>
            </a:r>
          </a:p>
        </p:txBody>
      </p:sp>
      <p:sp>
        <p:nvSpPr>
          <p:cNvPr id="11" name="Rectangle 10"/>
          <p:cNvSpPr/>
          <p:nvPr/>
        </p:nvSpPr>
        <p:spPr>
          <a:xfrm>
            <a:off x="195943" y="5902367"/>
            <a:ext cx="4174176" cy="507831"/>
          </a:xfrm>
          <a:prstGeom prst="rect">
            <a:avLst/>
          </a:prstGeom>
        </p:spPr>
        <p:txBody>
          <a:bodyPr wrap="square">
            <a:spAutoFit/>
          </a:bodyPr>
          <a:lstStyle/>
          <a:p>
            <a:r>
              <a:rPr lang="en-US" sz="900" b="0" dirty="0" smtClean="0">
                <a:solidFill>
                  <a:srgbClr val="FF0000"/>
                </a:solidFill>
              </a:rPr>
              <a:t>Note: Agile teams using Planning Poker tool should ensure that </a:t>
            </a:r>
            <a:r>
              <a:rPr lang="en-US" sz="900" u="sng" dirty="0" smtClean="0">
                <a:solidFill>
                  <a:srgbClr val="FF0000"/>
                </a:solidFill>
              </a:rPr>
              <a:t>NO</a:t>
            </a:r>
            <a:r>
              <a:rPr lang="en-US" sz="900" dirty="0" smtClean="0">
                <a:solidFill>
                  <a:srgbClr val="FF0000"/>
                </a:solidFill>
              </a:rPr>
              <a:t> </a:t>
            </a:r>
            <a:r>
              <a:rPr lang="en-US" sz="900" b="0" dirty="0" smtClean="0">
                <a:solidFill>
                  <a:srgbClr val="FF0000"/>
                </a:solidFill>
              </a:rPr>
              <a:t>requirements data is to be uploaded into the tool as this violates Amex Security and Information management Standards. </a:t>
            </a:r>
            <a:endParaRPr lang="en-US" sz="900" b="0" dirty="0">
              <a:solidFill>
                <a:srgbClr val="FF0000"/>
              </a:solidFill>
            </a:endParaRPr>
          </a:p>
        </p:txBody>
      </p:sp>
    </p:spTree>
    <p:extLst>
      <p:ext uri="{BB962C8B-B14F-4D97-AF65-F5344CB8AC3E}">
        <p14:creationId xmlns:p14="http://schemas.microsoft.com/office/powerpoint/2010/main" val="9873653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57200" y="1066800"/>
            <a:ext cx="8382000" cy="4031873"/>
          </a:xfrm>
          <a:prstGeom prst="rect">
            <a:avLst/>
          </a:prstGeom>
        </p:spPr>
        <p:txBody>
          <a:bodyPr wrap="square">
            <a:spAutoFit/>
          </a:bodyPr>
          <a:lstStyle/>
          <a:p>
            <a:pPr marL="342900" indent="-342900">
              <a:buFont typeface="Wingdings" pitchFamily="2" charset="2"/>
              <a:buChar char="§"/>
            </a:pPr>
            <a:r>
              <a:rPr lang="en-US" b="0" dirty="0" smtClean="0">
                <a:latin typeface="+mj-lt"/>
                <a:cs typeface="Calibri" pitchFamily="34" charset="0"/>
              </a:rPr>
              <a:t>Iteration 0 is conducted at the start of every release to:-</a:t>
            </a:r>
          </a:p>
          <a:p>
            <a:pPr marL="800100" lvl="1" indent="-342900">
              <a:buFont typeface="Wingdings" pitchFamily="2" charset="2"/>
              <a:buChar char="§"/>
            </a:pPr>
            <a:r>
              <a:rPr lang="en-US" b="0" dirty="0" smtClean="0">
                <a:latin typeface="+mj-lt"/>
                <a:cs typeface="Calibri" pitchFamily="34" charset="0"/>
              </a:rPr>
              <a:t>(Re)Validate the core and extended team members</a:t>
            </a:r>
          </a:p>
          <a:p>
            <a:pPr marL="800100" lvl="1" indent="-342900">
              <a:buFont typeface="Wingdings" pitchFamily="2" charset="2"/>
              <a:buChar char="§"/>
            </a:pPr>
            <a:r>
              <a:rPr lang="en-US" b="0" dirty="0" smtClean="0">
                <a:latin typeface="+mj-lt"/>
                <a:cs typeface="Calibri" pitchFamily="34" charset="0"/>
              </a:rPr>
              <a:t>Identify all dependent group signoff need e.g. SAR/PGB, Compliance</a:t>
            </a:r>
          </a:p>
          <a:p>
            <a:pPr marL="800100" lvl="1" indent="-342900">
              <a:buFont typeface="Wingdings" pitchFamily="2" charset="2"/>
              <a:buChar char="§"/>
            </a:pPr>
            <a:r>
              <a:rPr lang="en-US" b="0" dirty="0" smtClean="0">
                <a:latin typeface="+mj-lt"/>
                <a:cs typeface="Calibri" pitchFamily="34" charset="0"/>
              </a:rPr>
              <a:t>Identify the development and test environment</a:t>
            </a:r>
          </a:p>
          <a:p>
            <a:pPr marL="800100" lvl="1" indent="-342900">
              <a:buFont typeface="Wingdings" pitchFamily="2" charset="2"/>
              <a:buChar char="§"/>
            </a:pPr>
            <a:r>
              <a:rPr lang="en-US" b="0" dirty="0" smtClean="0">
                <a:latin typeface="+mj-lt"/>
                <a:cs typeface="Calibri" pitchFamily="34" charset="0"/>
              </a:rPr>
              <a:t>Identify dependencies on other projects, teams &amp; resource that may influence the release schedule</a:t>
            </a:r>
          </a:p>
          <a:p>
            <a:pPr marL="800100" lvl="1" indent="-342900">
              <a:buFont typeface="Wingdings" pitchFamily="2" charset="2"/>
              <a:buChar char="§"/>
            </a:pPr>
            <a:r>
              <a:rPr lang="en-US" b="0" dirty="0" smtClean="0">
                <a:latin typeface="+mj-lt"/>
                <a:cs typeface="Calibri" pitchFamily="34" charset="0"/>
              </a:rPr>
              <a:t>Identify the deliverables and signoff needed</a:t>
            </a:r>
          </a:p>
          <a:p>
            <a:pPr marL="800100" lvl="1" indent="-342900">
              <a:buFont typeface="Wingdings" pitchFamily="2" charset="2"/>
              <a:buChar char="§"/>
            </a:pPr>
            <a:r>
              <a:rPr lang="en-US" b="0" dirty="0" smtClean="0">
                <a:latin typeface="+mj-lt"/>
                <a:cs typeface="Calibri" pitchFamily="34" charset="0"/>
              </a:rPr>
              <a:t>Identify number of Iterations for the release using team velocity (if any)</a:t>
            </a:r>
          </a:p>
          <a:p>
            <a:pPr marL="800100" lvl="1" indent="-342900">
              <a:buFont typeface="Wingdings" pitchFamily="2" charset="2"/>
              <a:buChar char="§"/>
            </a:pPr>
            <a:r>
              <a:rPr lang="en-US" b="0" dirty="0" smtClean="0">
                <a:latin typeface="+mj-lt"/>
                <a:cs typeface="Calibri" pitchFamily="34" charset="0"/>
              </a:rPr>
              <a:t>Identify the schedule for Release Testing and Release Iterations. As a guideline, have release Iteration (Release testing) after every three time boxed development Iterations.</a:t>
            </a:r>
          </a:p>
          <a:p>
            <a:pPr marL="800100" lvl="1" indent="-342900">
              <a:buFont typeface="Wingdings" pitchFamily="2" charset="2"/>
              <a:buChar char="§"/>
            </a:pPr>
            <a:r>
              <a:rPr lang="en-US" b="0" dirty="0" smtClean="0">
                <a:latin typeface="+mj-lt"/>
                <a:cs typeface="Calibri" pitchFamily="34" charset="0"/>
              </a:rPr>
              <a:t>Identify any assumptions made </a:t>
            </a:r>
          </a:p>
          <a:p>
            <a:pPr marL="800100" lvl="1" indent="-342900">
              <a:buFont typeface="Wingdings" pitchFamily="2" charset="2"/>
              <a:buChar char="§"/>
            </a:pPr>
            <a:r>
              <a:rPr lang="en-US" b="0" dirty="0" smtClean="0">
                <a:latin typeface="+mj-lt"/>
                <a:cs typeface="Calibri" pitchFamily="34" charset="0"/>
              </a:rPr>
              <a:t>Identify the risks involved in the project</a:t>
            </a:r>
          </a:p>
          <a:p>
            <a:pPr marL="800100" lvl="1" indent="-342900">
              <a:buFont typeface="Wingdings" pitchFamily="2" charset="2"/>
              <a:buChar char="§"/>
            </a:pPr>
            <a:r>
              <a:rPr lang="en-US" b="0" dirty="0" smtClean="0">
                <a:latin typeface="+mj-lt"/>
                <a:cs typeface="Calibri" pitchFamily="34" charset="0"/>
              </a:rPr>
              <a:t>Detail the project/ release schedule </a:t>
            </a:r>
          </a:p>
          <a:p>
            <a:pPr marL="800100" lvl="1" indent="-342900">
              <a:buFont typeface="Wingdings" pitchFamily="2" charset="2"/>
              <a:buChar char="§"/>
            </a:pPr>
            <a:r>
              <a:rPr lang="en-US" b="0" dirty="0" smtClean="0">
                <a:latin typeface="+mj-lt"/>
                <a:cs typeface="Calibri" pitchFamily="34" charset="0"/>
              </a:rPr>
              <a:t>Create a Release plan</a:t>
            </a:r>
          </a:p>
          <a:p>
            <a:pPr marL="342900" indent="-342900">
              <a:buFont typeface="Wingdings" pitchFamily="2" charset="2"/>
              <a:buChar char="§"/>
            </a:pPr>
            <a:endParaRPr lang="en-US" b="0" dirty="0" smtClean="0">
              <a:latin typeface="+mj-lt"/>
              <a:cs typeface="Calibri" pitchFamily="34" charset="0"/>
            </a:endParaRPr>
          </a:p>
        </p:txBody>
      </p:sp>
      <p:sp>
        <p:nvSpPr>
          <p:cNvPr id="6" name="Title 8"/>
          <p:cNvSpPr txBox="1">
            <a:spLocks/>
          </p:cNvSpPr>
          <p:nvPr/>
        </p:nvSpPr>
        <p:spPr>
          <a:xfrm>
            <a:off x="971551" y="223838"/>
            <a:ext cx="7408362" cy="534445"/>
          </a:xfrm>
          <a:prstGeom prst="rect">
            <a:avLst/>
          </a:prstGeom>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lang="en-US" sz="2000" kern="0" noProof="0" dirty="0" smtClean="0">
                <a:solidFill>
                  <a:schemeClr val="tx2"/>
                </a:solidFill>
                <a:latin typeface="+mj-lt"/>
                <a:ea typeface="+mj-ea"/>
                <a:cs typeface="+mj-cs"/>
              </a:rPr>
              <a:t>Iteration 0</a:t>
            </a:r>
            <a:endParaRPr kumimoji="0" lang="en-US" sz="2000" b="1" i="0" u="none" strike="noStrike" kern="0" cap="none" spc="0" normalizeH="0" baseline="0" noProof="0" dirty="0">
              <a:ln>
                <a:noFill/>
              </a:ln>
              <a:solidFill>
                <a:schemeClr val="tx2"/>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Slide Number Placeholder 18"/>
          <p:cNvSpPr>
            <a:spLocks noGrp="1"/>
          </p:cNvSpPr>
          <p:nvPr>
            <p:ph type="sldNum" sz="quarter" idx="12"/>
          </p:nvPr>
        </p:nvSpPr>
        <p:spPr/>
        <p:txBody>
          <a:bodyPr/>
          <a:lstStyle/>
          <a:p>
            <a:pPr>
              <a:defRPr/>
            </a:pPr>
            <a:r>
              <a:rPr lang="en-US" smtClean="0">
                <a:latin typeface="Calibri" pitchFamily="34" charset="0"/>
                <a:cs typeface="Calibri" pitchFamily="34" charset="0"/>
              </a:rPr>
              <a:t> </a:t>
            </a:r>
            <a:fld id="{1D407342-6F2A-4755-A477-8DAA90563ABB}" type="slidenum">
              <a:rPr lang="en-US" smtClean="0">
                <a:solidFill>
                  <a:srgbClr val="777777"/>
                </a:solidFill>
                <a:latin typeface="Calibri" pitchFamily="34" charset="0"/>
                <a:cs typeface="Calibri" pitchFamily="34" charset="0"/>
              </a:rPr>
              <a:pPr>
                <a:defRPr/>
              </a:pPr>
              <a:t>44</a:t>
            </a:fld>
            <a:r>
              <a:rPr lang="en-US" smtClean="0">
                <a:solidFill>
                  <a:schemeClr val="tx1"/>
                </a:solidFill>
                <a:latin typeface="Calibri" pitchFamily="34" charset="0"/>
                <a:cs typeface="Calibri" pitchFamily="34" charset="0"/>
              </a:rPr>
              <a:t> </a:t>
            </a:r>
            <a:endParaRPr lang="en-US">
              <a:solidFill>
                <a:schemeClr val="tx1"/>
              </a:solidFill>
              <a:latin typeface="Calibri" pitchFamily="34" charset="0"/>
              <a:cs typeface="Calibri" pitchFamily="34" charset="0"/>
            </a:endParaRPr>
          </a:p>
        </p:txBody>
      </p:sp>
      <p:sp>
        <p:nvSpPr>
          <p:cNvPr id="5" name="Rectangle 2"/>
          <p:cNvSpPr txBox="1">
            <a:spLocks noChangeArrowheads="1"/>
          </p:cNvSpPr>
          <p:nvPr/>
        </p:nvSpPr>
        <p:spPr>
          <a:xfrm>
            <a:off x="956950" y="397063"/>
            <a:ext cx="6096000" cy="369887"/>
          </a:xfrm>
          <a:prstGeom prst="rect">
            <a:avLst/>
          </a:prstGeom>
        </p:spPr>
        <p:txBody>
          <a:bodyPr anchor="t"/>
          <a:lstStyle/>
          <a:p>
            <a:pPr lvl="0" eaLnBrk="0" hangingPunct="0"/>
            <a:r>
              <a:rPr lang="en-US" sz="2000" dirty="0" smtClean="0">
                <a:latin typeface="+mn-lt"/>
                <a:cs typeface="Calibri" pitchFamily="34" charset="0"/>
              </a:rPr>
              <a:t>Time-Boxed Development</a:t>
            </a:r>
            <a:endParaRPr kumimoji="0" lang="en-US" sz="2000" b="1" i="0" u="none" strike="noStrike" kern="0" cap="none" spc="0" normalizeH="0" baseline="0" noProof="0" dirty="0" smtClean="0">
              <a:ln>
                <a:noFill/>
              </a:ln>
              <a:solidFill>
                <a:schemeClr val="tx1"/>
              </a:solidFill>
              <a:effectLst/>
              <a:uLnTx/>
              <a:uFillTx/>
              <a:latin typeface="+mn-lt"/>
              <a:ea typeface="+mj-ea"/>
              <a:cs typeface="Calibri" pitchFamily="34" charset="0"/>
            </a:endParaRPr>
          </a:p>
        </p:txBody>
      </p:sp>
      <p:sp>
        <p:nvSpPr>
          <p:cNvPr id="6" name="Rectangle 5"/>
          <p:cNvSpPr/>
          <p:nvPr/>
        </p:nvSpPr>
        <p:spPr bwMode="auto">
          <a:xfrm>
            <a:off x="381000" y="1752600"/>
            <a:ext cx="8305800" cy="3352800"/>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rtlCol="0" anchor="ctr"/>
          <a:lstStyle/>
          <a:p>
            <a:pPr marL="231775" indent="-231775" algn="ctr" eaLnBrk="0" hangingPunct="0">
              <a:lnSpc>
                <a:spcPct val="90000"/>
              </a:lnSpc>
              <a:buClr>
                <a:srgbClr val="0099CC"/>
              </a:buClr>
              <a:buSzPct val="75000"/>
              <a:buFont typeface="Wingdings" pitchFamily="2" charset="2"/>
              <a:buNone/>
            </a:pPr>
            <a:endParaRPr lang="en-US" sz="2000" b="1" i="0" dirty="0" smtClean="0">
              <a:solidFill>
                <a:schemeClr val="tx1"/>
              </a:solidFill>
              <a:latin typeface="Calibri" pitchFamily="34" charset="0"/>
              <a:cs typeface="Calibri" pitchFamily="34" charset="0"/>
            </a:endParaRPr>
          </a:p>
        </p:txBody>
      </p:sp>
      <p:pic>
        <p:nvPicPr>
          <p:cNvPr id="7" name="Picture 1"/>
          <p:cNvPicPr>
            <a:picLocks noChangeAspect="1" noChangeArrowheads="1"/>
          </p:cNvPicPr>
          <p:nvPr/>
        </p:nvPicPr>
        <p:blipFill>
          <a:blip r:embed="rId3" cstate="print"/>
          <a:srcRect/>
          <a:stretch>
            <a:fillRect/>
          </a:stretch>
        </p:blipFill>
        <p:spPr bwMode="auto">
          <a:xfrm>
            <a:off x="1706563" y="1895475"/>
            <a:ext cx="6827837" cy="3067050"/>
          </a:xfrm>
          <a:prstGeom prst="rect">
            <a:avLst/>
          </a:prstGeom>
          <a:noFill/>
          <a:ln w="9525">
            <a:noFill/>
            <a:miter lim="800000"/>
            <a:headEnd/>
            <a:tailEnd/>
          </a:ln>
        </p:spPr>
      </p:pic>
      <p:pic>
        <p:nvPicPr>
          <p:cNvPr id="8" name="Picture 2"/>
          <p:cNvPicPr>
            <a:picLocks noChangeAspect="1" noChangeArrowheads="1"/>
          </p:cNvPicPr>
          <p:nvPr/>
        </p:nvPicPr>
        <p:blipFill>
          <a:blip r:embed="rId4" cstate="print"/>
          <a:srcRect/>
          <a:stretch>
            <a:fillRect/>
          </a:stretch>
        </p:blipFill>
        <p:spPr bwMode="auto">
          <a:xfrm>
            <a:off x="533400" y="2743200"/>
            <a:ext cx="1028700" cy="1028700"/>
          </a:xfrm>
          <a:prstGeom prst="rect">
            <a:avLst/>
          </a:prstGeom>
          <a:noFill/>
          <a:ln w="9525">
            <a:noFill/>
            <a:miter lim="800000"/>
            <a:headEnd/>
            <a:tailEnd/>
          </a:ln>
        </p:spPr>
      </p:pic>
      <p:sp>
        <p:nvSpPr>
          <p:cNvPr id="10" name="Rectangle 9"/>
          <p:cNvSpPr/>
          <p:nvPr/>
        </p:nvSpPr>
        <p:spPr bwMode="auto">
          <a:xfrm>
            <a:off x="3200400" y="2057400"/>
            <a:ext cx="3276600" cy="2743200"/>
          </a:xfrm>
          <a:prstGeom prst="rect">
            <a:avLst/>
          </a:prstGeom>
          <a:solidFill>
            <a:srgbClr val="FFC000">
              <a:alpha val="24000"/>
            </a:srgbClr>
          </a:solidFill>
          <a:ln w="9525">
            <a:solidFill>
              <a:schemeClr val="accent2"/>
            </a:solidFill>
            <a:miter lim="800000"/>
            <a:headEnd/>
            <a:tailEnd/>
          </a:ln>
        </p:spPr>
        <p:txBody>
          <a:bodyPr rtlCol="0" anchor="ctr"/>
          <a:lstStyle/>
          <a:p>
            <a:pPr marL="231775" indent="-231775" algn="ctr" eaLnBrk="0" hangingPunct="0">
              <a:lnSpc>
                <a:spcPct val="90000"/>
              </a:lnSpc>
              <a:buClr>
                <a:srgbClr val="0099CC"/>
              </a:buClr>
              <a:buSzPct val="75000"/>
              <a:buFont typeface="Wingdings" pitchFamily="2" charset="2"/>
              <a:buNone/>
            </a:pPr>
            <a:endParaRPr lang="en-US" sz="2000" b="1" i="0" dirty="0" smtClean="0">
              <a:solidFill>
                <a:schemeClr val="tx1"/>
              </a:solidFill>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82"/>
          <p:cNvGrpSpPr/>
          <p:nvPr/>
        </p:nvGrpSpPr>
        <p:grpSpPr>
          <a:xfrm>
            <a:off x="2883652" y="2177503"/>
            <a:ext cx="764349" cy="2765716"/>
            <a:chOff x="2883652" y="2177503"/>
            <a:chExt cx="764349" cy="2765716"/>
          </a:xfrm>
        </p:grpSpPr>
        <p:sp>
          <p:nvSpPr>
            <p:cNvPr id="89" name="Cube 88"/>
            <p:cNvSpPr/>
            <p:nvPr/>
          </p:nvSpPr>
          <p:spPr>
            <a:xfrm>
              <a:off x="2922613" y="3779577"/>
              <a:ext cx="725388" cy="815850"/>
            </a:xfrm>
            <a:prstGeom prst="cube">
              <a:avLst/>
            </a:prstGeom>
            <a:solidFill>
              <a:srgbClr val="8C8B63"/>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sz="800"/>
            </a:p>
          </p:txBody>
        </p:sp>
        <p:sp>
          <p:nvSpPr>
            <p:cNvPr id="90" name="Cube 89"/>
            <p:cNvSpPr/>
            <p:nvPr/>
          </p:nvSpPr>
          <p:spPr>
            <a:xfrm>
              <a:off x="2922613" y="3143283"/>
              <a:ext cx="725388" cy="815850"/>
            </a:xfrm>
            <a:prstGeom prst="cube">
              <a:avLst/>
            </a:prstGeom>
            <a:solidFill>
              <a:srgbClr val="336699"/>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sz="800"/>
            </a:p>
          </p:txBody>
        </p:sp>
        <p:sp>
          <p:nvSpPr>
            <p:cNvPr id="91" name="Cube 90"/>
            <p:cNvSpPr/>
            <p:nvPr/>
          </p:nvSpPr>
          <p:spPr>
            <a:xfrm>
              <a:off x="2931473" y="3031714"/>
              <a:ext cx="707666" cy="280665"/>
            </a:xfrm>
            <a:prstGeom prst="cube">
              <a:avLst>
                <a:gd name="adj" fmla="val 6538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800"/>
            </a:p>
          </p:txBody>
        </p:sp>
        <p:sp>
          <p:nvSpPr>
            <p:cNvPr id="92" name="Cube 91"/>
            <p:cNvSpPr/>
            <p:nvPr/>
          </p:nvSpPr>
          <p:spPr>
            <a:xfrm>
              <a:off x="2931473" y="2902708"/>
              <a:ext cx="707666" cy="280665"/>
            </a:xfrm>
            <a:prstGeom prst="cube">
              <a:avLst>
                <a:gd name="adj" fmla="val 65385"/>
              </a:avLst>
            </a:prstGeom>
            <a:solidFill>
              <a:srgbClr val="00B050"/>
            </a:solidFill>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sz="800"/>
            </a:p>
          </p:txBody>
        </p:sp>
        <p:sp>
          <p:nvSpPr>
            <p:cNvPr id="93" name="Cube 92"/>
            <p:cNvSpPr/>
            <p:nvPr/>
          </p:nvSpPr>
          <p:spPr>
            <a:xfrm>
              <a:off x="2931473" y="2766731"/>
              <a:ext cx="707666" cy="280665"/>
            </a:xfrm>
            <a:prstGeom prst="cube">
              <a:avLst>
                <a:gd name="adj" fmla="val 65385"/>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sz="800"/>
            </a:p>
          </p:txBody>
        </p:sp>
        <p:sp>
          <p:nvSpPr>
            <p:cNvPr id="94" name="Cube 93"/>
            <p:cNvSpPr/>
            <p:nvPr/>
          </p:nvSpPr>
          <p:spPr>
            <a:xfrm>
              <a:off x="2931473" y="2637724"/>
              <a:ext cx="707666" cy="280665"/>
            </a:xfrm>
            <a:prstGeom prst="cube">
              <a:avLst>
                <a:gd name="adj" fmla="val 65385"/>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sz="800"/>
            </a:p>
          </p:txBody>
        </p:sp>
        <p:sp>
          <p:nvSpPr>
            <p:cNvPr id="95" name="Cube 94"/>
            <p:cNvSpPr/>
            <p:nvPr/>
          </p:nvSpPr>
          <p:spPr>
            <a:xfrm>
              <a:off x="2928310" y="2561033"/>
              <a:ext cx="713995" cy="224881"/>
            </a:xfrm>
            <a:prstGeom prst="cube">
              <a:avLst>
                <a:gd name="adj" fmla="val 92935"/>
              </a:avLst>
            </a:prstGeom>
            <a:solidFill>
              <a:srgbClr val="D2A000"/>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sz="800"/>
            </a:p>
          </p:txBody>
        </p:sp>
        <p:sp>
          <p:nvSpPr>
            <p:cNvPr id="96" name="Cube 95"/>
            <p:cNvSpPr/>
            <p:nvPr/>
          </p:nvSpPr>
          <p:spPr>
            <a:xfrm>
              <a:off x="2928310" y="2505245"/>
              <a:ext cx="713995" cy="224881"/>
            </a:xfrm>
            <a:prstGeom prst="cube">
              <a:avLst>
                <a:gd name="adj" fmla="val 9293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800"/>
            </a:p>
          </p:txBody>
        </p:sp>
        <p:sp>
          <p:nvSpPr>
            <p:cNvPr id="97" name="Cube 96"/>
            <p:cNvSpPr/>
            <p:nvPr/>
          </p:nvSpPr>
          <p:spPr>
            <a:xfrm>
              <a:off x="2928310" y="2449458"/>
              <a:ext cx="713995" cy="224881"/>
            </a:xfrm>
            <a:prstGeom prst="cube">
              <a:avLst>
                <a:gd name="adj" fmla="val 92935"/>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800"/>
            </a:p>
          </p:txBody>
        </p:sp>
        <p:sp>
          <p:nvSpPr>
            <p:cNvPr id="98" name="Cube 97"/>
            <p:cNvSpPr/>
            <p:nvPr/>
          </p:nvSpPr>
          <p:spPr>
            <a:xfrm>
              <a:off x="2928310" y="2400647"/>
              <a:ext cx="713995" cy="224881"/>
            </a:xfrm>
            <a:prstGeom prst="cube">
              <a:avLst>
                <a:gd name="adj" fmla="val 9293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800"/>
            </a:p>
          </p:txBody>
        </p:sp>
        <p:sp>
          <p:nvSpPr>
            <p:cNvPr id="99" name="Cube 98"/>
            <p:cNvSpPr/>
            <p:nvPr/>
          </p:nvSpPr>
          <p:spPr>
            <a:xfrm>
              <a:off x="2928310" y="2344859"/>
              <a:ext cx="713995" cy="224881"/>
            </a:xfrm>
            <a:prstGeom prst="cube">
              <a:avLst>
                <a:gd name="adj" fmla="val 92935"/>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sz="800"/>
            </a:p>
          </p:txBody>
        </p:sp>
        <p:sp>
          <p:nvSpPr>
            <p:cNvPr id="100" name="Cube 99"/>
            <p:cNvSpPr/>
            <p:nvPr/>
          </p:nvSpPr>
          <p:spPr>
            <a:xfrm>
              <a:off x="2928310" y="2289072"/>
              <a:ext cx="713995" cy="224881"/>
            </a:xfrm>
            <a:prstGeom prst="cube">
              <a:avLst>
                <a:gd name="adj" fmla="val 92935"/>
              </a:avLst>
            </a:prstGeom>
            <a:solidFill>
              <a:srgbClr val="FFFF00"/>
            </a:solidFill>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sz="800"/>
            </a:p>
          </p:txBody>
        </p:sp>
        <p:sp>
          <p:nvSpPr>
            <p:cNvPr id="103" name="Cube 102"/>
            <p:cNvSpPr/>
            <p:nvPr/>
          </p:nvSpPr>
          <p:spPr>
            <a:xfrm>
              <a:off x="2928310" y="2233290"/>
              <a:ext cx="713995" cy="224881"/>
            </a:xfrm>
            <a:prstGeom prst="cube">
              <a:avLst>
                <a:gd name="adj" fmla="val 92935"/>
              </a:avLst>
            </a:prstGeom>
            <a:solidFill>
              <a:srgbClr val="00B0F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800"/>
            </a:p>
          </p:txBody>
        </p:sp>
        <p:sp>
          <p:nvSpPr>
            <p:cNvPr id="104" name="Cube 103"/>
            <p:cNvSpPr/>
            <p:nvPr/>
          </p:nvSpPr>
          <p:spPr>
            <a:xfrm>
              <a:off x="2928310" y="2177503"/>
              <a:ext cx="713995" cy="224881"/>
            </a:xfrm>
            <a:prstGeom prst="cube">
              <a:avLst>
                <a:gd name="adj" fmla="val 92935"/>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sz="800"/>
            </a:p>
          </p:txBody>
        </p:sp>
        <p:sp>
          <p:nvSpPr>
            <p:cNvPr id="114" name="TextBox 113"/>
            <p:cNvSpPr txBox="1"/>
            <p:nvPr/>
          </p:nvSpPr>
          <p:spPr>
            <a:xfrm>
              <a:off x="2883652" y="4604665"/>
              <a:ext cx="646668" cy="338554"/>
            </a:xfrm>
            <a:prstGeom prst="rect">
              <a:avLst/>
            </a:prstGeom>
            <a:noFill/>
          </p:spPr>
          <p:txBody>
            <a:bodyPr wrap="square" rtlCol="0">
              <a:spAutoFit/>
            </a:bodyPr>
            <a:lstStyle/>
            <a:p>
              <a:pPr algn="ctr"/>
              <a:r>
                <a:rPr lang="en-US" sz="800" dirty="0" smtClean="0">
                  <a:latin typeface="+mn-lt"/>
                </a:rPr>
                <a:t>Product Backlog</a:t>
              </a:r>
              <a:endParaRPr lang="en-US" sz="800" dirty="0">
                <a:latin typeface="+mn-lt"/>
              </a:endParaRPr>
            </a:p>
          </p:txBody>
        </p:sp>
      </p:grpSp>
      <p:sp>
        <p:nvSpPr>
          <p:cNvPr id="87" name="Rectangle 2"/>
          <p:cNvSpPr txBox="1">
            <a:spLocks noChangeArrowheads="1"/>
          </p:cNvSpPr>
          <p:nvPr/>
        </p:nvSpPr>
        <p:spPr>
          <a:xfrm>
            <a:off x="956950" y="397063"/>
            <a:ext cx="6096000" cy="369887"/>
          </a:xfrm>
          <a:prstGeom prst="rect">
            <a:avLst/>
          </a:prstGeom>
        </p:spPr>
        <p:txBody>
          <a:bodyPr anchor="t"/>
          <a:lstStyle/>
          <a:p>
            <a:pPr lvl="0">
              <a:defRPr/>
            </a:pPr>
            <a:r>
              <a:rPr lang="en-US" sz="2000" dirty="0" smtClean="0">
                <a:cs typeface="Calibri" pitchFamily="34" charset="0"/>
              </a:rPr>
              <a:t>Envisioning + Time Boxed Development</a:t>
            </a:r>
          </a:p>
        </p:txBody>
      </p:sp>
      <p:sp>
        <p:nvSpPr>
          <p:cNvPr id="33795" name="AutoShape 3"/>
          <p:cNvSpPr>
            <a:spLocks noChangeAspect="1" noChangeArrowheads="1" noTextEdit="1"/>
          </p:cNvSpPr>
          <p:nvPr/>
        </p:nvSpPr>
        <p:spPr bwMode="auto">
          <a:xfrm>
            <a:off x="2923445" y="1859469"/>
            <a:ext cx="672956" cy="90149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US" sz="800">
              <a:latin typeface="+mn-lt"/>
            </a:endParaRPr>
          </a:p>
        </p:txBody>
      </p:sp>
      <p:grpSp>
        <p:nvGrpSpPr>
          <p:cNvPr id="3" name="Group 284"/>
          <p:cNvGrpSpPr/>
          <p:nvPr/>
        </p:nvGrpSpPr>
        <p:grpSpPr>
          <a:xfrm>
            <a:off x="3206867" y="1499256"/>
            <a:ext cx="1160804" cy="847340"/>
            <a:chOff x="3206867" y="1499256"/>
            <a:chExt cx="1160804" cy="847340"/>
          </a:xfrm>
        </p:grpSpPr>
        <p:sp>
          <p:nvSpPr>
            <p:cNvPr id="112" name="Right Arrow 111"/>
            <p:cNvSpPr/>
            <p:nvPr/>
          </p:nvSpPr>
          <p:spPr>
            <a:xfrm>
              <a:off x="4019465" y="1948850"/>
              <a:ext cx="348206" cy="13986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33811" name="Freeform 19"/>
            <p:cNvSpPr>
              <a:spLocks/>
            </p:cNvSpPr>
            <p:nvPr/>
          </p:nvSpPr>
          <p:spPr bwMode="auto">
            <a:xfrm>
              <a:off x="3212642" y="2093189"/>
              <a:ext cx="653007" cy="217694"/>
            </a:xfrm>
            <a:custGeom>
              <a:avLst/>
              <a:gdLst/>
              <a:ahLst/>
              <a:cxnLst>
                <a:cxn ang="0">
                  <a:pos x="6" y="163"/>
                </a:cxn>
                <a:cxn ang="0">
                  <a:pos x="26" y="154"/>
                </a:cxn>
                <a:cxn ang="0">
                  <a:pos x="13" y="154"/>
                </a:cxn>
                <a:cxn ang="0">
                  <a:pos x="32" y="144"/>
                </a:cxn>
                <a:cxn ang="0">
                  <a:pos x="19" y="144"/>
                </a:cxn>
                <a:cxn ang="0">
                  <a:pos x="38" y="135"/>
                </a:cxn>
                <a:cxn ang="0">
                  <a:pos x="26" y="135"/>
                </a:cxn>
                <a:cxn ang="0">
                  <a:pos x="45" y="126"/>
                </a:cxn>
                <a:cxn ang="0">
                  <a:pos x="13" y="126"/>
                </a:cxn>
                <a:cxn ang="0">
                  <a:pos x="32" y="117"/>
                </a:cxn>
                <a:cxn ang="0">
                  <a:pos x="0" y="117"/>
                </a:cxn>
                <a:cxn ang="0">
                  <a:pos x="38" y="98"/>
                </a:cxn>
                <a:cxn ang="0">
                  <a:pos x="6" y="98"/>
                </a:cxn>
                <a:cxn ang="0">
                  <a:pos x="32" y="87"/>
                </a:cxn>
                <a:cxn ang="0">
                  <a:pos x="14" y="87"/>
                </a:cxn>
                <a:cxn ang="0">
                  <a:pos x="167" y="0"/>
                </a:cxn>
                <a:cxn ang="0">
                  <a:pos x="477" y="0"/>
                </a:cxn>
                <a:cxn ang="0">
                  <a:pos x="446" y="15"/>
                </a:cxn>
                <a:cxn ang="0">
                  <a:pos x="491" y="15"/>
                </a:cxn>
                <a:cxn ang="0">
                  <a:pos x="433" y="43"/>
                </a:cxn>
                <a:cxn ang="0">
                  <a:pos x="465" y="43"/>
                </a:cxn>
                <a:cxn ang="0">
                  <a:pos x="446" y="52"/>
                </a:cxn>
                <a:cxn ang="0">
                  <a:pos x="478" y="52"/>
                </a:cxn>
                <a:cxn ang="0">
                  <a:pos x="458" y="61"/>
                </a:cxn>
                <a:cxn ang="0">
                  <a:pos x="491" y="61"/>
                </a:cxn>
                <a:cxn ang="0">
                  <a:pos x="471" y="71"/>
                </a:cxn>
                <a:cxn ang="0">
                  <a:pos x="484" y="71"/>
                </a:cxn>
                <a:cxn ang="0">
                  <a:pos x="469" y="79"/>
                </a:cxn>
                <a:cxn ang="0">
                  <a:pos x="478" y="80"/>
                </a:cxn>
                <a:cxn ang="0">
                  <a:pos x="458" y="89"/>
                </a:cxn>
                <a:cxn ang="0">
                  <a:pos x="471" y="89"/>
                </a:cxn>
                <a:cxn ang="0">
                  <a:pos x="316" y="163"/>
                </a:cxn>
                <a:cxn ang="0">
                  <a:pos x="6" y="163"/>
                </a:cxn>
              </a:cxnLst>
              <a:rect l="0" t="0" r="r" b="b"/>
              <a:pathLst>
                <a:path w="491" h="163">
                  <a:moveTo>
                    <a:pt x="6" y="163"/>
                  </a:moveTo>
                  <a:lnTo>
                    <a:pt x="26" y="154"/>
                  </a:lnTo>
                  <a:lnTo>
                    <a:pt x="13" y="154"/>
                  </a:lnTo>
                  <a:lnTo>
                    <a:pt x="32" y="144"/>
                  </a:lnTo>
                  <a:lnTo>
                    <a:pt x="19" y="144"/>
                  </a:lnTo>
                  <a:lnTo>
                    <a:pt x="38" y="135"/>
                  </a:lnTo>
                  <a:lnTo>
                    <a:pt x="26" y="135"/>
                  </a:lnTo>
                  <a:lnTo>
                    <a:pt x="45" y="126"/>
                  </a:lnTo>
                  <a:lnTo>
                    <a:pt x="13" y="126"/>
                  </a:lnTo>
                  <a:lnTo>
                    <a:pt x="32" y="117"/>
                  </a:lnTo>
                  <a:lnTo>
                    <a:pt x="0" y="117"/>
                  </a:lnTo>
                  <a:lnTo>
                    <a:pt x="38" y="98"/>
                  </a:lnTo>
                  <a:lnTo>
                    <a:pt x="6" y="98"/>
                  </a:lnTo>
                  <a:lnTo>
                    <a:pt x="32" y="87"/>
                  </a:lnTo>
                  <a:lnTo>
                    <a:pt x="14" y="87"/>
                  </a:lnTo>
                  <a:lnTo>
                    <a:pt x="167" y="0"/>
                  </a:lnTo>
                  <a:lnTo>
                    <a:pt x="477" y="0"/>
                  </a:lnTo>
                  <a:lnTo>
                    <a:pt x="446" y="15"/>
                  </a:lnTo>
                  <a:lnTo>
                    <a:pt x="491" y="15"/>
                  </a:lnTo>
                  <a:lnTo>
                    <a:pt x="433" y="43"/>
                  </a:lnTo>
                  <a:lnTo>
                    <a:pt x="465" y="43"/>
                  </a:lnTo>
                  <a:lnTo>
                    <a:pt x="446" y="52"/>
                  </a:lnTo>
                  <a:lnTo>
                    <a:pt x="478" y="52"/>
                  </a:lnTo>
                  <a:lnTo>
                    <a:pt x="458" y="61"/>
                  </a:lnTo>
                  <a:lnTo>
                    <a:pt x="491" y="61"/>
                  </a:lnTo>
                  <a:lnTo>
                    <a:pt x="471" y="71"/>
                  </a:lnTo>
                  <a:lnTo>
                    <a:pt x="484" y="71"/>
                  </a:lnTo>
                  <a:lnTo>
                    <a:pt x="469" y="79"/>
                  </a:lnTo>
                  <a:lnTo>
                    <a:pt x="478" y="80"/>
                  </a:lnTo>
                  <a:lnTo>
                    <a:pt x="458" y="89"/>
                  </a:lnTo>
                  <a:lnTo>
                    <a:pt x="471" y="89"/>
                  </a:lnTo>
                  <a:lnTo>
                    <a:pt x="316" y="163"/>
                  </a:lnTo>
                  <a:lnTo>
                    <a:pt x="6" y="163"/>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800">
                <a:latin typeface="+mn-lt"/>
              </a:endParaRPr>
            </a:p>
          </p:txBody>
        </p:sp>
        <p:sp>
          <p:nvSpPr>
            <p:cNvPr id="105" name="Cube 104"/>
            <p:cNvSpPr/>
            <p:nvPr/>
          </p:nvSpPr>
          <p:spPr>
            <a:xfrm>
              <a:off x="3206867" y="2121715"/>
              <a:ext cx="713995" cy="224881"/>
            </a:xfrm>
            <a:prstGeom prst="cube">
              <a:avLst>
                <a:gd name="adj" fmla="val 92935"/>
              </a:avLst>
            </a:prstGeom>
            <a:solidFill>
              <a:srgbClr val="00B0F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800"/>
            </a:p>
          </p:txBody>
        </p:sp>
        <p:sp>
          <p:nvSpPr>
            <p:cNvPr id="106" name="Cube 105"/>
            <p:cNvSpPr/>
            <p:nvPr/>
          </p:nvSpPr>
          <p:spPr>
            <a:xfrm>
              <a:off x="3206867" y="2072904"/>
              <a:ext cx="713995" cy="224881"/>
            </a:xfrm>
            <a:prstGeom prst="cube">
              <a:avLst>
                <a:gd name="adj" fmla="val 92935"/>
              </a:avLst>
            </a:prstGeom>
            <a:solidFill>
              <a:srgbClr val="FFC000"/>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sz="800"/>
            </a:p>
          </p:txBody>
        </p:sp>
        <p:sp>
          <p:nvSpPr>
            <p:cNvPr id="108" name="Cube 107"/>
            <p:cNvSpPr/>
            <p:nvPr/>
          </p:nvSpPr>
          <p:spPr>
            <a:xfrm>
              <a:off x="3206867" y="2017116"/>
              <a:ext cx="713995" cy="224881"/>
            </a:xfrm>
            <a:prstGeom prst="cube">
              <a:avLst>
                <a:gd name="adj" fmla="val 92935"/>
              </a:avLst>
            </a:prstGeom>
            <a:solidFill>
              <a:srgbClr val="00B0F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800"/>
            </a:p>
          </p:txBody>
        </p:sp>
        <p:sp>
          <p:nvSpPr>
            <p:cNvPr id="110" name="Cube 109"/>
            <p:cNvSpPr/>
            <p:nvPr/>
          </p:nvSpPr>
          <p:spPr>
            <a:xfrm>
              <a:off x="3206867" y="1961329"/>
              <a:ext cx="713995" cy="224881"/>
            </a:xfrm>
            <a:prstGeom prst="cube">
              <a:avLst>
                <a:gd name="adj" fmla="val 92935"/>
              </a:avLst>
            </a:prstGeom>
            <a:solidFill>
              <a:srgbClr val="FFC000"/>
            </a:solidFill>
          </p:spPr>
          <p:style>
            <a:lnRef idx="1">
              <a:schemeClr val="accent2"/>
            </a:lnRef>
            <a:fillRef idx="3">
              <a:schemeClr val="accent2"/>
            </a:fillRef>
            <a:effectRef idx="2">
              <a:schemeClr val="accent2"/>
            </a:effectRef>
            <a:fontRef idx="minor">
              <a:schemeClr val="lt1"/>
            </a:fontRef>
          </p:style>
          <p:txBody>
            <a:bodyPr rtlCol="0" anchor="ctr"/>
            <a:lstStyle/>
            <a:p>
              <a:pPr algn="ctr" defTabSz="457200"/>
              <a:endParaRPr lang="en-US" sz="800"/>
            </a:p>
          </p:txBody>
        </p:sp>
        <p:sp>
          <p:nvSpPr>
            <p:cNvPr id="113" name="TextBox 112"/>
            <p:cNvSpPr txBox="1"/>
            <p:nvPr/>
          </p:nvSpPr>
          <p:spPr>
            <a:xfrm>
              <a:off x="3273310" y="1499256"/>
              <a:ext cx="776001" cy="461665"/>
            </a:xfrm>
            <a:prstGeom prst="rect">
              <a:avLst/>
            </a:prstGeom>
            <a:noFill/>
          </p:spPr>
          <p:txBody>
            <a:bodyPr wrap="square" rtlCol="0">
              <a:spAutoFit/>
            </a:bodyPr>
            <a:lstStyle/>
            <a:p>
              <a:pPr algn="ctr"/>
              <a:r>
                <a:rPr lang="en-US" sz="800" b="0" dirty="0" smtClean="0">
                  <a:latin typeface="+mn-lt"/>
                </a:rPr>
                <a:t>High Priority groomed work items</a:t>
              </a:r>
              <a:endParaRPr lang="en-US" sz="800" b="0" dirty="0">
                <a:latin typeface="+mn-lt"/>
              </a:endParaRPr>
            </a:p>
          </p:txBody>
        </p:sp>
      </p:grpSp>
      <p:grpSp>
        <p:nvGrpSpPr>
          <p:cNvPr id="4" name="Group 286"/>
          <p:cNvGrpSpPr/>
          <p:nvPr/>
        </p:nvGrpSpPr>
        <p:grpSpPr>
          <a:xfrm>
            <a:off x="4340701" y="938170"/>
            <a:ext cx="2721959" cy="1570144"/>
            <a:chOff x="4340701" y="938170"/>
            <a:chExt cx="2721959" cy="1570144"/>
          </a:xfrm>
        </p:grpSpPr>
        <p:sp>
          <p:nvSpPr>
            <p:cNvPr id="109" name="TextBox 54"/>
            <p:cNvSpPr txBox="1">
              <a:spLocks noChangeArrowheads="1"/>
            </p:cNvSpPr>
            <p:nvPr/>
          </p:nvSpPr>
          <p:spPr bwMode="auto">
            <a:xfrm>
              <a:off x="6041257" y="1373558"/>
              <a:ext cx="1021403" cy="215444"/>
            </a:xfrm>
            <a:prstGeom prst="rect">
              <a:avLst/>
            </a:prstGeom>
            <a:noFill/>
            <a:ln w="9525">
              <a:noFill/>
              <a:miter lim="800000"/>
              <a:headEnd/>
              <a:tailEnd/>
            </a:ln>
          </p:spPr>
          <p:txBody>
            <a:bodyPr wrap="square">
              <a:spAutoFit/>
            </a:bodyPr>
            <a:lstStyle/>
            <a:p>
              <a:pPr algn="ctr"/>
              <a:r>
                <a:rPr lang="en-US" sz="800" b="0" dirty="0" smtClean="0">
                  <a:latin typeface="+mn-lt"/>
                </a:rPr>
                <a:t>Iteration Backlog</a:t>
              </a:r>
              <a:endParaRPr lang="en-US" sz="800" b="0" dirty="0">
                <a:latin typeface="+mn-lt"/>
              </a:endParaRPr>
            </a:p>
          </p:txBody>
        </p:sp>
        <p:grpSp>
          <p:nvGrpSpPr>
            <p:cNvPr id="5" name="Group 285"/>
            <p:cNvGrpSpPr/>
            <p:nvPr/>
          </p:nvGrpSpPr>
          <p:grpSpPr>
            <a:xfrm>
              <a:off x="4340701" y="938170"/>
              <a:ext cx="2561952" cy="1570144"/>
              <a:chOff x="4340701" y="938170"/>
              <a:chExt cx="2561952" cy="1570144"/>
            </a:xfrm>
          </p:grpSpPr>
          <p:grpSp>
            <p:nvGrpSpPr>
              <p:cNvPr id="6" name="Group 117"/>
              <p:cNvGrpSpPr/>
              <p:nvPr/>
            </p:nvGrpSpPr>
            <p:grpSpPr>
              <a:xfrm>
                <a:off x="4340701" y="1559210"/>
                <a:ext cx="1850466" cy="949104"/>
                <a:chOff x="2066306" y="1330036"/>
                <a:chExt cx="2208811" cy="1128156"/>
              </a:xfrm>
            </p:grpSpPr>
            <p:sp>
              <p:nvSpPr>
                <p:cNvPr id="115" name="Rectangle 114"/>
                <p:cNvSpPr/>
                <p:nvPr/>
              </p:nvSpPr>
              <p:spPr>
                <a:xfrm>
                  <a:off x="2066306" y="1330036"/>
                  <a:ext cx="2208811" cy="1128156"/>
                </a:xfrm>
                <a:prstGeom prst="rect">
                  <a:avLst/>
                </a:prstGeom>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800"/>
                </a:p>
              </p:txBody>
            </p:sp>
            <p:sp>
              <p:nvSpPr>
                <p:cNvPr id="116" name="Rectangle 115"/>
                <p:cNvSpPr/>
                <p:nvPr/>
              </p:nvSpPr>
              <p:spPr>
                <a:xfrm>
                  <a:off x="2175189" y="1448791"/>
                  <a:ext cx="924270" cy="902524"/>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800" dirty="0" smtClean="0">
                      <a:solidFill>
                        <a:schemeClr val="tx1"/>
                      </a:solidFill>
                    </a:rPr>
                    <a:t>Part I – </a:t>
                  </a:r>
                  <a:r>
                    <a:rPr lang="en-US" sz="800" b="0" dirty="0" smtClean="0">
                      <a:solidFill>
                        <a:schemeClr val="tx1"/>
                      </a:solidFill>
                    </a:rPr>
                    <a:t>User Story Analysis</a:t>
                  </a:r>
                </a:p>
              </p:txBody>
            </p:sp>
            <p:sp>
              <p:nvSpPr>
                <p:cNvPr id="117" name="Rectangle 116"/>
                <p:cNvSpPr/>
                <p:nvPr/>
              </p:nvSpPr>
              <p:spPr>
                <a:xfrm>
                  <a:off x="3230089" y="1434941"/>
                  <a:ext cx="924270" cy="902524"/>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800" dirty="0" smtClean="0">
                      <a:solidFill>
                        <a:schemeClr val="tx1"/>
                      </a:solidFill>
                    </a:rPr>
                    <a:t>Part II – </a:t>
                  </a:r>
                  <a:r>
                    <a:rPr lang="en-US" sz="800" b="0" dirty="0" smtClean="0">
                      <a:solidFill>
                        <a:schemeClr val="tx1"/>
                      </a:solidFill>
                    </a:rPr>
                    <a:t>Tasking and Task Estimation</a:t>
                  </a:r>
                  <a:endParaRPr lang="en-US" sz="800" b="0" dirty="0">
                    <a:solidFill>
                      <a:schemeClr val="tx1"/>
                    </a:solidFill>
                  </a:endParaRPr>
                </a:p>
              </p:txBody>
            </p:sp>
          </p:grpSp>
          <p:sp>
            <p:nvSpPr>
              <p:cNvPr id="128" name="Right Arrow 127"/>
              <p:cNvSpPr/>
              <p:nvPr/>
            </p:nvSpPr>
            <p:spPr>
              <a:xfrm>
                <a:off x="5165620" y="1847283"/>
                <a:ext cx="187369" cy="141522"/>
              </a:xfrm>
              <a:prstGeom prst="rightArrow">
                <a:avLst/>
              </a:prstGeom>
              <a:ln>
                <a:solidFill>
                  <a:schemeClr val="bg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800"/>
              </a:p>
            </p:txBody>
          </p:sp>
          <p:sp>
            <p:nvSpPr>
              <p:cNvPr id="129" name="Right Arrow 128"/>
              <p:cNvSpPr/>
              <p:nvPr/>
            </p:nvSpPr>
            <p:spPr>
              <a:xfrm>
                <a:off x="5165620" y="2075399"/>
                <a:ext cx="187369" cy="141522"/>
              </a:xfrm>
              <a:prstGeom prst="rightArrow">
                <a:avLst/>
              </a:prstGeom>
              <a:ln>
                <a:solidFill>
                  <a:schemeClr val="bg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800"/>
              </a:p>
            </p:txBody>
          </p:sp>
          <p:pic>
            <p:nvPicPr>
              <p:cNvPr id="132" name="Picture 3" descr="C:\Users\rahul_sawhney\AppData\Local\Microsoft\Windows\Temporary Internet Files\Content.IE5\DJW68LD0\MCj04339540000[1].png"/>
              <p:cNvPicPr>
                <a:picLocks noChangeAspect="1" noChangeArrowheads="1"/>
              </p:cNvPicPr>
              <p:nvPr/>
            </p:nvPicPr>
            <p:blipFill>
              <a:blip r:embed="rId3" cstate="print"/>
              <a:srcRect/>
              <a:stretch>
                <a:fillRect/>
              </a:stretch>
            </p:blipFill>
            <p:spPr bwMode="auto">
              <a:xfrm flipH="1">
                <a:off x="4609151" y="1127123"/>
                <a:ext cx="383026" cy="288478"/>
              </a:xfrm>
              <a:prstGeom prst="rect">
                <a:avLst/>
              </a:prstGeom>
              <a:noFill/>
              <a:ln w="9525">
                <a:noFill/>
                <a:miter lim="800000"/>
                <a:headEnd/>
                <a:tailEnd/>
              </a:ln>
            </p:spPr>
          </p:pic>
          <p:sp>
            <p:nvSpPr>
              <p:cNvPr id="133" name="TextBox 54"/>
              <p:cNvSpPr txBox="1">
                <a:spLocks noChangeArrowheads="1"/>
              </p:cNvSpPr>
              <p:nvPr/>
            </p:nvSpPr>
            <p:spPr bwMode="auto">
              <a:xfrm>
                <a:off x="4422780" y="1341921"/>
                <a:ext cx="773512" cy="215444"/>
              </a:xfrm>
              <a:prstGeom prst="rect">
                <a:avLst/>
              </a:prstGeom>
              <a:noFill/>
              <a:ln w="9525">
                <a:noFill/>
                <a:miter lim="800000"/>
                <a:headEnd/>
                <a:tailEnd/>
              </a:ln>
            </p:spPr>
            <p:txBody>
              <a:bodyPr wrap="square">
                <a:spAutoFit/>
              </a:bodyPr>
              <a:lstStyle/>
              <a:p>
                <a:pPr algn="ctr"/>
                <a:r>
                  <a:rPr lang="en-US" sz="800" b="0" dirty="0" smtClean="0">
                    <a:latin typeface="+mn-lt"/>
                  </a:rPr>
                  <a:t>Core Team</a:t>
                </a:r>
                <a:endParaRPr lang="en-US" sz="800" b="0" dirty="0">
                  <a:latin typeface="+mn-lt"/>
                </a:endParaRPr>
              </a:p>
            </p:txBody>
          </p:sp>
          <p:sp>
            <p:nvSpPr>
              <p:cNvPr id="119" name="Freeform 13"/>
              <p:cNvSpPr>
                <a:spLocks/>
              </p:cNvSpPr>
              <p:nvPr/>
            </p:nvSpPr>
            <p:spPr bwMode="auto">
              <a:xfrm>
                <a:off x="6232770" y="1155863"/>
                <a:ext cx="653007" cy="217694"/>
              </a:xfrm>
              <a:custGeom>
                <a:avLst/>
                <a:gdLst/>
                <a:ahLst/>
                <a:cxnLst>
                  <a:cxn ang="0">
                    <a:pos x="6" y="163"/>
                  </a:cxn>
                  <a:cxn ang="0">
                    <a:pos x="26" y="154"/>
                  </a:cxn>
                  <a:cxn ang="0">
                    <a:pos x="13" y="154"/>
                  </a:cxn>
                  <a:cxn ang="0">
                    <a:pos x="32" y="144"/>
                  </a:cxn>
                  <a:cxn ang="0">
                    <a:pos x="19" y="144"/>
                  </a:cxn>
                  <a:cxn ang="0">
                    <a:pos x="38" y="135"/>
                  </a:cxn>
                  <a:cxn ang="0">
                    <a:pos x="26" y="135"/>
                  </a:cxn>
                  <a:cxn ang="0">
                    <a:pos x="45" y="126"/>
                  </a:cxn>
                  <a:cxn ang="0">
                    <a:pos x="13" y="126"/>
                  </a:cxn>
                  <a:cxn ang="0">
                    <a:pos x="32" y="117"/>
                  </a:cxn>
                  <a:cxn ang="0">
                    <a:pos x="0" y="117"/>
                  </a:cxn>
                  <a:cxn ang="0">
                    <a:pos x="38" y="98"/>
                  </a:cxn>
                  <a:cxn ang="0">
                    <a:pos x="6" y="98"/>
                  </a:cxn>
                  <a:cxn ang="0">
                    <a:pos x="32" y="87"/>
                  </a:cxn>
                  <a:cxn ang="0">
                    <a:pos x="14" y="87"/>
                  </a:cxn>
                  <a:cxn ang="0">
                    <a:pos x="167" y="0"/>
                  </a:cxn>
                  <a:cxn ang="0">
                    <a:pos x="477" y="0"/>
                  </a:cxn>
                  <a:cxn ang="0">
                    <a:pos x="446" y="15"/>
                  </a:cxn>
                  <a:cxn ang="0">
                    <a:pos x="491" y="15"/>
                  </a:cxn>
                  <a:cxn ang="0">
                    <a:pos x="433" y="43"/>
                  </a:cxn>
                  <a:cxn ang="0">
                    <a:pos x="465" y="43"/>
                  </a:cxn>
                  <a:cxn ang="0">
                    <a:pos x="446" y="52"/>
                  </a:cxn>
                  <a:cxn ang="0">
                    <a:pos x="478" y="52"/>
                  </a:cxn>
                  <a:cxn ang="0">
                    <a:pos x="458" y="61"/>
                  </a:cxn>
                  <a:cxn ang="0">
                    <a:pos x="491" y="61"/>
                  </a:cxn>
                  <a:cxn ang="0">
                    <a:pos x="471" y="71"/>
                  </a:cxn>
                  <a:cxn ang="0">
                    <a:pos x="484" y="71"/>
                  </a:cxn>
                  <a:cxn ang="0">
                    <a:pos x="469" y="79"/>
                  </a:cxn>
                  <a:cxn ang="0">
                    <a:pos x="478" y="80"/>
                  </a:cxn>
                  <a:cxn ang="0">
                    <a:pos x="458" y="89"/>
                  </a:cxn>
                  <a:cxn ang="0">
                    <a:pos x="471" y="89"/>
                  </a:cxn>
                  <a:cxn ang="0">
                    <a:pos x="316" y="163"/>
                  </a:cxn>
                  <a:cxn ang="0">
                    <a:pos x="6" y="163"/>
                  </a:cxn>
                </a:cxnLst>
                <a:rect l="0" t="0" r="r" b="b"/>
                <a:pathLst>
                  <a:path w="491" h="163">
                    <a:moveTo>
                      <a:pt x="6" y="163"/>
                    </a:moveTo>
                    <a:lnTo>
                      <a:pt x="26" y="154"/>
                    </a:lnTo>
                    <a:lnTo>
                      <a:pt x="13" y="154"/>
                    </a:lnTo>
                    <a:lnTo>
                      <a:pt x="32" y="144"/>
                    </a:lnTo>
                    <a:lnTo>
                      <a:pt x="19" y="144"/>
                    </a:lnTo>
                    <a:lnTo>
                      <a:pt x="38" y="135"/>
                    </a:lnTo>
                    <a:lnTo>
                      <a:pt x="26" y="135"/>
                    </a:lnTo>
                    <a:lnTo>
                      <a:pt x="45" y="126"/>
                    </a:lnTo>
                    <a:lnTo>
                      <a:pt x="13" y="126"/>
                    </a:lnTo>
                    <a:lnTo>
                      <a:pt x="32" y="117"/>
                    </a:lnTo>
                    <a:lnTo>
                      <a:pt x="0" y="117"/>
                    </a:lnTo>
                    <a:lnTo>
                      <a:pt x="38" y="98"/>
                    </a:lnTo>
                    <a:lnTo>
                      <a:pt x="6" y="98"/>
                    </a:lnTo>
                    <a:lnTo>
                      <a:pt x="32" y="87"/>
                    </a:lnTo>
                    <a:lnTo>
                      <a:pt x="14" y="87"/>
                    </a:lnTo>
                    <a:lnTo>
                      <a:pt x="167" y="0"/>
                    </a:lnTo>
                    <a:lnTo>
                      <a:pt x="477" y="0"/>
                    </a:lnTo>
                    <a:lnTo>
                      <a:pt x="446" y="15"/>
                    </a:lnTo>
                    <a:lnTo>
                      <a:pt x="491" y="15"/>
                    </a:lnTo>
                    <a:lnTo>
                      <a:pt x="433" y="43"/>
                    </a:lnTo>
                    <a:lnTo>
                      <a:pt x="465" y="43"/>
                    </a:lnTo>
                    <a:lnTo>
                      <a:pt x="446" y="52"/>
                    </a:lnTo>
                    <a:lnTo>
                      <a:pt x="478" y="52"/>
                    </a:lnTo>
                    <a:lnTo>
                      <a:pt x="458" y="61"/>
                    </a:lnTo>
                    <a:lnTo>
                      <a:pt x="491" y="61"/>
                    </a:lnTo>
                    <a:lnTo>
                      <a:pt x="471" y="71"/>
                    </a:lnTo>
                    <a:lnTo>
                      <a:pt x="484" y="71"/>
                    </a:lnTo>
                    <a:lnTo>
                      <a:pt x="469" y="79"/>
                    </a:lnTo>
                    <a:lnTo>
                      <a:pt x="478" y="80"/>
                    </a:lnTo>
                    <a:lnTo>
                      <a:pt x="458" y="89"/>
                    </a:lnTo>
                    <a:lnTo>
                      <a:pt x="471" y="89"/>
                    </a:lnTo>
                    <a:lnTo>
                      <a:pt x="316" y="163"/>
                    </a:lnTo>
                    <a:lnTo>
                      <a:pt x="6" y="163"/>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800" b="0">
                  <a:latin typeface="+mn-lt"/>
                </a:endParaRPr>
              </a:p>
            </p:txBody>
          </p:sp>
          <p:sp>
            <p:nvSpPr>
              <p:cNvPr id="120" name="Freeform 14"/>
              <p:cNvSpPr>
                <a:spLocks/>
              </p:cNvSpPr>
              <p:nvPr/>
            </p:nvSpPr>
            <p:spPr bwMode="auto">
              <a:xfrm>
                <a:off x="6232770" y="1155863"/>
                <a:ext cx="653007" cy="217694"/>
              </a:xfrm>
              <a:custGeom>
                <a:avLst/>
                <a:gdLst/>
                <a:ahLst/>
                <a:cxnLst>
                  <a:cxn ang="0">
                    <a:pos x="6" y="163"/>
                  </a:cxn>
                  <a:cxn ang="0">
                    <a:pos x="26" y="154"/>
                  </a:cxn>
                  <a:cxn ang="0">
                    <a:pos x="13" y="154"/>
                  </a:cxn>
                  <a:cxn ang="0">
                    <a:pos x="32" y="144"/>
                  </a:cxn>
                  <a:cxn ang="0">
                    <a:pos x="19" y="144"/>
                  </a:cxn>
                  <a:cxn ang="0">
                    <a:pos x="38" y="135"/>
                  </a:cxn>
                  <a:cxn ang="0">
                    <a:pos x="26" y="135"/>
                  </a:cxn>
                  <a:cxn ang="0">
                    <a:pos x="45" y="126"/>
                  </a:cxn>
                  <a:cxn ang="0">
                    <a:pos x="13" y="126"/>
                  </a:cxn>
                  <a:cxn ang="0">
                    <a:pos x="32" y="117"/>
                  </a:cxn>
                  <a:cxn ang="0">
                    <a:pos x="0" y="117"/>
                  </a:cxn>
                  <a:cxn ang="0">
                    <a:pos x="38" y="98"/>
                  </a:cxn>
                  <a:cxn ang="0">
                    <a:pos x="6" y="98"/>
                  </a:cxn>
                  <a:cxn ang="0">
                    <a:pos x="32" y="87"/>
                  </a:cxn>
                  <a:cxn ang="0">
                    <a:pos x="14" y="87"/>
                  </a:cxn>
                  <a:cxn ang="0">
                    <a:pos x="167" y="0"/>
                  </a:cxn>
                  <a:cxn ang="0">
                    <a:pos x="477" y="0"/>
                  </a:cxn>
                  <a:cxn ang="0">
                    <a:pos x="446" y="15"/>
                  </a:cxn>
                  <a:cxn ang="0">
                    <a:pos x="491" y="15"/>
                  </a:cxn>
                  <a:cxn ang="0">
                    <a:pos x="433" y="43"/>
                  </a:cxn>
                  <a:cxn ang="0">
                    <a:pos x="465" y="43"/>
                  </a:cxn>
                  <a:cxn ang="0">
                    <a:pos x="446" y="52"/>
                  </a:cxn>
                  <a:cxn ang="0">
                    <a:pos x="478" y="52"/>
                  </a:cxn>
                  <a:cxn ang="0">
                    <a:pos x="458" y="61"/>
                  </a:cxn>
                  <a:cxn ang="0">
                    <a:pos x="491" y="61"/>
                  </a:cxn>
                  <a:cxn ang="0">
                    <a:pos x="471" y="71"/>
                  </a:cxn>
                  <a:cxn ang="0">
                    <a:pos x="484" y="71"/>
                  </a:cxn>
                  <a:cxn ang="0">
                    <a:pos x="469" y="79"/>
                  </a:cxn>
                  <a:cxn ang="0">
                    <a:pos x="478" y="80"/>
                  </a:cxn>
                  <a:cxn ang="0">
                    <a:pos x="458" y="89"/>
                  </a:cxn>
                  <a:cxn ang="0">
                    <a:pos x="471" y="89"/>
                  </a:cxn>
                  <a:cxn ang="0">
                    <a:pos x="316" y="163"/>
                  </a:cxn>
                  <a:cxn ang="0">
                    <a:pos x="6" y="163"/>
                  </a:cxn>
                </a:cxnLst>
                <a:rect l="0" t="0" r="r" b="b"/>
                <a:pathLst>
                  <a:path w="491" h="163">
                    <a:moveTo>
                      <a:pt x="6" y="163"/>
                    </a:moveTo>
                    <a:lnTo>
                      <a:pt x="26" y="154"/>
                    </a:lnTo>
                    <a:lnTo>
                      <a:pt x="13" y="154"/>
                    </a:lnTo>
                    <a:lnTo>
                      <a:pt x="32" y="144"/>
                    </a:lnTo>
                    <a:lnTo>
                      <a:pt x="19" y="144"/>
                    </a:lnTo>
                    <a:lnTo>
                      <a:pt x="38" y="135"/>
                    </a:lnTo>
                    <a:lnTo>
                      <a:pt x="26" y="135"/>
                    </a:lnTo>
                    <a:lnTo>
                      <a:pt x="45" y="126"/>
                    </a:lnTo>
                    <a:lnTo>
                      <a:pt x="13" y="126"/>
                    </a:lnTo>
                    <a:lnTo>
                      <a:pt x="32" y="117"/>
                    </a:lnTo>
                    <a:lnTo>
                      <a:pt x="0" y="117"/>
                    </a:lnTo>
                    <a:lnTo>
                      <a:pt x="38" y="98"/>
                    </a:lnTo>
                    <a:lnTo>
                      <a:pt x="6" y="98"/>
                    </a:lnTo>
                    <a:lnTo>
                      <a:pt x="32" y="87"/>
                    </a:lnTo>
                    <a:lnTo>
                      <a:pt x="14" y="87"/>
                    </a:lnTo>
                    <a:lnTo>
                      <a:pt x="167" y="0"/>
                    </a:lnTo>
                    <a:lnTo>
                      <a:pt x="477" y="0"/>
                    </a:lnTo>
                    <a:lnTo>
                      <a:pt x="446" y="15"/>
                    </a:lnTo>
                    <a:lnTo>
                      <a:pt x="491" y="15"/>
                    </a:lnTo>
                    <a:lnTo>
                      <a:pt x="433" y="43"/>
                    </a:lnTo>
                    <a:lnTo>
                      <a:pt x="465" y="43"/>
                    </a:lnTo>
                    <a:lnTo>
                      <a:pt x="446" y="52"/>
                    </a:lnTo>
                    <a:lnTo>
                      <a:pt x="478" y="52"/>
                    </a:lnTo>
                    <a:lnTo>
                      <a:pt x="458" y="61"/>
                    </a:lnTo>
                    <a:lnTo>
                      <a:pt x="491" y="61"/>
                    </a:lnTo>
                    <a:lnTo>
                      <a:pt x="471" y="71"/>
                    </a:lnTo>
                    <a:lnTo>
                      <a:pt x="484" y="71"/>
                    </a:lnTo>
                    <a:lnTo>
                      <a:pt x="469" y="79"/>
                    </a:lnTo>
                    <a:lnTo>
                      <a:pt x="478" y="80"/>
                    </a:lnTo>
                    <a:lnTo>
                      <a:pt x="458" y="89"/>
                    </a:lnTo>
                    <a:lnTo>
                      <a:pt x="471" y="89"/>
                    </a:lnTo>
                    <a:lnTo>
                      <a:pt x="316" y="163"/>
                    </a:lnTo>
                    <a:lnTo>
                      <a:pt x="6" y="163"/>
                    </a:lnTo>
                    <a:close/>
                  </a:path>
                </a:pathLst>
              </a:custGeom>
              <a:noFill/>
              <a:ln w="1588"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sz="800" b="0">
                  <a:latin typeface="+mn-lt"/>
                </a:endParaRPr>
              </a:p>
            </p:txBody>
          </p:sp>
          <p:sp>
            <p:nvSpPr>
              <p:cNvPr id="121" name="Freeform 15"/>
              <p:cNvSpPr>
                <a:spLocks noEditPoints="1"/>
              </p:cNvSpPr>
              <p:nvPr/>
            </p:nvSpPr>
            <p:spPr bwMode="auto">
              <a:xfrm>
                <a:off x="6267349" y="1175897"/>
                <a:ext cx="591829" cy="185641"/>
              </a:xfrm>
              <a:custGeom>
                <a:avLst/>
                <a:gdLst/>
                <a:ahLst/>
                <a:cxnLst>
                  <a:cxn ang="0">
                    <a:pos x="6" y="72"/>
                  </a:cxn>
                  <a:cxn ang="0">
                    <a:pos x="264" y="72"/>
                  </a:cxn>
                  <a:cxn ang="0">
                    <a:pos x="420" y="0"/>
                  </a:cxn>
                  <a:cxn ang="0">
                    <a:pos x="12" y="83"/>
                  </a:cxn>
                  <a:cxn ang="0">
                    <a:pos x="290" y="83"/>
                  </a:cxn>
                  <a:cxn ang="0">
                    <a:pos x="407" y="28"/>
                  </a:cxn>
                  <a:cxn ang="0">
                    <a:pos x="6" y="102"/>
                  </a:cxn>
                  <a:cxn ang="0">
                    <a:pos x="284" y="102"/>
                  </a:cxn>
                  <a:cxn ang="0">
                    <a:pos x="420" y="38"/>
                  </a:cxn>
                  <a:cxn ang="0">
                    <a:pos x="12" y="111"/>
                  </a:cxn>
                  <a:cxn ang="0">
                    <a:pos x="294" y="111"/>
                  </a:cxn>
                  <a:cxn ang="0">
                    <a:pos x="432" y="47"/>
                  </a:cxn>
                  <a:cxn ang="0">
                    <a:pos x="12" y="120"/>
                  </a:cxn>
                  <a:cxn ang="0">
                    <a:pos x="310" y="120"/>
                  </a:cxn>
                  <a:cxn ang="0">
                    <a:pos x="445" y="56"/>
                  </a:cxn>
                  <a:cxn ang="0">
                    <a:pos x="6" y="129"/>
                  </a:cxn>
                  <a:cxn ang="0">
                    <a:pos x="303" y="129"/>
                  </a:cxn>
                  <a:cxn ang="0">
                    <a:pos x="443" y="64"/>
                  </a:cxn>
                  <a:cxn ang="0">
                    <a:pos x="0" y="139"/>
                  </a:cxn>
                  <a:cxn ang="0">
                    <a:pos x="297" y="139"/>
                  </a:cxn>
                  <a:cxn ang="0">
                    <a:pos x="432" y="74"/>
                  </a:cxn>
                </a:cxnLst>
                <a:rect l="0" t="0" r="r" b="b"/>
                <a:pathLst>
                  <a:path w="445" h="139">
                    <a:moveTo>
                      <a:pt x="6" y="72"/>
                    </a:moveTo>
                    <a:lnTo>
                      <a:pt x="264" y="72"/>
                    </a:lnTo>
                    <a:lnTo>
                      <a:pt x="420" y="0"/>
                    </a:lnTo>
                    <a:moveTo>
                      <a:pt x="12" y="83"/>
                    </a:moveTo>
                    <a:lnTo>
                      <a:pt x="290" y="83"/>
                    </a:lnTo>
                    <a:lnTo>
                      <a:pt x="407" y="28"/>
                    </a:lnTo>
                    <a:moveTo>
                      <a:pt x="6" y="102"/>
                    </a:moveTo>
                    <a:lnTo>
                      <a:pt x="284" y="102"/>
                    </a:lnTo>
                    <a:lnTo>
                      <a:pt x="420" y="38"/>
                    </a:lnTo>
                    <a:moveTo>
                      <a:pt x="12" y="111"/>
                    </a:moveTo>
                    <a:lnTo>
                      <a:pt x="294" y="111"/>
                    </a:lnTo>
                    <a:lnTo>
                      <a:pt x="432" y="47"/>
                    </a:lnTo>
                    <a:moveTo>
                      <a:pt x="12" y="120"/>
                    </a:moveTo>
                    <a:lnTo>
                      <a:pt x="310" y="120"/>
                    </a:lnTo>
                    <a:lnTo>
                      <a:pt x="445" y="56"/>
                    </a:lnTo>
                    <a:moveTo>
                      <a:pt x="6" y="129"/>
                    </a:moveTo>
                    <a:lnTo>
                      <a:pt x="303" y="129"/>
                    </a:lnTo>
                    <a:lnTo>
                      <a:pt x="443" y="64"/>
                    </a:lnTo>
                    <a:moveTo>
                      <a:pt x="0" y="139"/>
                    </a:moveTo>
                    <a:lnTo>
                      <a:pt x="297" y="139"/>
                    </a:lnTo>
                    <a:lnTo>
                      <a:pt x="432" y="74"/>
                    </a:lnTo>
                  </a:path>
                </a:pathLst>
              </a:custGeom>
              <a:noFill/>
              <a:ln w="1588"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sz="800" b="0">
                  <a:latin typeface="+mn-lt"/>
                </a:endParaRPr>
              </a:p>
            </p:txBody>
          </p:sp>
          <p:sp>
            <p:nvSpPr>
              <p:cNvPr id="122" name="Freeform 16"/>
              <p:cNvSpPr>
                <a:spLocks/>
              </p:cNvSpPr>
              <p:nvPr/>
            </p:nvSpPr>
            <p:spPr bwMode="auto">
              <a:xfrm>
                <a:off x="6232770" y="1046349"/>
                <a:ext cx="653007" cy="217694"/>
              </a:xfrm>
              <a:custGeom>
                <a:avLst/>
                <a:gdLst/>
                <a:ahLst/>
                <a:cxnLst>
                  <a:cxn ang="0">
                    <a:pos x="6" y="163"/>
                  </a:cxn>
                  <a:cxn ang="0">
                    <a:pos x="26" y="154"/>
                  </a:cxn>
                  <a:cxn ang="0">
                    <a:pos x="13" y="154"/>
                  </a:cxn>
                  <a:cxn ang="0">
                    <a:pos x="32" y="144"/>
                  </a:cxn>
                  <a:cxn ang="0">
                    <a:pos x="19" y="144"/>
                  </a:cxn>
                  <a:cxn ang="0">
                    <a:pos x="38" y="136"/>
                  </a:cxn>
                  <a:cxn ang="0">
                    <a:pos x="26" y="136"/>
                  </a:cxn>
                  <a:cxn ang="0">
                    <a:pos x="45" y="127"/>
                  </a:cxn>
                  <a:cxn ang="0">
                    <a:pos x="13" y="127"/>
                  </a:cxn>
                  <a:cxn ang="0">
                    <a:pos x="32" y="117"/>
                  </a:cxn>
                  <a:cxn ang="0">
                    <a:pos x="0" y="117"/>
                  </a:cxn>
                  <a:cxn ang="0">
                    <a:pos x="38" y="99"/>
                  </a:cxn>
                  <a:cxn ang="0">
                    <a:pos x="6" y="99"/>
                  </a:cxn>
                  <a:cxn ang="0">
                    <a:pos x="32" y="88"/>
                  </a:cxn>
                  <a:cxn ang="0">
                    <a:pos x="14" y="88"/>
                  </a:cxn>
                  <a:cxn ang="0">
                    <a:pos x="167" y="0"/>
                  </a:cxn>
                  <a:cxn ang="0">
                    <a:pos x="477" y="0"/>
                  </a:cxn>
                  <a:cxn ang="0">
                    <a:pos x="446" y="16"/>
                  </a:cxn>
                  <a:cxn ang="0">
                    <a:pos x="491" y="16"/>
                  </a:cxn>
                  <a:cxn ang="0">
                    <a:pos x="433" y="44"/>
                  </a:cxn>
                  <a:cxn ang="0">
                    <a:pos x="465" y="44"/>
                  </a:cxn>
                  <a:cxn ang="0">
                    <a:pos x="446" y="53"/>
                  </a:cxn>
                  <a:cxn ang="0">
                    <a:pos x="478" y="53"/>
                  </a:cxn>
                  <a:cxn ang="0">
                    <a:pos x="458" y="62"/>
                  </a:cxn>
                  <a:cxn ang="0">
                    <a:pos x="491" y="62"/>
                  </a:cxn>
                  <a:cxn ang="0">
                    <a:pos x="471" y="71"/>
                  </a:cxn>
                  <a:cxn ang="0">
                    <a:pos x="484" y="71"/>
                  </a:cxn>
                  <a:cxn ang="0">
                    <a:pos x="469" y="79"/>
                  </a:cxn>
                  <a:cxn ang="0">
                    <a:pos x="478" y="81"/>
                  </a:cxn>
                  <a:cxn ang="0">
                    <a:pos x="458" y="89"/>
                  </a:cxn>
                  <a:cxn ang="0">
                    <a:pos x="471" y="89"/>
                  </a:cxn>
                  <a:cxn ang="0">
                    <a:pos x="316" y="163"/>
                  </a:cxn>
                  <a:cxn ang="0">
                    <a:pos x="6" y="163"/>
                  </a:cxn>
                </a:cxnLst>
                <a:rect l="0" t="0" r="r" b="b"/>
                <a:pathLst>
                  <a:path w="491" h="163">
                    <a:moveTo>
                      <a:pt x="6" y="163"/>
                    </a:moveTo>
                    <a:lnTo>
                      <a:pt x="26" y="154"/>
                    </a:lnTo>
                    <a:lnTo>
                      <a:pt x="13" y="154"/>
                    </a:lnTo>
                    <a:lnTo>
                      <a:pt x="32" y="144"/>
                    </a:lnTo>
                    <a:lnTo>
                      <a:pt x="19" y="144"/>
                    </a:lnTo>
                    <a:lnTo>
                      <a:pt x="38" y="136"/>
                    </a:lnTo>
                    <a:lnTo>
                      <a:pt x="26" y="136"/>
                    </a:lnTo>
                    <a:lnTo>
                      <a:pt x="45" y="127"/>
                    </a:lnTo>
                    <a:lnTo>
                      <a:pt x="13" y="127"/>
                    </a:lnTo>
                    <a:lnTo>
                      <a:pt x="32" y="117"/>
                    </a:lnTo>
                    <a:lnTo>
                      <a:pt x="0" y="117"/>
                    </a:lnTo>
                    <a:lnTo>
                      <a:pt x="38" y="99"/>
                    </a:lnTo>
                    <a:lnTo>
                      <a:pt x="6" y="99"/>
                    </a:lnTo>
                    <a:lnTo>
                      <a:pt x="32" y="88"/>
                    </a:lnTo>
                    <a:lnTo>
                      <a:pt x="14" y="88"/>
                    </a:lnTo>
                    <a:lnTo>
                      <a:pt x="167" y="0"/>
                    </a:lnTo>
                    <a:lnTo>
                      <a:pt x="477" y="0"/>
                    </a:lnTo>
                    <a:lnTo>
                      <a:pt x="446" y="16"/>
                    </a:lnTo>
                    <a:lnTo>
                      <a:pt x="491" y="16"/>
                    </a:lnTo>
                    <a:lnTo>
                      <a:pt x="433" y="44"/>
                    </a:lnTo>
                    <a:lnTo>
                      <a:pt x="465" y="44"/>
                    </a:lnTo>
                    <a:lnTo>
                      <a:pt x="446" y="53"/>
                    </a:lnTo>
                    <a:lnTo>
                      <a:pt x="478" y="53"/>
                    </a:lnTo>
                    <a:lnTo>
                      <a:pt x="458" y="62"/>
                    </a:lnTo>
                    <a:lnTo>
                      <a:pt x="491" y="62"/>
                    </a:lnTo>
                    <a:lnTo>
                      <a:pt x="471" y="71"/>
                    </a:lnTo>
                    <a:lnTo>
                      <a:pt x="484" y="71"/>
                    </a:lnTo>
                    <a:lnTo>
                      <a:pt x="469" y="79"/>
                    </a:lnTo>
                    <a:lnTo>
                      <a:pt x="478" y="81"/>
                    </a:lnTo>
                    <a:lnTo>
                      <a:pt x="458" y="89"/>
                    </a:lnTo>
                    <a:lnTo>
                      <a:pt x="471" y="89"/>
                    </a:lnTo>
                    <a:lnTo>
                      <a:pt x="316" y="163"/>
                    </a:lnTo>
                    <a:lnTo>
                      <a:pt x="6" y="163"/>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800" b="0">
                  <a:latin typeface="+mn-lt"/>
                </a:endParaRPr>
              </a:p>
            </p:txBody>
          </p:sp>
          <p:sp>
            <p:nvSpPr>
              <p:cNvPr id="123" name="Freeform 17"/>
              <p:cNvSpPr>
                <a:spLocks/>
              </p:cNvSpPr>
              <p:nvPr/>
            </p:nvSpPr>
            <p:spPr bwMode="auto">
              <a:xfrm>
                <a:off x="6232770" y="1046349"/>
                <a:ext cx="653007" cy="217694"/>
              </a:xfrm>
              <a:custGeom>
                <a:avLst/>
                <a:gdLst/>
                <a:ahLst/>
                <a:cxnLst>
                  <a:cxn ang="0">
                    <a:pos x="6" y="163"/>
                  </a:cxn>
                  <a:cxn ang="0">
                    <a:pos x="26" y="154"/>
                  </a:cxn>
                  <a:cxn ang="0">
                    <a:pos x="13" y="154"/>
                  </a:cxn>
                  <a:cxn ang="0">
                    <a:pos x="32" y="144"/>
                  </a:cxn>
                  <a:cxn ang="0">
                    <a:pos x="19" y="144"/>
                  </a:cxn>
                  <a:cxn ang="0">
                    <a:pos x="38" y="136"/>
                  </a:cxn>
                  <a:cxn ang="0">
                    <a:pos x="26" y="136"/>
                  </a:cxn>
                  <a:cxn ang="0">
                    <a:pos x="45" y="127"/>
                  </a:cxn>
                  <a:cxn ang="0">
                    <a:pos x="13" y="127"/>
                  </a:cxn>
                  <a:cxn ang="0">
                    <a:pos x="32" y="117"/>
                  </a:cxn>
                  <a:cxn ang="0">
                    <a:pos x="0" y="117"/>
                  </a:cxn>
                  <a:cxn ang="0">
                    <a:pos x="38" y="99"/>
                  </a:cxn>
                  <a:cxn ang="0">
                    <a:pos x="6" y="99"/>
                  </a:cxn>
                  <a:cxn ang="0">
                    <a:pos x="32" y="88"/>
                  </a:cxn>
                  <a:cxn ang="0">
                    <a:pos x="14" y="88"/>
                  </a:cxn>
                  <a:cxn ang="0">
                    <a:pos x="167" y="0"/>
                  </a:cxn>
                  <a:cxn ang="0">
                    <a:pos x="477" y="0"/>
                  </a:cxn>
                  <a:cxn ang="0">
                    <a:pos x="446" y="16"/>
                  </a:cxn>
                  <a:cxn ang="0">
                    <a:pos x="491" y="16"/>
                  </a:cxn>
                  <a:cxn ang="0">
                    <a:pos x="433" y="44"/>
                  </a:cxn>
                  <a:cxn ang="0">
                    <a:pos x="465" y="44"/>
                  </a:cxn>
                  <a:cxn ang="0">
                    <a:pos x="446" y="53"/>
                  </a:cxn>
                  <a:cxn ang="0">
                    <a:pos x="478" y="53"/>
                  </a:cxn>
                  <a:cxn ang="0">
                    <a:pos x="458" y="62"/>
                  </a:cxn>
                  <a:cxn ang="0">
                    <a:pos x="491" y="62"/>
                  </a:cxn>
                  <a:cxn ang="0">
                    <a:pos x="471" y="71"/>
                  </a:cxn>
                  <a:cxn ang="0">
                    <a:pos x="484" y="71"/>
                  </a:cxn>
                  <a:cxn ang="0">
                    <a:pos x="469" y="79"/>
                  </a:cxn>
                  <a:cxn ang="0">
                    <a:pos x="478" y="81"/>
                  </a:cxn>
                  <a:cxn ang="0">
                    <a:pos x="458" y="89"/>
                  </a:cxn>
                  <a:cxn ang="0">
                    <a:pos x="471" y="89"/>
                  </a:cxn>
                  <a:cxn ang="0">
                    <a:pos x="316" y="163"/>
                  </a:cxn>
                  <a:cxn ang="0">
                    <a:pos x="6" y="163"/>
                  </a:cxn>
                </a:cxnLst>
                <a:rect l="0" t="0" r="r" b="b"/>
                <a:pathLst>
                  <a:path w="491" h="163">
                    <a:moveTo>
                      <a:pt x="6" y="163"/>
                    </a:moveTo>
                    <a:lnTo>
                      <a:pt x="26" y="154"/>
                    </a:lnTo>
                    <a:lnTo>
                      <a:pt x="13" y="154"/>
                    </a:lnTo>
                    <a:lnTo>
                      <a:pt x="32" y="144"/>
                    </a:lnTo>
                    <a:lnTo>
                      <a:pt x="19" y="144"/>
                    </a:lnTo>
                    <a:lnTo>
                      <a:pt x="38" y="136"/>
                    </a:lnTo>
                    <a:lnTo>
                      <a:pt x="26" y="136"/>
                    </a:lnTo>
                    <a:lnTo>
                      <a:pt x="45" y="127"/>
                    </a:lnTo>
                    <a:lnTo>
                      <a:pt x="13" y="127"/>
                    </a:lnTo>
                    <a:lnTo>
                      <a:pt x="32" y="117"/>
                    </a:lnTo>
                    <a:lnTo>
                      <a:pt x="0" y="117"/>
                    </a:lnTo>
                    <a:lnTo>
                      <a:pt x="38" y="99"/>
                    </a:lnTo>
                    <a:lnTo>
                      <a:pt x="6" y="99"/>
                    </a:lnTo>
                    <a:lnTo>
                      <a:pt x="32" y="88"/>
                    </a:lnTo>
                    <a:lnTo>
                      <a:pt x="14" y="88"/>
                    </a:lnTo>
                    <a:lnTo>
                      <a:pt x="167" y="0"/>
                    </a:lnTo>
                    <a:lnTo>
                      <a:pt x="477" y="0"/>
                    </a:lnTo>
                    <a:lnTo>
                      <a:pt x="446" y="16"/>
                    </a:lnTo>
                    <a:lnTo>
                      <a:pt x="491" y="16"/>
                    </a:lnTo>
                    <a:lnTo>
                      <a:pt x="433" y="44"/>
                    </a:lnTo>
                    <a:lnTo>
                      <a:pt x="465" y="44"/>
                    </a:lnTo>
                    <a:lnTo>
                      <a:pt x="446" y="53"/>
                    </a:lnTo>
                    <a:lnTo>
                      <a:pt x="478" y="53"/>
                    </a:lnTo>
                    <a:lnTo>
                      <a:pt x="458" y="62"/>
                    </a:lnTo>
                    <a:lnTo>
                      <a:pt x="491" y="62"/>
                    </a:lnTo>
                    <a:lnTo>
                      <a:pt x="471" y="71"/>
                    </a:lnTo>
                    <a:lnTo>
                      <a:pt x="484" y="71"/>
                    </a:lnTo>
                    <a:lnTo>
                      <a:pt x="469" y="79"/>
                    </a:lnTo>
                    <a:lnTo>
                      <a:pt x="478" y="81"/>
                    </a:lnTo>
                    <a:lnTo>
                      <a:pt x="458" y="89"/>
                    </a:lnTo>
                    <a:lnTo>
                      <a:pt x="471" y="89"/>
                    </a:lnTo>
                    <a:lnTo>
                      <a:pt x="316" y="163"/>
                    </a:lnTo>
                    <a:lnTo>
                      <a:pt x="6" y="163"/>
                    </a:lnTo>
                    <a:close/>
                  </a:path>
                </a:pathLst>
              </a:custGeom>
              <a:noFill/>
              <a:ln w="1588"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sz="800" b="0">
                  <a:latin typeface="+mn-lt"/>
                </a:endParaRPr>
              </a:p>
            </p:txBody>
          </p:sp>
          <p:sp>
            <p:nvSpPr>
              <p:cNvPr id="124" name="Freeform 18"/>
              <p:cNvSpPr>
                <a:spLocks noEditPoints="1"/>
              </p:cNvSpPr>
              <p:nvPr/>
            </p:nvSpPr>
            <p:spPr bwMode="auto">
              <a:xfrm>
                <a:off x="6267349" y="1067717"/>
                <a:ext cx="591829" cy="184305"/>
              </a:xfrm>
              <a:custGeom>
                <a:avLst/>
                <a:gdLst/>
                <a:ahLst/>
                <a:cxnLst>
                  <a:cxn ang="0">
                    <a:pos x="6" y="72"/>
                  </a:cxn>
                  <a:cxn ang="0">
                    <a:pos x="264" y="72"/>
                  </a:cxn>
                  <a:cxn ang="0">
                    <a:pos x="420" y="0"/>
                  </a:cxn>
                  <a:cxn ang="0">
                    <a:pos x="12" y="83"/>
                  </a:cxn>
                  <a:cxn ang="0">
                    <a:pos x="290" y="83"/>
                  </a:cxn>
                  <a:cxn ang="0">
                    <a:pos x="407" y="28"/>
                  </a:cxn>
                  <a:cxn ang="0">
                    <a:pos x="6" y="101"/>
                  </a:cxn>
                  <a:cxn ang="0">
                    <a:pos x="284" y="101"/>
                  </a:cxn>
                  <a:cxn ang="0">
                    <a:pos x="420" y="38"/>
                  </a:cxn>
                  <a:cxn ang="0">
                    <a:pos x="12" y="111"/>
                  </a:cxn>
                  <a:cxn ang="0">
                    <a:pos x="294" y="111"/>
                  </a:cxn>
                  <a:cxn ang="0">
                    <a:pos x="432" y="46"/>
                  </a:cxn>
                  <a:cxn ang="0">
                    <a:pos x="12" y="120"/>
                  </a:cxn>
                  <a:cxn ang="0">
                    <a:pos x="310" y="120"/>
                  </a:cxn>
                  <a:cxn ang="0">
                    <a:pos x="445" y="55"/>
                  </a:cxn>
                  <a:cxn ang="0">
                    <a:pos x="6" y="128"/>
                  </a:cxn>
                  <a:cxn ang="0">
                    <a:pos x="303" y="128"/>
                  </a:cxn>
                  <a:cxn ang="0">
                    <a:pos x="443" y="63"/>
                  </a:cxn>
                  <a:cxn ang="0">
                    <a:pos x="0" y="138"/>
                  </a:cxn>
                  <a:cxn ang="0">
                    <a:pos x="297" y="138"/>
                  </a:cxn>
                  <a:cxn ang="0">
                    <a:pos x="432" y="73"/>
                  </a:cxn>
                </a:cxnLst>
                <a:rect l="0" t="0" r="r" b="b"/>
                <a:pathLst>
                  <a:path w="445" h="138">
                    <a:moveTo>
                      <a:pt x="6" y="72"/>
                    </a:moveTo>
                    <a:lnTo>
                      <a:pt x="264" y="72"/>
                    </a:lnTo>
                    <a:lnTo>
                      <a:pt x="420" y="0"/>
                    </a:lnTo>
                    <a:moveTo>
                      <a:pt x="12" y="83"/>
                    </a:moveTo>
                    <a:lnTo>
                      <a:pt x="290" y="83"/>
                    </a:lnTo>
                    <a:lnTo>
                      <a:pt x="407" y="28"/>
                    </a:lnTo>
                    <a:moveTo>
                      <a:pt x="6" y="101"/>
                    </a:moveTo>
                    <a:lnTo>
                      <a:pt x="284" y="101"/>
                    </a:lnTo>
                    <a:lnTo>
                      <a:pt x="420" y="38"/>
                    </a:lnTo>
                    <a:moveTo>
                      <a:pt x="12" y="111"/>
                    </a:moveTo>
                    <a:lnTo>
                      <a:pt x="294" y="111"/>
                    </a:lnTo>
                    <a:lnTo>
                      <a:pt x="432" y="46"/>
                    </a:lnTo>
                    <a:moveTo>
                      <a:pt x="12" y="120"/>
                    </a:moveTo>
                    <a:lnTo>
                      <a:pt x="310" y="120"/>
                    </a:lnTo>
                    <a:lnTo>
                      <a:pt x="445" y="55"/>
                    </a:lnTo>
                    <a:moveTo>
                      <a:pt x="6" y="128"/>
                    </a:moveTo>
                    <a:lnTo>
                      <a:pt x="303" y="128"/>
                    </a:lnTo>
                    <a:lnTo>
                      <a:pt x="443" y="63"/>
                    </a:lnTo>
                    <a:moveTo>
                      <a:pt x="0" y="138"/>
                    </a:moveTo>
                    <a:lnTo>
                      <a:pt x="297" y="138"/>
                    </a:lnTo>
                    <a:lnTo>
                      <a:pt x="432" y="73"/>
                    </a:lnTo>
                  </a:path>
                </a:pathLst>
              </a:custGeom>
              <a:noFill/>
              <a:ln w="1588"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sz="800" b="0">
                  <a:latin typeface="+mn-lt"/>
                </a:endParaRPr>
              </a:p>
            </p:txBody>
          </p:sp>
          <p:sp>
            <p:nvSpPr>
              <p:cNvPr id="125" name="Freeform 19"/>
              <p:cNvSpPr>
                <a:spLocks/>
              </p:cNvSpPr>
              <p:nvPr/>
            </p:nvSpPr>
            <p:spPr bwMode="auto">
              <a:xfrm>
                <a:off x="6232770" y="938170"/>
                <a:ext cx="653007" cy="217694"/>
              </a:xfrm>
              <a:custGeom>
                <a:avLst/>
                <a:gdLst/>
                <a:ahLst/>
                <a:cxnLst>
                  <a:cxn ang="0">
                    <a:pos x="6" y="163"/>
                  </a:cxn>
                  <a:cxn ang="0">
                    <a:pos x="26" y="154"/>
                  </a:cxn>
                  <a:cxn ang="0">
                    <a:pos x="13" y="154"/>
                  </a:cxn>
                  <a:cxn ang="0">
                    <a:pos x="32" y="144"/>
                  </a:cxn>
                  <a:cxn ang="0">
                    <a:pos x="19" y="144"/>
                  </a:cxn>
                  <a:cxn ang="0">
                    <a:pos x="38" y="135"/>
                  </a:cxn>
                  <a:cxn ang="0">
                    <a:pos x="26" y="135"/>
                  </a:cxn>
                  <a:cxn ang="0">
                    <a:pos x="45" y="126"/>
                  </a:cxn>
                  <a:cxn ang="0">
                    <a:pos x="13" y="126"/>
                  </a:cxn>
                  <a:cxn ang="0">
                    <a:pos x="32" y="117"/>
                  </a:cxn>
                  <a:cxn ang="0">
                    <a:pos x="0" y="117"/>
                  </a:cxn>
                  <a:cxn ang="0">
                    <a:pos x="38" y="98"/>
                  </a:cxn>
                  <a:cxn ang="0">
                    <a:pos x="6" y="98"/>
                  </a:cxn>
                  <a:cxn ang="0">
                    <a:pos x="32" y="87"/>
                  </a:cxn>
                  <a:cxn ang="0">
                    <a:pos x="14" y="87"/>
                  </a:cxn>
                  <a:cxn ang="0">
                    <a:pos x="167" y="0"/>
                  </a:cxn>
                  <a:cxn ang="0">
                    <a:pos x="477" y="0"/>
                  </a:cxn>
                  <a:cxn ang="0">
                    <a:pos x="446" y="15"/>
                  </a:cxn>
                  <a:cxn ang="0">
                    <a:pos x="491" y="15"/>
                  </a:cxn>
                  <a:cxn ang="0">
                    <a:pos x="433" y="43"/>
                  </a:cxn>
                  <a:cxn ang="0">
                    <a:pos x="465" y="43"/>
                  </a:cxn>
                  <a:cxn ang="0">
                    <a:pos x="446" y="52"/>
                  </a:cxn>
                  <a:cxn ang="0">
                    <a:pos x="478" y="52"/>
                  </a:cxn>
                  <a:cxn ang="0">
                    <a:pos x="458" y="61"/>
                  </a:cxn>
                  <a:cxn ang="0">
                    <a:pos x="491" y="61"/>
                  </a:cxn>
                  <a:cxn ang="0">
                    <a:pos x="471" y="71"/>
                  </a:cxn>
                  <a:cxn ang="0">
                    <a:pos x="484" y="71"/>
                  </a:cxn>
                  <a:cxn ang="0">
                    <a:pos x="469" y="79"/>
                  </a:cxn>
                  <a:cxn ang="0">
                    <a:pos x="478" y="80"/>
                  </a:cxn>
                  <a:cxn ang="0">
                    <a:pos x="458" y="89"/>
                  </a:cxn>
                  <a:cxn ang="0">
                    <a:pos x="471" y="89"/>
                  </a:cxn>
                  <a:cxn ang="0">
                    <a:pos x="316" y="163"/>
                  </a:cxn>
                  <a:cxn ang="0">
                    <a:pos x="6" y="163"/>
                  </a:cxn>
                </a:cxnLst>
                <a:rect l="0" t="0" r="r" b="b"/>
                <a:pathLst>
                  <a:path w="491" h="163">
                    <a:moveTo>
                      <a:pt x="6" y="163"/>
                    </a:moveTo>
                    <a:lnTo>
                      <a:pt x="26" y="154"/>
                    </a:lnTo>
                    <a:lnTo>
                      <a:pt x="13" y="154"/>
                    </a:lnTo>
                    <a:lnTo>
                      <a:pt x="32" y="144"/>
                    </a:lnTo>
                    <a:lnTo>
                      <a:pt x="19" y="144"/>
                    </a:lnTo>
                    <a:lnTo>
                      <a:pt x="38" y="135"/>
                    </a:lnTo>
                    <a:lnTo>
                      <a:pt x="26" y="135"/>
                    </a:lnTo>
                    <a:lnTo>
                      <a:pt x="45" y="126"/>
                    </a:lnTo>
                    <a:lnTo>
                      <a:pt x="13" y="126"/>
                    </a:lnTo>
                    <a:lnTo>
                      <a:pt x="32" y="117"/>
                    </a:lnTo>
                    <a:lnTo>
                      <a:pt x="0" y="117"/>
                    </a:lnTo>
                    <a:lnTo>
                      <a:pt x="38" y="98"/>
                    </a:lnTo>
                    <a:lnTo>
                      <a:pt x="6" y="98"/>
                    </a:lnTo>
                    <a:lnTo>
                      <a:pt x="32" y="87"/>
                    </a:lnTo>
                    <a:lnTo>
                      <a:pt x="14" y="87"/>
                    </a:lnTo>
                    <a:lnTo>
                      <a:pt x="167" y="0"/>
                    </a:lnTo>
                    <a:lnTo>
                      <a:pt x="477" y="0"/>
                    </a:lnTo>
                    <a:lnTo>
                      <a:pt x="446" y="15"/>
                    </a:lnTo>
                    <a:lnTo>
                      <a:pt x="491" y="15"/>
                    </a:lnTo>
                    <a:lnTo>
                      <a:pt x="433" y="43"/>
                    </a:lnTo>
                    <a:lnTo>
                      <a:pt x="465" y="43"/>
                    </a:lnTo>
                    <a:lnTo>
                      <a:pt x="446" y="52"/>
                    </a:lnTo>
                    <a:lnTo>
                      <a:pt x="478" y="52"/>
                    </a:lnTo>
                    <a:lnTo>
                      <a:pt x="458" y="61"/>
                    </a:lnTo>
                    <a:lnTo>
                      <a:pt x="491" y="61"/>
                    </a:lnTo>
                    <a:lnTo>
                      <a:pt x="471" y="71"/>
                    </a:lnTo>
                    <a:lnTo>
                      <a:pt x="484" y="71"/>
                    </a:lnTo>
                    <a:lnTo>
                      <a:pt x="469" y="79"/>
                    </a:lnTo>
                    <a:lnTo>
                      <a:pt x="478" y="80"/>
                    </a:lnTo>
                    <a:lnTo>
                      <a:pt x="458" y="89"/>
                    </a:lnTo>
                    <a:lnTo>
                      <a:pt x="471" y="89"/>
                    </a:lnTo>
                    <a:lnTo>
                      <a:pt x="316" y="163"/>
                    </a:lnTo>
                    <a:lnTo>
                      <a:pt x="6" y="163"/>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800" b="0">
                  <a:latin typeface="+mn-lt"/>
                </a:endParaRPr>
              </a:p>
            </p:txBody>
          </p:sp>
          <p:sp>
            <p:nvSpPr>
              <p:cNvPr id="126" name="Freeform 20"/>
              <p:cNvSpPr>
                <a:spLocks/>
              </p:cNvSpPr>
              <p:nvPr/>
            </p:nvSpPr>
            <p:spPr bwMode="auto">
              <a:xfrm>
                <a:off x="6232770" y="938170"/>
                <a:ext cx="653007" cy="217694"/>
              </a:xfrm>
              <a:custGeom>
                <a:avLst/>
                <a:gdLst/>
                <a:ahLst/>
                <a:cxnLst>
                  <a:cxn ang="0">
                    <a:pos x="6" y="163"/>
                  </a:cxn>
                  <a:cxn ang="0">
                    <a:pos x="26" y="154"/>
                  </a:cxn>
                  <a:cxn ang="0">
                    <a:pos x="13" y="154"/>
                  </a:cxn>
                  <a:cxn ang="0">
                    <a:pos x="32" y="144"/>
                  </a:cxn>
                  <a:cxn ang="0">
                    <a:pos x="19" y="144"/>
                  </a:cxn>
                  <a:cxn ang="0">
                    <a:pos x="38" y="135"/>
                  </a:cxn>
                  <a:cxn ang="0">
                    <a:pos x="26" y="135"/>
                  </a:cxn>
                  <a:cxn ang="0">
                    <a:pos x="45" y="126"/>
                  </a:cxn>
                  <a:cxn ang="0">
                    <a:pos x="13" y="126"/>
                  </a:cxn>
                  <a:cxn ang="0">
                    <a:pos x="32" y="117"/>
                  </a:cxn>
                  <a:cxn ang="0">
                    <a:pos x="0" y="117"/>
                  </a:cxn>
                  <a:cxn ang="0">
                    <a:pos x="38" y="98"/>
                  </a:cxn>
                  <a:cxn ang="0">
                    <a:pos x="6" y="98"/>
                  </a:cxn>
                  <a:cxn ang="0">
                    <a:pos x="32" y="87"/>
                  </a:cxn>
                  <a:cxn ang="0">
                    <a:pos x="14" y="87"/>
                  </a:cxn>
                  <a:cxn ang="0">
                    <a:pos x="167" y="0"/>
                  </a:cxn>
                  <a:cxn ang="0">
                    <a:pos x="477" y="0"/>
                  </a:cxn>
                  <a:cxn ang="0">
                    <a:pos x="446" y="15"/>
                  </a:cxn>
                  <a:cxn ang="0">
                    <a:pos x="491" y="15"/>
                  </a:cxn>
                  <a:cxn ang="0">
                    <a:pos x="433" y="43"/>
                  </a:cxn>
                  <a:cxn ang="0">
                    <a:pos x="465" y="43"/>
                  </a:cxn>
                  <a:cxn ang="0">
                    <a:pos x="446" y="52"/>
                  </a:cxn>
                  <a:cxn ang="0">
                    <a:pos x="478" y="52"/>
                  </a:cxn>
                  <a:cxn ang="0">
                    <a:pos x="458" y="61"/>
                  </a:cxn>
                  <a:cxn ang="0">
                    <a:pos x="491" y="61"/>
                  </a:cxn>
                  <a:cxn ang="0">
                    <a:pos x="471" y="71"/>
                  </a:cxn>
                  <a:cxn ang="0">
                    <a:pos x="484" y="71"/>
                  </a:cxn>
                  <a:cxn ang="0">
                    <a:pos x="469" y="79"/>
                  </a:cxn>
                  <a:cxn ang="0">
                    <a:pos x="478" y="80"/>
                  </a:cxn>
                  <a:cxn ang="0">
                    <a:pos x="458" y="89"/>
                  </a:cxn>
                  <a:cxn ang="0">
                    <a:pos x="471" y="89"/>
                  </a:cxn>
                  <a:cxn ang="0">
                    <a:pos x="316" y="163"/>
                  </a:cxn>
                  <a:cxn ang="0">
                    <a:pos x="6" y="163"/>
                  </a:cxn>
                </a:cxnLst>
                <a:rect l="0" t="0" r="r" b="b"/>
                <a:pathLst>
                  <a:path w="491" h="163">
                    <a:moveTo>
                      <a:pt x="6" y="163"/>
                    </a:moveTo>
                    <a:lnTo>
                      <a:pt x="26" y="154"/>
                    </a:lnTo>
                    <a:lnTo>
                      <a:pt x="13" y="154"/>
                    </a:lnTo>
                    <a:lnTo>
                      <a:pt x="32" y="144"/>
                    </a:lnTo>
                    <a:lnTo>
                      <a:pt x="19" y="144"/>
                    </a:lnTo>
                    <a:lnTo>
                      <a:pt x="38" y="135"/>
                    </a:lnTo>
                    <a:lnTo>
                      <a:pt x="26" y="135"/>
                    </a:lnTo>
                    <a:lnTo>
                      <a:pt x="45" y="126"/>
                    </a:lnTo>
                    <a:lnTo>
                      <a:pt x="13" y="126"/>
                    </a:lnTo>
                    <a:lnTo>
                      <a:pt x="32" y="117"/>
                    </a:lnTo>
                    <a:lnTo>
                      <a:pt x="0" y="117"/>
                    </a:lnTo>
                    <a:lnTo>
                      <a:pt x="38" y="98"/>
                    </a:lnTo>
                    <a:lnTo>
                      <a:pt x="6" y="98"/>
                    </a:lnTo>
                    <a:lnTo>
                      <a:pt x="32" y="87"/>
                    </a:lnTo>
                    <a:lnTo>
                      <a:pt x="14" y="87"/>
                    </a:lnTo>
                    <a:lnTo>
                      <a:pt x="167" y="0"/>
                    </a:lnTo>
                    <a:lnTo>
                      <a:pt x="477" y="0"/>
                    </a:lnTo>
                    <a:lnTo>
                      <a:pt x="446" y="15"/>
                    </a:lnTo>
                    <a:lnTo>
                      <a:pt x="491" y="15"/>
                    </a:lnTo>
                    <a:lnTo>
                      <a:pt x="433" y="43"/>
                    </a:lnTo>
                    <a:lnTo>
                      <a:pt x="465" y="43"/>
                    </a:lnTo>
                    <a:lnTo>
                      <a:pt x="446" y="52"/>
                    </a:lnTo>
                    <a:lnTo>
                      <a:pt x="478" y="52"/>
                    </a:lnTo>
                    <a:lnTo>
                      <a:pt x="458" y="61"/>
                    </a:lnTo>
                    <a:lnTo>
                      <a:pt x="491" y="61"/>
                    </a:lnTo>
                    <a:lnTo>
                      <a:pt x="471" y="71"/>
                    </a:lnTo>
                    <a:lnTo>
                      <a:pt x="484" y="71"/>
                    </a:lnTo>
                    <a:lnTo>
                      <a:pt x="469" y="79"/>
                    </a:lnTo>
                    <a:lnTo>
                      <a:pt x="478" y="80"/>
                    </a:lnTo>
                    <a:lnTo>
                      <a:pt x="458" y="89"/>
                    </a:lnTo>
                    <a:lnTo>
                      <a:pt x="471" y="89"/>
                    </a:lnTo>
                    <a:lnTo>
                      <a:pt x="316" y="163"/>
                    </a:lnTo>
                    <a:lnTo>
                      <a:pt x="6" y="163"/>
                    </a:lnTo>
                    <a:close/>
                  </a:path>
                </a:pathLst>
              </a:custGeom>
              <a:noFill/>
              <a:ln w="1588"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sz="800" b="0">
                  <a:latin typeface="+mn-lt"/>
                </a:endParaRPr>
              </a:p>
            </p:txBody>
          </p:sp>
          <p:sp>
            <p:nvSpPr>
              <p:cNvPr id="127" name="Freeform 21"/>
              <p:cNvSpPr>
                <a:spLocks noEditPoints="1"/>
              </p:cNvSpPr>
              <p:nvPr/>
            </p:nvSpPr>
            <p:spPr bwMode="auto">
              <a:xfrm>
                <a:off x="6267349" y="958203"/>
                <a:ext cx="591829" cy="185641"/>
              </a:xfrm>
              <a:custGeom>
                <a:avLst/>
                <a:gdLst/>
                <a:ahLst/>
                <a:cxnLst>
                  <a:cxn ang="0">
                    <a:pos x="6" y="72"/>
                  </a:cxn>
                  <a:cxn ang="0">
                    <a:pos x="264" y="72"/>
                  </a:cxn>
                  <a:cxn ang="0">
                    <a:pos x="420" y="0"/>
                  </a:cxn>
                  <a:cxn ang="0">
                    <a:pos x="12" y="83"/>
                  </a:cxn>
                  <a:cxn ang="0">
                    <a:pos x="290" y="83"/>
                  </a:cxn>
                  <a:cxn ang="0">
                    <a:pos x="407" y="28"/>
                  </a:cxn>
                  <a:cxn ang="0">
                    <a:pos x="6" y="102"/>
                  </a:cxn>
                  <a:cxn ang="0">
                    <a:pos x="284" y="102"/>
                  </a:cxn>
                  <a:cxn ang="0">
                    <a:pos x="420" y="38"/>
                  </a:cxn>
                  <a:cxn ang="0">
                    <a:pos x="12" y="111"/>
                  </a:cxn>
                  <a:cxn ang="0">
                    <a:pos x="294" y="111"/>
                  </a:cxn>
                  <a:cxn ang="0">
                    <a:pos x="432" y="47"/>
                  </a:cxn>
                  <a:cxn ang="0">
                    <a:pos x="12" y="120"/>
                  </a:cxn>
                  <a:cxn ang="0">
                    <a:pos x="310" y="120"/>
                  </a:cxn>
                  <a:cxn ang="0">
                    <a:pos x="445" y="56"/>
                  </a:cxn>
                  <a:cxn ang="0">
                    <a:pos x="6" y="129"/>
                  </a:cxn>
                  <a:cxn ang="0">
                    <a:pos x="303" y="129"/>
                  </a:cxn>
                  <a:cxn ang="0">
                    <a:pos x="443" y="64"/>
                  </a:cxn>
                  <a:cxn ang="0">
                    <a:pos x="0" y="139"/>
                  </a:cxn>
                  <a:cxn ang="0">
                    <a:pos x="297" y="139"/>
                  </a:cxn>
                  <a:cxn ang="0">
                    <a:pos x="432" y="74"/>
                  </a:cxn>
                </a:cxnLst>
                <a:rect l="0" t="0" r="r" b="b"/>
                <a:pathLst>
                  <a:path w="445" h="139">
                    <a:moveTo>
                      <a:pt x="6" y="72"/>
                    </a:moveTo>
                    <a:lnTo>
                      <a:pt x="264" y="72"/>
                    </a:lnTo>
                    <a:lnTo>
                      <a:pt x="420" y="0"/>
                    </a:lnTo>
                    <a:moveTo>
                      <a:pt x="12" y="83"/>
                    </a:moveTo>
                    <a:lnTo>
                      <a:pt x="290" y="83"/>
                    </a:lnTo>
                    <a:lnTo>
                      <a:pt x="407" y="28"/>
                    </a:lnTo>
                    <a:moveTo>
                      <a:pt x="6" y="102"/>
                    </a:moveTo>
                    <a:lnTo>
                      <a:pt x="284" y="102"/>
                    </a:lnTo>
                    <a:lnTo>
                      <a:pt x="420" y="38"/>
                    </a:lnTo>
                    <a:moveTo>
                      <a:pt x="12" y="111"/>
                    </a:moveTo>
                    <a:lnTo>
                      <a:pt x="294" y="111"/>
                    </a:lnTo>
                    <a:lnTo>
                      <a:pt x="432" y="47"/>
                    </a:lnTo>
                    <a:moveTo>
                      <a:pt x="12" y="120"/>
                    </a:moveTo>
                    <a:lnTo>
                      <a:pt x="310" y="120"/>
                    </a:lnTo>
                    <a:lnTo>
                      <a:pt x="445" y="56"/>
                    </a:lnTo>
                    <a:moveTo>
                      <a:pt x="6" y="129"/>
                    </a:moveTo>
                    <a:lnTo>
                      <a:pt x="303" y="129"/>
                    </a:lnTo>
                    <a:lnTo>
                      <a:pt x="443" y="64"/>
                    </a:lnTo>
                    <a:moveTo>
                      <a:pt x="0" y="139"/>
                    </a:moveTo>
                    <a:lnTo>
                      <a:pt x="297" y="139"/>
                    </a:lnTo>
                    <a:lnTo>
                      <a:pt x="432" y="74"/>
                    </a:lnTo>
                  </a:path>
                </a:pathLst>
              </a:custGeom>
              <a:noFill/>
              <a:ln w="1588"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sz="800" b="0">
                  <a:latin typeface="+mn-lt"/>
                </a:endParaRPr>
              </a:p>
            </p:txBody>
          </p:sp>
          <p:cxnSp>
            <p:nvCxnSpPr>
              <p:cNvPr id="131" name="Curved Connector 130"/>
              <p:cNvCxnSpPr/>
              <p:nvPr/>
            </p:nvCxnSpPr>
            <p:spPr>
              <a:xfrm flipV="1">
                <a:off x="5430237" y="1179574"/>
                <a:ext cx="776001" cy="319699"/>
              </a:xfrm>
              <a:prstGeom prst="curvedConnector3">
                <a:avLst>
                  <a:gd name="adj1" fmla="val 50000"/>
                </a:avLst>
              </a:prstGeom>
              <a:ln>
                <a:tailEnd type="arrow"/>
              </a:ln>
            </p:spPr>
            <p:style>
              <a:lnRef idx="3">
                <a:schemeClr val="accent2"/>
              </a:lnRef>
              <a:fillRef idx="0">
                <a:schemeClr val="accent2"/>
              </a:fillRef>
              <a:effectRef idx="2">
                <a:schemeClr val="accent2"/>
              </a:effectRef>
              <a:fontRef idx="minor">
                <a:schemeClr val="tx1"/>
              </a:fontRef>
            </p:style>
          </p:cxnSp>
          <p:sp>
            <p:nvSpPr>
              <p:cNvPr id="134" name="Right Arrow 133"/>
              <p:cNvSpPr/>
              <p:nvPr/>
            </p:nvSpPr>
            <p:spPr>
              <a:xfrm>
                <a:off x="6244379" y="1917214"/>
                <a:ext cx="658274" cy="1315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grpSp>
      <p:grpSp>
        <p:nvGrpSpPr>
          <p:cNvPr id="7" name="Group 287"/>
          <p:cNvGrpSpPr/>
          <p:nvPr/>
        </p:nvGrpSpPr>
        <p:grpSpPr>
          <a:xfrm>
            <a:off x="6960684" y="955618"/>
            <a:ext cx="1782491" cy="1849263"/>
            <a:chOff x="6960684" y="955618"/>
            <a:chExt cx="1782491" cy="1849263"/>
          </a:xfrm>
        </p:grpSpPr>
        <p:pic>
          <p:nvPicPr>
            <p:cNvPr id="6146" name="Picture 2"/>
            <p:cNvPicPr>
              <a:picLocks noChangeAspect="1" noChangeArrowheads="1"/>
            </p:cNvPicPr>
            <p:nvPr/>
          </p:nvPicPr>
          <p:blipFill>
            <a:blip r:embed="rId4" cstate="print"/>
            <a:srcRect/>
            <a:stretch>
              <a:fillRect/>
            </a:stretch>
          </p:blipFill>
          <p:spPr bwMode="auto">
            <a:xfrm>
              <a:off x="7146291" y="1377773"/>
              <a:ext cx="1407849" cy="142710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cxnSp>
          <p:nvCxnSpPr>
            <p:cNvPr id="136" name="Curved Connector 135"/>
            <p:cNvCxnSpPr/>
            <p:nvPr/>
          </p:nvCxnSpPr>
          <p:spPr>
            <a:xfrm>
              <a:off x="6960684" y="1147938"/>
              <a:ext cx="449351" cy="341344"/>
            </a:xfrm>
            <a:prstGeom prst="curvedConnector3">
              <a:avLst>
                <a:gd name="adj1" fmla="val 50000"/>
              </a:avLst>
            </a:prstGeom>
            <a:ln>
              <a:tailEnd type="arrow"/>
            </a:ln>
          </p:spPr>
          <p:style>
            <a:lnRef idx="3">
              <a:schemeClr val="accent2"/>
            </a:lnRef>
            <a:fillRef idx="0">
              <a:schemeClr val="accent2"/>
            </a:fillRef>
            <a:effectRef idx="2">
              <a:schemeClr val="accent2"/>
            </a:effectRef>
            <a:fontRef idx="minor">
              <a:schemeClr val="tx1"/>
            </a:fontRef>
          </p:style>
        </p:cxnSp>
        <p:pic>
          <p:nvPicPr>
            <p:cNvPr id="163" name="Picture 3" descr="C:\Users\rahul_sawhney\AppData\Local\Microsoft\Windows\Temporary Internet Files\Content.IE5\DJW68LD0\MCj04339540000[1].png"/>
            <p:cNvPicPr>
              <a:picLocks noChangeAspect="1" noChangeArrowheads="1"/>
            </p:cNvPicPr>
            <p:nvPr/>
          </p:nvPicPr>
          <p:blipFill>
            <a:blip r:embed="rId3" cstate="print"/>
            <a:srcRect/>
            <a:stretch>
              <a:fillRect/>
            </a:stretch>
          </p:blipFill>
          <p:spPr bwMode="auto">
            <a:xfrm flipH="1">
              <a:off x="7706673" y="955618"/>
              <a:ext cx="383026" cy="288478"/>
            </a:xfrm>
            <a:prstGeom prst="rect">
              <a:avLst/>
            </a:prstGeom>
            <a:noFill/>
            <a:ln w="9525">
              <a:noFill/>
              <a:miter lim="800000"/>
              <a:headEnd/>
              <a:tailEnd/>
            </a:ln>
          </p:spPr>
        </p:pic>
        <p:sp>
          <p:nvSpPr>
            <p:cNvPr id="164" name="TextBox 54"/>
            <p:cNvSpPr txBox="1">
              <a:spLocks noChangeArrowheads="1"/>
            </p:cNvSpPr>
            <p:nvPr/>
          </p:nvSpPr>
          <p:spPr bwMode="auto">
            <a:xfrm>
              <a:off x="7152209" y="1170416"/>
              <a:ext cx="1590966" cy="215444"/>
            </a:xfrm>
            <a:prstGeom prst="rect">
              <a:avLst/>
            </a:prstGeom>
            <a:noFill/>
            <a:ln w="9525">
              <a:noFill/>
              <a:miter lim="800000"/>
              <a:headEnd/>
              <a:tailEnd/>
            </a:ln>
          </p:spPr>
          <p:txBody>
            <a:bodyPr wrap="square">
              <a:spAutoFit/>
            </a:bodyPr>
            <a:lstStyle/>
            <a:p>
              <a:pPr algn="ctr"/>
              <a:r>
                <a:rPr lang="en-US" sz="800" b="0" dirty="0" smtClean="0">
                  <a:latin typeface="+mn-lt"/>
                </a:rPr>
                <a:t>Core + Extended Team</a:t>
              </a:r>
              <a:endParaRPr lang="en-US" sz="800" b="0" dirty="0">
                <a:latin typeface="+mn-lt"/>
              </a:endParaRPr>
            </a:p>
          </p:txBody>
        </p:sp>
      </p:grpSp>
      <p:grpSp>
        <p:nvGrpSpPr>
          <p:cNvPr id="8" name="Group 290"/>
          <p:cNvGrpSpPr/>
          <p:nvPr/>
        </p:nvGrpSpPr>
        <p:grpSpPr>
          <a:xfrm>
            <a:off x="3776335" y="3653067"/>
            <a:ext cx="2565056" cy="1610801"/>
            <a:chOff x="3776335" y="3653067"/>
            <a:chExt cx="2565056" cy="1610801"/>
          </a:xfrm>
        </p:grpSpPr>
        <p:sp>
          <p:nvSpPr>
            <p:cNvPr id="161" name="Right Arrow 160"/>
            <p:cNvSpPr/>
            <p:nvPr/>
          </p:nvSpPr>
          <p:spPr>
            <a:xfrm rot="10800000">
              <a:off x="3776335" y="4416512"/>
              <a:ext cx="1013865" cy="13175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pic>
          <p:nvPicPr>
            <p:cNvPr id="154" name="Picture 39" descr="C:\Documents and Settings\CWarrier\Local Settings\Temporary Internet Files\Content.IE5\8QTHAV1A\MC900090344[1].wmf"/>
            <p:cNvPicPr>
              <a:picLocks noChangeAspect="1" noChangeArrowheads="1"/>
            </p:cNvPicPr>
            <p:nvPr/>
          </p:nvPicPr>
          <p:blipFill>
            <a:blip r:embed="rId5" cstate="print"/>
            <a:srcRect/>
            <a:stretch>
              <a:fillRect/>
            </a:stretch>
          </p:blipFill>
          <p:spPr bwMode="auto">
            <a:xfrm>
              <a:off x="5050541" y="4109213"/>
              <a:ext cx="1216753" cy="913352"/>
            </a:xfrm>
            <a:prstGeom prst="roundRect">
              <a:avLst>
                <a:gd name="adj" fmla="val 8594"/>
              </a:avLst>
            </a:prstGeom>
            <a:solidFill>
              <a:srgbClr val="FFFFFF">
                <a:shade val="85000"/>
              </a:srgbClr>
            </a:solidFill>
            <a:ln>
              <a:solidFill>
                <a:srgbClr val="3451CC"/>
              </a:solidFill>
            </a:ln>
            <a:effectLst>
              <a:reflection blurRad="12700" stA="38000" endPos="28000" dist="5000" dir="5400000" sy="-100000" algn="bl" rotWithShape="0"/>
            </a:effectLst>
          </p:spPr>
        </p:pic>
        <p:sp>
          <p:nvSpPr>
            <p:cNvPr id="159" name="TextBox 54"/>
            <p:cNvSpPr txBox="1">
              <a:spLocks noChangeArrowheads="1"/>
            </p:cNvSpPr>
            <p:nvPr/>
          </p:nvSpPr>
          <p:spPr bwMode="auto">
            <a:xfrm>
              <a:off x="4936961" y="5048424"/>
              <a:ext cx="1404430" cy="215444"/>
            </a:xfrm>
            <a:prstGeom prst="rect">
              <a:avLst/>
            </a:prstGeom>
            <a:noFill/>
            <a:ln w="9525">
              <a:noFill/>
              <a:miter lim="800000"/>
              <a:headEnd/>
              <a:tailEnd/>
            </a:ln>
          </p:spPr>
          <p:txBody>
            <a:bodyPr wrap="square">
              <a:spAutoFit/>
            </a:bodyPr>
            <a:lstStyle/>
            <a:p>
              <a:pPr algn="ctr"/>
              <a:r>
                <a:rPr lang="en-US" sz="800" b="0" dirty="0" smtClean="0">
                  <a:latin typeface="+mn-lt"/>
                </a:rPr>
                <a:t>Retrospective</a:t>
              </a:r>
              <a:endParaRPr lang="en-US" sz="800" b="0" dirty="0">
                <a:latin typeface="+mn-lt"/>
              </a:endParaRPr>
            </a:p>
          </p:txBody>
        </p:sp>
        <p:pic>
          <p:nvPicPr>
            <p:cNvPr id="165" name="Picture 3" descr="C:\Users\rahul_sawhney\AppData\Local\Microsoft\Windows\Temporary Internet Files\Content.IE5\DJW68LD0\MCj04339540000[1].png"/>
            <p:cNvPicPr>
              <a:picLocks noChangeAspect="1" noChangeArrowheads="1"/>
            </p:cNvPicPr>
            <p:nvPr/>
          </p:nvPicPr>
          <p:blipFill>
            <a:blip r:embed="rId3" cstate="print"/>
            <a:srcRect/>
            <a:stretch>
              <a:fillRect/>
            </a:stretch>
          </p:blipFill>
          <p:spPr bwMode="auto">
            <a:xfrm flipH="1">
              <a:off x="5438361" y="3653067"/>
              <a:ext cx="383026" cy="288478"/>
            </a:xfrm>
            <a:prstGeom prst="rect">
              <a:avLst/>
            </a:prstGeom>
            <a:noFill/>
            <a:ln w="9525">
              <a:noFill/>
              <a:miter lim="800000"/>
              <a:headEnd/>
              <a:tailEnd/>
            </a:ln>
          </p:spPr>
        </p:pic>
        <p:sp>
          <p:nvSpPr>
            <p:cNvPr id="166" name="TextBox 54"/>
            <p:cNvSpPr txBox="1">
              <a:spLocks noChangeArrowheads="1"/>
            </p:cNvSpPr>
            <p:nvPr/>
          </p:nvSpPr>
          <p:spPr bwMode="auto">
            <a:xfrm>
              <a:off x="5251990" y="3867866"/>
              <a:ext cx="773512" cy="215444"/>
            </a:xfrm>
            <a:prstGeom prst="rect">
              <a:avLst/>
            </a:prstGeom>
            <a:noFill/>
            <a:ln w="9525">
              <a:noFill/>
              <a:miter lim="800000"/>
              <a:headEnd/>
              <a:tailEnd/>
            </a:ln>
          </p:spPr>
          <p:txBody>
            <a:bodyPr wrap="square">
              <a:spAutoFit/>
            </a:bodyPr>
            <a:lstStyle/>
            <a:p>
              <a:pPr algn="ctr"/>
              <a:r>
                <a:rPr lang="en-US" sz="800" b="0" dirty="0" smtClean="0">
                  <a:latin typeface="+mn-lt"/>
                </a:rPr>
                <a:t>Core Team</a:t>
              </a:r>
              <a:endParaRPr lang="en-US" sz="800" b="0" dirty="0">
                <a:latin typeface="+mn-lt"/>
              </a:endParaRPr>
            </a:p>
          </p:txBody>
        </p:sp>
      </p:grpSp>
      <p:grpSp>
        <p:nvGrpSpPr>
          <p:cNvPr id="9" name="Group 276"/>
          <p:cNvGrpSpPr/>
          <p:nvPr/>
        </p:nvGrpSpPr>
        <p:grpSpPr>
          <a:xfrm>
            <a:off x="33650" y="902533"/>
            <a:ext cx="935381" cy="1130582"/>
            <a:chOff x="33650" y="902533"/>
            <a:chExt cx="935381" cy="1130582"/>
          </a:xfrm>
        </p:grpSpPr>
        <p:pic>
          <p:nvPicPr>
            <p:cNvPr id="207" name="Picture 3" descr="C:\Users\rahul_sawhney\AppData\Local\Microsoft\Windows\Temporary Internet Files\Content.IE5\DJW68LD0\MCj04339540000[1].png"/>
            <p:cNvPicPr>
              <a:picLocks noChangeAspect="1" noChangeArrowheads="1"/>
            </p:cNvPicPr>
            <p:nvPr/>
          </p:nvPicPr>
          <p:blipFill>
            <a:blip r:embed="rId6" cstate="print"/>
            <a:srcRect/>
            <a:stretch>
              <a:fillRect/>
            </a:stretch>
          </p:blipFill>
          <p:spPr bwMode="auto">
            <a:xfrm flipH="1">
              <a:off x="173902" y="902533"/>
              <a:ext cx="561007" cy="514121"/>
            </a:xfrm>
            <a:prstGeom prst="rect">
              <a:avLst/>
            </a:prstGeom>
            <a:noFill/>
            <a:ln w="9525">
              <a:noFill/>
              <a:miter lim="800000"/>
              <a:headEnd/>
              <a:tailEnd/>
            </a:ln>
          </p:spPr>
        </p:pic>
        <p:sp>
          <p:nvSpPr>
            <p:cNvPr id="208" name="Rectangle 207"/>
            <p:cNvSpPr/>
            <p:nvPr/>
          </p:nvSpPr>
          <p:spPr bwMode="auto">
            <a:xfrm>
              <a:off x="524531" y="1184586"/>
              <a:ext cx="196742" cy="192795"/>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700" b="0" dirty="0">
                  <a:solidFill>
                    <a:schemeClr val="tx1"/>
                  </a:solidFill>
                  <a:cs typeface="Calibri" pitchFamily="34" charset="0"/>
                </a:rPr>
                <a:t>C</a:t>
              </a:r>
            </a:p>
          </p:txBody>
        </p:sp>
        <p:sp>
          <p:nvSpPr>
            <p:cNvPr id="206" name="Text Box 11"/>
            <p:cNvSpPr txBox="1">
              <a:spLocks noChangeArrowheads="1"/>
            </p:cNvSpPr>
            <p:nvPr/>
          </p:nvSpPr>
          <p:spPr bwMode="auto">
            <a:xfrm>
              <a:off x="33650" y="1334538"/>
              <a:ext cx="821057" cy="337987"/>
            </a:xfrm>
            <a:prstGeom prst="rect">
              <a:avLst/>
            </a:prstGeom>
            <a:noFill/>
            <a:ln w="9525" algn="ctr">
              <a:noFill/>
              <a:miter lim="800000"/>
              <a:headEnd/>
              <a:tailEnd/>
            </a:ln>
          </p:spPr>
          <p:txBody>
            <a:bodyPr wrap="square">
              <a:spAutoFit/>
            </a:bodyPr>
            <a:lstStyle/>
            <a:p>
              <a:pPr algn="ctr">
                <a:spcBef>
                  <a:spcPct val="50000"/>
                </a:spcBef>
              </a:pPr>
              <a:r>
                <a:rPr lang="en-GB" sz="800" b="0" dirty="0" smtClean="0">
                  <a:latin typeface="+mn-lt"/>
                  <a:cs typeface="Calibri" pitchFamily="34" charset="0"/>
                </a:rPr>
                <a:t>End Users or User Group</a:t>
              </a:r>
              <a:endParaRPr lang="en-GB" sz="800" b="0" dirty="0">
                <a:latin typeface="+mn-lt"/>
                <a:cs typeface="Calibri" pitchFamily="34" charset="0"/>
              </a:endParaRPr>
            </a:p>
          </p:txBody>
        </p:sp>
        <p:sp>
          <p:nvSpPr>
            <p:cNvPr id="212" name="Line 224"/>
            <p:cNvSpPr>
              <a:spLocks noChangeShapeType="1"/>
            </p:cNvSpPr>
            <p:nvPr/>
          </p:nvSpPr>
          <p:spPr bwMode="auto">
            <a:xfrm>
              <a:off x="700650" y="1633849"/>
              <a:ext cx="268381" cy="289953"/>
            </a:xfrm>
            <a:prstGeom prst="line">
              <a:avLst/>
            </a:prstGeom>
            <a:noFill/>
            <a:ln w="3175">
              <a:solidFill>
                <a:schemeClr val="accent2"/>
              </a:solidFill>
              <a:round/>
              <a:headEnd type="none" w="med" len="med"/>
              <a:tailEnd type="triangle" w="med" len="med"/>
            </a:ln>
          </p:spPr>
          <p:txBody>
            <a:bodyPr>
              <a:spAutoFit/>
            </a:bodyPr>
            <a:lstStyle/>
            <a:p>
              <a:endParaRPr lang="en-US" sz="1100" b="0">
                <a:latin typeface="+mn-lt"/>
                <a:cs typeface="Calibri" pitchFamily="34" charset="0"/>
              </a:endParaRPr>
            </a:p>
          </p:txBody>
        </p:sp>
        <p:sp>
          <p:nvSpPr>
            <p:cNvPr id="213" name="Text Box 226"/>
            <p:cNvSpPr txBox="1">
              <a:spLocks noChangeArrowheads="1"/>
            </p:cNvSpPr>
            <p:nvPr/>
          </p:nvSpPr>
          <p:spPr bwMode="auto">
            <a:xfrm>
              <a:off x="225631" y="1740727"/>
              <a:ext cx="534388" cy="292388"/>
            </a:xfrm>
            <a:prstGeom prst="rect">
              <a:avLst/>
            </a:prstGeom>
            <a:noFill/>
            <a:ln w="38100" algn="ctr">
              <a:noFill/>
              <a:miter lim="800000"/>
              <a:headEnd/>
              <a:tailEnd/>
            </a:ln>
            <a:effectLst>
              <a:prstShdw prst="shdw17" dist="17961" dir="2700000">
                <a:srgbClr val="5C7A99"/>
              </a:prstShdw>
            </a:effectLst>
          </p:spPr>
          <p:txBody>
            <a:bodyPr wrap="square" lIns="0" tIns="0">
              <a:spAutoFit/>
            </a:bodyPr>
            <a:lstStyle/>
            <a:p>
              <a:pPr>
                <a:spcBef>
                  <a:spcPct val="50000"/>
                </a:spcBef>
              </a:pPr>
              <a:r>
                <a:rPr lang="en-US" sz="800" b="0" dirty="0">
                  <a:latin typeface="+mn-lt"/>
                  <a:cs typeface="Calibri" pitchFamily="34" charset="0"/>
                </a:rPr>
                <a:t>Provides Ideas</a:t>
              </a:r>
            </a:p>
          </p:txBody>
        </p:sp>
      </p:grpSp>
      <p:grpSp>
        <p:nvGrpSpPr>
          <p:cNvPr id="10" name="Group 277"/>
          <p:cNvGrpSpPr/>
          <p:nvPr/>
        </p:nvGrpSpPr>
        <p:grpSpPr>
          <a:xfrm>
            <a:off x="766943" y="1567561"/>
            <a:ext cx="2273141" cy="707212"/>
            <a:chOff x="766943" y="1567561"/>
            <a:chExt cx="2273141" cy="707212"/>
          </a:xfrm>
        </p:grpSpPr>
        <p:pic>
          <p:nvPicPr>
            <p:cNvPr id="217" name="Picture 3" descr="C:\Users\rahul_sawhney\AppData\Local\Microsoft\Windows\Temporary Internet Files\Content.IE5\DJW68LD0\MCj04339540000[1].png"/>
            <p:cNvPicPr>
              <a:picLocks noChangeAspect="1" noChangeArrowheads="1"/>
            </p:cNvPicPr>
            <p:nvPr/>
          </p:nvPicPr>
          <p:blipFill>
            <a:blip r:embed="rId6" cstate="print"/>
            <a:srcRect/>
            <a:stretch>
              <a:fillRect/>
            </a:stretch>
          </p:blipFill>
          <p:spPr bwMode="auto">
            <a:xfrm flipH="1">
              <a:off x="937981" y="1567561"/>
              <a:ext cx="666594" cy="450851"/>
            </a:xfrm>
            <a:prstGeom prst="rect">
              <a:avLst/>
            </a:prstGeom>
            <a:noFill/>
            <a:ln w="9525">
              <a:noFill/>
              <a:miter lim="800000"/>
              <a:headEnd/>
              <a:tailEnd/>
            </a:ln>
          </p:spPr>
        </p:pic>
        <p:sp>
          <p:nvSpPr>
            <p:cNvPr id="218" name="Rectangle 8"/>
            <p:cNvSpPr/>
            <p:nvPr/>
          </p:nvSpPr>
          <p:spPr bwMode="auto">
            <a:xfrm>
              <a:off x="1365575" y="1809545"/>
              <a:ext cx="239928" cy="173522"/>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GB" sz="100" b="0" dirty="0" smtClean="0">
                  <a:solidFill>
                    <a:schemeClr val="tx1"/>
                  </a:solidFill>
                  <a:cs typeface="Calibri" pitchFamily="34" charset="0"/>
                </a:rPr>
                <a:t>PO</a:t>
              </a:r>
              <a:endParaRPr lang="en-GB" sz="100" b="0" dirty="0">
                <a:solidFill>
                  <a:schemeClr val="tx1"/>
                </a:solidFill>
                <a:cs typeface="Calibri" pitchFamily="34" charset="0"/>
              </a:endParaRPr>
            </a:p>
          </p:txBody>
        </p:sp>
        <p:sp>
          <p:nvSpPr>
            <p:cNvPr id="216" name="Text Box 11"/>
            <p:cNvSpPr txBox="1">
              <a:spLocks noChangeArrowheads="1"/>
            </p:cNvSpPr>
            <p:nvPr/>
          </p:nvSpPr>
          <p:spPr bwMode="auto">
            <a:xfrm>
              <a:off x="766943" y="1966996"/>
              <a:ext cx="1026226" cy="307777"/>
            </a:xfrm>
            <a:prstGeom prst="rect">
              <a:avLst/>
            </a:prstGeom>
            <a:noFill/>
            <a:ln w="9525" algn="ctr">
              <a:noFill/>
              <a:miter lim="800000"/>
              <a:headEnd/>
              <a:tailEnd/>
            </a:ln>
          </p:spPr>
          <p:txBody>
            <a:bodyPr>
              <a:spAutoFit/>
            </a:bodyPr>
            <a:lstStyle/>
            <a:p>
              <a:pPr algn="ctr">
                <a:spcBef>
                  <a:spcPct val="50000"/>
                </a:spcBef>
              </a:pPr>
              <a:r>
                <a:rPr lang="en-GB" sz="700" b="0" dirty="0">
                  <a:latin typeface="+mn-lt"/>
                  <a:cs typeface="Calibri" pitchFamily="34" charset="0"/>
                </a:rPr>
                <a:t>Product </a:t>
              </a:r>
              <a:r>
                <a:rPr lang="en-GB" sz="700" b="0" dirty="0" smtClean="0">
                  <a:latin typeface="+mn-lt"/>
                  <a:cs typeface="Calibri" pitchFamily="34" charset="0"/>
                </a:rPr>
                <a:t>Owner/ Chief PO</a:t>
              </a:r>
              <a:endParaRPr lang="en-GB" sz="700" b="0" dirty="0">
                <a:latin typeface="+mn-lt"/>
                <a:cs typeface="Calibri" pitchFamily="34" charset="0"/>
              </a:endParaRPr>
            </a:p>
          </p:txBody>
        </p:sp>
        <p:sp>
          <p:nvSpPr>
            <p:cNvPr id="220" name="Text Box 227"/>
            <p:cNvSpPr txBox="1">
              <a:spLocks noChangeArrowheads="1"/>
            </p:cNvSpPr>
            <p:nvPr/>
          </p:nvSpPr>
          <p:spPr bwMode="auto">
            <a:xfrm>
              <a:off x="1745669" y="1917876"/>
              <a:ext cx="1163781" cy="292388"/>
            </a:xfrm>
            <a:prstGeom prst="rect">
              <a:avLst/>
            </a:prstGeom>
            <a:noFill/>
            <a:ln w="38100" algn="ctr">
              <a:noFill/>
              <a:miter lim="800000"/>
              <a:headEnd/>
              <a:tailEnd/>
            </a:ln>
            <a:effectLst>
              <a:prstShdw prst="shdw17" dist="17961" dir="2700000">
                <a:srgbClr val="5C7A99"/>
              </a:prstShdw>
            </a:effectLst>
          </p:spPr>
          <p:txBody>
            <a:bodyPr wrap="square" lIns="0" tIns="0">
              <a:spAutoFit/>
            </a:bodyPr>
            <a:lstStyle/>
            <a:p>
              <a:pPr algn="ctr">
                <a:spcBef>
                  <a:spcPct val="50000"/>
                </a:spcBef>
              </a:pPr>
              <a:r>
                <a:rPr lang="en-US" sz="800" b="0" dirty="0" smtClean="0">
                  <a:latin typeface="+mn-lt"/>
                  <a:cs typeface="Calibri" pitchFamily="34" charset="0"/>
                </a:rPr>
                <a:t>Creates Initial Product Backlog</a:t>
              </a:r>
              <a:endParaRPr lang="en-US" sz="800" b="0" dirty="0">
                <a:latin typeface="+mn-lt"/>
                <a:cs typeface="Calibri" pitchFamily="34" charset="0"/>
              </a:endParaRPr>
            </a:p>
          </p:txBody>
        </p:sp>
        <p:sp>
          <p:nvSpPr>
            <p:cNvPr id="221" name="Line 197"/>
            <p:cNvSpPr>
              <a:spLocks noChangeShapeType="1"/>
            </p:cNvSpPr>
            <p:nvPr/>
          </p:nvSpPr>
          <p:spPr bwMode="auto">
            <a:xfrm flipV="1">
              <a:off x="1637708" y="2196935"/>
              <a:ext cx="1402376" cy="16"/>
            </a:xfrm>
            <a:prstGeom prst="line">
              <a:avLst/>
            </a:prstGeom>
            <a:noFill/>
            <a:ln w="3175">
              <a:solidFill>
                <a:schemeClr val="accent2"/>
              </a:solidFill>
              <a:round/>
              <a:headEnd type="none" w="med" len="med"/>
              <a:tailEnd type="triangle" w="med" len="med"/>
            </a:ln>
          </p:spPr>
          <p:txBody>
            <a:bodyPr wrap="square">
              <a:spAutoFit/>
            </a:bodyPr>
            <a:lstStyle/>
            <a:p>
              <a:endParaRPr lang="en-US" sz="1100" b="0">
                <a:latin typeface="+mn-lt"/>
                <a:cs typeface="Calibri" pitchFamily="34" charset="0"/>
              </a:endParaRPr>
            </a:p>
          </p:txBody>
        </p:sp>
      </p:grpSp>
      <p:grpSp>
        <p:nvGrpSpPr>
          <p:cNvPr id="11" name="Group 283"/>
          <p:cNvGrpSpPr/>
          <p:nvPr/>
        </p:nvGrpSpPr>
        <p:grpSpPr>
          <a:xfrm>
            <a:off x="142500" y="2695717"/>
            <a:ext cx="2897582" cy="2036122"/>
            <a:chOff x="142500" y="2695717"/>
            <a:chExt cx="2897582" cy="2036122"/>
          </a:xfrm>
        </p:grpSpPr>
        <p:sp>
          <p:nvSpPr>
            <p:cNvPr id="264" name="Oval 263"/>
            <p:cNvSpPr/>
            <p:nvPr/>
          </p:nvSpPr>
          <p:spPr bwMode="auto">
            <a:xfrm>
              <a:off x="142500" y="2695717"/>
              <a:ext cx="2576953" cy="1353797"/>
            </a:xfrm>
            <a:prstGeom prst="ellipse">
              <a:avLst/>
            </a:prstGeom>
            <a:solidFill>
              <a:srgbClr val="FFC000">
                <a:alpha val="70195"/>
              </a:srgbClr>
            </a:solidFill>
            <a:ln w="9525">
              <a:solidFill>
                <a:schemeClr val="accent2"/>
              </a:solidFill>
              <a:miter lim="800000"/>
              <a:headEnd/>
              <a:tailEnd/>
            </a:ln>
          </p:spPr>
          <p:txBody>
            <a:bodyPr rtlCol="0" anchor="ctr"/>
            <a:lstStyle/>
            <a:p>
              <a:pPr algn="ctr" eaLnBrk="0" hangingPunct="0">
                <a:lnSpc>
                  <a:spcPct val="90000"/>
                </a:lnSpc>
                <a:buClr>
                  <a:srgbClr val="0099CC"/>
                </a:buClr>
                <a:buSzPct val="75000"/>
                <a:buFont typeface="Wingdings" pitchFamily="2" charset="2"/>
                <a:buNone/>
              </a:pPr>
              <a:endParaRPr lang="en-US" sz="600" b="0" i="0" dirty="0" smtClean="0">
                <a:solidFill>
                  <a:schemeClr val="tx1"/>
                </a:solidFill>
                <a:latin typeface="+mn-lt"/>
              </a:endParaRPr>
            </a:p>
          </p:txBody>
        </p:sp>
        <p:pic>
          <p:nvPicPr>
            <p:cNvPr id="262" name="Picture 3" descr="C:\Users\rahul_sawhney\AppData\Local\Microsoft\Windows\Temporary Internet Files\Content.IE5\DJW68LD0\MCj04339540000[1].png"/>
            <p:cNvPicPr>
              <a:picLocks noChangeAspect="1" noChangeArrowheads="1"/>
            </p:cNvPicPr>
            <p:nvPr/>
          </p:nvPicPr>
          <p:blipFill>
            <a:blip r:embed="rId6" cstate="print"/>
            <a:srcRect/>
            <a:stretch>
              <a:fillRect/>
            </a:stretch>
          </p:blipFill>
          <p:spPr bwMode="auto">
            <a:xfrm flipH="1">
              <a:off x="1405629" y="2854574"/>
              <a:ext cx="619111" cy="467783"/>
            </a:xfrm>
            <a:prstGeom prst="rect">
              <a:avLst/>
            </a:prstGeom>
            <a:noFill/>
            <a:ln w="9525">
              <a:noFill/>
              <a:miter lim="800000"/>
              <a:headEnd/>
              <a:tailEnd/>
            </a:ln>
          </p:spPr>
        </p:pic>
        <p:sp>
          <p:nvSpPr>
            <p:cNvPr id="263" name="Rectangle 8"/>
            <p:cNvSpPr/>
            <p:nvPr/>
          </p:nvSpPr>
          <p:spPr bwMode="auto">
            <a:xfrm>
              <a:off x="1792573" y="3111230"/>
              <a:ext cx="217118" cy="175421"/>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GB" sz="600" b="0" dirty="0" smtClean="0">
                  <a:solidFill>
                    <a:schemeClr val="tx1"/>
                  </a:solidFill>
                  <a:cs typeface="Calibri" pitchFamily="34" charset="0"/>
                </a:rPr>
                <a:t>S</a:t>
              </a:r>
              <a:endParaRPr lang="en-GB" sz="600" b="0" dirty="0">
                <a:solidFill>
                  <a:schemeClr val="tx1"/>
                </a:solidFill>
                <a:cs typeface="Calibri" pitchFamily="34" charset="0"/>
              </a:endParaRPr>
            </a:p>
          </p:txBody>
        </p:sp>
        <p:sp>
          <p:nvSpPr>
            <p:cNvPr id="247" name="Text Box 11"/>
            <p:cNvSpPr txBox="1">
              <a:spLocks noChangeArrowheads="1"/>
            </p:cNvSpPr>
            <p:nvPr/>
          </p:nvSpPr>
          <p:spPr bwMode="auto">
            <a:xfrm>
              <a:off x="1448785" y="3270381"/>
              <a:ext cx="570016" cy="338554"/>
            </a:xfrm>
            <a:prstGeom prst="rect">
              <a:avLst/>
            </a:prstGeom>
            <a:noFill/>
            <a:ln w="9525" algn="ctr">
              <a:noFill/>
              <a:miter lim="800000"/>
              <a:headEnd/>
              <a:tailEnd/>
            </a:ln>
          </p:spPr>
          <p:txBody>
            <a:bodyPr wrap="square">
              <a:spAutoFit/>
            </a:bodyPr>
            <a:lstStyle/>
            <a:p>
              <a:pPr algn="ctr">
                <a:spcBef>
                  <a:spcPct val="50000"/>
                </a:spcBef>
              </a:pPr>
              <a:r>
                <a:rPr lang="en-GB" sz="800" b="0" dirty="0" smtClean="0">
                  <a:latin typeface="+mn-lt"/>
                  <a:cs typeface="Calibri" pitchFamily="34" charset="0"/>
                </a:rPr>
                <a:t>Scrum Master</a:t>
              </a:r>
              <a:endParaRPr lang="en-GB" sz="800" b="0" dirty="0">
                <a:latin typeface="+mn-lt"/>
                <a:cs typeface="Calibri" pitchFamily="34" charset="0"/>
              </a:endParaRPr>
            </a:p>
          </p:txBody>
        </p:sp>
        <p:pic>
          <p:nvPicPr>
            <p:cNvPr id="260" name="Picture 3" descr="C:\Users\rahul_sawhney\AppData\Local\Microsoft\Windows\Temporary Internet Files\Content.IE5\DJW68LD0\MCj04339540000[1].png"/>
            <p:cNvPicPr>
              <a:picLocks noChangeAspect="1" noChangeArrowheads="1"/>
            </p:cNvPicPr>
            <p:nvPr/>
          </p:nvPicPr>
          <p:blipFill>
            <a:blip r:embed="rId6" cstate="print"/>
            <a:srcRect/>
            <a:stretch>
              <a:fillRect/>
            </a:stretch>
          </p:blipFill>
          <p:spPr bwMode="auto">
            <a:xfrm flipH="1">
              <a:off x="360629" y="2984010"/>
              <a:ext cx="619111" cy="467783"/>
            </a:xfrm>
            <a:prstGeom prst="rect">
              <a:avLst/>
            </a:prstGeom>
            <a:noFill/>
            <a:ln w="9525">
              <a:noFill/>
              <a:miter lim="800000"/>
              <a:headEnd/>
              <a:tailEnd/>
            </a:ln>
          </p:spPr>
        </p:pic>
        <p:sp>
          <p:nvSpPr>
            <p:cNvPr id="261" name="Rectangle 8"/>
            <p:cNvSpPr/>
            <p:nvPr/>
          </p:nvSpPr>
          <p:spPr bwMode="auto">
            <a:xfrm>
              <a:off x="747573" y="3240641"/>
              <a:ext cx="217118" cy="175419"/>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600" b="0" dirty="0" smtClean="0">
                  <a:solidFill>
                    <a:schemeClr val="tx1"/>
                  </a:solidFill>
                  <a:cs typeface="Calibri" pitchFamily="34" charset="0"/>
                </a:rPr>
                <a:t>PO</a:t>
              </a:r>
              <a:endParaRPr lang="en-GB" sz="600" b="0" dirty="0">
                <a:solidFill>
                  <a:schemeClr val="tx1"/>
                </a:solidFill>
                <a:cs typeface="Calibri" pitchFamily="34" charset="0"/>
              </a:endParaRPr>
            </a:p>
          </p:txBody>
        </p:sp>
        <p:sp>
          <p:nvSpPr>
            <p:cNvPr id="249" name="Text Box 11"/>
            <p:cNvSpPr txBox="1">
              <a:spLocks noChangeArrowheads="1"/>
            </p:cNvSpPr>
            <p:nvPr/>
          </p:nvSpPr>
          <p:spPr bwMode="auto">
            <a:xfrm>
              <a:off x="312726" y="3376067"/>
              <a:ext cx="803546" cy="338554"/>
            </a:xfrm>
            <a:prstGeom prst="rect">
              <a:avLst/>
            </a:prstGeom>
            <a:noFill/>
            <a:ln w="9525" algn="ctr">
              <a:noFill/>
              <a:miter lim="800000"/>
              <a:headEnd/>
              <a:tailEnd/>
            </a:ln>
          </p:spPr>
          <p:txBody>
            <a:bodyPr wrap="square">
              <a:spAutoFit/>
            </a:bodyPr>
            <a:lstStyle/>
            <a:p>
              <a:pPr algn="ctr">
                <a:spcBef>
                  <a:spcPct val="50000"/>
                </a:spcBef>
              </a:pPr>
              <a:r>
                <a:rPr lang="en-GB" sz="800" b="0" dirty="0">
                  <a:latin typeface="+mn-lt"/>
                  <a:cs typeface="Calibri" pitchFamily="34" charset="0"/>
                </a:rPr>
                <a:t>Product Owner</a:t>
              </a:r>
            </a:p>
          </p:txBody>
        </p:sp>
        <p:pic>
          <p:nvPicPr>
            <p:cNvPr id="258" name="Picture 3" descr="C:\Users\rahul_sawhney\AppData\Local\Microsoft\Windows\Temporary Internet Files\Content.IE5\DJW68LD0\MCj04339540000[1].png"/>
            <p:cNvPicPr>
              <a:picLocks noChangeAspect="1" noChangeArrowheads="1"/>
            </p:cNvPicPr>
            <p:nvPr/>
          </p:nvPicPr>
          <p:blipFill>
            <a:blip r:embed="rId6" cstate="print"/>
            <a:srcRect/>
            <a:stretch>
              <a:fillRect/>
            </a:stretch>
          </p:blipFill>
          <p:spPr bwMode="auto">
            <a:xfrm flipH="1">
              <a:off x="1961674" y="2937699"/>
              <a:ext cx="619111" cy="467783"/>
            </a:xfrm>
            <a:prstGeom prst="rect">
              <a:avLst/>
            </a:prstGeom>
            <a:noFill/>
            <a:ln w="9525">
              <a:noFill/>
              <a:miter lim="800000"/>
              <a:headEnd/>
              <a:tailEnd/>
            </a:ln>
          </p:spPr>
        </p:pic>
        <p:sp>
          <p:nvSpPr>
            <p:cNvPr id="259" name="Rectangle 8"/>
            <p:cNvSpPr/>
            <p:nvPr/>
          </p:nvSpPr>
          <p:spPr bwMode="auto">
            <a:xfrm>
              <a:off x="2348618" y="3194330"/>
              <a:ext cx="217118" cy="175419"/>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GB" sz="600" b="0" dirty="0" smtClean="0">
                  <a:solidFill>
                    <a:schemeClr val="tx1"/>
                  </a:solidFill>
                  <a:cs typeface="Calibri" pitchFamily="34" charset="0"/>
                </a:rPr>
                <a:t>T</a:t>
              </a:r>
              <a:endParaRPr lang="en-GB" sz="600" b="0" dirty="0">
                <a:solidFill>
                  <a:schemeClr val="tx1"/>
                </a:solidFill>
                <a:cs typeface="Calibri" pitchFamily="34" charset="0"/>
              </a:endParaRPr>
            </a:p>
          </p:txBody>
        </p:sp>
        <p:sp>
          <p:nvSpPr>
            <p:cNvPr id="251" name="Text Box 11"/>
            <p:cNvSpPr txBox="1">
              <a:spLocks noChangeArrowheads="1"/>
            </p:cNvSpPr>
            <p:nvPr/>
          </p:nvSpPr>
          <p:spPr bwMode="auto">
            <a:xfrm>
              <a:off x="1957983" y="3353506"/>
              <a:ext cx="618960" cy="338554"/>
            </a:xfrm>
            <a:prstGeom prst="rect">
              <a:avLst/>
            </a:prstGeom>
            <a:noFill/>
            <a:ln w="9525" algn="ctr">
              <a:noFill/>
              <a:miter lim="800000"/>
              <a:headEnd/>
              <a:tailEnd/>
            </a:ln>
          </p:spPr>
          <p:txBody>
            <a:bodyPr wrap="square">
              <a:spAutoFit/>
            </a:bodyPr>
            <a:lstStyle/>
            <a:p>
              <a:pPr algn="ctr">
                <a:spcBef>
                  <a:spcPct val="50000"/>
                </a:spcBef>
              </a:pPr>
              <a:r>
                <a:rPr lang="en-GB" sz="800" b="0" dirty="0" smtClean="0">
                  <a:latin typeface="+mn-lt"/>
                  <a:cs typeface="Calibri" pitchFamily="34" charset="0"/>
                </a:rPr>
                <a:t>Core Team</a:t>
              </a:r>
              <a:endParaRPr lang="en-GB" sz="800" b="0" dirty="0">
                <a:latin typeface="+mn-lt"/>
                <a:cs typeface="Calibri" pitchFamily="34" charset="0"/>
              </a:endParaRPr>
            </a:p>
          </p:txBody>
        </p:sp>
        <p:pic>
          <p:nvPicPr>
            <p:cNvPr id="256" name="Picture 3" descr="C:\Users\rahul_sawhney\AppData\Local\Microsoft\Windows\Temporary Internet Files\Content.IE5\DJW68LD0\MCj04339540000[1].png"/>
            <p:cNvPicPr>
              <a:picLocks noChangeAspect="1" noChangeArrowheads="1"/>
            </p:cNvPicPr>
            <p:nvPr/>
          </p:nvPicPr>
          <p:blipFill>
            <a:blip r:embed="rId6" cstate="print"/>
            <a:srcRect/>
            <a:stretch>
              <a:fillRect/>
            </a:stretch>
          </p:blipFill>
          <p:spPr bwMode="auto">
            <a:xfrm flipH="1">
              <a:off x="952299" y="3245260"/>
              <a:ext cx="619111" cy="467783"/>
            </a:xfrm>
            <a:prstGeom prst="rect">
              <a:avLst/>
            </a:prstGeom>
            <a:noFill/>
            <a:ln w="9525">
              <a:noFill/>
              <a:miter lim="800000"/>
              <a:headEnd/>
              <a:tailEnd/>
            </a:ln>
          </p:spPr>
        </p:pic>
        <p:sp>
          <p:nvSpPr>
            <p:cNvPr id="257" name="Rectangle 8"/>
            <p:cNvSpPr/>
            <p:nvPr/>
          </p:nvSpPr>
          <p:spPr bwMode="auto">
            <a:xfrm>
              <a:off x="1339243" y="3501891"/>
              <a:ext cx="217118" cy="175419"/>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GB" sz="600" b="0" dirty="0">
                <a:solidFill>
                  <a:schemeClr val="tx1"/>
                </a:solidFill>
                <a:cs typeface="Calibri" pitchFamily="34" charset="0"/>
              </a:endParaRPr>
            </a:p>
          </p:txBody>
        </p:sp>
        <p:sp>
          <p:nvSpPr>
            <p:cNvPr id="255" name="Text Box 11"/>
            <p:cNvSpPr txBox="1">
              <a:spLocks noChangeArrowheads="1"/>
            </p:cNvSpPr>
            <p:nvPr/>
          </p:nvSpPr>
          <p:spPr bwMode="auto">
            <a:xfrm>
              <a:off x="853609" y="3661067"/>
              <a:ext cx="761432" cy="338554"/>
            </a:xfrm>
            <a:prstGeom prst="rect">
              <a:avLst/>
            </a:prstGeom>
            <a:noFill/>
            <a:ln w="9525" algn="ctr">
              <a:noFill/>
              <a:miter lim="800000"/>
              <a:headEnd/>
              <a:tailEnd/>
            </a:ln>
          </p:spPr>
          <p:txBody>
            <a:bodyPr wrap="square">
              <a:spAutoFit/>
            </a:bodyPr>
            <a:lstStyle/>
            <a:p>
              <a:pPr algn="ctr">
                <a:spcBef>
                  <a:spcPct val="50000"/>
                </a:spcBef>
              </a:pPr>
              <a:r>
                <a:rPr lang="en-GB" sz="800" b="0" dirty="0" smtClean="0">
                  <a:latin typeface="+mn-lt"/>
                  <a:cs typeface="Calibri" pitchFamily="34" charset="0"/>
                </a:rPr>
                <a:t>Extended Team</a:t>
              </a:r>
              <a:endParaRPr lang="en-GB" sz="800" b="0" dirty="0">
                <a:latin typeface="+mn-lt"/>
                <a:cs typeface="Calibri" pitchFamily="34" charset="0"/>
              </a:endParaRPr>
            </a:p>
          </p:txBody>
        </p:sp>
        <p:sp>
          <p:nvSpPr>
            <p:cNvPr id="265" name="Rectangle 264"/>
            <p:cNvSpPr/>
            <p:nvPr/>
          </p:nvSpPr>
          <p:spPr>
            <a:xfrm>
              <a:off x="356250" y="4043958"/>
              <a:ext cx="2220686" cy="687881"/>
            </a:xfrm>
            <a:prstGeom prst="rect">
              <a:avLst/>
            </a:prstGeom>
          </p:spPr>
          <p:txBody>
            <a:bodyPr wrap="square">
              <a:spAutoFit/>
            </a:bodyPr>
            <a:lstStyle/>
            <a:p>
              <a:pPr algn="ctr" eaLnBrk="0" hangingPunct="0">
                <a:lnSpc>
                  <a:spcPct val="90000"/>
                </a:lnSpc>
                <a:buClr>
                  <a:srgbClr val="0099CC"/>
                </a:buClr>
                <a:buSzPct val="75000"/>
                <a:buFont typeface="Wingdings" pitchFamily="2" charset="2"/>
                <a:buNone/>
              </a:pPr>
              <a:r>
                <a:rPr lang="en-US" sz="900" u="sng" dirty="0" smtClean="0">
                  <a:latin typeface="+mn-lt"/>
                </a:rPr>
                <a:t>Backlog Grooming and  Architecture Envisioning</a:t>
              </a:r>
            </a:p>
            <a:p>
              <a:pPr algn="ctr" eaLnBrk="0" hangingPunct="0">
                <a:lnSpc>
                  <a:spcPct val="90000"/>
                </a:lnSpc>
                <a:buClr>
                  <a:srgbClr val="0099CC"/>
                </a:buClr>
                <a:buSzPct val="75000"/>
                <a:buFont typeface="Wingdings" pitchFamily="2" charset="2"/>
                <a:buNone/>
              </a:pPr>
              <a:endParaRPr lang="en-US" sz="900" u="sng" dirty="0" smtClean="0">
                <a:latin typeface="+mn-lt"/>
              </a:endParaRPr>
            </a:p>
            <a:p>
              <a:pPr algn="ctr" eaLnBrk="0" hangingPunct="0">
                <a:lnSpc>
                  <a:spcPct val="90000"/>
                </a:lnSpc>
                <a:buClr>
                  <a:srgbClr val="0099CC"/>
                </a:buClr>
                <a:buSzPct val="75000"/>
                <a:buFont typeface="Wingdings" pitchFamily="2" charset="2"/>
                <a:buNone/>
              </a:pPr>
              <a:r>
                <a:rPr lang="en-US" sz="800" b="0" dirty="0" smtClean="0">
                  <a:latin typeface="+mn-lt"/>
                </a:rPr>
                <a:t>(i.e. Splitting Stories, Point Estimation, Analyzing the Stories, etc)</a:t>
              </a:r>
            </a:p>
          </p:txBody>
        </p:sp>
        <p:sp>
          <p:nvSpPr>
            <p:cNvPr id="267" name="Line 224"/>
            <p:cNvSpPr>
              <a:spLocks noChangeShapeType="1"/>
            </p:cNvSpPr>
            <p:nvPr/>
          </p:nvSpPr>
          <p:spPr bwMode="auto">
            <a:xfrm flipH="1">
              <a:off x="2458188" y="2778845"/>
              <a:ext cx="403761" cy="308759"/>
            </a:xfrm>
            <a:prstGeom prst="line">
              <a:avLst/>
            </a:prstGeom>
            <a:noFill/>
            <a:ln w="3175">
              <a:solidFill>
                <a:schemeClr val="accent2"/>
              </a:solidFill>
              <a:round/>
              <a:headEnd type="none" w="med" len="med"/>
              <a:tailEnd type="triangle" w="med" len="med"/>
            </a:ln>
          </p:spPr>
          <p:txBody>
            <a:bodyPr wrap="square">
              <a:spAutoFit/>
            </a:bodyPr>
            <a:lstStyle/>
            <a:p>
              <a:endParaRPr lang="en-US" sz="1100" b="0">
                <a:latin typeface="+mn-lt"/>
                <a:cs typeface="Calibri" pitchFamily="34" charset="0"/>
              </a:endParaRPr>
            </a:p>
          </p:txBody>
        </p:sp>
        <p:sp>
          <p:nvSpPr>
            <p:cNvPr id="269" name="Line 224"/>
            <p:cNvSpPr>
              <a:spLocks noChangeShapeType="1"/>
            </p:cNvSpPr>
            <p:nvPr/>
          </p:nvSpPr>
          <p:spPr bwMode="auto">
            <a:xfrm>
              <a:off x="2493816" y="3574474"/>
              <a:ext cx="546266" cy="0"/>
            </a:xfrm>
            <a:prstGeom prst="line">
              <a:avLst/>
            </a:prstGeom>
            <a:noFill/>
            <a:ln w="3175">
              <a:solidFill>
                <a:schemeClr val="accent2"/>
              </a:solidFill>
              <a:round/>
              <a:headEnd type="none" w="med" len="med"/>
              <a:tailEnd type="triangle" w="med" len="med"/>
            </a:ln>
          </p:spPr>
          <p:txBody>
            <a:bodyPr wrap="square">
              <a:spAutoFit/>
            </a:bodyPr>
            <a:lstStyle/>
            <a:p>
              <a:endParaRPr lang="en-US" sz="1100" b="0">
                <a:latin typeface="+mn-lt"/>
                <a:cs typeface="Calibri" pitchFamily="34" charset="0"/>
              </a:endParaRPr>
            </a:p>
          </p:txBody>
        </p:sp>
      </p:grpSp>
      <p:grpSp>
        <p:nvGrpSpPr>
          <p:cNvPr id="12" name="Group 292"/>
          <p:cNvGrpSpPr/>
          <p:nvPr/>
        </p:nvGrpSpPr>
        <p:grpSpPr>
          <a:xfrm>
            <a:off x="6622427" y="3561486"/>
            <a:ext cx="2339628" cy="1769368"/>
            <a:chOff x="6622427" y="3561486"/>
            <a:chExt cx="2339628" cy="1769368"/>
          </a:xfrm>
        </p:grpSpPr>
        <p:sp>
          <p:nvSpPr>
            <p:cNvPr id="147" name="TextBox 54"/>
            <p:cNvSpPr txBox="1">
              <a:spLocks noChangeArrowheads="1"/>
            </p:cNvSpPr>
            <p:nvPr/>
          </p:nvSpPr>
          <p:spPr bwMode="auto">
            <a:xfrm>
              <a:off x="7225170" y="4992300"/>
              <a:ext cx="1404430" cy="338554"/>
            </a:xfrm>
            <a:prstGeom prst="rect">
              <a:avLst/>
            </a:prstGeom>
            <a:noFill/>
            <a:ln w="9525">
              <a:noFill/>
              <a:miter lim="800000"/>
              <a:headEnd/>
              <a:tailEnd/>
            </a:ln>
          </p:spPr>
          <p:txBody>
            <a:bodyPr wrap="square">
              <a:spAutoFit/>
            </a:bodyPr>
            <a:lstStyle/>
            <a:p>
              <a:pPr algn="ctr"/>
              <a:r>
                <a:rPr lang="en-US" sz="800" b="0" dirty="0" smtClean="0">
                  <a:latin typeface="+mn-lt"/>
                </a:rPr>
                <a:t>Product Review – Show and Tell</a:t>
              </a:r>
              <a:endParaRPr lang="en-US" sz="800" b="0" dirty="0">
                <a:latin typeface="+mn-lt"/>
              </a:endParaRPr>
            </a:p>
          </p:txBody>
        </p:sp>
        <p:grpSp>
          <p:nvGrpSpPr>
            <p:cNvPr id="13" name="Group 289"/>
            <p:cNvGrpSpPr/>
            <p:nvPr/>
          </p:nvGrpSpPr>
          <p:grpSpPr>
            <a:xfrm>
              <a:off x="6622427" y="3561486"/>
              <a:ext cx="2339628" cy="1394555"/>
              <a:chOff x="6622427" y="3561486"/>
              <a:chExt cx="2339628" cy="1394555"/>
            </a:xfrm>
          </p:grpSpPr>
          <p:sp>
            <p:nvSpPr>
              <p:cNvPr id="160" name="Right Arrow 159"/>
              <p:cNvSpPr/>
              <p:nvPr/>
            </p:nvSpPr>
            <p:spPr>
              <a:xfrm rot="10800000">
                <a:off x="6622427" y="4429010"/>
                <a:ext cx="348206" cy="13986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pic>
            <p:nvPicPr>
              <p:cNvPr id="150" name="Picture 34" descr="C:\Documents and Settings\CWarrier\Local Settings\Temporary Internet Files\Content.IE5\PZ84A2IL\MC900446006[1].wmf"/>
              <p:cNvPicPr>
                <a:picLocks noChangeAspect="1" noChangeArrowheads="1"/>
              </p:cNvPicPr>
              <p:nvPr/>
            </p:nvPicPr>
            <p:blipFill>
              <a:blip r:embed="rId7" cstate="print"/>
              <a:srcRect/>
              <a:stretch>
                <a:fillRect/>
              </a:stretch>
            </p:blipFill>
            <p:spPr bwMode="auto">
              <a:xfrm>
                <a:off x="7108050" y="3936753"/>
                <a:ext cx="1489972" cy="101928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67" name="Picture 3" descr="C:\Users\rahul_sawhney\AppData\Local\Microsoft\Windows\Temporary Internet Files\Content.IE5\DJW68LD0\MCj04339540000[1].png"/>
              <p:cNvPicPr>
                <a:picLocks noChangeAspect="1" noChangeArrowheads="1"/>
              </p:cNvPicPr>
              <p:nvPr/>
            </p:nvPicPr>
            <p:blipFill>
              <a:blip r:embed="rId6" cstate="print"/>
              <a:srcRect/>
              <a:stretch>
                <a:fillRect/>
              </a:stretch>
            </p:blipFill>
            <p:spPr bwMode="auto">
              <a:xfrm flipH="1">
                <a:off x="7658777" y="3561486"/>
                <a:ext cx="573255" cy="295561"/>
              </a:xfrm>
              <a:prstGeom prst="rect">
                <a:avLst/>
              </a:prstGeom>
              <a:noFill/>
              <a:ln w="9525">
                <a:noFill/>
                <a:miter lim="800000"/>
                <a:headEnd/>
                <a:tailEnd/>
              </a:ln>
            </p:spPr>
          </p:pic>
          <p:sp>
            <p:nvSpPr>
              <p:cNvPr id="168" name="TextBox 54"/>
              <p:cNvSpPr txBox="1">
                <a:spLocks noChangeArrowheads="1"/>
              </p:cNvSpPr>
              <p:nvPr/>
            </p:nvSpPr>
            <p:spPr bwMode="auto">
              <a:xfrm>
                <a:off x="6891892" y="3786274"/>
                <a:ext cx="2070163" cy="215444"/>
              </a:xfrm>
              <a:prstGeom prst="rect">
                <a:avLst/>
              </a:prstGeom>
              <a:noFill/>
              <a:ln w="9525">
                <a:noFill/>
                <a:miter lim="800000"/>
                <a:headEnd/>
                <a:tailEnd/>
              </a:ln>
            </p:spPr>
            <p:txBody>
              <a:bodyPr wrap="square">
                <a:spAutoFit/>
              </a:bodyPr>
              <a:lstStyle/>
              <a:p>
                <a:pPr algn="ctr"/>
                <a:r>
                  <a:rPr lang="en-US" sz="800" b="0" dirty="0" smtClean="0">
                    <a:latin typeface="+mn-lt"/>
                  </a:rPr>
                  <a:t>Core + Extended + Stakeholders</a:t>
                </a:r>
                <a:endParaRPr lang="en-US" sz="800" b="0" dirty="0">
                  <a:latin typeface="+mn-lt"/>
                </a:endParaRPr>
              </a:p>
            </p:txBody>
          </p:sp>
        </p:grpSp>
      </p:grpSp>
      <p:grpSp>
        <p:nvGrpSpPr>
          <p:cNvPr id="15" name="Group 288"/>
          <p:cNvGrpSpPr/>
          <p:nvPr/>
        </p:nvGrpSpPr>
        <p:grpSpPr>
          <a:xfrm>
            <a:off x="7869339" y="2579138"/>
            <a:ext cx="1274661" cy="961462"/>
            <a:chOff x="7869339" y="2579138"/>
            <a:chExt cx="1274661" cy="961462"/>
          </a:xfrm>
        </p:grpSpPr>
        <p:sp>
          <p:nvSpPr>
            <p:cNvPr id="178" name="TextBox 54"/>
            <p:cNvSpPr txBox="1">
              <a:spLocks noChangeArrowheads="1"/>
            </p:cNvSpPr>
            <p:nvPr/>
          </p:nvSpPr>
          <p:spPr bwMode="auto">
            <a:xfrm>
              <a:off x="7893905" y="2986602"/>
              <a:ext cx="1250095" cy="553998"/>
            </a:xfrm>
            <a:prstGeom prst="rect">
              <a:avLst/>
            </a:prstGeom>
            <a:noFill/>
            <a:ln w="9525">
              <a:noFill/>
              <a:miter lim="800000"/>
              <a:headEnd/>
              <a:tailEnd/>
            </a:ln>
          </p:spPr>
          <p:txBody>
            <a:bodyPr wrap="square">
              <a:spAutoFit/>
            </a:bodyPr>
            <a:lstStyle/>
            <a:p>
              <a:pPr algn="ctr"/>
              <a:r>
                <a:rPr lang="en-US" sz="600" b="0" dirty="0" smtClean="0">
                  <a:latin typeface="+mn-lt"/>
                </a:rPr>
                <a:t>5 – 10% of the Iteration Capacity is dedicated to Continuous Backlog Grooming i.e. Story Analysis, Point Estimation and Splitting stories </a:t>
              </a:r>
              <a:endParaRPr lang="en-US" sz="600" b="0" dirty="0">
                <a:latin typeface="+mn-lt"/>
              </a:endParaRPr>
            </a:p>
          </p:txBody>
        </p:sp>
        <p:sp>
          <p:nvSpPr>
            <p:cNvPr id="140" name="Right Arrow 139"/>
            <p:cNvSpPr/>
            <p:nvPr/>
          </p:nvSpPr>
          <p:spPr>
            <a:xfrm rot="5400000">
              <a:off x="7789149" y="3299518"/>
              <a:ext cx="288050" cy="12767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177" name="Oval 176"/>
            <p:cNvSpPr/>
            <p:nvPr/>
          </p:nvSpPr>
          <p:spPr bwMode="auto">
            <a:xfrm>
              <a:off x="8190928" y="2579138"/>
              <a:ext cx="804267" cy="378813"/>
            </a:xfrm>
            <a:prstGeom prst="ellipse">
              <a:avLst/>
            </a:prstGeom>
            <a:solidFill>
              <a:srgbClr val="FFC000">
                <a:alpha val="70195"/>
              </a:srgbClr>
            </a:solidFill>
            <a:ln w="9525">
              <a:solidFill>
                <a:schemeClr val="accent2"/>
              </a:solidFill>
              <a:miter lim="800000"/>
              <a:headEnd/>
              <a:tailEnd/>
            </a:ln>
          </p:spPr>
          <p:txBody>
            <a:bodyPr rtlCol="0" anchor="ctr"/>
            <a:lstStyle/>
            <a:p>
              <a:pPr algn="ctr" eaLnBrk="0" hangingPunct="0">
                <a:lnSpc>
                  <a:spcPct val="90000"/>
                </a:lnSpc>
                <a:buClr>
                  <a:srgbClr val="0099CC"/>
                </a:buClr>
                <a:buSzPct val="75000"/>
                <a:buFont typeface="Wingdings" pitchFamily="2" charset="2"/>
                <a:buNone/>
              </a:pPr>
              <a:r>
                <a:rPr lang="en-US" sz="600" b="0" i="0" dirty="0" smtClean="0">
                  <a:solidFill>
                    <a:schemeClr val="tx1"/>
                  </a:solidFill>
                  <a:latin typeface="+mn-lt"/>
                </a:rPr>
                <a:t>Backlog Grooming</a:t>
              </a:r>
            </a:p>
          </p:txBody>
        </p:sp>
      </p:grpSp>
      <p:grpSp>
        <p:nvGrpSpPr>
          <p:cNvPr id="16" name="Group 299"/>
          <p:cNvGrpSpPr/>
          <p:nvPr/>
        </p:nvGrpSpPr>
        <p:grpSpPr>
          <a:xfrm>
            <a:off x="3135086" y="4940129"/>
            <a:ext cx="4180112" cy="1140038"/>
            <a:chOff x="3135086" y="4940129"/>
            <a:chExt cx="4180112" cy="1140038"/>
          </a:xfrm>
        </p:grpSpPr>
        <p:sp>
          <p:nvSpPr>
            <p:cNvPr id="297" name="Line 224"/>
            <p:cNvSpPr>
              <a:spLocks noChangeShapeType="1"/>
            </p:cNvSpPr>
            <p:nvPr/>
          </p:nvSpPr>
          <p:spPr bwMode="auto">
            <a:xfrm flipH="1" flipV="1">
              <a:off x="3135086" y="6068291"/>
              <a:ext cx="4180112" cy="11876"/>
            </a:xfrm>
            <a:prstGeom prst="line">
              <a:avLst/>
            </a:prstGeom>
            <a:noFill/>
            <a:ln w="3175">
              <a:solidFill>
                <a:schemeClr val="accent2"/>
              </a:solidFill>
              <a:round/>
              <a:headEnd type="none" w="med" len="med"/>
              <a:tailEnd type="none" w="med" len="med"/>
            </a:ln>
          </p:spPr>
          <p:txBody>
            <a:bodyPr wrap="square">
              <a:spAutoFit/>
            </a:bodyPr>
            <a:lstStyle/>
            <a:p>
              <a:endParaRPr lang="en-US" sz="1100" b="0">
                <a:latin typeface="+mn-lt"/>
                <a:cs typeface="Calibri" pitchFamily="34" charset="0"/>
              </a:endParaRPr>
            </a:p>
          </p:txBody>
        </p:sp>
        <p:sp>
          <p:nvSpPr>
            <p:cNvPr id="298" name="Line 224"/>
            <p:cNvSpPr>
              <a:spLocks noChangeShapeType="1"/>
            </p:cNvSpPr>
            <p:nvPr/>
          </p:nvSpPr>
          <p:spPr bwMode="auto">
            <a:xfrm flipV="1">
              <a:off x="3135086" y="4940129"/>
              <a:ext cx="6" cy="1140037"/>
            </a:xfrm>
            <a:prstGeom prst="line">
              <a:avLst/>
            </a:prstGeom>
            <a:noFill/>
            <a:ln w="3175">
              <a:solidFill>
                <a:schemeClr val="accent2"/>
              </a:solidFill>
              <a:round/>
              <a:headEnd type="none" w="med" len="med"/>
              <a:tailEnd type="triangle" w="med" len="med"/>
            </a:ln>
          </p:spPr>
          <p:txBody>
            <a:bodyPr wrap="square">
              <a:spAutoFit/>
            </a:bodyPr>
            <a:lstStyle/>
            <a:p>
              <a:endParaRPr lang="en-US" sz="1100" b="0">
                <a:latin typeface="+mn-lt"/>
                <a:cs typeface="Calibri" pitchFamily="34" charset="0"/>
              </a:endParaRPr>
            </a:p>
          </p:txBody>
        </p:sp>
      </p:grpSp>
      <p:grpSp>
        <p:nvGrpSpPr>
          <p:cNvPr id="19" name="Group 117"/>
          <p:cNvGrpSpPr/>
          <p:nvPr/>
        </p:nvGrpSpPr>
        <p:grpSpPr>
          <a:xfrm>
            <a:off x="71253" y="878774"/>
            <a:ext cx="4037611" cy="4168240"/>
            <a:chOff x="71253" y="878774"/>
            <a:chExt cx="4037611" cy="4168240"/>
          </a:xfrm>
        </p:grpSpPr>
        <p:sp>
          <p:nvSpPr>
            <p:cNvPr id="271" name="Rectangle 270"/>
            <p:cNvSpPr/>
            <p:nvPr/>
          </p:nvSpPr>
          <p:spPr>
            <a:xfrm>
              <a:off x="71253" y="878774"/>
              <a:ext cx="4037611" cy="4168240"/>
            </a:xfrm>
            <a:prstGeom prst="rect">
              <a:avLst/>
            </a:prstGeom>
            <a:noFill/>
            <a:ln w="31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1" name="TextBox 300"/>
            <p:cNvSpPr txBox="1"/>
            <p:nvPr/>
          </p:nvSpPr>
          <p:spPr>
            <a:xfrm>
              <a:off x="1235033" y="4797631"/>
              <a:ext cx="795411" cy="246221"/>
            </a:xfrm>
            <a:prstGeom prst="rect">
              <a:avLst/>
            </a:prstGeom>
            <a:noFill/>
          </p:spPr>
          <p:txBody>
            <a:bodyPr wrap="none" rtlCol="0">
              <a:spAutoFit/>
            </a:bodyPr>
            <a:lstStyle/>
            <a:p>
              <a:r>
                <a:rPr lang="en-US" sz="1000" dirty="0" smtClean="0"/>
                <a:t>Iteration 0</a:t>
              </a:r>
              <a:endParaRPr lang="en-US" sz="1000" dirty="0"/>
            </a:p>
          </p:txBody>
        </p:sp>
      </p:grpSp>
      <p:grpSp>
        <p:nvGrpSpPr>
          <p:cNvPr id="20" name="Group 134"/>
          <p:cNvGrpSpPr/>
          <p:nvPr/>
        </p:nvGrpSpPr>
        <p:grpSpPr>
          <a:xfrm>
            <a:off x="2848098" y="876795"/>
            <a:ext cx="6200897" cy="4585854"/>
            <a:chOff x="2848098" y="876795"/>
            <a:chExt cx="6200897" cy="4585854"/>
          </a:xfrm>
        </p:grpSpPr>
        <p:sp>
          <p:nvSpPr>
            <p:cNvPr id="272" name="Rectangle 271"/>
            <p:cNvSpPr/>
            <p:nvPr/>
          </p:nvSpPr>
          <p:spPr>
            <a:xfrm>
              <a:off x="2848098" y="876795"/>
              <a:ext cx="6200897" cy="4585854"/>
            </a:xfrm>
            <a:prstGeom prst="rect">
              <a:avLst/>
            </a:prstGeom>
            <a:noFill/>
            <a:ln w="31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2" name="TextBox 301"/>
            <p:cNvSpPr txBox="1"/>
            <p:nvPr/>
          </p:nvSpPr>
          <p:spPr>
            <a:xfrm>
              <a:off x="6042561" y="5199413"/>
              <a:ext cx="987771" cy="246221"/>
            </a:xfrm>
            <a:prstGeom prst="rect">
              <a:avLst/>
            </a:prstGeom>
            <a:noFill/>
          </p:spPr>
          <p:txBody>
            <a:bodyPr wrap="none" rtlCol="0">
              <a:spAutoFit/>
            </a:bodyPr>
            <a:lstStyle/>
            <a:p>
              <a:r>
                <a:rPr lang="en-US" sz="1000" dirty="0" smtClean="0"/>
                <a:t>Iteration 1 - n</a:t>
              </a:r>
              <a:endParaRPr lang="en-US" sz="1000" dirty="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2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20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20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fade">
                                      <p:cBhvr>
                                        <p:cTn id="22" dur="2000"/>
                                        <p:tgtEl>
                                          <p:spTgt spid="1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fade">
                                      <p:cBhvr>
                                        <p:cTn id="27" dur="2000"/>
                                        <p:tgtEl>
                                          <p:spTgt spid="12"/>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fade">
                                      <p:cBhvr>
                                        <p:cTn id="32" dur="2000"/>
                                        <p:tgtEl>
                                          <p:spTgt spid="8"/>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0"/>
                                        </p:tgtEl>
                                        <p:attrNameLst>
                                          <p:attrName>style.visibility</p:attrName>
                                        </p:attrNameLst>
                                      </p:cBhvr>
                                      <p:to>
                                        <p:strVal val="visible"/>
                                      </p:to>
                                    </p:set>
                                    <p:animEffect transition="in" filter="fade">
                                      <p:cBhvr>
                                        <p:cTn id="37" dur="2000"/>
                                        <p:tgtEl>
                                          <p:spTgt spid="20"/>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6"/>
                                        </p:tgtEl>
                                        <p:attrNameLst>
                                          <p:attrName>style.visibility</p:attrName>
                                        </p:attrNameLst>
                                      </p:cBhvr>
                                      <p:to>
                                        <p:strVal val="visible"/>
                                      </p:to>
                                    </p:set>
                                    <p:animEffect transition="in" filter="fade">
                                      <p:cBhvr>
                                        <p:cTn id="42" dur="2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 8"/>
          <p:cNvGraphicFramePr>
            <a:graphicFrameLocks noGrp="1"/>
          </p:cNvGraphicFramePr>
          <p:nvPr/>
        </p:nvGraphicFramePr>
        <p:xfrm>
          <a:off x="762000" y="1397000"/>
          <a:ext cx="7391400" cy="3738880"/>
        </p:xfrm>
        <a:graphic>
          <a:graphicData uri="http://schemas.openxmlformats.org/drawingml/2006/table">
            <a:tbl>
              <a:tblPr firstRow="1" bandRow="1">
                <a:tableStyleId>{22838BEF-8BB2-4498-84A7-C5851F593DF1}</a:tableStyleId>
              </a:tblPr>
              <a:tblGrid>
                <a:gridCol w="1478280"/>
                <a:gridCol w="1478280"/>
                <a:gridCol w="1478280"/>
                <a:gridCol w="1478280"/>
                <a:gridCol w="1478280"/>
              </a:tblGrid>
              <a:tr h="370840">
                <a:tc>
                  <a:txBody>
                    <a:bodyPr/>
                    <a:lstStyle/>
                    <a:p>
                      <a:pPr algn="ctr"/>
                      <a:r>
                        <a:rPr lang="en-US" sz="1600" dirty="0" smtClean="0">
                          <a:latin typeface="Baskerville Old Face" pitchFamily="18" charset="0"/>
                        </a:rPr>
                        <a:t>Monday</a:t>
                      </a:r>
                      <a:endParaRPr lang="en-US" sz="1600" dirty="0">
                        <a:latin typeface="Baskerville Old Face" pitchFamily="18" charset="0"/>
                      </a:endParaRPr>
                    </a:p>
                  </a:txBody>
                  <a:tcPr/>
                </a:tc>
                <a:tc>
                  <a:txBody>
                    <a:bodyPr/>
                    <a:lstStyle/>
                    <a:p>
                      <a:pPr algn="ctr"/>
                      <a:r>
                        <a:rPr lang="en-US" sz="1600" dirty="0" smtClean="0">
                          <a:latin typeface="Baskerville Old Face" pitchFamily="18" charset="0"/>
                        </a:rPr>
                        <a:t>Tuesday</a:t>
                      </a:r>
                      <a:endParaRPr lang="en-US" sz="1600" dirty="0">
                        <a:latin typeface="Baskerville Old Face" pitchFamily="18" charset="0"/>
                      </a:endParaRPr>
                    </a:p>
                  </a:txBody>
                  <a:tcPr/>
                </a:tc>
                <a:tc>
                  <a:txBody>
                    <a:bodyPr/>
                    <a:lstStyle/>
                    <a:p>
                      <a:pPr algn="ctr"/>
                      <a:r>
                        <a:rPr lang="en-US" sz="1600" dirty="0" smtClean="0">
                          <a:latin typeface="Baskerville Old Face" pitchFamily="18" charset="0"/>
                        </a:rPr>
                        <a:t>Wednesday</a:t>
                      </a:r>
                      <a:endParaRPr lang="en-US" sz="1600" dirty="0">
                        <a:latin typeface="Baskerville Old Face" pitchFamily="18" charset="0"/>
                      </a:endParaRPr>
                    </a:p>
                  </a:txBody>
                  <a:tcPr/>
                </a:tc>
                <a:tc>
                  <a:txBody>
                    <a:bodyPr/>
                    <a:lstStyle/>
                    <a:p>
                      <a:pPr algn="ctr"/>
                      <a:r>
                        <a:rPr lang="en-US" sz="1600" dirty="0" smtClean="0">
                          <a:latin typeface="Baskerville Old Face" pitchFamily="18" charset="0"/>
                        </a:rPr>
                        <a:t>Thursday</a:t>
                      </a:r>
                      <a:endParaRPr lang="en-US" sz="1600" dirty="0">
                        <a:latin typeface="Baskerville Old Face" pitchFamily="18" charset="0"/>
                      </a:endParaRPr>
                    </a:p>
                  </a:txBody>
                  <a:tcPr/>
                </a:tc>
                <a:tc>
                  <a:txBody>
                    <a:bodyPr/>
                    <a:lstStyle/>
                    <a:p>
                      <a:pPr algn="ctr"/>
                      <a:r>
                        <a:rPr lang="en-US" sz="1600" dirty="0" smtClean="0">
                          <a:latin typeface="Baskerville Old Face" pitchFamily="18" charset="0"/>
                        </a:rPr>
                        <a:t>Friday</a:t>
                      </a:r>
                      <a:endParaRPr lang="en-US" sz="1600" dirty="0">
                        <a:latin typeface="Baskerville Old Face" pitchFamily="18" charset="0"/>
                      </a:endParaRPr>
                    </a:p>
                  </a:txBody>
                  <a:tcPr/>
                </a:tc>
              </a:tr>
              <a:tr h="899160">
                <a:tc>
                  <a:txBody>
                    <a:bodyPr/>
                    <a:lstStyle/>
                    <a:p>
                      <a:pPr algn="ctr"/>
                      <a:endParaRPr lang="en-US" sz="1600" baseline="0" dirty="0" smtClean="0">
                        <a:latin typeface="Baskerville Old Face" pitchFamily="18" charset="0"/>
                      </a:endParaRPr>
                    </a:p>
                    <a:p>
                      <a:pPr algn="ctr"/>
                      <a:endParaRPr lang="en-US" sz="1600" dirty="0" smtClean="0">
                        <a:latin typeface="Baskerville Old Face" pitchFamily="18" charset="0"/>
                      </a:endParaRPr>
                    </a:p>
                    <a:p>
                      <a:pPr algn="ctr"/>
                      <a:endParaRPr lang="en-US" sz="1600" dirty="0">
                        <a:latin typeface="Baskerville Old Face" pitchFamily="18" charset="0"/>
                      </a:endParaRPr>
                    </a:p>
                  </a:txBody>
                  <a:tcPr>
                    <a:solidFill>
                      <a:schemeClr val="bg1"/>
                    </a:solidFill>
                  </a:tcPr>
                </a:tc>
                <a:tc>
                  <a:txBody>
                    <a:bodyPr/>
                    <a:lstStyle/>
                    <a:p>
                      <a:pPr algn="ctr"/>
                      <a:endParaRPr lang="en-US" sz="1600" dirty="0">
                        <a:latin typeface="Baskerville Old Face" pitchFamily="18" charset="0"/>
                      </a:endParaRPr>
                    </a:p>
                  </a:txBody>
                  <a:tcPr>
                    <a:solidFill>
                      <a:schemeClr val="bg1"/>
                    </a:solidFill>
                  </a:tcPr>
                </a:tc>
                <a:tc>
                  <a:txBody>
                    <a:bodyPr/>
                    <a:lstStyle/>
                    <a:p>
                      <a:pPr algn="ctr"/>
                      <a:endParaRPr lang="en-US" sz="1600" dirty="0">
                        <a:latin typeface="Baskerville Old Face" pitchFamily="18" charset="0"/>
                      </a:endParaRPr>
                    </a:p>
                  </a:txBody>
                  <a:tcPr>
                    <a:solidFill>
                      <a:schemeClr val="bg1"/>
                    </a:solidFill>
                  </a:tcPr>
                </a:tc>
                <a:tc>
                  <a:txBody>
                    <a:bodyPr/>
                    <a:lstStyle/>
                    <a:p>
                      <a:pPr algn="ctr"/>
                      <a:endParaRPr lang="en-US" sz="1600" dirty="0">
                        <a:latin typeface="Baskerville Old Face" pitchFamily="18" charset="0"/>
                      </a:endParaRPr>
                    </a:p>
                  </a:txBody>
                  <a:tcPr>
                    <a:solidFill>
                      <a:schemeClr val="bg1"/>
                    </a:solidFill>
                  </a:tcPr>
                </a:tc>
                <a:tc>
                  <a:txBody>
                    <a:bodyPr/>
                    <a:lstStyle/>
                    <a:p>
                      <a:pPr algn="ctr"/>
                      <a:endParaRPr lang="en-US" sz="1600" dirty="0">
                        <a:latin typeface="Baskerville Old Face" pitchFamily="18" charset="0"/>
                      </a:endParaRPr>
                    </a:p>
                  </a:txBody>
                  <a:tcPr>
                    <a:solidFill>
                      <a:schemeClr val="bg1"/>
                    </a:solidFill>
                  </a:tcPr>
                </a:tc>
              </a:tr>
              <a:tr h="370840">
                <a:tc>
                  <a:txBody>
                    <a:bodyPr/>
                    <a:lstStyle/>
                    <a:p>
                      <a:pPr algn="ctr"/>
                      <a:endParaRPr lang="en-US" sz="1600" dirty="0" smtClean="0">
                        <a:latin typeface="Baskerville Old Face" pitchFamily="18" charset="0"/>
                      </a:endParaRPr>
                    </a:p>
                    <a:p>
                      <a:pPr algn="ctr"/>
                      <a:endParaRPr lang="en-US" sz="1600" dirty="0" smtClean="0">
                        <a:latin typeface="Baskerville Old Face" pitchFamily="18" charset="0"/>
                      </a:endParaRPr>
                    </a:p>
                    <a:p>
                      <a:pPr algn="ctr"/>
                      <a:endParaRPr lang="en-US" sz="1600" dirty="0">
                        <a:latin typeface="Baskerville Old Face" pitchFamily="18" charset="0"/>
                      </a:endParaRPr>
                    </a:p>
                  </a:txBody>
                  <a:tcPr>
                    <a:solidFill>
                      <a:schemeClr val="bg1"/>
                    </a:solidFill>
                  </a:tcPr>
                </a:tc>
                <a:tc>
                  <a:txBody>
                    <a:bodyPr/>
                    <a:lstStyle/>
                    <a:p>
                      <a:pPr algn="ctr"/>
                      <a:endParaRPr lang="en-US" sz="1600" dirty="0">
                        <a:latin typeface="Baskerville Old Face" pitchFamily="18" charset="0"/>
                      </a:endParaRPr>
                    </a:p>
                  </a:txBody>
                  <a:tcPr>
                    <a:solidFill>
                      <a:schemeClr val="bg1"/>
                    </a:solidFill>
                  </a:tcPr>
                </a:tc>
                <a:tc>
                  <a:txBody>
                    <a:bodyPr/>
                    <a:lstStyle/>
                    <a:p>
                      <a:pPr algn="ctr"/>
                      <a:endParaRPr lang="en-US" sz="1600" dirty="0">
                        <a:latin typeface="Baskerville Old Face" pitchFamily="18" charset="0"/>
                      </a:endParaRPr>
                    </a:p>
                  </a:txBody>
                  <a:tcPr>
                    <a:solidFill>
                      <a:schemeClr val="bg1"/>
                    </a:solidFill>
                  </a:tcPr>
                </a:tc>
                <a:tc>
                  <a:txBody>
                    <a:bodyPr/>
                    <a:lstStyle/>
                    <a:p>
                      <a:pPr algn="ctr"/>
                      <a:endParaRPr lang="en-US" sz="1600" dirty="0">
                        <a:latin typeface="Baskerville Old Face" pitchFamily="18" charset="0"/>
                      </a:endParaRPr>
                    </a:p>
                  </a:txBody>
                  <a:tcPr>
                    <a:solidFill>
                      <a:schemeClr val="bg1"/>
                    </a:solidFill>
                  </a:tcPr>
                </a:tc>
                <a:tc>
                  <a:txBody>
                    <a:bodyPr/>
                    <a:lstStyle/>
                    <a:p>
                      <a:pPr algn="ctr"/>
                      <a:endParaRPr lang="en-US" sz="1600" dirty="0">
                        <a:latin typeface="Baskerville Old Face" pitchFamily="18" charset="0"/>
                      </a:endParaRPr>
                    </a:p>
                  </a:txBody>
                  <a:tcPr>
                    <a:solidFill>
                      <a:schemeClr val="bg1"/>
                    </a:solidFill>
                  </a:tcPr>
                </a:tc>
              </a:tr>
              <a:tr h="370840">
                <a:tc>
                  <a:txBody>
                    <a:bodyPr/>
                    <a:lstStyle/>
                    <a:p>
                      <a:pPr algn="ctr"/>
                      <a:endParaRPr lang="en-US" sz="1600" dirty="0" smtClean="0">
                        <a:latin typeface="Baskerville Old Face" pitchFamily="18" charset="0"/>
                      </a:endParaRPr>
                    </a:p>
                    <a:p>
                      <a:pPr algn="ctr"/>
                      <a:r>
                        <a:rPr lang="en-US" sz="1600" dirty="0" smtClean="0">
                          <a:latin typeface="Baskerville Old Face" pitchFamily="18" charset="0"/>
                        </a:rPr>
                        <a:t/>
                      </a:r>
                      <a:br>
                        <a:rPr lang="en-US" sz="1600" dirty="0" smtClean="0">
                          <a:latin typeface="Baskerville Old Face" pitchFamily="18" charset="0"/>
                        </a:rPr>
                      </a:br>
                      <a:endParaRPr lang="en-US" sz="1600" dirty="0">
                        <a:latin typeface="Baskerville Old Face" pitchFamily="18" charset="0"/>
                      </a:endParaRPr>
                    </a:p>
                  </a:txBody>
                  <a:tcPr>
                    <a:solidFill>
                      <a:schemeClr val="bg1"/>
                    </a:solidFill>
                  </a:tcPr>
                </a:tc>
                <a:tc>
                  <a:txBody>
                    <a:bodyPr/>
                    <a:lstStyle/>
                    <a:p>
                      <a:pPr algn="ctr"/>
                      <a:endParaRPr lang="en-US" sz="1600" dirty="0">
                        <a:latin typeface="Baskerville Old Face" pitchFamily="18" charset="0"/>
                      </a:endParaRPr>
                    </a:p>
                  </a:txBody>
                  <a:tcPr>
                    <a:solidFill>
                      <a:schemeClr val="bg1"/>
                    </a:solidFill>
                  </a:tcPr>
                </a:tc>
                <a:tc>
                  <a:txBody>
                    <a:bodyPr/>
                    <a:lstStyle/>
                    <a:p>
                      <a:pPr algn="ctr"/>
                      <a:endParaRPr lang="en-US" sz="1600" dirty="0">
                        <a:latin typeface="Baskerville Old Face" pitchFamily="18" charset="0"/>
                      </a:endParaRPr>
                    </a:p>
                  </a:txBody>
                  <a:tcPr>
                    <a:solidFill>
                      <a:schemeClr val="bg1"/>
                    </a:solidFill>
                  </a:tcPr>
                </a:tc>
                <a:tc>
                  <a:txBody>
                    <a:bodyPr/>
                    <a:lstStyle/>
                    <a:p>
                      <a:pPr algn="ctr"/>
                      <a:endParaRPr lang="en-US" sz="1600" dirty="0">
                        <a:latin typeface="Baskerville Old Face" pitchFamily="18" charset="0"/>
                      </a:endParaRPr>
                    </a:p>
                  </a:txBody>
                  <a:tcPr>
                    <a:solidFill>
                      <a:schemeClr val="bg1"/>
                    </a:solidFill>
                  </a:tcPr>
                </a:tc>
                <a:tc>
                  <a:txBody>
                    <a:bodyPr/>
                    <a:lstStyle/>
                    <a:p>
                      <a:pPr algn="ctr"/>
                      <a:endParaRPr lang="en-US" sz="1600" dirty="0" smtClean="0">
                        <a:latin typeface="Baskerville Old Face" pitchFamily="18" charset="0"/>
                      </a:endParaRPr>
                    </a:p>
                    <a:p>
                      <a:pPr algn="ctr"/>
                      <a:endParaRPr lang="en-US" sz="1600" dirty="0" smtClean="0">
                        <a:latin typeface="Baskerville Old Face" pitchFamily="18" charset="0"/>
                      </a:endParaRPr>
                    </a:p>
                  </a:txBody>
                  <a:tcPr>
                    <a:solidFill>
                      <a:schemeClr val="bg1"/>
                    </a:solidFill>
                  </a:tcPr>
                </a:tc>
              </a:tr>
              <a:tr h="370840">
                <a:tc>
                  <a:txBody>
                    <a:bodyPr/>
                    <a:lstStyle/>
                    <a:p>
                      <a:pPr algn="ctr"/>
                      <a:endParaRPr lang="en-US" sz="1600" dirty="0" smtClean="0">
                        <a:latin typeface="Baskerville Old Face" pitchFamily="18" charset="0"/>
                      </a:endParaRPr>
                    </a:p>
                    <a:p>
                      <a:pPr algn="ctr"/>
                      <a:endParaRPr lang="en-US" sz="1600" dirty="0" smtClean="0">
                        <a:latin typeface="Baskerville Old Face" pitchFamily="18" charset="0"/>
                      </a:endParaRPr>
                    </a:p>
                    <a:p>
                      <a:pPr algn="ctr"/>
                      <a:endParaRPr lang="en-US" sz="1600" dirty="0">
                        <a:latin typeface="Baskerville Old Face" pitchFamily="18" charset="0"/>
                      </a:endParaRPr>
                    </a:p>
                  </a:txBody>
                  <a:tcPr>
                    <a:solidFill>
                      <a:schemeClr val="bg1"/>
                    </a:solidFill>
                  </a:tcPr>
                </a:tc>
                <a:tc>
                  <a:txBody>
                    <a:bodyPr/>
                    <a:lstStyle/>
                    <a:p>
                      <a:pPr algn="ctr"/>
                      <a:endParaRPr lang="en-US" sz="1600" dirty="0">
                        <a:latin typeface="Baskerville Old Face" pitchFamily="18" charset="0"/>
                      </a:endParaRPr>
                    </a:p>
                  </a:txBody>
                  <a:tcPr>
                    <a:solidFill>
                      <a:schemeClr val="bg1"/>
                    </a:solidFill>
                  </a:tcPr>
                </a:tc>
                <a:tc>
                  <a:txBody>
                    <a:bodyPr/>
                    <a:lstStyle/>
                    <a:p>
                      <a:pPr algn="ctr"/>
                      <a:endParaRPr lang="en-US" sz="1600" dirty="0">
                        <a:latin typeface="Baskerville Old Face" pitchFamily="18" charset="0"/>
                      </a:endParaRPr>
                    </a:p>
                  </a:txBody>
                  <a:tcPr>
                    <a:solidFill>
                      <a:schemeClr val="bg1"/>
                    </a:solidFill>
                  </a:tcPr>
                </a:tc>
                <a:tc>
                  <a:txBody>
                    <a:bodyPr/>
                    <a:lstStyle/>
                    <a:p>
                      <a:pPr algn="ctr"/>
                      <a:endParaRPr lang="en-US" sz="1600" dirty="0">
                        <a:latin typeface="Baskerville Old Face" pitchFamily="18" charset="0"/>
                      </a:endParaRPr>
                    </a:p>
                  </a:txBody>
                  <a:tcPr>
                    <a:solidFill>
                      <a:schemeClr val="bg1"/>
                    </a:solidFill>
                  </a:tcPr>
                </a:tc>
                <a:tc>
                  <a:txBody>
                    <a:bodyPr/>
                    <a:lstStyle/>
                    <a:p>
                      <a:pPr algn="ctr"/>
                      <a:endParaRPr lang="en-US" sz="1600" dirty="0" smtClean="0">
                        <a:latin typeface="Baskerville Old Face" pitchFamily="18" charset="0"/>
                      </a:endParaRPr>
                    </a:p>
                  </a:txBody>
                  <a:tcPr>
                    <a:solidFill>
                      <a:schemeClr val="bg1"/>
                    </a:solidFill>
                  </a:tcPr>
                </a:tc>
              </a:tr>
            </a:tbl>
          </a:graphicData>
        </a:graphic>
      </p:graphicFrame>
      <p:pic>
        <p:nvPicPr>
          <p:cNvPr id="84994" name="Picture 2"/>
          <p:cNvPicPr>
            <a:picLocks noChangeAspect="1" noChangeArrowheads="1"/>
          </p:cNvPicPr>
          <p:nvPr/>
        </p:nvPicPr>
        <p:blipFill>
          <a:blip r:embed="rId3" cstate="print"/>
          <a:srcRect/>
          <a:stretch>
            <a:fillRect/>
          </a:stretch>
        </p:blipFill>
        <p:spPr bwMode="auto">
          <a:xfrm>
            <a:off x="3910694" y="2199117"/>
            <a:ext cx="506927" cy="451591"/>
          </a:xfrm>
          <a:prstGeom prst="rect">
            <a:avLst/>
          </a:prstGeom>
          <a:noFill/>
          <a:ln w="9525">
            <a:noFill/>
            <a:miter lim="800000"/>
            <a:headEnd/>
            <a:tailEnd/>
          </a:ln>
          <a:effectLst/>
        </p:spPr>
      </p:pic>
      <p:sp>
        <p:nvSpPr>
          <p:cNvPr id="13315" name="Rectangle 2"/>
          <p:cNvSpPr>
            <a:spLocks noGrp="1" noChangeArrowheads="1"/>
          </p:cNvSpPr>
          <p:nvPr>
            <p:ph type="title"/>
          </p:nvPr>
        </p:nvSpPr>
        <p:spPr>
          <a:xfrm>
            <a:off x="961900" y="398381"/>
            <a:ext cx="5964238" cy="369332"/>
          </a:xfrm>
        </p:spPr>
        <p:txBody>
          <a:bodyPr>
            <a:normAutofit fontScale="90000"/>
          </a:bodyPr>
          <a:lstStyle/>
          <a:p>
            <a:pPr lvl="0"/>
            <a:r>
              <a:rPr lang="en-US" dirty="0" smtClean="0">
                <a:latin typeface="+mj-lt"/>
                <a:cs typeface="Calibri" pitchFamily="34" charset="0"/>
              </a:rPr>
              <a:t>Work Time Available for the team During Iteration</a:t>
            </a:r>
          </a:p>
        </p:txBody>
      </p:sp>
      <p:cxnSp>
        <p:nvCxnSpPr>
          <p:cNvPr id="13316" name="Straight Connector 42"/>
          <p:cNvCxnSpPr>
            <a:cxnSpLocks noChangeShapeType="1"/>
          </p:cNvCxnSpPr>
          <p:nvPr/>
        </p:nvCxnSpPr>
        <p:spPr bwMode="auto">
          <a:xfrm>
            <a:off x="4648200" y="6248400"/>
            <a:ext cx="914400" cy="914400"/>
          </a:xfrm>
          <a:prstGeom prst="line">
            <a:avLst/>
          </a:prstGeom>
          <a:noFill/>
          <a:ln w="9525" algn="ctr">
            <a:noFill/>
            <a:round/>
            <a:headEnd/>
            <a:tailEnd/>
          </a:ln>
        </p:spPr>
      </p:cxnSp>
      <p:sp>
        <p:nvSpPr>
          <p:cNvPr id="16" name="Rectangle 15"/>
          <p:cNvSpPr/>
          <p:nvPr/>
        </p:nvSpPr>
        <p:spPr bwMode="auto">
          <a:xfrm>
            <a:off x="3762111" y="1786890"/>
            <a:ext cx="1436634" cy="392430"/>
          </a:xfrm>
          <a:prstGeom prst="rect">
            <a:avLst/>
          </a:prstGeom>
          <a:solidFill>
            <a:schemeClr val="bg1">
              <a:lumMod val="75000"/>
              <a:alpha val="70195"/>
            </a:schemeClr>
          </a:solidFill>
          <a:ln w="9525">
            <a:noFill/>
            <a:miter lim="800000"/>
            <a:headEnd/>
            <a:tailEnd/>
          </a:ln>
        </p:spPr>
        <p:txBody>
          <a:bodyPr rtlCol="0" anchor="ctr"/>
          <a:lstStyle/>
          <a:p>
            <a:pPr marL="231775" indent="-231775" algn="ctr" eaLnBrk="0" hangingPunct="0">
              <a:lnSpc>
                <a:spcPct val="90000"/>
              </a:lnSpc>
              <a:buClr>
                <a:srgbClr val="0099CC"/>
              </a:buClr>
              <a:buSzPct val="75000"/>
              <a:buFont typeface="Wingdings" pitchFamily="2" charset="2"/>
              <a:buNone/>
            </a:pPr>
            <a:r>
              <a:rPr lang="en-US" sz="700" i="0" dirty="0" smtClean="0">
                <a:solidFill>
                  <a:schemeClr val="tx1"/>
                </a:solidFill>
                <a:latin typeface="+mj-lt"/>
                <a:cs typeface="Calibri" pitchFamily="34" charset="0"/>
              </a:rPr>
              <a:t>Iteration Planning </a:t>
            </a:r>
          </a:p>
          <a:p>
            <a:pPr marL="231775" indent="-231775" algn="ctr" eaLnBrk="0" hangingPunct="0">
              <a:lnSpc>
                <a:spcPct val="90000"/>
              </a:lnSpc>
              <a:buClr>
                <a:srgbClr val="0099CC"/>
              </a:buClr>
              <a:buSzPct val="75000"/>
              <a:buFont typeface="Wingdings" pitchFamily="2" charset="2"/>
              <a:buNone/>
            </a:pPr>
            <a:r>
              <a:rPr lang="en-US" sz="700" i="0" dirty="0" smtClean="0">
                <a:solidFill>
                  <a:schemeClr val="tx1"/>
                </a:solidFill>
                <a:latin typeface="+mj-lt"/>
                <a:cs typeface="Calibri" pitchFamily="34" charset="0"/>
              </a:rPr>
              <a:t>½ Day</a:t>
            </a:r>
          </a:p>
        </p:txBody>
      </p:sp>
      <p:sp>
        <p:nvSpPr>
          <p:cNvPr id="17" name="Rectangle 16"/>
          <p:cNvSpPr/>
          <p:nvPr/>
        </p:nvSpPr>
        <p:spPr bwMode="auto">
          <a:xfrm>
            <a:off x="2268186" y="4690754"/>
            <a:ext cx="1454183" cy="414646"/>
          </a:xfrm>
          <a:prstGeom prst="rect">
            <a:avLst/>
          </a:prstGeom>
          <a:solidFill>
            <a:schemeClr val="bg1">
              <a:lumMod val="75000"/>
              <a:alpha val="70195"/>
            </a:schemeClr>
          </a:solidFill>
          <a:ln w="9525">
            <a:noFill/>
            <a:miter lim="800000"/>
            <a:headEnd/>
            <a:tailEnd/>
          </a:ln>
        </p:spPr>
        <p:txBody>
          <a:bodyPr rtlCol="0" anchor="ctr"/>
          <a:lstStyle/>
          <a:p>
            <a:pPr marL="231775" indent="-231775" algn="ctr" eaLnBrk="0" hangingPunct="0">
              <a:lnSpc>
                <a:spcPct val="90000"/>
              </a:lnSpc>
              <a:buClr>
                <a:srgbClr val="0099CC"/>
              </a:buClr>
              <a:buSzPct val="75000"/>
            </a:pPr>
            <a:r>
              <a:rPr lang="en-US" sz="700" dirty="0" smtClean="0">
                <a:latin typeface="+mj-lt"/>
                <a:cs typeface="Calibri" pitchFamily="34" charset="0"/>
              </a:rPr>
              <a:t>Show &amp; Tell and Retrospective -  </a:t>
            </a:r>
          </a:p>
          <a:p>
            <a:pPr marL="231775" indent="-231775" algn="ctr" eaLnBrk="0" hangingPunct="0">
              <a:lnSpc>
                <a:spcPct val="90000"/>
              </a:lnSpc>
              <a:buClr>
                <a:srgbClr val="0099CC"/>
              </a:buClr>
              <a:buSzPct val="75000"/>
            </a:pPr>
            <a:r>
              <a:rPr lang="en-US" sz="700" dirty="0" smtClean="0">
                <a:latin typeface="+mj-lt"/>
                <a:cs typeface="Calibri" pitchFamily="34" charset="0"/>
              </a:rPr>
              <a:t>½ Day</a:t>
            </a:r>
          </a:p>
          <a:p>
            <a:pPr marL="231775" indent="-231775" algn="ctr" eaLnBrk="0" hangingPunct="0">
              <a:lnSpc>
                <a:spcPct val="90000"/>
              </a:lnSpc>
              <a:buClr>
                <a:srgbClr val="0099CC"/>
              </a:buClr>
              <a:buSzPct val="75000"/>
              <a:buFont typeface="Wingdings" pitchFamily="2" charset="2"/>
              <a:buNone/>
            </a:pPr>
            <a:endParaRPr lang="en-US" sz="700" b="1" i="0" dirty="0" smtClean="0">
              <a:solidFill>
                <a:schemeClr val="tx1"/>
              </a:solidFill>
              <a:latin typeface="+mj-lt"/>
              <a:cs typeface="Calibri" pitchFamily="34" charset="0"/>
            </a:endParaRPr>
          </a:p>
        </p:txBody>
      </p:sp>
      <p:sp>
        <p:nvSpPr>
          <p:cNvPr id="18" name="Rectangle 17"/>
          <p:cNvSpPr/>
          <p:nvPr/>
        </p:nvSpPr>
        <p:spPr bwMode="auto">
          <a:xfrm>
            <a:off x="762000" y="4343400"/>
            <a:ext cx="1447800" cy="152400"/>
          </a:xfrm>
          <a:prstGeom prst="rect">
            <a:avLst/>
          </a:prstGeom>
          <a:solidFill>
            <a:schemeClr val="bg1">
              <a:lumMod val="75000"/>
              <a:alpha val="70195"/>
            </a:schemeClr>
          </a:solidFill>
          <a:ln w="9525">
            <a:noFill/>
            <a:miter lim="800000"/>
            <a:headEnd/>
            <a:tailEnd/>
          </a:ln>
        </p:spPr>
        <p:txBody>
          <a:bodyPr rtlCol="0" anchor="ctr"/>
          <a:lstStyle/>
          <a:p>
            <a:pPr marL="231775" indent="-231775" algn="ctr" eaLnBrk="0" hangingPunct="0">
              <a:lnSpc>
                <a:spcPct val="90000"/>
              </a:lnSpc>
              <a:buClr>
                <a:srgbClr val="0099CC"/>
              </a:buClr>
              <a:buSzPct val="75000"/>
              <a:buFont typeface="Wingdings" pitchFamily="2" charset="2"/>
              <a:buNone/>
            </a:pPr>
            <a:r>
              <a:rPr lang="en-US" sz="600" i="0" dirty="0" smtClean="0">
                <a:solidFill>
                  <a:schemeClr val="tx1"/>
                </a:solidFill>
                <a:latin typeface="+mj-lt"/>
                <a:cs typeface="Calibri" pitchFamily="34" charset="0"/>
              </a:rPr>
              <a:t>15 Min – Daily Standup</a:t>
            </a:r>
          </a:p>
        </p:txBody>
      </p:sp>
      <p:sp>
        <p:nvSpPr>
          <p:cNvPr id="19" name="Rectangle 18"/>
          <p:cNvSpPr/>
          <p:nvPr/>
        </p:nvSpPr>
        <p:spPr bwMode="auto">
          <a:xfrm>
            <a:off x="2265045" y="4343400"/>
            <a:ext cx="1447800" cy="152400"/>
          </a:xfrm>
          <a:prstGeom prst="rect">
            <a:avLst/>
          </a:prstGeom>
          <a:solidFill>
            <a:schemeClr val="bg1">
              <a:lumMod val="75000"/>
              <a:alpha val="70195"/>
            </a:schemeClr>
          </a:solidFill>
          <a:ln w="9525">
            <a:noFill/>
            <a:miter lim="800000"/>
            <a:headEnd/>
            <a:tailEnd/>
          </a:ln>
        </p:spPr>
        <p:txBody>
          <a:bodyPr rtlCol="0" anchor="ctr"/>
          <a:lstStyle/>
          <a:p>
            <a:pPr marL="231775" indent="-231775" algn="ctr" eaLnBrk="0" hangingPunct="0">
              <a:lnSpc>
                <a:spcPct val="90000"/>
              </a:lnSpc>
              <a:buClr>
                <a:srgbClr val="0099CC"/>
              </a:buClr>
              <a:buSzPct val="75000"/>
              <a:buFont typeface="Wingdings" pitchFamily="2" charset="2"/>
              <a:buNone/>
            </a:pPr>
            <a:r>
              <a:rPr lang="en-US" sz="600" i="0" dirty="0" smtClean="0">
                <a:solidFill>
                  <a:schemeClr val="tx1"/>
                </a:solidFill>
                <a:latin typeface="+mj-lt"/>
                <a:cs typeface="Calibri" pitchFamily="34" charset="0"/>
              </a:rPr>
              <a:t>15 Min – Daily Standup</a:t>
            </a:r>
          </a:p>
        </p:txBody>
      </p:sp>
      <p:sp>
        <p:nvSpPr>
          <p:cNvPr id="20" name="Rectangle 19"/>
          <p:cNvSpPr/>
          <p:nvPr/>
        </p:nvSpPr>
        <p:spPr bwMode="auto">
          <a:xfrm>
            <a:off x="5229225" y="1786890"/>
            <a:ext cx="1447800" cy="152400"/>
          </a:xfrm>
          <a:prstGeom prst="rect">
            <a:avLst/>
          </a:prstGeom>
          <a:solidFill>
            <a:schemeClr val="bg1">
              <a:lumMod val="75000"/>
              <a:alpha val="70195"/>
            </a:schemeClr>
          </a:solidFill>
          <a:ln w="9525">
            <a:noFill/>
            <a:miter lim="800000"/>
            <a:headEnd/>
            <a:tailEnd/>
          </a:ln>
        </p:spPr>
        <p:txBody>
          <a:bodyPr rtlCol="0" anchor="ctr"/>
          <a:lstStyle/>
          <a:p>
            <a:pPr marL="231775" indent="-231775" algn="ctr" eaLnBrk="0" hangingPunct="0">
              <a:lnSpc>
                <a:spcPct val="90000"/>
              </a:lnSpc>
              <a:buClr>
                <a:srgbClr val="0099CC"/>
              </a:buClr>
              <a:buSzPct val="75000"/>
              <a:buFont typeface="Wingdings" pitchFamily="2" charset="2"/>
              <a:buNone/>
            </a:pPr>
            <a:r>
              <a:rPr lang="en-US" sz="600" i="0" dirty="0" smtClean="0">
                <a:solidFill>
                  <a:schemeClr val="tx1"/>
                </a:solidFill>
                <a:latin typeface="+mj-lt"/>
                <a:cs typeface="Calibri" pitchFamily="34" charset="0"/>
              </a:rPr>
              <a:t>15 Min – Daily Standup</a:t>
            </a:r>
          </a:p>
        </p:txBody>
      </p:sp>
      <p:sp>
        <p:nvSpPr>
          <p:cNvPr id="21" name="Rectangle 20"/>
          <p:cNvSpPr/>
          <p:nvPr/>
        </p:nvSpPr>
        <p:spPr bwMode="auto">
          <a:xfrm>
            <a:off x="6699885" y="1786890"/>
            <a:ext cx="1447800" cy="152400"/>
          </a:xfrm>
          <a:prstGeom prst="rect">
            <a:avLst/>
          </a:prstGeom>
          <a:solidFill>
            <a:schemeClr val="bg1">
              <a:lumMod val="75000"/>
              <a:alpha val="70195"/>
            </a:schemeClr>
          </a:solidFill>
          <a:ln w="9525">
            <a:noFill/>
            <a:miter lim="800000"/>
            <a:headEnd/>
            <a:tailEnd/>
          </a:ln>
        </p:spPr>
        <p:txBody>
          <a:bodyPr rtlCol="0" anchor="ctr"/>
          <a:lstStyle/>
          <a:p>
            <a:pPr marL="231775" indent="-231775" algn="ctr" eaLnBrk="0" hangingPunct="0">
              <a:lnSpc>
                <a:spcPct val="90000"/>
              </a:lnSpc>
              <a:buClr>
                <a:srgbClr val="0099CC"/>
              </a:buClr>
              <a:buSzPct val="75000"/>
              <a:buFont typeface="Wingdings" pitchFamily="2" charset="2"/>
              <a:buNone/>
            </a:pPr>
            <a:r>
              <a:rPr lang="en-US" sz="600" i="0" dirty="0" smtClean="0">
                <a:solidFill>
                  <a:schemeClr val="tx1"/>
                </a:solidFill>
                <a:latin typeface="+mj-lt"/>
                <a:cs typeface="Calibri" pitchFamily="34" charset="0"/>
              </a:rPr>
              <a:t>15 Min – Daily Standup</a:t>
            </a:r>
          </a:p>
        </p:txBody>
      </p:sp>
      <p:sp>
        <p:nvSpPr>
          <p:cNvPr id="23" name="Rectangle 22"/>
          <p:cNvSpPr/>
          <p:nvPr/>
        </p:nvSpPr>
        <p:spPr bwMode="auto">
          <a:xfrm>
            <a:off x="762000" y="2690853"/>
            <a:ext cx="1447800" cy="152400"/>
          </a:xfrm>
          <a:prstGeom prst="rect">
            <a:avLst/>
          </a:prstGeom>
          <a:solidFill>
            <a:schemeClr val="bg1">
              <a:lumMod val="75000"/>
              <a:alpha val="70195"/>
            </a:schemeClr>
          </a:solidFill>
          <a:ln w="9525">
            <a:noFill/>
            <a:miter lim="800000"/>
            <a:headEnd/>
            <a:tailEnd/>
          </a:ln>
        </p:spPr>
        <p:txBody>
          <a:bodyPr rtlCol="0" anchor="ctr"/>
          <a:lstStyle/>
          <a:p>
            <a:pPr marL="231775" indent="-231775" algn="ctr" eaLnBrk="0" hangingPunct="0">
              <a:lnSpc>
                <a:spcPct val="90000"/>
              </a:lnSpc>
              <a:buClr>
                <a:srgbClr val="0099CC"/>
              </a:buClr>
              <a:buSzPct val="75000"/>
              <a:buFont typeface="Wingdings" pitchFamily="2" charset="2"/>
              <a:buNone/>
            </a:pPr>
            <a:r>
              <a:rPr lang="en-US" sz="600" i="0" dirty="0" smtClean="0">
                <a:solidFill>
                  <a:schemeClr val="tx1"/>
                </a:solidFill>
                <a:latin typeface="+mj-lt"/>
                <a:cs typeface="Calibri" pitchFamily="34" charset="0"/>
              </a:rPr>
              <a:t>15 Min – Daily Standup</a:t>
            </a:r>
          </a:p>
        </p:txBody>
      </p:sp>
      <p:sp>
        <p:nvSpPr>
          <p:cNvPr id="24" name="Rectangle 23"/>
          <p:cNvSpPr/>
          <p:nvPr/>
        </p:nvSpPr>
        <p:spPr bwMode="auto">
          <a:xfrm>
            <a:off x="2265045" y="2690853"/>
            <a:ext cx="1447800" cy="152400"/>
          </a:xfrm>
          <a:prstGeom prst="rect">
            <a:avLst/>
          </a:prstGeom>
          <a:solidFill>
            <a:schemeClr val="bg1">
              <a:lumMod val="75000"/>
              <a:alpha val="70195"/>
            </a:schemeClr>
          </a:solidFill>
          <a:ln w="9525">
            <a:noFill/>
            <a:miter lim="800000"/>
            <a:headEnd/>
            <a:tailEnd/>
          </a:ln>
        </p:spPr>
        <p:txBody>
          <a:bodyPr rtlCol="0" anchor="ctr"/>
          <a:lstStyle/>
          <a:p>
            <a:pPr marL="231775" indent="-231775" algn="ctr" eaLnBrk="0" hangingPunct="0">
              <a:lnSpc>
                <a:spcPct val="90000"/>
              </a:lnSpc>
              <a:buClr>
                <a:srgbClr val="0099CC"/>
              </a:buClr>
              <a:buSzPct val="75000"/>
              <a:buFont typeface="Wingdings" pitchFamily="2" charset="2"/>
              <a:buNone/>
            </a:pPr>
            <a:r>
              <a:rPr lang="en-US" sz="600" i="0" dirty="0" smtClean="0">
                <a:solidFill>
                  <a:schemeClr val="tx1"/>
                </a:solidFill>
                <a:latin typeface="+mj-lt"/>
                <a:cs typeface="Calibri" pitchFamily="34" charset="0"/>
              </a:rPr>
              <a:t>15 Min – Daily Standup</a:t>
            </a:r>
          </a:p>
        </p:txBody>
      </p:sp>
      <p:sp>
        <p:nvSpPr>
          <p:cNvPr id="25" name="Rectangle 24"/>
          <p:cNvSpPr/>
          <p:nvPr/>
        </p:nvSpPr>
        <p:spPr bwMode="auto">
          <a:xfrm>
            <a:off x="5229225" y="2690853"/>
            <a:ext cx="1447800" cy="152400"/>
          </a:xfrm>
          <a:prstGeom prst="rect">
            <a:avLst/>
          </a:prstGeom>
          <a:solidFill>
            <a:schemeClr val="bg1">
              <a:lumMod val="75000"/>
              <a:alpha val="70195"/>
            </a:schemeClr>
          </a:solidFill>
          <a:ln w="9525">
            <a:noFill/>
            <a:miter lim="800000"/>
            <a:headEnd/>
            <a:tailEnd/>
          </a:ln>
        </p:spPr>
        <p:txBody>
          <a:bodyPr rtlCol="0" anchor="ctr"/>
          <a:lstStyle/>
          <a:p>
            <a:pPr marL="231775" indent="-231775" algn="ctr" eaLnBrk="0" hangingPunct="0">
              <a:lnSpc>
                <a:spcPct val="90000"/>
              </a:lnSpc>
              <a:buClr>
                <a:srgbClr val="0099CC"/>
              </a:buClr>
              <a:buSzPct val="75000"/>
              <a:buFont typeface="Wingdings" pitchFamily="2" charset="2"/>
              <a:buNone/>
            </a:pPr>
            <a:r>
              <a:rPr lang="en-US" sz="600" i="0" dirty="0" smtClean="0">
                <a:solidFill>
                  <a:schemeClr val="tx1"/>
                </a:solidFill>
                <a:latin typeface="+mj-lt"/>
                <a:cs typeface="Calibri" pitchFamily="34" charset="0"/>
              </a:rPr>
              <a:t>15 Min – Daily Standup</a:t>
            </a:r>
          </a:p>
        </p:txBody>
      </p:sp>
      <p:sp>
        <p:nvSpPr>
          <p:cNvPr id="26" name="Rectangle 25"/>
          <p:cNvSpPr/>
          <p:nvPr/>
        </p:nvSpPr>
        <p:spPr bwMode="auto">
          <a:xfrm>
            <a:off x="6699885" y="2690853"/>
            <a:ext cx="1447800" cy="152400"/>
          </a:xfrm>
          <a:prstGeom prst="rect">
            <a:avLst/>
          </a:prstGeom>
          <a:solidFill>
            <a:schemeClr val="bg1">
              <a:lumMod val="75000"/>
              <a:alpha val="70195"/>
            </a:schemeClr>
          </a:solidFill>
          <a:ln w="9525">
            <a:noFill/>
            <a:miter lim="800000"/>
            <a:headEnd/>
            <a:tailEnd/>
          </a:ln>
        </p:spPr>
        <p:txBody>
          <a:bodyPr rtlCol="0" anchor="ctr"/>
          <a:lstStyle/>
          <a:p>
            <a:pPr marL="231775" indent="-231775" algn="ctr" eaLnBrk="0" hangingPunct="0">
              <a:lnSpc>
                <a:spcPct val="90000"/>
              </a:lnSpc>
              <a:buClr>
                <a:srgbClr val="0099CC"/>
              </a:buClr>
              <a:buSzPct val="75000"/>
              <a:buFont typeface="Wingdings" pitchFamily="2" charset="2"/>
              <a:buNone/>
            </a:pPr>
            <a:r>
              <a:rPr lang="en-US" sz="600" i="0" dirty="0" smtClean="0">
                <a:solidFill>
                  <a:schemeClr val="tx1"/>
                </a:solidFill>
                <a:latin typeface="+mj-lt"/>
                <a:cs typeface="Calibri" pitchFamily="34" charset="0"/>
              </a:rPr>
              <a:t>15 Min – Daily Standup</a:t>
            </a:r>
          </a:p>
        </p:txBody>
      </p:sp>
      <p:sp>
        <p:nvSpPr>
          <p:cNvPr id="28" name="Rectangle 27"/>
          <p:cNvSpPr/>
          <p:nvPr/>
        </p:nvSpPr>
        <p:spPr bwMode="auto">
          <a:xfrm>
            <a:off x="762000" y="3513151"/>
            <a:ext cx="1447800" cy="152400"/>
          </a:xfrm>
          <a:prstGeom prst="rect">
            <a:avLst/>
          </a:prstGeom>
          <a:solidFill>
            <a:schemeClr val="bg1">
              <a:lumMod val="75000"/>
              <a:alpha val="70195"/>
            </a:schemeClr>
          </a:solidFill>
          <a:ln w="9525">
            <a:noFill/>
            <a:miter lim="800000"/>
            <a:headEnd/>
            <a:tailEnd/>
          </a:ln>
        </p:spPr>
        <p:txBody>
          <a:bodyPr rtlCol="0" anchor="ctr"/>
          <a:lstStyle/>
          <a:p>
            <a:pPr marL="231775" indent="-231775" algn="ctr" eaLnBrk="0" hangingPunct="0">
              <a:lnSpc>
                <a:spcPct val="90000"/>
              </a:lnSpc>
              <a:buClr>
                <a:srgbClr val="0099CC"/>
              </a:buClr>
              <a:buSzPct val="75000"/>
              <a:buFont typeface="Wingdings" pitchFamily="2" charset="2"/>
              <a:buNone/>
            </a:pPr>
            <a:r>
              <a:rPr lang="en-US" sz="600" i="0" dirty="0" smtClean="0">
                <a:solidFill>
                  <a:schemeClr val="tx1"/>
                </a:solidFill>
                <a:latin typeface="+mj-lt"/>
                <a:cs typeface="Calibri" pitchFamily="34" charset="0"/>
              </a:rPr>
              <a:t>15 Min – Daily Standup</a:t>
            </a:r>
          </a:p>
        </p:txBody>
      </p:sp>
      <p:sp>
        <p:nvSpPr>
          <p:cNvPr id="29" name="Rectangle 28"/>
          <p:cNvSpPr/>
          <p:nvPr/>
        </p:nvSpPr>
        <p:spPr bwMode="auto">
          <a:xfrm>
            <a:off x="2265045" y="3513151"/>
            <a:ext cx="1447800" cy="152400"/>
          </a:xfrm>
          <a:prstGeom prst="rect">
            <a:avLst/>
          </a:prstGeom>
          <a:solidFill>
            <a:schemeClr val="bg1">
              <a:lumMod val="75000"/>
              <a:alpha val="70195"/>
            </a:schemeClr>
          </a:solidFill>
          <a:ln w="9525">
            <a:noFill/>
            <a:miter lim="800000"/>
            <a:headEnd/>
            <a:tailEnd/>
          </a:ln>
        </p:spPr>
        <p:txBody>
          <a:bodyPr rtlCol="0" anchor="ctr"/>
          <a:lstStyle/>
          <a:p>
            <a:pPr marL="231775" indent="-231775" algn="ctr" eaLnBrk="0" hangingPunct="0">
              <a:lnSpc>
                <a:spcPct val="90000"/>
              </a:lnSpc>
              <a:buClr>
                <a:srgbClr val="0099CC"/>
              </a:buClr>
              <a:buSzPct val="75000"/>
              <a:buFont typeface="Wingdings" pitchFamily="2" charset="2"/>
              <a:buNone/>
            </a:pPr>
            <a:r>
              <a:rPr lang="en-US" sz="600" i="0" dirty="0" smtClean="0">
                <a:solidFill>
                  <a:schemeClr val="tx1"/>
                </a:solidFill>
                <a:latin typeface="+mj-lt"/>
                <a:cs typeface="Calibri" pitchFamily="34" charset="0"/>
              </a:rPr>
              <a:t>15 Min – Daily Standup</a:t>
            </a:r>
          </a:p>
        </p:txBody>
      </p:sp>
      <p:sp>
        <p:nvSpPr>
          <p:cNvPr id="30" name="Rectangle 29"/>
          <p:cNvSpPr/>
          <p:nvPr/>
        </p:nvSpPr>
        <p:spPr bwMode="auto">
          <a:xfrm>
            <a:off x="5229225" y="3513151"/>
            <a:ext cx="1447800" cy="152400"/>
          </a:xfrm>
          <a:prstGeom prst="rect">
            <a:avLst/>
          </a:prstGeom>
          <a:solidFill>
            <a:schemeClr val="bg1">
              <a:lumMod val="75000"/>
              <a:alpha val="70195"/>
            </a:schemeClr>
          </a:solidFill>
          <a:ln w="9525">
            <a:noFill/>
            <a:miter lim="800000"/>
            <a:headEnd/>
            <a:tailEnd/>
          </a:ln>
        </p:spPr>
        <p:txBody>
          <a:bodyPr rtlCol="0" anchor="ctr"/>
          <a:lstStyle/>
          <a:p>
            <a:pPr marL="231775" indent="-231775" algn="ctr" eaLnBrk="0" hangingPunct="0">
              <a:lnSpc>
                <a:spcPct val="90000"/>
              </a:lnSpc>
              <a:buClr>
                <a:srgbClr val="0099CC"/>
              </a:buClr>
              <a:buSzPct val="75000"/>
              <a:buFont typeface="Wingdings" pitchFamily="2" charset="2"/>
              <a:buNone/>
            </a:pPr>
            <a:r>
              <a:rPr lang="en-US" sz="600" i="0" dirty="0" smtClean="0">
                <a:solidFill>
                  <a:schemeClr val="tx1"/>
                </a:solidFill>
                <a:latin typeface="+mj-lt"/>
                <a:cs typeface="Calibri" pitchFamily="34" charset="0"/>
              </a:rPr>
              <a:t>15 Min – Daily Standup</a:t>
            </a:r>
          </a:p>
        </p:txBody>
      </p:sp>
      <p:sp>
        <p:nvSpPr>
          <p:cNvPr id="31" name="Rectangle 30"/>
          <p:cNvSpPr/>
          <p:nvPr/>
        </p:nvSpPr>
        <p:spPr bwMode="auto">
          <a:xfrm>
            <a:off x="6699885" y="3513151"/>
            <a:ext cx="1447800" cy="152400"/>
          </a:xfrm>
          <a:prstGeom prst="rect">
            <a:avLst/>
          </a:prstGeom>
          <a:solidFill>
            <a:schemeClr val="bg1">
              <a:lumMod val="75000"/>
              <a:alpha val="70195"/>
            </a:schemeClr>
          </a:solidFill>
          <a:ln w="9525">
            <a:noFill/>
            <a:miter lim="800000"/>
            <a:headEnd/>
            <a:tailEnd/>
          </a:ln>
        </p:spPr>
        <p:txBody>
          <a:bodyPr rtlCol="0" anchor="ctr"/>
          <a:lstStyle/>
          <a:p>
            <a:pPr marL="231775" indent="-231775" algn="ctr" eaLnBrk="0" hangingPunct="0">
              <a:lnSpc>
                <a:spcPct val="90000"/>
              </a:lnSpc>
              <a:buClr>
                <a:srgbClr val="0099CC"/>
              </a:buClr>
              <a:buSzPct val="75000"/>
              <a:buFont typeface="Wingdings" pitchFamily="2" charset="2"/>
              <a:buNone/>
            </a:pPr>
            <a:r>
              <a:rPr lang="en-US" sz="600" i="0" dirty="0" smtClean="0">
                <a:solidFill>
                  <a:schemeClr val="tx1"/>
                </a:solidFill>
                <a:latin typeface="+mj-lt"/>
                <a:cs typeface="Calibri" pitchFamily="34" charset="0"/>
              </a:rPr>
              <a:t>15 Min – Daily Standup</a:t>
            </a:r>
          </a:p>
        </p:txBody>
      </p:sp>
      <p:sp>
        <p:nvSpPr>
          <p:cNvPr id="35" name="Oval 34"/>
          <p:cNvSpPr/>
          <p:nvPr/>
        </p:nvSpPr>
        <p:spPr bwMode="auto">
          <a:xfrm>
            <a:off x="4800600" y="2286000"/>
            <a:ext cx="304800" cy="304800"/>
          </a:xfrm>
          <a:prstGeom prst="ellipse">
            <a:avLst/>
          </a:prstGeom>
          <a:solidFill>
            <a:srgbClr val="31A2D5">
              <a:alpha val="70195"/>
            </a:srgbClr>
          </a:solidFill>
          <a:ln w="9525">
            <a:solidFill>
              <a:schemeClr val="accent2"/>
            </a:solidFill>
            <a:miter lim="800000"/>
            <a:headEnd/>
            <a:tailEnd/>
          </a:ln>
        </p:spPr>
        <p:txBody>
          <a:bodyPr rtlCol="0" anchor="ctr"/>
          <a:lstStyle/>
          <a:p>
            <a:pPr marL="231775" indent="-231775" algn="ctr" eaLnBrk="0" hangingPunct="0">
              <a:lnSpc>
                <a:spcPct val="90000"/>
              </a:lnSpc>
              <a:buClr>
                <a:srgbClr val="0099CC"/>
              </a:buClr>
              <a:buSzPct val="75000"/>
              <a:buFont typeface="Wingdings" pitchFamily="2" charset="2"/>
              <a:buNone/>
            </a:pPr>
            <a:r>
              <a:rPr lang="en-US" sz="1200" b="1" i="0" dirty="0" smtClean="0">
                <a:solidFill>
                  <a:schemeClr val="tx1"/>
                </a:solidFill>
                <a:latin typeface="+mj-lt"/>
                <a:cs typeface="Calibri" pitchFamily="34" charset="0"/>
              </a:rPr>
              <a:t>1</a:t>
            </a:r>
          </a:p>
        </p:txBody>
      </p:sp>
      <p:sp>
        <p:nvSpPr>
          <p:cNvPr id="39" name="Oval 38"/>
          <p:cNvSpPr/>
          <p:nvPr/>
        </p:nvSpPr>
        <p:spPr bwMode="auto">
          <a:xfrm>
            <a:off x="6286500" y="2286000"/>
            <a:ext cx="304800" cy="304800"/>
          </a:xfrm>
          <a:prstGeom prst="ellipse">
            <a:avLst/>
          </a:prstGeom>
          <a:solidFill>
            <a:srgbClr val="31A2D5">
              <a:alpha val="70195"/>
            </a:srgbClr>
          </a:solidFill>
          <a:ln w="9525">
            <a:solidFill>
              <a:schemeClr val="accent2"/>
            </a:solidFill>
            <a:miter lim="800000"/>
            <a:headEnd/>
            <a:tailEnd/>
          </a:ln>
        </p:spPr>
        <p:txBody>
          <a:bodyPr rtlCol="0" anchor="ctr"/>
          <a:lstStyle/>
          <a:p>
            <a:pPr marL="231775" indent="-231775" algn="ctr" eaLnBrk="0" hangingPunct="0">
              <a:lnSpc>
                <a:spcPct val="90000"/>
              </a:lnSpc>
              <a:buClr>
                <a:srgbClr val="0099CC"/>
              </a:buClr>
              <a:buSzPct val="75000"/>
              <a:buFont typeface="Wingdings" pitchFamily="2" charset="2"/>
              <a:buNone/>
            </a:pPr>
            <a:r>
              <a:rPr lang="en-US" sz="1200" b="1" i="0" dirty="0" smtClean="0">
                <a:solidFill>
                  <a:schemeClr val="tx1"/>
                </a:solidFill>
                <a:latin typeface="+mj-lt"/>
                <a:cs typeface="Calibri" pitchFamily="34" charset="0"/>
              </a:rPr>
              <a:t>2</a:t>
            </a:r>
          </a:p>
        </p:txBody>
      </p:sp>
      <p:sp>
        <p:nvSpPr>
          <p:cNvPr id="40" name="Oval 39"/>
          <p:cNvSpPr/>
          <p:nvPr/>
        </p:nvSpPr>
        <p:spPr bwMode="auto">
          <a:xfrm>
            <a:off x="7810500" y="2286000"/>
            <a:ext cx="304800" cy="304800"/>
          </a:xfrm>
          <a:prstGeom prst="ellipse">
            <a:avLst/>
          </a:prstGeom>
          <a:solidFill>
            <a:srgbClr val="31A2D5">
              <a:alpha val="70195"/>
            </a:srgbClr>
          </a:solidFill>
          <a:ln w="9525">
            <a:solidFill>
              <a:schemeClr val="accent2"/>
            </a:solidFill>
            <a:miter lim="800000"/>
            <a:headEnd/>
            <a:tailEnd/>
          </a:ln>
        </p:spPr>
        <p:txBody>
          <a:bodyPr rtlCol="0" anchor="ctr"/>
          <a:lstStyle/>
          <a:p>
            <a:pPr marL="231775" indent="-231775" algn="ctr" eaLnBrk="0" hangingPunct="0">
              <a:lnSpc>
                <a:spcPct val="90000"/>
              </a:lnSpc>
              <a:buClr>
                <a:srgbClr val="0099CC"/>
              </a:buClr>
              <a:buSzPct val="75000"/>
              <a:buFont typeface="Wingdings" pitchFamily="2" charset="2"/>
              <a:buNone/>
            </a:pPr>
            <a:r>
              <a:rPr lang="en-US" sz="1200" b="1" dirty="0" smtClean="0">
                <a:latin typeface="+mj-lt"/>
                <a:cs typeface="Calibri" pitchFamily="34" charset="0"/>
              </a:rPr>
              <a:t>3</a:t>
            </a:r>
            <a:endParaRPr lang="en-US" sz="1200" b="1" i="0" dirty="0" smtClean="0">
              <a:solidFill>
                <a:schemeClr val="tx1"/>
              </a:solidFill>
              <a:latin typeface="+mj-lt"/>
              <a:cs typeface="Calibri" pitchFamily="34" charset="0"/>
            </a:endParaRPr>
          </a:p>
        </p:txBody>
      </p:sp>
      <p:sp>
        <p:nvSpPr>
          <p:cNvPr id="41" name="Oval 40"/>
          <p:cNvSpPr/>
          <p:nvPr/>
        </p:nvSpPr>
        <p:spPr bwMode="auto">
          <a:xfrm>
            <a:off x="1752600" y="3124200"/>
            <a:ext cx="304800" cy="304800"/>
          </a:xfrm>
          <a:prstGeom prst="ellipse">
            <a:avLst/>
          </a:prstGeom>
          <a:solidFill>
            <a:srgbClr val="31A2D5">
              <a:alpha val="70195"/>
            </a:srgbClr>
          </a:solidFill>
          <a:ln w="9525">
            <a:solidFill>
              <a:schemeClr val="accent2"/>
            </a:solidFill>
            <a:miter lim="800000"/>
            <a:headEnd/>
            <a:tailEnd/>
          </a:ln>
        </p:spPr>
        <p:txBody>
          <a:bodyPr rtlCol="0" anchor="ctr"/>
          <a:lstStyle/>
          <a:p>
            <a:pPr marL="231775" indent="-231775" algn="ctr" eaLnBrk="0" hangingPunct="0">
              <a:lnSpc>
                <a:spcPct val="90000"/>
              </a:lnSpc>
              <a:buClr>
                <a:srgbClr val="0099CC"/>
              </a:buClr>
              <a:buSzPct val="75000"/>
              <a:buFont typeface="Wingdings" pitchFamily="2" charset="2"/>
              <a:buNone/>
            </a:pPr>
            <a:r>
              <a:rPr lang="en-US" sz="1200" b="1" dirty="0" smtClean="0">
                <a:latin typeface="+mj-lt"/>
                <a:cs typeface="Calibri" pitchFamily="34" charset="0"/>
              </a:rPr>
              <a:t>4</a:t>
            </a:r>
            <a:endParaRPr lang="en-US" sz="1200" b="1" i="0" dirty="0" smtClean="0">
              <a:solidFill>
                <a:schemeClr val="tx1"/>
              </a:solidFill>
              <a:latin typeface="+mj-lt"/>
              <a:cs typeface="Calibri" pitchFamily="34" charset="0"/>
            </a:endParaRPr>
          </a:p>
        </p:txBody>
      </p:sp>
      <p:sp>
        <p:nvSpPr>
          <p:cNvPr id="42" name="Oval 41"/>
          <p:cNvSpPr/>
          <p:nvPr/>
        </p:nvSpPr>
        <p:spPr bwMode="auto">
          <a:xfrm>
            <a:off x="3335655" y="3124200"/>
            <a:ext cx="304800" cy="304800"/>
          </a:xfrm>
          <a:prstGeom prst="ellipse">
            <a:avLst/>
          </a:prstGeom>
          <a:solidFill>
            <a:srgbClr val="31A2D5">
              <a:alpha val="70195"/>
            </a:srgbClr>
          </a:solidFill>
          <a:ln w="9525">
            <a:solidFill>
              <a:schemeClr val="accent2"/>
            </a:solidFill>
            <a:miter lim="800000"/>
            <a:headEnd/>
            <a:tailEnd/>
          </a:ln>
        </p:spPr>
        <p:txBody>
          <a:bodyPr rtlCol="0" anchor="ctr"/>
          <a:lstStyle/>
          <a:p>
            <a:pPr marL="231775" indent="-231775" algn="ctr" eaLnBrk="0" hangingPunct="0">
              <a:lnSpc>
                <a:spcPct val="90000"/>
              </a:lnSpc>
              <a:buClr>
                <a:srgbClr val="0099CC"/>
              </a:buClr>
              <a:buSzPct val="75000"/>
              <a:buFont typeface="Wingdings" pitchFamily="2" charset="2"/>
              <a:buNone/>
            </a:pPr>
            <a:r>
              <a:rPr lang="en-US" sz="1200" b="1" dirty="0" smtClean="0">
                <a:latin typeface="+mj-lt"/>
                <a:cs typeface="Calibri" pitchFamily="34" charset="0"/>
              </a:rPr>
              <a:t>5</a:t>
            </a:r>
            <a:endParaRPr lang="en-US" sz="1200" b="1" i="0" dirty="0" smtClean="0">
              <a:solidFill>
                <a:schemeClr val="tx1"/>
              </a:solidFill>
              <a:latin typeface="+mj-lt"/>
              <a:cs typeface="Calibri" pitchFamily="34" charset="0"/>
            </a:endParaRPr>
          </a:p>
        </p:txBody>
      </p:sp>
      <p:sp>
        <p:nvSpPr>
          <p:cNvPr id="44" name="Oval 43"/>
          <p:cNvSpPr/>
          <p:nvPr/>
        </p:nvSpPr>
        <p:spPr bwMode="auto">
          <a:xfrm>
            <a:off x="6286500" y="3124200"/>
            <a:ext cx="304800" cy="304800"/>
          </a:xfrm>
          <a:prstGeom prst="ellipse">
            <a:avLst/>
          </a:prstGeom>
          <a:solidFill>
            <a:srgbClr val="31A2D5">
              <a:alpha val="70195"/>
            </a:srgbClr>
          </a:solidFill>
          <a:ln w="9525">
            <a:solidFill>
              <a:schemeClr val="accent2"/>
            </a:solidFill>
            <a:miter lim="800000"/>
            <a:headEnd/>
            <a:tailEnd/>
          </a:ln>
        </p:spPr>
        <p:txBody>
          <a:bodyPr rtlCol="0" anchor="ctr"/>
          <a:lstStyle/>
          <a:p>
            <a:pPr marL="231775" indent="-231775" algn="ctr" eaLnBrk="0" hangingPunct="0">
              <a:lnSpc>
                <a:spcPct val="90000"/>
              </a:lnSpc>
              <a:buClr>
                <a:srgbClr val="0099CC"/>
              </a:buClr>
              <a:buSzPct val="75000"/>
              <a:buFont typeface="Wingdings" pitchFamily="2" charset="2"/>
              <a:buNone/>
            </a:pPr>
            <a:r>
              <a:rPr lang="en-US" sz="1200" b="1" dirty="0" smtClean="0">
                <a:latin typeface="+mj-lt"/>
                <a:cs typeface="Calibri" pitchFamily="34" charset="0"/>
              </a:rPr>
              <a:t>7</a:t>
            </a:r>
            <a:endParaRPr lang="en-US" sz="1200" b="1" i="0" dirty="0" smtClean="0">
              <a:solidFill>
                <a:schemeClr val="tx1"/>
              </a:solidFill>
              <a:latin typeface="+mj-lt"/>
              <a:cs typeface="Calibri" pitchFamily="34" charset="0"/>
            </a:endParaRPr>
          </a:p>
        </p:txBody>
      </p:sp>
      <p:sp>
        <p:nvSpPr>
          <p:cNvPr id="45" name="Oval 44"/>
          <p:cNvSpPr/>
          <p:nvPr/>
        </p:nvSpPr>
        <p:spPr bwMode="auto">
          <a:xfrm>
            <a:off x="7810500" y="3124200"/>
            <a:ext cx="304800" cy="304800"/>
          </a:xfrm>
          <a:prstGeom prst="ellipse">
            <a:avLst/>
          </a:prstGeom>
          <a:solidFill>
            <a:srgbClr val="31A2D5">
              <a:alpha val="70195"/>
            </a:srgbClr>
          </a:solidFill>
          <a:ln w="9525">
            <a:solidFill>
              <a:schemeClr val="accent2"/>
            </a:solidFill>
            <a:miter lim="800000"/>
            <a:headEnd/>
            <a:tailEnd/>
          </a:ln>
        </p:spPr>
        <p:txBody>
          <a:bodyPr rtlCol="0" anchor="ctr"/>
          <a:lstStyle/>
          <a:p>
            <a:pPr marL="231775" indent="-231775" algn="ctr" eaLnBrk="0" hangingPunct="0">
              <a:lnSpc>
                <a:spcPct val="90000"/>
              </a:lnSpc>
              <a:buClr>
                <a:srgbClr val="0099CC"/>
              </a:buClr>
              <a:buSzPct val="75000"/>
              <a:buFont typeface="Wingdings" pitchFamily="2" charset="2"/>
              <a:buNone/>
            </a:pPr>
            <a:r>
              <a:rPr lang="en-US" sz="1200" b="1" dirty="0" smtClean="0">
                <a:latin typeface="+mj-lt"/>
                <a:cs typeface="Calibri" pitchFamily="34" charset="0"/>
              </a:rPr>
              <a:t>8</a:t>
            </a:r>
            <a:endParaRPr lang="en-US" sz="1200" b="1" i="0" dirty="0" smtClean="0">
              <a:solidFill>
                <a:schemeClr val="tx1"/>
              </a:solidFill>
              <a:latin typeface="+mj-lt"/>
              <a:cs typeface="Calibri" pitchFamily="34" charset="0"/>
            </a:endParaRPr>
          </a:p>
        </p:txBody>
      </p:sp>
      <p:sp>
        <p:nvSpPr>
          <p:cNvPr id="46" name="Oval 45"/>
          <p:cNvSpPr/>
          <p:nvPr/>
        </p:nvSpPr>
        <p:spPr bwMode="auto">
          <a:xfrm>
            <a:off x="1752600" y="3962400"/>
            <a:ext cx="304800" cy="304800"/>
          </a:xfrm>
          <a:prstGeom prst="ellipse">
            <a:avLst/>
          </a:prstGeom>
          <a:solidFill>
            <a:srgbClr val="31A2D5">
              <a:alpha val="70195"/>
            </a:srgbClr>
          </a:solidFill>
          <a:ln w="9525">
            <a:solidFill>
              <a:schemeClr val="accent2"/>
            </a:solidFill>
            <a:miter lim="800000"/>
            <a:headEnd/>
            <a:tailEnd/>
          </a:ln>
        </p:spPr>
        <p:txBody>
          <a:bodyPr rtlCol="0" anchor="ctr"/>
          <a:lstStyle/>
          <a:p>
            <a:pPr marL="231775" indent="-231775" algn="ctr" eaLnBrk="0" hangingPunct="0">
              <a:lnSpc>
                <a:spcPct val="90000"/>
              </a:lnSpc>
              <a:buClr>
                <a:srgbClr val="0099CC"/>
              </a:buClr>
              <a:buSzPct val="75000"/>
              <a:buFont typeface="Wingdings" pitchFamily="2" charset="2"/>
              <a:buNone/>
            </a:pPr>
            <a:r>
              <a:rPr lang="en-US" sz="1200" b="1" dirty="0" smtClean="0">
                <a:latin typeface="+mj-lt"/>
                <a:cs typeface="Calibri" pitchFamily="34" charset="0"/>
              </a:rPr>
              <a:t>9</a:t>
            </a:r>
            <a:endParaRPr lang="en-US" sz="1200" b="1" i="0" dirty="0" smtClean="0">
              <a:solidFill>
                <a:schemeClr val="tx1"/>
              </a:solidFill>
              <a:latin typeface="+mj-lt"/>
              <a:cs typeface="Calibri" pitchFamily="34" charset="0"/>
            </a:endParaRPr>
          </a:p>
        </p:txBody>
      </p:sp>
      <p:sp>
        <p:nvSpPr>
          <p:cNvPr id="48" name="Oval 47"/>
          <p:cNvSpPr/>
          <p:nvPr/>
        </p:nvSpPr>
        <p:spPr bwMode="auto">
          <a:xfrm>
            <a:off x="3331845" y="3962400"/>
            <a:ext cx="304800" cy="304800"/>
          </a:xfrm>
          <a:prstGeom prst="ellipse">
            <a:avLst/>
          </a:prstGeom>
          <a:solidFill>
            <a:srgbClr val="31A2D5">
              <a:alpha val="70195"/>
            </a:srgbClr>
          </a:solidFill>
          <a:ln w="9525">
            <a:solidFill>
              <a:schemeClr val="accent2"/>
            </a:solidFill>
            <a:miter lim="800000"/>
            <a:headEnd/>
            <a:tailEnd/>
          </a:ln>
        </p:spPr>
        <p:txBody>
          <a:bodyPr rtlCol="0" anchor="ctr"/>
          <a:lstStyle/>
          <a:p>
            <a:pPr marL="231775" indent="-231775" algn="ctr" eaLnBrk="0" hangingPunct="0">
              <a:lnSpc>
                <a:spcPct val="90000"/>
              </a:lnSpc>
              <a:buClr>
                <a:srgbClr val="0099CC"/>
              </a:buClr>
              <a:buSzPct val="75000"/>
              <a:buFont typeface="Wingdings" pitchFamily="2" charset="2"/>
              <a:buNone/>
            </a:pPr>
            <a:endParaRPr lang="en-US" sz="1200" b="1" i="0" dirty="0" smtClean="0">
              <a:solidFill>
                <a:schemeClr val="tx1"/>
              </a:solidFill>
              <a:latin typeface="+mj-lt"/>
              <a:cs typeface="Calibri" pitchFamily="34" charset="0"/>
            </a:endParaRPr>
          </a:p>
        </p:txBody>
      </p:sp>
      <p:sp>
        <p:nvSpPr>
          <p:cNvPr id="49" name="TextBox 48"/>
          <p:cNvSpPr txBox="1"/>
          <p:nvPr/>
        </p:nvSpPr>
        <p:spPr>
          <a:xfrm>
            <a:off x="3297555" y="3962400"/>
            <a:ext cx="381000" cy="276999"/>
          </a:xfrm>
          <a:prstGeom prst="rect">
            <a:avLst/>
          </a:prstGeom>
          <a:noFill/>
        </p:spPr>
        <p:txBody>
          <a:bodyPr wrap="square" rtlCol="0">
            <a:spAutoFit/>
          </a:bodyPr>
          <a:lstStyle/>
          <a:p>
            <a:r>
              <a:rPr lang="en-US" sz="1200" b="1" dirty="0" smtClean="0">
                <a:latin typeface="+mj-lt"/>
                <a:cs typeface="Calibri" pitchFamily="34" charset="0"/>
              </a:rPr>
              <a:t>10</a:t>
            </a:r>
            <a:endParaRPr lang="en-US" sz="1200" b="1" dirty="0">
              <a:latin typeface="+mj-lt"/>
              <a:cs typeface="Calibri" pitchFamily="34" charset="0"/>
            </a:endParaRPr>
          </a:p>
        </p:txBody>
      </p:sp>
      <p:sp>
        <p:nvSpPr>
          <p:cNvPr id="52" name="Oval 51"/>
          <p:cNvSpPr/>
          <p:nvPr/>
        </p:nvSpPr>
        <p:spPr bwMode="auto">
          <a:xfrm>
            <a:off x="4796790" y="3962400"/>
            <a:ext cx="304800" cy="304800"/>
          </a:xfrm>
          <a:prstGeom prst="ellipse">
            <a:avLst/>
          </a:prstGeom>
          <a:solidFill>
            <a:srgbClr val="31A2D5">
              <a:alpha val="70195"/>
            </a:srgbClr>
          </a:solidFill>
          <a:ln w="9525">
            <a:solidFill>
              <a:schemeClr val="accent2"/>
            </a:solidFill>
            <a:miter lim="800000"/>
            <a:headEnd/>
            <a:tailEnd/>
          </a:ln>
        </p:spPr>
        <p:txBody>
          <a:bodyPr rtlCol="0" anchor="ctr"/>
          <a:lstStyle/>
          <a:p>
            <a:pPr marL="231775" indent="-231775" algn="ctr" eaLnBrk="0" hangingPunct="0">
              <a:lnSpc>
                <a:spcPct val="90000"/>
              </a:lnSpc>
              <a:buClr>
                <a:srgbClr val="0099CC"/>
              </a:buClr>
              <a:buSzPct val="75000"/>
              <a:buFont typeface="Wingdings" pitchFamily="2" charset="2"/>
              <a:buNone/>
            </a:pPr>
            <a:endParaRPr lang="en-US" sz="1200" b="1" i="0" dirty="0" smtClean="0">
              <a:solidFill>
                <a:schemeClr val="tx1"/>
              </a:solidFill>
              <a:latin typeface="+mj-lt"/>
              <a:cs typeface="Calibri" pitchFamily="34" charset="0"/>
            </a:endParaRPr>
          </a:p>
        </p:txBody>
      </p:sp>
      <p:sp>
        <p:nvSpPr>
          <p:cNvPr id="53" name="TextBox 52"/>
          <p:cNvSpPr txBox="1"/>
          <p:nvPr/>
        </p:nvSpPr>
        <p:spPr>
          <a:xfrm>
            <a:off x="4762500" y="3962400"/>
            <a:ext cx="381000" cy="276999"/>
          </a:xfrm>
          <a:prstGeom prst="rect">
            <a:avLst/>
          </a:prstGeom>
          <a:noFill/>
        </p:spPr>
        <p:txBody>
          <a:bodyPr wrap="square" rtlCol="0">
            <a:spAutoFit/>
          </a:bodyPr>
          <a:lstStyle/>
          <a:p>
            <a:r>
              <a:rPr lang="en-US" sz="1200" b="1" dirty="0" smtClean="0">
                <a:latin typeface="+mj-lt"/>
                <a:cs typeface="Calibri" pitchFamily="34" charset="0"/>
              </a:rPr>
              <a:t>11</a:t>
            </a:r>
            <a:endParaRPr lang="en-US" sz="1200" b="1" dirty="0">
              <a:latin typeface="+mj-lt"/>
              <a:cs typeface="Calibri" pitchFamily="34" charset="0"/>
            </a:endParaRPr>
          </a:p>
        </p:txBody>
      </p:sp>
      <p:sp>
        <p:nvSpPr>
          <p:cNvPr id="55" name="Oval 54"/>
          <p:cNvSpPr/>
          <p:nvPr/>
        </p:nvSpPr>
        <p:spPr bwMode="auto">
          <a:xfrm>
            <a:off x="6282690" y="3962400"/>
            <a:ext cx="304800" cy="304800"/>
          </a:xfrm>
          <a:prstGeom prst="ellipse">
            <a:avLst/>
          </a:prstGeom>
          <a:solidFill>
            <a:srgbClr val="31A2D5">
              <a:alpha val="70195"/>
            </a:srgbClr>
          </a:solidFill>
          <a:ln w="9525">
            <a:solidFill>
              <a:schemeClr val="accent2"/>
            </a:solidFill>
            <a:miter lim="800000"/>
            <a:headEnd/>
            <a:tailEnd/>
          </a:ln>
        </p:spPr>
        <p:txBody>
          <a:bodyPr rtlCol="0" anchor="ctr"/>
          <a:lstStyle/>
          <a:p>
            <a:pPr marL="231775" indent="-231775" algn="ctr" eaLnBrk="0" hangingPunct="0">
              <a:lnSpc>
                <a:spcPct val="90000"/>
              </a:lnSpc>
              <a:buClr>
                <a:srgbClr val="0099CC"/>
              </a:buClr>
              <a:buSzPct val="75000"/>
              <a:buFont typeface="Wingdings" pitchFamily="2" charset="2"/>
              <a:buNone/>
            </a:pPr>
            <a:endParaRPr lang="en-US" sz="1200" b="1" i="0" dirty="0" smtClean="0">
              <a:solidFill>
                <a:schemeClr val="tx1"/>
              </a:solidFill>
              <a:latin typeface="+mj-lt"/>
              <a:cs typeface="Calibri" pitchFamily="34" charset="0"/>
            </a:endParaRPr>
          </a:p>
        </p:txBody>
      </p:sp>
      <p:sp>
        <p:nvSpPr>
          <p:cNvPr id="56" name="TextBox 55"/>
          <p:cNvSpPr txBox="1"/>
          <p:nvPr/>
        </p:nvSpPr>
        <p:spPr>
          <a:xfrm>
            <a:off x="6248400" y="3962400"/>
            <a:ext cx="381000" cy="276999"/>
          </a:xfrm>
          <a:prstGeom prst="rect">
            <a:avLst/>
          </a:prstGeom>
          <a:noFill/>
        </p:spPr>
        <p:txBody>
          <a:bodyPr wrap="square" rtlCol="0">
            <a:spAutoFit/>
          </a:bodyPr>
          <a:lstStyle/>
          <a:p>
            <a:r>
              <a:rPr lang="en-US" sz="1200" b="1" dirty="0" smtClean="0">
                <a:latin typeface="+mj-lt"/>
                <a:cs typeface="Calibri" pitchFamily="34" charset="0"/>
              </a:rPr>
              <a:t>12</a:t>
            </a:r>
            <a:endParaRPr lang="en-US" sz="1200" b="1" dirty="0">
              <a:latin typeface="+mj-lt"/>
              <a:cs typeface="Calibri" pitchFamily="34" charset="0"/>
            </a:endParaRPr>
          </a:p>
        </p:txBody>
      </p:sp>
      <p:sp>
        <p:nvSpPr>
          <p:cNvPr id="58" name="Oval 57"/>
          <p:cNvSpPr/>
          <p:nvPr/>
        </p:nvSpPr>
        <p:spPr bwMode="auto">
          <a:xfrm>
            <a:off x="7806690" y="3962400"/>
            <a:ext cx="304800" cy="304800"/>
          </a:xfrm>
          <a:prstGeom prst="ellipse">
            <a:avLst/>
          </a:prstGeom>
          <a:solidFill>
            <a:srgbClr val="31A2D5">
              <a:alpha val="70195"/>
            </a:srgbClr>
          </a:solidFill>
          <a:ln w="9525">
            <a:solidFill>
              <a:schemeClr val="accent2"/>
            </a:solidFill>
            <a:miter lim="800000"/>
            <a:headEnd/>
            <a:tailEnd/>
          </a:ln>
        </p:spPr>
        <p:txBody>
          <a:bodyPr rtlCol="0" anchor="ctr"/>
          <a:lstStyle/>
          <a:p>
            <a:pPr marL="231775" indent="-231775" algn="ctr" eaLnBrk="0" hangingPunct="0">
              <a:lnSpc>
                <a:spcPct val="90000"/>
              </a:lnSpc>
              <a:buClr>
                <a:srgbClr val="0099CC"/>
              </a:buClr>
              <a:buSzPct val="75000"/>
              <a:buFont typeface="Wingdings" pitchFamily="2" charset="2"/>
              <a:buNone/>
            </a:pPr>
            <a:endParaRPr lang="en-US" sz="1200" b="1" i="0" dirty="0" smtClean="0">
              <a:solidFill>
                <a:schemeClr val="tx1"/>
              </a:solidFill>
              <a:latin typeface="+mj-lt"/>
              <a:cs typeface="Calibri" pitchFamily="34" charset="0"/>
            </a:endParaRPr>
          </a:p>
        </p:txBody>
      </p:sp>
      <p:sp>
        <p:nvSpPr>
          <p:cNvPr id="59" name="TextBox 58"/>
          <p:cNvSpPr txBox="1"/>
          <p:nvPr/>
        </p:nvSpPr>
        <p:spPr>
          <a:xfrm>
            <a:off x="7772400" y="3962400"/>
            <a:ext cx="381000" cy="276999"/>
          </a:xfrm>
          <a:prstGeom prst="rect">
            <a:avLst/>
          </a:prstGeom>
          <a:noFill/>
        </p:spPr>
        <p:txBody>
          <a:bodyPr wrap="square" rtlCol="0">
            <a:spAutoFit/>
          </a:bodyPr>
          <a:lstStyle/>
          <a:p>
            <a:r>
              <a:rPr lang="en-US" sz="1200" b="1" dirty="0" smtClean="0">
                <a:latin typeface="+mj-lt"/>
                <a:cs typeface="Calibri" pitchFamily="34" charset="0"/>
              </a:rPr>
              <a:t>13</a:t>
            </a:r>
            <a:endParaRPr lang="en-US" sz="1200" b="1" dirty="0">
              <a:latin typeface="+mj-lt"/>
              <a:cs typeface="Calibri" pitchFamily="34" charset="0"/>
            </a:endParaRPr>
          </a:p>
        </p:txBody>
      </p:sp>
      <p:sp>
        <p:nvSpPr>
          <p:cNvPr id="61" name="Oval 60"/>
          <p:cNvSpPr/>
          <p:nvPr/>
        </p:nvSpPr>
        <p:spPr bwMode="auto">
          <a:xfrm>
            <a:off x="1748790" y="4724400"/>
            <a:ext cx="304800" cy="304800"/>
          </a:xfrm>
          <a:prstGeom prst="ellipse">
            <a:avLst/>
          </a:prstGeom>
          <a:solidFill>
            <a:srgbClr val="31A2D5">
              <a:alpha val="70195"/>
            </a:srgbClr>
          </a:solidFill>
          <a:ln w="9525">
            <a:solidFill>
              <a:schemeClr val="accent2"/>
            </a:solidFill>
            <a:miter lim="800000"/>
            <a:headEnd/>
            <a:tailEnd/>
          </a:ln>
        </p:spPr>
        <p:txBody>
          <a:bodyPr rtlCol="0" anchor="ctr"/>
          <a:lstStyle/>
          <a:p>
            <a:pPr marL="231775" indent="-231775" algn="ctr" eaLnBrk="0" hangingPunct="0">
              <a:lnSpc>
                <a:spcPct val="90000"/>
              </a:lnSpc>
              <a:buClr>
                <a:srgbClr val="0099CC"/>
              </a:buClr>
              <a:buSzPct val="75000"/>
              <a:buFont typeface="Wingdings" pitchFamily="2" charset="2"/>
              <a:buNone/>
            </a:pPr>
            <a:endParaRPr lang="en-US" sz="1200" b="1" i="0" dirty="0" smtClean="0">
              <a:solidFill>
                <a:schemeClr val="tx1"/>
              </a:solidFill>
              <a:latin typeface="+mj-lt"/>
              <a:cs typeface="Calibri" pitchFamily="34" charset="0"/>
            </a:endParaRPr>
          </a:p>
        </p:txBody>
      </p:sp>
      <p:sp>
        <p:nvSpPr>
          <p:cNvPr id="62" name="TextBox 61"/>
          <p:cNvSpPr txBox="1"/>
          <p:nvPr/>
        </p:nvSpPr>
        <p:spPr>
          <a:xfrm>
            <a:off x="1714500" y="4724400"/>
            <a:ext cx="381000" cy="276999"/>
          </a:xfrm>
          <a:prstGeom prst="rect">
            <a:avLst/>
          </a:prstGeom>
          <a:noFill/>
        </p:spPr>
        <p:txBody>
          <a:bodyPr wrap="square" rtlCol="0">
            <a:spAutoFit/>
          </a:bodyPr>
          <a:lstStyle/>
          <a:p>
            <a:r>
              <a:rPr lang="en-US" sz="1200" b="1" dirty="0" smtClean="0">
                <a:latin typeface="+mj-lt"/>
                <a:cs typeface="Calibri" pitchFamily="34" charset="0"/>
              </a:rPr>
              <a:t>14</a:t>
            </a:r>
            <a:endParaRPr lang="en-US" sz="1200" b="1" dirty="0">
              <a:latin typeface="+mj-lt"/>
              <a:cs typeface="Calibri" pitchFamily="34" charset="0"/>
            </a:endParaRPr>
          </a:p>
        </p:txBody>
      </p:sp>
      <p:sp>
        <p:nvSpPr>
          <p:cNvPr id="64" name="Oval 63"/>
          <p:cNvSpPr/>
          <p:nvPr/>
        </p:nvSpPr>
        <p:spPr bwMode="auto">
          <a:xfrm>
            <a:off x="3331845" y="4724400"/>
            <a:ext cx="304800" cy="304800"/>
          </a:xfrm>
          <a:prstGeom prst="ellipse">
            <a:avLst/>
          </a:prstGeom>
          <a:solidFill>
            <a:srgbClr val="31A2D5">
              <a:alpha val="70195"/>
            </a:srgbClr>
          </a:solidFill>
          <a:ln w="9525">
            <a:solidFill>
              <a:schemeClr val="accent2"/>
            </a:solidFill>
            <a:miter lim="800000"/>
            <a:headEnd/>
            <a:tailEnd/>
          </a:ln>
        </p:spPr>
        <p:txBody>
          <a:bodyPr rtlCol="0" anchor="ctr"/>
          <a:lstStyle/>
          <a:p>
            <a:pPr marL="231775" indent="-231775" algn="ctr" eaLnBrk="0" hangingPunct="0">
              <a:lnSpc>
                <a:spcPct val="90000"/>
              </a:lnSpc>
              <a:buClr>
                <a:srgbClr val="0099CC"/>
              </a:buClr>
              <a:buSzPct val="75000"/>
              <a:buFont typeface="Wingdings" pitchFamily="2" charset="2"/>
              <a:buNone/>
            </a:pPr>
            <a:endParaRPr lang="en-US" sz="1200" b="1" i="0" dirty="0" smtClean="0">
              <a:solidFill>
                <a:schemeClr val="tx1"/>
              </a:solidFill>
              <a:latin typeface="+mj-lt"/>
              <a:cs typeface="Calibri" pitchFamily="34" charset="0"/>
            </a:endParaRPr>
          </a:p>
        </p:txBody>
      </p:sp>
      <p:sp>
        <p:nvSpPr>
          <p:cNvPr id="65" name="TextBox 64"/>
          <p:cNvSpPr txBox="1"/>
          <p:nvPr/>
        </p:nvSpPr>
        <p:spPr>
          <a:xfrm>
            <a:off x="3297555" y="4724400"/>
            <a:ext cx="381000" cy="276999"/>
          </a:xfrm>
          <a:prstGeom prst="rect">
            <a:avLst/>
          </a:prstGeom>
          <a:noFill/>
        </p:spPr>
        <p:txBody>
          <a:bodyPr wrap="square" rtlCol="0">
            <a:spAutoFit/>
          </a:bodyPr>
          <a:lstStyle/>
          <a:p>
            <a:r>
              <a:rPr lang="en-US" sz="1200" b="1" dirty="0" smtClean="0">
                <a:latin typeface="+mj-lt"/>
                <a:cs typeface="Calibri" pitchFamily="34" charset="0"/>
              </a:rPr>
              <a:t>15</a:t>
            </a:r>
            <a:endParaRPr lang="en-US" sz="1200" b="1" dirty="0">
              <a:latin typeface="+mj-lt"/>
              <a:cs typeface="Calibri" pitchFamily="34" charset="0"/>
            </a:endParaRPr>
          </a:p>
        </p:txBody>
      </p:sp>
      <p:sp>
        <p:nvSpPr>
          <p:cNvPr id="57" name="Rectangle 56"/>
          <p:cNvSpPr/>
          <p:nvPr/>
        </p:nvSpPr>
        <p:spPr bwMode="auto">
          <a:xfrm>
            <a:off x="3733800" y="3505200"/>
            <a:ext cx="1447800" cy="152400"/>
          </a:xfrm>
          <a:prstGeom prst="rect">
            <a:avLst/>
          </a:prstGeom>
          <a:solidFill>
            <a:schemeClr val="bg1">
              <a:lumMod val="75000"/>
              <a:alpha val="70195"/>
            </a:schemeClr>
          </a:solidFill>
          <a:ln w="9525">
            <a:noFill/>
            <a:miter lim="800000"/>
            <a:headEnd/>
            <a:tailEnd/>
          </a:ln>
        </p:spPr>
        <p:txBody>
          <a:bodyPr rtlCol="0" anchor="ctr"/>
          <a:lstStyle/>
          <a:p>
            <a:pPr marL="231775" indent="-231775" algn="ctr" eaLnBrk="0" hangingPunct="0">
              <a:lnSpc>
                <a:spcPct val="90000"/>
              </a:lnSpc>
              <a:buClr>
                <a:srgbClr val="0099CC"/>
              </a:buClr>
              <a:buSzPct val="75000"/>
              <a:buFont typeface="Wingdings" pitchFamily="2" charset="2"/>
              <a:buNone/>
            </a:pPr>
            <a:r>
              <a:rPr lang="en-US" sz="600" i="0" dirty="0" smtClean="0">
                <a:solidFill>
                  <a:schemeClr val="tx1"/>
                </a:solidFill>
                <a:latin typeface="+mj-lt"/>
                <a:cs typeface="Calibri" pitchFamily="34" charset="0"/>
              </a:rPr>
              <a:t>15 Min – Daily Standup</a:t>
            </a:r>
          </a:p>
        </p:txBody>
      </p:sp>
      <p:pic>
        <p:nvPicPr>
          <p:cNvPr id="71" name="Picture 2"/>
          <p:cNvPicPr>
            <a:picLocks noChangeAspect="1" noChangeArrowheads="1"/>
          </p:cNvPicPr>
          <p:nvPr/>
        </p:nvPicPr>
        <p:blipFill>
          <a:blip r:embed="rId4" cstate="print"/>
          <a:srcRect/>
          <a:stretch>
            <a:fillRect/>
          </a:stretch>
        </p:blipFill>
        <p:spPr bwMode="auto">
          <a:xfrm>
            <a:off x="5435683" y="1985038"/>
            <a:ext cx="713756" cy="635843"/>
          </a:xfrm>
          <a:prstGeom prst="rect">
            <a:avLst/>
          </a:prstGeom>
          <a:noFill/>
          <a:ln w="9525">
            <a:noFill/>
            <a:miter lim="800000"/>
            <a:headEnd/>
            <a:tailEnd/>
          </a:ln>
          <a:effectLst/>
        </p:spPr>
      </p:pic>
      <p:pic>
        <p:nvPicPr>
          <p:cNvPr id="72" name="Picture 2"/>
          <p:cNvPicPr>
            <a:picLocks noChangeAspect="1" noChangeArrowheads="1"/>
          </p:cNvPicPr>
          <p:nvPr/>
        </p:nvPicPr>
        <p:blipFill>
          <a:blip r:embed="rId4" cstate="print"/>
          <a:srcRect/>
          <a:stretch>
            <a:fillRect/>
          </a:stretch>
        </p:blipFill>
        <p:spPr bwMode="auto">
          <a:xfrm>
            <a:off x="6744937" y="1994934"/>
            <a:ext cx="713756" cy="635843"/>
          </a:xfrm>
          <a:prstGeom prst="rect">
            <a:avLst/>
          </a:prstGeom>
          <a:noFill/>
          <a:ln w="9525">
            <a:noFill/>
            <a:miter lim="800000"/>
            <a:headEnd/>
            <a:tailEnd/>
          </a:ln>
          <a:effectLst/>
        </p:spPr>
      </p:pic>
      <p:pic>
        <p:nvPicPr>
          <p:cNvPr id="73" name="Picture 2"/>
          <p:cNvPicPr>
            <a:picLocks noChangeAspect="1" noChangeArrowheads="1"/>
          </p:cNvPicPr>
          <p:nvPr/>
        </p:nvPicPr>
        <p:blipFill>
          <a:blip r:embed="rId4" cstate="print"/>
          <a:srcRect/>
          <a:stretch>
            <a:fillRect/>
          </a:stretch>
        </p:blipFill>
        <p:spPr bwMode="auto">
          <a:xfrm>
            <a:off x="6744937" y="2868763"/>
            <a:ext cx="713756" cy="635843"/>
          </a:xfrm>
          <a:prstGeom prst="rect">
            <a:avLst/>
          </a:prstGeom>
          <a:noFill/>
          <a:ln w="9525">
            <a:noFill/>
            <a:miter lim="800000"/>
            <a:headEnd/>
            <a:tailEnd/>
          </a:ln>
          <a:effectLst/>
        </p:spPr>
      </p:pic>
      <p:pic>
        <p:nvPicPr>
          <p:cNvPr id="74" name="Picture 2"/>
          <p:cNvPicPr>
            <a:picLocks noChangeAspect="1" noChangeArrowheads="1"/>
          </p:cNvPicPr>
          <p:nvPr/>
        </p:nvPicPr>
        <p:blipFill>
          <a:blip r:embed="rId4" cstate="print"/>
          <a:srcRect/>
          <a:stretch>
            <a:fillRect/>
          </a:stretch>
        </p:blipFill>
        <p:spPr bwMode="auto">
          <a:xfrm>
            <a:off x="6744937" y="3673316"/>
            <a:ext cx="713756" cy="635843"/>
          </a:xfrm>
          <a:prstGeom prst="rect">
            <a:avLst/>
          </a:prstGeom>
          <a:noFill/>
          <a:ln w="9525">
            <a:noFill/>
            <a:miter lim="800000"/>
            <a:headEnd/>
            <a:tailEnd/>
          </a:ln>
          <a:effectLst/>
        </p:spPr>
      </p:pic>
      <p:pic>
        <p:nvPicPr>
          <p:cNvPr id="75" name="Picture 2"/>
          <p:cNvPicPr>
            <a:picLocks noChangeAspect="1" noChangeArrowheads="1"/>
          </p:cNvPicPr>
          <p:nvPr/>
        </p:nvPicPr>
        <p:blipFill>
          <a:blip r:embed="rId4" cstate="print"/>
          <a:srcRect/>
          <a:stretch>
            <a:fillRect/>
          </a:stretch>
        </p:blipFill>
        <p:spPr bwMode="auto">
          <a:xfrm>
            <a:off x="5306043" y="2868763"/>
            <a:ext cx="713756" cy="635843"/>
          </a:xfrm>
          <a:prstGeom prst="rect">
            <a:avLst/>
          </a:prstGeom>
          <a:noFill/>
          <a:ln w="9525">
            <a:noFill/>
            <a:miter lim="800000"/>
            <a:headEnd/>
            <a:tailEnd/>
          </a:ln>
          <a:effectLst/>
        </p:spPr>
      </p:pic>
      <p:pic>
        <p:nvPicPr>
          <p:cNvPr id="76" name="Picture 2"/>
          <p:cNvPicPr>
            <a:picLocks noChangeAspect="1" noChangeArrowheads="1"/>
          </p:cNvPicPr>
          <p:nvPr/>
        </p:nvPicPr>
        <p:blipFill>
          <a:blip r:embed="rId4" cstate="print"/>
          <a:srcRect/>
          <a:stretch>
            <a:fillRect/>
          </a:stretch>
        </p:blipFill>
        <p:spPr bwMode="auto">
          <a:xfrm>
            <a:off x="5306043" y="3673316"/>
            <a:ext cx="713756" cy="635843"/>
          </a:xfrm>
          <a:prstGeom prst="rect">
            <a:avLst/>
          </a:prstGeom>
          <a:noFill/>
          <a:ln w="9525">
            <a:noFill/>
            <a:miter lim="800000"/>
            <a:headEnd/>
            <a:tailEnd/>
          </a:ln>
          <a:effectLst/>
        </p:spPr>
      </p:pic>
      <p:pic>
        <p:nvPicPr>
          <p:cNvPr id="77" name="Picture 2"/>
          <p:cNvPicPr>
            <a:picLocks noChangeAspect="1" noChangeArrowheads="1"/>
          </p:cNvPicPr>
          <p:nvPr/>
        </p:nvPicPr>
        <p:blipFill>
          <a:blip r:embed="rId4" cstate="print"/>
          <a:srcRect/>
          <a:stretch>
            <a:fillRect/>
          </a:stretch>
        </p:blipFill>
        <p:spPr bwMode="auto">
          <a:xfrm>
            <a:off x="2311482" y="2868763"/>
            <a:ext cx="713756" cy="635843"/>
          </a:xfrm>
          <a:prstGeom prst="rect">
            <a:avLst/>
          </a:prstGeom>
          <a:noFill/>
          <a:ln w="9525">
            <a:noFill/>
            <a:miter lim="800000"/>
            <a:headEnd/>
            <a:tailEnd/>
          </a:ln>
          <a:effectLst/>
        </p:spPr>
      </p:pic>
      <p:pic>
        <p:nvPicPr>
          <p:cNvPr id="78" name="Picture 2"/>
          <p:cNvPicPr>
            <a:picLocks noChangeAspect="1" noChangeArrowheads="1"/>
          </p:cNvPicPr>
          <p:nvPr/>
        </p:nvPicPr>
        <p:blipFill>
          <a:blip r:embed="rId4" cstate="print"/>
          <a:srcRect/>
          <a:stretch>
            <a:fillRect/>
          </a:stretch>
        </p:blipFill>
        <p:spPr bwMode="auto">
          <a:xfrm>
            <a:off x="2311482" y="3673316"/>
            <a:ext cx="713756" cy="635843"/>
          </a:xfrm>
          <a:prstGeom prst="rect">
            <a:avLst/>
          </a:prstGeom>
          <a:noFill/>
          <a:ln w="9525">
            <a:noFill/>
            <a:miter lim="800000"/>
            <a:headEnd/>
            <a:tailEnd/>
          </a:ln>
          <a:effectLst/>
        </p:spPr>
      </p:pic>
      <p:pic>
        <p:nvPicPr>
          <p:cNvPr id="79" name="Picture 2"/>
          <p:cNvPicPr>
            <a:picLocks noChangeAspect="1" noChangeArrowheads="1"/>
          </p:cNvPicPr>
          <p:nvPr/>
        </p:nvPicPr>
        <p:blipFill>
          <a:blip r:embed="rId4" cstate="print"/>
          <a:srcRect/>
          <a:stretch>
            <a:fillRect/>
          </a:stretch>
        </p:blipFill>
        <p:spPr bwMode="auto">
          <a:xfrm>
            <a:off x="830034" y="2868763"/>
            <a:ext cx="713756" cy="635843"/>
          </a:xfrm>
          <a:prstGeom prst="rect">
            <a:avLst/>
          </a:prstGeom>
          <a:noFill/>
          <a:ln w="9525">
            <a:noFill/>
            <a:miter lim="800000"/>
            <a:headEnd/>
            <a:tailEnd/>
          </a:ln>
          <a:effectLst/>
        </p:spPr>
      </p:pic>
      <p:pic>
        <p:nvPicPr>
          <p:cNvPr id="80" name="Picture 2"/>
          <p:cNvPicPr>
            <a:picLocks noChangeAspect="1" noChangeArrowheads="1"/>
          </p:cNvPicPr>
          <p:nvPr/>
        </p:nvPicPr>
        <p:blipFill>
          <a:blip r:embed="rId4" cstate="print"/>
          <a:srcRect/>
          <a:stretch>
            <a:fillRect/>
          </a:stretch>
        </p:blipFill>
        <p:spPr bwMode="auto">
          <a:xfrm>
            <a:off x="830034" y="3673316"/>
            <a:ext cx="713756" cy="635843"/>
          </a:xfrm>
          <a:prstGeom prst="rect">
            <a:avLst/>
          </a:prstGeom>
          <a:noFill/>
          <a:ln w="9525">
            <a:noFill/>
            <a:miter lim="800000"/>
            <a:headEnd/>
            <a:tailEnd/>
          </a:ln>
          <a:effectLst/>
        </p:spPr>
      </p:pic>
      <p:pic>
        <p:nvPicPr>
          <p:cNvPr id="81" name="Picture 2"/>
          <p:cNvPicPr>
            <a:picLocks noChangeAspect="1" noChangeArrowheads="1"/>
          </p:cNvPicPr>
          <p:nvPr/>
        </p:nvPicPr>
        <p:blipFill>
          <a:blip r:embed="rId5" cstate="print"/>
          <a:srcRect/>
          <a:stretch>
            <a:fillRect/>
          </a:stretch>
        </p:blipFill>
        <p:spPr bwMode="auto">
          <a:xfrm>
            <a:off x="3780065" y="2871655"/>
            <a:ext cx="305047" cy="271748"/>
          </a:xfrm>
          <a:prstGeom prst="rect">
            <a:avLst/>
          </a:prstGeom>
          <a:noFill/>
          <a:ln w="9525">
            <a:noFill/>
            <a:miter lim="800000"/>
            <a:headEnd/>
            <a:tailEnd/>
          </a:ln>
          <a:effectLst/>
        </p:spPr>
      </p:pic>
      <p:sp>
        <p:nvSpPr>
          <p:cNvPr id="36" name="Rectangle 35"/>
          <p:cNvSpPr/>
          <p:nvPr/>
        </p:nvSpPr>
        <p:spPr bwMode="auto">
          <a:xfrm>
            <a:off x="3739515" y="3170712"/>
            <a:ext cx="1470660" cy="298040"/>
          </a:xfrm>
          <a:prstGeom prst="rect">
            <a:avLst/>
          </a:prstGeom>
          <a:solidFill>
            <a:schemeClr val="bg1">
              <a:lumMod val="75000"/>
              <a:alpha val="70195"/>
            </a:schemeClr>
          </a:solidFill>
          <a:ln w="9525">
            <a:noFill/>
            <a:miter lim="800000"/>
            <a:headEnd/>
            <a:tailEnd/>
          </a:ln>
        </p:spPr>
        <p:txBody>
          <a:bodyPr rtlCol="0" anchor="t"/>
          <a:lstStyle/>
          <a:p>
            <a:pPr marL="231775" indent="-231775" algn="ctr" eaLnBrk="0" hangingPunct="0">
              <a:lnSpc>
                <a:spcPct val="90000"/>
              </a:lnSpc>
              <a:buClr>
                <a:srgbClr val="0099CC"/>
              </a:buClr>
              <a:buSzPct val="75000"/>
            </a:pPr>
            <a:r>
              <a:rPr lang="en-US" sz="700" dirty="0" smtClean="0">
                <a:latin typeface="+mj-lt"/>
                <a:cs typeface="Calibri" pitchFamily="34" charset="0"/>
              </a:rPr>
              <a:t>Product Backlog Refinement  </a:t>
            </a:r>
          </a:p>
          <a:p>
            <a:pPr marL="231775" indent="-231775" algn="ctr" eaLnBrk="0" hangingPunct="0">
              <a:lnSpc>
                <a:spcPct val="90000"/>
              </a:lnSpc>
              <a:buClr>
                <a:srgbClr val="0099CC"/>
              </a:buClr>
              <a:buSzPct val="75000"/>
            </a:pPr>
            <a:r>
              <a:rPr lang="en-US" sz="700" dirty="0" smtClean="0">
                <a:latin typeface="+mj-lt"/>
                <a:cs typeface="Calibri" pitchFamily="34" charset="0"/>
              </a:rPr>
              <a:t>½ Day</a:t>
            </a:r>
          </a:p>
          <a:p>
            <a:pPr marL="231775" indent="-231775" algn="ctr" eaLnBrk="0" hangingPunct="0">
              <a:lnSpc>
                <a:spcPct val="90000"/>
              </a:lnSpc>
              <a:buClr>
                <a:srgbClr val="0099CC"/>
              </a:buClr>
              <a:buSzPct val="75000"/>
              <a:buFont typeface="Wingdings" pitchFamily="2" charset="2"/>
              <a:buNone/>
            </a:pPr>
            <a:endParaRPr lang="en-US" sz="700" b="1" i="0" dirty="0" smtClean="0">
              <a:solidFill>
                <a:schemeClr val="tx1"/>
              </a:solidFill>
              <a:latin typeface="+mj-lt"/>
              <a:cs typeface="Calibri" pitchFamily="34" charset="0"/>
            </a:endParaRPr>
          </a:p>
        </p:txBody>
      </p:sp>
      <p:sp>
        <p:nvSpPr>
          <p:cNvPr id="32" name="Rectangle 31"/>
          <p:cNvSpPr/>
          <p:nvPr/>
        </p:nvSpPr>
        <p:spPr bwMode="auto">
          <a:xfrm>
            <a:off x="3750945" y="2690853"/>
            <a:ext cx="1447800" cy="152400"/>
          </a:xfrm>
          <a:prstGeom prst="rect">
            <a:avLst/>
          </a:prstGeom>
          <a:solidFill>
            <a:schemeClr val="bg1">
              <a:lumMod val="75000"/>
              <a:alpha val="70195"/>
            </a:schemeClr>
          </a:solidFill>
          <a:ln w="9525">
            <a:noFill/>
            <a:miter lim="800000"/>
            <a:headEnd/>
            <a:tailEnd/>
          </a:ln>
        </p:spPr>
        <p:txBody>
          <a:bodyPr rtlCol="0" anchor="ctr"/>
          <a:lstStyle/>
          <a:p>
            <a:pPr marL="231775" indent="-231775" algn="ctr" eaLnBrk="0" hangingPunct="0">
              <a:lnSpc>
                <a:spcPct val="90000"/>
              </a:lnSpc>
              <a:buClr>
                <a:srgbClr val="0099CC"/>
              </a:buClr>
              <a:buSzPct val="75000"/>
              <a:buFont typeface="Wingdings" pitchFamily="2" charset="2"/>
              <a:buNone/>
            </a:pPr>
            <a:r>
              <a:rPr lang="en-US" sz="600" i="0" dirty="0" smtClean="0">
                <a:solidFill>
                  <a:schemeClr val="tx1"/>
                </a:solidFill>
                <a:latin typeface="+mj-lt"/>
                <a:cs typeface="Calibri" pitchFamily="34" charset="0"/>
              </a:rPr>
              <a:t>15 Min – Daily Standup</a:t>
            </a:r>
          </a:p>
        </p:txBody>
      </p:sp>
      <p:pic>
        <p:nvPicPr>
          <p:cNvPr id="82" name="Picture 2"/>
          <p:cNvPicPr>
            <a:picLocks noChangeAspect="1" noChangeArrowheads="1"/>
          </p:cNvPicPr>
          <p:nvPr/>
        </p:nvPicPr>
        <p:blipFill>
          <a:blip r:embed="rId4" cstate="print"/>
          <a:srcRect/>
          <a:stretch>
            <a:fillRect/>
          </a:stretch>
        </p:blipFill>
        <p:spPr bwMode="auto">
          <a:xfrm>
            <a:off x="3784022" y="3673316"/>
            <a:ext cx="713756" cy="635843"/>
          </a:xfrm>
          <a:prstGeom prst="rect">
            <a:avLst/>
          </a:prstGeom>
          <a:noFill/>
          <a:ln w="9525">
            <a:noFill/>
            <a:miter lim="800000"/>
            <a:headEnd/>
            <a:tailEnd/>
          </a:ln>
          <a:effectLst/>
        </p:spPr>
      </p:pic>
      <p:pic>
        <p:nvPicPr>
          <p:cNvPr id="83" name="Picture 2"/>
          <p:cNvPicPr>
            <a:picLocks noChangeAspect="1" noChangeArrowheads="1"/>
          </p:cNvPicPr>
          <p:nvPr/>
        </p:nvPicPr>
        <p:blipFill>
          <a:blip r:embed="rId4" cstate="print"/>
          <a:srcRect/>
          <a:stretch>
            <a:fillRect/>
          </a:stretch>
        </p:blipFill>
        <p:spPr bwMode="auto">
          <a:xfrm>
            <a:off x="830034" y="4514485"/>
            <a:ext cx="713756" cy="635843"/>
          </a:xfrm>
          <a:prstGeom prst="rect">
            <a:avLst/>
          </a:prstGeom>
          <a:noFill/>
          <a:ln w="9525">
            <a:noFill/>
            <a:miter lim="800000"/>
            <a:headEnd/>
            <a:tailEnd/>
          </a:ln>
          <a:effectLst/>
        </p:spPr>
      </p:pic>
      <p:pic>
        <p:nvPicPr>
          <p:cNvPr id="84" name="Picture 2"/>
          <p:cNvPicPr>
            <a:picLocks noChangeAspect="1" noChangeArrowheads="1"/>
          </p:cNvPicPr>
          <p:nvPr/>
        </p:nvPicPr>
        <p:blipFill>
          <a:blip r:embed="rId6" cstate="print"/>
          <a:srcRect/>
          <a:stretch>
            <a:fillRect/>
          </a:stretch>
        </p:blipFill>
        <p:spPr bwMode="auto">
          <a:xfrm>
            <a:off x="2305545" y="4517496"/>
            <a:ext cx="188273" cy="167721"/>
          </a:xfrm>
          <a:prstGeom prst="rect">
            <a:avLst/>
          </a:prstGeom>
          <a:noFill/>
          <a:ln w="9525">
            <a:noFill/>
            <a:miter lim="800000"/>
            <a:headEnd/>
            <a:tailEnd/>
          </a:ln>
          <a:effectLst/>
        </p:spPr>
      </p:pic>
      <p:sp>
        <p:nvSpPr>
          <p:cNvPr id="43" name="Oval 42"/>
          <p:cNvSpPr/>
          <p:nvPr/>
        </p:nvSpPr>
        <p:spPr bwMode="auto">
          <a:xfrm>
            <a:off x="4800600" y="3124200"/>
            <a:ext cx="304800" cy="304800"/>
          </a:xfrm>
          <a:prstGeom prst="ellipse">
            <a:avLst/>
          </a:prstGeom>
          <a:solidFill>
            <a:srgbClr val="31A2D5">
              <a:alpha val="70195"/>
            </a:srgbClr>
          </a:solidFill>
          <a:ln w="9525">
            <a:solidFill>
              <a:schemeClr val="accent2"/>
            </a:solidFill>
            <a:miter lim="800000"/>
            <a:headEnd/>
            <a:tailEnd/>
          </a:ln>
        </p:spPr>
        <p:txBody>
          <a:bodyPr rtlCol="0" anchor="ctr"/>
          <a:lstStyle/>
          <a:p>
            <a:pPr marL="231775" indent="-231775" algn="ctr" eaLnBrk="0" hangingPunct="0">
              <a:lnSpc>
                <a:spcPct val="90000"/>
              </a:lnSpc>
              <a:buClr>
                <a:srgbClr val="0099CC"/>
              </a:buClr>
              <a:buSzPct val="75000"/>
              <a:buFont typeface="Wingdings" pitchFamily="2" charset="2"/>
              <a:buNone/>
            </a:pPr>
            <a:r>
              <a:rPr lang="en-US" sz="1200" b="1" dirty="0" smtClean="0">
                <a:latin typeface="+mj-lt"/>
                <a:cs typeface="Calibri" pitchFamily="34" charset="0"/>
              </a:rPr>
              <a:t>6</a:t>
            </a:r>
            <a:endParaRPr lang="en-US" sz="1200" b="1" i="0" dirty="0" smtClean="0">
              <a:solidFill>
                <a:schemeClr val="tx1"/>
              </a:solidFill>
              <a:latin typeface="+mj-lt"/>
              <a:cs typeface="Calibri" pitchFamily="34" charset="0"/>
            </a:endParaRPr>
          </a:p>
        </p:txBody>
      </p:sp>
    </p:spTree>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Grp="1" noChangeArrowheads="1"/>
          </p:cNvSpPr>
          <p:nvPr>
            <p:ph type="title"/>
          </p:nvPr>
        </p:nvSpPr>
        <p:spPr>
          <a:xfrm>
            <a:off x="961900" y="398381"/>
            <a:ext cx="5964238" cy="369332"/>
          </a:xfrm>
        </p:spPr>
        <p:txBody>
          <a:bodyPr>
            <a:normAutofit fontScale="90000"/>
          </a:bodyPr>
          <a:lstStyle/>
          <a:p>
            <a:pPr lvl="0"/>
            <a:r>
              <a:rPr lang="en-US" dirty="0" smtClean="0">
                <a:latin typeface="+mj-lt"/>
                <a:cs typeface="Calibri" pitchFamily="34" charset="0"/>
              </a:rPr>
              <a:t>Burn Down Chart</a:t>
            </a:r>
          </a:p>
        </p:txBody>
      </p:sp>
      <p:cxnSp>
        <p:nvCxnSpPr>
          <p:cNvPr id="13316" name="Straight Connector 42"/>
          <p:cNvCxnSpPr>
            <a:cxnSpLocks noChangeShapeType="1"/>
          </p:cNvCxnSpPr>
          <p:nvPr/>
        </p:nvCxnSpPr>
        <p:spPr bwMode="auto">
          <a:xfrm>
            <a:off x="4648200" y="6248400"/>
            <a:ext cx="914400" cy="914400"/>
          </a:xfrm>
          <a:prstGeom prst="line">
            <a:avLst/>
          </a:prstGeom>
          <a:noFill/>
          <a:ln w="9525" algn="ctr">
            <a:noFill/>
            <a:round/>
            <a:headEnd/>
            <a:tailEnd/>
          </a:ln>
        </p:spPr>
      </p:cxnSp>
      <p:graphicFrame>
        <p:nvGraphicFramePr>
          <p:cNvPr id="50" name="Chart 49"/>
          <p:cNvGraphicFramePr>
            <a:graphicFrameLocks/>
          </p:cNvGraphicFramePr>
          <p:nvPr/>
        </p:nvGraphicFramePr>
        <p:xfrm>
          <a:off x="826558" y="970821"/>
          <a:ext cx="7490884" cy="5272617"/>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Rectangle 2"/>
          <p:cNvSpPr txBox="1">
            <a:spLocks noChangeArrowheads="1"/>
          </p:cNvSpPr>
          <p:nvPr/>
        </p:nvSpPr>
        <p:spPr>
          <a:xfrm>
            <a:off x="326571" y="947057"/>
            <a:ext cx="8517718" cy="2710543"/>
          </a:xfrm>
          <a:prstGeom prst="rect">
            <a:avLst/>
          </a:prstGeom>
        </p:spPr>
        <p:txBody>
          <a:bodyPr/>
          <a:lstStyle/>
          <a:p>
            <a:pPr marL="457200" lvl="0" indent="-457200" eaLnBrk="0" hangingPunct="0">
              <a:spcBef>
                <a:spcPct val="20000"/>
              </a:spcBef>
              <a:buClr>
                <a:schemeClr val="tx2"/>
              </a:buClr>
              <a:buFont typeface="Wingdings" pitchFamily="2" charset="2"/>
              <a:buChar char="§"/>
            </a:pPr>
            <a:r>
              <a:rPr lang="en-US" sz="2000" b="0" kern="0" dirty="0" smtClean="0">
                <a:latin typeface="+mj-lt"/>
                <a:cs typeface="Calibri" pitchFamily="34" charset="0"/>
              </a:rPr>
              <a:t>Iteration Backlog</a:t>
            </a:r>
          </a:p>
          <a:p>
            <a:pPr marL="457200" lvl="0" indent="-457200" eaLnBrk="0" hangingPunct="0">
              <a:spcBef>
                <a:spcPct val="20000"/>
              </a:spcBef>
              <a:buClr>
                <a:schemeClr val="tx2"/>
              </a:buClr>
              <a:buFont typeface="Wingdings" pitchFamily="2" charset="2"/>
              <a:buChar char="§"/>
            </a:pPr>
            <a:r>
              <a:rPr lang="en-US" sz="2000" b="0" kern="0" dirty="0" smtClean="0">
                <a:latin typeface="+mj-lt"/>
                <a:cs typeface="Calibri" pitchFamily="34" charset="0"/>
              </a:rPr>
              <a:t>Design (Iteration Backlog, SAD and SID)</a:t>
            </a:r>
          </a:p>
          <a:p>
            <a:pPr marL="457200" lvl="0" indent="-457200" eaLnBrk="0" hangingPunct="0">
              <a:spcBef>
                <a:spcPct val="20000"/>
              </a:spcBef>
              <a:buClr>
                <a:schemeClr val="tx2"/>
              </a:buClr>
              <a:buFont typeface="Wingdings" pitchFamily="2" charset="2"/>
              <a:buChar char="§"/>
            </a:pPr>
            <a:r>
              <a:rPr lang="en-US" sz="2000" b="0" kern="0" dirty="0" smtClean="0">
                <a:latin typeface="+mj-lt"/>
                <a:cs typeface="Calibri" pitchFamily="34" charset="0"/>
              </a:rPr>
              <a:t>Code and Unit Test Scripts/ Test Cases in QC</a:t>
            </a:r>
          </a:p>
          <a:p>
            <a:pPr marL="457200" lvl="0" indent="-457200" eaLnBrk="0" hangingPunct="0">
              <a:spcBef>
                <a:spcPct val="20000"/>
              </a:spcBef>
              <a:buClr>
                <a:schemeClr val="tx2"/>
              </a:buClr>
              <a:buFont typeface="Wingdings" pitchFamily="2" charset="2"/>
              <a:buChar char="§"/>
            </a:pPr>
            <a:r>
              <a:rPr lang="en-US" sz="2000" b="0" kern="0" dirty="0" smtClean="0">
                <a:latin typeface="+mj-lt"/>
                <a:cs typeface="Calibri" pitchFamily="34" charset="0"/>
              </a:rPr>
              <a:t>SIT Test Scripts/ Test Cases in QC</a:t>
            </a:r>
          </a:p>
          <a:p>
            <a:pPr marL="457200" lvl="0" indent="-457200" eaLnBrk="0" hangingPunct="0">
              <a:spcBef>
                <a:spcPct val="20000"/>
              </a:spcBef>
              <a:buClr>
                <a:schemeClr val="tx2"/>
              </a:buClr>
              <a:buFont typeface="Wingdings" pitchFamily="2" charset="2"/>
              <a:buChar char="§"/>
            </a:pPr>
            <a:r>
              <a:rPr lang="en-US" sz="2000" b="0" kern="0" dirty="0" smtClean="0">
                <a:latin typeface="+mj-lt"/>
                <a:cs typeface="Calibri" pitchFamily="34" charset="0"/>
              </a:rPr>
              <a:t>Test Results in QC</a:t>
            </a:r>
          </a:p>
          <a:p>
            <a:pPr marL="457200" lvl="0" indent="-457200" eaLnBrk="0" hangingPunct="0">
              <a:spcBef>
                <a:spcPct val="20000"/>
              </a:spcBef>
              <a:buClr>
                <a:schemeClr val="tx2"/>
              </a:buClr>
              <a:buFont typeface="Wingdings" pitchFamily="2" charset="2"/>
              <a:buChar char="§"/>
            </a:pPr>
            <a:r>
              <a:rPr lang="en-US" sz="2000" b="0" kern="0" dirty="0" smtClean="0">
                <a:latin typeface="+mj-lt"/>
                <a:cs typeface="Calibri" pitchFamily="34" charset="0"/>
              </a:rPr>
              <a:t>Show and Tell </a:t>
            </a:r>
          </a:p>
          <a:p>
            <a:pPr marL="457200" lvl="0" indent="-457200" eaLnBrk="0" hangingPunct="0">
              <a:spcBef>
                <a:spcPct val="20000"/>
              </a:spcBef>
              <a:buClr>
                <a:schemeClr val="tx2"/>
              </a:buClr>
              <a:buFont typeface="Wingdings" pitchFamily="2" charset="2"/>
              <a:buChar char="§"/>
            </a:pPr>
            <a:r>
              <a:rPr lang="en-US" sz="2000" b="0" kern="0" dirty="0" smtClean="0">
                <a:latin typeface="+mj-lt"/>
                <a:cs typeface="Calibri" pitchFamily="34" charset="0"/>
              </a:rPr>
              <a:t>Retrospective</a:t>
            </a:r>
          </a:p>
        </p:txBody>
      </p:sp>
      <p:pic>
        <p:nvPicPr>
          <p:cNvPr id="21506" name="Picture 2"/>
          <p:cNvPicPr>
            <a:picLocks noChangeAspect="1" noChangeArrowheads="1"/>
          </p:cNvPicPr>
          <p:nvPr/>
        </p:nvPicPr>
        <p:blipFill>
          <a:blip r:embed="rId3" cstate="print"/>
          <a:srcRect/>
          <a:stretch>
            <a:fillRect/>
          </a:stretch>
        </p:blipFill>
        <p:spPr bwMode="auto">
          <a:xfrm>
            <a:off x="3048000" y="3352800"/>
            <a:ext cx="5638800" cy="2408194"/>
          </a:xfrm>
          <a:prstGeom prst="rect">
            <a:avLst/>
          </a:prstGeom>
          <a:noFill/>
          <a:ln w="9525">
            <a:noFill/>
            <a:miter lim="800000"/>
            <a:headEnd/>
            <a:tailEnd/>
          </a:ln>
        </p:spPr>
      </p:pic>
      <p:sp>
        <p:nvSpPr>
          <p:cNvPr id="7" name="Rectangle 2"/>
          <p:cNvSpPr txBox="1">
            <a:spLocks noChangeArrowheads="1"/>
          </p:cNvSpPr>
          <p:nvPr/>
        </p:nvSpPr>
        <p:spPr>
          <a:xfrm>
            <a:off x="961900" y="398381"/>
            <a:ext cx="5964238" cy="369332"/>
          </a:xfrm>
          <a:prstGeom prst="rect">
            <a:avLst/>
          </a:prstGeom>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000" i="0" u="none" strike="noStrike" kern="0" cap="none" spc="0" normalizeH="0" baseline="0" noProof="0" dirty="0" smtClean="0">
                <a:ln>
                  <a:noFill/>
                </a:ln>
                <a:solidFill>
                  <a:schemeClr val="tx2"/>
                </a:solidFill>
                <a:effectLst/>
                <a:uLnTx/>
                <a:uFillTx/>
                <a:latin typeface="+mj-lt"/>
                <a:ea typeface="+mj-ea"/>
                <a:cs typeface="Calibri" pitchFamily="34" charset="0"/>
              </a:rPr>
              <a:t>Time</a:t>
            </a:r>
            <a:r>
              <a:rPr kumimoji="0" lang="en-US" sz="2000" i="0" u="none" strike="noStrike" kern="0" cap="none" spc="0" normalizeH="0" noProof="0" dirty="0" smtClean="0">
                <a:ln>
                  <a:noFill/>
                </a:ln>
                <a:solidFill>
                  <a:schemeClr val="tx2"/>
                </a:solidFill>
                <a:effectLst/>
                <a:uLnTx/>
                <a:uFillTx/>
                <a:latin typeface="+mj-lt"/>
                <a:ea typeface="+mj-ea"/>
                <a:cs typeface="Calibri" pitchFamily="34" charset="0"/>
              </a:rPr>
              <a:t> Boxed Development - Deliverables</a:t>
            </a:r>
            <a:endParaRPr kumimoji="0" lang="en-US" sz="2000" i="0" u="none" strike="noStrike" kern="0" cap="none" spc="0" normalizeH="0" baseline="0" noProof="0" dirty="0" smtClean="0">
              <a:ln>
                <a:noFill/>
              </a:ln>
              <a:solidFill>
                <a:schemeClr val="tx2"/>
              </a:solidFill>
              <a:effectLst/>
              <a:uLnTx/>
              <a:uFillTx/>
              <a:latin typeface="+mj-lt"/>
              <a:ea typeface="+mj-ea"/>
              <a:cs typeface="Calibri" pitchFamily="34"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p:nvPr>
        </p:nvSpPr>
        <p:spPr>
          <a:xfrm>
            <a:off x="980700" y="397063"/>
            <a:ext cx="6096000" cy="369887"/>
          </a:xfrm>
        </p:spPr>
        <p:txBody>
          <a:bodyPr anchor="t">
            <a:normAutofit fontScale="90000"/>
          </a:bodyPr>
          <a:lstStyle/>
          <a:p>
            <a:r>
              <a:rPr lang="en-US" dirty="0" smtClean="0">
                <a:latin typeface="+mn-lt"/>
                <a:cs typeface="Calibri" pitchFamily="34" charset="0"/>
              </a:rPr>
              <a:t>Agile Iron Triangle </a:t>
            </a:r>
          </a:p>
        </p:txBody>
      </p:sp>
      <p:sp>
        <p:nvSpPr>
          <p:cNvPr id="76" name="TextBox 75"/>
          <p:cNvSpPr txBox="1"/>
          <p:nvPr/>
        </p:nvSpPr>
        <p:spPr>
          <a:xfrm>
            <a:off x="536331" y="4570025"/>
            <a:ext cx="3807069" cy="725018"/>
          </a:xfrm>
          <a:prstGeom prst="rect">
            <a:avLst/>
          </a:prstGeom>
          <a:noFill/>
        </p:spPr>
        <p:txBody>
          <a:bodyPr wrap="square" lIns="77925" tIns="38963" rIns="77925" bIns="38963">
            <a:spAutoFit/>
          </a:bodyPr>
          <a:lstStyle/>
          <a:p>
            <a:pPr marL="292219" indent="-292219">
              <a:buFont typeface="Wingdings" pitchFamily="2" charset="2"/>
              <a:buChar char="§"/>
              <a:defRPr/>
            </a:pPr>
            <a:r>
              <a:rPr lang="en-US" sz="1400" b="0" dirty="0">
                <a:latin typeface="+mn-lt"/>
                <a:cs typeface="Calibri" pitchFamily="34" charset="0"/>
              </a:rPr>
              <a:t>Requirements are fully specified and fixed</a:t>
            </a:r>
          </a:p>
          <a:p>
            <a:pPr marL="292219" indent="-292219">
              <a:buFont typeface="Wingdings" pitchFamily="2" charset="2"/>
              <a:buChar char="§"/>
              <a:defRPr/>
            </a:pPr>
            <a:r>
              <a:rPr lang="en-US" sz="1400" b="0" dirty="0">
                <a:latin typeface="+mn-lt"/>
                <a:cs typeface="Calibri" pitchFamily="34" charset="0"/>
              </a:rPr>
              <a:t>Time to develop solution is projected</a:t>
            </a:r>
          </a:p>
          <a:p>
            <a:pPr marL="292219" indent="-292219">
              <a:buFont typeface="Wingdings" pitchFamily="2" charset="2"/>
              <a:buChar char="§"/>
              <a:defRPr/>
            </a:pPr>
            <a:r>
              <a:rPr lang="en-US" sz="1400" b="0" dirty="0">
                <a:latin typeface="+mn-lt"/>
                <a:cs typeface="Calibri" pitchFamily="34" charset="0"/>
              </a:rPr>
              <a:t>Resources vary to reduce cycle time</a:t>
            </a:r>
          </a:p>
        </p:txBody>
      </p:sp>
      <p:sp>
        <p:nvSpPr>
          <p:cNvPr id="77" name="TextBox 76"/>
          <p:cNvSpPr txBox="1"/>
          <p:nvPr/>
        </p:nvSpPr>
        <p:spPr>
          <a:xfrm>
            <a:off x="4402015" y="4570026"/>
            <a:ext cx="4360985" cy="1155905"/>
          </a:xfrm>
          <a:prstGeom prst="rect">
            <a:avLst/>
          </a:prstGeom>
          <a:noFill/>
        </p:spPr>
        <p:txBody>
          <a:bodyPr wrap="square" lIns="77925" tIns="38963" rIns="77925" bIns="38963">
            <a:spAutoFit/>
          </a:bodyPr>
          <a:lstStyle/>
          <a:p>
            <a:pPr marL="292219" indent="-292219">
              <a:buFont typeface="Wingdings" pitchFamily="2" charset="2"/>
              <a:buChar char="§"/>
              <a:defRPr/>
            </a:pPr>
            <a:r>
              <a:rPr lang="en-US" sz="1400" b="0" dirty="0">
                <a:latin typeface="+mn-lt"/>
                <a:cs typeface="Calibri" pitchFamily="34" charset="0"/>
              </a:rPr>
              <a:t>Requirements  specified at high level &amp; prioritize and evolve as project progress</a:t>
            </a:r>
          </a:p>
          <a:p>
            <a:pPr marL="292219" indent="-292219">
              <a:buFont typeface="Wingdings" pitchFamily="2" charset="2"/>
              <a:buChar char="§"/>
              <a:defRPr/>
            </a:pPr>
            <a:r>
              <a:rPr lang="en-US" sz="1400" b="0" dirty="0">
                <a:latin typeface="+mn-lt"/>
                <a:cs typeface="Calibri" pitchFamily="34" charset="0"/>
              </a:rPr>
              <a:t>Time boxed development</a:t>
            </a:r>
          </a:p>
          <a:p>
            <a:pPr marL="292219" indent="-292219">
              <a:buFont typeface="Wingdings" pitchFamily="2" charset="2"/>
              <a:buChar char="§"/>
              <a:defRPr/>
            </a:pPr>
            <a:r>
              <a:rPr lang="en-US" sz="1400" b="0" dirty="0">
                <a:latin typeface="+mn-lt"/>
                <a:cs typeface="Calibri" pitchFamily="34" charset="0"/>
              </a:rPr>
              <a:t>Resources fixed &amp; managed to deliver at estimated costs</a:t>
            </a:r>
          </a:p>
        </p:txBody>
      </p:sp>
      <p:sp>
        <p:nvSpPr>
          <p:cNvPr id="25" name="Freeform 24"/>
          <p:cNvSpPr/>
          <p:nvPr/>
        </p:nvSpPr>
        <p:spPr>
          <a:xfrm>
            <a:off x="462222" y="1598225"/>
            <a:ext cx="8229600" cy="533067"/>
          </a:xfrm>
          <a:custGeom>
            <a:avLst/>
            <a:gdLst>
              <a:gd name="connsiteX0" fmla="*/ 0 w 8229600"/>
              <a:gd name="connsiteY0" fmla="*/ 114191 h 685135"/>
              <a:gd name="connsiteX1" fmla="*/ 33446 w 8229600"/>
              <a:gd name="connsiteY1" fmla="*/ 33446 h 685135"/>
              <a:gd name="connsiteX2" fmla="*/ 114191 w 8229600"/>
              <a:gd name="connsiteY2" fmla="*/ 0 h 685135"/>
              <a:gd name="connsiteX3" fmla="*/ 8115409 w 8229600"/>
              <a:gd name="connsiteY3" fmla="*/ 0 h 685135"/>
              <a:gd name="connsiteX4" fmla="*/ 8196154 w 8229600"/>
              <a:gd name="connsiteY4" fmla="*/ 33446 h 685135"/>
              <a:gd name="connsiteX5" fmla="*/ 8229600 w 8229600"/>
              <a:gd name="connsiteY5" fmla="*/ 114191 h 685135"/>
              <a:gd name="connsiteX6" fmla="*/ 8229600 w 8229600"/>
              <a:gd name="connsiteY6" fmla="*/ 570944 h 685135"/>
              <a:gd name="connsiteX7" fmla="*/ 8196154 w 8229600"/>
              <a:gd name="connsiteY7" fmla="*/ 651689 h 685135"/>
              <a:gd name="connsiteX8" fmla="*/ 8115409 w 8229600"/>
              <a:gd name="connsiteY8" fmla="*/ 685135 h 685135"/>
              <a:gd name="connsiteX9" fmla="*/ 114191 w 8229600"/>
              <a:gd name="connsiteY9" fmla="*/ 685135 h 685135"/>
              <a:gd name="connsiteX10" fmla="*/ 33446 w 8229600"/>
              <a:gd name="connsiteY10" fmla="*/ 651689 h 685135"/>
              <a:gd name="connsiteX11" fmla="*/ 0 w 8229600"/>
              <a:gd name="connsiteY11" fmla="*/ 570944 h 685135"/>
              <a:gd name="connsiteX12" fmla="*/ 0 w 8229600"/>
              <a:gd name="connsiteY12" fmla="*/ 114191 h 6851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229600" h="685135">
                <a:moveTo>
                  <a:pt x="0" y="114191"/>
                </a:moveTo>
                <a:cubicBezTo>
                  <a:pt x="0" y="83906"/>
                  <a:pt x="12031" y="54861"/>
                  <a:pt x="33446" y="33446"/>
                </a:cubicBezTo>
                <a:cubicBezTo>
                  <a:pt x="54861" y="12031"/>
                  <a:pt x="83906" y="0"/>
                  <a:pt x="114191" y="0"/>
                </a:cubicBezTo>
                <a:lnTo>
                  <a:pt x="8115409" y="0"/>
                </a:lnTo>
                <a:cubicBezTo>
                  <a:pt x="8145694" y="0"/>
                  <a:pt x="8174739" y="12031"/>
                  <a:pt x="8196154" y="33446"/>
                </a:cubicBezTo>
                <a:cubicBezTo>
                  <a:pt x="8217569" y="54861"/>
                  <a:pt x="8229600" y="83906"/>
                  <a:pt x="8229600" y="114191"/>
                </a:cubicBezTo>
                <a:lnTo>
                  <a:pt x="8229600" y="570944"/>
                </a:lnTo>
                <a:cubicBezTo>
                  <a:pt x="8229600" y="601229"/>
                  <a:pt x="8217569" y="630274"/>
                  <a:pt x="8196154" y="651689"/>
                </a:cubicBezTo>
                <a:cubicBezTo>
                  <a:pt x="8174739" y="673104"/>
                  <a:pt x="8145694" y="685135"/>
                  <a:pt x="8115409" y="685135"/>
                </a:cubicBezTo>
                <a:lnTo>
                  <a:pt x="114191" y="685135"/>
                </a:lnTo>
                <a:cubicBezTo>
                  <a:pt x="83906" y="685135"/>
                  <a:pt x="54861" y="673104"/>
                  <a:pt x="33446" y="651689"/>
                </a:cubicBezTo>
                <a:cubicBezTo>
                  <a:pt x="12031" y="630274"/>
                  <a:pt x="0" y="601229"/>
                  <a:pt x="0" y="570944"/>
                </a:cubicBezTo>
                <a:lnTo>
                  <a:pt x="0" y="114191"/>
                </a:lnTo>
                <a:close/>
              </a:path>
            </a:pathLst>
          </a:custGeom>
        </p:spPr>
        <p:style>
          <a:lnRef idx="2">
            <a:schemeClr val="accent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94406" tIns="94406" rIns="94406" bIns="94406" numCol="1" spcCol="1270" anchor="ctr" anchorCtr="0">
            <a:noAutofit/>
          </a:bodyPr>
          <a:lstStyle/>
          <a:p>
            <a:pPr lvl="0" algn="ctr" defTabSz="711200" rtl="0">
              <a:lnSpc>
                <a:spcPct val="90000"/>
              </a:lnSpc>
              <a:spcBef>
                <a:spcPct val="0"/>
              </a:spcBef>
              <a:spcAft>
                <a:spcPct val="35000"/>
              </a:spcAft>
            </a:pPr>
            <a:r>
              <a:rPr lang="en-US" sz="1200" b="0" kern="1200" dirty="0" smtClean="0">
                <a:cs typeface="Calibri" pitchFamily="34" charset="0"/>
              </a:rPr>
              <a:t>In an Agile project, requirements change throughout the project life cycle, in contrast to traditional waterfall projects,  where requirements are fully defined at the beginning with intentions to keep them static throughout the project</a:t>
            </a:r>
            <a:endParaRPr lang="en-US" sz="1200" b="0" kern="1200" dirty="0">
              <a:cs typeface="Calibri" pitchFamily="34" charset="0"/>
            </a:endParaRPr>
          </a:p>
        </p:txBody>
      </p:sp>
      <p:sp>
        <p:nvSpPr>
          <p:cNvPr id="27" name="Freeform 26"/>
          <p:cNvSpPr/>
          <p:nvPr/>
        </p:nvSpPr>
        <p:spPr>
          <a:xfrm>
            <a:off x="562708" y="5789225"/>
            <a:ext cx="8018585" cy="457191"/>
          </a:xfrm>
          <a:custGeom>
            <a:avLst/>
            <a:gdLst>
              <a:gd name="connsiteX0" fmla="*/ 0 w 8018585"/>
              <a:gd name="connsiteY0" fmla="*/ 76200 h 457191"/>
              <a:gd name="connsiteX1" fmla="*/ 22319 w 8018585"/>
              <a:gd name="connsiteY1" fmla="*/ 22318 h 457191"/>
              <a:gd name="connsiteX2" fmla="*/ 76201 w 8018585"/>
              <a:gd name="connsiteY2" fmla="*/ 0 h 457191"/>
              <a:gd name="connsiteX3" fmla="*/ 7942385 w 8018585"/>
              <a:gd name="connsiteY3" fmla="*/ 0 h 457191"/>
              <a:gd name="connsiteX4" fmla="*/ 7996267 w 8018585"/>
              <a:gd name="connsiteY4" fmla="*/ 22319 h 457191"/>
              <a:gd name="connsiteX5" fmla="*/ 8018585 w 8018585"/>
              <a:gd name="connsiteY5" fmla="*/ 76201 h 457191"/>
              <a:gd name="connsiteX6" fmla="*/ 8018585 w 8018585"/>
              <a:gd name="connsiteY6" fmla="*/ 380991 h 457191"/>
              <a:gd name="connsiteX7" fmla="*/ 7996267 w 8018585"/>
              <a:gd name="connsiteY7" fmla="*/ 434873 h 457191"/>
              <a:gd name="connsiteX8" fmla="*/ 7942385 w 8018585"/>
              <a:gd name="connsiteY8" fmla="*/ 457191 h 457191"/>
              <a:gd name="connsiteX9" fmla="*/ 76200 w 8018585"/>
              <a:gd name="connsiteY9" fmla="*/ 457191 h 457191"/>
              <a:gd name="connsiteX10" fmla="*/ 22318 w 8018585"/>
              <a:gd name="connsiteY10" fmla="*/ 434872 h 457191"/>
              <a:gd name="connsiteX11" fmla="*/ 0 w 8018585"/>
              <a:gd name="connsiteY11" fmla="*/ 380990 h 457191"/>
              <a:gd name="connsiteX12" fmla="*/ 0 w 8018585"/>
              <a:gd name="connsiteY12" fmla="*/ 76200 h 457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018585" h="457191">
                <a:moveTo>
                  <a:pt x="0" y="76200"/>
                </a:moveTo>
                <a:cubicBezTo>
                  <a:pt x="0" y="55990"/>
                  <a:pt x="8028" y="36609"/>
                  <a:pt x="22319" y="22318"/>
                </a:cubicBezTo>
                <a:cubicBezTo>
                  <a:pt x="36609" y="8028"/>
                  <a:pt x="55991" y="0"/>
                  <a:pt x="76201" y="0"/>
                </a:cubicBezTo>
                <a:lnTo>
                  <a:pt x="7942385" y="0"/>
                </a:lnTo>
                <a:cubicBezTo>
                  <a:pt x="7962595" y="0"/>
                  <a:pt x="7981976" y="8028"/>
                  <a:pt x="7996267" y="22319"/>
                </a:cubicBezTo>
                <a:cubicBezTo>
                  <a:pt x="8010557" y="36609"/>
                  <a:pt x="8018585" y="55991"/>
                  <a:pt x="8018585" y="76201"/>
                </a:cubicBezTo>
                <a:lnTo>
                  <a:pt x="8018585" y="380991"/>
                </a:lnTo>
                <a:cubicBezTo>
                  <a:pt x="8018585" y="401201"/>
                  <a:pt x="8010557" y="420582"/>
                  <a:pt x="7996267" y="434873"/>
                </a:cubicBezTo>
                <a:cubicBezTo>
                  <a:pt x="7981977" y="449163"/>
                  <a:pt x="7962595" y="457191"/>
                  <a:pt x="7942385" y="457191"/>
                </a:cubicBezTo>
                <a:lnTo>
                  <a:pt x="76200" y="457191"/>
                </a:lnTo>
                <a:cubicBezTo>
                  <a:pt x="55990" y="457191"/>
                  <a:pt x="36609" y="449163"/>
                  <a:pt x="22318" y="434872"/>
                </a:cubicBezTo>
                <a:cubicBezTo>
                  <a:pt x="8028" y="420582"/>
                  <a:pt x="0" y="401200"/>
                  <a:pt x="0" y="380990"/>
                </a:cubicBezTo>
                <a:lnTo>
                  <a:pt x="0" y="76200"/>
                </a:lnTo>
                <a:close/>
              </a:path>
            </a:pathLst>
          </a:custGeom>
        </p:spPr>
        <p:style>
          <a:lnRef idx="2">
            <a:schemeClr val="accent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83278" tIns="83278" rIns="83278" bIns="83278" numCol="1" spcCol="1270" anchor="ctr" anchorCtr="0">
            <a:noAutofit/>
          </a:bodyPr>
          <a:lstStyle/>
          <a:p>
            <a:pPr lvl="0" algn="ctr" defTabSz="711200" rtl="0">
              <a:lnSpc>
                <a:spcPct val="90000"/>
              </a:lnSpc>
              <a:spcBef>
                <a:spcPct val="0"/>
              </a:spcBef>
              <a:spcAft>
                <a:spcPct val="35000"/>
              </a:spcAft>
            </a:pPr>
            <a:r>
              <a:rPr lang="en-US" sz="1200" b="0" kern="1200" dirty="0" smtClean="0">
                <a:cs typeface="Calibri" pitchFamily="34" charset="0"/>
              </a:rPr>
              <a:t>The flexible management of prioritized business requirements is the key to achieving delivery results that meet business needs for the estimated cost</a:t>
            </a:r>
            <a:endParaRPr lang="en-US" sz="1200" b="0" kern="1200" dirty="0">
              <a:cs typeface="Calibri" pitchFamily="34" charset="0"/>
            </a:endParaRPr>
          </a:p>
        </p:txBody>
      </p:sp>
      <p:grpSp>
        <p:nvGrpSpPr>
          <p:cNvPr id="2" name="Group 79"/>
          <p:cNvGrpSpPr/>
          <p:nvPr/>
        </p:nvGrpSpPr>
        <p:grpSpPr>
          <a:xfrm>
            <a:off x="533400" y="2284025"/>
            <a:ext cx="8229599" cy="2257221"/>
            <a:chOff x="1406769" y="1551385"/>
            <a:chExt cx="6541477" cy="1779984"/>
          </a:xfrm>
        </p:grpSpPr>
        <p:sp>
          <p:nvSpPr>
            <p:cNvPr id="81" name="Rectangle 80"/>
            <p:cNvSpPr/>
            <p:nvPr/>
          </p:nvSpPr>
          <p:spPr>
            <a:xfrm>
              <a:off x="1406769" y="1551385"/>
              <a:ext cx="6541477" cy="3429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77925" tIns="38963" rIns="77925" bIns="38963" anchor="ctr"/>
            <a:lstStyle/>
            <a:p>
              <a:pPr>
                <a:defRPr/>
              </a:pPr>
              <a:endParaRPr lang="en-US">
                <a:cs typeface="Calibri" pitchFamily="34" charset="0"/>
              </a:endParaRPr>
            </a:p>
          </p:txBody>
        </p:sp>
        <p:sp>
          <p:nvSpPr>
            <p:cNvPr id="82" name="Rectangle 81"/>
            <p:cNvSpPr/>
            <p:nvPr/>
          </p:nvSpPr>
          <p:spPr>
            <a:xfrm>
              <a:off x="1406769" y="2988469"/>
              <a:ext cx="6541477" cy="3429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77925" tIns="38963" rIns="77925" bIns="38963" anchor="ctr"/>
            <a:lstStyle/>
            <a:p>
              <a:pPr>
                <a:defRPr/>
              </a:pPr>
              <a:endParaRPr lang="en-US">
                <a:cs typeface="Calibri" pitchFamily="34" charset="0"/>
              </a:endParaRPr>
            </a:p>
          </p:txBody>
        </p:sp>
        <p:grpSp>
          <p:nvGrpSpPr>
            <p:cNvPr id="3" name="Group 35"/>
            <p:cNvGrpSpPr>
              <a:grpSpLocks/>
            </p:cNvGrpSpPr>
            <p:nvPr/>
          </p:nvGrpSpPr>
          <p:grpSpPr bwMode="auto">
            <a:xfrm>
              <a:off x="1851919" y="1578769"/>
              <a:ext cx="5944840" cy="1715204"/>
              <a:chOff x="1548754" y="2105799"/>
              <a:chExt cx="6440721" cy="2286546"/>
            </a:xfrm>
          </p:grpSpPr>
          <p:sp>
            <p:nvSpPr>
              <p:cNvPr id="86" name="Isosceles Triangle 85"/>
              <p:cNvSpPr/>
              <p:nvPr/>
            </p:nvSpPr>
            <p:spPr>
              <a:xfrm rot="10800000" flipV="1">
                <a:off x="1863458" y="2520066"/>
                <a:ext cx="1717802" cy="1452312"/>
              </a:xfrm>
              <a:prstGeom prst="triangle">
                <a:avLst/>
              </a:prstGeom>
              <a:solidFill>
                <a:srgbClr val="D2A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cs typeface="Calibri" pitchFamily="34" charset="0"/>
                </a:endParaRPr>
              </a:p>
            </p:txBody>
          </p:sp>
          <p:sp>
            <p:nvSpPr>
              <p:cNvPr id="87" name="TextBox 86"/>
              <p:cNvSpPr txBox="1"/>
              <p:nvPr/>
            </p:nvSpPr>
            <p:spPr bwMode="auto">
              <a:xfrm>
                <a:off x="2151357" y="3563124"/>
                <a:ext cx="1070138" cy="339727"/>
              </a:xfrm>
              <a:prstGeom prst="rect">
                <a:avLst/>
              </a:prstGeom>
              <a:noFill/>
            </p:spPr>
            <p:txBody>
              <a:bodyPr wrap="none">
                <a:spAutoFit/>
              </a:bodyPr>
              <a:lstStyle/>
              <a:p>
                <a:pPr algn="ctr">
                  <a:defRPr/>
                </a:pPr>
                <a:r>
                  <a:rPr lang="en-US" sz="1500" b="1" dirty="0">
                    <a:effectLst>
                      <a:outerShdw blurRad="38100" dist="38100" dir="2700000" algn="tl">
                        <a:srgbClr val="000000">
                          <a:alpha val="43137"/>
                        </a:srgbClr>
                      </a:outerShdw>
                    </a:effectLst>
                    <a:latin typeface="+mn-lt"/>
                    <a:cs typeface="Calibri" pitchFamily="34" charset="0"/>
                  </a:rPr>
                  <a:t>Plan Driven</a:t>
                </a:r>
              </a:p>
            </p:txBody>
          </p:sp>
          <p:sp>
            <p:nvSpPr>
              <p:cNvPr id="88" name="TextBox 87"/>
              <p:cNvSpPr txBox="1"/>
              <p:nvPr/>
            </p:nvSpPr>
            <p:spPr bwMode="auto">
              <a:xfrm>
                <a:off x="1747336" y="2145479"/>
                <a:ext cx="1917744" cy="339727"/>
              </a:xfrm>
              <a:prstGeom prst="rect">
                <a:avLst/>
              </a:prstGeom>
              <a:noFill/>
            </p:spPr>
            <p:txBody>
              <a:bodyPr wrap="none" anchor="ctr">
                <a:spAutoFit/>
              </a:bodyPr>
              <a:lstStyle/>
              <a:p>
                <a:pPr algn="ctr">
                  <a:defRPr/>
                </a:pPr>
                <a:r>
                  <a:rPr lang="en-US" sz="1500" dirty="0" smtClean="0">
                    <a:solidFill>
                      <a:schemeClr val="bg1"/>
                    </a:solidFill>
                    <a:effectLst>
                      <a:outerShdw blurRad="38100" dist="38100" dir="2700000" algn="tl">
                        <a:srgbClr val="000000">
                          <a:alpha val="43137"/>
                        </a:srgbClr>
                      </a:outerShdw>
                    </a:effectLst>
                    <a:latin typeface="+mn-lt"/>
                    <a:cs typeface="Calibri" pitchFamily="34" charset="0"/>
                  </a:rPr>
                  <a:t>Requirements (Scope)</a:t>
                </a:r>
                <a:endParaRPr lang="en-US" sz="1500" dirty="0">
                  <a:solidFill>
                    <a:schemeClr val="bg1"/>
                  </a:solidFill>
                  <a:effectLst>
                    <a:outerShdw blurRad="38100" dist="38100" dir="2700000" algn="tl">
                      <a:srgbClr val="000000">
                        <a:alpha val="43137"/>
                      </a:srgbClr>
                    </a:outerShdw>
                  </a:effectLst>
                  <a:latin typeface="+mn-lt"/>
                  <a:cs typeface="Calibri" pitchFamily="34" charset="0"/>
                </a:endParaRPr>
              </a:p>
            </p:txBody>
          </p:sp>
          <p:sp>
            <p:nvSpPr>
              <p:cNvPr id="89" name="TextBox 88"/>
              <p:cNvSpPr txBox="1"/>
              <p:nvPr/>
            </p:nvSpPr>
            <p:spPr bwMode="auto">
              <a:xfrm>
                <a:off x="1548754" y="4043095"/>
                <a:ext cx="542578" cy="339727"/>
              </a:xfrm>
              <a:prstGeom prst="rect">
                <a:avLst/>
              </a:prstGeom>
              <a:noFill/>
            </p:spPr>
            <p:txBody>
              <a:bodyPr wrap="none">
                <a:spAutoFit/>
              </a:bodyPr>
              <a:lstStyle/>
              <a:p>
                <a:pPr algn="ctr">
                  <a:defRPr/>
                </a:pPr>
                <a:r>
                  <a:rPr lang="en-US" sz="1500" dirty="0">
                    <a:solidFill>
                      <a:schemeClr val="bg1"/>
                    </a:solidFill>
                    <a:effectLst>
                      <a:outerShdw blurRad="38100" dist="38100" dir="2700000" algn="tl">
                        <a:srgbClr val="000000">
                          <a:alpha val="43137"/>
                        </a:srgbClr>
                      </a:outerShdw>
                    </a:effectLst>
                    <a:latin typeface="+mn-lt"/>
                    <a:cs typeface="Calibri" pitchFamily="34" charset="0"/>
                  </a:rPr>
                  <a:t>Time</a:t>
                </a:r>
              </a:p>
            </p:txBody>
          </p:sp>
          <p:sp>
            <p:nvSpPr>
              <p:cNvPr id="90" name="TextBox 89"/>
              <p:cNvSpPr txBox="1"/>
              <p:nvPr/>
            </p:nvSpPr>
            <p:spPr bwMode="auto">
              <a:xfrm>
                <a:off x="2756087" y="4043095"/>
                <a:ext cx="1532594" cy="339727"/>
              </a:xfrm>
              <a:prstGeom prst="rect">
                <a:avLst/>
              </a:prstGeom>
              <a:noFill/>
            </p:spPr>
            <p:txBody>
              <a:bodyPr wrap="none">
                <a:spAutoFit/>
              </a:bodyPr>
              <a:lstStyle/>
              <a:p>
                <a:pPr algn="ctr">
                  <a:defRPr/>
                </a:pPr>
                <a:r>
                  <a:rPr lang="en-US" sz="1500" dirty="0" smtClean="0">
                    <a:solidFill>
                      <a:schemeClr val="bg1"/>
                    </a:solidFill>
                    <a:effectLst>
                      <a:outerShdw blurRad="38100" dist="38100" dir="2700000" algn="tl">
                        <a:srgbClr val="000000">
                          <a:alpha val="43137"/>
                        </a:srgbClr>
                      </a:outerShdw>
                    </a:effectLst>
                    <a:latin typeface="+mn-lt"/>
                    <a:cs typeface="Calibri" pitchFamily="34" charset="0"/>
                  </a:rPr>
                  <a:t>Resources (Cost)</a:t>
                </a:r>
                <a:endParaRPr lang="en-US" sz="1500" dirty="0">
                  <a:solidFill>
                    <a:schemeClr val="bg1"/>
                  </a:solidFill>
                  <a:effectLst>
                    <a:outerShdw blurRad="38100" dist="38100" dir="2700000" algn="tl">
                      <a:srgbClr val="000000">
                        <a:alpha val="43137"/>
                      </a:srgbClr>
                    </a:outerShdw>
                  </a:effectLst>
                  <a:latin typeface="+mn-lt"/>
                  <a:cs typeface="Calibri" pitchFamily="34" charset="0"/>
                </a:endParaRPr>
              </a:p>
            </p:txBody>
          </p:sp>
          <p:sp>
            <p:nvSpPr>
              <p:cNvPr id="91" name="Isosceles Triangle 90"/>
              <p:cNvSpPr/>
              <p:nvPr/>
            </p:nvSpPr>
            <p:spPr>
              <a:xfrm flipV="1">
                <a:off x="5524502" y="2549925"/>
                <a:ext cx="1717802" cy="1455143"/>
              </a:xfrm>
              <a:prstGeom prst="triangle">
                <a:avLst/>
              </a:prstGeom>
              <a:solidFill>
                <a:srgbClr val="00266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dirty="0">
                  <a:solidFill>
                    <a:schemeClr val="bg1"/>
                  </a:solidFill>
                  <a:effectLst>
                    <a:outerShdw blurRad="38100" dist="38100" dir="2700000" algn="tl">
                      <a:srgbClr val="000000">
                        <a:alpha val="43137"/>
                      </a:srgbClr>
                    </a:outerShdw>
                  </a:effectLst>
                  <a:cs typeface="Calibri" pitchFamily="34" charset="0"/>
                </a:endParaRPr>
              </a:p>
            </p:txBody>
          </p:sp>
          <p:sp>
            <p:nvSpPr>
              <p:cNvPr id="92" name="TextBox 91"/>
              <p:cNvSpPr txBox="1"/>
              <p:nvPr/>
            </p:nvSpPr>
            <p:spPr>
              <a:xfrm>
                <a:off x="5798146" y="2524743"/>
                <a:ext cx="1153463" cy="339727"/>
              </a:xfrm>
              <a:prstGeom prst="rect">
                <a:avLst/>
              </a:prstGeom>
              <a:noFill/>
            </p:spPr>
            <p:txBody>
              <a:bodyPr wrap="none">
                <a:spAutoFit/>
              </a:bodyPr>
              <a:lstStyle/>
              <a:p>
                <a:pPr algn="ctr">
                  <a:defRPr/>
                </a:pPr>
                <a:r>
                  <a:rPr lang="en-US" sz="1500" b="1" dirty="0">
                    <a:solidFill>
                      <a:schemeClr val="bg1"/>
                    </a:solidFill>
                    <a:effectLst>
                      <a:outerShdw blurRad="38100" dist="38100" dir="2700000" algn="tl">
                        <a:srgbClr val="000000">
                          <a:alpha val="43137"/>
                        </a:srgbClr>
                      </a:outerShdw>
                    </a:effectLst>
                    <a:latin typeface="+mn-lt"/>
                    <a:cs typeface="Calibri" pitchFamily="34" charset="0"/>
                  </a:rPr>
                  <a:t>Value Driven</a:t>
                </a:r>
              </a:p>
            </p:txBody>
          </p:sp>
          <p:sp>
            <p:nvSpPr>
              <p:cNvPr id="93" name="TextBox 92"/>
              <p:cNvSpPr txBox="1"/>
              <p:nvPr/>
            </p:nvSpPr>
            <p:spPr>
              <a:xfrm>
                <a:off x="5249491" y="2105799"/>
                <a:ext cx="542578" cy="339727"/>
              </a:xfrm>
              <a:prstGeom prst="rect">
                <a:avLst/>
              </a:prstGeom>
              <a:noFill/>
              <a:ln>
                <a:noFill/>
              </a:ln>
            </p:spPr>
            <p:txBody>
              <a:bodyPr wrap="none" anchor="ctr">
                <a:spAutoFit/>
              </a:bodyPr>
              <a:lstStyle/>
              <a:p>
                <a:pPr algn="ctr">
                  <a:defRPr/>
                </a:pPr>
                <a:r>
                  <a:rPr lang="en-US" sz="1500" dirty="0">
                    <a:solidFill>
                      <a:schemeClr val="bg1"/>
                    </a:solidFill>
                    <a:effectLst>
                      <a:outerShdw blurRad="38100" dist="38100" dir="2700000" algn="tl">
                        <a:srgbClr val="000000">
                          <a:alpha val="43137"/>
                        </a:srgbClr>
                      </a:outerShdw>
                    </a:effectLst>
                    <a:latin typeface="+mn-lt"/>
                    <a:cs typeface="Calibri" pitchFamily="34" charset="0"/>
                  </a:rPr>
                  <a:t>Time</a:t>
                </a:r>
              </a:p>
            </p:txBody>
          </p:sp>
          <p:sp>
            <p:nvSpPr>
              <p:cNvPr id="94" name="TextBox 93"/>
              <p:cNvSpPr txBox="1"/>
              <p:nvPr/>
            </p:nvSpPr>
            <p:spPr>
              <a:xfrm>
                <a:off x="6456881" y="2105799"/>
                <a:ext cx="1532594" cy="339727"/>
              </a:xfrm>
              <a:prstGeom prst="rect">
                <a:avLst/>
              </a:prstGeom>
              <a:noFill/>
              <a:ln>
                <a:noFill/>
              </a:ln>
            </p:spPr>
            <p:txBody>
              <a:bodyPr wrap="none" anchor="ctr">
                <a:spAutoFit/>
              </a:bodyPr>
              <a:lstStyle/>
              <a:p>
                <a:pPr algn="ctr">
                  <a:defRPr/>
                </a:pPr>
                <a:r>
                  <a:rPr lang="en-US" sz="1500" dirty="0" smtClean="0">
                    <a:solidFill>
                      <a:schemeClr val="bg1"/>
                    </a:solidFill>
                    <a:effectLst>
                      <a:outerShdw blurRad="38100" dist="38100" dir="2700000" algn="tl">
                        <a:srgbClr val="000000">
                          <a:alpha val="43137"/>
                        </a:srgbClr>
                      </a:outerShdw>
                    </a:effectLst>
                    <a:latin typeface="+mn-lt"/>
                    <a:cs typeface="Calibri" pitchFamily="34" charset="0"/>
                  </a:rPr>
                  <a:t>Resources (Cost)</a:t>
                </a:r>
                <a:endParaRPr lang="en-US" sz="1500" dirty="0">
                  <a:solidFill>
                    <a:schemeClr val="bg1"/>
                  </a:solidFill>
                  <a:effectLst>
                    <a:outerShdw blurRad="38100" dist="38100" dir="2700000" algn="tl">
                      <a:srgbClr val="000000">
                        <a:alpha val="43137"/>
                      </a:srgbClr>
                    </a:outerShdw>
                  </a:effectLst>
                  <a:latin typeface="+mn-lt"/>
                  <a:cs typeface="Calibri" pitchFamily="34" charset="0"/>
                </a:endParaRPr>
              </a:p>
            </p:txBody>
          </p:sp>
          <p:sp>
            <p:nvSpPr>
              <p:cNvPr id="95" name="TextBox 94"/>
              <p:cNvSpPr txBox="1"/>
              <p:nvPr/>
            </p:nvSpPr>
            <p:spPr>
              <a:xfrm>
                <a:off x="5423765" y="4052618"/>
                <a:ext cx="1917745" cy="339727"/>
              </a:xfrm>
              <a:prstGeom prst="rect">
                <a:avLst/>
              </a:prstGeom>
              <a:noFill/>
              <a:ln>
                <a:noFill/>
              </a:ln>
            </p:spPr>
            <p:txBody>
              <a:bodyPr wrap="none">
                <a:spAutoFit/>
              </a:bodyPr>
              <a:lstStyle/>
              <a:p>
                <a:pPr algn="ctr">
                  <a:defRPr/>
                </a:pPr>
                <a:r>
                  <a:rPr lang="en-US" sz="1500" dirty="0" smtClean="0">
                    <a:solidFill>
                      <a:schemeClr val="bg1"/>
                    </a:solidFill>
                    <a:effectLst>
                      <a:outerShdw blurRad="38100" dist="38100" dir="2700000" algn="tl">
                        <a:srgbClr val="000000">
                          <a:alpha val="43137"/>
                        </a:srgbClr>
                      </a:outerShdw>
                    </a:effectLst>
                    <a:latin typeface="+mn-lt"/>
                    <a:cs typeface="Calibri" pitchFamily="34" charset="0"/>
                  </a:rPr>
                  <a:t>Requirements (Scope)</a:t>
                </a:r>
                <a:endParaRPr lang="en-US" sz="1500" dirty="0">
                  <a:solidFill>
                    <a:schemeClr val="bg1"/>
                  </a:solidFill>
                  <a:effectLst>
                    <a:outerShdw blurRad="38100" dist="38100" dir="2700000" algn="tl">
                      <a:srgbClr val="000000">
                        <a:alpha val="43137"/>
                      </a:srgbClr>
                    </a:outerShdw>
                  </a:effectLst>
                  <a:latin typeface="+mn-lt"/>
                  <a:cs typeface="Calibri" pitchFamily="34" charset="0"/>
                </a:endParaRPr>
              </a:p>
            </p:txBody>
          </p:sp>
        </p:grpSp>
        <p:sp>
          <p:nvSpPr>
            <p:cNvPr id="84" name="TextBox 83"/>
            <p:cNvSpPr txBox="1"/>
            <p:nvPr/>
          </p:nvSpPr>
          <p:spPr bwMode="auto">
            <a:xfrm>
              <a:off x="4205654" y="1551385"/>
              <a:ext cx="523910" cy="244078"/>
            </a:xfrm>
            <a:prstGeom prst="rect">
              <a:avLst/>
            </a:prstGeom>
            <a:noFill/>
          </p:spPr>
          <p:txBody>
            <a:bodyPr wrap="none" lIns="77925" tIns="38963" rIns="77925" bIns="38963" anchor="ctr">
              <a:spAutoFit/>
            </a:bodyPr>
            <a:lstStyle/>
            <a:p>
              <a:pPr>
                <a:defRPr/>
              </a:pPr>
              <a:r>
                <a:rPr lang="en-US" sz="1500" b="1" i="1" dirty="0">
                  <a:solidFill>
                    <a:schemeClr val="accent6">
                      <a:lumMod val="50000"/>
                    </a:schemeClr>
                  </a:solidFill>
                  <a:effectLst>
                    <a:outerShdw blurRad="38100" dist="38100" dir="2700000" algn="tl">
                      <a:srgbClr val="000000">
                        <a:alpha val="43137"/>
                      </a:srgbClr>
                    </a:outerShdw>
                  </a:effectLst>
                  <a:latin typeface="+mn-lt"/>
                  <a:cs typeface="Calibri" pitchFamily="34" charset="0"/>
                </a:rPr>
                <a:t>Fixed</a:t>
              </a:r>
            </a:p>
          </p:txBody>
        </p:sp>
        <p:sp>
          <p:nvSpPr>
            <p:cNvPr id="85" name="TextBox 84"/>
            <p:cNvSpPr txBox="1"/>
            <p:nvPr/>
          </p:nvSpPr>
          <p:spPr bwMode="auto">
            <a:xfrm>
              <a:off x="4425461" y="3028950"/>
              <a:ext cx="714476" cy="244078"/>
            </a:xfrm>
            <a:prstGeom prst="rect">
              <a:avLst/>
            </a:prstGeom>
            <a:noFill/>
          </p:spPr>
          <p:txBody>
            <a:bodyPr wrap="none" lIns="77925" tIns="38963" rIns="77925" bIns="38963">
              <a:spAutoFit/>
            </a:bodyPr>
            <a:lstStyle/>
            <a:p>
              <a:pPr>
                <a:defRPr/>
              </a:pPr>
              <a:r>
                <a:rPr lang="en-US" sz="1500" b="1" i="1" dirty="0">
                  <a:solidFill>
                    <a:schemeClr val="accent6">
                      <a:lumMod val="50000"/>
                    </a:schemeClr>
                  </a:solidFill>
                  <a:effectLst>
                    <a:outerShdw blurRad="38100" dist="38100" dir="2700000" algn="tl">
                      <a:srgbClr val="000000">
                        <a:alpha val="43137"/>
                      </a:srgbClr>
                    </a:outerShdw>
                  </a:effectLst>
                  <a:latin typeface="+mn-lt"/>
                  <a:cs typeface="Calibri" pitchFamily="34" charset="0"/>
                </a:rPr>
                <a:t>Variable</a:t>
              </a:r>
            </a:p>
          </p:txBody>
        </p:sp>
      </p:grpSp>
      <p:sp>
        <p:nvSpPr>
          <p:cNvPr id="23" name="AutoShape 17"/>
          <p:cNvSpPr>
            <a:spLocks noChangeArrowheads="1"/>
          </p:cNvSpPr>
          <p:nvPr/>
        </p:nvSpPr>
        <p:spPr bwMode="auto">
          <a:xfrm>
            <a:off x="533400" y="988625"/>
            <a:ext cx="8090451" cy="498677"/>
          </a:xfrm>
          <a:prstGeom prst="flowChartAlternateProcess">
            <a:avLst/>
          </a:prstGeom>
          <a:solidFill>
            <a:schemeClr val="bg2">
              <a:lumMod val="20000"/>
              <a:lumOff val="80000"/>
            </a:schemeClr>
          </a:solidFill>
          <a:ln w="9525">
            <a:noFill/>
            <a:miter lim="800000"/>
            <a:headEnd/>
            <a:tailEnd/>
          </a:ln>
          <a:effectLst/>
          <a:scene3d>
            <a:camera prst="orthographicFront"/>
            <a:lightRig rig="threePt" dir="t"/>
          </a:scene3d>
          <a:sp3d>
            <a:bevelT/>
          </a:sp3d>
        </p:spPr>
        <p:txBody>
          <a:bodyPr anchor="ctr"/>
          <a:lstStyle/>
          <a:p>
            <a:pPr algn="ctr">
              <a:defRPr/>
            </a:pPr>
            <a:r>
              <a:rPr lang="en-US" sz="1800" b="1" i="1" dirty="0">
                <a:solidFill>
                  <a:srgbClr val="000066"/>
                </a:solidFill>
                <a:latin typeface="+mn-lt"/>
                <a:cs typeface="Calibri" pitchFamily="34" charset="0"/>
              </a:rPr>
              <a:t>Agile will require a fundamental shift for AET and the Business.</a:t>
            </a:r>
          </a:p>
        </p:txBody>
      </p:sp>
    </p:spTree>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Rectangle 2"/>
          <p:cNvSpPr txBox="1">
            <a:spLocks noChangeArrowheads="1"/>
          </p:cNvSpPr>
          <p:nvPr/>
        </p:nvSpPr>
        <p:spPr>
          <a:xfrm>
            <a:off x="326571" y="947057"/>
            <a:ext cx="8517718" cy="1186543"/>
          </a:xfrm>
          <a:prstGeom prst="rect">
            <a:avLst/>
          </a:prstGeom>
        </p:spPr>
        <p:txBody>
          <a:bodyPr/>
          <a:lstStyle/>
          <a:p>
            <a:pPr marL="457200" lvl="0" indent="-457200" eaLnBrk="0" hangingPunct="0">
              <a:spcBef>
                <a:spcPct val="20000"/>
              </a:spcBef>
              <a:buClr>
                <a:schemeClr val="tx2"/>
              </a:buClr>
              <a:buFont typeface="Wingdings" pitchFamily="2" charset="2"/>
              <a:buChar char="§"/>
            </a:pPr>
            <a:r>
              <a:rPr lang="en-US" b="0" kern="0" dirty="0" smtClean="0">
                <a:latin typeface="+mj-lt"/>
                <a:cs typeface="Calibri" pitchFamily="34" charset="0"/>
              </a:rPr>
              <a:t>Signoff</a:t>
            </a:r>
          </a:p>
          <a:p>
            <a:pPr marL="914400" lvl="1" indent="-457200" eaLnBrk="0" hangingPunct="0">
              <a:spcBef>
                <a:spcPct val="20000"/>
              </a:spcBef>
              <a:buClr>
                <a:schemeClr val="tx2"/>
              </a:buClr>
              <a:buFont typeface="Wingdings" pitchFamily="2" charset="2"/>
              <a:buChar char="§"/>
            </a:pPr>
            <a:r>
              <a:rPr lang="en-US" b="0" kern="0" dirty="0" smtClean="0">
                <a:latin typeface="+mj-lt"/>
                <a:cs typeface="Calibri" pitchFamily="34" charset="0"/>
              </a:rPr>
              <a:t>Iteration Backlog</a:t>
            </a:r>
          </a:p>
          <a:p>
            <a:pPr marL="914400" lvl="1" indent="-457200" eaLnBrk="0" hangingPunct="0">
              <a:spcBef>
                <a:spcPct val="20000"/>
              </a:spcBef>
              <a:buClr>
                <a:schemeClr val="tx2"/>
              </a:buClr>
              <a:buFont typeface="Wingdings" pitchFamily="2" charset="2"/>
              <a:buChar char="§"/>
            </a:pPr>
            <a:r>
              <a:rPr lang="en-US" b="0" kern="0" dirty="0" smtClean="0">
                <a:latin typeface="+mj-lt"/>
                <a:cs typeface="Calibri" pitchFamily="34" charset="0"/>
              </a:rPr>
              <a:t>Show and Tell</a:t>
            </a:r>
          </a:p>
        </p:txBody>
      </p:sp>
      <p:sp>
        <p:nvSpPr>
          <p:cNvPr id="8" name="Rectangle 2"/>
          <p:cNvSpPr txBox="1">
            <a:spLocks noChangeArrowheads="1"/>
          </p:cNvSpPr>
          <p:nvPr/>
        </p:nvSpPr>
        <p:spPr>
          <a:xfrm>
            <a:off x="961900" y="398381"/>
            <a:ext cx="5964238" cy="369332"/>
          </a:xfrm>
          <a:prstGeom prst="rect">
            <a:avLst/>
          </a:prstGeom>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000" i="0" u="none" strike="noStrike" kern="0" cap="none" spc="0" normalizeH="0" baseline="0" noProof="0" dirty="0" smtClean="0">
                <a:ln>
                  <a:noFill/>
                </a:ln>
                <a:solidFill>
                  <a:schemeClr val="tx2"/>
                </a:solidFill>
                <a:effectLst/>
                <a:uLnTx/>
                <a:uFillTx/>
                <a:latin typeface="+mj-lt"/>
                <a:ea typeface="+mj-ea"/>
                <a:cs typeface="Calibri" pitchFamily="34" charset="0"/>
              </a:rPr>
              <a:t>Time</a:t>
            </a:r>
            <a:r>
              <a:rPr kumimoji="0" lang="en-US" sz="2000" i="0" u="none" strike="noStrike" kern="0" cap="none" spc="0" normalizeH="0" noProof="0" dirty="0" smtClean="0">
                <a:ln>
                  <a:noFill/>
                </a:ln>
                <a:solidFill>
                  <a:schemeClr val="tx2"/>
                </a:solidFill>
                <a:effectLst/>
                <a:uLnTx/>
                <a:uFillTx/>
                <a:latin typeface="+mj-lt"/>
                <a:ea typeface="+mj-ea"/>
                <a:cs typeface="Calibri" pitchFamily="34" charset="0"/>
              </a:rPr>
              <a:t> Boxed Development – Signoff</a:t>
            </a:r>
            <a:endParaRPr kumimoji="0" lang="en-US" sz="2000" i="0" u="none" strike="noStrike" kern="0" cap="none" spc="0" normalizeH="0" baseline="0" noProof="0" dirty="0" smtClean="0">
              <a:ln>
                <a:noFill/>
              </a:ln>
              <a:solidFill>
                <a:schemeClr val="tx2"/>
              </a:solidFill>
              <a:effectLst/>
              <a:uLnTx/>
              <a:uFillTx/>
              <a:latin typeface="+mj-lt"/>
              <a:ea typeface="+mj-ea"/>
              <a:cs typeface="Calibri" pitchFamily="34" charset="0"/>
            </a:endParaRPr>
          </a:p>
        </p:txBody>
      </p:sp>
      <p:pic>
        <p:nvPicPr>
          <p:cNvPr id="5" name="Picture 1"/>
          <p:cNvPicPr>
            <a:picLocks noChangeAspect="1" noChangeArrowheads="1"/>
          </p:cNvPicPr>
          <p:nvPr/>
        </p:nvPicPr>
        <p:blipFill>
          <a:blip r:embed="rId3" cstate="print"/>
          <a:srcRect/>
          <a:stretch>
            <a:fillRect/>
          </a:stretch>
        </p:blipFill>
        <p:spPr bwMode="auto">
          <a:xfrm>
            <a:off x="594927" y="1888176"/>
            <a:ext cx="8180939" cy="432094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Grp="1" noChangeArrowheads="1"/>
          </p:cNvSpPr>
          <p:nvPr>
            <p:ph type="title"/>
          </p:nvPr>
        </p:nvSpPr>
        <p:spPr>
          <a:xfrm>
            <a:off x="950025" y="410256"/>
            <a:ext cx="5964238" cy="369332"/>
          </a:xfrm>
        </p:spPr>
        <p:txBody>
          <a:bodyPr>
            <a:normAutofit fontScale="90000"/>
          </a:bodyPr>
          <a:lstStyle/>
          <a:p>
            <a:pPr lvl="0"/>
            <a:r>
              <a:rPr lang="en-US" dirty="0" smtClean="0">
                <a:latin typeface="+mj-lt"/>
                <a:cs typeface="Calibri" pitchFamily="34" charset="0"/>
              </a:rPr>
              <a:t>Iteration Planning Meeting</a:t>
            </a:r>
          </a:p>
        </p:txBody>
      </p:sp>
      <p:sp>
        <p:nvSpPr>
          <p:cNvPr id="7" name="Rectangle 3"/>
          <p:cNvSpPr>
            <a:spLocks noGrp="1" noChangeArrowheads="1"/>
          </p:cNvSpPr>
          <p:nvPr>
            <p:ph type="body" sz="half" idx="1"/>
          </p:nvPr>
        </p:nvSpPr>
        <p:spPr>
          <a:xfrm>
            <a:off x="381000" y="2362200"/>
            <a:ext cx="8337550" cy="1295400"/>
          </a:xfrm>
        </p:spPr>
        <p:txBody>
          <a:bodyPr/>
          <a:lstStyle/>
          <a:p>
            <a:pPr marL="227013" lvl="2">
              <a:buClr>
                <a:schemeClr val="tx1"/>
              </a:buClr>
              <a:buFont typeface="Wingdings" pitchFamily="2" charset="2"/>
              <a:buChar char="§"/>
            </a:pPr>
            <a:r>
              <a:rPr lang="en-US" sz="1600" dirty="0" smtClean="0">
                <a:latin typeface="+mj-lt"/>
                <a:cs typeface="Calibri" pitchFamily="34" charset="0"/>
              </a:rPr>
              <a:t>Product Owner explains the items at the upper part of the Product Backlog</a:t>
            </a:r>
          </a:p>
          <a:p>
            <a:pPr marL="227013" lvl="2">
              <a:buClr>
                <a:schemeClr val="tx1"/>
              </a:buClr>
              <a:buFont typeface="Wingdings" pitchFamily="2" charset="2"/>
              <a:buChar char="§"/>
            </a:pPr>
            <a:r>
              <a:rPr lang="en-US" sz="1600" dirty="0" smtClean="0">
                <a:latin typeface="+mj-lt"/>
                <a:cs typeface="Calibri" pitchFamily="34" charset="0"/>
              </a:rPr>
              <a:t>Team estimates how much they can take on in the Iteration</a:t>
            </a:r>
          </a:p>
          <a:p>
            <a:pPr marL="227013" lvl="2">
              <a:buClr>
                <a:schemeClr val="tx1"/>
              </a:buClr>
              <a:buFont typeface="Wingdings" pitchFamily="2" charset="2"/>
              <a:buChar char="§"/>
            </a:pPr>
            <a:r>
              <a:rPr lang="en-US" sz="1600" dirty="0" smtClean="0">
                <a:latin typeface="+mj-lt"/>
                <a:cs typeface="Calibri" pitchFamily="34" charset="0"/>
              </a:rPr>
              <a:t>Team makes a preliminary commitment</a:t>
            </a:r>
          </a:p>
        </p:txBody>
      </p:sp>
      <p:cxnSp>
        <p:nvCxnSpPr>
          <p:cNvPr id="13316" name="Straight Connector 42"/>
          <p:cNvCxnSpPr>
            <a:cxnSpLocks noChangeShapeType="1"/>
          </p:cNvCxnSpPr>
          <p:nvPr/>
        </p:nvCxnSpPr>
        <p:spPr bwMode="auto">
          <a:xfrm>
            <a:off x="4648200" y="6248400"/>
            <a:ext cx="914400" cy="914400"/>
          </a:xfrm>
          <a:prstGeom prst="line">
            <a:avLst/>
          </a:prstGeom>
          <a:noFill/>
          <a:ln w="9525" algn="ctr">
            <a:noFill/>
            <a:round/>
            <a:headEnd/>
            <a:tailEnd/>
          </a:ln>
        </p:spPr>
      </p:cxnSp>
      <p:sp>
        <p:nvSpPr>
          <p:cNvPr id="6" name="TextBox 5"/>
          <p:cNvSpPr txBox="1"/>
          <p:nvPr/>
        </p:nvSpPr>
        <p:spPr>
          <a:xfrm>
            <a:off x="990600" y="1078468"/>
            <a:ext cx="6477000" cy="338554"/>
          </a:xfrm>
          <a:prstGeom prst="rect">
            <a:avLst/>
          </a:prstGeom>
          <a:noFill/>
        </p:spPr>
        <p:txBody>
          <a:bodyPr wrap="square" rtlCol="0">
            <a:spAutoFit/>
          </a:bodyPr>
          <a:lstStyle/>
          <a:p>
            <a:pPr eaLnBrk="1" fontAlgn="auto" hangingPunct="1">
              <a:spcBef>
                <a:spcPts val="0"/>
              </a:spcBef>
              <a:spcAft>
                <a:spcPts val="0"/>
              </a:spcAft>
              <a:defRPr/>
            </a:pPr>
            <a:r>
              <a:rPr lang="en-US" b="1" i="1" kern="0" dirty="0" smtClean="0">
                <a:solidFill>
                  <a:srgbClr val="045B81"/>
                </a:solidFill>
                <a:latin typeface="+mj-lt"/>
                <a:ea typeface="ＭＳ Ｐゴシック" pitchFamily="34" charset="-128"/>
                <a:cs typeface="Calibri" pitchFamily="34" charset="0"/>
              </a:rPr>
              <a:t>Iteration planning meetings have 2 parts that are time-boxed </a:t>
            </a:r>
            <a:endParaRPr lang="en-US" b="1" i="1" kern="0" dirty="0">
              <a:solidFill>
                <a:srgbClr val="045B81"/>
              </a:solidFill>
              <a:latin typeface="+mj-lt"/>
              <a:ea typeface="ＭＳ Ｐゴシック" pitchFamily="34" charset="-128"/>
              <a:cs typeface="Calibri" pitchFamily="34" charset="0"/>
            </a:endParaRPr>
          </a:p>
        </p:txBody>
      </p:sp>
      <p:sp>
        <p:nvSpPr>
          <p:cNvPr id="8" name="TextBox 7"/>
          <p:cNvSpPr txBox="1"/>
          <p:nvPr/>
        </p:nvSpPr>
        <p:spPr>
          <a:xfrm>
            <a:off x="457200" y="1066800"/>
            <a:ext cx="533400" cy="400110"/>
          </a:xfrm>
          <a:prstGeom prst="rect">
            <a:avLst/>
          </a:prstGeom>
          <a:solidFill>
            <a:schemeClr val="bg1">
              <a:lumMod val="95000"/>
            </a:schemeClr>
          </a:solidFill>
        </p:spPr>
        <p:txBody>
          <a:bodyPr wrap="square" rtlCol="0">
            <a:spAutoFit/>
          </a:bodyPr>
          <a:lstStyle/>
          <a:p>
            <a:pPr algn="ctr" eaLnBrk="1" fontAlgn="auto" hangingPunct="1">
              <a:spcBef>
                <a:spcPts val="0"/>
              </a:spcBef>
              <a:spcAft>
                <a:spcPts val="0"/>
              </a:spcAft>
              <a:defRPr/>
            </a:pPr>
            <a:r>
              <a:rPr lang="en-US" sz="2000" b="1" kern="0" dirty="0" smtClean="0">
                <a:solidFill>
                  <a:srgbClr val="002663"/>
                </a:solidFill>
                <a:effectLst>
                  <a:outerShdw blurRad="38100" dist="38100" dir="2700000" algn="tl">
                    <a:srgbClr val="000000">
                      <a:alpha val="43137"/>
                    </a:srgbClr>
                  </a:outerShdw>
                </a:effectLst>
                <a:latin typeface="+mj-lt"/>
                <a:ea typeface="ＭＳ Ｐゴシック" pitchFamily="34" charset="-128"/>
                <a:cs typeface="Calibri" pitchFamily="34" charset="0"/>
                <a:sym typeface="Wingdings"/>
              </a:rPr>
              <a:t></a:t>
            </a:r>
            <a:r>
              <a:rPr lang="en-US" sz="2000" b="1" kern="0" dirty="0" smtClean="0">
                <a:solidFill>
                  <a:srgbClr val="002663"/>
                </a:solidFill>
                <a:effectLst>
                  <a:outerShdw blurRad="38100" dist="38100" dir="2700000" algn="tl">
                    <a:srgbClr val="000000">
                      <a:alpha val="43137"/>
                    </a:srgbClr>
                  </a:outerShdw>
                </a:effectLst>
                <a:latin typeface="+mj-lt"/>
                <a:ea typeface="ＭＳ Ｐゴシック" pitchFamily="34" charset="-128"/>
                <a:cs typeface="Calibri" pitchFamily="34" charset="0"/>
              </a:rPr>
              <a:t> </a:t>
            </a:r>
            <a:endParaRPr lang="en-US" sz="2000" b="1" kern="0" dirty="0">
              <a:solidFill>
                <a:srgbClr val="002663"/>
              </a:solidFill>
              <a:effectLst>
                <a:outerShdw blurRad="38100" dist="38100" dir="2700000" algn="tl">
                  <a:srgbClr val="000000">
                    <a:alpha val="43137"/>
                  </a:srgbClr>
                </a:outerShdw>
              </a:effectLst>
              <a:latin typeface="+mj-lt"/>
              <a:ea typeface="ＭＳ Ｐゴシック" pitchFamily="34" charset="-128"/>
              <a:cs typeface="Calibri" pitchFamily="34" charset="0"/>
            </a:endParaRPr>
          </a:p>
        </p:txBody>
      </p:sp>
      <p:sp>
        <p:nvSpPr>
          <p:cNvPr id="10" name="Line 53"/>
          <p:cNvSpPr>
            <a:spLocks noChangeShapeType="1"/>
          </p:cNvSpPr>
          <p:nvPr/>
        </p:nvSpPr>
        <p:spPr bwMode="auto">
          <a:xfrm>
            <a:off x="457200" y="2071048"/>
            <a:ext cx="7772400" cy="0"/>
          </a:xfrm>
          <a:prstGeom prst="line">
            <a:avLst/>
          </a:prstGeom>
          <a:noFill/>
          <a:ln w="38100">
            <a:solidFill>
              <a:schemeClr val="tx1"/>
            </a:solidFill>
            <a:round/>
            <a:headEnd/>
            <a:tailEnd/>
          </a:ln>
        </p:spPr>
        <p:txBody>
          <a:bodyPr/>
          <a:lstStyle/>
          <a:p>
            <a:endParaRPr lang="en-US" sz="1200" dirty="0">
              <a:latin typeface="+mj-lt"/>
              <a:cs typeface="Calibri" pitchFamily="34" charset="0"/>
            </a:endParaRPr>
          </a:p>
        </p:txBody>
      </p:sp>
      <p:sp>
        <p:nvSpPr>
          <p:cNvPr id="11" name="Rectangle 54"/>
          <p:cNvSpPr>
            <a:spLocks noChangeArrowheads="1"/>
          </p:cNvSpPr>
          <p:nvPr/>
        </p:nvSpPr>
        <p:spPr bwMode="auto">
          <a:xfrm>
            <a:off x="457200" y="1752600"/>
            <a:ext cx="3505200" cy="381000"/>
          </a:xfrm>
          <a:prstGeom prst="rect">
            <a:avLst/>
          </a:prstGeom>
          <a:gradFill rotWithShape="1">
            <a:gsLst>
              <a:gs pos="0">
                <a:srgbClr val="045B81"/>
              </a:gs>
              <a:gs pos="100000">
                <a:srgbClr val="004364"/>
              </a:gs>
            </a:gsLst>
            <a:lin ang="5400000" scaled="1"/>
          </a:gradFill>
          <a:ln w="12700" algn="ctr">
            <a:noFill/>
            <a:miter lim="800000"/>
            <a:headEnd/>
            <a:tailEnd/>
          </a:ln>
          <a:effectLst/>
        </p:spPr>
        <p:txBody>
          <a:bodyPr wrap="none" anchor="ctr"/>
          <a:lstStyle/>
          <a:p>
            <a:pPr>
              <a:defRPr/>
            </a:pPr>
            <a:r>
              <a:rPr lang="en-US" sz="1200" b="1" dirty="0" smtClean="0">
                <a:solidFill>
                  <a:schemeClr val="bg1"/>
                </a:solidFill>
                <a:effectLst>
                  <a:outerShdw blurRad="38100" dist="38100" dir="2700000" algn="tl">
                    <a:srgbClr val="000000"/>
                  </a:outerShdw>
                </a:effectLst>
                <a:latin typeface="+mj-lt"/>
                <a:cs typeface="Calibri" pitchFamily="34" charset="0"/>
              </a:rPr>
              <a:t>PART I “WHAT”</a:t>
            </a:r>
            <a:endParaRPr lang="en-US" sz="1200" b="1" dirty="0">
              <a:solidFill>
                <a:schemeClr val="bg1"/>
              </a:solidFill>
              <a:effectLst>
                <a:outerShdw blurRad="38100" dist="38100" dir="2700000" algn="tl">
                  <a:srgbClr val="000000"/>
                </a:outerShdw>
              </a:effectLst>
              <a:latin typeface="+mj-lt"/>
              <a:cs typeface="Calibri" pitchFamily="34" charset="0"/>
            </a:endParaRPr>
          </a:p>
        </p:txBody>
      </p:sp>
      <p:sp>
        <p:nvSpPr>
          <p:cNvPr id="13" name="Line 53"/>
          <p:cNvSpPr>
            <a:spLocks noChangeShapeType="1"/>
          </p:cNvSpPr>
          <p:nvPr/>
        </p:nvSpPr>
        <p:spPr bwMode="auto">
          <a:xfrm>
            <a:off x="457200" y="4114800"/>
            <a:ext cx="7772400" cy="0"/>
          </a:xfrm>
          <a:prstGeom prst="line">
            <a:avLst/>
          </a:prstGeom>
          <a:noFill/>
          <a:ln w="38100">
            <a:solidFill>
              <a:schemeClr val="tx1"/>
            </a:solidFill>
            <a:round/>
            <a:headEnd/>
            <a:tailEnd/>
          </a:ln>
        </p:spPr>
        <p:txBody>
          <a:bodyPr/>
          <a:lstStyle/>
          <a:p>
            <a:pPr algn="r"/>
            <a:endParaRPr lang="en-US" sz="1200" dirty="0">
              <a:latin typeface="+mj-lt"/>
              <a:cs typeface="Calibri" pitchFamily="34" charset="0"/>
            </a:endParaRPr>
          </a:p>
        </p:txBody>
      </p:sp>
      <p:sp>
        <p:nvSpPr>
          <p:cNvPr id="14" name="Rectangle 54"/>
          <p:cNvSpPr>
            <a:spLocks noChangeArrowheads="1"/>
          </p:cNvSpPr>
          <p:nvPr/>
        </p:nvSpPr>
        <p:spPr bwMode="auto">
          <a:xfrm>
            <a:off x="4876800" y="3733800"/>
            <a:ext cx="3352800" cy="381000"/>
          </a:xfrm>
          <a:prstGeom prst="rect">
            <a:avLst/>
          </a:prstGeom>
          <a:gradFill rotWithShape="1">
            <a:gsLst>
              <a:gs pos="0">
                <a:srgbClr val="045B81"/>
              </a:gs>
              <a:gs pos="100000">
                <a:srgbClr val="004364"/>
              </a:gs>
            </a:gsLst>
            <a:lin ang="5400000" scaled="1"/>
          </a:gradFill>
          <a:ln w="12700" algn="ctr">
            <a:noFill/>
            <a:miter lim="800000"/>
            <a:headEnd/>
            <a:tailEnd/>
          </a:ln>
          <a:effectLst/>
        </p:spPr>
        <p:txBody>
          <a:bodyPr wrap="none" anchor="ctr"/>
          <a:lstStyle/>
          <a:p>
            <a:pPr algn="r">
              <a:defRPr/>
            </a:pPr>
            <a:r>
              <a:rPr lang="en-US" sz="1200" b="1" dirty="0" smtClean="0">
                <a:solidFill>
                  <a:schemeClr val="bg1"/>
                </a:solidFill>
                <a:effectLst>
                  <a:outerShdw blurRad="38100" dist="38100" dir="2700000" algn="tl">
                    <a:srgbClr val="000000"/>
                  </a:outerShdw>
                </a:effectLst>
                <a:latin typeface="+mj-lt"/>
                <a:cs typeface="Calibri" pitchFamily="34" charset="0"/>
              </a:rPr>
              <a:t>PART II “HOW”</a:t>
            </a:r>
            <a:endParaRPr lang="en-US" sz="1200" b="1" dirty="0">
              <a:solidFill>
                <a:schemeClr val="bg1"/>
              </a:solidFill>
              <a:effectLst>
                <a:outerShdw blurRad="38100" dist="38100" dir="2700000" algn="tl">
                  <a:srgbClr val="000000"/>
                </a:outerShdw>
              </a:effectLst>
              <a:latin typeface="+mj-lt"/>
              <a:cs typeface="Calibri" pitchFamily="34" charset="0"/>
            </a:endParaRPr>
          </a:p>
        </p:txBody>
      </p:sp>
      <p:sp>
        <p:nvSpPr>
          <p:cNvPr id="15" name="Rectangle 3"/>
          <p:cNvSpPr txBox="1">
            <a:spLocks noChangeArrowheads="1"/>
          </p:cNvSpPr>
          <p:nvPr/>
        </p:nvSpPr>
        <p:spPr bwMode="auto">
          <a:xfrm>
            <a:off x="381000" y="4343400"/>
            <a:ext cx="8337550" cy="1219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225425" marR="0" lvl="2" indent="-225425" algn="l" defTabSz="914400" rtl="0" eaLnBrk="1" fontAlgn="base" latinLnBrk="0" hangingPunct="1">
              <a:lnSpc>
                <a:spcPct val="100000"/>
              </a:lnSpc>
              <a:spcBef>
                <a:spcPct val="25000"/>
              </a:spcBef>
              <a:spcAft>
                <a:spcPct val="0"/>
              </a:spcAft>
              <a:buClr>
                <a:schemeClr val="tx1"/>
              </a:buClr>
              <a:buSzTx/>
              <a:buFont typeface="Wingdings" pitchFamily="2" charset="2"/>
              <a:buChar char="§"/>
              <a:tabLst/>
              <a:defRPr/>
            </a:pPr>
            <a:r>
              <a:rPr kumimoji="0" lang="en-US" b="0" i="0" u="none" strike="noStrike" kern="0" cap="none" spc="0" normalizeH="0" baseline="0" noProof="0" dirty="0" smtClean="0">
                <a:ln>
                  <a:noFill/>
                </a:ln>
                <a:solidFill>
                  <a:schemeClr val="tx1"/>
                </a:solidFill>
                <a:effectLst/>
                <a:uLnTx/>
                <a:uFillTx/>
                <a:latin typeface="+mj-lt"/>
                <a:cs typeface="Calibri" pitchFamily="34" charset="0"/>
              </a:rPr>
              <a:t>Team plans how they are going to implement their commitment</a:t>
            </a:r>
          </a:p>
          <a:p>
            <a:pPr marL="225425" marR="0" lvl="2" indent="-225425" algn="l" defTabSz="914400" rtl="0" eaLnBrk="1" fontAlgn="base" latinLnBrk="0" hangingPunct="1">
              <a:lnSpc>
                <a:spcPct val="100000"/>
              </a:lnSpc>
              <a:spcBef>
                <a:spcPct val="25000"/>
              </a:spcBef>
              <a:spcAft>
                <a:spcPct val="0"/>
              </a:spcAft>
              <a:buClr>
                <a:schemeClr val="tx1"/>
              </a:buClr>
              <a:buSzTx/>
              <a:buFont typeface="Wingdings" pitchFamily="2" charset="2"/>
              <a:buChar char="§"/>
              <a:tabLst/>
              <a:defRPr/>
            </a:pPr>
            <a:r>
              <a:rPr kumimoji="0" lang="en-US" b="0" i="0" u="none" strike="noStrike" kern="0" cap="none" spc="0" normalizeH="0" baseline="0" noProof="0" dirty="0" smtClean="0">
                <a:ln>
                  <a:noFill/>
                </a:ln>
                <a:solidFill>
                  <a:schemeClr val="tx1"/>
                </a:solidFill>
                <a:effectLst/>
                <a:uLnTx/>
                <a:uFillTx/>
                <a:latin typeface="+mj-lt"/>
                <a:cs typeface="Calibri" pitchFamily="34" charset="0"/>
              </a:rPr>
              <a:t> Team starts with design, and this leads to a list of tasks (</a:t>
            </a:r>
            <a:r>
              <a:rPr kumimoji="0" lang="en-US" b="1" i="0" u="none" strike="noStrike" kern="0" cap="none" spc="0" normalizeH="0" baseline="0" noProof="0" dirty="0" smtClean="0">
                <a:ln>
                  <a:noFill/>
                </a:ln>
                <a:solidFill>
                  <a:srgbClr val="D2A000"/>
                </a:solidFill>
                <a:effectLst>
                  <a:outerShdw blurRad="38100" dist="38100" dir="2700000" algn="tl">
                    <a:srgbClr val="000000">
                      <a:alpha val="43137"/>
                    </a:srgbClr>
                  </a:outerShdw>
                </a:effectLst>
                <a:uLnTx/>
                <a:uFillTx/>
                <a:latin typeface="+mj-lt"/>
                <a:cs typeface="Calibri" pitchFamily="34" charset="0"/>
              </a:rPr>
              <a:t>the Iteration Backlog</a:t>
            </a:r>
            <a:r>
              <a:rPr kumimoji="0" lang="en-US" b="0" i="0" u="none" strike="noStrike" kern="0" cap="none" spc="0" normalizeH="0" baseline="0" noProof="0" dirty="0" smtClean="0">
                <a:ln>
                  <a:noFill/>
                </a:ln>
                <a:solidFill>
                  <a:schemeClr val="tx1"/>
                </a:solidFill>
                <a:effectLst/>
                <a:uLnTx/>
                <a:uFillTx/>
                <a:latin typeface="+mj-lt"/>
                <a:cs typeface="Calibri" pitchFamily="34" charset="0"/>
              </a:rPr>
              <a:t>)</a:t>
            </a:r>
          </a:p>
          <a:p>
            <a:pPr marL="225425" marR="0" lvl="2" indent="-225425" algn="l" defTabSz="914400" rtl="0" eaLnBrk="1" fontAlgn="base" latinLnBrk="0" hangingPunct="1">
              <a:lnSpc>
                <a:spcPct val="100000"/>
              </a:lnSpc>
              <a:spcBef>
                <a:spcPct val="25000"/>
              </a:spcBef>
              <a:spcAft>
                <a:spcPct val="0"/>
              </a:spcAft>
              <a:buClr>
                <a:schemeClr val="tx1"/>
              </a:buClr>
              <a:buSzTx/>
              <a:buFont typeface="Wingdings" pitchFamily="2" charset="2"/>
              <a:buChar char="§"/>
              <a:tabLst/>
              <a:defRPr/>
            </a:pPr>
            <a:r>
              <a:rPr kumimoji="0" lang="en-US" b="0" i="0" u="none" strike="noStrike" kern="0" cap="none" spc="0" normalizeH="0" baseline="0" noProof="0" dirty="0" smtClean="0">
                <a:ln>
                  <a:noFill/>
                </a:ln>
                <a:solidFill>
                  <a:schemeClr val="tx1"/>
                </a:solidFill>
                <a:effectLst/>
                <a:uLnTx/>
                <a:uFillTx/>
                <a:latin typeface="+mj-lt"/>
                <a:cs typeface="Calibri" pitchFamily="34" charset="0"/>
              </a:rPr>
              <a:t>Team confirms their commitment (</a:t>
            </a:r>
            <a:r>
              <a:rPr kumimoji="0" lang="en-US" b="1" i="0" u="none" strike="noStrike" kern="0" cap="none" spc="0" normalizeH="0" baseline="0" noProof="0" dirty="0" smtClean="0">
                <a:ln>
                  <a:noFill/>
                </a:ln>
                <a:solidFill>
                  <a:srgbClr val="D2A000"/>
                </a:solidFill>
                <a:effectLst>
                  <a:outerShdw blurRad="38100" dist="38100" dir="2700000" algn="tl">
                    <a:srgbClr val="000000">
                      <a:alpha val="43137"/>
                    </a:srgbClr>
                  </a:outerShdw>
                </a:effectLst>
                <a:uLnTx/>
                <a:uFillTx/>
                <a:latin typeface="+mj-lt"/>
                <a:cs typeface="Calibri" pitchFamily="34" charset="0"/>
              </a:rPr>
              <a:t>or adjusts it</a:t>
            </a:r>
            <a:r>
              <a:rPr kumimoji="0" lang="en-US" b="0" i="0" u="none" strike="noStrike" kern="0" cap="none" spc="0" normalizeH="0" baseline="0" noProof="0" dirty="0" smtClean="0">
                <a:ln>
                  <a:noFill/>
                </a:ln>
                <a:solidFill>
                  <a:schemeClr val="tx1"/>
                </a:solidFill>
                <a:effectLst/>
                <a:uLnTx/>
                <a:uFillTx/>
                <a:latin typeface="+mj-lt"/>
                <a:cs typeface="Calibri" pitchFamily="34" charset="0"/>
              </a:rPr>
              <a:t>)</a:t>
            </a:r>
          </a:p>
        </p:txBody>
      </p:sp>
    </p:spTree>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Grp="1" noChangeArrowheads="1"/>
          </p:cNvSpPr>
          <p:nvPr>
            <p:ph type="title"/>
          </p:nvPr>
        </p:nvSpPr>
        <p:spPr>
          <a:xfrm>
            <a:off x="938150" y="398381"/>
            <a:ext cx="5964238" cy="369332"/>
          </a:xfrm>
        </p:spPr>
        <p:txBody>
          <a:bodyPr>
            <a:normAutofit fontScale="90000"/>
          </a:bodyPr>
          <a:lstStyle/>
          <a:p>
            <a:pPr lvl="0"/>
            <a:r>
              <a:rPr lang="en-US" dirty="0" smtClean="0">
                <a:latin typeface="+mj-lt"/>
                <a:cs typeface="Calibri" pitchFamily="34" charset="0"/>
              </a:rPr>
              <a:t>Daily Standup Meeting</a:t>
            </a:r>
          </a:p>
        </p:txBody>
      </p:sp>
      <p:sp>
        <p:nvSpPr>
          <p:cNvPr id="7" name="Rectangle 3"/>
          <p:cNvSpPr>
            <a:spLocks noGrp="1" noChangeArrowheads="1"/>
          </p:cNvSpPr>
          <p:nvPr>
            <p:ph type="body" sz="half" idx="1"/>
          </p:nvPr>
        </p:nvSpPr>
        <p:spPr>
          <a:xfrm>
            <a:off x="512188" y="914400"/>
            <a:ext cx="8337550" cy="5113338"/>
          </a:xfrm>
        </p:spPr>
        <p:txBody>
          <a:bodyPr>
            <a:normAutofit/>
          </a:bodyPr>
          <a:lstStyle/>
          <a:p>
            <a:pPr marL="457200" indent="-457200">
              <a:buClr>
                <a:schemeClr val="tx1"/>
              </a:buClr>
              <a:buFont typeface="Wingdings" pitchFamily="2" charset="2"/>
              <a:buChar char="§"/>
            </a:pPr>
            <a:r>
              <a:rPr lang="en-US" sz="1800" dirty="0" smtClean="0">
                <a:latin typeface="+mj-lt"/>
                <a:cs typeface="Calibri" pitchFamily="34" charset="0"/>
              </a:rPr>
              <a:t>Goal</a:t>
            </a:r>
          </a:p>
          <a:p>
            <a:pPr marL="798513" lvl="1" indent="-457200">
              <a:buClr>
                <a:schemeClr val="tx1"/>
              </a:buClr>
              <a:buFont typeface="Wingdings" pitchFamily="2" charset="2"/>
              <a:buChar char="§"/>
            </a:pPr>
            <a:r>
              <a:rPr lang="en-US" sz="1800" dirty="0" smtClean="0">
                <a:latin typeface="+mj-lt"/>
                <a:cs typeface="Calibri" pitchFamily="34" charset="0"/>
              </a:rPr>
              <a:t>Enable Team to inspect and adapt daily</a:t>
            </a:r>
          </a:p>
          <a:p>
            <a:pPr marL="798513" lvl="1" indent="-457200">
              <a:buClr>
                <a:schemeClr val="tx1"/>
              </a:buClr>
              <a:buFont typeface="Wingdings" pitchFamily="2" charset="2"/>
              <a:buChar char="§"/>
            </a:pPr>
            <a:r>
              <a:rPr lang="en-US" sz="1800" dirty="0" smtClean="0">
                <a:latin typeface="+mj-lt"/>
                <a:cs typeface="Calibri" pitchFamily="34" charset="0"/>
              </a:rPr>
              <a:t>Enable Team to share progress with each other</a:t>
            </a:r>
          </a:p>
          <a:p>
            <a:pPr marL="798513" lvl="1" indent="-457200">
              <a:buClr>
                <a:schemeClr val="tx1"/>
              </a:buClr>
              <a:buFont typeface="Wingdings" pitchFamily="2" charset="2"/>
              <a:buChar char="§"/>
            </a:pPr>
            <a:r>
              <a:rPr lang="en-US" sz="1800" dirty="0" smtClean="0">
                <a:latin typeface="+mj-lt"/>
                <a:cs typeface="Calibri" pitchFamily="34" charset="0"/>
              </a:rPr>
              <a:t>Surface what’s blocking or slowing down Team</a:t>
            </a:r>
          </a:p>
          <a:p>
            <a:pPr marL="457200" indent="-457200">
              <a:buClr>
                <a:schemeClr val="tx1"/>
              </a:buClr>
              <a:buFont typeface="Wingdings" pitchFamily="2" charset="2"/>
              <a:buChar char="§"/>
            </a:pPr>
            <a:r>
              <a:rPr lang="en-US" sz="1800" dirty="0" smtClean="0">
                <a:latin typeface="+mj-lt"/>
                <a:cs typeface="Calibri" pitchFamily="34" charset="0"/>
              </a:rPr>
              <a:t>Team stands in a circle and reports 3 things</a:t>
            </a:r>
          </a:p>
          <a:p>
            <a:pPr marL="798513" lvl="1" indent="-457200">
              <a:buClr>
                <a:schemeClr val="tx1"/>
              </a:buClr>
              <a:buFont typeface="Wingdings" pitchFamily="2" charset="2"/>
              <a:buChar char="§"/>
            </a:pPr>
            <a:r>
              <a:rPr lang="en-US" sz="1800" dirty="0" smtClean="0">
                <a:latin typeface="+mj-lt"/>
                <a:cs typeface="Calibri" pitchFamily="34" charset="0"/>
              </a:rPr>
              <a:t>What did I do since the last time we met?</a:t>
            </a:r>
          </a:p>
          <a:p>
            <a:pPr marL="798513" lvl="1" indent="-457200">
              <a:buClr>
                <a:schemeClr val="tx1"/>
              </a:buClr>
              <a:buFont typeface="Wingdings" pitchFamily="2" charset="2"/>
              <a:buChar char="§"/>
            </a:pPr>
            <a:r>
              <a:rPr lang="en-US" sz="1800" dirty="0" smtClean="0">
                <a:latin typeface="+mj-lt"/>
                <a:cs typeface="Calibri" pitchFamily="34" charset="0"/>
              </a:rPr>
              <a:t>What will I try to do by the next time we meet?</a:t>
            </a:r>
          </a:p>
          <a:p>
            <a:pPr marL="798513" lvl="1" indent="-457200">
              <a:buClr>
                <a:schemeClr val="tx1"/>
              </a:buClr>
              <a:buFont typeface="Wingdings" pitchFamily="2" charset="2"/>
              <a:buChar char="§"/>
            </a:pPr>
            <a:r>
              <a:rPr lang="en-US" sz="1800" dirty="0" smtClean="0">
                <a:latin typeface="+mj-lt"/>
                <a:cs typeface="Calibri" pitchFamily="34" charset="0"/>
              </a:rPr>
              <a:t>What is blocking me (or slowing me down)?</a:t>
            </a:r>
          </a:p>
          <a:p>
            <a:pPr marL="457200" indent="-457200">
              <a:buClr>
                <a:schemeClr val="tx1"/>
              </a:buClr>
              <a:buFont typeface="Wingdings" pitchFamily="2" charset="2"/>
              <a:buChar char="§"/>
            </a:pPr>
            <a:r>
              <a:rPr lang="en-US" sz="1800" dirty="0" smtClean="0">
                <a:latin typeface="+mj-lt"/>
                <a:cs typeface="Calibri" pitchFamily="34" charset="0"/>
              </a:rPr>
              <a:t>RECOMMENDED No discussion or debate: listening only</a:t>
            </a:r>
          </a:p>
          <a:p>
            <a:pPr marL="457200" indent="-457200">
              <a:buClr>
                <a:schemeClr val="tx1"/>
              </a:buClr>
              <a:buFont typeface="Wingdings" pitchFamily="2" charset="2"/>
              <a:buChar char="§"/>
            </a:pPr>
            <a:r>
              <a:rPr lang="en-US" sz="1800" dirty="0" smtClean="0">
                <a:latin typeface="+mj-lt"/>
                <a:cs typeface="Calibri" pitchFamily="34" charset="0"/>
              </a:rPr>
              <a:t>RECOMMENDED 15 minutes maximum</a:t>
            </a:r>
          </a:p>
          <a:p>
            <a:pPr marL="457200" indent="-457200">
              <a:buClr>
                <a:schemeClr val="tx1"/>
              </a:buClr>
              <a:buFont typeface="Wingdings" pitchFamily="2" charset="2"/>
              <a:buChar char="§"/>
            </a:pPr>
            <a:r>
              <a:rPr lang="en-US" sz="1800" dirty="0" smtClean="0">
                <a:latin typeface="+mj-lt"/>
                <a:cs typeface="Calibri" pitchFamily="34" charset="0"/>
              </a:rPr>
              <a:t>RECOMMENDED </a:t>
            </a:r>
            <a:r>
              <a:rPr lang="en-US" sz="1800" dirty="0" err="1" smtClean="0">
                <a:latin typeface="+mj-lt"/>
                <a:cs typeface="Calibri" pitchFamily="34" charset="0"/>
              </a:rPr>
              <a:t>ScrumMaster</a:t>
            </a:r>
            <a:r>
              <a:rPr lang="en-US" sz="1800" dirty="0" smtClean="0">
                <a:latin typeface="+mj-lt"/>
                <a:cs typeface="Calibri" pitchFamily="34" charset="0"/>
              </a:rPr>
              <a:t> notes the blocks (and then later helps Team resolve them)</a:t>
            </a:r>
          </a:p>
          <a:p>
            <a:pPr marL="457200" indent="-457200">
              <a:buClr>
                <a:schemeClr val="tx1"/>
              </a:buClr>
              <a:buFont typeface="Wingdings" pitchFamily="2" charset="2"/>
              <a:buChar char="§"/>
            </a:pPr>
            <a:r>
              <a:rPr lang="en-US" sz="1800" dirty="0" smtClean="0">
                <a:latin typeface="+mj-lt"/>
                <a:cs typeface="Calibri" pitchFamily="34" charset="0"/>
              </a:rPr>
              <a:t>RECOMMENDED Team and </a:t>
            </a:r>
            <a:r>
              <a:rPr lang="en-US" sz="1800" dirty="0" err="1" smtClean="0">
                <a:latin typeface="+mj-lt"/>
                <a:cs typeface="Calibri" pitchFamily="34" charset="0"/>
              </a:rPr>
              <a:t>ScrumMaster</a:t>
            </a:r>
            <a:r>
              <a:rPr lang="en-US" sz="1800" dirty="0" smtClean="0">
                <a:latin typeface="+mj-lt"/>
                <a:cs typeface="Calibri" pitchFamily="34" charset="0"/>
              </a:rPr>
              <a:t> only – Team can invite PO if they wish, but it’s the Team’s decision</a:t>
            </a:r>
          </a:p>
        </p:txBody>
      </p:sp>
      <p:cxnSp>
        <p:nvCxnSpPr>
          <p:cNvPr id="13316" name="Straight Connector 42"/>
          <p:cNvCxnSpPr>
            <a:cxnSpLocks noChangeShapeType="1"/>
          </p:cNvCxnSpPr>
          <p:nvPr/>
        </p:nvCxnSpPr>
        <p:spPr bwMode="auto">
          <a:xfrm>
            <a:off x="4648200" y="6248400"/>
            <a:ext cx="914400" cy="914400"/>
          </a:xfrm>
          <a:prstGeom prst="line">
            <a:avLst/>
          </a:prstGeom>
          <a:noFill/>
          <a:ln w="9525" algn="ctr">
            <a:noFill/>
            <a:round/>
            <a:headEnd/>
            <a:tailEnd/>
          </a:ln>
        </p:spPr>
      </p:cxnSp>
    </p:spTree>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Grp="1" noChangeArrowheads="1"/>
          </p:cNvSpPr>
          <p:nvPr>
            <p:ph type="title"/>
          </p:nvPr>
        </p:nvSpPr>
        <p:spPr>
          <a:xfrm>
            <a:off x="961900" y="398381"/>
            <a:ext cx="5964238" cy="369332"/>
          </a:xfrm>
        </p:spPr>
        <p:txBody>
          <a:bodyPr>
            <a:normAutofit fontScale="90000"/>
          </a:bodyPr>
          <a:lstStyle/>
          <a:p>
            <a:pPr lvl="0"/>
            <a:r>
              <a:rPr lang="en-US" dirty="0" smtClean="0">
                <a:latin typeface="+mj-lt"/>
                <a:cs typeface="Calibri" pitchFamily="34" charset="0"/>
              </a:rPr>
              <a:t>Design Develop Integrate and Test</a:t>
            </a:r>
          </a:p>
        </p:txBody>
      </p:sp>
      <p:sp>
        <p:nvSpPr>
          <p:cNvPr id="7" name="Rectangle 3"/>
          <p:cNvSpPr>
            <a:spLocks noGrp="1" noChangeArrowheads="1"/>
          </p:cNvSpPr>
          <p:nvPr>
            <p:ph type="body" sz="half" idx="1"/>
          </p:nvPr>
        </p:nvSpPr>
        <p:spPr>
          <a:xfrm>
            <a:off x="512188" y="914400"/>
            <a:ext cx="8337550" cy="5113338"/>
          </a:xfrm>
        </p:spPr>
        <p:txBody>
          <a:bodyPr/>
          <a:lstStyle/>
          <a:p>
            <a:pPr marL="457200" indent="-457200">
              <a:buClr>
                <a:schemeClr val="tx1"/>
              </a:buClr>
              <a:buFont typeface="Wingdings" pitchFamily="2" charset="2"/>
              <a:buChar char="§"/>
            </a:pPr>
            <a:r>
              <a:rPr lang="en-US" sz="1800" b="1" dirty="0" smtClean="0">
                <a:solidFill>
                  <a:srgbClr val="002663"/>
                </a:solidFill>
                <a:latin typeface="+mj-lt"/>
                <a:cs typeface="Calibri" pitchFamily="34" charset="0"/>
              </a:rPr>
              <a:t>Design</a:t>
            </a:r>
          </a:p>
          <a:p>
            <a:pPr marL="798513" lvl="1" indent="-457200">
              <a:buClr>
                <a:schemeClr val="tx1"/>
              </a:buClr>
              <a:buFont typeface="Wingdings" pitchFamily="2" charset="2"/>
              <a:buChar char="§"/>
            </a:pPr>
            <a:r>
              <a:rPr lang="en-US" sz="1800" dirty="0" smtClean="0">
                <a:latin typeface="+mj-lt"/>
                <a:cs typeface="Calibri" pitchFamily="34" charset="0"/>
              </a:rPr>
              <a:t>Design using whiteboard and document only the needed information which will either aid in :-</a:t>
            </a:r>
          </a:p>
          <a:p>
            <a:pPr marL="1139825" lvl="2" indent="-457200">
              <a:buClr>
                <a:schemeClr val="tx1"/>
              </a:buClr>
              <a:buFont typeface="Wingdings" pitchFamily="2" charset="2"/>
              <a:buChar char="§"/>
            </a:pPr>
            <a:r>
              <a:rPr lang="en-US" sz="1800" dirty="0" smtClean="0">
                <a:latin typeface="+mj-lt"/>
                <a:cs typeface="Calibri" pitchFamily="34" charset="0"/>
              </a:rPr>
              <a:t>Developing the product</a:t>
            </a:r>
          </a:p>
          <a:p>
            <a:pPr marL="1139825" lvl="2" indent="-457200">
              <a:buClr>
                <a:schemeClr val="tx1"/>
              </a:buClr>
              <a:buFont typeface="Wingdings" pitchFamily="2" charset="2"/>
              <a:buChar char="§"/>
            </a:pPr>
            <a:r>
              <a:rPr lang="en-US" sz="1800" dirty="0" smtClean="0">
                <a:latin typeface="+mj-lt"/>
                <a:cs typeface="Calibri" pitchFamily="34" charset="0"/>
              </a:rPr>
              <a:t>Maintaining the product</a:t>
            </a:r>
          </a:p>
          <a:p>
            <a:pPr marL="457200" indent="-457200">
              <a:buClr>
                <a:schemeClr val="tx1"/>
              </a:buClr>
              <a:buFont typeface="Wingdings" pitchFamily="2" charset="2"/>
              <a:buChar char="§"/>
            </a:pPr>
            <a:r>
              <a:rPr lang="en-US" sz="1800" b="1" dirty="0" smtClean="0">
                <a:solidFill>
                  <a:srgbClr val="002663"/>
                </a:solidFill>
                <a:latin typeface="+mj-lt"/>
                <a:cs typeface="Calibri" pitchFamily="34" charset="0"/>
              </a:rPr>
              <a:t>Develop </a:t>
            </a:r>
          </a:p>
          <a:p>
            <a:pPr marL="798513" lvl="1" indent="-457200">
              <a:buClr>
                <a:schemeClr val="tx1"/>
              </a:buClr>
              <a:buFont typeface="Wingdings" pitchFamily="2" charset="2"/>
              <a:buChar char="§"/>
            </a:pPr>
            <a:r>
              <a:rPr lang="en-US" sz="1800" dirty="0" smtClean="0">
                <a:latin typeface="+mj-lt"/>
                <a:cs typeface="Calibri" pitchFamily="34" charset="0"/>
              </a:rPr>
              <a:t>Pair Programming</a:t>
            </a:r>
          </a:p>
          <a:p>
            <a:pPr marL="798513" lvl="1" indent="-457200">
              <a:buClr>
                <a:schemeClr val="tx1"/>
              </a:buClr>
              <a:buFont typeface="Wingdings" pitchFamily="2" charset="2"/>
              <a:buChar char="§"/>
            </a:pPr>
            <a:r>
              <a:rPr lang="en-US" sz="1800" dirty="0" smtClean="0">
                <a:latin typeface="+mj-lt"/>
                <a:cs typeface="Calibri" pitchFamily="34" charset="0"/>
              </a:rPr>
              <a:t>Develop using TDD</a:t>
            </a:r>
          </a:p>
          <a:p>
            <a:pPr marL="457200" indent="-457200">
              <a:buClr>
                <a:schemeClr val="tx1"/>
              </a:buClr>
              <a:buFont typeface="Wingdings" pitchFamily="2" charset="2"/>
              <a:buChar char="§"/>
            </a:pPr>
            <a:r>
              <a:rPr lang="en-US" sz="1800" b="1" dirty="0" smtClean="0">
                <a:solidFill>
                  <a:srgbClr val="002663"/>
                </a:solidFill>
                <a:latin typeface="+mj-lt"/>
                <a:cs typeface="Calibri" pitchFamily="34" charset="0"/>
              </a:rPr>
              <a:t>Integrate</a:t>
            </a:r>
          </a:p>
          <a:p>
            <a:pPr marL="798513" lvl="1" indent="-457200">
              <a:buClr>
                <a:schemeClr val="tx1"/>
              </a:buClr>
              <a:buFont typeface="Wingdings" pitchFamily="2" charset="2"/>
              <a:buChar char="§"/>
            </a:pPr>
            <a:r>
              <a:rPr lang="en-US" sz="1800" dirty="0" smtClean="0">
                <a:latin typeface="+mj-lt"/>
                <a:cs typeface="Calibri" pitchFamily="34" charset="0"/>
              </a:rPr>
              <a:t>Continuously Integrate</a:t>
            </a:r>
          </a:p>
          <a:p>
            <a:pPr marL="457200" indent="-457200">
              <a:buClr>
                <a:schemeClr val="tx1"/>
              </a:buClr>
              <a:buFont typeface="Wingdings" pitchFamily="2" charset="2"/>
              <a:buChar char="§"/>
            </a:pPr>
            <a:r>
              <a:rPr lang="en-US" sz="1800" b="1" dirty="0" smtClean="0">
                <a:solidFill>
                  <a:srgbClr val="002663"/>
                </a:solidFill>
                <a:latin typeface="+mj-lt"/>
                <a:cs typeface="Calibri" pitchFamily="34" charset="0"/>
              </a:rPr>
              <a:t>Iteration User Story Acceptance Test</a:t>
            </a:r>
          </a:p>
          <a:p>
            <a:pPr marL="798513" lvl="1" indent="-457200">
              <a:buClr>
                <a:schemeClr val="tx1"/>
              </a:buClr>
              <a:buFont typeface="Wingdings" pitchFamily="2" charset="2"/>
              <a:buChar char="§"/>
            </a:pPr>
            <a:r>
              <a:rPr lang="en-US" sz="1800" dirty="0" smtClean="0">
                <a:latin typeface="+mj-lt"/>
                <a:cs typeface="Calibri" pitchFamily="34" charset="0"/>
              </a:rPr>
              <a:t>Test the story against the acceptance criteria (Functional test)</a:t>
            </a:r>
          </a:p>
          <a:p>
            <a:pPr marL="798513" lvl="1" indent="-457200">
              <a:buClr>
                <a:schemeClr val="tx1"/>
              </a:buClr>
              <a:buFont typeface="Wingdings" pitchFamily="2" charset="2"/>
              <a:buChar char="§"/>
            </a:pPr>
            <a:r>
              <a:rPr lang="en-US" sz="1800" dirty="0" smtClean="0">
                <a:latin typeface="+mj-lt"/>
                <a:cs typeface="Calibri" pitchFamily="34" charset="0"/>
              </a:rPr>
              <a:t>Conduct automated regression test</a:t>
            </a:r>
          </a:p>
        </p:txBody>
      </p:sp>
      <p:cxnSp>
        <p:nvCxnSpPr>
          <p:cNvPr id="13316" name="Straight Connector 42"/>
          <p:cNvCxnSpPr>
            <a:cxnSpLocks noChangeShapeType="1"/>
          </p:cNvCxnSpPr>
          <p:nvPr/>
        </p:nvCxnSpPr>
        <p:spPr bwMode="auto">
          <a:xfrm>
            <a:off x="4648200" y="6248400"/>
            <a:ext cx="914400" cy="914400"/>
          </a:xfrm>
          <a:prstGeom prst="line">
            <a:avLst/>
          </a:prstGeom>
          <a:noFill/>
          <a:ln w="9525" algn="ctr">
            <a:noFill/>
            <a:round/>
            <a:headEnd/>
            <a:tailEnd/>
          </a:ln>
        </p:spPr>
      </p:cxnSp>
      <p:sp>
        <p:nvSpPr>
          <p:cNvPr id="6" name="Rectangle 5"/>
          <p:cNvSpPr/>
          <p:nvPr/>
        </p:nvSpPr>
        <p:spPr>
          <a:xfrm>
            <a:off x="264226" y="5770418"/>
            <a:ext cx="8686800" cy="461665"/>
          </a:xfrm>
          <a:prstGeom prst="rect">
            <a:avLst/>
          </a:prstGeom>
        </p:spPr>
        <p:txBody>
          <a:bodyPr wrap="square">
            <a:spAutoFit/>
          </a:bodyPr>
          <a:lstStyle/>
          <a:p>
            <a:pPr marL="342900" lvl="1" indent="-1588"/>
            <a:r>
              <a:rPr lang="en-US" sz="1200" b="0" dirty="0" smtClean="0">
                <a:solidFill>
                  <a:srgbClr val="FF0000"/>
                </a:solidFill>
                <a:latin typeface="+mj-lt"/>
                <a:cs typeface="Calibri" pitchFamily="34" charset="0"/>
              </a:rPr>
              <a:t>Tip: </a:t>
            </a:r>
            <a:r>
              <a:rPr lang="en-US" sz="1200" b="0" dirty="0" smtClean="0">
                <a:latin typeface="+mj-lt"/>
                <a:cs typeface="Calibri" pitchFamily="34" charset="0"/>
              </a:rPr>
              <a:t>- Any documents that is either not used for development or not re-used in the future (e.g. for Maintenance) is considered to a waste. </a:t>
            </a:r>
          </a:p>
        </p:txBody>
      </p:sp>
    </p:spTree>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Grp="1" noChangeArrowheads="1"/>
          </p:cNvSpPr>
          <p:nvPr>
            <p:ph type="title"/>
          </p:nvPr>
        </p:nvSpPr>
        <p:spPr>
          <a:xfrm>
            <a:off x="961900" y="398381"/>
            <a:ext cx="5964238" cy="369332"/>
          </a:xfrm>
        </p:spPr>
        <p:txBody>
          <a:bodyPr>
            <a:normAutofit fontScale="90000"/>
          </a:bodyPr>
          <a:lstStyle/>
          <a:p>
            <a:pPr lvl="0"/>
            <a:r>
              <a:rPr lang="en-US" dirty="0" smtClean="0">
                <a:latin typeface="+mj-lt"/>
                <a:cs typeface="Calibri" pitchFamily="34" charset="0"/>
              </a:rPr>
              <a:t>Pair Programming</a:t>
            </a:r>
          </a:p>
        </p:txBody>
      </p:sp>
      <p:sp>
        <p:nvSpPr>
          <p:cNvPr id="7" name="Rectangle 3"/>
          <p:cNvSpPr>
            <a:spLocks noGrp="1" noChangeArrowheads="1"/>
          </p:cNvSpPr>
          <p:nvPr>
            <p:ph type="body" sz="half" idx="1"/>
          </p:nvPr>
        </p:nvSpPr>
        <p:spPr>
          <a:xfrm>
            <a:off x="512188" y="1066800"/>
            <a:ext cx="8337550" cy="3886200"/>
          </a:xfrm>
        </p:spPr>
        <p:txBody>
          <a:bodyPr>
            <a:normAutofit/>
          </a:bodyPr>
          <a:lstStyle/>
          <a:p>
            <a:pPr marL="457200" indent="-457200">
              <a:buClr>
                <a:schemeClr val="tx1"/>
              </a:buClr>
              <a:buFont typeface="Wingdings" pitchFamily="2" charset="2"/>
              <a:buChar char="§"/>
            </a:pPr>
            <a:r>
              <a:rPr lang="en-US" sz="2000" dirty="0" smtClean="0">
                <a:latin typeface="+mj-lt"/>
                <a:cs typeface="Calibri" pitchFamily="34" charset="0"/>
              </a:rPr>
              <a:t>Code is created by two people working together at a single computer. </a:t>
            </a:r>
          </a:p>
          <a:p>
            <a:pPr marL="457200" indent="-457200">
              <a:buClr>
                <a:schemeClr val="tx1"/>
              </a:buClr>
              <a:buFont typeface="Wingdings" pitchFamily="2" charset="2"/>
              <a:buChar char="§"/>
            </a:pPr>
            <a:r>
              <a:rPr lang="en-US" sz="2000" dirty="0" smtClean="0">
                <a:latin typeface="+mj-lt"/>
                <a:cs typeface="Calibri" pitchFamily="34" charset="0"/>
              </a:rPr>
              <a:t>Pair programming increases software quality without impacting time to deliver. </a:t>
            </a:r>
          </a:p>
          <a:p>
            <a:pPr marL="457200" indent="-457200">
              <a:buClr>
                <a:schemeClr val="tx1"/>
              </a:buClr>
              <a:buFont typeface="Wingdings" pitchFamily="2" charset="2"/>
              <a:buChar char="§"/>
            </a:pPr>
            <a:r>
              <a:rPr lang="en-US" sz="2000" dirty="0" smtClean="0">
                <a:latin typeface="+mj-lt"/>
                <a:cs typeface="Calibri" pitchFamily="34" charset="0"/>
              </a:rPr>
              <a:t>Pairing will add as much functionality as two working separately except that it will be much higher in quality. </a:t>
            </a:r>
          </a:p>
          <a:p>
            <a:pPr marL="457200" indent="-457200">
              <a:buClr>
                <a:schemeClr val="tx1"/>
              </a:buClr>
              <a:buFont typeface="Wingdings" pitchFamily="2" charset="2"/>
              <a:buChar char="§"/>
            </a:pPr>
            <a:r>
              <a:rPr lang="en-US" sz="2000" dirty="0" smtClean="0">
                <a:latin typeface="+mj-lt"/>
                <a:cs typeface="Calibri" pitchFamily="34" charset="0"/>
              </a:rPr>
              <a:t>Recommendation for Pairing</a:t>
            </a:r>
          </a:p>
          <a:p>
            <a:pPr marL="798513" lvl="1" indent="-457200">
              <a:buClr>
                <a:schemeClr val="tx1"/>
              </a:buClr>
              <a:buFont typeface="Wingdings" pitchFamily="2" charset="2"/>
              <a:buChar char="§"/>
            </a:pPr>
            <a:r>
              <a:rPr lang="en-US" sz="2000" dirty="0" smtClean="0">
                <a:latin typeface="+mj-lt"/>
                <a:cs typeface="Calibri" pitchFamily="34" charset="0"/>
              </a:rPr>
              <a:t>Sit side by side in front of the monitor. </a:t>
            </a:r>
          </a:p>
          <a:p>
            <a:pPr marL="798513" lvl="1" indent="-457200">
              <a:buClr>
                <a:schemeClr val="tx1"/>
              </a:buClr>
              <a:buFont typeface="Wingdings" pitchFamily="2" charset="2"/>
              <a:buChar char="§"/>
            </a:pPr>
            <a:r>
              <a:rPr lang="en-US" sz="2000" dirty="0" smtClean="0">
                <a:latin typeface="+mj-lt"/>
                <a:cs typeface="Calibri" pitchFamily="34" charset="0"/>
              </a:rPr>
              <a:t>Slide the key board and mouse back and forth. </a:t>
            </a:r>
          </a:p>
          <a:p>
            <a:pPr marL="798513" lvl="1" indent="-457200">
              <a:buClr>
                <a:schemeClr val="tx1"/>
              </a:buClr>
              <a:buFont typeface="Wingdings" pitchFamily="2" charset="2"/>
              <a:buChar char="§"/>
            </a:pPr>
            <a:r>
              <a:rPr lang="en-US" sz="2000" dirty="0" smtClean="0">
                <a:latin typeface="+mj-lt"/>
                <a:cs typeface="Calibri" pitchFamily="34" charset="0"/>
              </a:rPr>
              <a:t>Both programmers concentrate on the code being written.</a:t>
            </a:r>
          </a:p>
          <a:p>
            <a:pPr marL="798513" lvl="1" indent="-457200">
              <a:buClr>
                <a:schemeClr val="tx1"/>
              </a:buClr>
              <a:buFont typeface="Wingdings" pitchFamily="2" charset="2"/>
              <a:buChar char="§"/>
            </a:pPr>
            <a:r>
              <a:rPr lang="en-US" sz="2000" dirty="0" smtClean="0">
                <a:latin typeface="+mj-lt"/>
                <a:cs typeface="Calibri" pitchFamily="34" charset="0"/>
              </a:rPr>
              <a:t>Pair programming is not is mentoring. </a:t>
            </a:r>
          </a:p>
        </p:txBody>
      </p:sp>
      <p:cxnSp>
        <p:nvCxnSpPr>
          <p:cNvPr id="13316" name="Straight Connector 42"/>
          <p:cNvCxnSpPr>
            <a:cxnSpLocks noChangeShapeType="1"/>
          </p:cNvCxnSpPr>
          <p:nvPr/>
        </p:nvCxnSpPr>
        <p:spPr bwMode="auto">
          <a:xfrm>
            <a:off x="4648200" y="6248400"/>
            <a:ext cx="914400" cy="914400"/>
          </a:xfrm>
          <a:prstGeom prst="line">
            <a:avLst/>
          </a:prstGeom>
          <a:noFill/>
          <a:ln w="9525" algn="ctr">
            <a:noFill/>
            <a:round/>
            <a:headEnd/>
            <a:tailEnd/>
          </a:ln>
        </p:spPr>
      </p:cxnSp>
    </p:spTree>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Grp="1" noChangeArrowheads="1"/>
          </p:cNvSpPr>
          <p:nvPr>
            <p:ph type="title"/>
          </p:nvPr>
        </p:nvSpPr>
        <p:spPr>
          <a:xfrm>
            <a:off x="1009400" y="386506"/>
            <a:ext cx="5964238" cy="369332"/>
          </a:xfrm>
        </p:spPr>
        <p:txBody>
          <a:bodyPr>
            <a:normAutofit fontScale="90000"/>
          </a:bodyPr>
          <a:lstStyle/>
          <a:p>
            <a:pPr lvl="0"/>
            <a:r>
              <a:rPr lang="en-US" dirty="0" smtClean="0">
                <a:latin typeface="+mj-lt"/>
                <a:cs typeface="Calibri" pitchFamily="34" charset="0"/>
              </a:rPr>
              <a:t>Test Driven Development</a:t>
            </a:r>
          </a:p>
        </p:txBody>
      </p:sp>
      <p:sp>
        <p:nvSpPr>
          <p:cNvPr id="7" name="Rectangle 3"/>
          <p:cNvSpPr>
            <a:spLocks noGrp="1" noChangeArrowheads="1"/>
          </p:cNvSpPr>
          <p:nvPr>
            <p:ph type="body" sz="half" idx="1"/>
          </p:nvPr>
        </p:nvSpPr>
        <p:spPr>
          <a:xfrm>
            <a:off x="380999" y="4835225"/>
            <a:ext cx="8430491" cy="1529949"/>
          </a:xfrm>
        </p:spPr>
        <p:txBody>
          <a:bodyPr>
            <a:normAutofit fontScale="92500" lnSpcReduction="10000"/>
          </a:bodyPr>
          <a:lstStyle/>
          <a:p>
            <a:pPr marL="241300" lvl="1" indent="-241300">
              <a:buClr>
                <a:schemeClr val="tx1"/>
              </a:buClr>
              <a:buFont typeface="Wingdings" pitchFamily="2" charset="2"/>
              <a:buChar char="§"/>
            </a:pPr>
            <a:r>
              <a:rPr lang="en-US" dirty="0" smtClean="0">
                <a:latin typeface="+mj-lt"/>
                <a:cs typeface="Calibri" pitchFamily="34" charset="0"/>
              </a:rPr>
              <a:t>Drives Design – Focusing on test cases first makes the developer think how the functionality will be used </a:t>
            </a:r>
            <a:br>
              <a:rPr lang="en-US" dirty="0" smtClean="0">
                <a:latin typeface="+mj-lt"/>
                <a:cs typeface="Calibri" pitchFamily="34" charset="0"/>
              </a:rPr>
            </a:br>
            <a:endParaRPr lang="en-US" dirty="0" smtClean="0">
              <a:latin typeface="+mj-lt"/>
              <a:cs typeface="Calibri" pitchFamily="34" charset="0"/>
            </a:endParaRPr>
          </a:p>
          <a:p>
            <a:pPr marL="241300" lvl="1" indent="-241300">
              <a:buClr>
                <a:schemeClr val="tx1"/>
              </a:buClr>
              <a:buFont typeface="Wingdings" pitchFamily="2" charset="2"/>
              <a:buChar char="§"/>
            </a:pPr>
            <a:r>
              <a:rPr lang="en-US" dirty="0" smtClean="0">
                <a:latin typeface="+mj-lt"/>
                <a:cs typeface="Calibri" pitchFamily="34" charset="0"/>
              </a:rPr>
              <a:t>Helps focus on task at hand - helps a developer to really consider what needs to be done</a:t>
            </a:r>
            <a:br>
              <a:rPr lang="en-US" dirty="0" smtClean="0">
                <a:latin typeface="+mj-lt"/>
                <a:cs typeface="Calibri" pitchFamily="34" charset="0"/>
              </a:rPr>
            </a:br>
            <a:endParaRPr lang="en-US" dirty="0" smtClean="0">
              <a:latin typeface="+mj-lt"/>
              <a:cs typeface="Calibri" pitchFamily="34" charset="0"/>
            </a:endParaRPr>
          </a:p>
          <a:p>
            <a:pPr marL="241300" lvl="1" indent="-241300">
              <a:buClr>
                <a:schemeClr val="tx1"/>
              </a:buClr>
              <a:buFont typeface="Wingdings" pitchFamily="2" charset="2"/>
              <a:buChar char="§"/>
            </a:pPr>
            <a:r>
              <a:rPr lang="en-US" dirty="0" smtClean="0">
                <a:latin typeface="+mj-lt"/>
                <a:cs typeface="Calibri" pitchFamily="34" charset="0"/>
              </a:rPr>
              <a:t>Completed coverage - All written code is covered by at least one test</a:t>
            </a:r>
          </a:p>
        </p:txBody>
      </p:sp>
      <p:cxnSp>
        <p:nvCxnSpPr>
          <p:cNvPr id="13316" name="Straight Connector 42"/>
          <p:cNvCxnSpPr>
            <a:cxnSpLocks noChangeShapeType="1"/>
          </p:cNvCxnSpPr>
          <p:nvPr/>
        </p:nvCxnSpPr>
        <p:spPr bwMode="auto">
          <a:xfrm>
            <a:off x="4648200" y="6248400"/>
            <a:ext cx="914400" cy="914400"/>
          </a:xfrm>
          <a:prstGeom prst="line">
            <a:avLst/>
          </a:prstGeom>
          <a:noFill/>
          <a:ln w="9525" algn="ctr">
            <a:noFill/>
            <a:round/>
            <a:headEnd/>
            <a:tailEnd/>
          </a:ln>
        </p:spPr>
      </p:cxnSp>
      <p:sp>
        <p:nvSpPr>
          <p:cNvPr id="9" name="TextBox 8"/>
          <p:cNvSpPr txBox="1"/>
          <p:nvPr/>
        </p:nvSpPr>
        <p:spPr>
          <a:xfrm>
            <a:off x="380999" y="4454225"/>
            <a:ext cx="2207821" cy="369332"/>
          </a:xfrm>
          <a:prstGeom prst="rect">
            <a:avLst/>
          </a:prstGeom>
          <a:noFill/>
        </p:spPr>
        <p:txBody>
          <a:bodyPr wrap="square" rtlCol="0">
            <a:spAutoFit/>
          </a:bodyPr>
          <a:lstStyle/>
          <a:p>
            <a:pPr eaLnBrk="1" fontAlgn="auto" hangingPunct="1">
              <a:spcBef>
                <a:spcPts val="0"/>
              </a:spcBef>
              <a:spcAft>
                <a:spcPts val="0"/>
              </a:spcAft>
              <a:defRPr/>
            </a:pPr>
            <a:r>
              <a:rPr lang="en-US" sz="1800" b="1" kern="0" dirty="0" smtClean="0">
                <a:solidFill>
                  <a:srgbClr val="045B81"/>
                </a:solidFill>
                <a:latin typeface="+mj-lt"/>
                <a:ea typeface="ＭＳ Ｐゴシック" pitchFamily="34" charset="-128"/>
                <a:cs typeface="Calibri" pitchFamily="34" charset="0"/>
              </a:rPr>
              <a:t>ADVANTAGES</a:t>
            </a:r>
            <a:endParaRPr lang="en-US" sz="1800" b="1" kern="0" dirty="0">
              <a:solidFill>
                <a:srgbClr val="045B81"/>
              </a:solidFill>
              <a:latin typeface="+mj-lt"/>
              <a:ea typeface="ＭＳ Ｐゴシック" pitchFamily="34" charset="-128"/>
              <a:cs typeface="Calibri" pitchFamily="34" charset="0"/>
            </a:endParaRPr>
          </a:p>
        </p:txBody>
      </p:sp>
      <p:sp>
        <p:nvSpPr>
          <p:cNvPr id="10" name="TextBox 9"/>
          <p:cNvSpPr txBox="1"/>
          <p:nvPr/>
        </p:nvSpPr>
        <p:spPr>
          <a:xfrm>
            <a:off x="380999" y="4454225"/>
            <a:ext cx="2207821" cy="369332"/>
          </a:xfrm>
          <a:prstGeom prst="rect">
            <a:avLst/>
          </a:prstGeom>
          <a:noFill/>
        </p:spPr>
        <p:txBody>
          <a:bodyPr wrap="square" rtlCol="0">
            <a:spAutoFit/>
          </a:bodyPr>
          <a:lstStyle/>
          <a:p>
            <a:pPr eaLnBrk="1" fontAlgn="auto" hangingPunct="1">
              <a:spcBef>
                <a:spcPts val="0"/>
              </a:spcBef>
              <a:spcAft>
                <a:spcPts val="0"/>
              </a:spcAft>
              <a:defRPr/>
            </a:pPr>
            <a:r>
              <a:rPr lang="en-US" sz="1800" b="1" kern="0" dirty="0" smtClean="0">
                <a:solidFill>
                  <a:srgbClr val="045B81"/>
                </a:solidFill>
                <a:latin typeface="+mj-lt"/>
                <a:ea typeface="ＭＳ Ｐゴシック" pitchFamily="34" charset="-128"/>
                <a:cs typeface="Calibri" pitchFamily="34" charset="0"/>
              </a:rPr>
              <a:t>ADVANTAGES</a:t>
            </a:r>
            <a:endParaRPr lang="en-US" sz="1800" b="1" kern="0" dirty="0">
              <a:solidFill>
                <a:srgbClr val="045B81"/>
              </a:solidFill>
              <a:latin typeface="+mj-lt"/>
              <a:ea typeface="ＭＳ Ｐゴシック" pitchFamily="34" charset="-128"/>
              <a:cs typeface="Calibri" pitchFamily="34" charset="0"/>
            </a:endParaRPr>
          </a:p>
        </p:txBody>
      </p:sp>
      <p:grpSp>
        <p:nvGrpSpPr>
          <p:cNvPr id="11" name="Group 10"/>
          <p:cNvGrpSpPr/>
          <p:nvPr/>
        </p:nvGrpSpPr>
        <p:grpSpPr>
          <a:xfrm>
            <a:off x="1360947" y="1009993"/>
            <a:ext cx="5392941" cy="3159987"/>
            <a:chOff x="2002197" y="665618"/>
            <a:chExt cx="5392941" cy="3159987"/>
          </a:xfrm>
        </p:grpSpPr>
        <p:sp>
          <p:nvSpPr>
            <p:cNvPr id="12" name="Circular Arrow 11"/>
            <p:cNvSpPr/>
            <p:nvPr/>
          </p:nvSpPr>
          <p:spPr>
            <a:xfrm>
              <a:off x="3168598" y="943591"/>
              <a:ext cx="2882014" cy="2882014"/>
            </a:xfrm>
            <a:prstGeom prst="circularArrow">
              <a:avLst>
                <a:gd name="adj1" fmla="val 5689"/>
                <a:gd name="adj2" fmla="val 340510"/>
                <a:gd name="adj3" fmla="val 12574257"/>
                <a:gd name="adj4" fmla="val 18161912"/>
                <a:gd name="adj5" fmla="val 5908"/>
              </a:avLst>
            </a:prstGeom>
          </p:spPr>
          <p:style>
            <a:lnRef idx="0">
              <a:schemeClr val="dk1">
                <a:hueOff val="0"/>
                <a:satOff val="0"/>
                <a:lumOff val="0"/>
                <a:alphaOff val="0"/>
              </a:schemeClr>
            </a:lnRef>
            <a:fillRef idx="1">
              <a:schemeClr val="accent2">
                <a:tint val="40000"/>
                <a:hueOff val="0"/>
                <a:satOff val="0"/>
                <a:lumOff val="0"/>
                <a:alphaOff val="0"/>
              </a:schemeClr>
            </a:fillRef>
            <a:effectRef idx="0">
              <a:schemeClr val="accent2">
                <a:tint val="40000"/>
                <a:hueOff val="0"/>
                <a:satOff val="0"/>
                <a:lumOff val="0"/>
                <a:alphaOff val="0"/>
              </a:schemeClr>
            </a:effectRef>
            <a:fontRef idx="minor">
              <a:schemeClr val="dk1">
                <a:hueOff val="0"/>
                <a:satOff val="0"/>
                <a:lumOff val="0"/>
                <a:alphaOff val="0"/>
              </a:schemeClr>
            </a:fontRef>
          </p:style>
        </p:sp>
        <p:sp>
          <p:nvSpPr>
            <p:cNvPr id="13" name="Freeform 12"/>
            <p:cNvSpPr/>
            <p:nvPr/>
          </p:nvSpPr>
          <p:spPr>
            <a:xfrm>
              <a:off x="3628868" y="665618"/>
              <a:ext cx="1961473" cy="980736"/>
            </a:xfrm>
            <a:custGeom>
              <a:avLst/>
              <a:gdLst>
                <a:gd name="connsiteX0" fmla="*/ 0 w 1961473"/>
                <a:gd name="connsiteY0" fmla="*/ 163459 h 980736"/>
                <a:gd name="connsiteX1" fmla="*/ 47876 w 1961473"/>
                <a:gd name="connsiteY1" fmla="*/ 47876 h 980736"/>
                <a:gd name="connsiteX2" fmla="*/ 163459 w 1961473"/>
                <a:gd name="connsiteY2" fmla="*/ 0 h 980736"/>
                <a:gd name="connsiteX3" fmla="*/ 1798014 w 1961473"/>
                <a:gd name="connsiteY3" fmla="*/ 0 h 980736"/>
                <a:gd name="connsiteX4" fmla="*/ 1913597 w 1961473"/>
                <a:gd name="connsiteY4" fmla="*/ 47876 h 980736"/>
                <a:gd name="connsiteX5" fmla="*/ 1961473 w 1961473"/>
                <a:gd name="connsiteY5" fmla="*/ 163459 h 980736"/>
                <a:gd name="connsiteX6" fmla="*/ 1961473 w 1961473"/>
                <a:gd name="connsiteY6" fmla="*/ 817277 h 980736"/>
                <a:gd name="connsiteX7" fmla="*/ 1913597 w 1961473"/>
                <a:gd name="connsiteY7" fmla="*/ 932860 h 980736"/>
                <a:gd name="connsiteX8" fmla="*/ 1798014 w 1961473"/>
                <a:gd name="connsiteY8" fmla="*/ 980736 h 980736"/>
                <a:gd name="connsiteX9" fmla="*/ 163459 w 1961473"/>
                <a:gd name="connsiteY9" fmla="*/ 980736 h 980736"/>
                <a:gd name="connsiteX10" fmla="*/ 47876 w 1961473"/>
                <a:gd name="connsiteY10" fmla="*/ 932860 h 980736"/>
                <a:gd name="connsiteX11" fmla="*/ 0 w 1961473"/>
                <a:gd name="connsiteY11" fmla="*/ 817277 h 980736"/>
                <a:gd name="connsiteX12" fmla="*/ 0 w 1961473"/>
                <a:gd name="connsiteY12" fmla="*/ 163459 h 980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961473" h="980736">
                  <a:moveTo>
                    <a:pt x="0" y="163459"/>
                  </a:moveTo>
                  <a:cubicBezTo>
                    <a:pt x="0" y="120107"/>
                    <a:pt x="17222" y="78531"/>
                    <a:pt x="47876" y="47876"/>
                  </a:cubicBezTo>
                  <a:cubicBezTo>
                    <a:pt x="78531" y="17222"/>
                    <a:pt x="120107" y="0"/>
                    <a:pt x="163459" y="0"/>
                  </a:cubicBezTo>
                  <a:lnTo>
                    <a:pt x="1798014" y="0"/>
                  </a:lnTo>
                  <a:cubicBezTo>
                    <a:pt x="1841366" y="0"/>
                    <a:pt x="1882942" y="17222"/>
                    <a:pt x="1913597" y="47876"/>
                  </a:cubicBezTo>
                  <a:cubicBezTo>
                    <a:pt x="1944251" y="78531"/>
                    <a:pt x="1961473" y="120107"/>
                    <a:pt x="1961473" y="163459"/>
                  </a:cubicBezTo>
                  <a:lnTo>
                    <a:pt x="1961473" y="817277"/>
                  </a:lnTo>
                  <a:cubicBezTo>
                    <a:pt x="1961473" y="860629"/>
                    <a:pt x="1944251" y="902205"/>
                    <a:pt x="1913597" y="932860"/>
                  </a:cubicBezTo>
                  <a:cubicBezTo>
                    <a:pt x="1882942" y="963515"/>
                    <a:pt x="1841366" y="980736"/>
                    <a:pt x="1798014" y="980736"/>
                  </a:cubicBezTo>
                  <a:lnTo>
                    <a:pt x="163459" y="980736"/>
                  </a:lnTo>
                  <a:cubicBezTo>
                    <a:pt x="120107" y="980736"/>
                    <a:pt x="78531" y="963514"/>
                    <a:pt x="47876" y="932860"/>
                  </a:cubicBezTo>
                  <a:cubicBezTo>
                    <a:pt x="17222" y="902205"/>
                    <a:pt x="0" y="860629"/>
                    <a:pt x="0" y="817277"/>
                  </a:cubicBezTo>
                  <a:lnTo>
                    <a:pt x="0" y="163459"/>
                  </a:lnTo>
                  <a:close/>
                </a:path>
              </a:pathLst>
            </a:custGeom>
            <a:solidFill>
              <a:srgbClr val="BC0000"/>
            </a:solidFill>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116456" tIns="116456" rIns="116456" bIns="116456" numCol="1" spcCol="1270" anchor="ctr" anchorCtr="0">
              <a:noAutofit/>
            </a:bodyPr>
            <a:lstStyle/>
            <a:p>
              <a:pPr lvl="0" algn="ctr" defTabSz="800100">
                <a:lnSpc>
                  <a:spcPct val="90000"/>
                </a:lnSpc>
                <a:spcBef>
                  <a:spcPct val="0"/>
                </a:spcBef>
                <a:spcAft>
                  <a:spcPct val="35000"/>
                </a:spcAft>
              </a:pPr>
              <a:r>
                <a:rPr lang="en-US" sz="1800" kern="1200" dirty="0" smtClean="0"/>
                <a:t>RED</a:t>
              </a:r>
              <a:endParaRPr lang="en-US" sz="1800" kern="1200" dirty="0"/>
            </a:p>
          </p:txBody>
        </p:sp>
        <p:sp>
          <p:nvSpPr>
            <p:cNvPr id="14" name="Freeform 13"/>
            <p:cNvSpPr/>
            <p:nvPr/>
          </p:nvSpPr>
          <p:spPr>
            <a:xfrm>
              <a:off x="5433665" y="2842531"/>
              <a:ext cx="1961473" cy="980736"/>
            </a:xfrm>
            <a:custGeom>
              <a:avLst/>
              <a:gdLst>
                <a:gd name="connsiteX0" fmla="*/ 0 w 1961473"/>
                <a:gd name="connsiteY0" fmla="*/ 163459 h 980736"/>
                <a:gd name="connsiteX1" fmla="*/ 47876 w 1961473"/>
                <a:gd name="connsiteY1" fmla="*/ 47876 h 980736"/>
                <a:gd name="connsiteX2" fmla="*/ 163459 w 1961473"/>
                <a:gd name="connsiteY2" fmla="*/ 0 h 980736"/>
                <a:gd name="connsiteX3" fmla="*/ 1798014 w 1961473"/>
                <a:gd name="connsiteY3" fmla="*/ 0 h 980736"/>
                <a:gd name="connsiteX4" fmla="*/ 1913597 w 1961473"/>
                <a:gd name="connsiteY4" fmla="*/ 47876 h 980736"/>
                <a:gd name="connsiteX5" fmla="*/ 1961473 w 1961473"/>
                <a:gd name="connsiteY5" fmla="*/ 163459 h 980736"/>
                <a:gd name="connsiteX6" fmla="*/ 1961473 w 1961473"/>
                <a:gd name="connsiteY6" fmla="*/ 817277 h 980736"/>
                <a:gd name="connsiteX7" fmla="*/ 1913597 w 1961473"/>
                <a:gd name="connsiteY7" fmla="*/ 932860 h 980736"/>
                <a:gd name="connsiteX8" fmla="*/ 1798014 w 1961473"/>
                <a:gd name="connsiteY8" fmla="*/ 980736 h 980736"/>
                <a:gd name="connsiteX9" fmla="*/ 163459 w 1961473"/>
                <a:gd name="connsiteY9" fmla="*/ 980736 h 980736"/>
                <a:gd name="connsiteX10" fmla="*/ 47876 w 1961473"/>
                <a:gd name="connsiteY10" fmla="*/ 932860 h 980736"/>
                <a:gd name="connsiteX11" fmla="*/ 0 w 1961473"/>
                <a:gd name="connsiteY11" fmla="*/ 817277 h 980736"/>
                <a:gd name="connsiteX12" fmla="*/ 0 w 1961473"/>
                <a:gd name="connsiteY12" fmla="*/ 163459 h 980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961473" h="980736">
                  <a:moveTo>
                    <a:pt x="0" y="163459"/>
                  </a:moveTo>
                  <a:cubicBezTo>
                    <a:pt x="0" y="120107"/>
                    <a:pt x="17222" y="78531"/>
                    <a:pt x="47876" y="47876"/>
                  </a:cubicBezTo>
                  <a:cubicBezTo>
                    <a:pt x="78531" y="17222"/>
                    <a:pt x="120107" y="0"/>
                    <a:pt x="163459" y="0"/>
                  </a:cubicBezTo>
                  <a:lnTo>
                    <a:pt x="1798014" y="0"/>
                  </a:lnTo>
                  <a:cubicBezTo>
                    <a:pt x="1841366" y="0"/>
                    <a:pt x="1882942" y="17222"/>
                    <a:pt x="1913597" y="47876"/>
                  </a:cubicBezTo>
                  <a:cubicBezTo>
                    <a:pt x="1944251" y="78531"/>
                    <a:pt x="1961473" y="120107"/>
                    <a:pt x="1961473" y="163459"/>
                  </a:cubicBezTo>
                  <a:lnTo>
                    <a:pt x="1961473" y="817277"/>
                  </a:lnTo>
                  <a:cubicBezTo>
                    <a:pt x="1961473" y="860629"/>
                    <a:pt x="1944251" y="902205"/>
                    <a:pt x="1913597" y="932860"/>
                  </a:cubicBezTo>
                  <a:cubicBezTo>
                    <a:pt x="1882942" y="963515"/>
                    <a:pt x="1841366" y="980736"/>
                    <a:pt x="1798014" y="980736"/>
                  </a:cubicBezTo>
                  <a:lnTo>
                    <a:pt x="163459" y="980736"/>
                  </a:lnTo>
                  <a:cubicBezTo>
                    <a:pt x="120107" y="980736"/>
                    <a:pt x="78531" y="963514"/>
                    <a:pt x="47876" y="932860"/>
                  </a:cubicBezTo>
                  <a:cubicBezTo>
                    <a:pt x="17222" y="902205"/>
                    <a:pt x="0" y="860629"/>
                    <a:pt x="0" y="817277"/>
                  </a:cubicBezTo>
                  <a:lnTo>
                    <a:pt x="0" y="163459"/>
                  </a:lnTo>
                  <a:close/>
                </a:path>
              </a:pathLst>
            </a:custGeom>
            <a:solidFill>
              <a:srgbClr val="00B050"/>
            </a:solidFill>
          </p:spPr>
          <p:style>
            <a:lnRef idx="2">
              <a:schemeClr val="lt1">
                <a:hueOff val="0"/>
                <a:satOff val="0"/>
                <a:lumOff val="0"/>
                <a:alphaOff val="0"/>
              </a:schemeClr>
            </a:lnRef>
            <a:fillRef idx="1">
              <a:schemeClr val="accent2">
                <a:hueOff val="-7200000"/>
                <a:satOff val="-25001"/>
                <a:lumOff val="30001"/>
                <a:alphaOff val="0"/>
              </a:schemeClr>
            </a:fillRef>
            <a:effectRef idx="0">
              <a:schemeClr val="accent2">
                <a:hueOff val="-7200000"/>
                <a:satOff val="-25001"/>
                <a:lumOff val="30001"/>
                <a:alphaOff val="0"/>
              </a:schemeClr>
            </a:effectRef>
            <a:fontRef idx="minor">
              <a:schemeClr val="lt1"/>
            </a:fontRef>
          </p:style>
          <p:txBody>
            <a:bodyPr spcFirstLastPara="0" vert="horz" wrap="square" lIns="116456" tIns="116456" rIns="116456" bIns="116456" numCol="1" spcCol="1270" anchor="ctr" anchorCtr="0">
              <a:noAutofit/>
            </a:bodyPr>
            <a:lstStyle/>
            <a:p>
              <a:pPr lvl="0" algn="ctr" defTabSz="800100">
                <a:lnSpc>
                  <a:spcPct val="90000"/>
                </a:lnSpc>
                <a:spcBef>
                  <a:spcPct val="0"/>
                </a:spcBef>
                <a:spcAft>
                  <a:spcPct val="35000"/>
                </a:spcAft>
              </a:pPr>
              <a:r>
                <a:rPr lang="en-US" sz="1800" kern="1200" dirty="0" smtClean="0"/>
                <a:t>Green</a:t>
              </a:r>
              <a:endParaRPr lang="en-US" sz="1800" kern="1200" dirty="0"/>
            </a:p>
          </p:txBody>
        </p:sp>
        <p:sp>
          <p:nvSpPr>
            <p:cNvPr id="15" name="Freeform 14"/>
            <p:cNvSpPr/>
            <p:nvPr/>
          </p:nvSpPr>
          <p:spPr>
            <a:xfrm>
              <a:off x="2002197" y="2498156"/>
              <a:ext cx="1961473" cy="980736"/>
            </a:xfrm>
            <a:custGeom>
              <a:avLst/>
              <a:gdLst>
                <a:gd name="connsiteX0" fmla="*/ 0 w 1961473"/>
                <a:gd name="connsiteY0" fmla="*/ 163459 h 980736"/>
                <a:gd name="connsiteX1" fmla="*/ 47876 w 1961473"/>
                <a:gd name="connsiteY1" fmla="*/ 47876 h 980736"/>
                <a:gd name="connsiteX2" fmla="*/ 163459 w 1961473"/>
                <a:gd name="connsiteY2" fmla="*/ 0 h 980736"/>
                <a:gd name="connsiteX3" fmla="*/ 1798014 w 1961473"/>
                <a:gd name="connsiteY3" fmla="*/ 0 h 980736"/>
                <a:gd name="connsiteX4" fmla="*/ 1913597 w 1961473"/>
                <a:gd name="connsiteY4" fmla="*/ 47876 h 980736"/>
                <a:gd name="connsiteX5" fmla="*/ 1961473 w 1961473"/>
                <a:gd name="connsiteY5" fmla="*/ 163459 h 980736"/>
                <a:gd name="connsiteX6" fmla="*/ 1961473 w 1961473"/>
                <a:gd name="connsiteY6" fmla="*/ 817277 h 980736"/>
                <a:gd name="connsiteX7" fmla="*/ 1913597 w 1961473"/>
                <a:gd name="connsiteY7" fmla="*/ 932860 h 980736"/>
                <a:gd name="connsiteX8" fmla="*/ 1798014 w 1961473"/>
                <a:gd name="connsiteY8" fmla="*/ 980736 h 980736"/>
                <a:gd name="connsiteX9" fmla="*/ 163459 w 1961473"/>
                <a:gd name="connsiteY9" fmla="*/ 980736 h 980736"/>
                <a:gd name="connsiteX10" fmla="*/ 47876 w 1961473"/>
                <a:gd name="connsiteY10" fmla="*/ 932860 h 980736"/>
                <a:gd name="connsiteX11" fmla="*/ 0 w 1961473"/>
                <a:gd name="connsiteY11" fmla="*/ 817277 h 980736"/>
                <a:gd name="connsiteX12" fmla="*/ 0 w 1961473"/>
                <a:gd name="connsiteY12" fmla="*/ 163459 h 980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961473" h="980736">
                  <a:moveTo>
                    <a:pt x="0" y="163459"/>
                  </a:moveTo>
                  <a:cubicBezTo>
                    <a:pt x="0" y="120107"/>
                    <a:pt x="17222" y="78531"/>
                    <a:pt x="47876" y="47876"/>
                  </a:cubicBezTo>
                  <a:cubicBezTo>
                    <a:pt x="78531" y="17222"/>
                    <a:pt x="120107" y="0"/>
                    <a:pt x="163459" y="0"/>
                  </a:cubicBezTo>
                  <a:lnTo>
                    <a:pt x="1798014" y="0"/>
                  </a:lnTo>
                  <a:cubicBezTo>
                    <a:pt x="1841366" y="0"/>
                    <a:pt x="1882942" y="17222"/>
                    <a:pt x="1913597" y="47876"/>
                  </a:cubicBezTo>
                  <a:cubicBezTo>
                    <a:pt x="1944251" y="78531"/>
                    <a:pt x="1961473" y="120107"/>
                    <a:pt x="1961473" y="163459"/>
                  </a:cubicBezTo>
                  <a:lnTo>
                    <a:pt x="1961473" y="817277"/>
                  </a:lnTo>
                  <a:cubicBezTo>
                    <a:pt x="1961473" y="860629"/>
                    <a:pt x="1944251" y="902205"/>
                    <a:pt x="1913597" y="932860"/>
                  </a:cubicBezTo>
                  <a:cubicBezTo>
                    <a:pt x="1882942" y="963515"/>
                    <a:pt x="1841366" y="980736"/>
                    <a:pt x="1798014" y="980736"/>
                  </a:cubicBezTo>
                  <a:lnTo>
                    <a:pt x="163459" y="980736"/>
                  </a:lnTo>
                  <a:cubicBezTo>
                    <a:pt x="120107" y="980736"/>
                    <a:pt x="78531" y="963514"/>
                    <a:pt x="47876" y="932860"/>
                  </a:cubicBezTo>
                  <a:cubicBezTo>
                    <a:pt x="17222" y="902205"/>
                    <a:pt x="0" y="860629"/>
                    <a:pt x="0" y="817277"/>
                  </a:cubicBezTo>
                  <a:lnTo>
                    <a:pt x="0" y="163459"/>
                  </a:lnTo>
                  <a:close/>
                </a:path>
              </a:pathLst>
            </a:custGeom>
            <a:solidFill>
              <a:schemeClr val="accent2">
                <a:lumMod val="60000"/>
                <a:lumOff val="40000"/>
              </a:schemeClr>
            </a:solidFill>
          </p:spPr>
          <p:style>
            <a:lnRef idx="2">
              <a:schemeClr val="lt1">
                <a:hueOff val="0"/>
                <a:satOff val="0"/>
                <a:lumOff val="0"/>
                <a:alphaOff val="0"/>
              </a:schemeClr>
            </a:lnRef>
            <a:fillRef idx="1">
              <a:schemeClr val="accent2">
                <a:hueOff val="-14400000"/>
                <a:satOff val="-50003"/>
                <a:lumOff val="60001"/>
                <a:alphaOff val="0"/>
              </a:schemeClr>
            </a:fillRef>
            <a:effectRef idx="0">
              <a:schemeClr val="accent2">
                <a:hueOff val="-14400000"/>
                <a:satOff val="-50003"/>
                <a:lumOff val="60001"/>
                <a:alphaOff val="0"/>
              </a:schemeClr>
            </a:effectRef>
            <a:fontRef idx="minor">
              <a:schemeClr val="lt1"/>
            </a:fontRef>
          </p:style>
          <p:txBody>
            <a:bodyPr spcFirstLastPara="0" vert="horz" wrap="square" lIns="116456" tIns="116456" rIns="116456" bIns="116456" numCol="1" spcCol="1270" anchor="ctr" anchorCtr="0">
              <a:noAutofit/>
            </a:bodyPr>
            <a:lstStyle/>
            <a:p>
              <a:pPr lvl="0" algn="ctr" defTabSz="800100">
                <a:lnSpc>
                  <a:spcPct val="90000"/>
                </a:lnSpc>
                <a:spcBef>
                  <a:spcPct val="0"/>
                </a:spcBef>
                <a:spcAft>
                  <a:spcPct val="35000"/>
                </a:spcAft>
              </a:pPr>
              <a:r>
                <a:rPr lang="en-US" sz="1800" kern="1200" dirty="0" smtClean="0"/>
                <a:t>Re-factor</a:t>
              </a:r>
              <a:endParaRPr lang="en-US" sz="1800" kern="1200" dirty="0"/>
            </a:p>
          </p:txBody>
        </p:sp>
      </p:grpSp>
      <p:sp>
        <p:nvSpPr>
          <p:cNvPr id="16" name="TextBox 15"/>
          <p:cNvSpPr txBox="1"/>
          <p:nvPr/>
        </p:nvSpPr>
        <p:spPr>
          <a:xfrm>
            <a:off x="3681351" y="2505694"/>
            <a:ext cx="817853" cy="461665"/>
          </a:xfrm>
          <a:prstGeom prst="rect">
            <a:avLst/>
          </a:prstGeom>
          <a:noFill/>
        </p:spPr>
        <p:txBody>
          <a:bodyPr wrap="none" rtlCol="0">
            <a:spAutoFit/>
          </a:bodyPr>
          <a:lstStyle/>
          <a:p>
            <a:r>
              <a:rPr lang="en-US" sz="2400" dirty="0" smtClean="0"/>
              <a:t>TDD</a:t>
            </a:r>
            <a:endParaRPr lang="en-US" sz="2400" dirty="0"/>
          </a:p>
        </p:txBody>
      </p:sp>
      <p:sp>
        <p:nvSpPr>
          <p:cNvPr id="17" name="Line Callout 1 (Border and Accent Bar) 16"/>
          <p:cNvSpPr/>
          <p:nvPr/>
        </p:nvSpPr>
        <p:spPr>
          <a:xfrm>
            <a:off x="5830784" y="926275"/>
            <a:ext cx="1638795" cy="612648"/>
          </a:xfrm>
          <a:prstGeom prst="accentBorderCallout1">
            <a:avLst>
              <a:gd name="adj1" fmla="val 18750"/>
              <a:gd name="adj2" fmla="val -8333"/>
              <a:gd name="adj3" fmla="val 116376"/>
              <a:gd name="adj4" fmla="val -59546"/>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Write a test that fails</a:t>
            </a:r>
            <a:endParaRPr lang="en-US" dirty="0">
              <a:solidFill>
                <a:schemeClr val="tx1"/>
              </a:solidFill>
            </a:endParaRPr>
          </a:p>
        </p:txBody>
      </p:sp>
      <p:sp>
        <p:nvSpPr>
          <p:cNvPr id="18" name="Line Callout 1 (Border and Accent Bar) 17"/>
          <p:cNvSpPr/>
          <p:nvPr/>
        </p:nvSpPr>
        <p:spPr>
          <a:xfrm>
            <a:off x="7325095" y="3952503"/>
            <a:ext cx="1638795" cy="612648"/>
          </a:xfrm>
          <a:prstGeom prst="accentBorderCallout1">
            <a:avLst>
              <a:gd name="adj1" fmla="val 18750"/>
              <a:gd name="adj2" fmla="val -8333"/>
              <a:gd name="adj3" fmla="val -56138"/>
              <a:gd name="adj4" fmla="val -51575"/>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Make the code working</a:t>
            </a:r>
            <a:endParaRPr lang="en-US" dirty="0">
              <a:solidFill>
                <a:schemeClr val="tx1"/>
              </a:solidFill>
            </a:endParaRPr>
          </a:p>
        </p:txBody>
      </p:sp>
      <p:sp>
        <p:nvSpPr>
          <p:cNvPr id="19" name="Line Callout 1 (Border and Accent Bar) 18"/>
          <p:cNvSpPr/>
          <p:nvPr/>
        </p:nvSpPr>
        <p:spPr>
          <a:xfrm>
            <a:off x="150419" y="2133599"/>
            <a:ext cx="1638795" cy="612648"/>
          </a:xfrm>
          <a:prstGeom prst="accentBorderCallout1">
            <a:avLst>
              <a:gd name="adj1" fmla="val 78840"/>
              <a:gd name="adj2" fmla="val 106160"/>
              <a:gd name="adj3" fmla="val 131883"/>
              <a:gd name="adj4" fmla="val 122338"/>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Improve the code</a:t>
            </a:r>
            <a:endParaRPr lang="en-US" dirty="0">
              <a:solidFill>
                <a:schemeClr val="tx1"/>
              </a:solidFill>
            </a:endParaRPr>
          </a:p>
        </p:txBody>
      </p:sp>
    </p:spTree>
  </p:cSld>
  <p:clrMapOvr>
    <a:masterClrMapping/>
  </p:clrMapOv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Grp="1" noChangeArrowheads="1"/>
          </p:cNvSpPr>
          <p:nvPr>
            <p:ph type="title"/>
          </p:nvPr>
        </p:nvSpPr>
        <p:spPr>
          <a:xfrm>
            <a:off x="950025" y="386506"/>
            <a:ext cx="5964238" cy="369332"/>
          </a:xfrm>
        </p:spPr>
        <p:txBody>
          <a:bodyPr>
            <a:normAutofit fontScale="90000"/>
          </a:bodyPr>
          <a:lstStyle/>
          <a:p>
            <a:pPr lvl="0"/>
            <a:r>
              <a:rPr lang="en-US" dirty="0" smtClean="0">
                <a:latin typeface="+mj-lt"/>
                <a:cs typeface="Calibri" pitchFamily="34" charset="0"/>
              </a:rPr>
              <a:t>Continuous Integration</a:t>
            </a:r>
          </a:p>
        </p:txBody>
      </p:sp>
      <p:sp>
        <p:nvSpPr>
          <p:cNvPr id="7" name="Rectangle 3"/>
          <p:cNvSpPr>
            <a:spLocks noGrp="1" noChangeArrowheads="1"/>
          </p:cNvSpPr>
          <p:nvPr>
            <p:ph type="body" sz="half" idx="1"/>
          </p:nvPr>
        </p:nvSpPr>
        <p:spPr>
          <a:xfrm>
            <a:off x="5029200" y="1143000"/>
            <a:ext cx="3962400" cy="2743200"/>
          </a:xfrm>
        </p:spPr>
        <p:style>
          <a:lnRef idx="2">
            <a:schemeClr val="accent4"/>
          </a:lnRef>
          <a:fillRef idx="1">
            <a:schemeClr val="lt1"/>
          </a:fillRef>
          <a:effectRef idx="0">
            <a:schemeClr val="accent4"/>
          </a:effectRef>
          <a:fontRef idx="minor">
            <a:schemeClr val="dk1"/>
          </a:fontRef>
        </p:style>
        <p:txBody>
          <a:bodyPr/>
          <a:lstStyle/>
          <a:p>
            <a:pPr marL="457200" indent="-457200">
              <a:buFont typeface="Courier New" pitchFamily="49" charset="0"/>
              <a:buChar char="o"/>
            </a:pPr>
            <a:endParaRPr lang="en-US" sz="1400" dirty="0" smtClean="0">
              <a:latin typeface="+mj-lt"/>
              <a:cs typeface="Calibri" pitchFamily="34" charset="0"/>
            </a:endParaRPr>
          </a:p>
          <a:p>
            <a:pPr marL="457200" indent="-457200">
              <a:buClr>
                <a:schemeClr val="tx1"/>
              </a:buClr>
              <a:buFont typeface="Wingdings" pitchFamily="2" charset="2"/>
              <a:buChar char="§"/>
            </a:pPr>
            <a:r>
              <a:rPr lang="en-US" sz="1400" dirty="0" smtClean="0">
                <a:latin typeface="+mj-lt"/>
                <a:cs typeface="Calibri" pitchFamily="34" charset="0"/>
              </a:rPr>
              <a:t>Integrate and commit code every few hours</a:t>
            </a:r>
          </a:p>
          <a:p>
            <a:pPr marL="457200" indent="-457200">
              <a:buClr>
                <a:schemeClr val="tx1"/>
              </a:buClr>
              <a:buFont typeface="Wingdings" pitchFamily="2" charset="2"/>
              <a:buChar char="§"/>
            </a:pPr>
            <a:r>
              <a:rPr lang="en-US" sz="1400" dirty="0" smtClean="0">
                <a:latin typeface="+mj-lt"/>
                <a:cs typeface="Calibri" pitchFamily="34" charset="0"/>
              </a:rPr>
              <a:t>Every one works on the latest version </a:t>
            </a:r>
          </a:p>
          <a:p>
            <a:pPr marL="457200" indent="-457200">
              <a:buClr>
                <a:schemeClr val="tx1"/>
              </a:buClr>
              <a:buFont typeface="Wingdings" pitchFamily="2" charset="2"/>
              <a:buChar char="§"/>
            </a:pPr>
            <a:r>
              <a:rPr lang="en-US" sz="1400" dirty="0" smtClean="0">
                <a:latin typeface="+mj-lt"/>
                <a:cs typeface="Calibri" pitchFamily="34" charset="0"/>
              </a:rPr>
              <a:t>No changes to obsolete code causing integration nightmare</a:t>
            </a:r>
          </a:p>
          <a:p>
            <a:pPr marL="457200" indent="-457200">
              <a:buClr>
                <a:schemeClr val="tx1"/>
              </a:buClr>
              <a:buFont typeface="Wingdings" pitchFamily="2" charset="2"/>
              <a:buChar char="§"/>
            </a:pPr>
            <a:r>
              <a:rPr lang="en-US" sz="1400" dirty="0" smtClean="0">
                <a:latin typeface="+mj-lt"/>
                <a:cs typeface="Calibri" pitchFamily="34" charset="0"/>
              </a:rPr>
              <a:t>Integrating continuously and in small amount helps resolve issues as early as possible</a:t>
            </a:r>
          </a:p>
          <a:p>
            <a:pPr marL="457200" indent="-457200">
              <a:buClr>
                <a:schemeClr val="tx1"/>
              </a:buClr>
              <a:buFont typeface="Wingdings" pitchFamily="2" charset="2"/>
              <a:buChar char="§"/>
            </a:pPr>
            <a:endParaRPr lang="en-US" sz="1400" dirty="0" smtClean="0">
              <a:latin typeface="+mj-lt"/>
              <a:cs typeface="Calibri" pitchFamily="34" charset="0"/>
            </a:endParaRPr>
          </a:p>
        </p:txBody>
      </p:sp>
      <p:grpSp>
        <p:nvGrpSpPr>
          <p:cNvPr id="2" name="Group 67"/>
          <p:cNvGrpSpPr/>
          <p:nvPr/>
        </p:nvGrpSpPr>
        <p:grpSpPr>
          <a:xfrm>
            <a:off x="152400" y="1066800"/>
            <a:ext cx="4731605" cy="3158063"/>
            <a:chOff x="609600" y="4019490"/>
            <a:chExt cx="6825921" cy="3701006"/>
          </a:xfrm>
        </p:grpSpPr>
        <p:cxnSp>
          <p:nvCxnSpPr>
            <p:cNvPr id="13316" name="Straight Connector 42"/>
            <p:cNvCxnSpPr>
              <a:cxnSpLocks noChangeShapeType="1"/>
            </p:cNvCxnSpPr>
            <p:nvPr/>
          </p:nvCxnSpPr>
          <p:spPr bwMode="auto">
            <a:xfrm>
              <a:off x="4648200" y="6248400"/>
              <a:ext cx="914400" cy="914400"/>
            </a:xfrm>
            <a:prstGeom prst="line">
              <a:avLst/>
            </a:prstGeom>
            <a:noFill/>
            <a:ln w="9525" algn="ctr">
              <a:noFill/>
              <a:round/>
              <a:headEnd/>
              <a:tailEnd/>
            </a:ln>
          </p:spPr>
        </p:cxnSp>
        <p:grpSp>
          <p:nvGrpSpPr>
            <p:cNvPr id="3" name="Group 21"/>
            <p:cNvGrpSpPr/>
            <p:nvPr/>
          </p:nvGrpSpPr>
          <p:grpSpPr>
            <a:xfrm>
              <a:off x="1074323" y="4256902"/>
              <a:ext cx="1163665" cy="1558594"/>
              <a:chOff x="1074323" y="4256902"/>
              <a:chExt cx="1163665" cy="1558594"/>
            </a:xfrm>
          </p:grpSpPr>
          <p:pic>
            <p:nvPicPr>
              <p:cNvPr id="22531" name="Picture 3" descr="C:\Users\cwarrie\AppData\Local\Microsoft\Windows\Temporary Internet Files\Content.IE5\7X5L4S2F\MC900433941[1].png"/>
              <p:cNvPicPr>
                <a:picLocks noChangeAspect="1" noChangeArrowheads="1"/>
              </p:cNvPicPr>
              <p:nvPr/>
            </p:nvPicPr>
            <p:blipFill>
              <a:blip r:embed="rId3" cstate="print"/>
              <a:srcRect/>
              <a:stretch>
                <a:fillRect/>
              </a:stretch>
            </p:blipFill>
            <p:spPr bwMode="auto">
              <a:xfrm flipH="1">
                <a:off x="1219200" y="4256902"/>
                <a:ext cx="571500" cy="695067"/>
              </a:xfrm>
              <a:prstGeom prst="rect">
                <a:avLst/>
              </a:prstGeom>
              <a:noFill/>
            </p:spPr>
          </p:pic>
          <p:pic>
            <p:nvPicPr>
              <p:cNvPr id="22532" name="Picture 4" descr="C:\Users\cwarrie\AppData\Local\Microsoft\Windows\Temporary Internet Files\Content.IE5\CBRCJEBB\MC900433943[1].png"/>
              <p:cNvPicPr>
                <a:picLocks noChangeAspect="1" noChangeArrowheads="1"/>
              </p:cNvPicPr>
              <p:nvPr/>
            </p:nvPicPr>
            <p:blipFill>
              <a:blip r:embed="rId4" cstate="print"/>
              <a:srcRect/>
              <a:stretch>
                <a:fillRect/>
              </a:stretch>
            </p:blipFill>
            <p:spPr bwMode="auto">
              <a:xfrm flipH="1">
                <a:off x="1219200" y="4953000"/>
                <a:ext cx="575855" cy="625929"/>
              </a:xfrm>
              <a:prstGeom prst="rect">
                <a:avLst/>
              </a:prstGeom>
              <a:noFill/>
            </p:spPr>
          </p:pic>
          <p:sp>
            <p:nvSpPr>
              <p:cNvPr id="10" name="TextBox 9"/>
              <p:cNvSpPr txBox="1"/>
              <p:nvPr/>
            </p:nvSpPr>
            <p:spPr>
              <a:xfrm>
                <a:off x="1074323" y="5544979"/>
                <a:ext cx="1163665" cy="270517"/>
              </a:xfrm>
              <a:prstGeom prst="rect">
                <a:avLst/>
              </a:prstGeom>
              <a:noFill/>
            </p:spPr>
            <p:txBody>
              <a:bodyPr wrap="none" rtlCol="0">
                <a:spAutoFit/>
              </a:bodyPr>
              <a:lstStyle/>
              <a:p>
                <a:r>
                  <a:rPr lang="en-US" sz="900" dirty="0" smtClean="0">
                    <a:latin typeface="+mj-lt"/>
                    <a:cs typeface="Calibri" pitchFamily="34" charset="0"/>
                  </a:rPr>
                  <a:t>Developers</a:t>
                </a:r>
                <a:endParaRPr lang="en-US" sz="900" dirty="0">
                  <a:latin typeface="+mj-lt"/>
                  <a:cs typeface="Calibri" pitchFamily="34" charset="0"/>
                </a:endParaRPr>
              </a:p>
            </p:txBody>
          </p:sp>
        </p:grpSp>
        <p:pic>
          <p:nvPicPr>
            <p:cNvPr id="22534" name="Picture 6" descr="C:\Users\cwarrie\AppData\Local\Microsoft\Windows\Temporary Internet Files\Content.IE5\7X5L4S2F\MC900433942[1].png"/>
            <p:cNvPicPr>
              <a:picLocks noChangeAspect="1" noChangeArrowheads="1"/>
            </p:cNvPicPr>
            <p:nvPr/>
          </p:nvPicPr>
          <p:blipFill>
            <a:blip r:embed="rId5" cstate="print"/>
            <a:srcRect/>
            <a:stretch>
              <a:fillRect/>
            </a:stretch>
          </p:blipFill>
          <p:spPr bwMode="auto">
            <a:xfrm flipH="1">
              <a:off x="838200" y="6477000"/>
              <a:ext cx="876300" cy="1011115"/>
            </a:xfrm>
            <a:prstGeom prst="rect">
              <a:avLst/>
            </a:prstGeom>
            <a:noFill/>
          </p:spPr>
        </p:pic>
        <p:pic>
          <p:nvPicPr>
            <p:cNvPr id="22535" name="Picture 7" descr="C:\Users\cwarrie\AppData\Local\Microsoft\Windows\Temporary Internet Files\Content.IE5\SP1VGD69\MC900434845[1].png"/>
            <p:cNvPicPr>
              <a:picLocks noChangeAspect="1" noChangeArrowheads="1"/>
            </p:cNvPicPr>
            <p:nvPr/>
          </p:nvPicPr>
          <p:blipFill>
            <a:blip r:embed="rId6" cstate="print"/>
            <a:srcRect/>
            <a:stretch>
              <a:fillRect/>
            </a:stretch>
          </p:blipFill>
          <p:spPr bwMode="auto">
            <a:xfrm>
              <a:off x="3657600" y="4343400"/>
              <a:ext cx="838200" cy="838200"/>
            </a:xfrm>
            <a:prstGeom prst="rect">
              <a:avLst/>
            </a:prstGeom>
            <a:noFill/>
          </p:spPr>
        </p:pic>
        <p:sp>
          <p:nvSpPr>
            <p:cNvPr id="14" name="TextBox 13"/>
            <p:cNvSpPr txBox="1"/>
            <p:nvPr/>
          </p:nvSpPr>
          <p:spPr>
            <a:xfrm>
              <a:off x="2963078" y="4019490"/>
              <a:ext cx="2153426" cy="432829"/>
            </a:xfrm>
            <a:prstGeom prst="rect">
              <a:avLst/>
            </a:prstGeom>
            <a:noFill/>
          </p:spPr>
          <p:txBody>
            <a:bodyPr wrap="none" rtlCol="0">
              <a:spAutoFit/>
            </a:bodyPr>
            <a:lstStyle/>
            <a:p>
              <a:pPr algn="ctr"/>
              <a:r>
                <a:rPr lang="en-US" sz="900" dirty="0" smtClean="0">
                  <a:latin typeface="+mj-lt"/>
                  <a:cs typeface="Calibri" pitchFamily="34" charset="0"/>
                </a:rPr>
                <a:t>Version Control System</a:t>
              </a:r>
            </a:p>
            <a:p>
              <a:pPr algn="ctr"/>
              <a:r>
                <a:rPr lang="en-US" sz="900" dirty="0" smtClean="0">
                  <a:latin typeface="+mj-lt"/>
                  <a:cs typeface="Calibri" pitchFamily="34" charset="0"/>
                </a:rPr>
                <a:t>e.g. Subversion</a:t>
              </a:r>
              <a:endParaRPr lang="en-US" sz="900" dirty="0">
                <a:latin typeface="+mj-lt"/>
                <a:cs typeface="Calibri" pitchFamily="34" charset="0"/>
              </a:endParaRPr>
            </a:p>
          </p:txBody>
        </p:sp>
        <p:grpSp>
          <p:nvGrpSpPr>
            <p:cNvPr id="4" name="Group 18"/>
            <p:cNvGrpSpPr/>
            <p:nvPr/>
          </p:nvGrpSpPr>
          <p:grpSpPr>
            <a:xfrm>
              <a:off x="5960882" y="4114800"/>
              <a:ext cx="1354318" cy="1313021"/>
              <a:chOff x="5960882" y="4630579"/>
              <a:chExt cx="1354318" cy="1313021"/>
            </a:xfrm>
          </p:grpSpPr>
          <p:pic>
            <p:nvPicPr>
              <p:cNvPr id="15" name="Picture 7" descr="C:\Users\cwarrie\AppData\Local\Microsoft\Windows\Temporary Internet Files\Content.IE5\SP1VGD69\MC900434845[1].png"/>
              <p:cNvPicPr>
                <a:picLocks noChangeAspect="1" noChangeArrowheads="1"/>
              </p:cNvPicPr>
              <p:nvPr/>
            </p:nvPicPr>
            <p:blipFill>
              <a:blip r:embed="rId7" cstate="print"/>
              <a:srcRect/>
              <a:stretch>
                <a:fillRect/>
              </a:stretch>
            </p:blipFill>
            <p:spPr bwMode="auto">
              <a:xfrm>
                <a:off x="6248400" y="4876800"/>
                <a:ext cx="762000" cy="762000"/>
              </a:xfrm>
              <a:prstGeom prst="rect">
                <a:avLst/>
              </a:prstGeom>
              <a:noFill/>
            </p:spPr>
          </p:pic>
          <p:pic>
            <p:nvPicPr>
              <p:cNvPr id="16" name="Picture 7" descr="C:\Users\cwarrie\AppData\Local\Microsoft\Windows\Temporary Internet Files\Content.IE5\SP1VGD69\MC900434845[1].png"/>
              <p:cNvPicPr>
                <a:picLocks noChangeAspect="1" noChangeArrowheads="1"/>
              </p:cNvPicPr>
              <p:nvPr/>
            </p:nvPicPr>
            <p:blipFill>
              <a:blip r:embed="rId7" cstate="print"/>
              <a:srcRect/>
              <a:stretch>
                <a:fillRect/>
              </a:stretch>
            </p:blipFill>
            <p:spPr bwMode="auto">
              <a:xfrm>
                <a:off x="6400800" y="5029200"/>
                <a:ext cx="762000" cy="762000"/>
              </a:xfrm>
              <a:prstGeom prst="rect">
                <a:avLst/>
              </a:prstGeom>
              <a:noFill/>
            </p:spPr>
          </p:pic>
          <p:pic>
            <p:nvPicPr>
              <p:cNvPr id="17" name="Picture 7" descr="C:\Users\cwarrie\AppData\Local\Microsoft\Windows\Temporary Internet Files\Content.IE5\SP1VGD69\MC900434845[1].png"/>
              <p:cNvPicPr>
                <a:picLocks noChangeAspect="1" noChangeArrowheads="1"/>
              </p:cNvPicPr>
              <p:nvPr/>
            </p:nvPicPr>
            <p:blipFill>
              <a:blip r:embed="rId7" cstate="print"/>
              <a:srcRect/>
              <a:stretch>
                <a:fillRect/>
              </a:stretch>
            </p:blipFill>
            <p:spPr bwMode="auto">
              <a:xfrm>
                <a:off x="6553200" y="5181600"/>
                <a:ext cx="762000" cy="762000"/>
              </a:xfrm>
              <a:prstGeom prst="rect">
                <a:avLst/>
              </a:prstGeom>
              <a:noFill/>
            </p:spPr>
          </p:pic>
          <p:sp>
            <p:nvSpPr>
              <p:cNvPr id="18" name="TextBox 17"/>
              <p:cNvSpPr txBox="1"/>
              <p:nvPr/>
            </p:nvSpPr>
            <p:spPr>
              <a:xfrm>
                <a:off x="5960882" y="4630579"/>
                <a:ext cx="1339417" cy="270517"/>
              </a:xfrm>
              <a:prstGeom prst="rect">
                <a:avLst/>
              </a:prstGeom>
              <a:noFill/>
            </p:spPr>
            <p:txBody>
              <a:bodyPr wrap="none" rtlCol="0">
                <a:spAutoFit/>
              </a:bodyPr>
              <a:lstStyle/>
              <a:p>
                <a:pPr algn="ctr"/>
                <a:r>
                  <a:rPr lang="en-US" sz="900" dirty="0" smtClean="0">
                    <a:latin typeface="+mj-lt"/>
                    <a:cs typeface="Calibri" pitchFamily="34" charset="0"/>
                  </a:rPr>
                  <a:t>Build Servers</a:t>
                </a:r>
                <a:endParaRPr lang="en-US" sz="900" dirty="0">
                  <a:latin typeface="+mj-lt"/>
                  <a:cs typeface="Calibri" pitchFamily="34" charset="0"/>
                </a:endParaRPr>
              </a:p>
            </p:txBody>
          </p:sp>
        </p:grpSp>
        <p:pic>
          <p:nvPicPr>
            <p:cNvPr id="20" name="Picture 7" descr="C:\Users\cwarrie\AppData\Local\Microsoft\Windows\Temporary Internet Files\Content.IE5\SP1VGD69\MC900434845[1].png"/>
            <p:cNvPicPr>
              <a:picLocks noChangeAspect="1" noChangeArrowheads="1"/>
            </p:cNvPicPr>
            <p:nvPr/>
          </p:nvPicPr>
          <p:blipFill>
            <a:blip r:embed="rId6" cstate="print"/>
            <a:srcRect/>
            <a:stretch>
              <a:fillRect/>
            </a:stretch>
          </p:blipFill>
          <p:spPr bwMode="auto">
            <a:xfrm>
              <a:off x="5791200" y="5943600"/>
              <a:ext cx="914400" cy="914400"/>
            </a:xfrm>
            <a:prstGeom prst="rect">
              <a:avLst/>
            </a:prstGeom>
            <a:noFill/>
          </p:spPr>
        </p:pic>
        <p:sp>
          <p:nvSpPr>
            <p:cNvPr id="21" name="TextBox 20"/>
            <p:cNvSpPr txBox="1"/>
            <p:nvPr/>
          </p:nvSpPr>
          <p:spPr>
            <a:xfrm>
              <a:off x="5528573" y="6840380"/>
              <a:ext cx="1330166" cy="432829"/>
            </a:xfrm>
            <a:prstGeom prst="rect">
              <a:avLst/>
            </a:prstGeom>
            <a:noFill/>
          </p:spPr>
          <p:txBody>
            <a:bodyPr wrap="none" rtlCol="0">
              <a:spAutoFit/>
            </a:bodyPr>
            <a:lstStyle/>
            <a:p>
              <a:pPr algn="ctr"/>
              <a:r>
                <a:rPr lang="en-US" sz="900" dirty="0" smtClean="0">
                  <a:latin typeface="+mj-lt"/>
                  <a:cs typeface="Calibri" pitchFamily="34" charset="0"/>
                </a:rPr>
                <a:t>CI Server</a:t>
              </a:r>
            </a:p>
            <a:p>
              <a:pPr algn="ctr"/>
              <a:r>
                <a:rPr lang="en-US" sz="900" dirty="0" smtClean="0">
                  <a:latin typeface="+mj-lt"/>
                  <a:cs typeface="Calibri" pitchFamily="34" charset="0"/>
                </a:rPr>
                <a:t>(e.g. Hudson)</a:t>
              </a:r>
              <a:endParaRPr lang="en-US" sz="900" dirty="0">
                <a:latin typeface="+mj-lt"/>
                <a:cs typeface="Calibri" pitchFamily="34" charset="0"/>
              </a:endParaRPr>
            </a:p>
          </p:txBody>
        </p:sp>
        <p:pic>
          <p:nvPicPr>
            <p:cNvPr id="22536" name="Picture 8" descr="C:\Users\cwarrie\AppData\Local\Microsoft\Windows\Temporary Internet Files\Content.IE5\7X5L4S2F\MC900432549[1].png"/>
            <p:cNvPicPr>
              <a:picLocks noChangeAspect="1" noChangeArrowheads="1"/>
            </p:cNvPicPr>
            <p:nvPr/>
          </p:nvPicPr>
          <p:blipFill>
            <a:blip r:embed="rId8" cstate="print"/>
            <a:srcRect/>
            <a:stretch>
              <a:fillRect/>
            </a:stretch>
          </p:blipFill>
          <p:spPr bwMode="auto">
            <a:xfrm>
              <a:off x="3657600" y="6400800"/>
              <a:ext cx="914400" cy="914400"/>
            </a:xfrm>
            <a:prstGeom prst="rect">
              <a:avLst/>
            </a:prstGeom>
            <a:noFill/>
          </p:spPr>
        </p:pic>
        <p:sp>
          <p:nvSpPr>
            <p:cNvPr id="24" name="TextBox 23"/>
            <p:cNvSpPr txBox="1"/>
            <p:nvPr/>
          </p:nvSpPr>
          <p:spPr>
            <a:xfrm>
              <a:off x="3588774" y="7296090"/>
              <a:ext cx="1034164" cy="270517"/>
            </a:xfrm>
            <a:prstGeom prst="rect">
              <a:avLst/>
            </a:prstGeom>
            <a:noFill/>
          </p:spPr>
          <p:txBody>
            <a:bodyPr wrap="none" rtlCol="0">
              <a:spAutoFit/>
            </a:bodyPr>
            <a:lstStyle/>
            <a:p>
              <a:pPr algn="ctr"/>
              <a:r>
                <a:rPr lang="en-US" sz="900" dirty="0" smtClean="0">
                  <a:latin typeface="+mj-lt"/>
                  <a:cs typeface="Calibri" pitchFamily="34" charset="0"/>
                </a:rPr>
                <a:t>Feedback</a:t>
              </a:r>
              <a:endParaRPr lang="en-US" sz="900" dirty="0">
                <a:latin typeface="+mj-lt"/>
                <a:cs typeface="Calibri" pitchFamily="34" charset="0"/>
              </a:endParaRPr>
            </a:p>
          </p:txBody>
        </p:sp>
        <p:cxnSp>
          <p:nvCxnSpPr>
            <p:cNvPr id="26" name="Straight Arrow Connector 25"/>
            <p:cNvCxnSpPr/>
            <p:nvPr/>
          </p:nvCxnSpPr>
          <p:spPr bwMode="auto">
            <a:xfrm>
              <a:off x="1905000" y="4648200"/>
              <a:ext cx="1676400" cy="152400"/>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cxnSp>
          <p:nvCxnSpPr>
            <p:cNvPr id="27" name="Straight Arrow Connector 26"/>
            <p:cNvCxnSpPr/>
            <p:nvPr/>
          </p:nvCxnSpPr>
          <p:spPr bwMode="auto">
            <a:xfrm flipV="1">
              <a:off x="1905000" y="4953000"/>
              <a:ext cx="1676400" cy="457200"/>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cxnSp>
          <p:nvCxnSpPr>
            <p:cNvPr id="30" name="Straight Arrow Connector 29"/>
            <p:cNvCxnSpPr/>
            <p:nvPr/>
          </p:nvCxnSpPr>
          <p:spPr bwMode="auto">
            <a:xfrm>
              <a:off x="4439097" y="4756299"/>
              <a:ext cx="1600200" cy="0"/>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cxnSp>
          <p:nvCxnSpPr>
            <p:cNvPr id="34" name="Straight Arrow Connector 33"/>
            <p:cNvCxnSpPr/>
            <p:nvPr/>
          </p:nvCxnSpPr>
          <p:spPr bwMode="auto">
            <a:xfrm flipH="1">
              <a:off x="6324600" y="5410200"/>
              <a:ext cx="304800" cy="457200"/>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cxnSp>
          <p:nvCxnSpPr>
            <p:cNvPr id="37" name="Straight Arrow Connector 36"/>
            <p:cNvCxnSpPr/>
            <p:nvPr/>
          </p:nvCxnSpPr>
          <p:spPr bwMode="auto">
            <a:xfrm>
              <a:off x="4267200" y="5105401"/>
              <a:ext cx="1752600" cy="914399"/>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cxnSp>
          <p:nvCxnSpPr>
            <p:cNvPr id="40" name="Straight Arrow Connector 39"/>
            <p:cNvCxnSpPr/>
            <p:nvPr/>
          </p:nvCxnSpPr>
          <p:spPr bwMode="auto">
            <a:xfrm flipH="1">
              <a:off x="4648200" y="6705600"/>
              <a:ext cx="1066800" cy="304800"/>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cxnSp>
          <p:nvCxnSpPr>
            <p:cNvPr id="43" name="Straight Arrow Connector 42"/>
            <p:cNvCxnSpPr/>
            <p:nvPr/>
          </p:nvCxnSpPr>
          <p:spPr bwMode="auto">
            <a:xfrm flipH="1">
              <a:off x="1828800" y="7010400"/>
              <a:ext cx="1828800" cy="0"/>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cxnSp>
          <p:nvCxnSpPr>
            <p:cNvPr id="46" name="Straight Arrow Connector 45"/>
            <p:cNvCxnSpPr/>
            <p:nvPr/>
          </p:nvCxnSpPr>
          <p:spPr bwMode="auto">
            <a:xfrm flipH="1" flipV="1">
              <a:off x="1981200" y="5638800"/>
              <a:ext cx="1600200" cy="1219200"/>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grpSp>
          <p:nvGrpSpPr>
            <p:cNvPr id="5" name="Group 50"/>
            <p:cNvGrpSpPr/>
            <p:nvPr/>
          </p:nvGrpSpPr>
          <p:grpSpPr>
            <a:xfrm>
              <a:off x="1995588" y="4800600"/>
              <a:ext cx="805224" cy="429381"/>
              <a:chOff x="-93711" y="3810000"/>
              <a:chExt cx="805224" cy="429381"/>
            </a:xfrm>
          </p:grpSpPr>
          <p:sp>
            <p:nvSpPr>
              <p:cNvPr id="49" name="Oval 48"/>
              <p:cNvSpPr/>
              <p:nvPr/>
            </p:nvSpPr>
            <p:spPr bwMode="auto">
              <a:xfrm>
                <a:off x="172449" y="3810000"/>
                <a:ext cx="272901" cy="228600"/>
              </a:xfrm>
              <a:prstGeom prst="ellipse">
                <a:avLst/>
              </a:prstGeom>
              <a:solidFill>
                <a:schemeClr val="bg1">
                  <a:alpha val="70195"/>
                </a:schemeClr>
              </a:solidFill>
              <a:ln w="9525">
                <a:solidFill>
                  <a:schemeClr val="accent2"/>
                </a:solidFill>
                <a:miter lim="800000"/>
                <a:headEnd/>
                <a:tailEnd/>
              </a:ln>
            </p:spPr>
            <p:txBody>
              <a:bodyPr rtlCol="0" anchor="ctr"/>
              <a:lstStyle/>
              <a:p>
                <a:pPr marL="231775" indent="-231775" algn="ctr" eaLnBrk="0" hangingPunct="0">
                  <a:lnSpc>
                    <a:spcPct val="90000"/>
                  </a:lnSpc>
                  <a:buClr>
                    <a:srgbClr val="0099CC"/>
                  </a:buClr>
                  <a:buSzPct val="75000"/>
                  <a:buFont typeface="Wingdings" pitchFamily="2" charset="2"/>
                  <a:buNone/>
                </a:pPr>
                <a:r>
                  <a:rPr lang="en-US" sz="1050" b="1" i="0" dirty="0" smtClean="0">
                    <a:solidFill>
                      <a:schemeClr val="tx1"/>
                    </a:solidFill>
                    <a:latin typeface="+mj-lt"/>
                    <a:cs typeface="Calibri" pitchFamily="34" charset="0"/>
                  </a:rPr>
                  <a:t>1</a:t>
                </a:r>
              </a:p>
            </p:txBody>
          </p:sp>
          <p:sp>
            <p:nvSpPr>
              <p:cNvPr id="50" name="TextBox 49"/>
              <p:cNvSpPr txBox="1"/>
              <p:nvPr/>
            </p:nvSpPr>
            <p:spPr>
              <a:xfrm>
                <a:off x="-93711" y="4004932"/>
                <a:ext cx="805224" cy="234449"/>
              </a:xfrm>
              <a:prstGeom prst="rect">
                <a:avLst/>
              </a:prstGeom>
              <a:noFill/>
            </p:spPr>
            <p:txBody>
              <a:bodyPr wrap="none" rtlCol="0">
                <a:spAutoFit/>
              </a:bodyPr>
              <a:lstStyle/>
              <a:p>
                <a:pPr algn="ctr"/>
                <a:r>
                  <a:rPr lang="en-US" sz="700" dirty="0" smtClean="0">
                    <a:latin typeface="+mj-lt"/>
                    <a:cs typeface="Calibri" pitchFamily="34" charset="0"/>
                  </a:rPr>
                  <a:t>Check in</a:t>
                </a:r>
                <a:endParaRPr lang="en-US" sz="700" dirty="0">
                  <a:latin typeface="+mj-lt"/>
                  <a:cs typeface="Calibri" pitchFamily="34" charset="0"/>
                </a:endParaRPr>
              </a:p>
            </p:txBody>
          </p:sp>
        </p:grpSp>
        <p:grpSp>
          <p:nvGrpSpPr>
            <p:cNvPr id="6" name="Group 51"/>
            <p:cNvGrpSpPr/>
            <p:nvPr/>
          </p:nvGrpSpPr>
          <p:grpSpPr>
            <a:xfrm>
              <a:off x="4415865" y="5486400"/>
              <a:ext cx="793660" cy="555623"/>
              <a:chOff x="-87927" y="3810000"/>
              <a:chExt cx="793660" cy="555623"/>
            </a:xfrm>
          </p:grpSpPr>
          <p:sp>
            <p:nvSpPr>
              <p:cNvPr id="53" name="Oval 52"/>
              <p:cNvSpPr/>
              <p:nvPr/>
            </p:nvSpPr>
            <p:spPr bwMode="auto">
              <a:xfrm>
                <a:off x="172449" y="3810000"/>
                <a:ext cx="272901" cy="228600"/>
              </a:xfrm>
              <a:prstGeom prst="ellipse">
                <a:avLst/>
              </a:prstGeom>
              <a:solidFill>
                <a:schemeClr val="bg1">
                  <a:alpha val="70195"/>
                </a:schemeClr>
              </a:solidFill>
              <a:ln w="9525">
                <a:solidFill>
                  <a:schemeClr val="accent2"/>
                </a:solidFill>
                <a:miter lim="800000"/>
                <a:headEnd/>
                <a:tailEnd/>
              </a:ln>
            </p:spPr>
            <p:txBody>
              <a:bodyPr rtlCol="0" anchor="ctr"/>
              <a:lstStyle/>
              <a:p>
                <a:pPr marL="231775" indent="-231775" algn="ctr" eaLnBrk="0" hangingPunct="0">
                  <a:lnSpc>
                    <a:spcPct val="90000"/>
                  </a:lnSpc>
                  <a:buClr>
                    <a:srgbClr val="0099CC"/>
                  </a:buClr>
                  <a:buSzPct val="75000"/>
                  <a:buFont typeface="Wingdings" pitchFamily="2" charset="2"/>
                  <a:buNone/>
                </a:pPr>
                <a:r>
                  <a:rPr lang="en-US" sz="1050" b="1" dirty="0" smtClean="0">
                    <a:latin typeface="+mj-lt"/>
                    <a:cs typeface="Calibri" pitchFamily="34" charset="0"/>
                  </a:rPr>
                  <a:t>2</a:t>
                </a:r>
                <a:endParaRPr lang="en-US" sz="1050" b="1" i="0" dirty="0" smtClean="0">
                  <a:solidFill>
                    <a:schemeClr val="tx1"/>
                  </a:solidFill>
                  <a:latin typeface="+mj-lt"/>
                  <a:cs typeface="Calibri" pitchFamily="34" charset="0"/>
                </a:endParaRPr>
              </a:p>
            </p:txBody>
          </p:sp>
          <p:sp>
            <p:nvSpPr>
              <p:cNvPr id="54" name="TextBox 53"/>
              <p:cNvSpPr txBox="1"/>
              <p:nvPr/>
            </p:nvSpPr>
            <p:spPr>
              <a:xfrm>
                <a:off x="-87927" y="4004932"/>
                <a:ext cx="793660" cy="360691"/>
              </a:xfrm>
              <a:prstGeom prst="rect">
                <a:avLst/>
              </a:prstGeom>
              <a:noFill/>
            </p:spPr>
            <p:txBody>
              <a:bodyPr wrap="none" rtlCol="0">
                <a:spAutoFit/>
              </a:bodyPr>
              <a:lstStyle/>
              <a:p>
                <a:pPr algn="ctr"/>
                <a:r>
                  <a:rPr lang="en-US" sz="700" dirty="0" smtClean="0">
                    <a:latin typeface="+mj-lt"/>
                    <a:cs typeface="Calibri" pitchFamily="34" charset="0"/>
                  </a:rPr>
                  <a:t>Indicate </a:t>
                </a:r>
              </a:p>
              <a:p>
                <a:pPr algn="ctr"/>
                <a:r>
                  <a:rPr lang="en-US" sz="700" dirty="0" smtClean="0">
                    <a:latin typeface="+mj-lt"/>
                    <a:cs typeface="Calibri" pitchFamily="34" charset="0"/>
                  </a:rPr>
                  <a:t>change</a:t>
                </a:r>
                <a:endParaRPr lang="en-US" sz="700" dirty="0">
                  <a:latin typeface="+mj-lt"/>
                  <a:cs typeface="Calibri" pitchFamily="34" charset="0"/>
                </a:endParaRPr>
              </a:p>
            </p:txBody>
          </p:sp>
        </p:grpSp>
        <p:grpSp>
          <p:nvGrpSpPr>
            <p:cNvPr id="8" name="Group 54"/>
            <p:cNvGrpSpPr/>
            <p:nvPr/>
          </p:nvGrpSpPr>
          <p:grpSpPr>
            <a:xfrm>
              <a:off x="4800316" y="4267200"/>
              <a:ext cx="890787" cy="429381"/>
              <a:chOff x="-136493" y="3810000"/>
              <a:chExt cx="890787" cy="429381"/>
            </a:xfrm>
          </p:grpSpPr>
          <p:sp>
            <p:nvSpPr>
              <p:cNvPr id="56" name="Oval 55"/>
              <p:cNvSpPr/>
              <p:nvPr/>
            </p:nvSpPr>
            <p:spPr bwMode="auto">
              <a:xfrm>
                <a:off x="172449" y="3810000"/>
                <a:ext cx="272901" cy="228600"/>
              </a:xfrm>
              <a:prstGeom prst="ellipse">
                <a:avLst/>
              </a:prstGeom>
              <a:solidFill>
                <a:schemeClr val="bg1">
                  <a:alpha val="70195"/>
                </a:schemeClr>
              </a:solidFill>
              <a:ln w="9525">
                <a:solidFill>
                  <a:schemeClr val="accent2"/>
                </a:solidFill>
                <a:miter lim="800000"/>
                <a:headEnd/>
                <a:tailEnd/>
              </a:ln>
            </p:spPr>
            <p:txBody>
              <a:bodyPr rtlCol="0" anchor="ctr"/>
              <a:lstStyle/>
              <a:p>
                <a:pPr marL="231775" indent="-231775" algn="ctr" eaLnBrk="0" hangingPunct="0">
                  <a:lnSpc>
                    <a:spcPct val="90000"/>
                  </a:lnSpc>
                  <a:buClr>
                    <a:srgbClr val="0099CC"/>
                  </a:buClr>
                  <a:buSzPct val="75000"/>
                  <a:buFont typeface="Wingdings" pitchFamily="2" charset="2"/>
                  <a:buNone/>
                </a:pPr>
                <a:r>
                  <a:rPr lang="en-US" sz="1050" b="1" dirty="0" smtClean="0">
                    <a:latin typeface="+mj-lt"/>
                    <a:cs typeface="Calibri" pitchFamily="34" charset="0"/>
                  </a:rPr>
                  <a:t>3</a:t>
                </a:r>
                <a:endParaRPr lang="en-US" sz="1050" b="1" i="0" dirty="0" smtClean="0">
                  <a:solidFill>
                    <a:schemeClr val="tx1"/>
                  </a:solidFill>
                  <a:latin typeface="+mj-lt"/>
                  <a:cs typeface="Calibri" pitchFamily="34" charset="0"/>
                </a:endParaRPr>
              </a:p>
            </p:txBody>
          </p:sp>
          <p:sp>
            <p:nvSpPr>
              <p:cNvPr id="57" name="TextBox 56"/>
              <p:cNvSpPr txBox="1"/>
              <p:nvPr/>
            </p:nvSpPr>
            <p:spPr>
              <a:xfrm>
                <a:off x="-136493" y="4004932"/>
                <a:ext cx="890787" cy="234449"/>
              </a:xfrm>
              <a:prstGeom prst="rect">
                <a:avLst/>
              </a:prstGeom>
              <a:noFill/>
            </p:spPr>
            <p:txBody>
              <a:bodyPr wrap="none" rtlCol="0">
                <a:spAutoFit/>
              </a:bodyPr>
              <a:lstStyle/>
              <a:p>
                <a:pPr algn="ctr"/>
                <a:r>
                  <a:rPr lang="en-US" sz="700" dirty="0" smtClean="0">
                    <a:latin typeface="+mj-lt"/>
                    <a:cs typeface="Calibri" pitchFamily="34" charset="0"/>
                  </a:rPr>
                  <a:t>Check out</a:t>
                </a:r>
                <a:endParaRPr lang="en-US" sz="700" dirty="0">
                  <a:latin typeface="+mj-lt"/>
                  <a:cs typeface="Calibri" pitchFamily="34" charset="0"/>
                </a:endParaRPr>
              </a:p>
            </p:txBody>
          </p:sp>
        </p:grpSp>
        <p:grpSp>
          <p:nvGrpSpPr>
            <p:cNvPr id="9" name="Group 57"/>
            <p:cNvGrpSpPr/>
            <p:nvPr/>
          </p:nvGrpSpPr>
          <p:grpSpPr>
            <a:xfrm>
              <a:off x="6320419" y="5486400"/>
              <a:ext cx="1115102" cy="429381"/>
              <a:chOff x="-248650" y="3810000"/>
              <a:chExt cx="1115102" cy="429381"/>
            </a:xfrm>
          </p:grpSpPr>
          <p:sp>
            <p:nvSpPr>
              <p:cNvPr id="59" name="Oval 58"/>
              <p:cNvSpPr/>
              <p:nvPr/>
            </p:nvSpPr>
            <p:spPr bwMode="auto">
              <a:xfrm>
                <a:off x="172449" y="3810000"/>
                <a:ext cx="272901" cy="228600"/>
              </a:xfrm>
              <a:prstGeom prst="ellipse">
                <a:avLst/>
              </a:prstGeom>
              <a:solidFill>
                <a:schemeClr val="bg1">
                  <a:alpha val="70195"/>
                </a:schemeClr>
              </a:solidFill>
              <a:ln w="9525">
                <a:solidFill>
                  <a:schemeClr val="accent2"/>
                </a:solidFill>
                <a:miter lim="800000"/>
                <a:headEnd/>
                <a:tailEnd/>
              </a:ln>
            </p:spPr>
            <p:txBody>
              <a:bodyPr rtlCol="0" anchor="ctr"/>
              <a:lstStyle/>
              <a:p>
                <a:pPr marL="231775" indent="-231775" algn="ctr" eaLnBrk="0" hangingPunct="0">
                  <a:lnSpc>
                    <a:spcPct val="90000"/>
                  </a:lnSpc>
                  <a:buClr>
                    <a:srgbClr val="0099CC"/>
                  </a:buClr>
                  <a:buSzPct val="75000"/>
                  <a:buFont typeface="Wingdings" pitchFamily="2" charset="2"/>
                  <a:buNone/>
                </a:pPr>
                <a:r>
                  <a:rPr lang="en-US" sz="1050" b="1" dirty="0" smtClean="0">
                    <a:latin typeface="+mj-lt"/>
                    <a:cs typeface="Calibri" pitchFamily="34" charset="0"/>
                  </a:rPr>
                  <a:t>4</a:t>
                </a:r>
                <a:endParaRPr lang="en-US" sz="1050" b="1" i="0" dirty="0" smtClean="0">
                  <a:solidFill>
                    <a:schemeClr val="tx1"/>
                  </a:solidFill>
                  <a:latin typeface="+mj-lt"/>
                  <a:cs typeface="Calibri" pitchFamily="34" charset="0"/>
                </a:endParaRPr>
              </a:p>
            </p:txBody>
          </p:sp>
          <p:sp>
            <p:nvSpPr>
              <p:cNvPr id="60" name="TextBox 59"/>
              <p:cNvSpPr txBox="1"/>
              <p:nvPr/>
            </p:nvSpPr>
            <p:spPr>
              <a:xfrm>
                <a:off x="-248650" y="4004932"/>
                <a:ext cx="1115102" cy="234449"/>
              </a:xfrm>
              <a:prstGeom prst="rect">
                <a:avLst/>
              </a:prstGeom>
              <a:noFill/>
            </p:spPr>
            <p:txBody>
              <a:bodyPr wrap="none" rtlCol="0">
                <a:spAutoFit/>
              </a:bodyPr>
              <a:lstStyle/>
              <a:p>
                <a:pPr algn="ctr"/>
                <a:r>
                  <a:rPr lang="en-US" sz="700" dirty="0" smtClean="0">
                    <a:latin typeface="+mj-lt"/>
                    <a:cs typeface="Calibri" pitchFamily="34" charset="0"/>
                  </a:rPr>
                  <a:t>Report Result</a:t>
                </a:r>
                <a:endParaRPr lang="en-US" sz="700" dirty="0">
                  <a:latin typeface="+mj-lt"/>
                  <a:cs typeface="Calibri" pitchFamily="34" charset="0"/>
                </a:endParaRPr>
              </a:p>
            </p:txBody>
          </p:sp>
        </p:grpSp>
        <p:grpSp>
          <p:nvGrpSpPr>
            <p:cNvPr id="11" name="Group 60"/>
            <p:cNvGrpSpPr/>
            <p:nvPr/>
          </p:nvGrpSpPr>
          <p:grpSpPr>
            <a:xfrm>
              <a:off x="4834106" y="6858000"/>
              <a:ext cx="900039" cy="429381"/>
              <a:chOff x="-141116" y="3810000"/>
              <a:chExt cx="900039" cy="429381"/>
            </a:xfrm>
          </p:grpSpPr>
          <p:sp>
            <p:nvSpPr>
              <p:cNvPr id="62" name="Oval 61"/>
              <p:cNvSpPr/>
              <p:nvPr/>
            </p:nvSpPr>
            <p:spPr bwMode="auto">
              <a:xfrm>
                <a:off x="172449" y="3810000"/>
                <a:ext cx="272901" cy="228600"/>
              </a:xfrm>
              <a:prstGeom prst="ellipse">
                <a:avLst/>
              </a:prstGeom>
              <a:solidFill>
                <a:schemeClr val="bg1">
                  <a:alpha val="70195"/>
                </a:schemeClr>
              </a:solidFill>
              <a:ln w="9525">
                <a:solidFill>
                  <a:schemeClr val="accent2"/>
                </a:solidFill>
                <a:miter lim="800000"/>
                <a:headEnd/>
                <a:tailEnd/>
              </a:ln>
            </p:spPr>
            <p:txBody>
              <a:bodyPr rtlCol="0" anchor="ctr"/>
              <a:lstStyle/>
              <a:p>
                <a:pPr marL="231775" indent="-231775" algn="ctr" eaLnBrk="0" hangingPunct="0">
                  <a:lnSpc>
                    <a:spcPct val="90000"/>
                  </a:lnSpc>
                  <a:buClr>
                    <a:srgbClr val="0099CC"/>
                  </a:buClr>
                  <a:buSzPct val="75000"/>
                  <a:buFont typeface="Wingdings" pitchFamily="2" charset="2"/>
                  <a:buNone/>
                </a:pPr>
                <a:r>
                  <a:rPr lang="en-US" sz="1050" b="1" dirty="0" smtClean="0">
                    <a:latin typeface="+mj-lt"/>
                    <a:cs typeface="Calibri" pitchFamily="34" charset="0"/>
                  </a:rPr>
                  <a:t>5</a:t>
                </a:r>
                <a:endParaRPr lang="en-US" sz="1050" b="1" i="0" dirty="0" smtClean="0">
                  <a:solidFill>
                    <a:schemeClr val="tx1"/>
                  </a:solidFill>
                  <a:latin typeface="+mj-lt"/>
                  <a:cs typeface="Calibri" pitchFamily="34" charset="0"/>
                </a:endParaRPr>
              </a:p>
            </p:txBody>
          </p:sp>
          <p:sp>
            <p:nvSpPr>
              <p:cNvPr id="63" name="TextBox 62"/>
              <p:cNvSpPr txBox="1"/>
              <p:nvPr/>
            </p:nvSpPr>
            <p:spPr>
              <a:xfrm>
                <a:off x="-141116" y="4004932"/>
                <a:ext cx="900039" cy="234449"/>
              </a:xfrm>
              <a:prstGeom prst="rect">
                <a:avLst/>
              </a:prstGeom>
              <a:noFill/>
            </p:spPr>
            <p:txBody>
              <a:bodyPr wrap="none" rtlCol="0">
                <a:spAutoFit/>
              </a:bodyPr>
              <a:lstStyle/>
              <a:p>
                <a:pPr algn="ctr"/>
                <a:r>
                  <a:rPr lang="en-US" sz="700" dirty="0" smtClean="0">
                    <a:latin typeface="+mj-lt"/>
                    <a:cs typeface="Calibri" pitchFamily="34" charset="0"/>
                  </a:rPr>
                  <a:t>Set Status</a:t>
                </a:r>
                <a:endParaRPr lang="en-US" sz="700" dirty="0">
                  <a:latin typeface="+mj-lt"/>
                  <a:cs typeface="Calibri" pitchFamily="34" charset="0"/>
                </a:endParaRPr>
              </a:p>
            </p:txBody>
          </p:sp>
        </p:grpSp>
        <p:grpSp>
          <p:nvGrpSpPr>
            <p:cNvPr id="12" name="Group 63"/>
            <p:cNvGrpSpPr/>
            <p:nvPr/>
          </p:nvGrpSpPr>
          <p:grpSpPr>
            <a:xfrm>
              <a:off x="2323571" y="6477000"/>
              <a:ext cx="634096" cy="429381"/>
              <a:chOff x="-8146" y="3810000"/>
              <a:chExt cx="634096" cy="429381"/>
            </a:xfrm>
          </p:grpSpPr>
          <p:sp>
            <p:nvSpPr>
              <p:cNvPr id="65" name="Oval 64"/>
              <p:cNvSpPr/>
              <p:nvPr/>
            </p:nvSpPr>
            <p:spPr bwMode="auto">
              <a:xfrm>
                <a:off x="172449" y="3810000"/>
                <a:ext cx="272901" cy="228600"/>
              </a:xfrm>
              <a:prstGeom prst="ellipse">
                <a:avLst/>
              </a:prstGeom>
              <a:solidFill>
                <a:schemeClr val="bg1">
                  <a:alpha val="70195"/>
                </a:schemeClr>
              </a:solidFill>
              <a:ln w="9525">
                <a:solidFill>
                  <a:schemeClr val="accent2"/>
                </a:solidFill>
                <a:miter lim="800000"/>
                <a:headEnd/>
                <a:tailEnd/>
              </a:ln>
            </p:spPr>
            <p:txBody>
              <a:bodyPr rtlCol="0" anchor="ctr"/>
              <a:lstStyle/>
              <a:p>
                <a:pPr marL="231775" indent="-231775" algn="ctr" eaLnBrk="0" hangingPunct="0">
                  <a:lnSpc>
                    <a:spcPct val="90000"/>
                  </a:lnSpc>
                  <a:buClr>
                    <a:srgbClr val="0099CC"/>
                  </a:buClr>
                  <a:buSzPct val="75000"/>
                  <a:buFont typeface="Wingdings" pitchFamily="2" charset="2"/>
                  <a:buNone/>
                </a:pPr>
                <a:r>
                  <a:rPr lang="en-US" sz="1050" b="1" dirty="0" smtClean="0">
                    <a:latin typeface="+mj-lt"/>
                    <a:cs typeface="Calibri" pitchFamily="34" charset="0"/>
                  </a:rPr>
                  <a:t>6</a:t>
                </a:r>
                <a:endParaRPr lang="en-US" sz="1050" b="1" i="0" dirty="0" smtClean="0">
                  <a:solidFill>
                    <a:schemeClr val="tx1"/>
                  </a:solidFill>
                  <a:latin typeface="+mj-lt"/>
                  <a:cs typeface="Calibri" pitchFamily="34" charset="0"/>
                </a:endParaRPr>
              </a:p>
            </p:txBody>
          </p:sp>
          <p:sp>
            <p:nvSpPr>
              <p:cNvPr id="66" name="TextBox 65"/>
              <p:cNvSpPr txBox="1"/>
              <p:nvPr/>
            </p:nvSpPr>
            <p:spPr>
              <a:xfrm>
                <a:off x="-8146" y="4004932"/>
                <a:ext cx="634096" cy="234449"/>
              </a:xfrm>
              <a:prstGeom prst="rect">
                <a:avLst/>
              </a:prstGeom>
              <a:noFill/>
            </p:spPr>
            <p:txBody>
              <a:bodyPr wrap="none" rtlCol="0">
                <a:spAutoFit/>
              </a:bodyPr>
              <a:lstStyle/>
              <a:p>
                <a:pPr algn="ctr"/>
                <a:r>
                  <a:rPr lang="en-US" sz="700" dirty="0" smtClean="0">
                    <a:latin typeface="+mj-lt"/>
                    <a:cs typeface="Calibri" pitchFamily="34" charset="0"/>
                  </a:rPr>
                  <a:t>Notify</a:t>
                </a:r>
                <a:endParaRPr lang="en-US" sz="700" dirty="0">
                  <a:latin typeface="+mj-lt"/>
                  <a:cs typeface="Calibri" pitchFamily="34" charset="0"/>
                </a:endParaRPr>
              </a:p>
            </p:txBody>
          </p:sp>
        </p:grpSp>
        <p:sp>
          <p:nvSpPr>
            <p:cNvPr id="67" name="TextBox 66"/>
            <p:cNvSpPr txBox="1"/>
            <p:nvPr/>
          </p:nvSpPr>
          <p:spPr>
            <a:xfrm>
              <a:off x="609600" y="7449979"/>
              <a:ext cx="1996174" cy="270517"/>
            </a:xfrm>
            <a:prstGeom prst="rect">
              <a:avLst/>
            </a:prstGeom>
            <a:noFill/>
          </p:spPr>
          <p:txBody>
            <a:bodyPr wrap="none" rtlCol="0">
              <a:spAutoFit/>
            </a:bodyPr>
            <a:lstStyle/>
            <a:p>
              <a:r>
                <a:rPr lang="en-US" sz="900" dirty="0" smtClean="0">
                  <a:latin typeface="+mj-lt"/>
                  <a:cs typeface="Calibri" pitchFamily="34" charset="0"/>
                </a:rPr>
                <a:t>Testers, Stakeholders</a:t>
              </a:r>
              <a:endParaRPr lang="en-US" sz="900" dirty="0">
                <a:latin typeface="+mj-lt"/>
                <a:cs typeface="Calibri" pitchFamily="34" charset="0"/>
              </a:endParaRPr>
            </a:p>
          </p:txBody>
        </p:sp>
      </p:grpSp>
      <p:sp>
        <p:nvSpPr>
          <p:cNvPr id="69" name="Rectangle 68"/>
          <p:cNvSpPr/>
          <p:nvPr/>
        </p:nvSpPr>
        <p:spPr bwMode="auto">
          <a:xfrm>
            <a:off x="5022275" y="990600"/>
            <a:ext cx="2133600" cy="304800"/>
          </a:xfrm>
          <a:prstGeom prst="rect">
            <a:avLst/>
          </a:prstGeom>
          <a:solidFill>
            <a:srgbClr val="002663"/>
          </a:solidFill>
          <a:ln w="9525">
            <a:noFill/>
            <a:miter lim="800000"/>
            <a:headEnd/>
            <a:tailEnd/>
          </a:ln>
        </p:spPr>
        <p:txBody>
          <a:bodyPr rtlCol="0" anchor="ctr"/>
          <a:lstStyle/>
          <a:p>
            <a:pPr marL="231775" indent="-231775" algn="ctr" eaLnBrk="0" hangingPunct="0">
              <a:lnSpc>
                <a:spcPct val="90000"/>
              </a:lnSpc>
              <a:buClr>
                <a:srgbClr val="0099CC"/>
              </a:buClr>
              <a:buSzPct val="75000"/>
              <a:buFont typeface="Wingdings" pitchFamily="2" charset="2"/>
              <a:buNone/>
            </a:pPr>
            <a:r>
              <a:rPr lang="en-US" sz="2000" b="1" i="0" dirty="0" smtClean="0">
                <a:solidFill>
                  <a:schemeClr val="bg1"/>
                </a:solidFill>
                <a:effectLst>
                  <a:outerShdw blurRad="38100" dist="38100" dir="2700000" algn="tl">
                    <a:srgbClr val="000000">
                      <a:alpha val="43137"/>
                    </a:srgbClr>
                  </a:outerShdw>
                </a:effectLst>
                <a:latin typeface="+mj-lt"/>
                <a:cs typeface="Calibri" pitchFamily="34" charset="0"/>
              </a:rPr>
              <a:t>Characteristics</a:t>
            </a:r>
          </a:p>
        </p:txBody>
      </p:sp>
      <p:sp>
        <p:nvSpPr>
          <p:cNvPr id="70" name="Rectangle 3"/>
          <p:cNvSpPr txBox="1">
            <a:spLocks noChangeArrowheads="1"/>
          </p:cNvSpPr>
          <p:nvPr/>
        </p:nvSpPr>
        <p:spPr bwMode="auto">
          <a:xfrm>
            <a:off x="152400" y="4495800"/>
            <a:ext cx="8763000" cy="1952501"/>
          </a:xfrm>
          <a:prstGeom prst="rect">
            <a:avLst/>
          </a:prstGeom>
          <a:ln w="25400" cap="flat" cmpd="sng" algn="ctr">
            <a:solidFill>
              <a:schemeClr val="accent4"/>
            </a:solidFill>
            <a:prstDash val="solid"/>
            <a:miter lim="800000"/>
            <a:headEnd/>
            <a:tailEn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prstTxWarp prst="textNoShape">
              <a:avLst/>
            </a:prstTxWarp>
          </a:bodyPr>
          <a:lstStyle/>
          <a:p>
            <a:pPr marL="457200" marR="0" lvl="0" indent="-457200" algn="l" defTabSz="914400" rtl="0" eaLnBrk="1" fontAlgn="base" latinLnBrk="0" hangingPunct="1">
              <a:lnSpc>
                <a:spcPct val="100000"/>
              </a:lnSpc>
              <a:spcBef>
                <a:spcPct val="25000"/>
              </a:spcBef>
              <a:spcAft>
                <a:spcPct val="0"/>
              </a:spcAft>
              <a:buClr>
                <a:srgbClr val="0099CC"/>
              </a:buClr>
              <a:buSzPct val="75000"/>
              <a:buFont typeface="Courier New" pitchFamily="49" charset="0"/>
              <a:buChar char="o"/>
              <a:tabLst/>
              <a:defRPr/>
            </a:pPr>
            <a:endParaRPr kumimoji="0" lang="en-US" sz="1400" i="0" u="none" strike="noStrike" kern="0" cap="none" spc="0" normalizeH="0" baseline="0" noProof="0" dirty="0" smtClean="0">
              <a:ln>
                <a:noFill/>
              </a:ln>
              <a:solidFill>
                <a:schemeClr val="dk1"/>
              </a:solidFill>
              <a:effectLst/>
              <a:uLnTx/>
              <a:uFillTx/>
              <a:latin typeface="+mj-lt"/>
              <a:ea typeface="+mn-ea"/>
              <a:cs typeface="Calibri" pitchFamily="34" charset="0"/>
            </a:endParaRPr>
          </a:p>
          <a:p>
            <a:pPr marL="457200" lvl="0" indent="-457200">
              <a:spcBef>
                <a:spcPct val="25000"/>
              </a:spcBef>
              <a:buClr>
                <a:schemeClr val="tx1"/>
              </a:buClr>
              <a:buSzPct val="75000"/>
              <a:buFont typeface="+mj-lt"/>
              <a:buAutoNum type="arabicPeriod"/>
            </a:pPr>
            <a:r>
              <a:rPr lang="en-US" sz="1400" b="0" kern="0" dirty="0" smtClean="0">
                <a:latin typeface="+mj-lt"/>
                <a:cs typeface="Calibri" pitchFamily="34" charset="0"/>
              </a:rPr>
              <a:t>Developers check in the code to Version Control System.</a:t>
            </a:r>
          </a:p>
          <a:p>
            <a:pPr marL="457200" lvl="0" indent="-457200">
              <a:spcBef>
                <a:spcPct val="25000"/>
              </a:spcBef>
              <a:buClr>
                <a:schemeClr val="tx1"/>
              </a:buClr>
              <a:buSzPct val="75000"/>
              <a:buFont typeface="+mj-lt"/>
              <a:buAutoNum type="arabicPeriod"/>
            </a:pPr>
            <a:r>
              <a:rPr lang="en-US" sz="1400" b="0" kern="0" dirty="0" smtClean="0">
                <a:latin typeface="+mj-lt"/>
                <a:cs typeface="Calibri" pitchFamily="34" charset="0"/>
              </a:rPr>
              <a:t>CI Server downloads the source code whenever there is a change in the version control.</a:t>
            </a:r>
          </a:p>
          <a:p>
            <a:pPr marL="457200" lvl="0" indent="-457200">
              <a:spcBef>
                <a:spcPct val="25000"/>
              </a:spcBef>
              <a:buClr>
                <a:schemeClr val="tx1"/>
              </a:buClr>
              <a:buSzPct val="75000"/>
              <a:buFont typeface="+mj-lt"/>
              <a:buAutoNum type="arabicPeriod"/>
            </a:pPr>
            <a:r>
              <a:rPr lang="en-US" sz="1400" b="0" kern="0" dirty="0" smtClean="0">
                <a:latin typeface="+mj-lt"/>
                <a:cs typeface="Calibri" pitchFamily="34" charset="0"/>
              </a:rPr>
              <a:t>Build Servers compiles and inspects the source code, and creates new binaries.</a:t>
            </a:r>
          </a:p>
          <a:p>
            <a:pPr marL="457200" lvl="0" indent="-457200">
              <a:spcBef>
                <a:spcPct val="25000"/>
              </a:spcBef>
              <a:buClr>
                <a:schemeClr val="tx1"/>
              </a:buClr>
              <a:buSzPct val="75000"/>
              <a:buFont typeface="+mj-lt"/>
              <a:buAutoNum type="arabicPeriod"/>
            </a:pPr>
            <a:r>
              <a:rPr lang="en-US" sz="1400" b="0" kern="0" dirty="0" smtClean="0">
                <a:latin typeface="+mj-lt"/>
                <a:cs typeface="Calibri" pitchFamily="34" charset="0"/>
              </a:rPr>
              <a:t>Build server reports the build status to CI Server.</a:t>
            </a:r>
          </a:p>
          <a:p>
            <a:pPr marL="457200" lvl="0" indent="-457200">
              <a:spcBef>
                <a:spcPct val="25000"/>
              </a:spcBef>
              <a:buClr>
                <a:schemeClr val="tx1"/>
              </a:buClr>
              <a:buSzPct val="75000"/>
              <a:buFont typeface="+mj-lt"/>
              <a:buAutoNum type="arabicPeriod"/>
            </a:pPr>
            <a:r>
              <a:rPr lang="en-US" sz="1400" b="0" kern="0" dirty="0" smtClean="0">
                <a:latin typeface="+mj-lt"/>
                <a:cs typeface="Calibri" pitchFamily="34" charset="0"/>
              </a:rPr>
              <a:t>CI Server generates feedback based on the results of the build.</a:t>
            </a:r>
          </a:p>
          <a:p>
            <a:pPr marL="457200" lvl="0" indent="-457200">
              <a:spcBef>
                <a:spcPct val="25000"/>
              </a:spcBef>
              <a:buClr>
                <a:schemeClr val="tx1"/>
              </a:buClr>
              <a:buSzPct val="75000"/>
              <a:buFont typeface="+mj-lt"/>
              <a:buAutoNum type="arabicPeriod"/>
            </a:pPr>
            <a:r>
              <a:rPr lang="en-US" sz="1400" b="0" kern="0" dirty="0" smtClean="0">
                <a:latin typeface="+mj-lt"/>
                <a:cs typeface="Calibri" pitchFamily="34" charset="0"/>
              </a:rPr>
              <a:t>The status of the build is notified to the developers, testers and other stakeholders.</a:t>
            </a:r>
          </a:p>
        </p:txBody>
      </p:sp>
      <p:sp>
        <p:nvSpPr>
          <p:cNvPr id="71" name="Rectangle 70"/>
          <p:cNvSpPr/>
          <p:nvPr/>
        </p:nvSpPr>
        <p:spPr bwMode="auto">
          <a:xfrm>
            <a:off x="145475" y="4343400"/>
            <a:ext cx="4718538" cy="304800"/>
          </a:xfrm>
          <a:prstGeom prst="rect">
            <a:avLst/>
          </a:prstGeom>
          <a:solidFill>
            <a:srgbClr val="002663"/>
          </a:solidFill>
          <a:ln w="9525">
            <a:noFill/>
            <a:miter lim="800000"/>
            <a:headEnd/>
            <a:tailEnd/>
          </a:ln>
        </p:spPr>
        <p:txBody>
          <a:bodyPr rtlCol="0" anchor="ctr"/>
          <a:lstStyle/>
          <a:p>
            <a:pPr marL="231775" indent="-231775" eaLnBrk="0" hangingPunct="0">
              <a:lnSpc>
                <a:spcPct val="90000"/>
              </a:lnSpc>
              <a:buClr>
                <a:srgbClr val="0099CC"/>
              </a:buClr>
              <a:buSzPct val="75000"/>
              <a:buFont typeface="Wingdings" pitchFamily="2" charset="2"/>
              <a:buNone/>
            </a:pPr>
            <a:r>
              <a:rPr lang="en-US" sz="2000" b="1" i="0" dirty="0" smtClean="0">
                <a:solidFill>
                  <a:schemeClr val="bg1"/>
                </a:solidFill>
                <a:effectLst>
                  <a:outerShdw blurRad="38100" dist="38100" dir="2700000" algn="tl">
                    <a:srgbClr val="000000">
                      <a:alpha val="43137"/>
                    </a:srgbClr>
                  </a:outerShdw>
                </a:effectLst>
                <a:latin typeface="+mj-lt"/>
                <a:cs typeface="Calibri" pitchFamily="34" charset="0"/>
              </a:rPr>
              <a:t>Steps</a:t>
            </a:r>
          </a:p>
        </p:txBody>
      </p:sp>
    </p:spTree>
  </p:cSld>
  <p:clrMapOvr>
    <a:masterClrMapping/>
  </p:clrMapOv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4572000" y="3675400"/>
            <a:ext cx="4419600" cy="2667000"/>
          </a:xfrm>
          <a:prstGeom prst="rect">
            <a:avLst/>
          </a:prstGeom>
          <a:gradFill>
            <a:gsLst>
              <a:gs pos="0">
                <a:schemeClr val="bg1">
                  <a:lumMod val="75000"/>
                </a:schemeClr>
              </a:gs>
              <a:gs pos="50000">
                <a:schemeClr val="bg1">
                  <a:lumMod val="85000"/>
                </a:schemeClr>
              </a:gs>
              <a:gs pos="100000">
                <a:schemeClr val="bg1">
                  <a:lumMod val="95000"/>
                </a:schemeClr>
              </a:gs>
            </a:gsLst>
            <a:lin ang="13500000" scaled="1"/>
          </a:gradFill>
          <a:ln w="50800">
            <a:solidFill>
              <a:srgbClr val="045B8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152400" y="3675400"/>
            <a:ext cx="4419600" cy="2667000"/>
          </a:xfrm>
          <a:prstGeom prst="rect">
            <a:avLst/>
          </a:prstGeom>
          <a:gradFill>
            <a:gsLst>
              <a:gs pos="0">
                <a:schemeClr val="bg1">
                  <a:lumMod val="75000"/>
                </a:schemeClr>
              </a:gs>
              <a:gs pos="50000">
                <a:schemeClr val="bg1">
                  <a:lumMod val="85000"/>
                </a:schemeClr>
              </a:gs>
              <a:gs pos="100000">
                <a:schemeClr val="bg1">
                  <a:lumMod val="95000"/>
                </a:schemeClr>
              </a:gs>
            </a:gsLst>
            <a:lin ang="13500000" scaled="1"/>
          </a:gradFill>
          <a:ln w="50800">
            <a:solidFill>
              <a:srgbClr val="045B8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2057400" y="3717846"/>
            <a:ext cx="685800" cy="338554"/>
          </a:xfrm>
          <a:prstGeom prst="rect">
            <a:avLst/>
          </a:prstGeom>
          <a:noFill/>
        </p:spPr>
        <p:txBody>
          <a:bodyPr wrap="square" rtlCol="0">
            <a:spAutoFit/>
          </a:bodyPr>
          <a:lstStyle/>
          <a:p>
            <a:r>
              <a:rPr lang="en-US" sz="1600" b="1" dirty="0" smtClean="0">
                <a:solidFill>
                  <a:srgbClr val="045B81"/>
                </a:solidFill>
                <a:latin typeface="Arial" pitchFamily="34" charset="0"/>
                <a:cs typeface="Arial" pitchFamily="34" charset="0"/>
              </a:rPr>
              <a:t>Title</a:t>
            </a:r>
            <a:endParaRPr lang="en-US" sz="1600" b="1" dirty="0">
              <a:solidFill>
                <a:srgbClr val="045B81"/>
              </a:solidFill>
              <a:latin typeface="Arial" pitchFamily="34" charset="0"/>
              <a:cs typeface="Arial" pitchFamily="34" charset="0"/>
            </a:endParaRPr>
          </a:p>
        </p:txBody>
      </p:sp>
      <p:sp>
        <p:nvSpPr>
          <p:cNvPr id="14" name="TextBox 13"/>
          <p:cNvSpPr txBox="1"/>
          <p:nvPr/>
        </p:nvSpPr>
        <p:spPr>
          <a:xfrm>
            <a:off x="1676401" y="4469428"/>
            <a:ext cx="1447799" cy="338554"/>
          </a:xfrm>
          <a:prstGeom prst="rect">
            <a:avLst/>
          </a:prstGeom>
          <a:noFill/>
        </p:spPr>
        <p:txBody>
          <a:bodyPr wrap="square" rtlCol="0">
            <a:spAutoFit/>
          </a:bodyPr>
          <a:lstStyle/>
          <a:p>
            <a:r>
              <a:rPr lang="en-US" sz="1600" b="1" dirty="0" smtClean="0">
                <a:solidFill>
                  <a:srgbClr val="045B81"/>
                </a:solidFill>
                <a:latin typeface="Arial" pitchFamily="34" charset="0"/>
                <a:cs typeface="Arial" pitchFamily="34" charset="0"/>
              </a:rPr>
              <a:t>Description</a:t>
            </a:r>
            <a:endParaRPr lang="en-US" sz="1600" b="1" dirty="0">
              <a:solidFill>
                <a:srgbClr val="045B81"/>
              </a:solidFill>
              <a:latin typeface="Arial" pitchFamily="34" charset="0"/>
              <a:cs typeface="Arial" pitchFamily="34" charset="0"/>
            </a:endParaRPr>
          </a:p>
        </p:txBody>
      </p:sp>
      <p:sp>
        <p:nvSpPr>
          <p:cNvPr id="15" name="TextBox 14"/>
          <p:cNvSpPr txBox="1"/>
          <p:nvPr/>
        </p:nvSpPr>
        <p:spPr>
          <a:xfrm>
            <a:off x="4229100" y="5941532"/>
            <a:ext cx="342900" cy="338554"/>
          </a:xfrm>
          <a:prstGeom prst="rect">
            <a:avLst/>
          </a:prstGeom>
          <a:noFill/>
        </p:spPr>
        <p:txBody>
          <a:bodyPr wrap="square" rtlCol="0">
            <a:spAutoFit/>
          </a:bodyPr>
          <a:lstStyle/>
          <a:p>
            <a:r>
              <a:rPr lang="en-US" sz="1600" b="1" dirty="0" smtClean="0">
                <a:latin typeface="Arial Narrow" pitchFamily="34" charset="0"/>
              </a:rPr>
              <a:t>2</a:t>
            </a:r>
            <a:endParaRPr lang="en-US" sz="1600" b="1" dirty="0">
              <a:latin typeface="Arial Narrow" pitchFamily="34" charset="0"/>
            </a:endParaRPr>
          </a:p>
        </p:txBody>
      </p:sp>
      <p:sp>
        <p:nvSpPr>
          <p:cNvPr id="16" name="TextBox 15"/>
          <p:cNvSpPr txBox="1"/>
          <p:nvPr/>
        </p:nvSpPr>
        <p:spPr>
          <a:xfrm>
            <a:off x="5791200" y="5885200"/>
            <a:ext cx="2362200" cy="338554"/>
          </a:xfrm>
          <a:prstGeom prst="rect">
            <a:avLst/>
          </a:prstGeom>
          <a:noFill/>
        </p:spPr>
        <p:txBody>
          <a:bodyPr wrap="square" rtlCol="0">
            <a:spAutoFit/>
          </a:bodyPr>
          <a:lstStyle/>
          <a:p>
            <a:pPr algn="ctr"/>
            <a:r>
              <a:rPr lang="en-US" sz="1600" b="1" dirty="0" smtClean="0">
                <a:solidFill>
                  <a:srgbClr val="045B81"/>
                </a:solidFill>
                <a:latin typeface="Arial" pitchFamily="34" charset="0"/>
                <a:cs typeface="Arial" pitchFamily="34" charset="0"/>
              </a:rPr>
              <a:t>Customer Validation</a:t>
            </a:r>
            <a:endParaRPr lang="en-US" sz="1600" b="1" dirty="0">
              <a:solidFill>
                <a:srgbClr val="045B81"/>
              </a:solidFill>
              <a:latin typeface="Arial" pitchFamily="34" charset="0"/>
              <a:cs typeface="Arial" pitchFamily="34" charset="0"/>
            </a:endParaRPr>
          </a:p>
        </p:txBody>
      </p:sp>
      <p:sp>
        <p:nvSpPr>
          <p:cNvPr id="17" name="TextBox 16"/>
          <p:cNvSpPr txBox="1"/>
          <p:nvPr/>
        </p:nvSpPr>
        <p:spPr>
          <a:xfrm>
            <a:off x="3886200" y="3700225"/>
            <a:ext cx="685800" cy="584775"/>
          </a:xfrm>
          <a:prstGeom prst="rect">
            <a:avLst/>
          </a:prstGeom>
          <a:noFill/>
        </p:spPr>
        <p:txBody>
          <a:bodyPr wrap="square" rtlCol="0">
            <a:spAutoFit/>
          </a:bodyPr>
          <a:lstStyle/>
          <a:p>
            <a:pPr algn="ctr"/>
            <a:r>
              <a:rPr lang="en-US" sz="1600" b="1" dirty="0" smtClean="0">
                <a:latin typeface="Arial Narrow" pitchFamily="34" charset="0"/>
              </a:rPr>
              <a:t>Must Have</a:t>
            </a:r>
            <a:endParaRPr lang="en-US" sz="1600" b="1" dirty="0">
              <a:latin typeface="Arial Narrow" pitchFamily="34" charset="0"/>
            </a:endParaRPr>
          </a:p>
        </p:txBody>
      </p:sp>
      <p:grpSp>
        <p:nvGrpSpPr>
          <p:cNvPr id="18" name="Group 32"/>
          <p:cNvGrpSpPr/>
          <p:nvPr/>
        </p:nvGrpSpPr>
        <p:grpSpPr>
          <a:xfrm>
            <a:off x="769175" y="2182075"/>
            <a:ext cx="7600950" cy="1361017"/>
            <a:chOff x="769175" y="1525147"/>
            <a:chExt cx="7600950" cy="1361017"/>
          </a:xfrm>
        </p:grpSpPr>
        <p:sp>
          <p:nvSpPr>
            <p:cNvPr id="19" name="TextBox 18"/>
            <p:cNvSpPr txBox="1"/>
            <p:nvPr/>
          </p:nvSpPr>
          <p:spPr>
            <a:xfrm>
              <a:off x="769175" y="1525147"/>
              <a:ext cx="7600950" cy="646331"/>
            </a:xfrm>
            <a:prstGeom prst="rect">
              <a:avLst/>
            </a:prstGeom>
            <a:noFill/>
          </p:spPr>
          <p:txBody>
            <a:bodyPr wrap="square" rtlCol="0">
              <a:spAutoFit/>
            </a:bodyPr>
            <a:lstStyle/>
            <a:p>
              <a:pPr algn="ctr"/>
              <a:r>
                <a:rPr lang="en-US" b="1" dirty="0" smtClean="0">
                  <a:solidFill>
                    <a:srgbClr val="7030A0"/>
                  </a:solidFill>
                  <a:latin typeface="Arial Narrow" pitchFamily="34" charset="0"/>
                </a:rPr>
                <a:t>The Three C’s of a User Story</a:t>
              </a:r>
              <a:endParaRPr lang="en-US" dirty="0" smtClean="0">
                <a:solidFill>
                  <a:srgbClr val="7030A0"/>
                </a:solidFill>
                <a:latin typeface="Arial Narrow" pitchFamily="34" charset="0"/>
              </a:endParaRPr>
            </a:p>
            <a:p>
              <a:pPr algn="ctr"/>
              <a:r>
                <a:rPr lang="en-US" dirty="0" smtClean="0">
                  <a:latin typeface="Arial Narrow" pitchFamily="34" charset="0"/>
                </a:rPr>
                <a:t>  </a:t>
              </a:r>
              <a:r>
                <a:rPr lang="en-US" b="1" dirty="0" smtClean="0">
                  <a:latin typeface="Arial Narrow" pitchFamily="34" charset="0"/>
                </a:rPr>
                <a:t>Card</a:t>
              </a:r>
              <a:r>
                <a:rPr lang="en-US" b="1" dirty="0" smtClean="0">
                  <a:solidFill>
                    <a:srgbClr val="045B81"/>
                  </a:solidFill>
                  <a:latin typeface="Arial Narrow" pitchFamily="34" charset="0"/>
                </a:rPr>
                <a:t>            </a:t>
              </a:r>
              <a:r>
                <a:rPr lang="en-US" dirty="0" smtClean="0">
                  <a:latin typeface="Arial Narrow" pitchFamily="34" charset="0"/>
                </a:rPr>
                <a:t>|            </a:t>
              </a:r>
              <a:r>
                <a:rPr lang="en-US" b="1" dirty="0" smtClean="0">
                  <a:latin typeface="Arial Narrow" pitchFamily="34" charset="0"/>
                </a:rPr>
                <a:t>Conversation</a:t>
              </a:r>
              <a:r>
                <a:rPr lang="en-US" b="1" dirty="0" smtClean="0">
                  <a:solidFill>
                    <a:srgbClr val="045B81"/>
                  </a:solidFill>
                  <a:latin typeface="Arial Narrow" pitchFamily="34" charset="0"/>
                </a:rPr>
                <a:t>    </a:t>
              </a:r>
              <a:r>
                <a:rPr lang="en-US" dirty="0" smtClean="0">
                  <a:latin typeface="Arial Narrow" pitchFamily="34" charset="0"/>
                </a:rPr>
                <a:t>        |            </a:t>
              </a:r>
              <a:r>
                <a:rPr lang="en-US" b="1" dirty="0" smtClean="0">
                  <a:latin typeface="Arial Narrow" pitchFamily="34" charset="0"/>
                </a:rPr>
                <a:t>Confirmation</a:t>
              </a:r>
              <a:r>
                <a:rPr lang="en-US" dirty="0" smtClean="0">
                  <a:latin typeface="Arial Narrow" pitchFamily="34" charset="0"/>
                </a:rPr>
                <a:t> </a:t>
              </a:r>
              <a:endParaRPr lang="en-US" dirty="0">
                <a:latin typeface="Arial Narrow" pitchFamily="34" charset="0"/>
              </a:endParaRPr>
            </a:p>
          </p:txBody>
        </p:sp>
        <p:sp>
          <p:nvSpPr>
            <p:cNvPr id="20" name="TextBox 19"/>
            <p:cNvSpPr txBox="1"/>
            <p:nvPr/>
          </p:nvSpPr>
          <p:spPr>
            <a:xfrm>
              <a:off x="914400" y="2116723"/>
              <a:ext cx="2362200" cy="430887"/>
            </a:xfrm>
            <a:prstGeom prst="rect">
              <a:avLst/>
            </a:prstGeom>
            <a:noFill/>
          </p:spPr>
          <p:txBody>
            <a:bodyPr wrap="square" rtlCol="0">
              <a:spAutoFit/>
            </a:bodyPr>
            <a:lstStyle/>
            <a:p>
              <a:pPr algn="ctr"/>
              <a:r>
                <a:rPr lang="en-US" sz="1100" i="1" dirty="0" smtClean="0">
                  <a:latin typeface="Arial Narrow" pitchFamily="34" charset="0"/>
                </a:rPr>
                <a:t>Written on a card/ Product Backlog to have </a:t>
              </a:r>
              <a:br>
                <a:rPr lang="en-US" sz="1100" i="1" dirty="0" smtClean="0">
                  <a:latin typeface="Arial Narrow" pitchFamily="34" charset="0"/>
                </a:rPr>
              </a:br>
              <a:r>
                <a:rPr lang="en-US" sz="1100" i="1" dirty="0" smtClean="0">
                  <a:latin typeface="Arial Narrow" pitchFamily="34" charset="0"/>
                </a:rPr>
                <a:t>Just Enough Information</a:t>
              </a:r>
              <a:endParaRPr lang="en-US" sz="1100" i="1" dirty="0">
                <a:latin typeface="Arial Narrow" pitchFamily="34" charset="0"/>
              </a:endParaRPr>
            </a:p>
          </p:txBody>
        </p:sp>
        <p:sp>
          <p:nvSpPr>
            <p:cNvPr id="21" name="TextBox 20"/>
            <p:cNvSpPr txBox="1"/>
            <p:nvPr/>
          </p:nvSpPr>
          <p:spPr>
            <a:xfrm>
              <a:off x="3124200" y="2116723"/>
              <a:ext cx="2438400" cy="769441"/>
            </a:xfrm>
            <a:prstGeom prst="rect">
              <a:avLst/>
            </a:prstGeom>
            <a:noFill/>
          </p:spPr>
          <p:txBody>
            <a:bodyPr wrap="square" rtlCol="0">
              <a:spAutoFit/>
            </a:bodyPr>
            <a:lstStyle/>
            <a:p>
              <a:pPr algn="ctr"/>
              <a:r>
                <a:rPr lang="en-US" sz="1100" i="1" dirty="0" smtClean="0">
                  <a:latin typeface="Arial Narrow" pitchFamily="34" charset="0"/>
                </a:rPr>
                <a:t>Flush out details of the </a:t>
              </a:r>
              <a:br>
                <a:rPr lang="en-US" sz="1100" i="1" dirty="0" smtClean="0">
                  <a:latin typeface="Arial Narrow" pitchFamily="34" charset="0"/>
                </a:rPr>
              </a:br>
              <a:r>
                <a:rPr lang="en-US" sz="1100" i="1" dirty="0" smtClean="0">
                  <a:latin typeface="Arial Narrow" pitchFamily="34" charset="0"/>
                </a:rPr>
                <a:t>User Story via conversation during Iteration Planning Meeting and during development</a:t>
              </a:r>
              <a:endParaRPr lang="en-US" sz="1100" i="1" dirty="0">
                <a:latin typeface="Arial Narrow" pitchFamily="34" charset="0"/>
              </a:endParaRPr>
            </a:p>
          </p:txBody>
        </p:sp>
        <p:sp>
          <p:nvSpPr>
            <p:cNvPr id="22" name="TextBox 21"/>
            <p:cNvSpPr txBox="1"/>
            <p:nvPr/>
          </p:nvSpPr>
          <p:spPr>
            <a:xfrm>
              <a:off x="5486400" y="2116723"/>
              <a:ext cx="2590800" cy="430887"/>
            </a:xfrm>
            <a:prstGeom prst="rect">
              <a:avLst/>
            </a:prstGeom>
            <a:noFill/>
          </p:spPr>
          <p:txBody>
            <a:bodyPr wrap="square" rtlCol="0">
              <a:spAutoFit/>
            </a:bodyPr>
            <a:lstStyle/>
            <a:p>
              <a:pPr algn="ctr"/>
              <a:r>
                <a:rPr lang="en-US" sz="1100" i="1" dirty="0" smtClean="0">
                  <a:latin typeface="Arial Narrow" pitchFamily="34" charset="0"/>
                </a:rPr>
                <a:t>Tests and acceptance criteria to determine when a story is complete</a:t>
              </a:r>
              <a:endParaRPr lang="en-US" sz="1100" i="1" dirty="0">
                <a:latin typeface="Arial Narrow" pitchFamily="34" charset="0"/>
              </a:endParaRPr>
            </a:p>
          </p:txBody>
        </p:sp>
      </p:grpSp>
      <p:sp>
        <p:nvSpPr>
          <p:cNvPr id="23" name="Content Placeholder 2"/>
          <p:cNvSpPr txBox="1">
            <a:spLocks/>
          </p:cNvSpPr>
          <p:nvPr/>
        </p:nvSpPr>
        <p:spPr>
          <a:xfrm>
            <a:off x="4648200" y="3751600"/>
            <a:ext cx="4267200" cy="381000"/>
          </a:xfrm>
          <a:prstGeom prst="rect">
            <a:avLst/>
          </a:prstGeom>
        </p:spPr>
        <p:txBody>
          <a:bodyPr vert="horz">
            <a:noAutofit/>
          </a:bodyPr>
          <a:lstStyle/>
          <a:p>
            <a:pPr marL="60325" marR="0" lvl="0" indent="-3175" algn="ctr" defTabSz="914400" rtl="0" eaLnBrk="1" fontAlgn="auto" latinLnBrk="0" hangingPunct="1">
              <a:lnSpc>
                <a:spcPct val="100000"/>
              </a:lnSpc>
              <a:spcBef>
                <a:spcPts val="700"/>
              </a:spcBef>
              <a:spcAft>
                <a:spcPts val="0"/>
              </a:spcAft>
              <a:buClr>
                <a:schemeClr val="accent2"/>
              </a:buClr>
              <a:buSzPct val="60000"/>
              <a:buFont typeface="Wingdings"/>
              <a:buNone/>
              <a:tabLst/>
              <a:defRPr/>
            </a:pPr>
            <a:r>
              <a:rPr kumimoji="0" lang="en-US" sz="1600" b="1"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rPr>
              <a:t>Acceptance</a:t>
            </a:r>
            <a:r>
              <a:rPr kumimoji="0" lang="en-US" sz="1600" b="1" i="0" u="none" strike="noStrike" kern="1200" cap="none" spc="0" normalizeH="0" noProof="0" dirty="0" smtClean="0">
                <a:ln>
                  <a:noFill/>
                </a:ln>
                <a:solidFill>
                  <a:schemeClr val="tx1"/>
                </a:solidFill>
                <a:effectLst/>
                <a:uLnTx/>
                <a:uFillTx/>
                <a:latin typeface="Arial" pitchFamily="34" charset="0"/>
                <a:ea typeface="+mn-ea"/>
                <a:cs typeface="Arial" pitchFamily="34" charset="0"/>
              </a:rPr>
              <a:t> Criteria</a:t>
            </a:r>
            <a:endParaRPr kumimoji="0" lang="en-US" sz="1600" b="1" i="1"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sp>
        <p:nvSpPr>
          <p:cNvPr id="24" name="Content Placeholder 2"/>
          <p:cNvSpPr txBox="1">
            <a:spLocks/>
          </p:cNvSpPr>
          <p:nvPr/>
        </p:nvSpPr>
        <p:spPr>
          <a:xfrm>
            <a:off x="457200" y="3980200"/>
            <a:ext cx="3733800" cy="381000"/>
          </a:xfrm>
          <a:prstGeom prst="rect">
            <a:avLst/>
          </a:prstGeom>
        </p:spPr>
        <p:txBody>
          <a:bodyPr vert="horz">
            <a:noAutofit/>
          </a:bodyPr>
          <a:lstStyle/>
          <a:p>
            <a:pPr marL="60325" marR="0" lvl="0" indent="-3175" algn="ctr" defTabSz="914400" rtl="0" eaLnBrk="1" fontAlgn="auto" latinLnBrk="0" hangingPunct="1">
              <a:lnSpc>
                <a:spcPct val="100000"/>
              </a:lnSpc>
              <a:spcBef>
                <a:spcPts val="700"/>
              </a:spcBef>
              <a:spcAft>
                <a:spcPts val="0"/>
              </a:spcAft>
              <a:buClr>
                <a:schemeClr val="accent2"/>
              </a:buClr>
              <a:buSzPct val="60000"/>
              <a:buFont typeface="Wingdings"/>
              <a:buNone/>
              <a:tabLst/>
              <a:defRPr/>
            </a:pPr>
            <a:r>
              <a:rPr kumimoji="0" lang="en-US" sz="1600" b="1"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rPr>
              <a:t>View Customer Information</a:t>
            </a:r>
            <a:endParaRPr kumimoji="0" lang="en-US" sz="1600" b="1" i="1"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sp>
        <p:nvSpPr>
          <p:cNvPr id="25" name="Rectangle 24"/>
          <p:cNvSpPr/>
          <p:nvPr/>
        </p:nvSpPr>
        <p:spPr>
          <a:xfrm>
            <a:off x="381000" y="4807982"/>
            <a:ext cx="4038600" cy="1077218"/>
          </a:xfrm>
          <a:prstGeom prst="rect">
            <a:avLst/>
          </a:prstGeom>
        </p:spPr>
        <p:txBody>
          <a:bodyPr wrap="square">
            <a:spAutoFit/>
          </a:bodyPr>
          <a:lstStyle/>
          <a:p>
            <a:pPr marL="0" marR="0">
              <a:spcBef>
                <a:spcPts val="0"/>
              </a:spcBef>
              <a:spcAft>
                <a:spcPts val="0"/>
              </a:spcAft>
            </a:pPr>
            <a:r>
              <a:rPr lang="en-US" sz="1600" b="1" u="sng" dirty="0" smtClean="0">
                <a:solidFill>
                  <a:srgbClr val="002663"/>
                </a:solidFill>
                <a:latin typeface="Calibri" pitchFamily="34" charset="0"/>
                <a:ea typeface="Times New Roman"/>
                <a:cs typeface="Calibri" pitchFamily="34" charset="0"/>
              </a:rPr>
              <a:t>As a </a:t>
            </a:r>
            <a:r>
              <a:rPr lang="en-US" sz="1600" dirty="0" smtClean="0">
                <a:latin typeface="Calibri" pitchFamily="34" charset="0"/>
                <a:ea typeface="Times New Roman"/>
                <a:cs typeface="Calibri" pitchFamily="34" charset="0"/>
              </a:rPr>
              <a:t>Support Technician, </a:t>
            </a:r>
            <a:r>
              <a:rPr lang="en-US" sz="1600" b="1" u="sng" dirty="0" smtClean="0">
                <a:solidFill>
                  <a:srgbClr val="002663"/>
                </a:solidFill>
                <a:latin typeface="Calibri" pitchFamily="34" charset="0"/>
                <a:ea typeface="Times New Roman"/>
                <a:cs typeface="Calibri" pitchFamily="34" charset="0"/>
              </a:rPr>
              <a:t>I want</a:t>
            </a:r>
            <a:r>
              <a:rPr lang="en-US" sz="1600" dirty="0" smtClean="0">
                <a:latin typeface="Calibri" pitchFamily="34" charset="0"/>
                <a:ea typeface="Times New Roman"/>
                <a:cs typeface="Calibri" pitchFamily="34" charset="0"/>
              </a:rPr>
              <a:t>: to see customer history on the screen at the start of a call, </a:t>
            </a:r>
            <a:r>
              <a:rPr lang="en-US" sz="1600" b="1" u="sng" dirty="0" smtClean="0">
                <a:solidFill>
                  <a:srgbClr val="002663"/>
                </a:solidFill>
                <a:latin typeface="Calibri" pitchFamily="34" charset="0"/>
                <a:ea typeface="Times New Roman"/>
                <a:cs typeface="Calibri" pitchFamily="34" charset="0"/>
              </a:rPr>
              <a:t>So that </a:t>
            </a:r>
            <a:r>
              <a:rPr lang="en-US" sz="1600" dirty="0" smtClean="0">
                <a:latin typeface="Calibri" pitchFamily="34" charset="0"/>
                <a:ea typeface="Times New Roman"/>
                <a:cs typeface="Calibri" pitchFamily="34" charset="0"/>
              </a:rPr>
              <a:t>I can better address the customer request. </a:t>
            </a:r>
            <a:endParaRPr lang="en-US" sz="1600" dirty="0">
              <a:latin typeface="Calibri" pitchFamily="34" charset="0"/>
              <a:ea typeface="Times New Roman"/>
              <a:cs typeface="Calibri" pitchFamily="34" charset="0"/>
            </a:endParaRPr>
          </a:p>
        </p:txBody>
      </p:sp>
      <p:sp>
        <p:nvSpPr>
          <p:cNvPr id="26" name="Rectangle 25"/>
          <p:cNvSpPr/>
          <p:nvPr/>
        </p:nvSpPr>
        <p:spPr>
          <a:xfrm>
            <a:off x="4572000" y="4208800"/>
            <a:ext cx="4343400" cy="1600438"/>
          </a:xfrm>
          <a:prstGeom prst="rect">
            <a:avLst/>
          </a:prstGeom>
        </p:spPr>
        <p:txBody>
          <a:bodyPr wrap="square">
            <a:spAutoFit/>
          </a:bodyPr>
          <a:lstStyle/>
          <a:p>
            <a:pPr marL="342900" indent="-342900">
              <a:buClr>
                <a:srgbClr val="FFC000"/>
              </a:buClr>
              <a:buFont typeface="Wingdings" pitchFamily="2" charset="2"/>
              <a:buChar char="§"/>
            </a:pPr>
            <a:r>
              <a:rPr lang="en-US" sz="1400" dirty="0" smtClean="0">
                <a:latin typeface="Calibri" pitchFamily="34" charset="0"/>
                <a:cs typeface="Calibri" pitchFamily="34" charset="0"/>
              </a:rPr>
              <a:t>Simulate a call and see if the customer info can be seen of the screen</a:t>
            </a:r>
          </a:p>
          <a:p>
            <a:pPr marL="342900" indent="-342900">
              <a:buClr>
                <a:srgbClr val="FFC000"/>
              </a:buClr>
              <a:buFont typeface="Wingdings" pitchFamily="2" charset="2"/>
              <a:buChar char="§"/>
            </a:pPr>
            <a:r>
              <a:rPr lang="en-US" sz="1400" dirty="0" smtClean="0">
                <a:latin typeface="Calibri" pitchFamily="34" charset="0"/>
                <a:cs typeface="Calibri" pitchFamily="34" charset="0"/>
              </a:rPr>
              <a:t>If the customer info does not exists verify that an error message is displayed on the screen</a:t>
            </a:r>
          </a:p>
          <a:p>
            <a:pPr marL="342900" indent="-342900">
              <a:buClr>
                <a:srgbClr val="FFC000"/>
              </a:buClr>
              <a:buFont typeface="Wingdings" pitchFamily="2" charset="2"/>
              <a:buChar char="§"/>
            </a:pPr>
            <a:r>
              <a:rPr lang="en-US" sz="1400" dirty="0" smtClean="0">
                <a:latin typeface="Calibri" pitchFamily="34" charset="0"/>
                <a:cs typeface="Calibri" pitchFamily="34" charset="0"/>
              </a:rPr>
              <a:t>For incoming call omit the account number and verify error message “No Acc # provided” is displayed on the screen </a:t>
            </a:r>
          </a:p>
        </p:txBody>
      </p:sp>
      <p:sp>
        <p:nvSpPr>
          <p:cNvPr id="13315" name="Rectangle 2"/>
          <p:cNvSpPr>
            <a:spLocks noGrp="1" noChangeArrowheads="1"/>
          </p:cNvSpPr>
          <p:nvPr>
            <p:ph type="title"/>
          </p:nvPr>
        </p:nvSpPr>
        <p:spPr>
          <a:xfrm>
            <a:off x="961900" y="398381"/>
            <a:ext cx="5964238" cy="369332"/>
          </a:xfrm>
        </p:spPr>
        <p:txBody>
          <a:bodyPr>
            <a:normAutofit fontScale="90000"/>
          </a:bodyPr>
          <a:lstStyle/>
          <a:p>
            <a:pPr lvl="0"/>
            <a:r>
              <a:rPr lang="en-US" dirty="0" smtClean="0">
                <a:latin typeface="+mj-lt"/>
                <a:cs typeface="Calibri" pitchFamily="34" charset="0"/>
              </a:rPr>
              <a:t>Iteration User Story Acceptance Test</a:t>
            </a:r>
          </a:p>
        </p:txBody>
      </p:sp>
      <p:sp>
        <p:nvSpPr>
          <p:cNvPr id="7" name="Rectangle 3"/>
          <p:cNvSpPr>
            <a:spLocks noGrp="1" noChangeArrowheads="1"/>
          </p:cNvSpPr>
          <p:nvPr>
            <p:ph type="body" sz="half" idx="1"/>
          </p:nvPr>
        </p:nvSpPr>
        <p:spPr>
          <a:xfrm>
            <a:off x="457200" y="1066800"/>
            <a:ext cx="8337550" cy="1023257"/>
          </a:xfrm>
        </p:spPr>
        <p:txBody>
          <a:bodyPr>
            <a:normAutofit lnSpcReduction="10000"/>
          </a:bodyPr>
          <a:lstStyle/>
          <a:p>
            <a:pPr marL="457200" indent="-457200">
              <a:buClr>
                <a:schemeClr val="tx1"/>
              </a:buClr>
              <a:buFont typeface="Wingdings" pitchFamily="2" charset="2"/>
              <a:buChar char="§"/>
            </a:pPr>
            <a:r>
              <a:rPr lang="en-US" sz="1800" dirty="0" smtClean="0">
                <a:latin typeface="+mj-lt"/>
                <a:cs typeface="Calibri" pitchFamily="34" charset="0"/>
              </a:rPr>
              <a:t>Test the user story functionality against the Story Acceptance Criteria</a:t>
            </a:r>
          </a:p>
          <a:p>
            <a:pPr marL="457200" indent="-457200">
              <a:buClr>
                <a:schemeClr val="tx1"/>
              </a:buClr>
              <a:buFont typeface="Wingdings" pitchFamily="2" charset="2"/>
              <a:buChar char="§"/>
            </a:pPr>
            <a:r>
              <a:rPr lang="en-US" sz="1800" dirty="0" smtClean="0">
                <a:latin typeface="+mj-lt"/>
                <a:cs typeface="Calibri" pitchFamily="34" charset="0"/>
              </a:rPr>
              <a:t>User story is complete only if the passed its acceptance test</a:t>
            </a:r>
          </a:p>
          <a:p>
            <a:pPr marL="457200" indent="-457200">
              <a:buClr>
                <a:schemeClr val="tx1"/>
              </a:buClr>
              <a:buFont typeface="Wingdings" pitchFamily="2" charset="2"/>
              <a:buChar char="§"/>
            </a:pPr>
            <a:r>
              <a:rPr lang="en-US" sz="1800" dirty="0" smtClean="0">
                <a:latin typeface="+mj-lt"/>
                <a:cs typeface="Calibri" pitchFamily="34" charset="0"/>
              </a:rPr>
              <a:t>Acceptance test are to be automated enabling to run as often as possible</a:t>
            </a:r>
          </a:p>
          <a:p>
            <a:pPr marL="457200" indent="-457200">
              <a:buClr>
                <a:schemeClr val="tx1"/>
              </a:buClr>
              <a:buFont typeface="Wingdings" pitchFamily="2" charset="2"/>
              <a:buChar char="§"/>
            </a:pPr>
            <a:endParaRPr lang="en-US" sz="1800" dirty="0" smtClean="0">
              <a:latin typeface="+mj-lt"/>
              <a:cs typeface="Calibri" pitchFamily="34" charset="0"/>
            </a:endParaRPr>
          </a:p>
          <a:p>
            <a:pPr marL="457200" indent="-457200">
              <a:buClr>
                <a:schemeClr val="tx1"/>
              </a:buClr>
              <a:buFont typeface="Wingdings" pitchFamily="2" charset="2"/>
              <a:buChar char="§"/>
            </a:pPr>
            <a:endParaRPr lang="en-US" sz="1800" dirty="0" smtClean="0">
              <a:latin typeface="+mj-lt"/>
              <a:cs typeface="Calibri" pitchFamily="34" charset="0"/>
            </a:endParaRPr>
          </a:p>
        </p:txBody>
      </p:sp>
      <p:cxnSp>
        <p:nvCxnSpPr>
          <p:cNvPr id="13316" name="Straight Connector 42"/>
          <p:cNvCxnSpPr>
            <a:cxnSpLocks noChangeShapeType="1"/>
          </p:cNvCxnSpPr>
          <p:nvPr/>
        </p:nvCxnSpPr>
        <p:spPr bwMode="auto">
          <a:xfrm>
            <a:off x="4648200" y="6248400"/>
            <a:ext cx="914400" cy="914400"/>
          </a:xfrm>
          <a:prstGeom prst="line">
            <a:avLst/>
          </a:prstGeom>
          <a:noFill/>
          <a:ln w="9525" algn="ctr">
            <a:noFill/>
            <a:round/>
            <a:headEnd/>
            <a:tailEnd/>
          </a:ln>
        </p:spPr>
      </p:cxnSp>
      <p:grpSp>
        <p:nvGrpSpPr>
          <p:cNvPr id="27" name="Group 26"/>
          <p:cNvGrpSpPr/>
          <p:nvPr/>
        </p:nvGrpSpPr>
        <p:grpSpPr>
          <a:xfrm>
            <a:off x="7952475" y="5390399"/>
            <a:ext cx="914400" cy="914400"/>
            <a:chOff x="7952475" y="5390399"/>
            <a:chExt cx="914400" cy="914400"/>
          </a:xfrm>
        </p:grpSpPr>
        <p:sp>
          <p:nvSpPr>
            <p:cNvPr id="9" name="6-Point Star 8"/>
            <p:cNvSpPr/>
            <p:nvPr/>
          </p:nvSpPr>
          <p:spPr bwMode="auto">
            <a:xfrm>
              <a:off x="7952475" y="5390399"/>
              <a:ext cx="914400" cy="914400"/>
            </a:xfrm>
            <a:prstGeom prst="star6">
              <a:avLst/>
            </a:prstGeom>
            <a:solidFill>
              <a:srgbClr val="FF0000">
                <a:alpha val="70195"/>
              </a:srgbClr>
            </a:solidFill>
            <a:ln w="9525">
              <a:solidFill>
                <a:schemeClr val="accent2"/>
              </a:solidFill>
              <a:miter lim="800000"/>
              <a:headEnd/>
              <a:tailEnd/>
            </a:ln>
          </p:spPr>
          <p:txBody>
            <a:bodyPr rtlCol="0" anchor="ctr"/>
            <a:lstStyle/>
            <a:p>
              <a:pPr marL="231775" indent="-231775" algn="ctr" eaLnBrk="0" hangingPunct="0">
                <a:lnSpc>
                  <a:spcPct val="90000"/>
                </a:lnSpc>
                <a:buClr>
                  <a:srgbClr val="0099CC"/>
                </a:buClr>
                <a:buSzPct val="75000"/>
                <a:buFont typeface="Wingdings" pitchFamily="2" charset="2"/>
                <a:buNone/>
              </a:pPr>
              <a:endParaRPr lang="en-US" sz="2000" b="1" i="0" dirty="0" smtClean="0">
                <a:solidFill>
                  <a:schemeClr val="tx1"/>
                </a:solidFill>
                <a:latin typeface="+mj-lt"/>
                <a:cs typeface="Calibri" pitchFamily="34" charset="0"/>
              </a:endParaRPr>
            </a:p>
          </p:txBody>
        </p:sp>
        <p:sp>
          <p:nvSpPr>
            <p:cNvPr id="10" name="TextBox 9"/>
            <p:cNvSpPr txBox="1"/>
            <p:nvPr/>
          </p:nvSpPr>
          <p:spPr>
            <a:xfrm>
              <a:off x="8104875" y="5666500"/>
              <a:ext cx="606256" cy="338554"/>
            </a:xfrm>
            <a:prstGeom prst="rect">
              <a:avLst/>
            </a:prstGeom>
            <a:noFill/>
          </p:spPr>
          <p:txBody>
            <a:bodyPr wrap="none" rtlCol="0">
              <a:spAutoFit/>
            </a:bodyPr>
            <a:lstStyle/>
            <a:p>
              <a:r>
                <a:rPr lang="en-US" dirty="0" smtClean="0">
                  <a:latin typeface="+mj-lt"/>
                  <a:cs typeface="Calibri" pitchFamily="34" charset="0"/>
                </a:rPr>
                <a:t>This</a:t>
              </a:r>
              <a:endParaRPr lang="en-US" dirty="0">
                <a:latin typeface="+mj-lt"/>
                <a:cs typeface="Calibri" pitchFamily="34" charset="0"/>
              </a:endParaRPr>
            </a:p>
          </p:txBody>
        </p:sp>
      </p:grpSp>
    </p:spTree>
  </p:cSld>
  <p:clrMapOvr>
    <a:masterClrMapping/>
  </p:clrMapOv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Grp="1" noChangeArrowheads="1"/>
          </p:cNvSpPr>
          <p:nvPr>
            <p:ph type="title"/>
          </p:nvPr>
        </p:nvSpPr>
        <p:spPr>
          <a:xfrm>
            <a:off x="961900" y="398381"/>
            <a:ext cx="5964238" cy="369332"/>
          </a:xfrm>
        </p:spPr>
        <p:txBody>
          <a:bodyPr>
            <a:normAutofit fontScale="90000"/>
          </a:bodyPr>
          <a:lstStyle/>
          <a:p>
            <a:pPr lvl="0"/>
            <a:r>
              <a:rPr lang="en-US" dirty="0" smtClean="0">
                <a:latin typeface="+mj-lt"/>
                <a:cs typeface="Calibri" pitchFamily="34" charset="0"/>
              </a:rPr>
              <a:t>Big Visible Chart or Team information Radiator</a:t>
            </a:r>
          </a:p>
        </p:txBody>
      </p:sp>
      <p:cxnSp>
        <p:nvCxnSpPr>
          <p:cNvPr id="13316" name="Straight Connector 42"/>
          <p:cNvCxnSpPr>
            <a:cxnSpLocks noChangeShapeType="1"/>
          </p:cNvCxnSpPr>
          <p:nvPr/>
        </p:nvCxnSpPr>
        <p:spPr bwMode="auto">
          <a:xfrm>
            <a:off x="4648200" y="6248400"/>
            <a:ext cx="914400" cy="914400"/>
          </a:xfrm>
          <a:prstGeom prst="line">
            <a:avLst/>
          </a:prstGeom>
          <a:noFill/>
          <a:ln w="9525" algn="ctr">
            <a:noFill/>
            <a:round/>
            <a:headEnd/>
            <a:tailEnd/>
          </a:ln>
        </p:spPr>
      </p:cxnSp>
      <p:grpSp>
        <p:nvGrpSpPr>
          <p:cNvPr id="2" name="Group 49"/>
          <p:cNvGrpSpPr/>
          <p:nvPr/>
        </p:nvGrpSpPr>
        <p:grpSpPr>
          <a:xfrm>
            <a:off x="304800" y="1143000"/>
            <a:ext cx="8423564" cy="2457450"/>
            <a:chOff x="533400" y="2936875"/>
            <a:chExt cx="9125527" cy="3276600"/>
          </a:xfrm>
        </p:grpSpPr>
        <p:sp>
          <p:nvSpPr>
            <p:cNvPr id="51" name="Rectangle 50"/>
            <p:cNvSpPr/>
            <p:nvPr/>
          </p:nvSpPr>
          <p:spPr bwMode="auto">
            <a:xfrm>
              <a:off x="609600" y="3013075"/>
              <a:ext cx="8763000" cy="3200400"/>
            </a:xfrm>
            <a:prstGeom prst="rect">
              <a:avLst/>
            </a:prstGeom>
            <a:solidFill>
              <a:schemeClr val="tx2">
                <a:lumMod val="75000"/>
              </a:schemeClr>
            </a:solidFill>
            <a:ln w="3175"/>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54" name="Rectangle 53"/>
            <p:cNvSpPr/>
            <p:nvPr/>
          </p:nvSpPr>
          <p:spPr bwMode="auto">
            <a:xfrm>
              <a:off x="533400" y="2936875"/>
              <a:ext cx="8763000" cy="3200400"/>
            </a:xfrm>
            <a:prstGeom prst="rect">
              <a:avLst/>
            </a:prstGeom>
            <a:solidFill>
              <a:schemeClr val="accent1">
                <a:lumMod val="20000"/>
                <a:lumOff val="8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cxnSp>
          <p:nvCxnSpPr>
            <p:cNvPr id="60" name="Straight Connector 59"/>
            <p:cNvCxnSpPr/>
            <p:nvPr/>
          </p:nvCxnSpPr>
          <p:spPr bwMode="auto">
            <a:xfrm>
              <a:off x="1676400" y="3013075"/>
              <a:ext cx="0" cy="3048000"/>
            </a:xfrm>
            <a:prstGeom prst="line">
              <a:avLst/>
            </a:prstGeom>
            <a:ln w="57150">
              <a:solidFill>
                <a:schemeClr val="tx2">
                  <a:lumMod val="75000"/>
                </a:schemeClr>
              </a:solidFill>
            </a:ln>
          </p:spPr>
          <p:style>
            <a:lnRef idx="2">
              <a:schemeClr val="dk1"/>
            </a:lnRef>
            <a:fillRef idx="0">
              <a:schemeClr val="dk1"/>
            </a:fillRef>
            <a:effectRef idx="1">
              <a:schemeClr val="dk1"/>
            </a:effectRef>
            <a:fontRef idx="minor">
              <a:schemeClr val="tx1"/>
            </a:fontRef>
          </p:style>
        </p:cxnSp>
        <p:cxnSp>
          <p:nvCxnSpPr>
            <p:cNvPr id="63" name="Straight Connector 62"/>
            <p:cNvCxnSpPr/>
            <p:nvPr/>
          </p:nvCxnSpPr>
          <p:spPr bwMode="auto">
            <a:xfrm>
              <a:off x="2895600" y="3013075"/>
              <a:ext cx="0" cy="3048000"/>
            </a:xfrm>
            <a:prstGeom prst="line">
              <a:avLst/>
            </a:prstGeom>
            <a:ln w="57150">
              <a:solidFill>
                <a:schemeClr val="tx2">
                  <a:lumMod val="75000"/>
                </a:schemeClr>
              </a:solidFill>
            </a:ln>
          </p:spPr>
          <p:style>
            <a:lnRef idx="2">
              <a:schemeClr val="dk1"/>
            </a:lnRef>
            <a:fillRef idx="0">
              <a:schemeClr val="dk1"/>
            </a:fillRef>
            <a:effectRef idx="1">
              <a:schemeClr val="dk1"/>
            </a:effectRef>
            <a:fontRef idx="minor">
              <a:schemeClr val="tx1"/>
            </a:fontRef>
          </p:style>
        </p:cxnSp>
        <p:cxnSp>
          <p:nvCxnSpPr>
            <p:cNvPr id="66" name="Straight Connector 65"/>
            <p:cNvCxnSpPr/>
            <p:nvPr/>
          </p:nvCxnSpPr>
          <p:spPr bwMode="auto">
            <a:xfrm>
              <a:off x="4038600" y="3013075"/>
              <a:ext cx="0" cy="3048000"/>
            </a:xfrm>
            <a:prstGeom prst="line">
              <a:avLst/>
            </a:prstGeom>
            <a:ln w="57150">
              <a:solidFill>
                <a:schemeClr val="tx2">
                  <a:lumMod val="75000"/>
                </a:schemeClr>
              </a:solidFill>
            </a:ln>
          </p:spPr>
          <p:style>
            <a:lnRef idx="2">
              <a:schemeClr val="dk1"/>
            </a:lnRef>
            <a:fillRef idx="0">
              <a:schemeClr val="dk1"/>
            </a:fillRef>
            <a:effectRef idx="1">
              <a:schemeClr val="dk1"/>
            </a:effectRef>
            <a:fontRef idx="minor">
              <a:schemeClr val="tx1"/>
            </a:fontRef>
          </p:style>
        </p:cxnSp>
        <p:cxnSp>
          <p:nvCxnSpPr>
            <p:cNvPr id="67" name="Straight Connector 66"/>
            <p:cNvCxnSpPr/>
            <p:nvPr/>
          </p:nvCxnSpPr>
          <p:spPr bwMode="auto">
            <a:xfrm>
              <a:off x="5105400" y="3013075"/>
              <a:ext cx="0" cy="3048000"/>
            </a:xfrm>
            <a:prstGeom prst="line">
              <a:avLst/>
            </a:prstGeom>
            <a:ln w="57150">
              <a:solidFill>
                <a:schemeClr val="tx2">
                  <a:lumMod val="75000"/>
                </a:schemeClr>
              </a:solidFill>
            </a:ln>
          </p:spPr>
          <p:style>
            <a:lnRef idx="2">
              <a:schemeClr val="dk1"/>
            </a:lnRef>
            <a:fillRef idx="0">
              <a:schemeClr val="dk1"/>
            </a:fillRef>
            <a:effectRef idx="1">
              <a:schemeClr val="dk1"/>
            </a:effectRef>
            <a:fontRef idx="minor">
              <a:schemeClr val="tx1"/>
            </a:fontRef>
          </p:style>
        </p:cxnSp>
        <p:cxnSp>
          <p:nvCxnSpPr>
            <p:cNvPr id="68" name="Straight Connector 67"/>
            <p:cNvCxnSpPr/>
            <p:nvPr/>
          </p:nvCxnSpPr>
          <p:spPr bwMode="auto">
            <a:xfrm>
              <a:off x="6705600" y="3013075"/>
              <a:ext cx="0" cy="3048000"/>
            </a:xfrm>
            <a:prstGeom prst="line">
              <a:avLst/>
            </a:prstGeom>
            <a:ln w="57150">
              <a:solidFill>
                <a:schemeClr val="tx2">
                  <a:lumMod val="75000"/>
                </a:schemeClr>
              </a:solidFill>
            </a:ln>
          </p:spPr>
          <p:style>
            <a:lnRef idx="2">
              <a:schemeClr val="dk1"/>
            </a:lnRef>
            <a:fillRef idx="0">
              <a:schemeClr val="dk1"/>
            </a:fillRef>
            <a:effectRef idx="1">
              <a:schemeClr val="dk1"/>
            </a:effectRef>
            <a:fontRef idx="minor">
              <a:schemeClr val="tx1"/>
            </a:fontRef>
          </p:style>
        </p:cxnSp>
        <p:cxnSp>
          <p:nvCxnSpPr>
            <p:cNvPr id="69" name="Straight Connector 68"/>
            <p:cNvCxnSpPr/>
            <p:nvPr/>
          </p:nvCxnSpPr>
          <p:spPr bwMode="auto">
            <a:xfrm>
              <a:off x="762000" y="3394075"/>
              <a:ext cx="8229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bwMode="auto">
            <a:xfrm>
              <a:off x="762000" y="4460875"/>
              <a:ext cx="5943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bwMode="auto">
            <a:xfrm>
              <a:off x="762000" y="5299075"/>
              <a:ext cx="5943600" cy="0"/>
            </a:xfrm>
            <a:prstGeom prst="line">
              <a:avLst/>
            </a:prstGeom>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bwMode="auto">
            <a:xfrm>
              <a:off x="869950" y="3013075"/>
              <a:ext cx="570782" cy="410369"/>
            </a:xfrm>
            <a:prstGeom prst="rect">
              <a:avLst/>
            </a:prstGeom>
            <a:noFill/>
          </p:spPr>
          <p:txBody>
            <a:bodyPr wrap="none">
              <a:spAutoFit/>
            </a:bodyPr>
            <a:lstStyle/>
            <a:p>
              <a:pPr>
                <a:defRPr/>
              </a:pPr>
              <a:r>
                <a:rPr lang="en-US" sz="1400" i="1" dirty="0">
                  <a:solidFill>
                    <a:schemeClr val="accent6">
                      <a:lumMod val="50000"/>
                    </a:schemeClr>
                  </a:solidFill>
                </a:rPr>
                <a:t>Story</a:t>
              </a:r>
            </a:p>
          </p:txBody>
        </p:sp>
        <p:sp>
          <p:nvSpPr>
            <p:cNvPr id="73" name="TextBox 72"/>
            <p:cNvSpPr txBox="1"/>
            <p:nvPr/>
          </p:nvSpPr>
          <p:spPr bwMode="auto">
            <a:xfrm>
              <a:off x="1739900" y="3013075"/>
              <a:ext cx="1062235" cy="410369"/>
            </a:xfrm>
            <a:prstGeom prst="rect">
              <a:avLst/>
            </a:prstGeom>
            <a:noFill/>
          </p:spPr>
          <p:txBody>
            <a:bodyPr wrap="none">
              <a:spAutoFit/>
            </a:bodyPr>
            <a:lstStyle/>
            <a:p>
              <a:pPr>
                <a:defRPr/>
              </a:pPr>
              <a:r>
                <a:rPr lang="en-US" sz="1400" i="1" dirty="0">
                  <a:solidFill>
                    <a:schemeClr val="accent6">
                      <a:lumMod val="50000"/>
                    </a:schemeClr>
                  </a:solidFill>
                </a:rPr>
                <a:t>Not Started</a:t>
              </a:r>
            </a:p>
          </p:txBody>
        </p:sp>
        <p:sp>
          <p:nvSpPr>
            <p:cNvPr id="74" name="TextBox 73"/>
            <p:cNvSpPr txBox="1"/>
            <p:nvPr/>
          </p:nvSpPr>
          <p:spPr bwMode="auto">
            <a:xfrm>
              <a:off x="2936875" y="3013075"/>
              <a:ext cx="922057" cy="410369"/>
            </a:xfrm>
            <a:prstGeom prst="rect">
              <a:avLst/>
            </a:prstGeom>
            <a:noFill/>
          </p:spPr>
          <p:txBody>
            <a:bodyPr wrap="none">
              <a:spAutoFit/>
            </a:bodyPr>
            <a:lstStyle/>
            <a:p>
              <a:pPr>
                <a:defRPr/>
              </a:pPr>
              <a:r>
                <a:rPr lang="en-US" sz="1400" i="1" dirty="0">
                  <a:solidFill>
                    <a:schemeClr val="accent6">
                      <a:lumMod val="50000"/>
                    </a:schemeClr>
                  </a:solidFill>
                </a:rPr>
                <a:t>In Process</a:t>
              </a:r>
            </a:p>
          </p:txBody>
        </p:sp>
        <p:sp>
          <p:nvSpPr>
            <p:cNvPr id="75" name="TextBox 74"/>
            <p:cNvSpPr txBox="1"/>
            <p:nvPr/>
          </p:nvSpPr>
          <p:spPr bwMode="auto">
            <a:xfrm>
              <a:off x="4103688" y="3013075"/>
              <a:ext cx="785771" cy="410369"/>
            </a:xfrm>
            <a:prstGeom prst="rect">
              <a:avLst/>
            </a:prstGeom>
            <a:noFill/>
          </p:spPr>
          <p:txBody>
            <a:bodyPr wrap="none">
              <a:spAutoFit/>
            </a:bodyPr>
            <a:lstStyle/>
            <a:p>
              <a:pPr>
                <a:defRPr/>
              </a:pPr>
              <a:r>
                <a:rPr lang="en-US" sz="1400" i="1" dirty="0">
                  <a:solidFill>
                    <a:schemeClr val="accent6">
                      <a:lumMod val="50000"/>
                    </a:schemeClr>
                  </a:solidFill>
                </a:rPr>
                <a:t>To Verify</a:t>
              </a:r>
            </a:p>
          </p:txBody>
        </p:sp>
        <p:sp>
          <p:nvSpPr>
            <p:cNvPr id="76" name="TextBox 75"/>
            <p:cNvSpPr txBox="1"/>
            <p:nvPr/>
          </p:nvSpPr>
          <p:spPr bwMode="auto">
            <a:xfrm>
              <a:off x="5718175" y="3013075"/>
              <a:ext cx="590787" cy="410369"/>
            </a:xfrm>
            <a:prstGeom prst="rect">
              <a:avLst/>
            </a:prstGeom>
            <a:noFill/>
          </p:spPr>
          <p:txBody>
            <a:bodyPr wrap="none">
              <a:spAutoFit/>
            </a:bodyPr>
            <a:lstStyle/>
            <a:p>
              <a:pPr>
                <a:defRPr/>
              </a:pPr>
              <a:r>
                <a:rPr lang="en-US" sz="1400" i="1" dirty="0">
                  <a:solidFill>
                    <a:schemeClr val="accent6">
                      <a:lumMod val="50000"/>
                    </a:schemeClr>
                  </a:solidFill>
                </a:rPr>
                <a:t>Done</a:t>
              </a:r>
            </a:p>
          </p:txBody>
        </p:sp>
        <p:sp>
          <p:nvSpPr>
            <p:cNvPr id="77" name="TextBox 76"/>
            <p:cNvSpPr txBox="1"/>
            <p:nvPr/>
          </p:nvSpPr>
          <p:spPr bwMode="auto">
            <a:xfrm>
              <a:off x="6789738" y="3013075"/>
              <a:ext cx="2869189" cy="410369"/>
            </a:xfrm>
            <a:prstGeom prst="rect">
              <a:avLst/>
            </a:prstGeom>
            <a:noFill/>
          </p:spPr>
          <p:txBody>
            <a:bodyPr wrap="none">
              <a:spAutoFit/>
            </a:bodyPr>
            <a:lstStyle/>
            <a:p>
              <a:pPr>
                <a:defRPr/>
              </a:pPr>
              <a:r>
                <a:rPr lang="en-US" sz="1400" i="1" dirty="0" smtClean="0">
                  <a:solidFill>
                    <a:schemeClr val="accent6">
                      <a:lumMod val="50000"/>
                    </a:schemeClr>
                  </a:solidFill>
                </a:rPr>
                <a:t>Iteration </a:t>
              </a:r>
              <a:r>
                <a:rPr lang="en-US" sz="1400" i="1" dirty="0">
                  <a:solidFill>
                    <a:schemeClr val="accent6">
                      <a:lumMod val="50000"/>
                    </a:schemeClr>
                  </a:solidFill>
                </a:rPr>
                <a:t>Goal: </a:t>
              </a:r>
              <a:r>
                <a:rPr lang="en-US" sz="1400" i="1" dirty="0" err="1">
                  <a:solidFill>
                    <a:schemeClr val="accent6">
                      <a:lumMod val="50000"/>
                    </a:schemeClr>
                  </a:solidFill>
                </a:rPr>
                <a:t>abcdefghijklm</a:t>
              </a:r>
              <a:endParaRPr lang="en-US" sz="1400" i="1" dirty="0">
                <a:solidFill>
                  <a:schemeClr val="accent6">
                    <a:lumMod val="50000"/>
                  </a:schemeClr>
                </a:solidFill>
              </a:endParaRPr>
            </a:p>
          </p:txBody>
        </p:sp>
        <p:sp>
          <p:nvSpPr>
            <p:cNvPr id="78" name="Rectangle 77"/>
            <p:cNvSpPr/>
            <p:nvPr/>
          </p:nvSpPr>
          <p:spPr bwMode="auto">
            <a:xfrm rot="200791">
              <a:off x="609604" y="4613275"/>
              <a:ext cx="914448" cy="457200"/>
            </a:xfrm>
            <a:prstGeom prst="rect">
              <a:avLst/>
            </a:prstGeom>
            <a:solidFill>
              <a:schemeClr val="bg1"/>
            </a:solidFill>
            <a:ln w="3175"/>
            <a:effectLst>
              <a:outerShdw blurRad="50800" dist="38100" algn="l" rotWithShape="0">
                <a:prstClr val="black">
                  <a:alpha val="40000"/>
                </a:prstClr>
              </a:outerShdw>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800" dirty="0">
                  <a:solidFill>
                    <a:schemeClr val="tx1"/>
                  </a:solidFill>
                </a:rPr>
                <a:t>STORY </a:t>
              </a:r>
            </a:p>
            <a:p>
              <a:pPr>
                <a:defRPr/>
              </a:pPr>
              <a:r>
                <a:rPr lang="en-US" sz="800" dirty="0">
                  <a:solidFill>
                    <a:schemeClr val="tx1"/>
                  </a:solidFill>
                </a:rPr>
                <a:t>B</a:t>
              </a:r>
            </a:p>
          </p:txBody>
        </p:sp>
        <p:sp>
          <p:nvSpPr>
            <p:cNvPr id="79" name="Rectangle 78"/>
            <p:cNvSpPr/>
            <p:nvPr/>
          </p:nvSpPr>
          <p:spPr bwMode="auto">
            <a:xfrm rot="930001">
              <a:off x="609604" y="5490007"/>
              <a:ext cx="914448" cy="457200"/>
            </a:xfrm>
            <a:prstGeom prst="rect">
              <a:avLst/>
            </a:prstGeom>
            <a:solidFill>
              <a:schemeClr val="bg1"/>
            </a:solidFill>
            <a:ln w="3175"/>
            <a:effectLst>
              <a:outerShdw blurRad="50800" dist="38100" algn="l" rotWithShape="0">
                <a:prstClr val="black">
                  <a:alpha val="40000"/>
                </a:prstClr>
              </a:outerShdw>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800" dirty="0">
                  <a:solidFill>
                    <a:schemeClr val="tx1"/>
                  </a:solidFill>
                </a:rPr>
                <a:t>STORY </a:t>
              </a:r>
            </a:p>
            <a:p>
              <a:pPr>
                <a:defRPr/>
              </a:pPr>
              <a:r>
                <a:rPr lang="en-US" sz="800" dirty="0">
                  <a:solidFill>
                    <a:schemeClr val="tx1"/>
                  </a:solidFill>
                </a:rPr>
                <a:t>C</a:t>
              </a:r>
            </a:p>
          </p:txBody>
        </p:sp>
        <p:grpSp>
          <p:nvGrpSpPr>
            <p:cNvPr id="3" name="Group 35"/>
            <p:cNvGrpSpPr/>
            <p:nvPr/>
          </p:nvGrpSpPr>
          <p:grpSpPr bwMode="auto">
            <a:xfrm rot="544357">
              <a:off x="1862180" y="4663210"/>
              <a:ext cx="674809" cy="522209"/>
              <a:chOff x="1752600" y="4572000"/>
              <a:chExt cx="674774" cy="522209"/>
            </a:xfrm>
            <a:effectLst>
              <a:outerShdw blurRad="50800" dist="38100" algn="l" rotWithShape="0">
                <a:prstClr val="black">
                  <a:alpha val="40000"/>
                </a:prstClr>
              </a:outerShdw>
              <a:reflection blurRad="6350" stA="52000" endA="300" endPos="35000" dir="5400000" sy="-100000" algn="bl" rotWithShape="0"/>
            </a:effectLst>
          </p:grpSpPr>
          <p:sp>
            <p:nvSpPr>
              <p:cNvPr id="151" name="Rectangle 32"/>
              <p:cNvSpPr/>
              <p:nvPr/>
            </p:nvSpPr>
            <p:spPr>
              <a:xfrm>
                <a:off x="1752600" y="4572000"/>
                <a:ext cx="609600" cy="457200"/>
              </a:xfrm>
              <a:prstGeom prst="rect">
                <a:avLst/>
              </a:prstGeom>
              <a:solidFill>
                <a:srgbClr val="FFFF00"/>
              </a:solidFill>
              <a:ln w="3175"/>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800" dirty="0">
                    <a:solidFill>
                      <a:schemeClr val="tx1"/>
                    </a:solidFill>
                  </a:rPr>
                  <a:t>Task</a:t>
                </a:r>
              </a:p>
              <a:p>
                <a:pPr>
                  <a:defRPr/>
                </a:pPr>
                <a:r>
                  <a:rPr lang="en-US" sz="800" dirty="0">
                    <a:solidFill>
                      <a:schemeClr val="tx1"/>
                    </a:solidFill>
                  </a:rPr>
                  <a:t>1</a:t>
                </a:r>
              </a:p>
            </p:txBody>
          </p:sp>
          <p:sp>
            <p:nvSpPr>
              <p:cNvPr id="152" name="TextBox 34"/>
              <p:cNvSpPr txBox="1"/>
              <p:nvPr/>
            </p:nvSpPr>
            <p:spPr>
              <a:xfrm>
                <a:off x="2057153" y="4847988"/>
                <a:ext cx="370221" cy="246221"/>
              </a:xfrm>
              <a:prstGeom prst="rect">
                <a:avLst/>
              </a:prstGeom>
              <a:noFill/>
            </p:spPr>
            <p:txBody>
              <a:bodyPr wrap="none">
                <a:spAutoFit/>
              </a:bodyPr>
              <a:lstStyle/>
              <a:p>
                <a:pPr>
                  <a:defRPr/>
                </a:pPr>
                <a:r>
                  <a:rPr lang="en-US" sz="600" dirty="0"/>
                  <a:t>2 hrs</a:t>
                </a:r>
              </a:p>
            </p:txBody>
          </p:sp>
        </p:grpSp>
        <p:grpSp>
          <p:nvGrpSpPr>
            <p:cNvPr id="4" name="Group 137"/>
            <p:cNvGrpSpPr/>
            <p:nvPr/>
          </p:nvGrpSpPr>
          <p:grpSpPr bwMode="auto">
            <a:xfrm>
              <a:off x="5138953" y="3546475"/>
              <a:ext cx="1567566" cy="919299"/>
              <a:chOff x="5138712" y="3505200"/>
              <a:chExt cx="1567484" cy="919299"/>
            </a:xfrm>
            <a:effectLst>
              <a:outerShdw blurRad="50800" dist="38100" dir="2700000" algn="tl" rotWithShape="0">
                <a:prstClr val="black">
                  <a:alpha val="40000"/>
                </a:prstClr>
              </a:outerShdw>
              <a:reflection blurRad="6350" stA="52000" endA="300" endPos="35000" dir="5400000" sy="-100000" algn="bl" rotWithShape="0"/>
            </a:effectLst>
          </p:grpSpPr>
          <p:grpSp>
            <p:nvGrpSpPr>
              <p:cNvPr id="5" name="Group 56"/>
              <p:cNvGrpSpPr/>
              <p:nvPr/>
            </p:nvGrpSpPr>
            <p:grpSpPr>
              <a:xfrm rot="544357">
                <a:off x="5138712" y="3869083"/>
                <a:ext cx="674774" cy="522209"/>
                <a:chOff x="1752600" y="4572000"/>
                <a:chExt cx="674774" cy="522209"/>
              </a:xfrm>
            </p:grpSpPr>
            <p:sp>
              <p:nvSpPr>
                <p:cNvPr id="149" name="Rectangle 148"/>
                <p:cNvSpPr/>
                <p:nvPr/>
              </p:nvSpPr>
              <p:spPr>
                <a:xfrm>
                  <a:off x="1752600" y="4572000"/>
                  <a:ext cx="609600" cy="457200"/>
                </a:xfrm>
                <a:prstGeom prst="rect">
                  <a:avLst/>
                </a:prstGeom>
                <a:solidFill>
                  <a:srgbClr val="FFFF00"/>
                </a:solidFill>
                <a:ln w="3175"/>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800" dirty="0">
                      <a:solidFill>
                        <a:schemeClr val="tx1"/>
                      </a:solidFill>
                    </a:rPr>
                    <a:t>Task</a:t>
                  </a:r>
                </a:p>
                <a:p>
                  <a:pPr>
                    <a:defRPr/>
                  </a:pPr>
                  <a:r>
                    <a:rPr lang="en-US" sz="800" dirty="0">
                      <a:solidFill>
                        <a:schemeClr val="tx1"/>
                      </a:solidFill>
                    </a:rPr>
                    <a:t>1</a:t>
                  </a:r>
                </a:p>
              </p:txBody>
            </p:sp>
            <p:sp>
              <p:nvSpPr>
                <p:cNvPr id="150" name="TextBox 149"/>
                <p:cNvSpPr txBox="1"/>
                <p:nvPr/>
              </p:nvSpPr>
              <p:spPr>
                <a:xfrm>
                  <a:off x="2057154" y="4847988"/>
                  <a:ext cx="370220" cy="246221"/>
                </a:xfrm>
                <a:prstGeom prst="rect">
                  <a:avLst/>
                </a:prstGeom>
                <a:noFill/>
              </p:spPr>
              <p:txBody>
                <a:bodyPr wrap="none">
                  <a:spAutoFit/>
                </a:bodyPr>
                <a:lstStyle/>
                <a:p>
                  <a:pPr>
                    <a:defRPr/>
                  </a:pPr>
                  <a:r>
                    <a:rPr lang="en-US" sz="600" dirty="0"/>
                    <a:t>2 hrs</a:t>
                  </a:r>
                </a:p>
              </p:txBody>
            </p:sp>
          </p:grpSp>
          <p:grpSp>
            <p:nvGrpSpPr>
              <p:cNvPr id="6" name="Group 59"/>
              <p:cNvGrpSpPr/>
              <p:nvPr/>
            </p:nvGrpSpPr>
            <p:grpSpPr>
              <a:xfrm rot="544357">
                <a:off x="5595853" y="3784488"/>
                <a:ext cx="684327" cy="522208"/>
                <a:chOff x="1752600" y="4572000"/>
                <a:chExt cx="684327" cy="522208"/>
              </a:xfrm>
            </p:grpSpPr>
            <p:sp>
              <p:nvSpPr>
                <p:cNvPr id="147" name="Rectangle 146"/>
                <p:cNvSpPr/>
                <p:nvPr/>
              </p:nvSpPr>
              <p:spPr>
                <a:xfrm>
                  <a:off x="1752600" y="4572000"/>
                  <a:ext cx="609600" cy="457200"/>
                </a:xfrm>
                <a:prstGeom prst="rect">
                  <a:avLst/>
                </a:prstGeom>
                <a:solidFill>
                  <a:srgbClr val="FFFF00"/>
                </a:solidFill>
                <a:ln w="3175"/>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800" dirty="0">
                      <a:solidFill>
                        <a:schemeClr val="tx1"/>
                      </a:solidFill>
                    </a:rPr>
                    <a:t>Task</a:t>
                  </a:r>
                </a:p>
                <a:p>
                  <a:pPr>
                    <a:defRPr/>
                  </a:pPr>
                  <a:r>
                    <a:rPr lang="en-US" sz="800" dirty="0">
                      <a:solidFill>
                        <a:schemeClr val="tx1"/>
                      </a:solidFill>
                    </a:rPr>
                    <a:t>2</a:t>
                  </a:r>
                </a:p>
              </p:txBody>
            </p:sp>
            <p:sp>
              <p:nvSpPr>
                <p:cNvPr id="148" name="TextBox 147"/>
                <p:cNvSpPr txBox="1"/>
                <p:nvPr/>
              </p:nvSpPr>
              <p:spPr>
                <a:xfrm>
                  <a:off x="2047604" y="4847987"/>
                  <a:ext cx="389323" cy="246221"/>
                </a:xfrm>
                <a:prstGeom prst="rect">
                  <a:avLst/>
                </a:prstGeom>
                <a:noFill/>
              </p:spPr>
              <p:txBody>
                <a:bodyPr wrap="none">
                  <a:spAutoFit/>
                </a:bodyPr>
                <a:lstStyle/>
                <a:p>
                  <a:pPr>
                    <a:defRPr/>
                  </a:pPr>
                  <a:r>
                    <a:rPr lang="en-US" sz="600" dirty="0"/>
                    <a:t>24hrs</a:t>
                  </a:r>
                </a:p>
              </p:txBody>
            </p:sp>
          </p:grpSp>
          <p:grpSp>
            <p:nvGrpSpPr>
              <p:cNvPr id="7" name="Group 62"/>
              <p:cNvGrpSpPr/>
              <p:nvPr/>
            </p:nvGrpSpPr>
            <p:grpSpPr>
              <a:xfrm rot="21442277">
                <a:off x="6031420" y="3902291"/>
                <a:ext cx="674776" cy="522208"/>
                <a:chOff x="1752600" y="4572000"/>
                <a:chExt cx="674776" cy="522208"/>
              </a:xfrm>
            </p:grpSpPr>
            <p:sp>
              <p:nvSpPr>
                <p:cNvPr id="145" name="Rectangle 144"/>
                <p:cNvSpPr/>
                <p:nvPr/>
              </p:nvSpPr>
              <p:spPr>
                <a:xfrm>
                  <a:off x="1752600" y="4572000"/>
                  <a:ext cx="609600" cy="457200"/>
                </a:xfrm>
                <a:prstGeom prst="rect">
                  <a:avLst/>
                </a:prstGeom>
                <a:solidFill>
                  <a:srgbClr val="FFFF00"/>
                </a:solidFill>
                <a:ln w="3175"/>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800" dirty="0">
                      <a:solidFill>
                        <a:schemeClr val="tx1"/>
                      </a:solidFill>
                    </a:rPr>
                    <a:t>Task</a:t>
                  </a:r>
                </a:p>
                <a:p>
                  <a:pPr>
                    <a:defRPr/>
                  </a:pPr>
                  <a:r>
                    <a:rPr lang="en-US" sz="800" dirty="0">
                      <a:solidFill>
                        <a:schemeClr val="tx1"/>
                      </a:solidFill>
                    </a:rPr>
                    <a:t>3</a:t>
                  </a:r>
                </a:p>
              </p:txBody>
            </p:sp>
            <p:sp>
              <p:nvSpPr>
                <p:cNvPr id="146" name="TextBox 145"/>
                <p:cNvSpPr txBox="1"/>
                <p:nvPr/>
              </p:nvSpPr>
              <p:spPr>
                <a:xfrm>
                  <a:off x="2057155" y="4847987"/>
                  <a:ext cx="370221" cy="246221"/>
                </a:xfrm>
                <a:prstGeom prst="rect">
                  <a:avLst/>
                </a:prstGeom>
                <a:noFill/>
              </p:spPr>
              <p:txBody>
                <a:bodyPr wrap="none">
                  <a:spAutoFit/>
                </a:bodyPr>
                <a:lstStyle/>
                <a:p>
                  <a:pPr>
                    <a:defRPr/>
                  </a:pPr>
                  <a:r>
                    <a:rPr lang="en-US" sz="600" dirty="0"/>
                    <a:t>2 hrs</a:t>
                  </a:r>
                </a:p>
              </p:txBody>
            </p:sp>
          </p:grpSp>
          <p:sp>
            <p:nvSpPr>
              <p:cNvPr id="144" name="Rectangle 29"/>
              <p:cNvSpPr/>
              <p:nvPr/>
            </p:nvSpPr>
            <p:spPr>
              <a:xfrm rot="269553">
                <a:off x="5562600" y="3505200"/>
                <a:ext cx="914400" cy="457200"/>
              </a:xfrm>
              <a:prstGeom prst="rect">
                <a:avLst/>
              </a:prstGeom>
              <a:solidFill>
                <a:schemeClr val="bg1"/>
              </a:solidFill>
              <a:ln w="3175"/>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800" dirty="0">
                    <a:solidFill>
                      <a:schemeClr val="tx1"/>
                    </a:solidFill>
                  </a:rPr>
                  <a:t>STORY </a:t>
                </a:r>
              </a:p>
              <a:p>
                <a:pPr>
                  <a:defRPr/>
                </a:pPr>
                <a:r>
                  <a:rPr lang="en-US" sz="800" dirty="0">
                    <a:solidFill>
                      <a:schemeClr val="tx1"/>
                    </a:solidFill>
                  </a:rPr>
                  <a:t>A</a:t>
                </a:r>
              </a:p>
            </p:txBody>
          </p:sp>
        </p:grpSp>
        <p:grpSp>
          <p:nvGrpSpPr>
            <p:cNvPr id="8" name="Group 65"/>
            <p:cNvGrpSpPr/>
            <p:nvPr/>
          </p:nvGrpSpPr>
          <p:grpSpPr bwMode="auto">
            <a:xfrm rot="544357">
              <a:off x="3157649" y="4663211"/>
              <a:ext cx="674810" cy="522209"/>
              <a:chOff x="1752600" y="4572000"/>
              <a:chExt cx="674775" cy="522209"/>
            </a:xfrm>
            <a:effectLst>
              <a:outerShdw blurRad="50800" dist="38100" algn="l" rotWithShape="0">
                <a:prstClr val="black">
                  <a:alpha val="40000"/>
                </a:prstClr>
              </a:outerShdw>
              <a:reflection blurRad="6350" stA="52000" endA="300" endPos="35000" dir="5400000" sy="-100000" algn="bl" rotWithShape="0"/>
            </a:effectLst>
          </p:grpSpPr>
          <p:sp>
            <p:nvSpPr>
              <p:cNvPr id="139" name="Rectangle 138"/>
              <p:cNvSpPr/>
              <p:nvPr/>
            </p:nvSpPr>
            <p:spPr>
              <a:xfrm>
                <a:off x="1752600" y="4572000"/>
                <a:ext cx="609600" cy="457200"/>
              </a:xfrm>
              <a:prstGeom prst="rect">
                <a:avLst/>
              </a:prstGeom>
              <a:solidFill>
                <a:srgbClr val="FFFF00"/>
              </a:solidFill>
              <a:ln w="3175"/>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800" dirty="0">
                    <a:solidFill>
                      <a:schemeClr val="tx1"/>
                    </a:solidFill>
                  </a:rPr>
                  <a:t>Task</a:t>
                </a:r>
              </a:p>
              <a:p>
                <a:pPr>
                  <a:defRPr/>
                </a:pPr>
                <a:r>
                  <a:rPr lang="en-US" sz="800" dirty="0">
                    <a:solidFill>
                      <a:schemeClr val="tx1"/>
                    </a:solidFill>
                  </a:rPr>
                  <a:t>2</a:t>
                </a:r>
              </a:p>
            </p:txBody>
          </p:sp>
          <p:sp>
            <p:nvSpPr>
              <p:cNvPr id="140" name="TextBox 139"/>
              <p:cNvSpPr txBox="1"/>
              <p:nvPr/>
            </p:nvSpPr>
            <p:spPr>
              <a:xfrm>
                <a:off x="2057154" y="4847988"/>
                <a:ext cx="370221" cy="246221"/>
              </a:xfrm>
              <a:prstGeom prst="rect">
                <a:avLst/>
              </a:prstGeom>
              <a:noFill/>
            </p:spPr>
            <p:txBody>
              <a:bodyPr wrap="none">
                <a:spAutoFit/>
              </a:bodyPr>
              <a:lstStyle/>
              <a:p>
                <a:pPr>
                  <a:defRPr/>
                </a:pPr>
                <a:r>
                  <a:rPr lang="en-US" sz="600" dirty="0"/>
                  <a:t>8 hrs</a:t>
                </a:r>
              </a:p>
            </p:txBody>
          </p:sp>
        </p:grpSp>
        <p:grpSp>
          <p:nvGrpSpPr>
            <p:cNvPr id="9" name="Group 68"/>
            <p:cNvGrpSpPr/>
            <p:nvPr/>
          </p:nvGrpSpPr>
          <p:grpSpPr bwMode="auto">
            <a:xfrm>
              <a:off x="5531389" y="4663939"/>
              <a:ext cx="678631" cy="545291"/>
              <a:chOff x="1752600" y="4572000"/>
              <a:chExt cx="678596" cy="545291"/>
            </a:xfrm>
            <a:effectLst>
              <a:outerShdw blurRad="50800" dist="38100" algn="l" rotWithShape="0">
                <a:prstClr val="black">
                  <a:alpha val="40000"/>
                </a:prstClr>
              </a:outerShdw>
              <a:reflection blurRad="6350" stA="52000" endA="300" endPos="35000" dir="5400000" sy="-100000" algn="bl" rotWithShape="0"/>
            </a:effectLst>
          </p:grpSpPr>
          <p:sp>
            <p:nvSpPr>
              <p:cNvPr id="137" name="Rectangle 136"/>
              <p:cNvSpPr/>
              <p:nvPr/>
            </p:nvSpPr>
            <p:spPr>
              <a:xfrm>
                <a:off x="1752600" y="4572000"/>
                <a:ext cx="609600" cy="457200"/>
              </a:xfrm>
              <a:prstGeom prst="rect">
                <a:avLst/>
              </a:prstGeom>
              <a:solidFill>
                <a:srgbClr val="FFFF00"/>
              </a:solidFill>
              <a:ln w="3175"/>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800" dirty="0">
                    <a:solidFill>
                      <a:schemeClr val="tx1"/>
                    </a:solidFill>
                  </a:rPr>
                  <a:t>Task</a:t>
                </a:r>
              </a:p>
              <a:p>
                <a:pPr>
                  <a:defRPr/>
                </a:pPr>
                <a:r>
                  <a:rPr lang="en-US" sz="800" dirty="0">
                    <a:solidFill>
                      <a:schemeClr val="tx1"/>
                    </a:solidFill>
                  </a:rPr>
                  <a:t>3</a:t>
                </a:r>
              </a:p>
            </p:txBody>
          </p:sp>
          <p:sp>
            <p:nvSpPr>
              <p:cNvPr id="138" name="TextBox 137"/>
              <p:cNvSpPr txBox="1"/>
              <p:nvPr/>
            </p:nvSpPr>
            <p:spPr>
              <a:xfrm>
                <a:off x="2060975" y="4871070"/>
                <a:ext cx="370221" cy="246221"/>
              </a:xfrm>
              <a:prstGeom prst="rect">
                <a:avLst/>
              </a:prstGeom>
              <a:noFill/>
            </p:spPr>
            <p:txBody>
              <a:bodyPr wrap="none">
                <a:spAutoFit/>
              </a:bodyPr>
              <a:lstStyle/>
              <a:p>
                <a:pPr>
                  <a:defRPr/>
                </a:pPr>
                <a:r>
                  <a:rPr lang="en-US" sz="600" dirty="0"/>
                  <a:t>5 hrs</a:t>
                </a:r>
              </a:p>
            </p:txBody>
          </p:sp>
        </p:grpSp>
        <p:grpSp>
          <p:nvGrpSpPr>
            <p:cNvPr id="10" name="Group 71"/>
            <p:cNvGrpSpPr/>
            <p:nvPr/>
          </p:nvGrpSpPr>
          <p:grpSpPr bwMode="auto">
            <a:xfrm rot="544357">
              <a:off x="1862182" y="5434358"/>
              <a:ext cx="674809" cy="522209"/>
              <a:chOff x="1752600" y="4572000"/>
              <a:chExt cx="674774" cy="522209"/>
            </a:xfrm>
            <a:effectLst>
              <a:outerShdw blurRad="50800" dist="38100" algn="l" rotWithShape="0">
                <a:prstClr val="black">
                  <a:alpha val="40000"/>
                </a:prstClr>
              </a:outerShdw>
              <a:reflection blurRad="6350" stA="52000" endA="300" endPos="35000" dir="5400000" sy="-100000" algn="bl" rotWithShape="0"/>
            </a:effectLst>
          </p:grpSpPr>
          <p:sp>
            <p:nvSpPr>
              <p:cNvPr id="135" name="Rectangle 134"/>
              <p:cNvSpPr/>
              <p:nvPr/>
            </p:nvSpPr>
            <p:spPr>
              <a:xfrm>
                <a:off x="1752600" y="4572000"/>
                <a:ext cx="609600" cy="457200"/>
              </a:xfrm>
              <a:prstGeom prst="rect">
                <a:avLst/>
              </a:prstGeom>
              <a:solidFill>
                <a:srgbClr val="FFFF00"/>
              </a:solidFill>
              <a:ln w="3175"/>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800" dirty="0">
                    <a:solidFill>
                      <a:schemeClr val="tx1"/>
                    </a:solidFill>
                  </a:rPr>
                  <a:t>Task</a:t>
                </a:r>
              </a:p>
              <a:p>
                <a:pPr>
                  <a:defRPr/>
                </a:pPr>
                <a:r>
                  <a:rPr lang="en-US" sz="800" dirty="0">
                    <a:solidFill>
                      <a:schemeClr val="tx1"/>
                    </a:solidFill>
                  </a:rPr>
                  <a:t>1</a:t>
                </a:r>
              </a:p>
            </p:txBody>
          </p:sp>
          <p:sp>
            <p:nvSpPr>
              <p:cNvPr id="136" name="TextBox 135"/>
              <p:cNvSpPr txBox="1"/>
              <p:nvPr/>
            </p:nvSpPr>
            <p:spPr>
              <a:xfrm>
                <a:off x="2057153" y="4847988"/>
                <a:ext cx="370221" cy="246221"/>
              </a:xfrm>
              <a:prstGeom prst="rect">
                <a:avLst/>
              </a:prstGeom>
              <a:noFill/>
            </p:spPr>
            <p:txBody>
              <a:bodyPr wrap="none">
                <a:spAutoFit/>
              </a:bodyPr>
              <a:lstStyle/>
              <a:p>
                <a:pPr>
                  <a:defRPr/>
                </a:pPr>
                <a:r>
                  <a:rPr lang="en-US" sz="600" dirty="0"/>
                  <a:t>2 hrs</a:t>
                </a:r>
              </a:p>
            </p:txBody>
          </p:sp>
        </p:grpSp>
        <p:grpSp>
          <p:nvGrpSpPr>
            <p:cNvPr id="11" name="Group 74"/>
            <p:cNvGrpSpPr>
              <a:grpSpLocks/>
            </p:cNvGrpSpPr>
            <p:nvPr/>
          </p:nvGrpSpPr>
          <p:grpSpPr bwMode="auto">
            <a:xfrm rot="544357">
              <a:off x="2164569" y="5662441"/>
              <a:ext cx="674599" cy="520897"/>
              <a:chOff x="1750018" y="4571898"/>
              <a:chExt cx="674564" cy="520897"/>
            </a:xfrm>
          </p:grpSpPr>
          <p:sp>
            <p:nvSpPr>
              <p:cNvPr id="133" name="Rectangle 132"/>
              <p:cNvSpPr/>
              <p:nvPr/>
            </p:nvSpPr>
            <p:spPr>
              <a:xfrm>
                <a:off x="1750018" y="4571898"/>
                <a:ext cx="611155" cy="455613"/>
              </a:xfrm>
              <a:prstGeom prst="rect">
                <a:avLst/>
              </a:prstGeom>
              <a:solidFill>
                <a:srgbClr val="FFFF00"/>
              </a:solidFill>
              <a:ln w="3175"/>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800" dirty="0">
                    <a:solidFill>
                      <a:schemeClr val="tx1"/>
                    </a:solidFill>
                  </a:rPr>
                  <a:t>Task</a:t>
                </a:r>
              </a:p>
              <a:p>
                <a:pPr>
                  <a:defRPr/>
                </a:pPr>
                <a:r>
                  <a:rPr lang="en-US" sz="800" dirty="0">
                    <a:solidFill>
                      <a:schemeClr val="tx1"/>
                    </a:solidFill>
                  </a:rPr>
                  <a:t>2</a:t>
                </a:r>
              </a:p>
            </p:txBody>
          </p:sp>
          <p:sp>
            <p:nvSpPr>
              <p:cNvPr id="134" name="TextBox 76"/>
              <p:cNvSpPr txBox="1">
                <a:spLocks noChangeArrowheads="1"/>
              </p:cNvSpPr>
              <p:nvPr/>
            </p:nvSpPr>
            <p:spPr bwMode="auto">
              <a:xfrm>
                <a:off x="2054361" y="4846574"/>
                <a:ext cx="370221" cy="246221"/>
              </a:xfrm>
              <a:prstGeom prst="rect">
                <a:avLst/>
              </a:prstGeom>
              <a:noFill/>
              <a:ln w="9525">
                <a:noFill/>
                <a:miter lim="800000"/>
                <a:headEnd/>
                <a:tailEnd/>
              </a:ln>
            </p:spPr>
            <p:txBody>
              <a:bodyPr wrap="none">
                <a:spAutoFit/>
              </a:bodyPr>
              <a:lstStyle/>
              <a:p>
                <a:pPr>
                  <a:defRPr/>
                </a:pPr>
                <a:r>
                  <a:rPr lang="en-US" sz="600" dirty="0"/>
                  <a:t>2 hrs</a:t>
                </a:r>
              </a:p>
            </p:txBody>
          </p:sp>
        </p:grpSp>
        <p:grpSp>
          <p:nvGrpSpPr>
            <p:cNvPr id="12" name="Group 77"/>
            <p:cNvGrpSpPr/>
            <p:nvPr/>
          </p:nvGrpSpPr>
          <p:grpSpPr bwMode="auto">
            <a:xfrm rot="21384812">
              <a:off x="3160152" y="5502348"/>
              <a:ext cx="674811" cy="522208"/>
              <a:chOff x="1752600" y="4572000"/>
              <a:chExt cx="674776" cy="522208"/>
            </a:xfrm>
            <a:effectLst>
              <a:outerShdw blurRad="50800" dist="38100" algn="l" rotWithShape="0">
                <a:prstClr val="black">
                  <a:alpha val="40000"/>
                </a:prstClr>
              </a:outerShdw>
              <a:reflection blurRad="6350" stA="52000" endA="300" endPos="35000" dir="5400000" sy="-100000" algn="bl" rotWithShape="0"/>
            </a:effectLst>
          </p:grpSpPr>
          <p:sp>
            <p:nvSpPr>
              <p:cNvPr id="131" name="Rectangle 130"/>
              <p:cNvSpPr/>
              <p:nvPr/>
            </p:nvSpPr>
            <p:spPr>
              <a:xfrm>
                <a:off x="1752600" y="4572000"/>
                <a:ext cx="609600" cy="457200"/>
              </a:xfrm>
              <a:prstGeom prst="rect">
                <a:avLst/>
              </a:prstGeom>
              <a:solidFill>
                <a:srgbClr val="FFFF00"/>
              </a:solidFill>
              <a:ln w="3175"/>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800" dirty="0">
                    <a:solidFill>
                      <a:schemeClr val="tx1"/>
                    </a:solidFill>
                  </a:rPr>
                  <a:t>Task</a:t>
                </a:r>
              </a:p>
              <a:p>
                <a:pPr>
                  <a:defRPr/>
                </a:pPr>
                <a:r>
                  <a:rPr lang="en-US" sz="800" dirty="0">
                    <a:solidFill>
                      <a:schemeClr val="tx1"/>
                    </a:solidFill>
                  </a:rPr>
                  <a:t>3</a:t>
                </a:r>
              </a:p>
            </p:txBody>
          </p:sp>
          <p:sp>
            <p:nvSpPr>
              <p:cNvPr id="132" name="TextBox 131"/>
              <p:cNvSpPr txBox="1"/>
              <p:nvPr/>
            </p:nvSpPr>
            <p:spPr>
              <a:xfrm>
                <a:off x="2057155" y="4847987"/>
                <a:ext cx="370221" cy="246221"/>
              </a:xfrm>
              <a:prstGeom prst="rect">
                <a:avLst/>
              </a:prstGeom>
              <a:noFill/>
            </p:spPr>
            <p:txBody>
              <a:bodyPr wrap="none">
                <a:spAutoFit/>
              </a:bodyPr>
              <a:lstStyle/>
              <a:p>
                <a:pPr>
                  <a:defRPr/>
                </a:pPr>
                <a:r>
                  <a:rPr lang="en-US" sz="600" dirty="0"/>
                  <a:t>8 hrs</a:t>
                </a:r>
              </a:p>
            </p:txBody>
          </p:sp>
        </p:grpSp>
        <p:grpSp>
          <p:nvGrpSpPr>
            <p:cNvPr id="13" name="Group 80"/>
            <p:cNvGrpSpPr/>
            <p:nvPr/>
          </p:nvGrpSpPr>
          <p:grpSpPr bwMode="auto">
            <a:xfrm rot="21384812">
              <a:off x="4359274" y="5472533"/>
              <a:ext cx="674811" cy="522208"/>
              <a:chOff x="1752600" y="4572000"/>
              <a:chExt cx="674776" cy="522208"/>
            </a:xfrm>
            <a:effectLst>
              <a:outerShdw blurRad="50800" dist="38100" algn="l" rotWithShape="0">
                <a:prstClr val="black">
                  <a:alpha val="40000"/>
                </a:prstClr>
              </a:outerShdw>
              <a:reflection blurRad="6350" stA="52000" endA="300" endPos="35000" dir="5400000" sy="-100000" algn="bl" rotWithShape="0"/>
            </a:effectLst>
          </p:grpSpPr>
          <p:sp>
            <p:nvSpPr>
              <p:cNvPr id="129" name="Rectangle 128"/>
              <p:cNvSpPr/>
              <p:nvPr/>
            </p:nvSpPr>
            <p:spPr>
              <a:xfrm>
                <a:off x="1752600" y="4572000"/>
                <a:ext cx="609600" cy="457200"/>
              </a:xfrm>
              <a:prstGeom prst="rect">
                <a:avLst/>
              </a:prstGeom>
              <a:solidFill>
                <a:srgbClr val="FFFF00"/>
              </a:solidFill>
              <a:ln w="3175"/>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800" dirty="0">
                    <a:solidFill>
                      <a:schemeClr val="tx1"/>
                    </a:solidFill>
                  </a:rPr>
                  <a:t>Task</a:t>
                </a:r>
              </a:p>
              <a:p>
                <a:pPr>
                  <a:defRPr/>
                </a:pPr>
                <a:r>
                  <a:rPr lang="en-US" sz="800" dirty="0">
                    <a:solidFill>
                      <a:schemeClr val="tx1"/>
                    </a:solidFill>
                  </a:rPr>
                  <a:t>4</a:t>
                </a:r>
              </a:p>
            </p:txBody>
          </p:sp>
          <p:sp>
            <p:nvSpPr>
              <p:cNvPr id="130" name="TextBox 129"/>
              <p:cNvSpPr txBox="1"/>
              <p:nvPr/>
            </p:nvSpPr>
            <p:spPr>
              <a:xfrm>
                <a:off x="2057155" y="4847987"/>
                <a:ext cx="370221" cy="246221"/>
              </a:xfrm>
              <a:prstGeom prst="rect">
                <a:avLst/>
              </a:prstGeom>
              <a:noFill/>
            </p:spPr>
            <p:txBody>
              <a:bodyPr wrap="none">
                <a:spAutoFit/>
              </a:bodyPr>
              <a:lstStyle/>
              <a:p>
                <a:pPr>
                  <a:defRPr/>
                </a:pPr>
                <a:r>
                  <a:rPr lang="en-US" sz="600" dirty="0"/>
                  <a:t>8 hrs</a:t>
                </a:r>
              </a:p>
            </p:txBody>
          </p:sp>
        </p:grpSp>
        <p:grpSp>
          <p:nvGrpSpPr>
            <p:cNvPr id="14" name="Group 138"/>
            <p:cNvGrpSpPr>
              <a:grpSpLocks/>
            </p:cNvGrpSpPr>
            <p:nvPr/>
          </p:nvGrpSpPr>
          <p:grpSpPr bwMode="auto">
            <a:xfrm>
              <a:off x="7010740" y="3622675"/>
              <a:ext cx="1981304" cy="1295400"/>
              <a:chOff x="7010400" y="3581400"/>
              <a:chExt cx="1981200" cy="1295400"/>
            </a:xfrm>
          </p:grpSpPr>
          <p:cxnSp>
            <p:nvCxnSpPr>
              <p:cNvPr id="107" name="Straight Connector 106"/>
              <p:cNvCxnSpPr/>
              <p:nvPr/>
            </p:nvCxnSpPr>
            <p:spPr>
              <a:xfrm>
                <a:off x="7086256" y="3581400"/>
                <a:ext cx="0" cy="1219200"/>
              </a:xfrm>
              <a:prstGeom prst="line">
                <a:avLst/>
              </a:prstGeom>
            </p:spPr>
            <p:style>
              <a:lnRef idx="2">
                <a:schemeClr val="dk1"/>
              </a:lnRef>
              <a:fillRef idx="0">
                <a:schemeClr val="dk1"/>
              </a:fillRef>
              <a:effectRef idx="1">
                <a:schemeClr val="dk1"/>
              </a:effectRef>
              <a:fontRef idx="minor">
                <a:schemeClr val="tx1"/>
              </a:fontRef>
            </p:style>
          </p:cxnSp>
          <p:cxnSp>
            <p:nvCxnSpPr>
              <p:cNvPr id="108" name="Straight Connector 107"/>
              <p:cNvCxnSpPr/>
              <p:nvPr/>
            </p:nvCxnSpPr>
            <p:spPr>
              <a:xfrm flipH="1">
                <a:off x="7086256" y="4800600"/>
                <a:ext cx="1904900" cy="0"/>
              </a:xfrm>
              <a:prstGeom prst="line">
                <a:avLst/>
              </a:prstGeom>
            </p:spPr>
            <p:style>
              <a:lnRef idx="2">
                <a:schemeClr val="dk1"/>
              </a:lnRef>
              <a:fillRef idx="0">
                <a:schemeClr val="dk1"/>
              </a:fillRef>
              <a:effectRef idx="1">
                <a:schemeClr val="dk1"/>
              </a:effectRef>
              <a:fontRef idx="minor">
                <a:schemeClr val="tx1"/>
              </a:fontRef>
            </p:style>
          </p:cxnSp>
          <p:cxnSp>
            <p:nvCxnSpPr>
              <p:cNvPr id="109" name="Straight Connector 108"/>
              <p:cNvCxnSpPr/>
              <p:nvPr/>
            </p:nvCxnSpPr>
            <p:spPr>
              <a:xfrm>
                <a:off x="7314844" y="4724400"/>
                <a:ext cx="0" cy="152400"/>
              </a:xfrm>
              <a:prstGeom prst="line">
                <a:avLst/>
              </a:prstGeom>
            </p:spPr>
            <p:style>
              <a:lnRef idx="2">
                <a:schemeClr val="dk1"/>
              </a:lnRef>
              <a:fillRef idx="0">
                <a:schemeClr val="dk1"/>
              </a:fillRef>
              <a:effectRef idx="1">
                <a:schemeClr val="dk1"/>
              </a:effectRef>
              <a:fontRef idx="minor">
                <a:schemeClr val="tx1"/>
              </a:fontRef>
            </p:style>
          </p:cxnSp>
          <p:cxnSp>
            <p:nvCxnSpPr>
              <p:cNvPr id="110" name="Straight Connector 109"/>
              <p:cNvCxnSpPr/>
              <p:nvPr/>
            </p:nvCxnSpPr>
            <p:spPr>
              <a:xfrm>
                <a:off x="7467236" y="4724400"/>
                <a:ext cx="0" cy="152400"/>
              </a:xfrm>
              <a:prstGeom prst="line">
                <a:avLst/>
              </a:prstGeom>
            </p:spPr>
            <p:style>
              <a:lnRef idx="2">
                <a:schemeClr val="dk1"/>
              </a:lnRef>
              <a:fillRef idx="0">
                <a:schemeClr val="dk1"/>
              </a:fillRef>
              <a:effectRef idx="1">
                <a:schemeClr val="dk1"/>
              </a:effectRef>
              <a:fontRef idx="minor">
                <a:schemeClr val="tx1"/>
              </a:fontRef>
            </p:style>
          </p:cxnSp>
          <p:cxnSp>
            <p:nvCxnSpPr>
              <p:cNvPr id="111" name="Straight Connector 110"/>
              <p:cNvCxnSpPr/>
              <p:nvPr/>
            </p:nvCxnSpPr>
            <p:spPr>
              <a:xfrm>
                <a:off x="7619628" y="4724400"/>
                <a:ext cx="0" cy="152400"/>
              </a:xfrm>
              <a:prstGeom prst="line">
                <a:avLst/>
              </a:prstGeom>
            </p:spPr>
            <p:style>
              <a:lnRef idx="2">
                <a:schemeClr val="dk1"/>
              </a:lnRef>
              <a:fillRef idx="0">
                <a:schemeClr val="dk1"/>
              </a:fillRef>
              <a:effectRef idx="1">
                <a:schemeClr val="dk1"/>
              </a:effectRef>
              <a:fontRef idx="minor">
                <a:schemeClr val="tx1"/>
              </a:fontRef>
            </p:style>
          </p:cxnSp>
          <p:cxnSp>
            <p:nvCxnSpPr>
              <p:cNvPr id="112" name="Straight Connector 111"/>
              <p:cNvCxnSpPr/>
              <p:nvPr/>
            </p:nvCxnSpPr>
            <p:spPr>
              <a:xfrm>
                <a:off x="7772020" y="4724400"/>
                <a:ext cx="0" cy="152400"/>
              </a:xfrm>
              <a:prstGeom prst="line">
                <a:avLst/>
              </a:prstGeom>
            </p:spPr>
            <p:style>
              <a:lnRef idx="2">
                <a:schemeClr val="dk1"/>
              </a:lnRef>
              <a:fillRef idx="0">
                <a:schemeClr val="dk1"/>
              </a:fillRef>
              <a:effectRef idx="1">
                <a:schemeClr val="dk1"/>
              </a:effectRef>
              <a:fontRef idx="minor">
                <a:schemeClr val="tx1"/>
              </a:fontRef>
            </p:style>
          </p:cxnSp>
          <p:cxnSp>
            <p:nvCxnSpPr>
              <p:cNvPr id="113" name="Straight Connector 112"/>
              <p:cNvCxnSpPr/>
              <p:nvPr/>
            </p:nvCxnSpPr>
            <p:spPr>
              <a:xfrm>
                <a:off x="7924412" y="4724400"/>
                <a:ext cx="0" cy="152400"/>
              </a:xfrm>
              <a:prstGeom prst="line">
                <a:avLst/>
              </a:prstGeom>
            </p:spPr>
            <p:style>
              <a:lnRef idx="2">
                <a:schemeClr val="dk1"/>
              </a:lnRef>
              <a:fillRef idx="0">
                <a:schemeClr val="dk1"/>
              </a:fillRef>
              <a:effectRef idx="1">
                <a:schemeClr val="dk1"/>
              </a:effectRef>
              <a:fontRef idx="minor">
                <a:schemeClr val="tx1"/>
              </a:fontRef>
            </p:style>
          </p:cxnSp>
          <p:cxnSp>
            <p:nvCxnSpPr>
              <p:cNvPr id="114" name="Straight Connector 113"/>
              <p:cNvCxnSpPr/>
              <p:nvPr/>
            </p:nvCxnSpPr>
            <p:spPr>
              <a:xfrm>
                <a:off x="8076804" y="4724400"/>
                <a:ext cx="0" cy="152400"/>
              </a:xfrm>
              <a:prstGeom prst="line">
                <a:avLst/>
              </a:prstGeom>
            </p:spPr>
            <p:style>
              <a:lnRef idx="2">
                <a:schemeClr val="dk1"/>
              </a:lnRef>
              <a:fillRef idx="0">
                <a:schemeClr val="dk1"/>
              </a:fillRef>
              <a:effectRef idx="1">
                <a:schemeClr val="dk1"/>
              </a:effectRef>
              <a:fontRef idx="minor">
                <a:schemeClr val="tx1"/>
              </a:fontRef>
            </p:style>
          </p:cxnSp>
          <p:cxnSp>
            <p:nvCxnSpPr>
              <p:cNvPr id="115" name="Straight Connector 114"/>
              <p:cNvCxnSpPr/>
              <p:nvPr/>
            </p:nvCxnSpPr>
            <p:spPr>
              <a:xfrm>
                <a:off x="8229196" y="4724400"/>
                <a:ext cx="0" cy="152400"/>
              </a:xfrm>
              <a:prstGeom prst="line">
                <a:avLst/>
              </a:prstGeom>
            </p:spPr>
            <p:style>
              <a:lnRef idx="2">
                <a:schemeClr val="dk1"/>
              </a:lnRef>
              <a:fillRef idx="0">
                <a:schemeClr val="dk1"/>
              </a:fillRef>
              <a:effectRef idx="1">
                <a:schemeClr val="dk1"/>
              </a:effectRef>
              <a:fontRef idx="minor">
                <a:schemeClr val="tx1"/>
              </a:fontRef>
            </p:style>
          </p:cxnSp>
          <p:cxnSp>
            <p:nvCxnSpPr>
              <p:cNvPr id="116" name="Straight Connector 115"/>
              <p:cNvCxnSpPr/>
              <p:nvPr/>
            </p:nvCxnSpPr>
            <p:spPr>
              <a:xfrm>
                <a:off x="8381588" y="4724400"/>
                <a:ext cx="0" cy="152400"/>
              </a:xfrm>
              <a:prstGeom prst="line">
                <a:avLst/>
              </a:prstGeom>
            </p:spPr>
            <p:style>
              <a:lnRef idx="2">
                <a:schemeClr val="dk1"/>
              </a:lnRef>
              <a:fillRef idx="0">
                <a:schemeClr val="dk1"/>
              </a:fillRef>
              <a:effectRef idx="1">
                <a:schemeClr val="dk1"/>
              </a:effectRef>
              <a:fontRef idx="minor">
                <a:schemeClr val="tx1"/>
              </a:fontRef>
            </p:style>
          </p:cxnSp>
          <p:cxnSp>
            <p:nvCxnSpPr>
              <p:cNvPr id="117" name="Straight Connector 116"/>
              <p:cNvCxnSpPr/>
              <p:nvPr/>
            </p:nvCxnSpPr>
            <p:spPr>
              <a:xfrm>
                <a:off x="8533980" y="4724400"/>
                <a:ext cx="0" cy="152400"/>
              </a:xfrm>
              <a:prstGeom prst="line">
                <a:avLst/>
              </a:prstGeom>
            </p:spPr>
            <p:style>
              <a:lnRef idx="2">
                <a:schemeClr val="dk1"/>
              </a:lnRef>
              <a:fillRef idx="0">
                <a:schemeClr val="dk1"/>
              </a:fillRef>
              <a:effectRef idx="1">
                <a:schemeClr val="dk1"/>
              </a:effectRef>
              <a:fontRef idx="minor">
                <a:schemeClr val="tx1"/>
              </a:fontRef>
            </p:style>
          </p:cxnSp>
          <p:cxnSp>
            <p:nvCxnSpPr>
              <p:cNvPr id="118" name="Straight Connector 117"/>
              <p:cNvCxnSpPr/>
              <p:nvPr/>
            </p:nvCxnSpPr>
            <p:spPr>
              <a:xfrm>
                <a:off x="8686372" y="4724400"/>
                <a:ext cx="0" cy="152400"/>
              </a:xfrm>
              <a:prstGeom prst="line">
                <a:avLst/>
              </a:prstGeom>
            </p:spPr>
            <p:style>
              <a:lnRef idx="2">
                <a:schemeClr val="dk1"/>
              </a:lnRef>
              <a:fillRef idx="0">
                <a:schemeClr val="dk1"/>
              </a:fillRef>
              <a:effectRef idx="1">
                <a:schemeClr val="dk1"/>
              </a:effectRef>
              <a:fontRef idx="minor">
                <a:schemeClr val="tx1"/>
              </a:fontRef>
            </p:style>
          </p:cxnSp>
          <p:cxnSp>
            <p:nvCxnSpPr>
              <p:cNvPr id="119" name="Straight Connector 118"/>
              <p:cNvCxnSpPr/>
              <p:nvPr/>
            </p:nvCxnSpPr>
            <p:spPr>
              <a:xfrm>
                <a:off x="8838764" y="4724400"/>
                <a:ext cx="0" cy="152400"/>
              </a:xfrm>
              <a:prstGeom prst="line">
                <a:avLst/>
              </a:prstGeom>
            </p:spPr>
            <p:style>
              <a:lnRef idx="2">
                <a:schemeClr val="dk1"/>
              </a:lnRef>
              <a:fillRef idx="0">
                <a:schemeClr val="dk1"/>
              </a:fillRef>
              <a:effectRef idx="1">
                <a:schemeClr val="dk1"/>
              </a:effectRef>
              <a:fontRef idx="minor">
                <a:schemeClr val="tx1"/>
              </a:fontRef>
            </p:style>
          </p:cxnSp>
          <p:cxnSp>
            <p:nvCxnSpPr>
              <p:cNvPr id="120" name="Straight Connector 119"/>
              <p:cNvCxnSpPr/>
              <p:nvPr/>
            </p:nvCxnSpPr>
            <p:spPr>
              <a:xfrm flipH="1">
                <a:off x="7010060" y="3657600"/>
                <a:ext cx="152392" cy="0"/>
              </a:xfrm>
              <a:prstGeom prst="line">
                <a:avLst/>
              </a:prstGeom>
            </p:spPr>
            <p:style>
              <a:lnRef idx="2">
                <a:schemeClr val="dk1"/>
              </a:lnRef>
              <a:fillRef idx="0">
                <a:schemeClr val="dk1"/>
              </a:fillRef>
              <a:effectRef idx="1">
                <a:schemeClr val="dk1"/>
              </a:effectRef>
              <a:fontRef idx="minor">
                <a:schemeClr val="tx1"/>
              </a:fontRef>
            </p:style>
          </p:cxnSp>
          <p:cxnSp>
            <p:nvCxnSpPr>
              <p:cNvPr id="121" name="Straight Connector 120"/>
              <p:cNvCxnSpPr/>
              <p:nvPr/>
            </p:nvCxnSpPr>
            <p:spPr>
              <a:xfrm flipH="1">
                <a:off x="7010060" y="3810000"/>
                <a:ext cx="152392" cy="0"/>
              </a:xfrm>
              <a:prstGeom prst="line">
                <a:avLst/>
              </a:prstGeom>
            </p:spPr>
            <p:style>
              <a:lnRef idx="2">
                <a:schemeClr val="dk1"/>
              </a:lnRef>
              <a:fillRef idx="0">
                <a:schemeClr val="dk1"/>
              </a:fillRef>
              <a:effectRef idx="1">
                <a:schemeClr val="dk1"/>
              </a:effectRef>
              <a:fontRef idx="minor">
                <a:schemeClr val="tx1"/>
              </a:fontRef>
            </p:style>
          </p:cxnSp>
          <p:cxnSp>
            <p:nvCxnSpPr>
              <p:cNvPr id="122" name="Straight Connector 121"/>
              <p:cNvCxnSpPr/>
              <p:nvPr/>
            </p:nvCxnSpPr>
            <p:spPr>
              <a:xfrm flipH="1">
                <a:off x="7010060" y="3962400"/>
                <a:ext cx="152392" cy="0"/>
              </a:xfrm>
              <a:prstGeom prst="line">
                <a:avLst/>
              </a:prstGeom>
            </p:spPr>
            <p:style>
              <a:lnRef idx="2">
                <a:schemeClr val="dk1"/>
              </a:lnRef>
              <a:fillRef idx="0">
                <a:schemeClr val="dk1"/>
              </a:fillRef>
              <a:effectRef idx="1">
                <a:schemeClr val="dk1"/>
              </a:effectRef>
              <a:fontRef idx="minor">
                <a:schemeClr val="tx1"/>
              </a:fontRef>
            </p:style>
          </p:cxnSp>
          <p:cxnSp>
            <p:nvCxnSpPr>
              <p:cNvPr id="123" name="Straight Connector 122"/>
              <p:cNvCxnSpPr/>
              <p:nvPr/>
            </p:nvCxnSpPr>
            <p:spPr>
              <a:xfrm flipH="1">
                <a:off x="7010060" y="4114800"/>
                <a:ext cx="152392" cy="0"/>
              </a:xfrm>
              <a:prstGeom prst="line">
                <a:avLst/>
              </a:prstGeom>
            </p:spPr>
            <p:style>
              <a:lnRef idx="2">
                <a:schemeClr val="dk1"/>
              </a:lnRef>
              <a:fillRef idx="0">
                <a:schemeClr val="dk1"/>
              </a:fillRef>
              <a:effectRef idx="1">
                <a:schemeClr val="dk1"/>
              </a:effectRef>
              <a:fontRef idx="minor">
                <a:schemeClr val="tx1"/>
              </a:fontRef>
            </p:style>
          </p:cxnSp>
          <p:cxnSp>
            <p:nvCxnSpPr>
              <p:cNvPr id="124" name="Straight Connector 123"/>
              <p:cNvCxnSpPr/>
              <p:nvPr/>
            </p:nvCxnSpPr>
            <p:spPr>
              <a:xfrm flipH="1">
                <a:off x="7010060" y="4267200"/>
                <a:ext cx="152392" cy="0"/>
              </a:xfrm>
              <a:prstGeom prst="line">
                <a:avLst/>
              </a:prstGeom>
            </p:spPr>
            <p:style>
              <a:lnRef idx="2">
                <a:schemeClr val="dk1"/>
              </a:lnRef>
              <a:fillRef idx="0">
                <a:schemeClr val="dk1"/>
              </a:fillRef>
              <a:effectRef idx="1">
                <a:schemeClr val="dk1"/>
              </a:effectRef>
              <a:fontRef idx="minor">
                <a:schemeClr val="tx1"/>
              </a:fontRef>
            </p:style>
          </p:cxnSp>
          <p:cxnSp>
            <p:nvCxnSpPr>
              <p:cNvPr id="125" name="Straight Connector 124"/>
              <p:cNvCxnSpPr/>
              <p:nvPr/>
            </p:nvCxnSpPr>
            <p:spPr>
              <a:xfrm flipH="1">
                <a:off x="7010060" y="4419600"/>
                <a:ext cx="152392" cy="0"/>
              </a:xfrm>
              <a:prstGeom prst="line">
                <a:avLst/>
              </a:prstGeom>
            </p:spPr>
            <p:style>
              <a:lnRef idx="2">
                <a:schemeClr val="dk1"/>
              </a:lnRef>
              <a:fillRef idx="0">
                <a:schemeClr val="dk1"/>
              </a:fillRef>
              <a:effectRef idx="1">
                <a:schemeClr val="dk1"/>
              </a:effectRef>
              <a:fontRef idx="minor">
                <a:schemeClr val="tx1"/>
              </a:fontRef>
            </p:style>
          </p:cxnSp>
          <p:cxnSp>
            <p:nvCxnSpPr>
              <p:cNvPr id="126" name="Straight Connector 125"/>
              <p:cNvCxnSpPr/>
              <p:nvPr/>
            </p:nvCxnSpPr>
            <p:spPr>
              <a:xfrm flipH="1">
                <a:off x="7010060" y="4572000"/>
                <a:ext cx="152392" cy="0"/>
              </a:xfrm>
              <a:prstGeom prst="line">
                <a:avLst/>
              </a:prstGeom>
            </p:spPr>
            <p:style>
              <a:lnRef idx="2">
                <a:schemeClr val="dk1"/>
              </a:lnRef>
              <a:fillRef idx="0">
                <a:schemeClr val="dk1"/>
              </a:fillRef>
              <a:effectRef idx="1">
                <a:schemeClr val="dk1"/>
              </a:effectRef>
              <a:fontRef idx="minor">
                <a:schemeClr val="tx1"/>
              </a:fontRef>
            </p:style>
          </p:cxnSp>
          <p:cxnSp>
            <p:nvCxnSpPr>
              <p:cNvPr id="127" name="Straight Connector 126"/>
              <p:cNvCxnSpPr/>
              <p:nvPr/>
            </p:nvCxnSpPr>
            <p:spPr>
              <a:xfrm>
                <a:off x="7238648" y="3810000"/>
                <a:ext cx="1600116" cy="914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28" name="Freeform 127"/>
              <p:cNvSpPr/>
              <p:nvPr/>
            </p:nvSpPr>
            <p:spPr>
              <a:xfrm>
                <a:off x="7291033" y="3716338"/>
                <a:ext cx="1488997" cy="1008062"/>
              </a:xfrm>
              <a:custGeom>
                <a:avLst/>
                <a:gdLst>
                  <a:gd name="connsiteX0" fmla="*/ 0 w 1488831"/>
                  <a:gd name="connsiteY0" fmla="*/ 0 h 1008185"/>
                  <a:gd name="connsiteX1" fmla="*/ 304800 w 1488831"/>
                  <a:gd name="connsiteY1" fmla="*/ 492370 h 1008185"/>
                  <a:gd name="connsiteX2" fmla="*/ 808892 w 1488831"/>
                  <a:gd name="connsiteY2" fmla="*/ 293077 h 1008185"/>
                  <a:gd name="connsiteX3" fmla="*/ 1488831 w 1488831"/>
                  <a:gd name="connsiteY3" fmla="*/ 1008185 h 1008185"/>
                </a:gdLst>
                <a:ahLst/>
                <a:cxnLst>
                  <a:cxn ang="0">
                    <a:pos x="connsiteX0" y="connsiteY0"/>
                  </a:cxn>
                  <a:cxn ang="0">
                    <a:pos x="connsiteX1" y="connsiteY1"/>
                  </a:cxn>
                  <a:cxn ang="0">
                    <a:pos x="connsiteX2" y="connsiteY2"/>
                  </a:cxn>
                  <a:cxn ang="0">
                    <a:pos x="connsiteX3" y="connsiteY3"/>
                  </a:cxn>
                </a:cxnLst>
                <a:rect l="l" t="t" r="r" b="b"/>
                <a:pathLst>
                  <a:path w="1488831" h="1008185">
                    <a:moveTo>
                      <a:pt x="0" y="0"/>
                    </a:moveTo>
                    <a:cubicBezTo>
                      <a:pt x="84992" y="221762"/>
                      <a:pt x="169985" y="443524"/>
                      <a:pt x="304800" y="492370"/>
                    </a:cubicBezTo>
                    <a:cubicBezTo>
                      <a:pt x="439615" y="541216"/>
                      <a:pt x="611554" y="207108"/>
                      <a:pt x="808892" y="293077"/>
                    </a:cubicBezTo>
                    <a:cubicBezTo>
                      <a:pt x="1006230" y="379046"/>
                      <a:pt x="1247530" y="693615"/>
                      <a:pt x="1488831" y="1008185"/>
                    </a:cubicBezTo>
                  </a:path>
                </a:pathLst>
              </a:custGeom>
              <a:ln w="28575"/>
            </p:spPr>
            <p:style>
              <a:lnRef idx="1">
                <a:schemeClr val="accent1"/>
              </a:lnRef>
              <a:fillRef idx="0">
                <a:schemeClr val="accent1"/>
              </a:fillRef>
              <a:effectRef idx="0">
                <a:schemeClr val="accent1"/>
              </a:effectRef>
              <a:fontRef idx="minor">
                <a:schemeClr val="tx1"/>
              </a:fontRef>
            </p:style>
            <p:txBody>
              <a:bodyPr anchor="ctr"/>
              <a:lstStyle/>
              <a:p>
                <a:pPr>
                  <a:defRPr/>
                </a:pPr>
                <a:endParaRPr lang="en-US"/>
              </a:p>
            </p:txBody>
          </p:sp>
        </p:grpSp>
        <p:sp>
          <p:nvSpPr>
            <p:cNvPr id="89" name="TextBox 88"/>
            <p:cNvSpPr txBox="1"/>
            <p:nvPr/>
          </p:nvSpPr>
          <p:spPr bwMode="auto">
            <a:xfrm>
              <a:off x="6726238" y="4994275"/>
              <a:ext cx="1104817" cy="410369"/>
            </a:xfrm>
            <a:prstGeom prst="rect">
              <a:avLst/>
            </a:prstGeom>
            <a:noFill/>
          </p:spPr>
          <p:txBody>
            <a:bodyPr wrap="none">
              <a:spAutoFit/>
            </a:bodyPr>
            <a:lstStyle/>
            <a:p>
              <a:pPr>
                <a:defRPr/>
              </a:pPr>
              <a:r>
                <a:rPr lang="en-US" sz="1400" i="1" dirty="0">
                  <a:solidFill>
                    <a:schemeClr val="accent6">
                      <a:lumMod val="50000"/>
                    </a:schemeClr>
                  </a:solidFill>
                </a:rPr>
                <a:t>Not Planned</a:t>
              </a:r>
            </a:p>
          </p:txBody>
        </p:sp>
        <p:sp>
          <p:nvSpPr>
            <p:cNvPr id="90" name="TextBox 89"/>
            <p:cNvSpPr txBox="1"/>
            <p:nvPr/>
          </p:nvSpPr>
          <p:spPr bwMode="auto">
            <a:xfrm>
              <a:off x="8116888" y="4994275"/>
              <a:ext cx="1438242" cy="410369"/>
            </a:xfrm>
            <a:prstGeom prst="rect">
              <a:avLst/>
            </a:prstGeom>
            <a:noFill/>
          </p:spPr>
          <p:txBody>
            <a:bodyPr wrap="none">
              <a:spAutoFit/>
            </a:bodyPr>
            <a:lstStyle/>
            <a:p>
              <a:pPr>
                <a:defRPr/>
              </a:pPr>
              <a:r>
                <a:rPr lang="en-US" sz="1400" i="1" dirty="0">
                  <a:solidFill>
                    <a:schemeClr val="accent6">
                      <a:lumMod val="50000"/>
                    </a:schemeClr>
                  </a:solidFill>
                </a:rPr>
                <a:t>Next </a:t>
              </a:r>
              <a:r>
                <a:rPr lang="en-US" sz="1400" i="1" dirty="0" smtClean="0">
                  <a:solidFill>
                    <a:schemeClr val="accent6">
                      <a:lumMod val="50000"/>
                    </a:schemeClr>
                  </a:solidFill>
                </a:rPr>
                <a:t>Iteration</a:t>
              </a:r>
              <a:endParaRPr lang="en-US" sz="1400" i="1" dirty="0">
                <a:solidFill>
                  <a:schemeClr val="accent6">
                    <a:lumMod val="50000"/>
                  </a:schemeClr>
                </a:solidFill>
              </a:endParaRPr>
            </a:p>
          </p:txBody>
        </p:sp>
        <p:grpSp>
          <p:nvGrpSpPr>
            <p:cNvPr id="15" name="Group 129"/>
            <p:cNvGrpSpPr/>
            <p:nvPr/>
          </p:nvGrpSpPr>
          <p:grpSpPr bwMode="auto">
            <a:xfrm>
              <a:off x="6854024" y="5397635"/>
              <a:ext cx="972025" cy="812113"/>
              <a:chOff x="6834064" y="5357027"/>
              <a:chExt cx="991608" cy="868284"/>
            </a:xfrm>
            <a:effectLst>
              <a:outerShdw blurRad="50800" dist="38100" dir="2700000" algn="tl" rotWithShape="0">
                <a:prstClr val="black">
                  <a:alpha val="40000"/>
                </a:prstClr>
              </a:outerShdw>
              <a:reflection blurRad="6350" stA="52000" endA="300" endPos="35000" dir="5400000" sy="-100000" algn="bl" rotWithShape="0"/>
            </a:effectLst>
          </p:grpSpPr>
          <p:grpSp>
            <p:nvGrpSpPr>
              <p:cNvPr id="16" name="Group 120"/>
              <p:cNvGrpSpPr/>
              <p:nvPr/>
            </p:nvGrpSpPr>
            <p:grpSpPr>
              <a:xfrm rot="985767">
                <a:off x="6834064" y="5357027"/>
                <a:ext cx="678515" cy="530724"/>
                <a:chOff x="1752600" y="4572000"/>
                <a:chExt cx="678515" cy="530724"/>
              </a:xfrm>
            </p:grpSpPr>
            <p:sp>
              <p:nvSpPr>
                <p:cNvPr id="105" name="Rectangle 104"/>
                <p:cNvSpPr/>
                <p:nvPr/>
              </p:nvSpPr>
              <p:spPr>
                <a:xfrm>
                  <a:off x="1752600" y="4572000"/>
                  <a:ext cx="609600" cy="457200"/>
                </a:xfrm>
                <a:prstGeom prst="rect">
                  <a:avLst/>
                </a:prstGeom>
                <a:solidFill>
                  <a:srgbClr val="FFFF00"/>
                </a:solidFill>
                <a:ln w="3175"/>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800" dirty="0">
                      <a:solidFill>
                        <a:schemeClr val="tx1"/>
                      </a:solidFill>
                    </a:rPr>
                    <a:t>Task</a:t>
                  </a:r>
                </a:p>
                <a:p>
                  <a:pPr>
                    <a:defRPr/>
                  </a:pPr>
                  <a:r>
                    <a:rPr lang="en-US" sz="800" dirty="0">
                      <a:solidFill>
                        <a:schemeClr val="tx1"/>
                      </a:solidFill>
                    </a:rPr>
                    <a:t>3</a:t>
                  </a:r>
                </a:p>
              </p:txBody>
            </p:sp>
            <p:sp>
              <p:nvSpPr>
                <p:cNvPr id="106" name="TextBox 105"/>
                <p:cNvSpPr txBox="1"/>
                <p:nvPr/>
              </p:nvSpPr>
              <p:spPr>
                <a:xfrm>
                  <a:off x="2053416" y="4839473"/>
                  <a:ext cx="377699" cy="263251"/>
                </a:xfrm>
                <a:prstGeom prst="rect">
                  <a:avLst/>
                </a:prstGeom>
                <a:noFill/>
              </p:spPr>
              <p:txBody>
                <a:bodyPr wrap="none">
                  <a:spAutoFit/>
                </a:bodyPr>
                <a:lstStyle/>
                <a:p>
                  <a:pPr>
                    <a:defRPr/>
                  </a:pPr>
                  <a:r>
                    <a:rPr lang="en-US" sz="600" dirty="0"/>
                    <a:t>5 hrs</a:t>
                  </a:r>
                </a:p>
              </p:txBody>
            </p:sp>
          </p:grpSp>
          <p:grpSp>
            <p:nvGrpSpPr>
              <p:cNvPr id="17" name="Group 123"/>
              <p:cNvGrpSpPr/>
              <p:nvPr/>
            </p:nvGrpSpPr>
            <p:grpSpPr>
              <a:xfrm>
                <a:off x="6990858" y="5510592"/>
                <a:ext cx="682413" cy="562318"/>
                <a:chOff x="1752600" y="4572000"/>
                <a:chExt cx="682413" cy="562318"/>
              </a:xfrm>
            </p:grpSpPr>
            <p:sp>
              <p:nvSpPr>
                <p:cNvPr id="103" name="Rectangle 102"/>
                <p:cNvSpPr/>
                <p:nvPr/>
              </p:nvSpPr>
              <p:spPr>
                <a:xfrm>
                  <a:off x="1752600" y="4572000"/>
                  <a:ext cx="609600" cy="457200"/>
                </a:xfrm>
                <a:prstGeom prst="rect">
                  <a:avLst/>
                </a:prstGeom>
                <a:solidFill>
                  <a:srgbClr val="FFFF00"/>
                </a:solidFill>
                <a:ln w="3175"/>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800" dirty="0">
                      <a:solidFill>
                        <a:schemeClr val="tx1"/>
                      </a:solidFill>
                    </a:rPr>
                    <a:t>Task</a:t>
                  </a:r>
                </a:p>
                <a:p>
                  <a:pPr>
                    <a:defRPr/>
                  </a:pPr>
                  <a:r>
                    <a:rPr lang="en-US" sz="800" dirty="0">
                      <a:solidFill>
                        <a:schemeClr val="tx1"/>
                      </a:solidFill>
                    </a:rPr>
                    <a:t>3</a:t>
                  </a:r>
                </a:p>
              </p:txBody>
            </p:sp>
            <p:sp>
              <p:nvSpPr>
                <p:cNvPr id="104" name="TextBox 103"/>
                <p:cNvSpPr txBox="1"/>
                <p:nvPr/>
              </p:nvSpPr>
              <p:spPr>
                <a:xfrm>
                  <a:off x="2057314" y="4871067"/>
                  <a:ext cx="377699" cy="263251"/>
                </a:xfrm>
                <a:prstGeom prst="rect">
                  <a:avLst/>
                </a:prstGeom>
                <a:noFill/>
              </p:spPr>
              <p:txBody>
                <a:bodyPr wrap="none">
                  <a:spAutoFit/>
                </a:bodyPr>
                <a:lstStyle/>
                <a:p>
                  <a:pPr>
                    <a:defRPr/>
                  </a:pPr>
                  <a:r>
                    <a:rPr lang="en-US" sz="600" dirty="0"/>
                    <a:t>5 hrs</a:t>
                  </a:r>
                </a:p>
              </p:txBody>
            </p:sp>
          </p:grpSp>
          <p:grpSp>
            <p:nvGrpSpPr>
              <p:cNvPr id="18" name="Group 126"/>
              <p:cNvGrpSpPr/>
              <p:nvPr/>
            </p:nvGrpSpPr>
            <p:grpSpPr>
              <a:xfrm>
                <a:off x="7143258" y="5662992"/>
                <a:ext cx="682414" cy="562319"/>
                <a:chOff x="1752600" y="4572000"/>
                <a:chExt cx="682414" cy="562319"/>
              </a:xfrm>
            </p:grpSpPr>
            <p:sp>
              <p:nvSpPr>
                <p:cNvPr id="101" name="Rectangle 100"/>
                <p:cNvSpPr/>
                <p:nvPr/>
              </p:nvSpPr>
              <p:spPr>
                <a:xfrm rot="635605">
                  <a:off x="1752600" y="4572000"/>
                  <a:ext cx="609600" cy="457200"/>
                </a:xfrm>
                <a:prstGeom prst="rect">
                  <a:avLst/>
                </a:prstGeom>
                <a:solidFill>
                  <a:srgbClr val="FFFF00"/>
                </a:solidFill>
                <a:ln w="3175"/>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800" dirty="0">
                      <a:solidFill>
                        <a:schemeClr val="tx1"/>
                      </a:solidFill>
                    </a:rPr>
                    <a:t>Task</a:t>
                  </a:r>
                </a:p>
                <a:p>
                  <a:pPr>
                    <a:defRPr/>
                  </a:pPr>
                  <a:r>
                    <a:rPr lang="en-US" sz="800" dirty="0">
                      <a:solidFill>
                        <a:schemeClr val="tx1"/>
                      </a:solidFill>
                    </a:rPr>
                    <a:t>x</a:t>
                  </a:r>
                </a:p>
              </p:txBody>
            </p:sp>
            <p:sp>
              <p:nvSpPr>
                <p:cNvPr id="102" name="TextBox 101"/>
                <p:cNvSpPr txBox="1"/>
                <p:nvPr/>
              </p:nvSpPr>
              <p:spPr>
                <a:xfrm>
                  <a:off x="2057315" y="4871067"/>
                  <a:ext cx="377699" cy="263252"/>
                </a:xfrm>
                <a:prstGeom prst="rect">
                  <a:avLst/>
                </a:prstGeom>
                <a:noFill/>
              </p:spPr>
              <p:txBody>
                <a:bodyPr wrap="none">
                  <a:spAutoFit/>
                </a:bodyPr>
                <a:lstStyle/>
                <a:p>
                  <a:pPr>
                    <a:defRPr/>
                  </a:pPr>
                  <a:r>
                    <a:rPr lang="en-US" sz="600" dirty="0"/>
                    <a:t>5 hrs</a:t>
                  </a:r>
                </a:p>
              </p:txBody>
            </p:sp>
          </p:grpSp>
        </p:grpSp>
        <p:grpSp>
          <p:nvGrpSpPr>
            <p:cNvPr id="19" name="Group 134"/>
            <p:cNvGrpSpPr/>
            <p:nvPr/>
          </p:nvGrpSpPr>
          <p:grpSpPr bwMode="auto">
            <a:xfrm>
              <a:off x="7890772" y="5375275"/>
              <a:ext cx="1447875" cy="637436"/>
              <a:chOff x="7890386" y="5334000"/>
              <a:chExt cx="1447799" cy="637436"/>
            </a:xfrm>
            <a:effectLst>
              <a:outerShdw blurRad="50800" dist="38100" dir="2700000" algn="tl" rotWithShape="0">
                <a:prstClr val="black">
                  <a:alpha val="40000"/>
                </a:prstClr>
              </a:outerShdw>
              <a:reflection blurRad="6350" stA="52000" endA="300" endPos="35000" dir="5400000" sy="-100000" algn="bl" rotWithShape="0"/>
            </a:effectLst>
          </p:grpSpPr>
          <p:sp>
            <p:nvSpPr>
              <p:cNvPr id="94" name="Rectangle 93"/>
              <p:cNvSpPr/>
              <p:nvPr/>
            </p:nvSpPr>
            <p:spPr>
              <a:xfrm rot="841949">
                <a:off x="8001000" y="5334000"/>
                <a:ext cx="914400" cy="457200"/>
              </a:xfrm>
              <a:prstGeom prst="rect">
                <a:avLst/>
              </a:prstGeom>
              <a:solidFill>
                <a:schemeClr val="bg1"/>
              </a:solidFill>
              <a:ln w="3175"/>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800" dirty="0">
                    <a:solidFill>
                      <a:schemeClr val="tx1"/>
                    </a:solidFill>
                  </a:rPr>
                  <a:t>STORY </a:t>
                </a:r>
              </a:p>
              <a:p>
                <a:pPr>
                  <a:defRPr/>
                </a:pPr>
                <a:r>
                  <a:rPr lang="en-US" sz="800" dirty="0">
                    <a:solidFill>
                      <a:schemeClr val="tx1"/>
                    </a:solidFill>
                  </a:rPr>
                  <a:t>C</a:t>
                </a:r>
              </a:p>
            </p:txBody>
          </p:sp>
          <p:sp>
            <p:nvSpPr>
              <p:cNvPr id="95" name="Rectangle 94"/>
              <p:cNvSpPr/>
              <p:nvPr/>
            </p:nvSpPr>
            <p:spPr>
              <a:xfrm rot="841949">
                <a:off x="8153400" y="5486400"/>
                <a:ext cx="914400" cy="457200"/>
              </a:xfrm>
              <a:prstGeom prst="rect">
                <a:avLst/>
              </a:prstGeom>
              <a:solidFill>
                <a:schemeClr val="bg1"/>
              </a:solidFill>
              <a:ln w="3175"/>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800" dirty="0">
                    <a:solidFill>
                      <a:schemeClr val="tx1"/>
                    </a:solidFill>
                  </a:rPr>
                  <a:t>STORY </a:t>
                </a:r>
              </a:p>
              <a:p>
                <a:pPr>
                  <a:defRPr/>
                </a:pPr>
                <a:r>
                  <a:rPr lang="en-US" sz="800" dirty="0">
                    <a:solidFill>
                      <a:schemeClr val="tx1"/>
                    </a:solidFill>
                  </a:rPr>
                  <a:t>C</a:t>
                </a:r>
              </a:p>
            </p:txBody>
          </p:sp>
          <p:sp>
            <p:nvSpPr>
              <p:cNvPr id="96" name="Rectangle 95"/>
              <p:cNvSpPr/>
              <p:nvPr/>
            </p:nvSpPr>
            <p:spPr>
              <a:xfrm rot="841949">
                <a:off x="7890386" y="5514236"/>
                <a:ext cx="914400" cy="457200"/>
              </a:xfrm>
              <a:prstGeom prst="rect">
                <a:avLst/>
              </a:prstGeom>
              <a:solidFill>
                <a:schemeClr val="bg1"/>
              </a:solidFill>
              <a:ln w="3175"/>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800" dirty="0">
                    <a:solidFill>
                      <a:schemeClr val="tx1"/>
                    </a:solidFill>
                  </a:rPr>
                  <a:t>STORY </a:t>
                </a:r>
              </a:p>
              <a:p>
                <a:pPr>
                  <a:defRPr/>
                </a:pPr>
                <a:r>
                  <a:rPr lang="en-US" sz="800" dirty="0">
                    <a:solidFill>
                      <a:schemeClr val="tx1"/>
                    </a:solidFill>
                  </a:rPr>
                  <a:t>X</a:t>
                </a:r>
              </a:p>
            </p:txBody>
          </p:sp>
          <p:sp>
            <p:nvSpPr>
              <p:cNvPr id="97" name="Rectangle 96"/>
              <p:cNvSpPr/>
              <p:nvPr/>
            </p:nvSpPr>
            <p:spPr>
              <a:xfrm rot="841949">
                <a:off x="8423785" y="5514236"/>
                <a:ext cx="914400" cy="457200"/>
              </a:xfrm>
              <a:prstGeom prst="rect">
                <a:avLst/>
              </a:prstGeom>
              <a:solidFill>
                <a:schemeClr val="bg1"/>
              </a:solidFill>
              <a:ln w="3175"/>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800" dirty="0">
                    <a:solidFill>
                      <a:schemeClr val="tx1"/>
                    </a:solidFill>
                  </a:rPr>
                  <a:t>STORY </a:t>
                </a:r>
              </a:p>
              <a:p>
                <a:pPr>
                  <a:defRPr/>
                </a:pPr>
                <a:r>
                  <a:rPr lang="en-US" sz="800" dirty="0">
                    <a:solidFill>
                      <a:schemeClr val="tx1"/>
                    </a:solidFill>
                  </a:rPr>
                  <a:t>y</a:t>
                </a:r>
              </a:p>
            </p:txBody>
          </p:sp>
        </p:grpSp>
        <p:sp>
          <p:nvSpPr>
            <p:cNvPr id="93" name="TextBox 92"/>
            <p:cNvSpPr txBox="1"/>
            <p:nvPr/>
          </p:nvSpPr>
          <p:spPr bwMode="auto">
            <a:xfrm>
              <a:off x="7689850" y="3470275"/>
              <a:ext cx="930741" cy="410369"/>
            </a:xfrm>
            <a:prstGeom prst="rect">
              <a:avLst/>
            </a:prstGeom>
            <a:noFill/>
          </p:spPr>
          <p:txBody>
            <a:bodyPr wrap="none">
              <a:spAutoFit/>
            </a:bodyPr>
            <a:lstStyle/>
            <a:p>
              <a:pPr>
                <a:defRPr/>
              </a:pPr>
              <a:r>
                <a:rPr lang="en-US" sz="1400" i="1" dirty="0">
                  <a:solidFill>
                    <a:schemeClr val="accent6">
                      <a:lumMod val="50000"/>
                    </a:schemeClr>
                  </a:solidFill>
                </a:rPr>
                <a:t>Burndown</a:t>
              </a:r>
            </a:p>
          </p:txBody>
        </p:sp>
      </p:grpSp>
      <p:pic>
        <p:nvPicPr>
          <p:cNvPr id="23554" name="Picture 2" descr="C:\Users\cwarrie\Desktop\TT Scrum Room.jpg"/>
          <p:cNvPicPr>
            <a:picLocks noChangeAspect="1" noChangeArrowheads="1"/>
          </p:cNvPicPr>
          <p:nvPr/>
        </p:nvPicPr>
        <p:blipFill>
          <a:blip r:embed="rId3" cstate="print"/>
          <a:srcRect/>
          <a:stretch>
            <a:fillRect/>
          </a:stretch>
        </p:blipFill>
        <p:spPr bwMode="auto">
          <a:xfrm>
            <a:off x="3087584" y="3810000"/>
            <a:ext cx="5930179" cy="2531423"/>
          </a:xfrm>
          <a:prstGeom prst="rect">
            <a:avLst/>
          </a:prstGeom>
          <a:noFill/>
        </p:spPr>
      </p:pic>
    </p:spTree>
  </p:cSld>
  <p:clrMapOvr>
    <a:masterClrMapping/>
  </p:clrMapOv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a:xfrm>
            <a:off x="980700" y="397063"/>
            <a:ext cx="6096000" cy="369887"/>
          </a:xfrm>
          <a:prstGeom prst="rect">
            <a:avLst/>
          </a:prstGeom>
        </p:spPr>
        <p:txBody>
          <a:bodyPr anchor="t"/>
          <a:lstStyle/>
          <a:p>
            <a:pPr lvl="0" eaLnBrk="0" hangingPunct="0"/>
            <a:r>
              <a:rPr lang="en-US" sz="2000" dirty="0" smtClean="0">
                <a:latin typeface="+mj-lt"/>
                <a:cs typeface="Calibri" pitchFamily="34" charset="0"/>
              </a:rPr>
              <a:t>Release Testing</a:t>
            </a:r>
            <a:endParaRPr kumimoji="0" lang="en-US" sz="2400" b="1" i="0" u="none" strike="noStrike" kern="0" cap="none" spc="0" normalizeH="0" baseline="0" noProof="0" dirty="0" smtClean="0">
              <a:ln>
                <a:noFill/>
              </a:ln>
              <a:solidFill>
                <a:schemeClr val="tx1"/>
              </a:solidFill>
              <a:effectLst/>
              <a:uLnTx/>
              <a:uFillTx/>
              <a:latin typeface="+mj-lt"/>
              <a:ea typeface="+mj-ea"/>
              <a:cs typeface="Calibri" pitchFamily="34" charset="0"/>
            </a:endParaRPr>
          </a:p>
        </p:txBody>
      </p:sp>
      <p:sp>
        <p:nvSpPr>
          <p:cNvPr id="6" name="Rectangle 5"/>
          <p:cNvSpPr/>
          <p:nvPr/>
        </p:nvSpPr>
        <p:spPr bwMode="auto">
          <a:xfrm>
            <a:off x="381000" y="1752600"/>
            <a:ext cx="8305800" cy="3352800"/>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rtlCol="0" anchor="ctr"/>
          <a:lstStyle/>
          <a:p>
            <a:pPr marL="231775" indent="-231775" algn="ctr" eaLnBrk="0" hangingPunct="0">
              <a:lnSpc>
                <a:spcPct val="90000"/>
              </a:lnSpc>
              <a:buClr>
                <a:srgbClr val="0099CC"/>
              </a:buClr>
              <a:buSzPct val="75000"/>
              <a:buFont typeface="Wingdings" pitchFamily="2" charset="2"/>
              <a:buNone/>
            </a:pPr>
            <a:endParaRPr lang="en-US" sz="2000" b="1" i="0" dirty="0" smtClean="0">
              <a:solidFill>
                <a:schemeClr val="tx1"/>
              </a:solidFill>
              <a:latin typeface="+mj-lt"/>
              <a:cs typeface="Calibri" pitchFamily="34" charset="0"/>
            </a:endParaRPr>
          </a:p>
        </p:txBody>
      </p:sp>
      <p:pic>
        <p:nvPicPr>
          <p:cNvPr id="7" name="Picture 1"/>
          <p:cNvPicPr>
            <a:picLocks noChangeAspect="1" noChangeArrowheads="1"/>
          </p:cNvPicPr>
          <p:nvPr/>
        </p:nvPicPr>
        <p:blipFill>
          <a:blip r:embed="rId3" cstate="print"/>
          <a:srcRect/>
          <a:stretch>
            <a:fillRect/>
          </a:stretch>
        </p:blipFill>
        <p:spPr bwMode="auto">
          <a:xfrm>
            <a:off x="1706563" y="1895475"/>
            <a:ext cx="6827837" cy="3067050"/>
          </a:xfrm>
          <a:prstGeom prst="rect">
            <a:avLst/>
          </a:prstGeom>
          <a:noFill/>
          <a:ln w="9525">
            <a:noFill/>
            <a:miter lim="800000"/>
            <a:headEnd/>
            <a:tailEnd/>
          </a:ln>
        </p:spPr>
      </p:pic>
      <p:pic>
        <p:nvPicPr>
          <p:cNvPr id="8" name="Picture 2"/>
          <p:cNvPicPr>
            <a:picLocks noChangeAspect="1" noChangeArrowheads="1"/>
          </p:cNvPicPr>
          <p:nvPr/>
        </p:nvPicPr>
        <p:blipFill>
          <a:blip r:embed="rId4" cstate="print"/>
          <a:srcRect/>
          <a:stretch>
            <a:fillRect/>
          </a:stretch>
        </p:blipFill>
        <p:spPr bwMode="auto">
          <a:xfrm>
            <a:off x="533400" y="2743200"/>
            <a:ext cx="1028700" cy="1028700"/>
          </a:xfrm>
          <a:prstGeom prst="rect">
            <a:avLst/>
          </a:prstGeom>
          <a:noFill/>
          <a:ln w="9525">
            <a:noFill/>
            <a:miter lim="800000"/>
            <a:headEnd/>
            <a:tailEnd/>
          </a:ln>
        </p:spPr>
      </p:pic>
      <p:sp>
        <p:nvSpPr>
          <p:cNvPr id="10" name="Rectangle 9"/>
          <p:cNvSpPr/>
          <p:nvPr/>
        </p:nvSpPr>
        <p:spPr bwMode="auto">
          <a:xfrm>
            <a:off x="6553200" y="2057400"/>
            <a:ext cx="685800" cy="2743200"/>
          </a:xfrm>
          <a:prstGeom prst="rect">
            <a:avLst/>
          </a:prstGeom>
          <a:solidFill>
            <a:srgbClr val="FFC000">
              <a:alpha val="24000"/>
            </a:srgbClr>
          </a:solidFill>
          <a:ln w="9525">
            <a:solidFill>
              <a:schemeClr val="accent2"/>
            </a:solidFill>
            <a:miter lim="800000"/>
            <a:headEnd/>
            <a:tailEnd/>
          </a:ln>
        </p:spPr>
        <p:txBody>
          <a:bodyPr rtlCol="0" anchor="ctr"/>
          <a:lstStyle/>
          <a:p>
            <a:pPr marL="231775" indent="-231775" algn="ctr" eaLnBrk="0" hangingPunct="0">
              <a:lnSpc>
                <a:spcPct val="90000"/>
              </a:lnSpc>
              <a:buClr>
                <a:srgbClr val="0099CC"/>
              </a:buClr>
              <a:buSzPct val="75000"/>
              <a:buFont typeface="Wingdings" pitchFamily="2" charset="2"/>
              <a:buNone/>
            </a:pPr>
            <a:endParaRPr lang="en-US" sz="2000" b="1" i="0" dirty="0" smtClean="0">
              <a:solidFill>
                <a:schemeClr val="tx1"/>
              </a:solidFill>
              <a:latin typeface="+mj-lt"/>
              <a:cs typeface="Calibri" pitchFamily="34"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p:nvPr>
        </p:nvSpPr>
        <p:spPr>
          <a:xfrm>
            <a:off x="961899" y="374075"/>
            <a:ext cx="7469581" cy="369332"/>
          </a:xfrm>
        </p:spPr>
        <p:txBody>
          <a:bodyPr anchor="t">
            <a:normAutofit fontScale="90000"/>
          </a:bodyPr>
          <a:lstStyle/>
          <a:p>
            <a:r>
              <a:rPr lang="en-GB" dirty="0" smtClean="0">
                <a:latin typeface="+mn-lt"/>
                <a:cs typeface="Calibri" pitchFamily="34" charset="0"/>
              </a:rPr>
              <a:t>Standing Team – From Project Culture to Team Culture</a:t>
            </a:r>
            <a:endParaRPr lang="en-US" dirty="0" smtClean="0">
              <a:latin typeface="+mn-lt"/>
              <a:cs typeface="Calibri" pitchFamily="34" charset="0"/>
            </a:endParaRPr>
          </a:p>
        </p:txBody>
      </p:sp>
      <p:sp>
        <p:nvSpPr>
          <p:cNvPr id="217" name="Content Placeholder 5"/>
          <p:cNvSpPr>
            <a:spLocks noGrp="1"/>
          </p:cNvSpPr>
          <p:nvPr>
            <p:ph type="body" sz="half" idx="1"/>
          </p:nvPr>
        </p:nvSpPr>
        <p:spPr>
          <a:xfrm>
            <a:off x="3352800" y="3430472"/>
            <a:ext cx="2286000" cy="304800"/>
          </a:xfrm>
        </p:spPr>
        <p:txBody>
          <a:bodyPr anchor="ctr">
            <a:noAutofit/>
          </a:bodyPr>
          <a:lstStyle/>
          <a:p>
            <a:pPr marL="0" lvl="1" indent="0" algn="ctr">
              <a:lnSpc>
                <a:spcPct val="80000"/>
              </a:lnSpc>
              <a:spcBef>
                <a:spcPts val="1600"/>
              </a:spcBef>
              <a:spcAft>
                <a:spcPts val="1200"/>
              </a:spcAft>
              <a:buNone/>
            </a:pPr>
            <a:r>
              <a:rPr lang="en-US" sz="2000" b="1" dirty="0" smtClean="0">
                <a:solidFill>
                  <a:srgbClr val="D2A000"/>
                </a:solidFill>
                <a:effectLst>
                  <a:outerShdw blurRad="38100" dist="38100" dir="2700000" algn="tl">
                    <a:srgbClr val="000000">
                      <a:alpha val="43137"/>
                    </a:srgbClr>
                  </a:outerShdw>
                </a:effectLst>
                <a:latin typeface="+mn-lt"/>
                <a:cs typeface="Arial" pitchFamily="34" charset="0"/>
              </a:rPr>
              <a:t>TRANSITION TO</a:t>
            </a:r>
          </a:p>
        </p:txBody>
      </p:sp>
      <p:sp>
        <p:nvSpPr>
          <p:cNvPr id="117" name="Content Placeholder 5"/>
          <p:cNvSpPr>
            <a:spLocks noGrp="1"/>
          </p:cNvSpPr>
          <p:nvPr>
            <p:ph sz="half" idx="2"/>
          </p:nvPr>
        </p:nvSpPr>
        <p:spPr>
          <a:xfrm>
            <a:off x="228600" y="1830272"/>
            <a:ext cx="1219200" cy="304800"/>
          </a:xfrm>
        </p:spPr>
        <p:txBody>
          <a:bodyPr anchor="ctr">
            <a:normAutofit lnSpcReduction="10000"/>
          </a:bodyPr>
          <a:lstStyle/>
          <a:p>
            <a:pPr marL="0" lvl="1" indent="0">
              <a:lnSpc>
                <a:spcPct val="80000"/>
              </a:lnSpc>
              <a:spcBef>
                <a:spcPts val="1600"/>
              </a:spcBef>
              <a:spcAft>
                <a:spcPts val="1200"/>
              </a:spcAft>
              <a:buNone/>
            </a:pPr>
            <a:r>
              <a:rPr lang="en-US" b="1" dirty="0" smtClean="0">
                <a:solidFill>
                  <a:srgbClr val="D2A000"/>
                </a:solidFill>
                <a:effectLst>
                  <a:outerShdw blurRad="38100" dist="38100" dir="2700000" algn="tl">
                    <a:srgbClr val="000000">
                      <a:alpha val="43137"/>
                    </a:srgbClr>
                  </a:outerShdw>
                </a:effectLst>
                <a:latin typeface="+mn-lt"/>
                <a:cs typeface="Arial" pitchFamily="34" charset="0"/>
              </a:rPr>
              <a:t>EXISTING</a:t>
            </a:r>
          </a:p>
        </p:txBody>
      </p:sp>
      <p:sp>
        <p:nvSpPr>
          <p:cNvPr id="10" name="Content Placeholder 5"/>
          <p:cNvSpPr>
            <a:spLocks noGrp="1"/>
          </p:cNvSpPr>
          <p:nvPr>
            <p:ph idx="4294967295"/>
          </p:nvPr>
        </p:nvSpPr>
        <p:spPr>
          <a:xfrm>
            <a:off x="0" y="4268788"/>
            <a:ext cx="4419600" cy="304800"/>
          </a:xfrm>
        </p:spPr>
        <p:txBody>
          <a:bodyPr anchor="ctr">
            <a:noAutofit/>
          </a:bodyPr>
          <a:lstStyle/>
          <a:p>
            <a:pPr marL="0" lvl="1" indent="0" algn="ctr">
              <a:lnSpc>
                <a:spcPct val="80000"/>
              </a:lnSpc>
              <a:spcBef>
                <a:spcPts val="1600"/>
              </a:spcBef>
              <a:spcAft>
                <a:spcPts val="1200"/>
              </a:spcAft>
              <a:buNone/>
            </a:pPr>
            <a:r>
              <a:rPr lang="en-US" sz="2000" dirty="0" smtClean="0">
                <a:latin typeface="+mn-lt"/>
                <a:cs typeface="Arial" pitchFamily="34" charset="0"/>
              </a:rPr>
              <a:t>LONG LIVED </a:t>
            </a:r>
            <a:r>
              <a:rPr lang="en-US" sz="2000" b="1" dirty="0" smtClean="0">
                <a:solidFill>
                  <a:srgbClr val="002663"/>
                </a:solidFill>
                <a:effectLst>
                  <a:outerShdw blurRad="38100" dist="38100" dir="2700000" algn="tl">
                    <a:srgbClr val="000000">
                      <a:alpha val="43137"/>
                    </a:srgbClr>
                  </a:outerShdw>
                </a:effectLst>
                <a:latin typeface="+mn-lt"/>
                <a:cs typeface="Arial" pitchFamily="34" charset="0"/>
              </a:rPr>
              <a:t>STANDING TEAM</a:t>
            </a:r>
          </a:p>
        </p:txBody>
      </p:sp>
      <p:sp>
        <p:nvSpPr>
          <p:cNvPr id="113" name="Content Placeholder 2"/>
          <p:cNvSpPr txBox="1">
            <a:spLocks/>
          </p:cNvSpPr>
          <p:nvPr/>
        </p:nvSpPr>
        <p:spPr>
          <a:xfrm>
            <a:off x="5105400" y="2304894"/>
            <a:ext cx="3733800" cy="857250"/>
          </a:xfrm>
          <a:prstGeom prst="rect">
            <a:avLst/>
          </a:prstGeom>
        </p:spPr>
        <p:style>
          <a:lnRef idx="2">
            <a:schemeClr val="accent1"/>
          </a:lnRef>
          <a:fillRef idx="1">
            <a:schemeClr val="lt1"/>
          </a:fillRef>
          <a:effectRef idx="0">
            <a:schemeClr val="accent1"/>
          </a:effectRef>
          <a:fontRef idx="minor">
            <a:schemeClr val="dk1"/>
          </a:fontRef>
        </p:style>
        <p:txBody>
          <a:bodyPr lIns="77925" tIns="38963" rIns="77925" bIns="38963"/>
          <a:lstStyle/>
          <a:p>
            <a:pPr marL="292219" indent="-292219">
              <a:lnSpc>
                <a:spcPct val="80000"/>
              </a:lnSpc>
              <a:spcBef>
                <a:spcPts val="256"/>
              </a:spcBef>
              <a:buClr>
                <a:srgbClr val="FF9900"/>
              </a:buClr>
              <a:buFont typeface="Wingdings" pitchFamily="2" charset="2"/>
              <a:buChar char="§"/>
              <a:defRPr/>
            </a:pPr>
            <a:r>
              <a:rPr lang="en-US" sz="1200" dirty="0" smtClean="0">
                <a:latin typeface="+mn-lt"/>
                <a:cs typeface="Arial" pitchFamily="34" charset="0"/>
              </a:rPr>
              <a:t>Team ramp-up and ramp-down as project progress</a:t>
            </a:r>
          </a:p>
          <a:p>
            <a:pPr marL="292219" indent="-292219">
              <a:lnSpc>
                <a:spcPct val="80000"/>
              </a:lnSpc>
              <a:spcBef>
                <a:spcPts val="256"/>
              </a:spcBef>
              <a:buClr>
                <a:srgbClr val="FF9900"/>
              </a:buClr>
              <a:buFont typeface="Wingdings" pitchFamily="2" charset="2"/>
              <a:buChar char="§"/>
              <a:defRPr/>
            </a:pPr>
            <a:r>
              <a:rPr lang="en-US" sz="1200" dirty="0" smtClean="0">
                <a:latin typeface="+mn-lt"/>
                <a:cs typeface="Arial" pitchFamily="34" charset="0"/>
              </a:rPr>
              <a:t>Team dismantled after project completion</a:t>
            </a:r>
          </a:p>
          <a:p>
            <a:pPr marL="292219" indent="-292219">
              <a:lnSpc>
                <a:spcPct val="80000"/>
              </a:lnSpc>
              <a:spcBef>
                <a:spcPts val="256"/>
              </a:spcBef>
              <a:buClr>
                <a:srgbClr val="FF9900"/>
              </a:buClr>
              <a:buFont typeface="Wingdings" pitchFamily="2" charset="2"/>
              <a:buChar char="§"/>
              <a:defRPr/>
            </a:pPr>
            <a:r>
              <a:rPr lang="en-US" sz="1200" dirty="0" smtClean="0">
                <a:latin typeface="+mn-lt"/>
                <a:cs typeface="Arial" pitchFamily="34" charset="0"/>
              </a:rPr>
              <a:t>The </a:t>
            </a:r>
            <a:r>
              <a:rPr lang="en-US" sz="1200" dirty="0">
                <a:latin typeface="+mn-lt"/>
                <a:cs typeface="Arial" pitchFamily="34" charset="0"/>
              </a:rPr>
              <a:t>visibility for any role is restricted only to the stage where they play a primary </a:t>
            </a:r>
            <a:r>
              <a:rPr lang="en-US" sz="1200" dirty="0" smtClean="0">
                <a:latin typeface="+mn-lt"/>
                <a:cs typeface="Arial" pitchFamily="34" charset="0"/>
              </a:rPr>
              <a:t>role</a:t>
            </a:r>
            <a:endParaRPr lang="en-US" sz="1200" dirty="0">
              <a:latin typeface="+mn-lt"/>
              <a:cs typeface="Arial" pitchFamily="34" charset="0"/>
            </a:endParaRPr>
          </a:p>
        </p:txBody>
      </p:sp>
      <p:sp>
        <p:nvSpPr>
          <p:cNvPr id="160" name="Content Placeholder 2"/>
          <p:cNvSpPr txBox="1">
            <a:spLocks/>
          </p:cNvSpPr>
          <p:nvPr/>
        </p:nvSpPr>
        <p:spPr>
          <a:xfrm>
            <a:off x="457200" y="4785247"/>
            <a:ext cx="5183579" cy="1219200"/>
          </a:xfrm>
          <a:prstGeom prst="rect">
            <a:avLst/>
          </a:prstGeom>
        </p:spPr>
        <p:style>
          <a:lnRef idx="2">
            <a:schemeClr val="accent1"/>
          </a:lnRef>
          <a:fillRef idx="1">
            <a:schemeClr val="lt1"/>
          </a:fillRef>
          <a:effectRef idx="0">
            <a:schemeClr val="accent1"/>
          </a:effectRef>
          <a:fontRef idx="minor">
            <a:schemeClr val="dk1"/>
          </a:fontRef>
        </p:style>
        <p:txBody>
          <a:bodyPr lIns="77925" tIns="38963" rIns="77925" bIns="38963"/>
          <a:lstStyle/>
          <a:p>
            <a:pPr marL="292219" indent="-292219">
              <a:lnSpc>
                <a:spcPct val="80000"/>
              </a:lnSpc>
              <a:spcBef>
                <a:spcPts val="256"/>
              </a:spcBef>
              <a:buClr>
                <a:srgbClr val="FF9900"/>
              </a:buClr>
              <a:buFont typeface="Wingdings" pitchFamily="2" charset="2"/>
              <a:buChar char="§"/>
              <a:defRPr/>
            </a:pPr>
            <a:r>
              <a:rPr lang="en-US" sz="1200" dirty="0" smtClean="0">
                <a:latin typeface="+mn-lt"/>
                <a:cs typeface="Calibri" pitchFamily="34" charset="0"/>
              </a:rPr>
              <a:t>Continuously working on backlog of work items and not on any projects)</a:t>
            </a:r>
          </a:p>
          <a:p>
            <a:pPr marL="292219" indent="-292219">
              <a:lnSpc>
                <a:spcPct val="80000"/>
              </a:lnSpc>
              <a:spcBef>
                <a:spcPts val="256"/>
              </a:spcBef>
              <a:buClr>
                <a:srgbClr val="FF9900"/>
              </a:buClr>
              <a:buFont typeface="Wingdings" pitchFamily="2" charset="2"/>
              <a:buChar char="§"/>
              <a:defRPr/>
            </a:pPr>
            <a:r>
              <a:rPr lang="en-US" sz="1200" dirty="0" smtClean="0">
                <a:latin typeface="+mn-lt"/>
                <a:cs typeface="Calibri" pitchFamily="34" charset="0"/>
              </a:rPr>
              <a:t>Self Organizing, Cross </a:t>
            </a:r>
            <a:r>
              <a:rPr lang="en-US" sz="1200" dirty="0">
                <a:latin typeface="+mn-lt"/>
                <a:cs typeface="Calibri" pitchFamily="34" charset="0"/>
              </a:rPr>
              <a:t>functional team </a:t>
            </a:r>
            <a:r>
              <a:rPr lang="en-US" sz="1200" dirty="0" smtClean="0">
                <a:latin typeface="+mn-lt"/>
                <a:cs typeface="Calibri" pitchFamily="34" charset="0"/>
              </a:rPr>
              <a:t>members</a:t>
            </a:r>
            <a:endParaRPr lang="en-US" sz="1200" dirty="0">
              <a:latin typeface="+mn-lt"/>
              <a:cs typeface="Calibri" pitchFamily="34" charset="0"/>
            </a:endParaRPr>
          </a:p>
          <a:p>
            <a:pPr marL="292219" indent="-292219">
              <a:lnSpc>
                <a:spcPct val="80000"/>
              </a:lnSpc>
              <a:spcBef>
                <a:spcPts val="256"/>
              </a:spcBef>
              <a:buClr>
                <a:srgbClr val="FF9900"/>
              </a:buClr>
              <a:buFont typeface="Wingdings" pitchFamily="2" charset="2"/>
              <a:buChar char="§"/>
              <a:defRPr/>
            </a:pPr>
            <a:r>
              <a:rPr lang="en-US" sz="1200" dirty="0">
                <a:latin typeface="+mn-lt"/>
                <a:cs typeface="Calibri" pitchFamily="34" charset="0"/>
              </a:rPr>
              <a:t>High visibility on project progress to all team members</a:t>
            </a:r>
          </a:p>
          <a:p>
            <a:pPr marL="292219" indent="-292219">
              <a:lnSpc>
                <a:spcPct val="80000"/>
              </a:lnSpc>
              <a:spcBef>
                <a:spcPts val="256"/>
              </a:spcBef>
              <a:buClr>
                <a:srgbClr val="FF9900"/>
              </a:buClr>
              <a:buFont typeface="Wingdings" pitchFamily="2" charset="2"/>
              <a:buChar char="§"/>
              <a:defRPr/>
            </a:pPr>
            <a:r>
              <a:rPr lang="en-US" sz="1200" dirty="0">
                <a:latin typeface="+mn-lt"/>
                <a:cs typeface="Calibri" pitchFamily="34" charset="0"/>
              </a:rPr>
              <a:t>Collaborative ways of working</a:t>
            </a:r>
          </a:p>
          <a:p>
            <a:pPr marL="292219" indent="-292219">
              <a:lnSpc>
                <a:spcPct val="80000"/>
              </a:lnSpc>
              <a:spcBef>
                <a:spcPts val="256"/>
              </a:spcBef>
              <a:buClr>
                <a:srgbClr val="FF9900"/>
              </a:buClr>
              <a:buFont typeface="Wingdings" pitchFamily="2" charset="2"/>
              <a:buChar char="§"/>
              <a:defRPr/>
            </a:pPr>
            <a:r>
              <a:rPr lang="en-US" sz="1200" dirty="0">
                <a:latin typeface="+mn-lt"/>
                <a:cs typeface="Calibri" pitchFamily="34" charset="0"/>
              </a:rPr>
              <a:t>Frequent Delivery</a:t>
            </a:r>
          </a:p>
        </p:txBody>
      </p:sp>
      <p:sp>
        <p:nvSpPr>
          <p:cNvPr id="161" name="Down Arrow 160"/>
          <p:cNvSpPr/>
          <p:nvPr/>
        </p:nvSpPr>
        <p:spPr>
          <a:xfrm>
            <a:off x="4191000" y="3848319"/>
            <a:ext cx="445477" cy="344153"/>
          </a:xfrm>
          <a:prstGeom prst="downArrow">
            <a:avLst/>
          </a:prstGeom>
          <a:solidFill>
            <a:srgbClr val="FFC000"/>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lIns="77925" tIns="38963" rIns="77925" bIns="38963" anchor="ctr"/>
          <a:lstStyle/>
          <a:p>
            <a:pPr>
              <a:defRPr/>
            </a:pPr>
            <a:endParaRPr lang="en-US">
              <a:cs typeface="Calibri" pitchFamily="34" charset="0"/>
            </a:endParaRPr>
          </a:p>
        </p:txBody>
      </p:sp>
      <p:sp>
        <p:nvSpPr>
          <p:cNvPr id="114" name="Content Placeholder 5"/>
          <p:cNvSpPr txBox="1">
            <a:spLocks/>
          </p:cNvSpPr>
          <p:nvPr/>
        </p:nvSpPr>
        <p:spPr bwMode="auto">
          <a:xfrm>
            <a:off x="228601" y="1027093"/>
            <a:ext cx="8737269" cy="80170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normAutofit/>
          </a:bodyPr>
          <a:lstStyle/>
          <a:p>
            <a:pPr marL="0" marR="0" lvl="1" indent="0" algn="l" defTabSz="914400" rtl="0" eaLnBrk="0" fontAlgn="base" latinLnBrk="0" hangingPunct="0">
              <a:lnSpc>
                <a:spcPct val="80000"/>
              </a:lnSpc>
              <a:spcBef>
                <a:spcPts val="1600"/>
              </a:spcBef>
              <a:spcAft>
                <a:spcPts val="1200"/>
              </a:spcAft>
              <a:buClr>
                <a:srgbClr val="0099CC"/>
              </a:buClr>
              <a:buSzTx/>
              <a:buFont typeface="Arial" pitchFamily="34" charset="0"/>
              <a:buNone/>
              <a:tabLst/>
              <a:defRPr/>
            </a:pPr>
            <a:r>
              <a:rPr kumimoji="0" lang="en-US" sz="1400" b="1" i="0" u="none" strike="noStrike" kern="0" cap="none" spc="0" normalizeH="0" baseline="0" noProof="0" dirty="0" smtClean="0">
                <a:ln>
                  <a:noFill/>
                </a:ln>
                <a:solidFill>
                  <a:srgbClr val="002663"/>
                </a:solidFill>
                <a:uLnTx/>
                <a:uFillTx/>
                <a:latin typeface="+mn-lt"/>
                <a:cs typeface="Arial" pitchFamily="34" charset="0"/>
              </a:rPr>
              <a:t>Become a function with focus on addressing a broader array of erratic</a:t>
            </a:r>
            <a:r>
              <a:rPr kumimoji="0" lang="en-US" sz="1400" b="1" i="0" u="none" strike="noStrike" kern="0" cap="none" spc="0" normalizeH="0" noProof="0" dirty="0" smtClean="0">
                <a:ln>
                  <a:noFill/>
                </a:ln>
                <a:solidFill>
                  <a:srgbClr val="002663"/>
                </a:solidFill>
                <a:uLnTx/>
                <a:uFillTx/>
                <a:latin typeface="+mn-lt"/>
                <a:cs typeface="Arial" pitchFamily="34" charset="0"/>
              </a:rPr>
              <a:t> project demand challenges and support long-term growth objectives.  (i.e., a complete customer-centric feature, across all components and disciplines).</a:t>
            </a:r>
            <a:endParaRPr kumimoji="0" lang="en-US" sz="1400" b="1" i="0" u="none" strike="noStrike" kern="0" cap="none" spc="0" normalizeH="0" baseline="0" noProof="0" dirty="0" smtClean="0">
              <a:ln>
                <a:noFill/>
              </a:ln>
              <a:solidFill>
                <a:srgbClr val="002663"/>
              </a:solidFill>
              <a:uLnTx/>
              <a:uFillTx/>
              <a:latin typeface="+mn-lt"/>
              <a:cs typeface="Arial" pitchFamily="34" charset="0"/>
            </a:endParaRPr>
          </a:p>
        </p:txBody>
      </p:sp>
      <p:pic>
        <p:nvPicPr>
          <p:cNvPr id="216" name="Picture 215" descr="Existing.png"/>
          <p:cNvPicPr>
            <a:picLocks noChangeAspect="1"/>
          </p:cNvPicPr>
          <p:nvPr/>
        </p:nvPicPr>
        <p:blipFill>
          <a:blip r:embed="rId3" cstate="print"/>
          <a:stretch>
            <a:fillRect/>
          </a:stretch>
        </p:blipFill>
        <p:spPr>
          <a:xfrm>
            <a:off x="228600" y="1906472"/>
            <a:ext cx="4876800" cy="1255672"/>
          </a:xfrm>
          <a:prstGeom prst="rect">
            <a:avLst/>
          </a:prstGeom>
        </p:spPr>
      </p:pic>
      <p:grpSp>
        <p:nvGrpSpPr>
          <p:cNvPr id="37" name="Group 36"/>
          <p:cNvGrpSpPr/>
          <p:nvPr/>
        </p:nvGrpSpPr>
        <p:grpSpPr>
          <a:xfrm>
            <a:off x="5617829" y="5001250"/>
            <a:ext cx="2679178" cy="857250"/>
            <a:chOff x="5617829" y="5001250"/>
            <a:chExt cx="2679178" cy="857250"/>
          </a:xfrm>
        </p:grpSpPr>
        <p:grpSp>
          <p:nvGrpSpPr>
            <p:cNvPr id="2" name="Group 87"/>
            <p:cNvGrpSpPr>
              <a:grpSpLocks/>
            </p:cNvGrpSpPr>
            <p:nvPr/>
          </p:nvGrpSpPr>
          <p:grpSpPr bwMode="auto">
            <a:xfrm>
              <a:off x="6223546" y="5001250"/>
              <a:ext cx="1266061" cy="685800"/>
              <a:chOff x="1600200" y="4114800"/>
              <a:chExt cx="1371600" cy="914400"/>
            </a:xfrm>
          </p:grpSpPr>
          <p:pic>
            <p:nvPicPr>
              <p:cNvPr id="23" name="Picture 88" descr="admin.png"/>
              <p:cNvPicPr>
                <a:picLocks noChangeAspect="1"/>
              </p:cNvPicPr>
              <p:nvPr/>
            </p:nvPicPr>
            <p:blipFill>
              <a:blip r:embed="rId4" cstate="print"/>
              <a:srcRect/>
              <a:stretch>
                <a:fillRect/>
              </a:stretch>
            </p:blipFill>
            <p:spPr bwMode="auto">
              <a:xfrm>
                <a:off x="1676400" y="4191000"/>
                <a:ext cx="343546" cy="343546"/>
              </a:xfrm>
              <a:prstGeom prst="rect">
                <a:avLst/>
              </a:prstGeom>
              <a:noFill/>
              <a:ln w="9525">
                <a:noFill/>
                <a:miter lim="800000"/>
                <a:headEnd/>
                <a:tailEnd/>
              </a:ln>
            </p:spPr>
          </p:pic>
          <p:pic>
            <p:nvPicPr>
              <p:cNvPr id="24" name="Picture 83" descr="User-Male.png"/>
              <p:cNvPicPr>
                <a:picLocks noChangeAspect="1"/>
              </p:cNvPicPr>
              <p:nvPr/>
            </p:nvPicPr>
            <p:blipFill>
              <a:blip r:embed="rId5" cstate="print"/>
              <a:srcRect/>
              <a:stretch>
                <a:fillRect/>
              </a:stretch>
            </p:blipFill>
            <p:spPr bwMode="auto">
              <a:xfrm flipH="1">
                <a:off x="1670755" y="4572000"/>
                <a:ext cx="368993" cy="368993"/>
              </a:xfrm>
              <a:prstGeom prst="rect">
                <a:avLst/>
              </a:prstGeom>
              <a:noFill/>
              <a:ln w="9525">
                <a:noFill/>
                <a:miter lim="800000"/>
                <a:headEnd/>
                <a:tailEnd/>
              </a:ln>
            </p:spPr>
          </p:pic>
          <p:pic>
            <p:nvPicPr>
              <p:cNvPr id="25" name="Picture 84" descr="User-Female.png"/>
              <p:cNvPicPr>
                <a:picLocks noChangeAspect="1"/>
              </p:cNvPicPr>
              <p:nvPr/>
            </p:nvPicPr>
            <p:blipFill>
              <a:blip r:embed="rId6" cstate="print"/>
              <a:srcRect/>
              <a:stretch>
                <a:fillRect/>
              </a:stretch>
            </p:blipFill>
            <p:spPr bwMode="auto">
              <a:xfrm flipH="1">
                <a:off x="2051755" y="4185356"/>
                <a:ext cx="368993" cy="368993"/>
              </a:xfrm>
              <a:prstGeom prst="rect">
                <a:avLst/>
              </a:prstGeom>
              <a:noFill/>
              <a:ln w="9525">
                <a:noFill/>
                <a:miter lim="800000"/>
                <a:headEnd/>
                <a:tailEnd/>
              </a:ln>
            </p:spPr>
          </p:pic>
          <p:pic>
            <p:nvPicPr>
              <p:cNvPr id="26" name="Picture 87" descr="user.png"/>
              <p:cNvPicPr>
                <a:picLocks noChangeAspect="1"/>
              </p:cNvPicPr>
              <p:nvPr/>
            </p:nvPicPr>
            <p:blipFill>
              <a:blip r:embed="rId7" cstate="print"/>
              <a:srcRect/>
              <a:stretch>
                <a:fillRect/>
              </a:stretch>
            </p:blipFill>
            <p:spPr bwMode="auto">
              <a:xfrm flipH="1">
                <a:off x="2051755" y="4572000"/>
                <a:ext cx="368993" cy="368993"/>
              </a:xfrm>
              <a:prstGeom prst="rect">
                <a:avLst/>
              </a:prstGeom>
              <a:noFill/>
              <a:ln w="9525">
                <a:noFill/>
                <a:miter lim="800000"/>
                <a:headEnd/>
                <a:tailEnd/>
              </a:ln>
            </p:spPr>
          </p:pic>
          <p:pic>
            <p:nvPicPr>
              <p:cNvPr id="27" name="Picture 90" descr="My-account.png"/>
              <p:cNvPicPr>
                <a:picLocks noChangeAspect="1"/>
              </p:cNvPicPr>
              <p:nvPr/>
            </p:nvPicPr>
            <p:blipFill>
              <a:blip r:embed="rId8" cstate="print"/>
              <a:srcRect/>
              <a:stretch>
                <a:fillRect/>
              </a:stretch>
            </p:blipFill>
            <p:spPr bwMode="auto">
              <a:xfrm>
                <a:off x="2431345" y="4336345"/>
                <a:ext cx="375355" cy="375355"/>
              </a:xfrm>
              <a:prstGeom prst="rect">
                <a:avLst/>
              </a:prstGeom>
              <a:noFill/>
              <a:ln w="9525">
                <a:noFill/>
                <a:miter lim="800000"/>
                <a:headEnd/>
                <a:tailEnd/>
              </a:ln>
            </p:spPr>
          </p:pic>
          <p:sp>
            <p:nvSpPr>
              <p:cNvPr id="28" name="Rectangle 27"/>
              <p:cNvSpPr/>
              <p:nvPr/>
            </p:nvSpPr>
            <p:spPr>
              <a:xfrm>
                <a:off x="1600200" y="4114800"/>
                <a:ext cx="1371600" cy="914400"/>
              </a:xfrm>
              <a:prstGeom prst="rect">
                <a:avLst/>
              </a:prstGeom>
              <a:noFill/>
              <a:ln w="38100">
                <a:solidFill>
                  <a:schemeClr val="tx2">
                    <a:lumMod val="60000"/>
                    <a:lumOff val="40000"/>
                  </a:schemeClr>
                </a:solidFill>
              </a:ln>
              <a:scene3d>
                <a:camera prst="orthographicFront"/>
                <a:lightRig rig="threePt" dir="t"/>
              </a:scene3d>
              <a:sp3d>
                <a:bevelT w="114300" prst="hardEdge"/>
              </a:sp3d>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grpSp>
        <p:cxnSp>
          <p:nvCxnSpPr>
            <p:cNvPr id="29" name="Straight Arrow Connector 28"/>
            <p:cNvCxnSpPr/>
            <p:nvPr/>
          </p:nvCxnSpPr>
          <p:spPr bwMode="auto">
            <a:xfrm>
              <a:off x="5723738" y="5401300"/>
              <a:ext cx="492369" cy="0"/>
            </a:xfrm>
            <a:prstGeom prst="straightConnector1">
              <a:avLst/>
            </a:prstGeom>
            <a:ln>
              <a:headEnd type="none" w="med" len="med"/>
              <a:tailEnd type="triangle" w="med" len="med"/>
            </a:ln>
          </p:spPr>
          <p:style>
            <a:lnRef idx="2">
              <a:schemeClr val="dk1"/>
            </a:lnRef>
            <a:fillRef idx="0">
              <a:schemeClr val="dk1"/>
            </a:fillRef>
            <a:effectRef idx="1">
              <a:schemeClr val="dk1"/>
            </a:effectRef>
            <a:fontRef idx="minor">
              <a:schemeClr val="tx1"/>
            </a:fontRef>
          </p:style>
        </p:cxnSp>
        <p:sp>
          <p:nvSpPr>
            <p:cNvPr id="30" name="TextBox 29"/>
            <p:cNvSpPr txBox="1"/>
            <p:nvPr/>
          </p:nvSpPr>
          <p:spPr bwMode="auto">
            <a:xfrm>
              <a:off x="5617829" y="5204847"/>
              <a:ext cx="829407" cy="230832"/>
            </a:xfrm>
            <a:prstGeom prst="rect">
              <a:avLst/>
            </a:prstGeom>
            <a:noFill/>
          </p:spPr>
          <p:txBody>
            <a:bodyPr>
              <a:spAutoFit/>
            </a:bodyPr>
            <a:lstStyle/>
            <a:p>
              <a:pPr>
                <a:defRPr/>
              </a:pPr>
              <a:r>
                <a:rPr lang="en-US" sz="900" i="1" dirty="0">
                  <a:latin typeface="+mn-lt"/>
                </a:rPr>
                <a:t>Input  </a:t>
              </a:r>
              <a:r>
                <a:rPr lang="el-GR" sz="900" i="1" dirty="0">
                  <a:latin typeface="+mn-lt"/>
                  <a:cs typeface="Times New Roman"/>
                </a:rPr>
                <a:t>β</a:t>
              </a:r>
              <a:endParaRPr lang="en-US" sz="900" i="1" dirty="0">
                <a:latin typeface="+mn-lt"/>
              </a:endParaRPr>
            </a:p>
          </p:txBody>
        </p:sp>
        <p:cxnSp>
          <p:nvCxnSpPr>
            <p:cNvPr id="31" name="Straight Arrow Connector 30"/>
            <p:cNvCxnSpPr/>
            <p:nvPr/>
          </p:nvCxnSpPr>
          <p:spPr bwMode="auto">
            <a:xfrm>
              <a:off x="7489527" y="5401300"/>
              <a:ext cx="492369" cy="0"/>
            </a:xfrm>
            <a:prstGeom prst="straightConnector1">
              <a:avLst/>
            </a:prstGeom>
            <a:ln>
              <a:headEnd type="none" w="med" len="med"/>
              <a:tailEnd type="triangle" w="med" len="med"/>
            </a:ln>
          </p:spPr>
          <p:style>
            <a:lnRef idx="2">
              <a:schemeClr val="dk1"/>
            </a:lnRef>
            <a:fillRef idx="0">
              <a:schemeClr val="dk1"/>
            </a:fillRef>
            <a:effectRef idx="1">
              <a:schemeClr val="dk1"/>
            </a:effectRef>
            <a:fontRef idx="minor">
              <a:schemeClr val="tx1"/>
            </a:fontRef>
          </p:style>
        </p:cxnSp>
        <p:sp>
          <p:nvSpPr>
            <p:cNvPr id="32" name="TextBox 31"/>
            <p:cNvSpPr txBox="1"/>
            <p:nvPr/>
          </p:nvSpPr>
          <p:spPr bwMode="auto">
            <a:xfrm>
              <a:off x="7467600" y="5204847"/>
              <a:ext cx="829407" cy="230832"/>
            </a:xfrm>
            <a:prstGeom prst="rect">
              <a:avLst/>
            </a:prstGeom>
            <a:noFill/>
          </p:spPr>
          <p:txBody>
            <a:bodyPr>
              <a:spAutoFit/>
            </a:bodyPr>
            <a:lstStyle/>
            <a:p>
              <a:pPr>
                <a:defRPr/>
              </a:pPr>
              <a:r>
                <a:rPr lang="en-US" sz="900" i="1" dirty="0">
                  <a:latin typeface="+mn-lt"/>
                </a:rPr>
                <a:t>Output </a:t>
              </a:r>
              <a:r>
                <a:rPr lang="el-GR" sz="900" i="1" dirty="0">
                  <a:latin typeface="+mn-lt"/>
                  <a:cs typeface="Times New Roman"/>
                </a:rPr>
                <a:t>β</a:t>
              </a:r>
              <a:endParaRPr lang="en-US" sz="900" i="1" dirty="0">
                <a:latin typeface="+mn-lt"/>
              </a:endParaRPr>
            </a:p>
          </p:txBody>
        </p:sp>
        <p:grpSp>
          <p:nvGrpSpPr>
            <p:cNvPr id="3" name="Group 127"/>
            <p:cNvGrpSpPr>
              <a:grpSpLocks/>
            </p:cNvGrpSpPr>
            <p:nvPr/>
          </p:nvGrpSpPr>
          <p:grpSpPr bwMode="auto">
            <a:xfrm>
              <a:off x="5942200" y="5401300"/>
              <a:ext cx="1772876" cy="457200"/>
              <a:chOff x="1058968" y="4648200"/>
              <a:chExt cx="1920664" cy="609600"/>
            </a:xfrm>
          </p:grpSpPr>
          <p:cxnSp>
            <p:nvCxnSpPr>
              <p:cNvPr id="34" name="Straight Arrow Connector 33"/>
              <p:cNvCxnSpPr/>
              <p:nvPr/>
            </p:nvCxnSpPr>
            <p:spPr>
              <a:xfrm>
                <a:off x="2971824" y="4648200"/>
                <a:ext cx="7937" cy="609600"/>
              </a:xfrm>
              <a:prstGeom prst="straightConnector1">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cxnSp>
            <p:nvCxnSpPr>
              <p:cNvPr id="35" name="Straight Arrow Connector 34"/>
              <p:cNvCxnSpPr/>
              <p:nvPr/>
            </p:nvCxnSpPr>
            <p:spPr>
              <a:xfrm flipH="1">
                <a:off x="1066776" y="5257800"/>
                <a:ext cx="1905048" cy="0"/>
              </a:xfrm>
              <a:prstGeom prst="straightConnector1">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cxnSp>
            <p:nvCxnSpPr>
              <p:cNvPr id="36" name="Straight Arrow Connector 35"/>
              <p:cNvCxnSpPr/>
              <p:nvPr/>
            </p:nvCxnSpPr>
            <p:spPr>
              <a:xfrm flipH="1" flipV="1">
                <a:off x="1058838" y="4681538"/>
                <a:ext cx="15875" cy="576262"/>
              </a:xfrm>
              <a:prstGeom prst="straightConnector1">
                <a:avLst/>
              </a:prstGeom>
              <a:ln>
                <a:headEnd type="none" w="med" len="med"/>
                <a:tailEnd type="triangle" w="med" len="med"/>
              </a:ln>
            </p:spPr>
            <p:style>
              <a:lnRef idx="2">
                <a:schemeClr val="dk1"/>
              </a:lnRef>
              <a:fillRef idx="0">
                <a:schemeClr val="dk1"/>
              </a:fillRef>
              <a:effectRef idx="1">
                <a:schemeClr val="dk1"/>
              </a:effectRef>
              <a:fontRef idx="minor">
                <a:schemeClr val="tx1"/>
              </a:fontRef>
            </p:style>
          </p:cxnSp>
        </p:grpSp>
      </p:grpSp>
      <p:sp>
        <p:nvSpPr>
          <p:cNvPr id="33" name="Content Placeholder 2"/>
          <p:cNvSpPr txBox="1">
            <a:spLocks/>
          </p:cNvSpPr>
          <p:nvPr/>
        </p:nvSpPr>
        <p:spPr>
          <a:xfrm>
            <a:off x="152400" y="6192000"/>
            <a:ext cx="8763000" cy="228600"/>
          </a:xfrm>
          <a:prstGeom prst="rect">
            <a:avLst/>
          </a:prstGeom>
        </p:spPr>
        <p:txBody>
          <a:bodyPr lIns="77925" tIns="38963" rIns="77925" bIns="38963"/>
          <a:lstStyle/>
          <a:p>
            <a:pPr marL="1543050" indent="-1543050" algn="ctr">
              <a:lnSpc>
                <a:spcPct val="80000"/>
              </a:lnSpc>
              <a:spcBef>
                <a:spcPts val="256"/>
              </a:spcBef>
              <a:buClr>
                <a:srgbClr val="FF9900"/>
              </a:buClr>
              <a:defRPr/>
            </a:pPr>
            <a:r>
              <a:rPr lang="en-US" sz="1400" b="1" dirty="0" smtClean="0">
                <a:solidFill>
                  <a:schemeClr val="accent6">
                    <a:lumMod val="75000"/>
                  </a:schemeClr>
                </a:solidFill>
                <a:latin typeface="+mn-lt"/>
                <a:cs typeface="Calibri" pitchFamily="34" charset="0"/>
              </a:rPr>
              <a:t>What it means:- Bring projects to Agile team rather than bringing teams to the project.</a:t>
            </a:r>
            <a:endParaRPr lang="en-US" sz="1400" b="1" dirty="0">
              <a:solidFill>
                <a:schemeClr val="accent6">
                  <a:lumMod val="75000"/>
                </a:schemeClr>
              </a:solidFill>
              <a:latin typeface="+mn-lt"/>
              <a:cs typeface="Calibri" pitchFamily="34" charset="0"/>
            </a:endParaRPr>
          </a:p>
        </p:txBody>
      </p:sp>
    </p:spTree>
  </p:cSld>
  <p:clrMapOvr>
    <a:masterClrMapping/>
  </p:clrMapOv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82"/>
          <p:cNvGrpSpPr/>
          <p:nvPr/>
        </p:nvGrpSpPr>
        <p:grpSpPr>
          <a:xfrm>
            <a:off x="2883652" y="2177503"/>
            <a:ext cx="764349" cy="2765716"/>
            <a:chOff x="2883652" y="2177503"/>
            <a:chExt cx="764349" cy="2765716"/>
          </a:xfrm>
        </p:grpSpPr>
        <p:sp>
          <p:nvSpPr>
            <p:cNvPr id="89" name="Cube 88"/>
            <p:cNvSpPr/>
            <p:nvPr/>
          </p:nvSpPr>
          <p:spPr>
            <a:xfrm>
              <a:off x="2922613" y="3779577"/>
              <a:ext cx="725388" cy="815850"/>
            </a:xfrm>
            <a:prstGeom prst="cube">
              <a:avLst/>
            </a:prstGeom>
            <a:solidFill>
              <a:srgbClr val="8C8B63"/>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sz="800"/>
            </a:p>
          </p:txBody>
        </p:sp>
        <p:sp>
          <p:nvSpPr>
            <p:cNvPr id="90" name="Cube 89"/>
            <p:cNvSpPr/>
            <p:nvPr/>
          </p:nvSpPr>
          <p:spPr>
            <a:xfrm>
              <a:off x="2922613" y="3143283"/>
              <a:ext cx="725388" cy="815850"/>
            </a:xfrm>
            <a:prstGeom prst="cube">
              <a:avLst/>
            </a:prstGeom>
            <a:solidFill>
              <a:srgbClr val="336699"/>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sz="800"/>
            </a:p>
          </p:txBody>
        </p:sp>
        <p:sp>
          <p:nvSpPr>
            <p:cNvPr id="91" name="Cube 90"/>
            <p:cNvSpPr/>
            <p:nvPr/>
          </p:nvSpPr>
          <p:spPr>
            <a:xfrm>
              <a:off x="2931473" y="3031714"/>
              <a:ext cx="707666" cy="280665"/>
            </a:xfrm>
            <a:prstGeom prst="cube">
              <a:avLst>
                <a:gd name="adj" fmla="val 6538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800"/>
            </a:p>
          </p:txBody>
        </p:sp>
        <p:sp>
          <p:nvSpPr>
            <p:cNvPr id="92" name="Cube 91"/>
            <p:cNvSpPr/>
            <p:nvPr/>
          </p:nvSpPr>
          <p:spPr>
            <a:xfrm>
              <a:off x="2931473" y="2902708"/>
              <a:ext cx="707666" cy="280665"/>
            </a:xfrm>
            <a:prstGeom prst="cube">
              <a:avLst>
                <a:gd name="adj" fmla="val 65385"/>
              </a:avLst>
            </a:prstGeom>
            <a:solidFill>
              <a:srgbClr val="00B050"/>
            </a:solidFill>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sz="800"/>
            </a:p>
          </p:txBody>
        </p:sp>
        <p:sp>
          <p:nvSpPr>
            <p:cNvPr id="93" name="Cube 92"/>
            <p:cNvSpPr/>
            <p:nvPr/>
          </p:nvSpPr>
          <p:spPr>
            <a:xfrm>
              <a:off x="2931473" y="2766731"/>
              <a:ext cx="707666" cy="280665"/>
            </a:xfrm>
            <a:prstGeom prst="cube">
              <a:avLst>
                <a:gd name="adj" fmla="val 65385"/>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sz="800"/>
            </a:p>
          </p:txBody>
        </p:sp>
        <p:sp>
          <p:nvSpPr>
            <p:cNvPr id="94" name="Cube 93"/>
            <p:cNvSpPr/>
            <p:nvPr/>
          </p:nvSpPr>
          <p:spPr>
            <a:xfrm>
              <a:off x="2931473" y="2637724"/>
              <a:ext cx="707666" cy="280665"/>
            </a:xfrm>
            <a:prstGeom prst="cube">
              <a:avLst>
                <a:gd name="adj" fmla="val 65385"/>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sz="800"/>
            </a:p>
          </p:txBody>
        </p:sp>
        <p:sp>
          <p:nvSpPr>
            <p:cNvPr id="95" name="Cube 94"/>
            <p:cNvSpPr/>
            <p:nvPr/>
          </p:nvSpPr>
          <p:spPr>
            <a:xfrm>
              <a:off x="2928310" y="2561033"/>
              <a:ext cx="713995" cy="224881"/>
            </a:xfrm>
            <a:prstGeom prst="cube">
              <a:avLst>
                <a:gd name="adj" fmla="val 92935"/>
              </a:avLst>
            </a:prstGeom>
            <a:solidFill>
              <a:srgbClr val="D2A000"/>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sz="800"/>
            </a:p>
          </p:txBody>
        </p:sp>
        <p:sp>
          <p:nvSpPr>
            <p:cNvPr id="96" name="Cube 95"/>
            <p:cNvSpPr/>
            <p:nvPr/>
          </p:nvSpPr>
          <p:spPr>
            <a:xfrm>
              <a:off x="2928310" y="2505245"/>
              <a:ext cx="713995" cy="224881"/>
            </a:xfrm>
            <a:prstGeom prst="cube">
              <a:avLst>
                <a:gd name="adj" fmla="val 9293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800"/>
            </a:p>
          </p:txBody>
        </p:sp>
        <p:sp>
          <p:nvSpPr>
            <p:cNvPr id="97" name="Cube 96"/>
            <p:cNvSpPr/>
            <p:nvPr/>
          </p:nvSpPr>
          <p:spPr>
            <a:xfrm>
              <a:off x="2928310" y="2449458"/>
              <a:ext cx="713995" cy="224881"/>
            </a:xfrm>
            <a:prstGeom prst="cube">
              <a:avLst>
                <a:gd name="adj" fmla="val 92935"/>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800"/>
            </a:p>
          </p:txBody>
        </p:sp>
        <p:sp>
          <p:nvSpPr>
            <p:cNvPr id="98" name="Cube 97"/>
            <p:cNvSpPr/>
            <p:nvPr/>
          </p:nvSpPr>
          <p:spPr>
            <a:xfrm>
              <a:off x="2928310" y="2400647"/>
              <a:ext cx="713995" cy="224881"/>
            </a:xfrm>
            <a:prstGeom prst="cube">
              <a:avLst>
                <a:gd name="adj" fmla="val 9293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800"/>
            </a:p>
          </p:txBody>
        </p:sp>
        <p:sp>
          <p:nvSpPr>
            <p:cNvPr id="99" name="Cube 98"/>
            <p:cNvSpPr/>
            <p:nvPr/>
          </p:nvSpPr>
          <p:spPr>
            <a:xfrm>
              <a:off x="2928310" y="2344859"/>
              <a:ext cx="713995" cy="224881"/>
            </a:xfrm>
            <a:prstGeom prst="cube">
              <a:avLst>
                <a:gd name="adj" fmla="val 92935"/>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sz="800"/>
            </a:p>
          </p:txBody>
        </p:sp>
        <p:sp>
          <p:nvSpPr>
            <p:cNvPr id="100" name="Cube 99"/>
            <p:cNvSpPr/>
            <p:nvPr/>
          </p:nvSpPr>
          <p:spPr>
            <a:xfrm>
              <a:off x="2928310" y="2289072"/>
              <a:ext cx="713995" cy="224881"/>
            </a:xfrm>
            <a:prstGeom prst="cube">
              <a:avLst>
                <a:gd name="adj" fmla="val 92935"/>
              </a:avLst>
            </a:prstGeom>
            <a:solidFill>
              <a:srgbClr val="FFFF00"/>
            </a:solidFill>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sz="800"/>
            </a:p>
          </p:txBody>
        </p:sp>
        <p:sp>
          <p:nvSpPr>
            <p:cNvPr id="103" name="Cube 102"/>
            <p:cNvSpPr/>
            <p:nvPr/>
          </p:nvSpPr>
          <p:spPr>
            <a:xfrm>
              <a:off x="2928310" y="2233290"/>
              <a:ext cx="713995" cy="224881"/>
            </a:xfrm>
            <a:prstGeom prst="cube">
              <a:avLst>
                <a:gd name="adj" fmla="val 92935"/>
              </a:avLst>
            </a:prstGeom>
            <a:solidFill>
              <a:srgbClr val="00B0F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800"/>
            </a:p>
          </p:txBody>
        </p:sp>
        <p:sp>
          <p:nvSpPr>
            <p:cNvPr id="104" name="Cube 103"/>
            <p:cNvSpPr/>
            <p:nvPr/>
          </p:nvSpPr>
          <p:spPr>
            <a:xfrm>
              <a:off x="2928310" y="2177503"/>
              <a:ext cx="713995" cy="224881"/>
            </a:xfrm>
            <a:prstGeom prst="cube">
              <a:avLst>
                <a:gd name="adj" fmla="val 92935"/>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sz="800"/>
            </a:p>
          </p:txBody>
        </p:sp>
        <p:sp>
          <p:nvSpPr>
            <p:cNvPr id="114" name="TextBox 113"/>
            <p:cNvSpPr txBox="1"/>
            <p:nvPr/>
          </p:nvSpPr>
          <p:spPr>
            <a:xfrm>
              <a:off x="2883652" y="4604665"/>
              <a:ext cx="646668" cy="338554"/>
            </a:xfrm>
            <a:prstGeom prst="rect">
              <a:avLst/>
            </a:prstGeom>
            <a:noFill/>
          </p:spPr>
          <p:txBody>
            <a:bodyPr wrap="square" rtlCol="0">
              <a:spAutoFit/>
            </a:bodyPr>
            <a:lstStyle/>
            <a:p>
              <a:pPr algn="ctr"/>
              <a:r>
                <a:rPr lang="en-US" sz="800" dirty="0" smtClean="0">
                  <a:latin typeface="+mn-lt"/>
                </a:rPr>
                <a:t>Product Backlog</a:t>
              </a:r>
              <a:endParaRPr lang="en-US" sz="800" dirty="0">
                <a:latin typeface="+mn-lt"/>
              </a:endParaRPr>
            </a:p>
          </p:txBody>
        </p:sp>
      </p:grpSp>
      <p:sp>
        <p:nvSpPr>
          <p:cNvPr id="87" name="Rectangle 2"/>
          <p:cNvSpPr txBox="1">
            <a:spLocks noChangeArrowheads="1"/>
          </p:cNvSpPr>
          <p:nvPr/>
        </p:nvSpPr>
        <p:spPr>
          <a:xfrm>
            <a:off x="956949" y="397063"/>
            <a:ext cx="7070769" cy="369887"/>
          </a:xfrm>
          <a:prstGeom prst="rect">
            <a:avLst/>
          </a:prstGeom>
        </p:spPr>
        <p:txBody>
          <a:bodyPr anchor="t"/>
          <a:lstStyle/>
          <a:p>
            <a:pPr lvl="0">
              <a:defRPr/>
            </a:pPr>
            <a:r>
              <a:rPr lang="en-US" sz="2000" dirty="0" smtClean="0">
                <a:cs typeface="Calibri" pitchFamily="34" charset="0"/>
              </a:rPr>
              <a:t>Envisioning + Time-Box Development + Release Test</a:t>
            </a:r>
          </a:p>
        </p:txBody>
      </p:sp>
      <p:sp>
        <p:nvSpPr>
          <p:cNvPr id="33795" name="AutoShape 3"/>
          <p:cNvSpPr>
            <a:spLocks noChangeAspect="1" noChangeArrowheads="1" noTextEdit="1"/>
          </p:cNvSpPr>
          <p:nvPr/>
        </p:nvSpPr>
        <p:spPr bwMode="auto">
          <a:xfrm>
            <a:off x="2923445" y="1859469"/>
            <a:ext cx="672956" cy="90149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US" sz="800">
              <a:latin typeface="+mn-lt"/>
            </a:endParaRPr>
          </a:p>
        </p:txBody>
      </p:sp>
      <p:grpSp>
        <p:nvGrpSpPr>
          <p:cNvPr id="3" name="Group 284"/>
          <p:cNvGrpSpPr/>
          <p:nvPr/>
        </p:nvGrpSpPr>
        <p:grpSpPr>
          <a:xfrm>
            <a:off x="3206867" y="1499256"/>
            <a:ext cx="1160804" cy="847340"/>
            <a:chOff x="3206867" y="1499256"/>
            <a:chExt cx="1160804" cy="847340"/>
          </a:xfrm>
        </p:grpSpPr>
        <p:sp>
          <p:nvSpPr>
            <p:cNvPr id="112" name="Right Arrow 111"/>
            <p:cNvSpPr/>
            <p:nvPr/>
          </p:nvSpPr>
          <p:spPr>
            <a:xfrm>
              <a:off x="4019465" y="1948850"/>
              <a:ext cx="348206" cy="13986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33811" name="Freeform 19"/>
            <p:cNvSpPr>
              <a:spLocks/>
            </p:cNvSpPr>
            <p:nvPr/>
          </p:nvSpPr>
          <p:spPr bwMode="auto">
            <a:xfrm>
              <a:off x="3212642" y="2093189"/>
              <a:ext cx="653007" cy="217694"/>
            </a:xfrm>
            <a:custGeom>
              <a:avLst/>
              <a:gdLst/>
              <a:ahLst/>
              <a:cxnLst>
                <a:cxn ang="0">
                  <a:pos x="6" y="163"/>
                </a:cxn>
                <a:cxn ang="0">
                  <a:pos x="26" y="154"/>
                </a:cxn>
                <a:cxn ang="0">
                  <a:pos x="13" y="154"/>
                </a:cxn>
                <a:cxn ang="0">
                  <a:pos x="32" y="144"/>
                </a:cxn>
                <a:cxn ang="0">
                  <a:pos x="19" y="144"/>
                </a:cxn>
                <a:cxn ang="0">
                  <a:pos x="38" y="135"/>
                </a:cxn>
                <a:cxn ang="0">
                  <a:pos x="26" y="135"/>
                </a:cxn>
                <a:cxn ang="0">
                  <a:pos x="45" y="126"/>
                </a:cxn>
                <a:cxn ang="0">
                  <a:pos x="13" y="126"/>
                </a:cxn>
                <a:cxn ang="0">
                  <a:pos x="32" y="117"/>
                </a:cxn>
                <a:cxn ang="0">
                  <a:pos x="0" y="117"/>
                </a:cxn>
                <a:cxn ang="0">
                  <a:pos x="38" y="98"/>
                </a:cxn>
                <a:cxn ang="0">
                  <a:pos x="6" y="98"/>
                </a:cxn>
                <a:cxn ang="0">
                  <a:pos x="32" y="87"/>
                </a:cxn>
                <a:cxn ang="0">
                  <a:pos x="14" y="87"/>
                </a:cxn>
                <a:cxn ang="0">
                  <a:pos x="167" y="0"/>
                </a:cxn>
                <a:cxn ang="0">
                  <a:pos x="477" y="0"/>
                </a:cxn>
                <a:cxn ang="0">
                  <a:pos x="446" y="15"/>
                </a:cxn>
                <a:cxn ang="0">
                  <a:pos x="491" y="15"/>
                </a:cxn>
                <a:cxn ang="0">
                  <a:pos x="433" y="43"/>
                </a:cxn>
                <a:cxn ang="0">
                  <a:pos x="465" y="43"/>
                </a:cxn>
                <a:cxn ang="0">
                  <a:pos x="446" y="52"/>
                </a:cxn>
                <a:cxn ang="0">
                  <a:pos x="478" y="52"/>
                </a:cxn>
                <a:cxn ang="0">
                  <a:pos x="458" y="61"/>
                </a:cxn>
                <a:cxn ang="0">
                  <a:pos x="491" y="61"/>
                </a:cxn>
                <a:cxn ang="0">
                  <a:pos x="471" y="71"/>
                </a:cxn>
                <a:cxn ang="0">
                  <a:pos x="484" y="71"/>
                </a:cxn>
                <a:cxn ang="0">
                  <a:pos x="469" y="79"/>
                </a:cxn>
                <a:cxn ang="0">
                  <a:pos x="478" y="80"/>
                </a:cxn>
                <a:cxn ang="0">
                  <a:pos x="458" y="89"/>
                </a:cxn>
                <a:cxn ang="0">
                  <a:pos x="471" y="89"/>
                </a:cxn>
                <a:cxn ang="0">
                  <a:pos x="316" y="163"/>
                </a:cxn>
                <a:cxn ang="0">
                  <a:pos x="6" y="163"/>
                </a:cxn>
              </a:cxnLst>
              <a:rect l="0" t="0" r="r" b="b"/>
              <a:pathLst>
                <a:path w="491" h="163">
                  <a:moveTo>
                    <a:pt x="6" y="163"/>
                  </a:moveTo>
                  <a:lnTo>
                    <a:pt x="26" y="154"/>
                  </a:lnTo>
                  <a:lnTo>
                    <a:pt x="13" y="154"/>
                  </a:lnTo>
                  <a:lnTo>
                    <a:pt x="32" y="144"/>
                  </a:lnTo>
                  <a:lnTo>
                    <a:pt x="19" y="144"/>
                  </a:lnTo>
                  <a:lnTo>
                    <a:pt x="38" y="135"/>
                  </a:lnTo>
                  <a:lnTo>
                    <a:pt x="26" y="135"/>
                  </a:lnTo>
                  <a:lnTo>
                    <a:pt x="45" y="126"/>
                  </a:lnTo>
                  <a:lnTo>
                    <a:pt x="13" y="126"/>
                  </a:lnTo>
                  <a:lnTo>
                    <a:pt x="32" y="117"/>
                  </a:lnTo>
                  <a:lnTo>
                    <a:pt x="0" y="117"/>
                  </a:lnTo>
                  <a:lnTo>
                    <a:pt x="38" y="98"/>
                  </a:lnTo>
                  <a:lnTo>
                    <a:pt x="6" y="98"/>
                  </a:lnTo>
                  <a:lnTo>
                    <a:pt x="32" y="87"/>
                  </a:lnTo>
                  <a:lnTo>
                    <a:pt x="14" y="87"/>
                  </a:lnTo>
                  <a:lnTo>
                    <a:pt x="167" y="0"/>
                  </a:lnTo>
                  <a:lnTo>
                    <a:pt x="477" y="0"/>
                  </a:lnTo>
                  <a:lnTo>
                    <a:pt x="446" y="15"/>
                  </a:lnTo>
                  <a:lnTo>
                    <a:pt x="491" y="15"/>
                  </a:lnTo>
                  <a:lnTo>
                    <a:pt x="433" y="43"/>
                  </a:lnTo>
                  <a:lnTo>
                    <a:pt x="465" y="43"/>
                  </a:lnTo>
                  <a:lnTo>
                    <a:pt x="446" y="52"/>
                  </a:lnTo>
                  <a:lnTo>
                    <a:pt x="478" y="52"/>
                  </a:lnTo>
                  <a:lnTo>
                    <a:pt x="458" y="61"/>
                  </a:lnTo>
                  <a:lnTo>
                    <a:pt x="491" y="61"/>
                  </a:lnTo>
                  <a:lnTo>
                    <a:pt x="471" y="71"/>
                  </a:lnTo>
                  <a:lnTo>
                    <a:pt x="484" y="71"/>
                  </a:lnTo>
                  <a:lnTo>
                    <a:pt x="469" y="79"/>
                  </a:lnTo>
                  <a:lnTo>
                    <a:pt x="478" y="80"/>
                  </a:lnTo>
                  <a:lnTo>
                    <a:pt x="458" y="89"/>
                  </a:lnTo>
                  <a:lnTo>
                    <a:pt x="471" y="89"/>
                  </a:lnTo>
                  <a:lnTo>
                    <a:pt x="316" y="163"/>
                  </a:lnTo>
                  <a:lnTo>
                    <a:pt x="6" y="163"/>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800">
                <a:latin typeface="+mn-lt"/>
              </a:endParaRPr>
            </a:p>
          </p:txBody>
        </p:sp>
        <p:sp>
          <p:nvSpPr>
            <p:cNvPr id="105" name="Cube 104"/>
            <p:cNvSpPr/>
            <p:nvPr/>
          </p:nvSpPr>
          <p:spPr>
            <a:xfrm>
              <a:off x="3206867" y="2121715"/>
              <a:ext cx="713995" cy="224881"/>
            </a:xfrm>
            <a:prstGeom prst="cube">
              <a:avLst>
                <a:gd name="adj" fmla="val 92935"/>
              </a:avLst>
            </a:prstGeom>
            <a:solidFill>
              <a:srgbClr val="00B0F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800"/>
            </a:p>
          </p:txBody>
        </p:sp>
        <p:sp>
          <p:nvSpPr>
            <p:cNvPr id="106" name="Cube 105"/>
            <p:cNvSpPr/>
            <p:nvPr/>
          </p:nvSpPr>
          <p:spPr>
            <a:xfrm>
              <a:off x="3206867" y="2072904"/>
              <a:ext cx="713995" cy="224881"/>
            </a:xfrm>
            <a:prstGeom prst="cube">
              <a:avLst>
                <a:gd name="adj" fmla="val 92935"/>
              </a:avLst>
            </a:prstGeom>
            <a:solidFill>
              <a:srgbClr val="FFC000"/>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sz="800"/>
            </a:p>
          </p:txBody>
        </p:sp>
        <p:sp>
          <p:nvSpPr>
            <p:cNvPr id="108" name="Cube 107"/>
            <p:cNvSpPr/>
            <p:nvPr/>
          </p:nvSpPr>
          <p:spPr>
            <a:xfrm>
              <a:off x="3206867" y="2017116"/>
              <a:ext cx="713995" cy="224881"/>
            </a:xfrm>
            <a:prstGeom prst="cube">
              <a:avLst>
                <a:gd name="adj" fmla="val 92935"/>
              </a:avLst>
            </a:prstGeom>
            <a:solidFill>
              <a:srgbClr val="00B0F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800"/>
            </a:p>
          </p:txBody>
        </p:sp>
        <p:sp>
          <p:nvSpPr>
            <p:cNvPr id="110" name="Cube 109"/>
            <p:cNvSpPr/>
            <p:nvPr/>
          </p:nvSpPr>
          <p:spPr>
            <a:xfrm>
              <a:off x="3206867" y="1961329"/>
              <a:ext cx="713995" cy="224881"/>
            </a:xfrm>
            <a:prstGeom prst="cube">
              <a:avLst>
                <a:gd name="adj" fmla="val 92935"/>
              </a:avLst>
            </a:prstGeom>
            <a:solidFill>
              <a:srgbClr val="FFC000"/>
            </a:solidFill>
          </p:spPr>
          <p:style>
            <a:lnRef idx="1">
              <a:schemeClr val="accent2"/>
            </a:lnRef>
            <a:fillRef idx="3">
              <a:schemeClr val="accent2"/>
            </a:fillRef>
            <a:effectRef idx="2">
              <a:schemeClr val="accent2"/>
            </a:effectRef>
            <a:fontRef idx="minor">
              <a:schemeClr val="lt1"/>
            </a:fontRef>
          </p:style>
          <p:txBody>
            <a:bodyPr rtlCol="0" anchor="ctr"/>
            <a:lstStyle/>
            <a:p>
              <a:pPr algn="ctr" defTabSz="457200"/>
              <a:endParaRPr lang="en-US" sz="800"/>
            </a:p>
          </p:txBody>
        </p:sp>
        <p:sp>
          <p:nvSpPr>
            <p:cNvPr id="113" name="TextBox 112"/>
            <p:cNvSpPr txBox="1"/>
            <p:nvPr/>
          </p:nvSpPr>
          <p:spPr>
            <a:xfrm>
              <a:off x="3273310" y="1499256"/>
              <a:ext cx="776001" cy="461665"/>
            </a:xfrm>
            <a:prstGeom prst="rect">
              <a:avLst/>
            </a:prstGeom>
            <a:noFill/>
          </p:spPr>
          <p:txBody>
            <a:bodyPr wrap="square" rtlCol="0">
              <a:spAutoFit/>
            </a:bodyPr>
            <a:lstStyle/>
            <a:p>
              <a:pPr algn="ctr"/>
              <a:r>
                <a:rPr lang="en-US" sz="800" b="0" dirty="0" smtClean="0">
                  <a:latin typeface="+mn-lt"/>
                </a:rPr>
                <a:t>High Priority groomed work items</a:t>
              </a:r>
              <a:endParaRPr lang="en-US" sz="800" b="0" dirty="0">
                <a:latin typeface="+mn-lt"/>
              </a:endParaRPr>
            </a:p>
          </p:txBody>
        </p:sp>
      </p:grpSp>
      <p:grpSp>
        <p:nvGrpSpPr>
          <p:cNvPr id="4" name="Group 286"/>
          <p:cNvGrpSpPr/>
          <p:nvPr/>
        </p:nvGrpSpPr>
        <p:grpSpPr>
          <a:xfrm>
            <a:off x="4340701" y="938170"/>
            <a:ext cx="2721959" cy="1570144"/>
            <a:chOff x="4340701" y="938170"/>
            <a:chExt cx="2721959" cy="1570144"/>
          </a:xfrm>
        </p:grpSpPr>
        <p:sp>
          <p:nvSpPr>
            <p:cNvPr id="109" name="TextBox 54"/>
            <p:cNvSpPr txBox="1">
              <a:spLocks noChangeArrowheads="1"/>
            </p:cNvSpPr>
            <p:nvPr/>
          </p:nvSpPr>
          <p:spPr bwMode="auto">
            <a:xfrm>
              <a:off x="6041257" y="1373558"/>
              <a:ext cx="1021403" cy="215444"/>
            </a:xfrm>
            <a:prstGeom prst="rect">
              <a:avLst/>
            </a:prstGeom>
            <a:noFill/>
            <a:ln w="9525">
              <a:noFill/>
              <a:miter lim="800000"/>
              <a:headEnd/>
              <a:tailEnd/>
            </a:ln>
          </p:spPr>
          <p:txBody>
            <a:bodyPr wrap="square">
              <a:spAutoFit/>
            </a:bodyPr>
            <a:lstStyle/>
            <a:p>
              <a:pPr algn="ctr"/>
              <a:r>
                <a:rPr lang="en-US" sz="800" b="0" dirty="0" smtClean="0">
                  <a:latin typeface="+mn-lt"/>
                </a:rPr>
                <a:t>Iteration Backlog</a:t>
              </a:r>
              <a:endParaRPr lang="en-US" sz="800" b="0" dirty="0">
                <a:latin typeface="+mn-lt"/>
              </a:endParaRPr>
            </a:p>
          </p:txBody>
        </p:sp>
        <p:grpSp>
          <p:nvGrpSpPr>
            <p:cNvPr id="5" name="Group 285"/>
            <p:cNvGrpSpPr/>
            <p:nvPr/>
          </p:nvGrpSpPr>
          <p:grpSpPr>
            <a:xfrm>
              <a:off x="4340701" y="938170"/>
              <a:ext cx="2561952" cy="1570144"/>
              <a:chOff x="4340701" y="938170"/>
              <a:chExt cx="2561952" cy="1570144"/>
            </a:xfrm>
          </p:grpSpPr>
          <p:grpSp>
            <p:nvGrpSpPr>
              <p:cNvPr id="6" name="Group 117"/>
              <p:cNvGrpSpPr/>
              <p:nvPr/>
            </p:nvGrpSpPr>
            <p:grpSpPr>
              <a:xfrm>
                <a:off x="4340701" y="1559210"/>
                <a:ext cx="1850466" cy="949104"/>
                <a:chOff x="2066306" y="1330036"/>
                <a:chExt cx="2208811" cy="1128156"/>
              </a:xfrm>
            </p:grpSpPr>
            <p:sp>
              <p:nvSpPr>
                <p:cNvPr id="115" name="Rectangle 114"/>
                <p:cNvSpPr/>
                <p:nvPr/>
              </p:nvSpPr>
              <p:spPr>
                <a:xfrm>
                  <a:off x="2066306" y="1330036"/>
                  <a:ext cx="2208811" cy="1128156"/>
                </a:xfrm>
                <a:prstGeom prst="rect">
                  <a:avLst/>
                </a:prstGeom>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800"/>
                </a:p>
              </p:txBody>
            </p:sp>
            <p:sp>
              <p:nvSpPr>
                <p:cNvPr id="116" name="Rectangle 115"/>
                <p:cNvSpPr/>
                <p:nvPr/>
              </p:nvSpPr>
              <p:spPr>
                <a:xfrm>
                  <a:off x="2175189" y="1448791"/>
                  <a:ext cx="924270" cy="902524"/>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800" dirty="0" smtClean="0">
                      <a:solidFill>
                        <a:schemeClr val="tx1"/>
                      </a:solidFill>
                    </a:rPr>
                    <a:t>Part I – </a:t>
                  </a:r>
                  <a:r>
                    <a:rPr lang="en-US" sz="800" b="0" dirty="0" smtClean="0">
                      <a:solidFill>
                        <a:schemeClr val="tx1"/>
                      </a:solidFill>
                    </a:rPr>
                    <a:t>User Story Analysis</a:t>
                  </a:r>
                </a:p>
              </p:txBody>
            </p:sp>
            <p:sp>
              <p:nvSpPr>
                <p:cNvPr id="117" name="Rectangle 116"/>
                <p:cNvSpPr/>
                <p:nvPr/>
              </p:nvSpPr>
              <p:spPr>
                <a:xfrm>
                  <a:off x="3230089" y="1434941"/>
                  <a:ext cx="924270" cy="902524"/>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800" dirty="0" smtClean="0">
                      <a:solidFill>
                        <a:schemeClr val="tx1"/>
                      </a:solidFill>
                    </a:rPr>
                    <a:t>Part II – </a:t>
                  </a:r>
                  <a:r>
                    <a:rPr lang="en-US" sz="800" b="0" dirty="0" smtClean="0">
                      <a:solidFill>
                        <a:schemeClr val="tx1"/>
                      </a:solidFill>
                    </a:rPr>
                    <a:t>Tasking and Task Estimation</a:t>
                  </a:r>
                  <a:endParaRPr lang="en-US" sz="800" b="0" dirty="0">
                    <a:solidFill>
                      <a:schemeClr val="tx1"/>
                    </a:solidFill>
                  </a:endParaRPr>
                </a:p>
              </p:txBody>
            </p:sp>
          </p:grpSp>
          <p:sp>
            <p:nvSpPr>
              <p:cNvPr id="128" name="Right Arrow 127"/>
              <p:cNvSpPr/>
              <p:nvPr/>
            </p:nvSpPr>
            <p:spPr>
              <a:xfrm>
                <a:off x="5165620" y="1847283"/>
                <a:ext cx="187369" cy="141522"/>
              </a:xfrm>
              <a:prstGeom prst="rightArrow">
                <a:avLst/>
              </a:prstGeom>
              <a:ln>
                <a:solidFill>
                  <a:schemeClr val="bg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800"/>
              </a:p>
            </p:txBody>
          </p:sp>
          <p:sp>
            <p:nvSpPr>
              <p:cNvPr id="129" name="Right Arrow 128"/>
              <p:cNvSpPr/>
              <p:nvPr/>
            </p:nvSpPr>
            <p:spPr>
              <a:xfrm>
                <a:off x="5165620" y="2075399"/>
                <a:ext cx="187369" cy="141522"/>
              </a:xfrm>
              <a:prstGeom prst="rightArrow">
                <a:avLst/>
              </a:prstGeom>
              <a:ln>
                <a:solidFill>
                  <a:schemeClr val="bg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800"/>
              </a:p>
            </p:txBody>
          </p:sp>
          <p:pic>
            <p:nvPicPr>
              <p:cNvPr id="132" name="Picture 3" descr="C:\Users\rahul_sawhney\AppData\Local\Microsoft\Windows\Temporary Internet Files\Content.IE5\DJW68LD0\MCj04339540000[1].png"/>
              <p:cNvPicPr>
                <a:picLocks noChangeAspect="1" noChangeArrowheads="1"/>
              </p:cNvPicPr>
              <p:nvPr/>
            </p:nvPicPr>
            <p:blipFill>
              <a:blip r:embed="rId3" cstate="print"/>
              <a:srcRect/>
              <a:stretch>
                <a:fillRect/>
              </a:stretch>
            </p:blipFill>
            <p:spPr bwMode="auto">
              <a:xfrm flipH="1">
                <a:off x="4609151" y="1127123"/>
                <a:ext cx="383026" cy="288478"/>
              </a:xfrm>
              <a:prstGeom prst="rect">
                <a:avLst/>
              </a:prstGeom>
              <a:noFill/>
              <a:ln w="9525">
                <a:noFill/>
                <a:miter lim="800000"/>
                <a:headEnd/>
                <a:tailEnd/>
              </a:ln>
            </p:spPr>
          </p:pic>
          <p:sp>
            <p:nvSpPr>
              <p:cNvPr id="133" name="TextBox 54"/>
              <p:cNvSpPr txBox="1">
                <a:spLocks noChangeArrowheads="1"/>
              </p:cNvSpPr>
              <p:nvPr/>
            </p:nvSpPr>
            <p:spPr bwMode="auto">
              <a:xfrm>
                <a:off x="4422780" y="1341921"/>
                <a:ext cx="773512" cy="215444"/>
              </a:xfrm>
              <a:prstGeom prst="rect">
                <a:avLst/>
              </a:prstGeom>
              <a:noFill/>
              <a:ln w="9525">
                <a:noFill/>
                <a:miter lim="800000"/>
                <a:headEnd/>
                <a:tailEnd/>
              </a:ln>
            </p:spPr>
            <p:txBody>
              <a:bodyPr wrap="square">
                <a:spAutoFit/>
              </a:bodyPr>
              <a:lstStyle/>
              <a:p>
                <a:pPr algn="ctr"/>
                <a:r>
                  <a:rPr lang="en-US" sz="800" b="0" dirty="0" smtClean="0">
                    <a:latin typeface="+mn-lt"/>
                  </a:rPr>
                  <a:t>Core Team</a:t>
                </a:r>
                <a:endParaRPr lang="en-US" sz="800" b="0" dirty="0">
                  <a:latin typeface="+mn-lt"/>
                </a:endParaRPr>
              </a:p>
            </p:txBody>
          </p:sp>
          <p:sp>
            <p:nvSpPr>
              <p:cNvPr id="119" name="Freeform 13"/>
              <p:cNvSpPr>
                <a:spLocks/>
              </p:cNvSpPr>
              <p:nvPr/>
            </p:nvSpPr>
            <p:spPr bwMode="auto">
              <a:xfrm>
                <a:off x="6232770" y="1155863"/>
                <a:ext cx="653007" cy="217694"/>
              </a:xfrm>
              <a:custGeom>
                <a:avLst/>
                <a:gdLst/>
                <a:ahLst/>
                <a:cxnLst>
                  <a:cxn ang="0">
                    <a:pos x="6" y="163"/>
                  </a:cxn>
                  <a:cxn ang="0">
                    <a:pos x="26" y="154"/>
                  </a:cxn>
                  <a:cxn ang="0">
                    <a:pos x="13" y="154"/>
                  </a:cxn>
                  <a:cxn ang="0">
                    <a:pos x="32" y="144"/>
                  </a:cxn>
                  <a:cxn ang="0">
                    <a:pos x="19" y="144"/>
                  </a:cxn>
                  <a:cxn ang="0">
                    <a:pos x="38" y="135"/>
                  </a:cxn>
                  <a:cxn ang="0">
                    <a:pos x="26" y="135"/>
                  </a:cxn>
                  <a:cxn ang="0">
                    <a:pos x="45" y="126"/>
                  </a:cxn>
                  <a:cxn ang="0">
                    <a:pos x="13" y="126"/>
                  </a:cxn>
                  <a:cxn ang="0">
                    <a:pos x="32" y="117"/>
                  </a:cxn>
                  <a:cxn ang="0">
                    <a:pos x="0" y="117"/>
                  </a:cxn>
                  <a:cxn ang="0">
                    <a:pos x="38" y="98"/>
                  </a:cxn>
                  <a:cxn ang="0">
                    <a:pos x="6" y="98"/>
                  </a:cxn>
                  <a:cxn ang="0">
                    <a:pos x="32" y="87"/>
                  </a:cxn>
                  <a:cxn ang="0">
                    <a:pos x="14" y="87"/>
                  </a:cxn>
                  <a:cxn ang="0">
                    <a:pos x="167" y="0"/>
                  </a:cxn>
                  <a:cxn ang="0">
                    <a:pos x="477" y="0"/>
                  </a:cxn>
                  <a:cxn ang="0">
                    <a:pos x="446" y="15"/>
                  </a:cxn>
                  <a:cxn ang="0">
                    <a:pos x="491" y="15"/>
                  </a:cxn>
                  <a:cxn ang="0">
                    <a:pos x="433" y="43"/>
                  </a:cxn>
                  <a:cxn ang="0">
                    <a:pos x="465" y="43"/>
                  </a:cxn>
                  <a:cxn ang="0">
                    <a:pos x="446" y="52"/>
                  </a:cxn>
                  <a:cxn ang="0">
                    <a:pos x="478" y="52"/>
                  </a:cxn>
                  <a:cxn ang="0">
                    <a:pos x="458" y="61"/>
                  </a:cxn>
                  <a:cxn ang="0">
                    <a:pos x="491" y="61"/>
                  </a:cxn>
                  <a:cxn ang="0">
                    <a:pos x="471" y="71"/>
                  </a:cxn>
                  <a:cxn ang="0">
                    <a:pos x="484" y="71"/>
                  </a:cxn>
                  <a:cxn ang="0">
                    <a:pos x="469" y="79"/>
                  </a:cxn>
                  <a:cxn ang="0">
                    <a:pos x="478" y="80"/>
                  </a:cxn>
                  <a:cxn ang="0">
                    <a:pos x="458" y="89"/>
                  </a:cxn>
                  <a:cxn ang="0">
                    <a:pos x="471" y="89"/>
                  </a:cxn>
                  <a:cxn ang="0">
                    <a:pos x="316" y="163"/>
                  </a:cxn>
                  <a:cxn ang="0">
                    <a:pos x="6" y="163"/>
                  </a:cxn>
                </a:cxnLst>
                <a:rect l="0" t="0" r="r" b="b"/>
                <a:pathLst>
                  <a:path w="491" h="163">
                    <a:moveTo>
                      <a:pt x="6" y="163"/>
                    </a:moveTo>
                    <a:lnTo>
                      <a:pt x="26" y="154"/>
                    </a:lnTo>
                    <a:lnTo>
                      <a:pt x="13" y="154"/>
                    </a:lnTo>
                    <a:lnTo>
                      <a:pt x="32" y="144"/>
                    </a:lnTo>
                    <a:lnTo>
                      <a:pt x="19" y="144"/>
                    </a:lnTo>
                    <a:lnTo>
                      <a:pt x="38" y="135"/>
                    </a:lnTo>
                    <a:lnTo>
                      <a:pt x="26" y="135"/>
                    </a:lnTo>
                    <a:lnTo>
                      <a:pt x="45" y="126"/>
                    </a:lnTo>
                    <a:lnTo>
                      <a:pt x="13" y="126"/>
                    </a:lnTo>
                    <a:lnTo>
                      <a:pt x="32" y="117"/>
                    </a:lnTo>
                    <a:lnTo>
                      <a:pt x="0" y="117"/>
                    </a:lnTo>
                    <a:lnTo>
                      <a:pt x="38" y="98"/>
                    </a:lnTo>
                    <a:lnTo>
                      <a:pt x="6" y="98"/>
                    </a:lnTo>
                    <a:lnTo>
                      <a:pt x="32" y="87"/>
                    </a:lnTo>
                    <a:lnTo>
                      <a:pt x="14" y="87"/>
                    </a:lnTo>
                    <a:lnTo>
                      <a:pt x="167" y="0"/>
                    </a:lnTo>
                    <a:lnTo>
                      <a:pt x="477" y="0"/>
                    </a:lnTo>
                    <a:lnTo>
                      <a:pt x="446" y="15"/>
                    </a:lnTo>
                    <a:lnTo>
                      <a:pt x="491" y="15"/>
                    </a:lnTo>
                    <a:lnTo>
                      <a:pt x="433" y="43"/>
                    </a:lnTo>
                    <a:lnTo>
                      <a:pt x="465" y="43"/>
                    </a:lnTo>
                    <a:lnTo>
                      <a:pt x="446" y="52"/>
                    </a:lnTo>
                    <a:lnTo>
                      <a:pt x="478" y="52"/>
                    </a:lnTo>
                    <a:lnTo>
                      <a:pt x="458" y="61"/>
                    </a:lnTo>
                    <a:lnTo>
                      <a:pt x="491" y="61"/>
                    </a:lnTo>
                    <a:lnTo>
                      <a:pt x="471" y="71"/>
                    </a:lnTo>
                    <a:lnTo>
                      <a:pt x="484" y="71"/>
                    </a:lnTo>
                    <a:lnTo>
                      <a:pt x="469" y="79"/>
                    </a:lnTo>
                    <a:lnTo>
                      <a:pt x="478" y="80"/>
                    </a:lnTo>
                    <a:lnTo>
                      <a:pt x="458" y="89"/>
                    </a:lnTo>
                    <a:lnTo>
                      <a:pt x="471" y="89"/>
                    </a:lnTo>
                    <a:lnTo>
                      <a:pt x="316" y="163"/>
                    </a:lnTo>
                    <a:lnTo>
                      <a:pt x="6" y="163"/>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800" b="0">
                  <a:latin typeface="+mn-lt"/>
                </a:endParaRPr>
              </a:p>
            </p:txBody>
          </p:sp>
          <p:sp>
            <p:nvSpPr>
              <p:cNvPr id="120" name="Freeform 14"/>
              <p:cNvSpPr>
                <a:spLocks/>
              </p:cNvSpPr>
              <p:nvPr/>
            </p:nvSpPr>
            <p:spPr bwMode="auto">
              <a:xfrm>
                <a:off x="6232770" y="1155863"/>
                <a:ext cx="653007" cy="217694"/>
              </a:xfrm>
              <a:custGeom>
                <a:avLst/>
                <a:gdLst/>
                <a:ahLst/>
                <a:cxnLst>
                  <a:cxn ang="0">
                    <a:pos x="6" y="163"/>
                  </a:cxn>
                  <a:cxn ang="0">
                    <a:pos x="26" y="154"/>
                  </a:cxn>
                  <a:cxn ang="0">
                    <a:pos x="13" y="154"/>
                  </a:cxn>
                  <a:cxn ang="0">
                    <a:pos x="32" y="144"/>
                  </a:cxn>
                  <a:cxn ang="0">
                    <a:pos x="19" y="144"/>
                  </a:cxn>
                  <a:cxn ang="0">
                    <a:pos x="38" y="135"/>
                  </a:cxn>
                  <a:cxn ang="0">
                    <a:pos x="26" y="135"/>
                  </a:cxn>
                  <a:cxn ang="0">
                    <a:pos x="45" y="126"/>
                  </a:cxn>
                  <a:cxn ang="0">
                    <a:pos x="13" y="126"/>
                  </a:cxn>
                  <a:cxn ang="0">
                    <a:pos x="32" y="117"/>
                  </a:cxn>
                  <a:cxn ang="0">
                    <a:pos x="0" y="117"/>
                  </a:cxn>
                  <a:cxn ang="0">
                    <a:pos x="38" y="98"/>
                  </a:cxn>
                  <a:cxn ang="0">
                    <a:pos x="6" y="98"/>
                  </a:cxn>
                  <a:cxn ang="0">
                    <a:pos x="32" y="87"/>
                  </a:cxn>
                  <a:cxn ang="0">
                    <a:pos x="14" y="87"/>
                  </a:cxn>
                  <a:cxn ang="0">
                    <a:pos x="167" y="0"/>
                  </a:cxn>
                  <a:cxn ang="0">
                    <a:pos x="477" y="0"/>
                  </a:cxn>
                  <a:cxn ang="0">
                    <a:pos x="446" y="15"/>
                  </a:cxn>
                  <a:cxn ang="0">
                    <a:pos x="491" y="15"/>
                  </a:cxn>
                  <a:cxn ang="0">
                    <a:pos x="433" y="43"/>
                  </a:cxn>
                  <a:cxn ang="0">
                    <a:pos x="465" y="43"/>
                  </a:cxn>
                  <a:cxn ang="0">
                    <a:pos x="446" y="52"/>
                  </a:cxn>
                  <a:cxn ang="0">
                    <a:pos x="478" y="52"/>
                  </a:cxn>
                  <a:cxn ang="0">
                    <a:pos x="458" y="61"/>
                  </a:cxn>
                  <a:cxn ang="0">
                    <a:pos x="491" y="61"/>
                  </a:cxn>
                  <a:cxn ang="0">
                    <a:pos x="471" y="71"/>
                  </a:cxn>
                  <a:cxn ang="0">
                    <a:pos x="484" y="71"/>
                  </a:cxn>
                  <a:cxn ang="0">
                    <a:pos x="469" y="79"/>
                  </a:cxn>
                  <a:cxn ang="0">
                    <a:pos x="478" y="80"/>
                  </a:cxn>
                  <a:cxn ang="0">
                    <a:pos x="458" y="89"/>
                  </a:cxn>
                  <a:cxn ang="0">
                    <a:pos x="471" y="89"/>
                  </a:cxn>
                  <a:cxn ang="0">
                    <a:pos x="316" y="163"/>
                  </a:cxn>
                  <a:cxn ang="0">
                    <a:pos x="6" y="163"/>
                  </a:cxn>
                </a:cxnLst>
                <a:rect l="0" t="0" r="r" b="b"/>
                <a:pathLst>
                  <a:path w="491" h="163">
                    <a:moveTo>
                      <a:pt x="6" y="163"/>
                    </a:moveTo>
                    <a:lnTo>
                      <a:pt x="26" y="154"/>
                    </a:lnTo>
                    <a:lnTo>
                      <a:pt x="13" y="154"/>
                    </a:lnTo>
                    <a:lnTo>
                      <a:pt x="32" y="144"/>
                    </a:lnTo>
                    <a:lnTo>
                      <a:pt x="19" y="144"/>
                    </a:lnTo>
                    <a:lnTo>
                      <a:pt x="38" y="135"/>
                    </a:lnTo>
                    <a:lnTo>
                      <a:pt x="26" y="135"/>
                    </a:lnTo>
                    <a:lnTo>
                      <a:pt x="45" y="126"/>
                    </a:lnTo>
                    <a:lnTo>
                      <a:pt x="13" y="126"/>
                    </a:lnTo>
                    <a:lnTo>
                      <a:pt x="32" y="117"/>
                    </a:lnTo>
                    <a:lnTo>
                      <a:pt x="0" y="117"/>
                    </a:lnTo>
                    <a:lnTo>
                      <a:pt x="38" y="98"/>
                    </a:lnTo>
                    <a:lnTo>
                      <a:pt x="6" y="98"/>
                    </a:lnTo>
                    <a:lnTo>
                      <a:pt x="32" y="87"/>
                    </a:lnTo>
                    <a:lnTo>
                      <a:pt x="14" y="87"/>
                    </a:lnTo>
                    <a:lnTo>
                      <a:pt x="167" y="0"/>
                    </a:lnTo>
                    <a:lnTo>
                      <a:pt x="477" y="0"/>
                    </a:lnTo>
                    <a:lnTo>
                      <a:pt x="446" y="15"/>
                    </a:lnTo>
                    <a:lnTo>
                      <a:pt x="491" y="15"/>
                    </a:lnTo>
                    <a:lnTo>
                      <a:pt x="433" y="43"/>
                    </a:lnTo>
                    <a:lnTo>
                      <a:pt x="465" y="43"/>
                    </a:lnTo>
                    <a:lnTo>
                      <a:pt x="446" y="52"/>
                    </a:lnTo>
                    <a:lnTo>
                      <a:pt x="478" y="52"/>
                    </a:lnTo>
                    <a:lnTo>
                      <a:pt x="458" y="61"/>
                    </a:lnTo>
                    <a:lnTo>
                      <a:pt x="491" y="61"/>
                    </a:lnTo>
                    <a:lnTo>
                      <a:pt x="471" y="71"/>
                    </a:lnTo>
                    <a:lnTo>
                      <a:pt x="484" y="71"/>
                    </a:lnTo>
                    <a:lnTo>
                      <a:pt x="469" y="79"/>
                    </a:lnTo>
                    <a:lnTo>
                      <a:pt x="478" y="80"/>
                    </a:lnTo>
                    <a:lnTo>
                      <a:pt x="458" y="89"/>
                    </a:lnTo>
                    <a:lnTo>
                      <a:pt x="471" y="89"/>
                    </a:lnTo>
                    <a:lnTo>
                      <a:pt x="316" y="163"/>
                    </a:lnTo>
                    <a:lnTo>
                      <a:pt x="6" y="163"/>
                    </a:lnTo>
                    <a:close/>
                  </a:path>
                </a:pathLst>
              </a:custGeom>
              <a:noFill/>
              <a:ln w="1588"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sz="800" b="0">
                  <a:latin typeface="+mn-lt"/>
                </a:endParaRPr>
              </a:p>
            </p:txBody>
          </p:sp>
          <p:sp>
            <p:nvSpPr>
              <p:cNvPr id="121" name="Freeform 15"/>
              <p:cNvSpPr>
                <a:spLocks noEditPoints="1"/>
              </p:cNvSpPr>
              <p:nvPr/>
            </p:nvSpPr>
            <p:spPr bwMode="auto">
              <a:xfrm>
                <a:off x="6267349" y="1175897"/>
                <a:ext cx="591829" cy="185641"/>
              </a:xfrm>
              <a:custGeom>
                <a:avLst/>
                <a:gdLst/>
                <a:ahLst/>
                <a:cxnLst>
                  <a:cxn ang="0">
                    <a:pos x="6" y="72"/>
                  </a:cxn>
                  <a:cxn ang="0">
                    <a:pos x="264" y="72"/>
                  </a:cxn>
                  <a:cxn ang="0">
                    <a:pos x="420" y="0"/>
                  </a:cxn>
                  <a:cxn ang="0">
                    <a:pos x="12" y="83"/>
                  </a:cxn>
                  <a:cxn ang="0">
                    <a:pos x="290" y="83"/>
                  </a:cxn>
                  <a:cxn ang="0">
                    <a:pos x="407" y="28"/>
                  </a:cxn>
                  <a:cxn ang="0">
                    <a:pos x="6" y="102"/>
                  </a:cxn>
                  <a:cxn ang="0">
                    <a:pos x="284" y="102"/>
                  </a:cxn>
                  <a:cxn ang="0">
                    <a:pos x="420" y="38"/>
                  </a:cxn>
                  <a:cxn ang="0">
                    <a:pos x="12" y="111"/>
                  </a:cxn>
                  <a:cxn ang="0">
                    <a:pos x="294" y="111"/>
                  </a:cxn>
                  <a:cxn ang="0">
                    <a:pos x="432" y="47"/>
                  </a:cxn>
                  <a:cxn ang="0">
                    <a:pos x="12" y="120"/>
                  </a:cxn>
                  <a:cxn ang="0">
                    <a:pos x="310" y="120"/>
                  </a:cxn>
                  <a:cxn ang="0">
                    <a:pos x="445" y="56"/>
                  </a:cxn>
                  <a:cxn ang="0">
                    <a:pos x="6" y="129"/>
                  </a:cxn>
                  <a:cxn ang="0">
                    <a:pos x="303" y="129"/>
                  </a:cxn>
                  <a:cxn ang="0">
                    <a:pos x="443" y="64"/>
                  </a:cxn>
                  <a:cxn ang="0">
                    <a:pos x="0" y="139"/>
                  </a:cxn>
                  <a:cxn ang="0">
                    <a:pos x="297" y="139"/>
                  </a:cxn>
                  <a:cxn ang="0">
                    <a:pos x="432" y="74"/>
                  </a:cxn>
                </a:cxnLst>
                <a:rect l="0" t="0" r="r" b="b"/>
                <a:pathLst>
                  <a:path w="445" h="139">
                    <a:moveTo>
                      <a:pt x="6" y="72"/>
                    </a:moveTo>
                    <a:lnTo>
                      <a:pt x="264" y="72"/>
                    </a:lnTo>
                    <a:lnTo>
                      <a:pt x="420" y="0"/>
                    </a:lnTo>
                    <a:moveTo>
                      <a:pt x="12" y="83"/>
                    </a:moveTo>
                    <a:lnTo>
                      <a:pt x="290" y="83"/>
                    </a:lnTo>
                    <a:lnTo>
                      <a:pt x="407" y="28"/>
                    </a:lnTo>
                    <a:moveTo>
                      <a:pt x="6" y="102"/>
                    </a:moveTo>
                    <a:lnTo>
                      <a:pt x="284" y="102"/>
                    </a:lnTo>
                    <a:lnTo>
                      <a:pt x="420" y="38"/>
                    </a:lnTo>
                    <a:moveTo>
                      <a:pt x="12" y="111"/>
                    </a:moveTo>
                    <a:lnTo>
                      <a:pt x="294" y="111"/>
                    </a:lnTo>
                    <a:lnTo>
                      <a:pt x="432" y="47"/>
                    </a:lnTo>
                    <a:moveTo>
                      <a:pt x="12" y="120"/>
                    </a:moveTo>
                    <a:lnTo>
                      <a:pt x="310" y="120"/>
                    </a:lnTo>
                    <a:lnTo>
                      <a:pt x="445" y="56"/>
                    </a:lnTo>
                    <a:moveTo>
                      <a:pt x="6" y="129"/>
                    </a:moveTo>
                    <a:lnTo>
                      <a:pt x="303" y="129"/>
                    </a:lnTo>
                    <a:lnTo>
                      <a:pt x="443" y="64"/>
                    </a:lnTo>
                    <a:moveTo>
                      <a:pt x="0" y="139"/>
                    </a:moveTo>
                    <a:lnTo>
                      <a:pt x="297" y="139"/>
                    </a:lnTo>
                    <a:lnTo>
                      <a:pt x="432" y="74"/>
                    </a:lnTo>
                  </a:path>
                </a:pathLst>
              </a:custGeom>
              <a:noFill/>
              <a:ln w="1588"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sz="800" b="0">
                  <a:latin typeface="+mn-lt"/>
                </a:endParaRPr>
              </a:p>
            </p:txBody>
          </p:sp>
          <p:sp>
            <p:nvSpPr>
              <p:cNvPr id="122" name="Freeform 16"/>
              <p:cNvSpPr>
                <a:spLocks/>
              </p:cNvSpPr>
              <p:nvPr/>
            </p:nvSpPr>
            <p:spPr bwMode="auto">
              <a:xfrm>
                <a:off x="6232770" y="1046349"/>
                <a:ext cx="653007" cy="217694"/>
              </a:xfrm>
              <a:custGeom>
                <a:avLst/>
                <a:gdLst/>
                <a:ahLst/>
                <a:cxnLst>
                  <a:cxn ang="0">
                    <a:pos x="6" y="163"/>
                  </a:cxn>
                  <a:cxn ang="0">
                    <a:pos x="26" y="154"/>
                  </a:cxn>
                  <a:cxn ang="0">
                    <a:pos x="13" y="154"/>
                  </a:cxn>
                  <a:cxn ang="0">
                    <a:pos x="32" y="144"/>
                  </a:cxn>
                  <a:cxn ang="0">
                    <a:pos x="19" y="144"/>
                  </a:cxn>
                  <a:cxn ang="0">
                    <a:pos x="38" y="136"/>
                  </a:cxn>
                  <a:cxn ang="0">
                    <a:pos x="26" y="136"/>
                  </a:cxn>
                  <a:cxn ang="0">
                    <a:pos x="45" y="127"/>
                  </a:cxn>
                  <a:cxn ang="0">
                    <a:pos x="13" y="127"/>
                  </a:cxn>
                  <a:cxn ang="0">
                    <a:pos x="32" y="117"/>
                  </a:cxn>
                  <a:cxn ang="0">
                    <a:pos x="0" y="117"/>
                  </a:cxn>
                  <a:cxn ang="0">
                    <a:pos x="38" y="99"/>
                  </a:cxn>
                  <a:cxn ang="0">
                    <a:pos x="6" y="99"/>
                  </a:cxn>
                  <a:cxn ang="0">
                    <a:pos x="32" y="88"/>
                  </a:cxn>
                  <a:cxn ang="0">
                    <a:pos x="14" y="88"/>
                  </a:cxn>
                  <a:cxn ang="0">
                    <a:pos x="167" y="0"/>
                  </a:cxn>
                  <a:cxn ang="0">
                    <a:pos x="477" y="0"/>
                  </a:cxn>
                  <a:cxn ang="0">
                    <a:pos x="446" y="16"/>
                  </a:cxn>
                  <a:cxn ang="0">
                    <a:pos x="491" y="16"/>
                  </a:cxn>
                  <a:cxn ang="0">
                    <a:pos x="433" y="44"/>
                  </a:cxn>
                  <a:cxn ang="0">
                    <a:pos x="465" y="44"/>
                  </a:cxn>
                  <a:cxn ang="0">
                    <a:pos x="446" y="53"/>
                  </a:cxn>
                  <a:cxn ang="0">
                    <a:pos x="478" y="53"/>
                  </a:cxn>
                  <a:cxn ang="0">
                    <a:pos x="458" y="62"/>
                  </a:cxn>
                  <a:cxn ang="0">
                    <a:pos x="491" y="62"/>
                  </a:cxn>
                  <a:cxn ang="0">
                    <a:pos x="471" y="71"/>
                  </a:cxn>
                  <a:cxn ang="0">
                    <a:pos x="484" y="71"/>
                  </a:cxn>
                  <a:cxn ang="0">
                    <a:pos x="469" y="79"/>
                  </a:cxn>
                  <a:cxn ang="0">
                    <a:pos x="478" y="81"/>
                  </a:cxn>
                  <a:cxn ang="0">
                    <a:pos x="458" y="89"/>
                  </a:cxn>
                  <a:cxn ang="0">
                    <a:pos x="471" y="89"/>
                  </a:cxn>
                  <a:cxn ang="0">
                    <a:pos x="316" y="163"/>
                  </a:cxn>
                  <a:cxn ang="0">
                    <a:pos x="6" y="163"/>
                  </a:cxn>
                </a:cxnLst>
                <a:rect l="0" t="0" r="r" b="b"/>
                <a:pathLst>
                  <a:path w="491" h="163">
                    <a:moveTo>
                      <a:pt x="6" y="163"/>
                    </a:moveTo>
                    <a:lnTo>
                      <a:pt x="26" y="154"/>
                    </a:lnTo>
                    <a:lnTo>
                      <a:pt x="13" y="154"/>
                    </a:lnTo>
                    <a:lnTo>
                      <a:pt x="32" y="144"/>
                    </a:lnTo>
                    <a:lnTo>
                      <a:pt x="19" y="144"/>
                    </a:lnTo>
                    <a:lnTo>
                      <a:pt x="38" y="136"/>
                    </a:lnTo>
                    <a:lnTo>
                      <a:pt x="26" y="136"/>
                    </a:lnTo>
                    <a:lnTo>
                      <a:pt x="45" y="127"/>
                    </a:lnTo>
                    <a:lnTo>
                      <a:pt x="13" y="127"/>
                    </a:lnTo>
                    <a:lnTo>
                      <a:pt x="32" y="117"/>
                    </a:lnTo>
                    <a:lnTo>
                      <a:pt x="0" y="117"/>
                    </a:lnTo>
                    <a:lnTo>
                      <a:pt x="38" y="99"/>
                    </a:lnTo>
                    <a:lnTo>
                      <a:pt x="6" y="99"/>
                    </a:lnTo>
                    <a:lnTo>
                      <a:pt x="32" y="88"/>
                    </a:lnTo>
                    <a:lnTo>
                      <a:pt x="14" y="88"/>
                    </a:lnTo>
                    <a:lnTo>
                      <a:pt x="167" y="0"/>
                    </a:lnTo>
                    <a:lnTo>
                      <a:pt x="477" y="0"/>
                    </a:lnTo>
                    <a:lnTo>
                      <a:pt x="446" y="16"/>
                    </a:lnTo>
                    <a:lnTo>
                      <a:pt x="491" y="16"/>
                    </a:lnTo>
                    <a:lnTo>
                      <a:pt x="433" y="44"/>
                    </a:lnTo>
                    <a:lnTo>
                      <a:pt x="465" y="44"/>
                    </a:lnTo>
                    <a:lnTo>
                      <a:pt x="446" y="53"/>
                    </a:lnTo>
                    <a:lnTo>
                      <a:pt x="478" y="53"/>
                    </a:lnTo>
                    <a:lnTo>
                      <a:pt x="458" y="62"/>
                    </a:lnTo>
                    <a:lnTo>
                      <a:pt x="491" y="62"/>
                    </a:lnTo>
                    <a:lnTo>
                      <a:pt x="471" y="71"/>
                    </a:lnTo>
                    <a:lnTo>
                      <a:pt x="484" y="71"/>
                    </a:lnTo>
                    <a:lnTo>
                      <a:pt x="469" y="79"/>
                    </a:lnTo>
                    <a:lnTo>
                      <a:pt x="478" y="81"/>
                    </a:lnTo>
                    <a:lnTo>
                      <a:pt x="458" y="89"/>
                    </a:lnTo>
                    <a:lnTo>
                      <a:pt x="471" y="89"/>
                    </a:lnTo>
                    <a:lnTo>
                      <a:pt x="316" y="163"/>
                    </a:lnTo>
                    <a:lnTo>
                      <a:pt x="6" y="163"/>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800" b="0">
                  <a:latin typeface="+mn-lt"/>
                </a:endParaRPr>
              </a:p>
            </p:txBody>
          </p:sp>
          <p:sp>
            <p:nvSpPr>
              <p:cNvPr id="123" name="Freeform 17"/>
              <p:cNvSpPr>
                <a:spLocks/>
              </p:cNvSpPr>
              <p:nvPr/>
            </p:nvSpPr>
            <p:spPr bwMode="auto">
              <a:xfrm>
                <a:off x="6232770" y="1046349"/>
                <a:ext cx="653007" cy="217694"/>
              </a:xfrm>
              <a:custGeom>
                <a:avLst/>
                <a:gdLst/>
                <a:ahLst/>
                <a:cxnLst>
                  <a:cxn ang="0">
                    <a:pos x="6" y="163"/>
                  </a:cxn>
                  <a:cxn ang="0">
                    <a:pos x="26" y="154"/>
                  </a:cxn>
                  <a:cxn ang="0">
                    <a:pos x="13" y="154"/>
                  </a:cxn>
                  <a:cxn ang="0">
                    <a:pos x="32" y="144"/>
                  </a:cxn>
                  <a:cxn ang="0">
                    <a:pos x="19" y="144"/>
                  </a:cxn>
                  <a:cxn ang="0">
                    <a:pos x="38" y="136"/>
                  </a:cxn>
                  <a:cxn ang="0">
                    <a:pos x="26" y="136"/>
                  </a:cxn>
                  <a:cxn ang="0">
                    <a:pos x="45" y="127"/>
                  </a:cxn>
                  <a:cxn ang="0">
                    <a:pos x="13" y="127"/>
                  </a:cxn>
                  <a:cxn ang="0">
                    <a:pos x="32" y="117"/>
                  </a:cxn>
                  <a:cxn ang="0">
                    <a:pos x="0" y="117"/>
                  </a:cxn>
                  <a:cxn ang="0">
                    <a:pos x="38" y="99"/>
                  </a:cxn>
                  <a:cxn ang="0">
                    <a:pos x="6" y="99"/>
                  </a:cxn>
                  <a:cxn ang="0">
                    <a:pos x="32" y="88"/>
                  </a:cxn>
                  <a:cxn ang="0">
                    <a:pos x="14" y="88"/>
                  </a:cxn>
                  <a:cxn ang="0">
                    <a:pos x="167" y="0"/>
                  </a:cxn>
                  <a:cxn ang="0">
                    <a:pos x="477" y="0"/>
                  </a:cxn>
                  <a:cxn ang="0">
                    <a:pos x="446" y="16"/>
                  </a:cxn>
                  <a:cxn ang="0">
                    <a:pos x="491" y="16"/>
                  </a:cxn>
                  <a:cxn ang="0">
                    <a:pos x="433" y="44"/>
                  </a:cxn>
                  <a:cxn ang="0">
                    <a:pos x="465" y="44"/>
                  </a:cxn>
                  <a:cxn ang="0">
                    <a:pos x="446" y="53"/>
                  </a:cxn>
                  <a:cxn ang="0">
                    <a:pos x="478" y="53"/>
                  </a:cxn>
                  <a:cxn ang="0">
                    <a:pos x="458" y="62"/>
                  </a:cxn>
                  <a:cxn ang="0">
                    <a:pos x="491" y="62"/>
                  </a:cxn>
                  <a:cxn ang="0">
                    <a:pos x="471" y="71"/>
                  </a:cxn>
                  <a:cxn ang="0">
                    <a:pos x="484" y="71"/>
                  </a:cxn>
                  <a:cxn ang="0">
                    <a:pos x="469" y="79"/>
                  </a:cxn>
                  <a:cxn ang="0">
                    <a:pos x="478" y="81"/>
                  </a:cxn>
                  <a:cxn ang="0">
                    <a:pos x="458" y="89"/>
                  </a:cxn>
                  <a:cxn ang="0">
                    <a:pos x="471" y="89"/>
                  </a:cxn>
                  <a:cxn ang="0">
                    <a:pos x="316" y="163"/>
                  </a:cxn>
                  <a:cxn ang="0">
                    <a:pos x="6" y="163"/>
                  </a:cxn>
                </a:cxnLst>
                <a:rect l="0" t="0" r="r" b="b"/>
                <a:pathLst>
                  <a:path w="491" h="163">
                    <a:moveTo>
                      <a:pt x="6" y="163"/>
                    </a:moveTo>
                    <a:lnTo>
                      <a:pt x="26" y="154"/>
                    </a:lnTo>
                    <a:lnTo>
                      <a:pt x="13" y="154"/>
                    </a:lnTo>
                    <a:lnTo>
                      <a:pt x="32" y="144"/>
                    </a:lnTo>
                    <a:lnTo>
                      <a:pt x="19" y="144"/>
                    </a:lnTo>
                    <a:lnTo>
                      <a:pt x="38" y="136"/>
                    </a:lnTo>
                    <a:lnTo>
                      <a:pt x="26" y="136"/>
                    </a:lnTo>
                    <a:lnTo>
                      <a:pt x="45" y="127"/>
                    </a:lnTo>
                    <a:lnTo>
                      <a:pt x="13" y="127"/>
                    </a:lnTo>
                    <a:lnTo>
                      <a:pt x="32" y="117"/>
                    </a:lnTo>
                    <a:lnTo>
                      <a:pt x="0" y="117"/>
                    </a:lnTo>
                    <a:lnTo>
                      <a:pt x="38" y="99"/>
                    </a:lnTo>
                    <a:lnTo>
                      <a:pt x="6" y="99"/>
                    </a:lnTo>
                    <a:lnTo>
                      <a:pt x="32" y="88"/>
                    </a:lnTo>
                    <a:lnTo>
                      <a:pt x="14" y="88"/>
                    </a:lnTo>
                    <a:lnTo>
                      <a:pt x="167" y="0"/>
                    </a:lnTo>
                    <a:lnTo>
                      <a:pt x="477" y="0"/>
                    </a:lnTo>
                    <a:lnTo>
                      <a:pt x="446" y="16"/>
                    </a:lnTo>
                    <a:lnTo>
                      <a:pt x="491" y="16"/>
                    </a:lnTo>
                    <a:lnTo>
                      <a:pt x="433" y="44"/>
                    </a:lnTo>
                    <a:lnTo>
                      <a:pt x="465" y="44"/>
                    </a:lnTo>
                    <a:lnTo>
                      <a:pt x="446" y="53"/>
                    </a:lnTo>
                    <a:lnTo>
                      <a:pt x="478" y="53"/>
                    </a:lnTo>
                    <a:lnTo>
                      <a:pt x="458" y="62"/>
                    </a:lnTo>
                    <a:lnTo>
                      <a:pt x="491" y="62"/>
                    </a:lnTo>
                    <a:lnTo>
                      <a:pt x="471" y="71"/>
                    </a:lnTo>
                    <a:lnTo>
                      <a:pt x="484" y="71"/>
                    </a:lnTo>
                    <a:lnTo>
                      <a:pt x="469" y="79"/>
                    </a:lnTo>
                    <a:lnTo>
                      <a:pt x="478" y="81"/>
                    </a:lnTo>
                    <a:lnTo>
                      <a:pt x="458" y="89"/>
                    </a:lnTo>
                    <a:lnTo>
                      <a:pt x="471" y="89"/>
                    </a:lnTo>
                    <a:lnTo>
                      <a:pt x="316" y="163"/>
                    </a:lnTo>
                    <a:lnTo>
                      <a:pt x="6" y="163"/>
                    </a:lnTo>
                    <a:close/>
                  </a:path>
                </a:pathLst>
              </a:custGeom>
              <a:noFill/>
              <a:ln w="1588"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sz="800" b="0">
                  <a:latin typeface="+mn-lt"/>
                </a:endParaRPr>
              </a:p>
            </p:txBody>
          </p:sp>
          <p:sp>
            <p:nvSpPr>
              <p:cNvPr id="124" name="Freeform 18"/>
              <p:cNvSpPr>
                <a:spLocks noEditPoints="1"/>
              </p:cNvSpPr>
              <p:nvPr/>
            </p:nvSpPr>
            <p:spPr bwMode="auto">
              <a:xfrm>
                <a:off x="6267349" y="1067717"/>
                <a:ext cx="591829" cy="184305"/>
              </a:xfrm>
              <a:custGeom>
                <a:avLst/>
                <a:gdLst/>
                <a:ahLst/>
                <a:cxnLst>
                  <a:cxn ang="0">
                    <a:pos x="6" y="72"/>
                  </a:cxn>
                  <a:cxn ang="0">
                    <a:pos x="264" y="72"/>
                  </a:cxn>
                  <a:cxn ang="0">
                    <a:pos x="420" y="0"/>
                  </a:cxn>
                  <a:cxn ang="0">
                    <a:pos x="12" y="83"/>
                  </a:cxn>
                  <a:cxn ang="0">
                    <a:pos x="290" y="83"/>
                  </a:cxn>
                  <a:cxn ang="0">
                    <a:pos x="407" y="28"/>
                  </a:cxn>
                  <a:cxn ang="0">
                    <a:pos x="6" y="101"/>
                  </a:cxn>
                  <a:cxn ang="0">
                    <a:pos x="284" y="101"/>
                  </a:cxn>
                  <a:cxn ang="0">
                    <a:pos x="420" y="38"/>
                  </a:cxn>
                  <a:cxn ang="0">
                    <a:pos x="12" y="111"/>
                  </a:cxn>
                  <a:cxn ang="0">
                    <a:pos x="294" y="111"/>
                  </a:cxn>
                  <a:cxn ang="0">
                    <a:pos x="432" y="46"/>
                  </a:cxn>
                  <a:cxn ang="0">
                    <a:pos x="12" y="120"/>
                  </a:cxn>
                  <a:cxn ang="0">
                    <a:pos x="310" y="120"/>
                  </a:cxn>
                  <a:cxn ang="0">
                    <a:pos x="445" y="55"/>
                  </a:cxn>
                  <a:cxn ang="0">
                    <a:pos x="6" y="128"/>
                  </a:cxn>
                  <a:cxn ang="0">
                    <a:pos x="303" y="128"/>
                  </a:cxn>
                  <a:cxn ang="0">
                    <a:pos x="443" y="63"/>
                  </a:cxn>
                  <a:cxn ang="0">
                    <a:pos x="0" y="138"/>
                  </a:cxn>
                  <a:cxn ang="0">
                    <a:pos x="297" y="138"/>
                  </a:cxn>
                  <a:cxn ang="0">
                    <a:pos x="432" y="73"/>
                  </a:cxn>
                </a:cxnLst>
                <a:rect l="0" t="0" r="r" b="b"/>
                <a:pathLst>
                  <a:path w="445" h="138">
                    <a:moveTo>
                      <a:pt x="6" y="72"/>
                    </a:moveTo>
                    <a:lnTo>
                      <a:pt x="264" y="72"/>
                    </a:lnTo>
                    <a:lnTo>
                      <a:pt x="420" y="0"/>
                    </a:lnTo>
                    <a:moveTo>
                      <a:pt x="12" y="83"/>
                    </a:moveTo>
                    <a:lnTo>
                      <a:pt x="290" y="83"/>
                    </a:lnTo>
                    <a:lnTo>
                      <a:pt x="407" y="28"/>
                    </a:lnTo>
                    <a:moveTo>
                      <a:pt x="6" y="101"/>
                    </a:moveTo>
                    <a:lnTo>
                      <a:pt x="284" y="101"/>
                    </a:lnTo>
                    <a:lnTo>
                      <a:pt x="420" y="38"/>
                    </a:lnTo>
                    <a:moveTo>
                      <a:pt x="12" y="111"/>
                    </a:moveTo>
                    <a:lnTo>
                      <a:pt x="294" y="111"/>
                    </a:lnTo>
                    <a:lnTo>
                      <a:pt x="432" y="46"/>
                    </a:lnTo>
                    <a:moveTo>
                      <a:pt x="12" y="120"/>
                    </a:moveTo>
                    <a:lnTo>
                      <a:pt x="310" y="120"/>
                    </a:lnTo>
                    <a:lnTo>
                      <a:pt x="445" y="55"/>
                    </a:lnTo>
                    <a:moveTo>
                      <a:pt x="6" y="128"/>
                    </a:moveTo>
                    <a:lnTo>
                      <a:pt x="303" y="128"/>
                    </a:lnTo>
                    <a:lnTo>
                      <a:pt x="443" y="63"/>
                    </a:lnTo>
                    <a:moveTo>
                      <a:pt x="0" y="138"/>
                    </a:moveTo>
                    <a:lnTo>
                      <a:pt x="297" y="138"/>
                    </a:lnTo>
                    <a:lnTo>
                      <a:pt x="432" y="73"/>
                    </a:lnTo>
                  </a:path>
                </a:pathLst>
              </a:custGeom>
              <a:noFill/>
              <a:ln w="1588"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sz="800" b="0">
                  <a:latin typeface="+mn-lt"/>
                </a:endParaRPr>
              </a:p>
            </p:txBody>
          </p:sp>
          <p:sp>
            <p:nvSpPr>
              <p:cNvPr id="125" name="Freeform 19"/>
              <p:cNvSpPr>
                <a:spLocks/>
              </p:cNvSpPr>
              <p:nvPr/>
            </p:nvSpPr>
            <p:spPr bwMode="auto">
              <a:xfrm>
                <a:off x="6232770" y="938170"/>
                <a:ext cx="653007" cy="217694"/>
              </a:xfrm>
              <a:custGeom>
                <a:avLst/>
                <a:gdLst/>
                <a:ahLst/>
                <a:cxnLst>
                  <a:cxn ang="0">
                    <a:pos x="6" y="163"/>
                  </a:cxn>
                  <a:cxn ang="0">
                    <a:pos x="26" y="154"/>
                  </a:cxn>
                  <a:cxn ang="0">
                    <a:pos x="13" y="154"/>
                  </a:cxn>
                  <a:cxn ang="0">
                    <a:pos x="32" y="144"/>
                  </a:cxn>
                  <a:cxn ang="0">
                    <a:pos x="19" y="144"/>
                  </a:cxn>
                  <a:cxn ang="0">
                    <a:pos x="38" y="135"/>
                  </a:cxn>
                  <a:cxn ang="0">
                    <a:pos x="26" y="135"/>
                  </a:cxn>
                  <a:cxn ang="0">
                    <a:pos x="45" y="126"/>
                  </a:cxn>
                  <a:cxn ang="0">
                    <a:pos x="13" y="126"/>
                  </a:cxn>
                  <a:cxn ang="0">
                    <a:pos x="32" y="117"/>
                  </a:cxn>
                  <a:cxn ang="0">
                    <a:pos x="0" y="117"/>
                  </a:cxn>
                  <a:cxn ang="0">
                    <a:pos x="38" y="98"/>
                  </a:cxn>
                  <a:cxn ang="0">
                    <a:pos x="6" y="98"/>
                  </a:cxn>
                  <a:cxn ang="0">
                    <a:pos x="32" y="87"/>
                  </a:cxn>
                  <a:cxn ang="0">
                    <a:pos x="14" y="87"/>
                  </a:cxn>
                  <a:cxn ang="0">
                    <a:pos x="167" y="0"/>
                  </a:cxn>
                  <a:cxn ang="0">
                    <a:pos x="477" y="0"/>
                  </a:cxn>
                  <a:cxn ang="0">
                    <a:pos x="446" y="15"/>
                  </a:cxn>
                  <a:cxn ang="0">
                    <a:pos x="491" y="15"/>
                  </a:cxn>
                  <a:cxn ang="0">
                    <a:pos x="433" y="43"/>
                  </a:cxn>
                  <a:cxn ang="0">
                    <a:pos x="465" y="43"/>
                  </a:cxn>
                  <a:cxn ang="0">
                    <a:pos x="446" y="52"/>
                  </a:cxn>
                  <a:cxn ang="0">
                    <a:pos x="478" y="52"/>
                  </a:cxn>
                  <a:cxn ang="0">
                    <a:pos x="458" y="61"/>
                  </a:cxn>
                  <a:cxn ang="0">
                    <a:pos x="491" y="61"/>
                  </a:cxn>
                  <a:cxn ang="0">
                    <a:pos x="471" y="71"/>
                  </a:cxn>
                  <a:cxn ang="0">
                    <a:pos x="484" y="71"/>
                  </a:cxn>
                  <a:cxn ang="0">
                    <a:pos x="469" y="79"/>
                  </a:cxn>
                  <a:cxn ang="0">
                    <a:pos x="478" y="80"/>
                  </a:cxn>
                  <a:cxn ang="0">
                    <a:pos x="458" y="89"/>
                  </a:cxn>
                  <a:cxn ang="0">
                    <a:pos x="471" y="89"/>
                  </a:cxn>
                  <a:cxn ang="0">
                    <a:pos x="316" y="163"/>
                  </a:cxn>
                  <a:cxn ang="0">
                    <a:pos x="6" y="163"/>
                  </a:cxn>
                </a:cxnLst>
                <a:rect l="0" t="0" r="r" b="b"/>
                <a:pathLst>
                  <a:path w="491" h="163">
                    <a:moveTo>
                      <a:pt x="6" y="163"/>
                    </a:moveTo>
                    <a:lnTo>
                      <a:pt x="26" y="154"/>
                    </a:lnTo>
                    <a:lnTo>
                      <a:pt x="13" y="154"/>
                    </a:lnTo>
                    <a:lnTo>
                      <a:pt x="32" y="144"/>
                    </a:lnTo>
                    <a:lnTo>
                      <a:pt x="19" y="144"/>
                    </a:lnTo>
                    <a:lnTo>
                      <a:pt x="38" y="135"/>
                    </a:lnTo>
                    <a:lnTo>
                      <a:pt x="26" y="135"/>
                    </a:lnTo>
                    <a:lnTo>
                      <a:pt x="45" y="126"/>
                    </a:lnTo>
                    <a:lnTo>
                      <a:pt x="13" y="126"/>
                    </a:lnTo>
                    <a:lnTo>
                      <a:pt x="32" y="117"/>
                    </a:lnTo>
                    <a:lnTo>
                      <a:pt x="0" y="117"/>
                    </a:lnTo>
                    <a:lnTo>
                      <a:pt x="38" y="98"/>
                    </a:lnTo>
                    <a:lnTo>
                      <a:pt x="6" y="98"/>
                    </a:lnTo>
                    <a:lnTo>
                      <a:pt x="32" y="87"/>
                    </a:lnTo>
                    <a:lnTo>
                      <a:pt x="14" y="87"/>
                    </a:lnTo>
                    <a:lnTo>
                      <a:pt x="167" y="0"/>
                    </a:lnTo>
                    <a:lnTo>
                      <a:pt x="477" y="0"/>
                    </a:lnTo>
                    <a:lnTo>
                      <a:pt x="446" y="15"/>
                    </a:lnTo>
                    <a:lnTo>
                      <a:pt x="491" y="15"/>
                    </a:lnTo>
                    <a:lnTo>
                      <a:pt x="433" y="43"/>
                    </a:lnTo>
                    <a:lnTo>
                      <a:pt x="465" y="43"/>
                    </a:lnTo>
                    <a:lnTo>
                      <a:pt x="446" y="52"/>
                    </a:lnTo>
                    <a:lnTo>
                      <a:pt x="478" y="52"/>
                    </a:lnTo>
                    <a:lnTo>
                      <a:pt x="458" y="61"/>
                    </a:lnTo>
                    <a:lnTo>
                      <a:pt x="491" y="61"/>
                    </a:lnTo>
                    <a:lnTo>
                      <a:pt x="471" y="71"/>
                    </a:lnTo>
                    <a:lnTo>
                      <a:pt x="484" y="71"/>
                    </a:lnTo>
                    <a:lnTo>
                      <a:pt x="469" y="79"/>
                    </a:lnTo>
                    <a:lnTo>
                      <a:pt x="478" y="80"/>
                    </a:lnTo>
                    <a:lnTo>
                      <a:pt x="458" y="89"/>
                    </a:lnTo>
                    <a:lnTo>
                      <a:pt x="471" y="89"/>
                    </a:lnTo>
                    <a:lnTo>
                      <a:pt x="316" y="163"/>
                    </a:lnTo>
                    <a:lnTo>
                      <a:pt x="6" y="163"/>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800" b="0">
                  <a:latin typeface="+mn-lt"/>
                </a:endParaRPr>
              </a:p>
            </p:txBody>
          </p:sp>
          <p:sp>
            <p:nvSpPr>
              <p:cNvPr id="126" name="Freeform 20"/>
              <p:cNvSpPr>
                <a:spLocks/>
              </p:cNvSpPr>
              <p:nvPr/>
            </p:nvSpPr>
            <p:spPr bwMode="auto">
              <a:xfrm>
                <a:off x="6232770" y="938170"/>
                <a:ext cx="653007" cy="217694"/>
              </a:xfrm>
              <a:custGeom>
                <a:avLst/>
                <a:gdLst/>
                <a:ahLst/>
                <a:cxnLst>
                  <a:cxn ang="0">
                    <a:pos x="6" y="163"/>
                  </a:cxn>
                  <a:cxn ang="0">
                    <a:pos x="26" y="154"/>
                  </a:cxn>
                  <a:cxn ang="0">
                    <a:pos x="13" y="154"/>
                  </a:cxn>
                  <a:cxn ang="0">
                    <a:pos x="32" y="144"/>
                  </a:cxn>
                  <a:cxn ang="0">
                    <a:pos x="19" y="144"/>
                  </a:cxn>
                  <a:cxn ang="0">
                    <a:pos x="38" y="135"/>
                  </a:cxn>
                  <a:cxn ang="0">
                    <a:pos x="26" y="135"/>
                  </a:cxn>
                  <a:cxn ang="0">
                    <a:pos x="45" y="126"/>
                  </a:cxn>
                  <a:cxn ang="0">
                    <a:pos x="13" y="126"/>
                  </a:cxn>
                  <a:cxn ang="0">
                    <a:pos x="32" y="117"/>
                  </a:cxn>
                  <a:cxn ang="0">
                    <a:pos x="0" y="117"/>
                  </a:cxn>
                  <a:cxn ang="0">
                    <a:pos x="38" y="98"/>
                  </a:cxn>
                  <a:cxn ang="0">
                    <a:pos x="6" y="98"/>
                  </a:cxn>
                  <a:cxn ang="0">
                    <a:pos x="32" y="87"/>
                  </a:cxn>
                  <a:cxn ang="0">
                    <a:pos x="14" y="87"/>
                  </a:cxn>
                  <a:cxn ang="0">
                    <a:pos x="167" y="0"/>
                  </a:cxn>
                  <a:cxn ang="0">
                    <a:pos x="477" y="0"/>
                  </a:cxn>
                  <a:cxn ang="0">
                    <a:pos x="446" y="15"/>
                  </a:cxn>
                  <a:cxn ang="0">
                    <a:pos x="491" y="15"/>
                  </a:cxn>
                  <a:cxn ang="0">
                    <a:pos x="433" y="43"/>
                  </a:cxn>
                  <a:cxn ang="0">
                    <a:pos x="465" y="43"/>
                  </a:cxn>
                  <a:cxn ang="0">
                    <a:pos x="446" y="52"/>
                  </a:cxn>
                  <a:cxn ang="0">
                    <a:pos x="478" y="52"/>
                  </a:cxn>
                  <a:cxn ang="0">
                    <a:pos x="458" y="61"/>
                  </a:cxn>
                  <a:cxn ang="0">
                    <a:pos x="491" y="61"/>
                  </a:cxn>
                  <a:cxn ang="0">
                    <a:pos x="471" y="71"/>
                  </a:cxn>
                  <a:cxn ang="0">
                    <a:pos x="484" y="71"/>
                  </a:cxn>
                  <a:cxn ang="0">
                    <a:pos x="469" y="79"/>
                  </a:cxn>
                  <a:cxn ang="0">
                    <a:pos x="478" y="80"/>
                  </a:cxn>
                  <a:cxn ang="0">
                    <a:pos x="458" y="89"/>
                  </a:cxn>
                  <a:cxn ang="0">
                    <a:pos x="471" y="89"/>
                  </a:cxn>
                  <a:cxn ang="0">
                    <a:pos x="316" y="163"/>
                  </a:cxn>
                  <a:cxn ang="0">
                    <a:pos x="6" y="163"/>
                  </a:cxn>
                </a:cxnLst>
                <a:rect l="0" t="0" r="r" b="b"/>
                <a:pathLst>
                  <a:path w="491" h="163">
                    <a:moveTo>
                      <a:pt x="6" y="163"/>
                    </a:moveTo>
                    <a:lnTo>
                      <a:pt x="26" y="154"/>
                    </a:lnTo>
                    <a:lnTo>
                      <a:pt x="13" y="154"/>
                    </a:lnTo>
                    <a:lnTo>
                      <a:pt x="32" y="144"/>
                    </a:lnTo>
                    <a:lnTo>
                      <a:pt x="19" y="144"/>
                    </a:lnTo>
                    <a:lnTo>
                      <a:pt x="38" y="135"/>
                    </a:lnTo>
                    <a:lnTo>
                      <a:pt x="26" y="135"/>
                    </a:lnTo>
                    <a:lnTo>
                      <a:pt x="45" y="126"/>
                    </a:lnTo>
                    <a:lnTo>
                      <a:pt x="13" y="126"/>
                    </a:lnTo>
                    <a:lnTo>
                      <a:pt x="32" y="117"/>
                    </a:lnTo>
                    <a:lnTo>
                      <a:pt x="0" y="117"/>
                    </a:lnTo>
                    <a:lnTo>
                      <a:pt x="38" y="98"/>
                    </a:lnTo>
                    <a:lnTo>
                      <a:pt x="6" y="98"/>
                    </a:lnTo>
                    <a:lnTo>
                      <a:pt x="32" y="87"/>
                    </a:lnTo>
                    <a:lnTo>
                      <a:pt x="14" y="87"/>
                    </a:lnTo>
                    <a:lnTo>
                      <a:pt x="167" y="0"/>
                    </a:lnTo>
                    <a:lnTo>
                      <a:pt x="477" y="0"/>
                    </a:lnTo>
                    <a:lnTo>
                      <a:pt x="446" y="15"/>
                    </a:lnTo>
                    <a:lnTo>
                      <a:pt x="491" y="15"/>
                    </a:lnTo>
                    <a:lnTo>
                      <a:pt x="433" y="43"/>
                    </a:lnTo>
                    <a:lnTo>
                      <a:pt x="465" y="43"/>
                    </a:lnTo>
                    <a:lnTo>
                      <a:pt x="446" y="52"/>
                    </a:lnTo>
                    <a:lnTo>
                      <a:pt x="478" y="52"/>
                    </a:lnTo>
                    <a:lnTo>
                      <a:pt x="458" y="61"/>
                    </a:lnTo>
                    <a:lnTo>
                      <a:pt x="491" y="61"/>
                    </a:lnTo>
                    <a:lnTo>
                      <a:pt x="471" y="71"/>
                    </a:lnTo>
                    <a:lnTo>
                      <a:pt x="484" y="71"/>
                    </a:lnTo>
                    <a:lnTo>
                      <a:pt x="469" y="79"/>
                    </a:lnTo>
                    <a:lnTo>
                      <a:pt x="478" y="80"/>
                    </a:lnTo>
                    <a:lnTo>
                      <a:pt x="458" y="89"/>
                    </a:lnTo>
                    <a:lnTo>
                      <a:pt x="471" y="89"/>
                    </a:lnTo>
                    <a:lnTo>
                      <a:pt x="316" y="163"/>
                    </a:lnTo>
                    <a:lnTo>
                      <a:pt x="6" y="163"/>
                    </a:lnTo>
                    <a:close/>
                  </a:path>
                </a:pathLst>
              </a:custGeom>
              <a:noFill/>
              <a:ln w="1588"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sz="800" b="0">
                  <a:latin typeface="+mn-lt"/>
                </a:endParaRPr>
              </a:p>
            </p:txBody>
          </p:sp>
          <p:sp>
            <p:nvSpPr>
              <p:cNvPr id="127" name="Freeform 21"/>
              <p:cNvSpPr>
                <a:spLocks noEditPoints="1"/>
              </p:cNvSpPr>
              <p:nvPr/>
            </p:nvSpPr>
            <p:spPr bwMode="auto">
              <a:xfrm>
                <a:off x="6267349" y="958203"/>
                <a:ext cx="591829" cy="185641"/>
              </a:xfrm>
              <a:custGeom>
                <a:avLst/>
                <a:gdLst/>
                <a:ahLst/>
                <a:cxnLst>
                  <a:cxn ang="0">
                    <a:pos x="6" y="72"/>
                  </a:cxn>
                  <a:cxn ang="0">
                    <a:pos x="264" y="72"/>
                  </a:cxn>
                  <a:cxn ang="0">
                    <a:pos x="420" y="0"/>
                  </a:cxn>
                  <a:cxn ang="0">
                    <a:pos x="12" y="83"/>
                  </a:cxn>
                  <a:cxn ang="0">
                    <a:pos x="290" y="83"/>
                  </a:cxn>
                  <a:cxn ang="0">
                    <a:pos x="407" y="28"/>
                  </a:cxn>
                  <a:cxn ang="0">
                    <a:pos x="6" y="102"/>
                  </a:cxn>
                  <a:cxn ang="0">
                    <a:pos x="284" y="102"/>
                  </a:cxn>
                  <a:cxn ang="0">
                    <a:pos x="420" y="38"/>
                  </a:cxn>
                  <a:cxn ang="0">
                    <a:pos x="12" y="111"/>
                  </a:cxn>
                  <a:cxn ang="0">
                    <a:pos x="294" y="111"/>
                  </a:cxn>
                  <a:cxn ang="0">
                    <a:pos x="432" y="47"/>
                  </a:cxn>
                  <a:cxn ang="0">
                    <a:pos x="12" y="120"/>
                  </a:cxn>
                  <a:cxn ang="0">
                    <a:pos x="310" y="120"/>
                  </a:cxn>
                  <a:cxn ang="0">
                    <a:pos x="445" y="56"/>
                  </a:cxn>
                  <a:cxn ang="0">
                    <a:pos x="6" y="129"/>
                  </a:cxn>
                  <a:cxn ang="0">
                    <a:pos x="303" y="129"/>
                  </a:cxn>
                  <a:cxn ang="0">
                    <a:pos x="443" y="64"/>
                  </a:cxn>
                  <a:cxn ang="0">
                    <a:pos x="0" y="139"/>
                  </a:cxn>
                  <a:cxn ang="0">
                    <a:pos x="297" y="139"/>
                  </a:cxn>
                  <a:cxn ang="0">
                    <a:pos x="432" y="74"/>
                  </a:cxn>
                </a:cxnLst>
                <a:rect l="0" t="0" r="r" b="b"/>
                <a:pathLst>
                  <a:path w="445" h="139">
                    <a:moveTo>
                      <a:pt x="6" y="72"/>
                    </a:moveTo>
                    <a:lnTo>
                      <a:pt x="264" y="72"/>
                    </a:lnTo>
                    <a:lnTo>
                      <a:pt x="420" y="0"/>
                    </a:lnTo>
                    <a:moveTo>
                      <a:pt x="12" y="83"/>
                    </a:moveTo>
                    <a:lnTo>
                      <a:pt x="290" y="83"/>
                    </a:lnTo>
                    <a:lnTo>
                      <a:pt x="407" y="28"/>
                    </a:lnTo>
                    <a:moveTo>
                      <a:pt x="6" y="102"/>
                    </a:moveTo>
                    <a:lnTo>
                      <a:pt x="284" y="102"/>
                    </a:lnTo>
                    <a:lnTo>
                      <a:pt x="420" y="38"/>
                    </a:lnTo>
                    <a:moveTo>
                      <a:pt x="12" y="111"/>
                    </a:moveTo>
                    <a:lnTo>
                      <a:pt x="294" y="111"/>
                    </a:lnTo>
                    <a:lnTo>
                      <a:pt x="432" y="47"/>
                    </a:lnTo>
                    <a:moveTo>
                      <a:pt x="12" y="120"/>
                    </a:moveTo>
                    <a:lnTo>
                      <a:pt x="310" y="120"/>
                    </a:lnTo>
                    <a:lnTo>
                      <a:pt x="445" y="56"/>
                    </a:lnTo>
                    <a:moveTo>
                      <a:pt x="6" y="129"/>
                    </a:moveTo>
                    <a:lnTo>
                      <a:pt x="303" y="129"/>
                    </a:lnTo>
                    <a:lnTo>
                      <a:pt x="443" y="64"/>
                    </a:lnTo>
                    <a:moveTo>
                      <a:pt x="0" y="139"/>
                    </a:moveTo>
                    <a:lnTo>
                      <a:pt x="297" y="139"/>
                    </a:lnTo>
                    <a:lnTo>
                      <a:pt x="432" y="74"/>
                    </a:lnTo>
                  </a:path>
                </a:pathLst>
              </a:custGeom>
              <a:noFill/>
              <a:ln w="1588"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sz="800" b="0">
                  <a:latin typeface="+mn-lt"/>
                </a:endParaRPr>
              </a:p>
            </p:txBody>
          </p:sp>
          <p:cxnSp>
            <p:nvCxnSpPr>
              <p:cNvPr id="131" name="Curved Connector 130"/>
              <p:cNvCxnSpPr/>
              <p:nvPr/>
            </p:nvCxnSpPr>
            <p:spPr>
              <a:xfrm flipV="1">
                <a:off x="5430237" y="1179574"/>
                <a:ext cx="776001" cy="319699"/>
              </a:xfrm>
              <a:prstGeom prst="curvedConnector3">
                <a:avLst>
                  <a:gd name="adj1" fmla="val 50000"/>
                </a:avLst>
              </a:prstGeom>
              <a:ln>
                <a:tailEnd type="arrow"/>
              </a:ln>
            </p:spPr>
            <p:style>
              <a:lnRef idx="3">
                <a:schemeClr val="accent2"/>
              </a:lnRef>
              <a:fillRef idx="0">
                <a:schemeClr val="accent2"/>
              </a:fillRef>
              <a:effectRef idx="2">
                <a:schemeClr val="accent2"/>
              </a:effectRef>
              <a:fontRef idx="minor">
                <a:schemeClr val="tx1"/>
              </a:fontRef>
            </p:style>
          </p:cxnSp>
          <p:sp>
            <p:nvSpPr>
              <p:cNvPr id="134" name="Right Arrow 133"/>
              <p:cNvSpPr/>
              <p:nvPr/>
            </p:nvSpPr>
            <p:spPr>
              <a:xfrm>
                <a:off x="6244379" y="1917214"/>
                <a:ext cx="658274" cy="1315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grpSp>
      <p:grpSp>
        <p:nvGrpSpPr>
          <p:cNvPr id="7" name="Group 287"/>
          <p:cNvGrpSpPr/>
          <p:nvPr/>
        </p:nvGrpSpPr>
        <p:grpSpPr>
          <a:xfrm>
            <a:off x="6960684" y="955618"/>
            <a:ext cx="1782491" cy="1849263"/>
            <a:chOff x="6960684" y="955618"/>
            <a:chExt cx="1782491" cy="1849263"/>
          </a:xfrm>
        </p:grpSpPr>
        <p:pic>
          <p:nvPicPr>
            <p:cNvPr id="6146" name="Picture 2"/>
            <p:cNvPicPr>
              <a:picLocks noChangeAspect="1" noChangeArrowheads="1"/>
            </p:cNvPicPr>
            <p:nvPr/>
          </p:nvPicPr>
          <p:blipFill>
            <a:blip r:embed="rId4" cstate="print"/>
            <a:srcRect/>
            <a:stretch>
              <a:fillRect/>
            </a:stretch>
          </p:blipFill>
          <p:spPr bwMode="auto">
            <a:xfrm>
              <a:off x="7146291" y="1377773"/>
              <a:ext cx="1407849" cy="142710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cxnSp>
          <p:nvCxnSpPr>
            <p:cNvPr id="136" name="Curved Connector 135"/>
            <p:cNvCxnSpPr/>
            <p:nvPr/>
          </p:nvCxnSpPr>
          <p:spPr>
            <a:xfrm>
              <a:off x="6960684" y="1147938"/>
              <a:ext cx="449351" cy="341344"/>
            </a:xfrm>
            <a:prstGeom prst="curvedConnector3">
              <a:avLst>
                <a:gd name="adj1" fmla="val 50000"/>
              </a:avLst>
            </a:prstGeom>
            <a:ln>
              <a:tailEnd type="arrow"/>
            </a:ln>
          </p:spPr>
          <p:style>
            <a:lnRef idx="3">
              <a:schemeClr val="accent2"/>
            </a:lnRef>
            <a:fillRef idx="0">
              <a:schemeClr val="accent2"/>
            </a:fillRef>
            <a:effectRef idx="2">
              <a:schemeClr val="accent2"/>
            </a:effectRef>
            <a:fontRef idx="minor">
              <a:schemeClr val="tx1"/>
            </a:fontRef>
          </p:style>
        </p:cxnSp>
        <p:pic>
          <p:nvPicPr>
            <p:cNvPr id="163" name="Picture 3" descr="C:\Users\rahul_sawhney\AppData\Local\Microsoft\Windows\Temporary Internet Files\Content.IE5\DJW68LD0\MCj04339540000[1].png"/>
            <p:cNvPicPr>
              <a:picLocks noChangeAspect="1" noChangeArrowheads="1"/>
            </p:cNvPicPr>
            <p:nvPr/>
          </p:nvPicPr>
          <p:blipFill>
            <a:blip r:embed="rId3" cstate="print"/>
            <a:srcRect/>
            <a:stretch>
              <a:fillRect/>
            </a:stretch>
          </p:blipFill>
          <p:spPr bwMode="auto">
            <a:xfrm flipH="1">
              <a:off x="7706673" y="955618"/>
              <a:ext cx="383026" cy="288478"/>
            </a:xfrm>
            <a:prstGeom prst="rect">
              <a:avLst/>
            </a:prstGeom>
            <a:noFill/>
            <a:ln w="9525">
              <a:noFill/>
              <a:miter lim="800000"/>
              <a:headEnd/>
              <a:tailEnd/>
            </a:ln>
          </p:spPr>
        </p:pic>
        <p:sp>
          <p:nvSpPr>
            <p:cNvPr id="164" name="TextBox 54"/>
            <p:cNvSpPr txBox="1">
              <a:spLocks noChangeArrowheads="1"/>
            </p:cNvSpPr>
            <p:nvPr/>
          </p:nvSpPr>
          <p:spPr bwMode="auto">
            <a:xfrm>
              <a:off x="7152209" y="1170416"/>
              <a:ext cx="1590966" cy="215444"/>
            </a:xfrm>
            <a:prstGeom prst="rect">
              <a:avLst/>
            </a:prstGeom>
            <a:noFill/>
            <a:ln w="9525">
              <a:noFill/>
              <a:miter lim="800000"/>
              <a:headEnd/>
              <a:tailEnd/>
            </a:ln>
          </p:spPr>
          <p:txBody>
            <a:bodyPr wrap="square">
              <a:spAutoFit/>
            </a:bodyPr>
            <a:lstStyle/>
            <a:p>
              <a:pPr algn="ctr"/>
              <a:r>
                <a:rPr lang="en-US" sz="800" b="0" dirty="0" smtClean="0">
                  <a:latin typeface="+mn-lt"/>
                </a:rPr>
                <a:t>Core + Extended Team</a:t>
              </a:r>
              <a:endParaRPr lang="en-US" sz="800" b="0" dirty="0">
                <a:latin typeface="+mn-lt"/>
              </a:endParaRPr>
            </a:p>
          </p:txBody>
        </p:sp>
      </p:grpSp>
      <p:grpSp>
        <p:nvGrpSpPr>
          <p:cNvPr id="8" name="Group 290"/>
          <p:cNvGrpSpPr/>
          <p:nvPr/>
        </p:nvGrpSpPr>
        <p:grpSpPr>
          <a:xfrm>
            <a:off x="3776335" y="3653067"/>
            <a:ext cx="2565056" cy="1610801"/>
            <a:chOff x="3776335" y="3653067"/>
            <a:chExt cx="2565056" cy="1610801"/>
          </a:xfrm>
        </p:grpSpPr>
        <p:sp>
          <p:nvSpPr>
            <p:cNvPr id="161" name="Right Arrow 160"/>
            <p:cNvSpPr/>
            <p:nvPr/>
          </p:nvSpPr>
          <p:spPr>
            <a:xfrm rot="10800000">
              <a:off x="3776335" y="4416512"/>
              <a:ext cx="1013865" cy="13175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pic>
          <p:nvPicPr>
            <p:cNvPr id="154" name="Picture 39" descr="C:\Documents and Settings\CWarrier\Local Settings\Temporary Internet Files\Content.IE5\8QTHAV1A\MC900090344[1].wmf"/>
            <p:cNvPicPr>
              <a:picLocks noChangeAspect="1" noChangeArrowheads="1"/>
            </p:cNvPicPr>
            <p:nvPr/>
          </p:nvPicPr>
          <p:blipFill>
            <a:blip r:embed="rId5" cstate="print"/>
            <a:srcRect/>
            <a:stretch>
              <a:fillRect/>
            </a:stretch>
          </p:blipFill>
          <p:spPr bwMode="auto">
            <a:xfrm>
              <a:off x="5050541" y="4109213"/>
              <a:ext cx="1216753" cy="913352"/>
            </a:xfrm>
            <a:prstGeom prst="roundRect">
              <a:avLst>
                <a:gd name="adj" fmla="val 8594"/>
              </a:avLst>
            </a:prstGeom>
            <a:solidFill>
              <a:srgbClr val="FFFFFF">
                <a:shade val="85000"/>
              </a:srgbClr>
            </a:solidFill>
            <a:ln>
              <a:solidFill>
                <a:srgbClr val="3451CC"/>
              </a:solidFill>
            </a:ln>
            <a:effectLst>
              <a:reflection blurRad="12700" stA="38000" endPos="28000" dist="5000" dir="5400000" sy="-100000" algn="bl" rotWithShape="0"/>
            </a:effectLst>
          </p:spPr>
        </p:pic>
        <p:sp>
          <p:nvSpPr>
            <p:cNvPr id="159" name="TextBox 54"/>
            <p:cNvSpPr txBox="1">
              <a:spLocks noChangeArrowheads="1"/>
            </p:cNvSpPr>
            <p:nvPr/>
          </p:nvSpPr>
          <p:spPr bwMode="auto">
            <a:xfrm>
              <a:off x="4936961" y="5048424"/>
              <a:ext cx="1404430" cy="215444"/>
            </a:xfrm>
            <a:prstGeom prst="rect">
              <a:avLst/>
            </a:prstGeom>
            <a:noFill/>
            <a:ln w="9525">
              <a:noFill/>
              <a:miter lim="800000"/>
              <a:headEnd/>
              <a:tailEnd/>
            </a:ln>
          </p:spPr>
          <p:txBody>
            <a:bodyPr wrap="square">
              <a:spAutoFit/>
            </a:bodyPr>
            <a:lstStyle/>
            <a:p>
              <a:pPr algn="ctr"/>
              <a:r>
                <a:rPr lang="en-US" sz="800" b="0" dirty="0" smtClean="0">
                  <a:latin typeface="+mn-lt"/>
                </a:rPr>
                <a:t>Retrospective</a:t>
              </a:r>
              <a:endParaRPr lang="en-US" sz="800" b="0" dirty="0">
                <a:latin typeface="+mn-lt"/>
              </a:endParaRPr>
            </a:p>
          </p:txBody>
        </p:sp>
        <p:pic>
          <p:nvPicPr>
            <p:cNvPr id="165" name="Picture 3" descr="C:\Users\rahul_sawhney\AppData\Local\Microsoft\Windows\Temporary Internet Files\Content.IE5\DJW68LD0\MCj04339540000[1].png"/>
            <p:cNvPicPr>
              <a:picLocks noChangeAspect="1" noChangeArrowheads="1"/>
            </p:cNvPicPr>
            <p:nvPr/>
          </p:nvPicPr>
          <p:blipFill>
            <a:blip r:embed="rId3" cstate="print"/>
            <a:srcRect/>
            <a:stretch>
              <a:fillRect/>
            </a:stretch>
          </p:blipFill>
          <p:spPr bwMode="auto">
            <a:xfrm flipH="1">
              <a:off x="5438361" y="3653067"/>
              <a:ext cx="383026" cy="288478"/>
            </a:xfrm>
            <a:prstGeom prst="rect">
              <a:avLst/>
            </a:prstGeom>
            <a:noFill/>
            <a:ln w="9525">
              <a:noFill/>
              <a:miter lim="800000"/>
              <a:headEnd/>
              <a:tailEnd/>
            </a:ln>
          </p:spPr>
        </p:pic>
        <p:sp>
          <p:nvSpPr>
            <p:cNvPr id="166" name="TextBox 54"/>
            <p:cNvSpPr txBox="1">
              <a:spLocks noChangeArrowheads="1"/>
            </p:cNvSpPr>
            <p:nvPr/>
          </p:nvSpPr>
          <p:spPr bwMode="auto">
            <a:xfrm>
              <a:off x="5251990" y="3867866"/>
              <a:ext cx="773512" cy="215444"/>
            </a:xfrm>
            <a:prstGeom prst="rect">
              <a:avLst/>
            </a:prstGeom>
            <a:noFill/>
            <a:ln w="9525">
              <a:noFill/>
              <a:miter lim="800000"/>
              <a:headEnd/>
              <a:tailEnd/>
            </a:ln>
          </p:spPr>
          <p:txBody>
            <a:bodyPr wrap="square">
              <a:spAutoFit/>
            </a:bodyPr>
            <a:lstStyle/>
            <a:p>
              <a:pPr algn="ctr"/>
              <a:r>
                <a:rPr lang="en-US" sz="800" b="0" dirty="0" smtClean="0">
                  <a:latin typeface="+mn-lt"/>
                </a:rPr>
                <a:t>Core Team</a:t>
              </a:r>
              <a:endParaRPr lang="en-US" sz="800" b="0" dirty="0">
                <a:latin typeface="+mn-lt"/>
              </a:endParaRPr>
            </a:p>
          </p:txBody>
        </p:sp>
      </p:grpSp>
      <p:grpSp>
        <p:nvGrpSpPr>
          <p:cNvPr id="9" name="Group 276"/>
          <p:cNvGrpSpPr/>
          <p:nvPr/>
        </p:nvGrpSpPr>
        <p:grpSpPr>
          <a:xfrm>
            <a:off x="33650" y="902533"/>
            <a:ext cx="935381" cy="1130582"/>
            <a:chOff x="33650" y="902533"/>
            <a:chExt cx="935381" cy="1130582"/>
          </a:xfrm>
        </p:grpSpPr>
        <p:pic>
          <p:nvPicPr>
            <p:cNvPr id="207" name="Picture 3" descr="C:\Users\rahul_sawhney\AppData\Local\Microsoft\Windows\Temporary Internet Files\Content.IE5\DJW68LD0\MCj04339540000[1].png"/>
            <p:cNvPicPr>
              <a:picLocks noChangeAspect="1" noChangeArrowheads="1"/>
            </p:cNvPicPr>
            <p:nvPr/>
          </p:nvPicPr>
          <p:blipFill>
            <a:blip r:embed="rId6" cstate="print"/>
            <a:srcRect/>
            <a:stretch>
              <a:fillRect/>
            </a:stretch>
          </p:blipFill>
          <p:spPr bwMode="auto">
            <a:xfrm flipH="1">
              <a:off x="173902" y="902533"/>
              <a:ext cx="561007" cy="514121"/>
            </a:xfrm>
            <a:prstGeom prst="rect">
              <a:avLst/>
            </a:prstGeom>
            <a:noFill/>
            <a:ln w="9525">
              <a:noFill/>
              <a:miter lim="800000"/>
              <a:headEnd/>
              <a:tailEnd/>
            </a:ln>
          </p:spPr>
        </p:pic>
        <p:sp>
          <p:nvSpPr>
            <p:cNvPr id="208" name="Rectangle 207"/>
            <p:cNvSpPr/>
            <p:nvPr/>
          </p:nvSpPr>
          <p:spPr bwMode="auto">
            <a:xfrm>
              <a:off x="524531" y="1184586"/>
              <a:ext cx="196742" cy="192795"/>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700" b="0" dirty="0">
                  <a:solidFill>
                    <a:schemeClr val="tx1"/>
                  </a:solidFill>
                  <a:cs typeface="Calibri" pitchFamily="34" charset="0"/>
                </a:rPr>
                <a:t>C</a:t>
              </a:r>
            </a:p>
          </p:txBody>
        </p:sp>
        <p:sp>
          <p:nvSpPr>
            <p:cNvPr id="206" name="Text Box 11"/>
            <p:cNvSpPr txBox="1">
              <a:spLocks noChangeArrowheads="1"/>
            </p:cNvSpPr>
            <p:nvPr/>
          </p:nvSpPr>
          <p:spPr bwMode="auto">
            <a:xfrm>
              <a:off x="33650" y="1334538"/>
              <a:ext cx="821057" cy="337987"/>
            </a:xfrm>
            <a:prstGeom prst="rect">
              <a:avLst/>
            </a:prstGeom>
            <a:noFill/>
            <a:ln w="9525" algn="ctr">
              <a:noFill/>
              <a:miter lim="800000"/>
              <a:headEnd/>
              <a:tailEnd/>
            </a:ln>
          </p:spPr>
          <p:txBody>
            <a:bodyPr wrap="square">
              <a:spAutoFit/>
            </a:bodyPr>
            <a:lstStyle/>
            <a:p>
              <a:pPr algn="ctr">
                <a:spcBef>
                  <a:spcPct val="50000"/>
                </a:spcBef>
              </a:pPr>
              <a:r>
                <a:rPr lang="en-GB" sz="800" b="0" dirty="0" smtClean="0">
                  <a:latin typeface="+mn-lt"/>
                  <a:cs typeface="Calibri" pitchFamily="34" charset="0"/>
                </a:rPr>
                <a:t>End Users or User Group</a:t>
              </a:r>
              <a:endParaRPr lang="en-GB" sz="800" b="0" dirty="0">
                <a:latin typeface="+mn-lt"/>
                <a:cs typeface="Calibri" pitchFamily="34" charset="0"/>
              </a:endParaRPr>
            </a:p>
          </p:txBody>
        </p:sp>
        <p:sp>
          <p:nvSpPr>
            <p:cNvPr id="212" name="Line 224"/>
            <p:cNvSpPr>
              <a:spLocks noChangeShapeType="1"/>
            </p:cNvSpPr>
            <p:nvPr/>
          </p:nvSpPr>
          <p:spPr bwMode="auto">
            <a:xfrm>
              <a:off x="700650" y="1633849"/>
              <a:ext cx="268381" cy="289953"/>
            </a:xfrm>
            <a:prstGeom prst="line">
              <a:avLst/>
            </a:prstGeom>
            <a:noFill/>
            <a:ln w="3175">
              <a:solidFill>
                <a:schemeClr val="accent2"/>
              </a:solidFill>
              <a:round/>
              <a:headEnd type="none" w="med" len="med"/>
              <a:tailEnd type="triangle" w="med" len="med"/>
            </a:ln>
          </p:spPr>
          <p:txBody>
            <a:bodyPr>
              <a:spAutoFit/>
            </a:bodyPr>
            <a:lstStyle/>
            <a:p>
              <a:endParaRPr lang="en-US" sz="1100" b="0">
                <a:latin typeface="+mn-lt"/>
                <a:cs typeface="Calibri" pitchFamily="34" charset="0"/>
              </a:endParaRPr>
            </a:p>
          </p:txBody>
        </p:sp>
        <p:sp>
          <p:nvSpPr>
            <p:cNvPr id="213" name="Text Box 226"/>
            <p:cNvSpPr txBox="1">
              <a:spLocks noChangeArrowheads="1"/>
            </p:cNvSpPr>
            <p:nvPr/>
          </p:nvSpPr>
          <p:spPr bwMode="auto">
            <a:xfrm>
              <a:off x="225631" y="1740727"/>
              <a:ext cx="534388" cy="292388"/>
            </a:xfrm>
            <a:prstGeom prst="rect">
              <a:avLst/>
            </a:prstGeom>
            <a:noFill/>
            <a:ln w="38100" algn="ctr">
              <a:noFill/>
              <a:miter lim="800000"/>
              <a:headEnd/>
              <a:tailEnd/>
            </a:ln>
            <a:effectLst>
              <a:prstShdw prst="shdw17" dist="17961" dir="2700000">
                <a:srgbClr val="5C7A99"/>
              </a:prstShdw>
            </a:effectLst>
          </p:spPr>
          <p:txBody>
            <a:bodyPr wrap="square" lIns="0" tIns="0">
              <a:spAutoFit/>
            </a:bodyPr>
            <a:lstStyle/>
            <a:p>
              <a:pPr>
                <a:spcBef>
                  <a:spcPct val="50000"/>
                </a:spcBef>
              </a:pPr>
              <a:r>
                <a:rPr lang="en-US" sz="800" b="0" dirty="0">
                  <a:latin typeface="+mn-lt"/>
                  <a:cs typeface="Calibri" pitchFamily="34" charset="0"/>
                </a:rPr>
                <a:t>Provides Ideas</a:t>
              </a:r>
            </a:p>
          </p:txBody>
        </p:sp>
      </p:grpSp>
      <p:grpSp>
        <p:nvGrpSpPr>
          <p:cNvPr id="10" name="Group 277"/>
          <p:cNvGrpSpPr/>
          <p:nvPr/>
        </p:nvGrpSpPr>
        <p:grpSpPr>
          <a:xfrm>
            <a:off x="766943" y="1567561"/>
            <a:ext cx="2273141" cy="707212"/>
            <a:chOff x="766943" y="1567561"/>
            <a:chExt cx="2273141" cy="707212"/>
          </a:xfrm>
        </p:grpSpPr>
        <p:pic>
          <p:nvPicPr>
            <p:cNvPr id="217" name="Picture 3" descr="C:\Users\rahul_sawhney\AppData\Local\Microsoft\Windows\Temporary Internet Files\Content.IE5\DJW68LD0\MCj04339540000[1].png"/>
            <p:cNvPicPr>
              <a:picLocks noChangeAspect="1" noChangeArrowheads="1"/>
            </p:cNvPicPr>
            <p:nvPr/>
          </p:nvPicPr>
          <p:blipFill>
            <a:blip r:embed="rId6" cstate="print"/>
            <a:srcRect/>
            <a:stretch>
              <a:fillRect/>
            </a:stretch>
          </p:blipFill>
          <p:spPr bwMode="auto">
            <a:xfrm flipH="1">
              <a:off x="937981" y="1567561"/>
              <a:ext cx="666594" cy="450851"/>
            </a:xfrm>
            <a:prstGeom prst="rect">
              <a:avLst/>
            </a:prstGeom>
            <a:noFill/>
            <a:ln w="9525">
              <a:noFill/>
              <a:miter lim="800000"/>
              <a:headEnd/>
              <a:tailEnd/>
            </a:ln>
          </p:spPr>
        </p:pic>
        <p:sp>
          <p:nvSpPr>
            <p:cNvPr id="218" name="Rectangle 8"/>
            <p:cNvSpPr/>
            <p:nvPr/>
          </p:nvSpPr>
          <p:spPr bwMode="auto">
            <a:xfrm>
              <a:off x="1365575" y="1809545"/>
              <a:ext cx="239928" cy="173522"/>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GB" sz="100" b="0" dirty="0" smtClean="0">
                  <a:solidFill>
                    <a:schemeClr val="tx1"/>
                  </a:solidFill>
                  <a:cs typeface="Calibri" pitchFamily="34" charset="0"/>
                </a:rPr>
                <a:t>PO</a:t>
              </a:r>
              <a:endParaRPr lang="en-GB" sz="100" b="0" dirty="0">
                <a:solidFill>
                  <a:schemeClr val="tx1"/>
                </a:solidFill>
                <a:cs typeface="Calibri" pitchFamily="34" charset="0"/>
              </a:endParaRPr>
            </a:p>
          </p:txBody>
        </p:sp>
        <p:sp>
          <p:nvSpPr>
            <p:cNvPr id="216" name="Text Box 11"/>
            <p:cNvSpPr txBox="1">
              <a:spLocks noChangeArrowheads="1"/>
            </p:cNvSpPr>
            <p:nvPr/>
          </p:nvSpPr>
          <p:spPr bwMode="auto">
            <a:xfrm>
              <a:off x="766943" y="1966996"/>
              <a:ext cx="1026226" cy="307777"/>
            </a:xfrm>
            <a:prstGeom prst="rect">
              <a:avLst/>
            </a:prstGeom>
            <a:noFill/>
            <a:ln w="9525" algn="ctr">
              <a:noFill/>
              <a:miter lim="800000"/>
              <a:headEnd/>
              <a:tailEnd/>
            </a:ln>
          </p:spPr>
          <p:txBody>
            <a:bodyPr>
              <a:spAutoFit/>
            </a:bodyPr>
            <a:lstStyle/>
            <a:p>
              <a:pPr algn="ctr">
                <a:spcBef>
                  <a:spcPct val="50000"/>
                </a:spcBef>
              </a:pPr>
              <a:r>
                <a:rPr lang="en-GB" sz="700" b="0" dirty="0">
                  <a:latin typeface="+mn-lt"/>
                  <a:cs typeface="Calibri" pitchFamily="34" charset="0"/>
                </a:rPr>
                <a:t>Product </a:t>
              </a:r>
              <a:r>
                <a:rPr lang="en-GB" sz="700" b="0" dirty="0" smtClean="0">
                  <a:latin typeface="+mn-lt"/>
                  <a:cs typeface="Calibri" pitchFamily="34" charset="0"/>
                </a:rPr>
                <a:t>Owner/ Chief PO</a:t>
              </a:r>
              <a:endParaRPr lang="en-GB" sz="700" b="0" dirty="0">
                <a:latin typeface="+mn-lt"/>
                <a:cs typeface="Calibri" pitchFamily="34" charset="0"/>
              </a:endParaRPr>
            </a:p>
          </p:txBody>
        </p:sp>
        <p:sp>
          <p:nvSpPr>
            <p:cNvPr id="220" name="Text Box 227"/>
            <p:cNvSpPr txBox="1">
              <a:spLocks noChangeArrowheads="1"/>
            </p:cNvSpPr>
            <p:nvPr/>
          </p:nvSpPr>
          <p:spPr bwMode="auto">
            <a:xfrm>
              <a:off x="1745669" y="1917876"/>
              <a:ext cx="1163781" cy="292388"/>
            </a:xfrm>
            <a:prstGeom prst="rect">
              <a:avLst/>
            </a:prstGeom>
            <a:noFill/>
            <a:ln w="38100" algn="ctr">
              <a:noFill/>
              <a:miter lim="800000"/>
              <a:headEnd/>
              <a:tailEnd/>
            </a:ln>
            <a:effectLst>
              <a:prstShdw prst="shdw17" dist="17961" dir="2700000">
                <a:srgbClr val="5C7A99"/>
              </a:prstShdw>
            </a:effectLst>
          </p:spPr>
          <p:txBody>
            <a:bodyPr wrap="square" lIns="0" tIns="0">
              <a:spAutoFit/>
            </a:bodyPr>
            <a:lstStyle/>
            <a:p>
              <a:pPr algn="ctr">
                <a:spcBef>
                  <a:spcPct val="50000"/>
                </a:spcBef>
              </a:pPr>
              <a:r>
                <a:rPr lang="en-US" sz="800" b="0" dirty="0" smtClean="0">
                  <a:latin typeface="+mn-lt"/>
                  <a:cs typeface="Calibri" pitchFamily="34" charset="0"/>
                </a:rPr>
                <a:t>Creates Initial Product Backlog</a:t>
              </a:r>
              <a:endParaRPr lang="en-US" sz="800" b="0" dirty="0">
                <a:latin typeface="+mn-lt"/>
                <a:cs typeface="Calibri" pitchFamily="34" charset="0"/>
              </a:endParaRPr>
            </a:p>
          </p:txBody>
        </p:sp>
        <p:sp>
          <p:nvSpPr>
            <p:cNvPr id="221" name="Line 197"/>
            <p:cNvSpPr>
              <a:spLocks noChangeShapeType="1"/>
            </p:cNvSpPr>
            <p:nvPr/>
          </p:nvSpPr>
          <p:spPr bwMode="auto">
            <a:xfrm flipV="1">
              <a:off x="1637708" y="2196935"/>
              <a:ext cx="1402376" cy="16"/>
            </a:xfrm>
            <a:prstGeom prst="line">
              <a:avLst/>
            </a:prstGeom>
            <a:noFill/>
            <a:ln w="3175">
              <a:solidFill>
                <a:schemeClr val="accent2"/>
              </a:solidFill>
              <a:round/>
              <a:headEnd type="none" w="med" len="med"/>
              <a:tailEnd type="triangle" w="med" len="med"/>
            </a:ln>
          </p:spPr>
          <p:txBody>
            <a:bodyPr wrap="square">
              <a:spAutoFit/>
            </a:bodyPr>
            <a:lstStyle/>
            <a:p>
              <a:endParaRPr lang="en-US" sz="1100" b="0">
                <a:latin typeface="+mn-lt"/>
                <a:cs typeface="Calibri" pitchFamily="34" charset="0"/>
              </a:endParaRPr>
            </a:p>
          </p:txBody>
        </p:sp>
      </p:grpSp>
      <p:grpSp>
        <p:nvGrpSpPr>
          <p:cNvPr id="11" name="Group 283"/>
          <p:cNvGrpSpPr/>
          <p:nvPr/>
        </p:nvGrpSpPr>
        <p:grpSpPr>
          <a:xfrm>
            <a:off x="142500" y="2695717"/>
            <a:ext cx="2897582" cy="2036122"/>
            <a:chOff x="142500" y="2695717"/>
            <a:chExt cx="2897582" cy="2036122"/>
          </a:xfrm>
        </p:grpSpPr>
        <p:sp>
          <p:nvSpPr>
            <p:cNvPr id="264" name="Oval 263"/>
            <p:cNvSpPr/>
            <p:nvPr/>
          </p:nvSpPr>
          <p:spPr bwMode="auto">
            <a:xfrm>
              <a:off x="142500" y="2695717"/>
              <a:ext cx="2576953" cy="1353797"/>
            </a:xfrm>
            <a:prstGeom prst="ellipse">
              <a:avLst/>
            </a:prstGeom>
            <a:solidFill>
              <a:srgbClr val="FFC000">
                <a:alpha val="70195"/>
              </a:srgbClr>
            </a:solidFill>
            <a:ln w="9525">
              <a:solidFill>
                <a:schemeClr val="accent2"/>
              </a:solidFill>
              <a:miter lim="800000"/>
              <a:headEnd/>
              <a:tailEnd/>
            </a:ln>
          </p:spPr>
          <p:txBody>
            <a:bodyPr rtlCol="0" anchor="ctr"/>
            <a:lstStyle/>
            <a:p>
              <a:pPr algn="ctr" eaLnBrk="0" hangingPunct="0">
                <a:lnSpc>
                  <a:spcPct val="90000"/>
                </a:lnSpc>
                <a:buClr>
                  <a:srgbClr val="0099CC"/>
                </a:buClr>
                <a:buSzPct val="75000"/>
                <a:buFont typeface="Wingdings" pitchFamily="2" charset="2"/>
                <a:buNone/>
              </a:pPr>
              <a:endParaRPr lang="en-US" sz="600" b="0" i="0" dirty="0" smtClean="0">
                <a:solidFill>
                  <a:schemeClr val="tx1"/>
                </a:solidFill>
                <a:latin typeface="+mn-lt"/>
              </a:endParaRPr>
            </a:p>
          </p:txBody>
        </p:sp>
        <p:pic>
          <p:nvPicPr>
            <p:cNvPr id="262" name="Picture 3" descr="C:\Users\rahul_sawhney\AppData\Local\Microsoft\Windows\Temporary Internet Files\Content.IE5\DJW68LD0\MCj04339540000[1].png"/>
            <p:cNvPicPr>
              <a:picLocks noChangeAspect="1" noChangeArrowheads="1"/>
            </p:cNvPicPr>
            <p:nvPr/>
          </p:nvPicPr>
          <p:blipFill>
            <a:blip r:embed="rId6" cstate="print"/>
            <a:srcRect/>
            <a:stretch>
              <a:fillRect/>
            </a:stretch>
          </p:blipFill>
          <p:spPr bwMode="auto">
            <a:xfrm flipH="1">
              <a:off x="1405629" y="2854574"/>
              <a:ext cx="619111" cy="467783"/>
            </a:xfrm>
            <a:prstGeom prst="rect">
              <a:avLst/>
            </a:prstGeom>
            <a:noFill/>
            <a:ln w="9525">
              <a:noFill/>
              <a:miter lim="800000"/>
              <a:headEnd/>
              <a:tailEnd/>
            </a:ln>
          </p:spPr>
        </p:pic>
        <p:sp>
          <p:nvSpPr>
            <p:cNvPr id="263" name="Rectangle 8"/>
            <p:cNvSpPr/>
            <p:nvPr/>
          </p:nvSpPr>
          <p:spPr bwMode="auto">
            <a:xfrm>
              <a:off x="1792573" y="3111230"/>
              <a:ext cx="217118" cy="175421"/>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GB" sz="600" b="0" dirty="0" smtClean="0">
                  <a:solidFill>
                    <a:schemeClr val="tx1"/>
                  </a:solidFill>
                  <a:cs typeface="Calibri" pitchFamily="34" charset="0"/>
                </a:rPr>
                <a:t>S</a:t>
              </a:r>
              <a:endParaRPr lang="en-GB" sz="600" b="0" dirty="0">
                <a:solidFill>
                  <a:schemeClr val="tx1"/>
                </a:solidFill>
                <a:cs typeface="Calibri" pitchFamily="34" charset="0"/>
              </a:endParaRPr>
            </a:p>
          </p:txBody>
        </p:sp>
        <p:sp>
          <p:nvSpPr>
            <p:cNvPr id="247" name="Text Box 11"/>
            <p:cNvSpPr txBox="1">
              <a:spLocks noChangeArrowheads="1"/>
            </p:cNvSpPr>
            <p:nvPr/>
          </p:nvSpPr>
          <p:spPr bwMode="auto">
            <a:xfrm>
              <a:off x="1448785" y="3270381"/>
              <a:ext cx="570016" cy="338554"/>
            </a:xfrm>
            <a:prstGeom prst="rect">
              <a:avLst/>
            </a:prstGeom>
            <a:noFill/>
            <a:ln w="9525" algn="ctr">
              <a:noFill/>
              <a:miter lim="800000"/>
              <a:headEnd/>
              <a:tailEnd/>
            </a:ln>
          </p:spPr>
          <p:txBody>
            <a:bodyPr wrap="square">
              <a:spAutoFit/>
            </a:bodyPr>
            <a:lstStyle/>
            <a:p>
              <a:pPr algn="ctr">
                <a:spcBef>
                  <a:spcPct val="50000"/>
                </a:spcBef>
              </a:pPr>
              <a:r>
                <a:rPr lang="en-GB" sz="800" b="0" dirty="0" smtClean="0">
                  <a:latin typeface="+mn-lt"/>
                  <a:cs typeface="Calibri" pitchFamily="34" charset="0"/>
                </a:rPr>
                <a:t>Scrum Master</a:t>
              </a:r>
              <a:endParaRPr lang="en-GB" sz="800" b="0" dirty="0">
                <a:latin typeface="+mn-lt"/>
                <a:cs typeface="Calibri" pitchFamily="34" charset="0"/>
              </a:endParaRPr>
            </a:p>
          </p:txBody>
        </p:sp>
        <p:pic>
          <p:nvPicPr>
            <p:cNvPr id="260" name="Picture 3" descr="C:\Users\rahul_sawhney\AppData\Local\Microsoft\Windows\Temporary Internet Files\Content.IE5\DJW68LD0\MCj04339540000[1].png"/>
            <p:cNvPicPr>
              <a:picLocks noChangeAspect="1" noChangeArrowheads="1"/>
            </p:cNvPicPr>
            <p:nvPr/>
          </p:nvPicPr>
          <p:blipFill>
            <a:blip r:embed="rId6" cstate="print"/>
            <a:srcRect/>
            <a:stretch>
              <a:fillRect/>
            </a:stretch>
          </p:blipFill>
          <p:spPr bwMode="auto">
            <a:xfrm flipH="1">
              <a:off x="360629" y="2984010"/>
              <a:ext cx="619111" cy="467783"/>
            </a:xfrm>
            <a:prstGeom prst="rect">
              <a:avLst/>
            </a:prstGeom>
            <a:noFill/>
            <a:ln w="9525">
              <a:noFill/>
              <a:miter lim="800000"/>
              <a:headEnd/>
              <a:tailEnd/>
            </a:ln>
          </p:spPr>
        </p:pic>
        <p:sp>
          <p:nvSpPr>
            <p:cNvPr id="261" name="Rectangle 8"/>
            <p:cNvSpPr/>
            <p:nvPr/>
          </p:nvSpPr>
          <p:spPr bwMode="auto">
            <a:xfrm>
              <a:off x="747573" y="3240641"/>
              <a:ext cx="217118" cy="175419"/>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600" b="0" dirty="0" smtClean="0">
                  <a:solidFill>
                    <a:schemeClr val="tx1"/>
                  </a:solidFill>
                  <a:cs typeface="Calibri" pitchFamily="34" charset="0"/>
                </a:rPr>
                <a:t>PO</a:t>
              </a:r>
              <a:endParaRPr lang="en-GB" sz="600" b="0" dirty="0">
                <a:solidFill>
                  <a:schemeClr val="tx1"/>
                </a:solidFill>
                <a:cs typeface="Calibri" pitchFamily="34" charset="0"/>
              </a:endParaRPr>
            </a:p>
          </p:txBody>
        </p:sp>
        <p:sp>
          <p:nvSpPr>
            <p:cNvPr id="249" name="Text Box 11"/>
            <p:cNvSpPr txBox="1">
              <a:spLocks noChangeArrowheads="1"/>
            </p:cNvSpPr>
            <p:nvPr/>
          </p:nvSpPr>
          <p:spPr bwMode="auto">
            <a:xfrm>
              <a:off x="312726" y="3376067"/>
              <a:ext cx="803546" cy="338554"/>
            </a:xfrm>
            <a:prstGeom prst="rect">
              <a:avLst/>
            </a:prstGeom>
            <a:noFill/>
            <a:ln w="9525" algn="ctr">
              <a:noFill/>
              <a:miter lim="800000"/>
              <a:headEnd/>
              <a:tailEnd/>
            </a:ln>
          </p:spPr>
          <p:txBody>
            <a:bodyPr wrap="square">
              <a:spAutoFit/>
            </a:bodyPr>
            <a:lstStyle/>
            <a:p>
              <a:pPr algn="ctr">
                <a:spcBef>
                  <a:spcPct val="50000"/>
                </a:spcBef>
              </a:pPr>
              <a:r>
                <a:rPr lang="en-GB" sz="800" b="0" dirty="0">
                  <a:latin typeface="+mn-lt"/>
                  <a:cs typeface="Calibri" pitchFamily="34" charset="0"/>
                </a:rPr>
                <a:t>Product Owner</a:t>
              </a:r>
            </a:p>
          </p:txBody>
        </p:sp>
        <p:pic>
          <p:nvPicPr>
            <p:cNvPr id="258" name="Picture 3" descr="C:\Users\rahul_sawhney\AppData\Local\Microsoft\Windows\Temporary Internet Files\Content.IE5\DJW68LD0\MCj04339540000[1].png"/>
            <p:cNvPicPr>
              <a:picLocks noChangeAspect="1" noChangeArrowheads="1"/>
            </p:cNvPicPr>
            <p:nvPr/>
          </p:nvPicPr>
          <p:blipFill>
            <a:blip r:embed="rId6" cstate="print"/>
            <a:srcRect/>
            <a:stretch>
              <a:fillRect/>
            </a:stretch>
          </p:blipFill>
          <p:spPr bwMode="auto">
            <a:xfrm flipH="1">
              <a:off x="1961674" y="2937699"/>
              <a:ext cx="619111" cy="467783"/>
            </a:xfrm>
            <a:prstGeom prst="rect">
              <a:avLst/>
            </a:prstGeom>
            <a:noFill/>
            <a:ln w="9525">
              <a:noFill/>
              <a:miter lim="800000"/>
              <a:headEnd/>
              <a:tailEnd/>
            </a:ln>
          </p:spPr>
        </p:pic>
        <p:sp>
          <p:nvSpPr>
            <p:cNvPr id="259" name="Rectangle 8"/>
            <p:cNvSpPr/>
            <p:nvPr/>
          </p:nvSpPr>
          <p:spPr bwMode="auto">
            <a:xfrm>
              <a:off x="2348618" y="3194330"/>
              <a:ext cx="217118" cy="175419"/>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GB" sz="600" b="0" dirty="0" smtClean="0">
                  <a:solidFill>
                    <a:schemeClr val="tx1"/>
                  </a:solidFill>
                  <a:cs typeface="Calibri" pitchFamily="34" charset="0"/>
                </a:rPr>
                <a:t>T</a:t>
              </a:r>
              <a:endParaRPr lang="en-GB" sz="600" b="0" dirty="0">
                <a:solidFill>
                  <a:schemeClr val="tx1"/>
                </a:solidFill>
                <a:cs typeface="Calibri" pitchFamily="34" charset="0"/>
              </a:endParaRPr>
            </a:p>
          </p:txBody>
        </p:sp>
        <p:sp>
          <p:nvSpPr>
            <p:cNvPr id="251" name="Text Box 11"/>
            <p:cNvSpPr txBox="1">
              <a:spLocks noChangeArrowheads="1"/>
            </p:cNvSpPr>
            <p:nvPr/>
          </p:nvSpPr>
          <p:spPr bwMode="auto">
            <a:xfrm>
              <a:off x="1957983" y="3353506"/>
              <a:ext cx="618960" cy="338554"/>
            </a:xfrm>
            <a:prstGeom prst="rect">
              <a:avLst/>
            </a:prstGeom>
            <a:noFill/>
            <a:ln w="9525" algn="ctr">
              <a:noFill/>
              <a:miter lim="800000"/>
              <a:headEnd/>
              <a:tailEnd/>
            </a:ln>
          </p:spPr>
          <p:txBody>
            <a:bodyPr wrap="square">
              <a:spAutoFit/>
            </a:bodyPr>
            <a:lstStyle/>
            <a:p>
              <a:pPr algn="ctr">
                <a:spcBef>
                  <a:spcPct val="50000"/>
                </a:spcBef>
              </a:pPr>
              <a:r>
                <a:rPr lang="en-GB" sz="800" b="0" dirty="0" smtClean="0">
                  <a:latin typeface="+mn-lt"/>
                  <a:cs typeface="Calibri" pitchFamily="34" charset="0"/>
                </a:rPr>
                <a:t>Core Team</a:t>
              </a:r>
              <a:endParaRPr lang="en-GB" sz="800" b="0" dirty="0">
                <a:latin typeface="+mn-lt"/>
                <a:cs typeface="Calibri" pitchFamily="34" charset="0"/>
              </a:endParaRPr>
            </a:p>
          </p:txBody>
        </p:sp>
        <p:pic>
          <p:nvPicPr>
            <p:cNvPr id="256" name="Picture 3" descr="C:\Users\rahul_sawhney\AppData\Local\Microsoft\Windows\Temporary Internet Files\Content.IE5\DJW68LD0\MCj04339540000[1].png"/>
            <p:cNvPicPr>
              <a:picLocks noChangeAspect="1" noChangeArrowheads="1"/>
            </p:cNvPicPr>
            <p:nvPr/>
          </p:nvPicPr>
          <p:blipFill>
            <a:blip r:embed="rId6" cstate="print"/>
            <a:srcRect/>
            <a:stretch>
              <a:fillRect/>
            </a:stretch>
          </p:blipFill>
          <p:spPr bwMode="auto">
            <a:xfrm flipH="1">
              <a:off x="952299" y="3245260"/>
              <a:ext cx="619111" cy="467783"/>
            </a:xfrm>
            <a:prstGeom prst="rect">
              <a:avLst/>
            </a:prstGeom>
            <a:noFill/>
            <a:ln w="9525">
              <a:noFill/>
              <a:miter lim="800000"/>
              <a:headEnd/>
              <a:tailEnd/>
            </a:ln>
          </p:spPr>
        </p:pic>
        <p:sp>
          <p:nvSpPr>
            <p:cNvPr id="257" name="Rectangle 8"/>
            <p:cNvSpPr/>
            <p:nvPr/>
          </p:nvSpPr>
          <p:spPr bwMode="auto">
            <a:xfrm>
              <a:off x="1339243" y="3501891"/>
              <a:ext cx="217118" cy="175419"/>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GB" sz="600" b="0" dirty="0">
                <a:solidFill>
                  <a:schemeClr val="tx1"/>
                </a:solidFill>
                <a:cs typeface="Calibri" pitchFamily="34" charset="0"/>
              </a:endParaRPr>
            </a:p>
          </p:txBody>
        </p:sp>
        <p:sp>
          <p:nvSpPr>
            <p:cNvPr id="255" name="Text Box 11"/>
            <p:cNvSpPr txBox="1">
              <a:spLocks noChangeArrowheads="1"/>
            </p:cNvSpPr>
            <p:nvPr/>
          </p:nvSpPr>
          <p:spPr bwMode="auto">
            <a:xfrm>
              <a:off x="853609" y="3661067"/>
              <a:ext cx="761432" cy="338554"/>
            </a:xfrm>
            <a:prstGeom prst="rect">
              <a:avLst/>
            </a:prstGeom>
            <a:noFill/>
            <a:ln w="9525" algn="ctr">
              <a:noFill/>
              <a:miter lim="800000"/>
              <a:headEnd/>
              <a:tailEnd/>
            </a:ln>
          </p:spPr>
          <p:txBody>
            <a:bodyPr wrap="square">
              <a:spAutoFit/>
            </a:bodyPr>
            <a:lstStyle/>
            <a:p>
              <a:pPr algn="ctr">
                <a:spcBef>
                  <a:spcPct val="50000"/>
                </a:spcBef>
              </a:pPr>
              <a:r>
                <a:rPr lang="en-GB" sz="800" b="0" dirty="0" smtClean="0">
                  <a:latin typeface="+mn-lt"/>
                  <a:cs typeface="Calibri" pitchFamily="34" charset="0"/>
                </a:rPr>
                <a:t>Extended Team</a:t>
              </a:r>
              <a:endParaRPr lang="en-GB" sz="800" b="0" dirty="0">
                <a:latin typeface="+mn-lt"/>
                <a:cs typeface="Calibri" pitchFamily="34" charset="0"/>
              </a:endParaRPr>
            </a:p>
          </p:txBody>
        </p:sp>
        <p:sp>
          <p:nvSpPr>
            <p:cNvPr id="265" name="Rectangle 264"/>
            <p:cNvSpPr/>
            <p:nvPr/>
          </p:nvSpPr>
          <p:spPr>
            <a:xfrm>
              <a:off x="356250" y="4043958"/>
              <a:ext cx="2220686" cy="687881"/>
            </a:xfrm>
            <a:prstGeom prst="rect">
              <a:avLst/>
            </a:prstGeom>
          </p:spPr>
          <p:txBody>
            <a:bodyPr wrap="square">
              <a:spAutoFit/>
            </a:bodyPr>
            <a:lstStyle/>
            <a:p>
              <a:pPr algn="ctr" eaLnBrk="0" hangingPunct="0">
                <a:lnSpc>
                  <a:spcPct val="90000"/>
                </a:lnSpc>
                <a:buClr>
                  <a:srgbClr val="0099CC"/>
                </a:buClr>
                <a:buSzPct val="75000"/>
                <a:buFont typeface="Wingdings" pitchFamily="2" charset="2"/>
                <a:buNone/>
              </a:pPr>
              <a:r>
                <a:rPr lang="en-US" sz="900" u="sng" dirty="0" smtClean="0">
                  <a:latin typeface="+mn-lt"/>
                </a:rPr>
                <a:t>Backlog Grooming and  Architecture Envisioning</a:t>
              </a:r>
            </a:p>
            <a:p>
              <a:pPr algn="ctr" eaLnBrk="0" hangingPunct="0">
                <a:lnSpc>
                  <a:spcPct val="90000"/>
                </a:lnSpc>
                <a:buClr>
                  <a:srgbClr val="0099CC"/>
                </a:buClr>
                <a:buSzPct val="75000"/>
                <a:buFont typeface="Wingdings" pitchFamily="2" charset="2"/>
                <a:buNone/>
              </a:pPr>
              <a:endParaRPr lang="en-US" sz="900" u="sng" dirty="0" smtClean="0">
                <a:latin typeface="+mn-lt"/>
              </a:endParaRPr>
            </a:p>
            <a:p>
              <a:pPr algn="ctr" eaLnBrk="0" hangingPunct="0">
                <a:lnSpc>
                  <a:spcPct val="90000"/>
                </a:lnSpc>
                <a:buClr>
                  <a:srgbClr val="0099CC"/>
                </a:buClr>
                <a:buSzPct val="75000"/>
                <a:buFont typeface="Wingdings" pitchFamily="2" charset="2"/>
                <a:buNone/>
              </a:pPr>
              <a:r>
                <a:rPr lang="en-US" sz="800" b="0" dirty="0" smtClean="0">
                  <a:latin typeface="+mn-lt"/>
                </a:rPr>
                <a:t>(i.e. Splitting Stories, Point Estimation, Analyzing the Stories, etc)</a:t>
              </a:r>
            </a:p>
          </p:txBody>
        </p:sp>
        <p:sp>
          <p:nvSpPr>
            <p:cNvPr id="267" name="Line 224"/>
            <p:cNvSpPr>
              <a:spLocks noChangeShapeType="1"/>
            </p:cNvSpPr>
            <p:nvPr/>
          </p:nvSpPr>
          <p:spPr bwMode="auto">
            <a:xfrm flipH="1">
              <a:off x="2458188" y="2778845"/>
              <a:ext cx="403761" cy="308759"/>
            </a:xfrm>
            <a:prstGeom prst="line">
              <a:avLst/>
            </a:prstGeom>
            <a:noFill/>
            <a:ln w="3175">
              <a:solidFill>
                <a:schemeClr val="accent2"/>
              </a:solidFill>
              <a:round/>
              <a:headEnd type="none" w="med" len="med"/>
              <a:tailEnd type="triangle" w="med" len="med"/>
            </a:ln>
          </p:spPr>
          <p:txBody>
            <a:bodyPr wrap="square">
              <a:spAutoFit/>
            </a:bodyPr>
            <a:lstStyle/>
            <a:p>
              <a:endParaRPr lang="en-US" sz="1100" b="0">
                <a:latin typeface="+mn-lt"/>
                <a:cs typeface="Calibri" pitchFamily="34" charset="0"/>
              </a:endParaRPr>
            </a:p>
          </p:txBody>
        </p:sp>
        <p:sp>
          <p:nvSpPr>
            <p:cNvPr id="269" name="Line 224"/>
            <p:cNvSpPr>
              <a:spLocks noChangeShapeType="1"/>
            </p:cNvSpPr>
            <p:nvPr/>
          </p:nvSpPr>
          <p:spPr bwMode="auto">
            <a:xfrm>
              <a:off x="2493816" y="3574474"/>
              <a:ext cx="546266" cy="0"/>
            </a:xfrm>
            <a:prstGeom prst="line">
              <a:avLst/>
            </a:prstGeom>
            <a:noFill/>
            <a:ln w="3175">
              <a:solidFill>
                <a:schemeClr val="accent2"/>
              </a:solidFill>
              <a:round/>
              <a:headEnd type="none" w="med" len="med"/>
              <a:tailEnd type="triangle" w="med" len="med"/>
            </a:ln>
          </p:spPr>
          <p:txBody>
            <a:bodyPr wrap="square">
              <a:spAutoFit/>
            </a:bodyPr>
            <a:lstStyle/>
            <a:p>
              <a:endParaRPr lang="en-US" sz="1100" b="0">
                <a:latin typeface="+mn-lt"/>
                <a:cs typeface="Calibri" pitchFamily="34" charset="0"/>
              </a:endParaRPr>
            </a:p>
          </p:txBody>
        </p:sp>
      </p:grpSp>
      <p:grpSp>
        <p:nvGrpSpPr>
          <p:cNvPr id="12" name="Group 292"/>
          <p:cNvGrpSpPr/>
          <p:nvPr/>
        </p:nvGrpSpPr>
        <p:grpSpPr>
          <a:xfrm>
            <a:off x="6622427" y="3561486"/>
            <a:ext cx="2339628" cy="1769368"/>
            <a:chOff x="6622427" y="3561486"/>
            <a:chExt cx="2339628" cy="1769368"/>
          </a:xfrm>
        </p:grpSpPr>
        <p:sp>
          <p:nvSpPr>
            <p:cNvPr id="147" name="TextBox 54"/>
            <p:cNvSpPr txBox="1">
              <a:spLocks noChangeArrowheads="1"/>
            </p:cNvSpPr>
            <p:nvPr/>
          </p:nvSpPr>
          <p:spPr bwMode="auto">
            <a:xfrm>
              <a:off x="7225170" y="4992300"/>
              <a:ext cx="1404430" cy="338554"/>
            </a:xfrm>
            <a:prstGeom prst="rect">
              <a:avLst/>
            </a:prstGeom>
            <a:noFill/>
            <a:ln w="9525">
              <a:noFill/>
              <a:miter lim="800000"/>
              <a:headEnd/>
              <a:tailEnd/>
            </a:ln>
          </p:spPr>
          <p:txBody>
            <a:bodyPr wrap="square">
              <a:spAutoFit/>
            </a:bodyPr>
            <a:lstStyle/>
            <a:p>
              <a:pPr algn="ctr"/>
              <a:r>
                <a:rPr lang="en-US" sz="800" b="0" dirty="0" smtClean="0">
                  <a:latin typeface="+mn-lt"/>
                </a:rPr>
                <a:t>Product Review – Show and Tell</a:t>
              </a:r>
              <a:endParaRPr lang="en-US" sz="800" b="0" dirty="0">
                <a:latin typeface="+mn-lt"/>
              </a:endParaRPr>
            </a:p>
          </p:txBody>
        </p:sp>
        <p:grpSp>
          <p:nvGrpSpPr>
            <p:cNvPr id="13" name="Group 289"/>
            <p:cNvGrpSpPr/>
            <p:nvPr/>
          </p:nvGrpSpPr>
          <p:grpSpPr>
            <a:xfrm>
              <a:off x="6622427" y="3561486"/>
              <a:ext cx="2339628" cy="1394555"/>
              <a:chOff x="6622427" y="3561486"/>
              <a:chExt cx="2339628" cy="1394555"/>
            </a:xfrm>
          </p:grpSpPr>
          <p:sp>
            <p:nvSpPr>
              <p:cNvPr id="160" name="Right Arrow 159"/>
              <p:cNvSpPr/>
              <p:nvPr/>
            </p:nvSpPr>
            <p:spPr>
              <a:xfrm rot="10800000">
                <a:off x="6622427" y="4429010"/>
                <a:ext cx="348206" cy="13986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pic>
            <p:nvPicPr>
              <p:cNvPr id="150" name="Picture 34" descr="C:\Documents and Settings\CWarrier\Local Settings\Temporary Internet Files\Content.IE5\PZ84A2IL\MC900446006[1].wmf"/>
              <p:cNvPicPr>
                <a:picLocks noChangeAspect="1" noChangeArrowheads="1"/>
              </p:cNvPicPr>
              <p:nvPr/>
            </p:nvPicPr>
            <p:blipFill>
              <a:blip r:embed="rId7" cstate="print"/>
              <a:srcRect/>
              <a:stretch>
                <a:fillRect/>
              </a:stretch>
            </p:blipFill>
            <p:spPr bwMode="auto">
              <a:xfrm>
                <a:off x="7108050" y="3936753"/>
                <a:ext cx="1489972" cy="101928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67" name="Picture 3" descr="C:\Users\rahul_sawhney\AppData\Local\Microsoft\Windows\Temporary Internet Files\Content.IE5\DJW68LD0\MCj04339540000[1].png"/>
              <p:cNvPicPr>
                <a:picLocks noChangeAspect="1" noChangeArrowheads="1"/>
              </p:cNvPicPr>
              <p:nvPr/>
            </p:nvPicPr>
            <p:blipFill>
              <a:blip r:embed="rId6" cstate="print"/>
              <a:srcRect/>
              <a:stretch>
                <a:fillRect/>
              </a:stretch>
            </p:blipFill>
            <p:spPr bwMode="auto">
              <a:xfrm flipH="1">
                <a:off x="7658777" y="3561486"/>
                <a:ext cx="573255" cy="295561"/>
              </a:xfrm>
              <a:prstGeom prst="rect">
                <a:avLst/>
              </a:prstGeom>
              <a:noFill/>
              <a:ln w="9525">
                <a:noFill/>
                <a:miter lim="800000"/>
                <a:headEnd/>
                <a:tailEnd/>
              </a:ln>
            </p:spPr>
          </p:pic>
          <p:sp>
            <p:nvSpPr>
              <p:cNvPr id="168" name="TextBox 54"/>
              <p:cNvSpPr txBox="1">
                <a:spLocks noChangeArrowheads="1"/>
              </p:cNvSpPr>
              <p:nvPr/>
            </p:nvSpPr>
            <p:spPr bwMode="auto">
              <a:xfrm>
                <a:off x="6891892" y="3786274"/>
                <a:ext cx="2070163" cy="215444"/>
              </a:xfrm>
              <a:prstGeom prst="rect">
                <a:avLst/>
              </a:prstGeom>
              <a:noFill/>
              <a:ln w="9525">
                <a:noFill/>
                <a:miter lim="800000"/>
                <a:headEnd/>
                <a:tailEnd/>
              </a:ln>
            </p:spPr>
            <p:txBody>
              <a:bodyPr wrap="square">
                <a:spAutoFit/>
              </a:bodyPr>
              <a:lstStyle/>
              <a:p>
                <a:pPr algn="ctr"/>
                <a:r>
                  <a:rPr lang="en-US" sz="800" b="0" dirty="0" smtClean="0">
                    <a:latin typeface="+mn-lt"/>
                  </a:rPr>
                  <a:t>Core + Extended + Stakeholders</a:t>
                </a:r>
                <a:endParaRPr lang="en-US" sz="800" b="0" dirty="0">
                  <a:latin typeface="+mn-lt"/>
                </a:endParaRPr>
              </a:p>
            </p:txBody>
          </p:sp>
        </p:grpSp>
      </p:grpSp>
      <p:grpSp>
        <p:nvGrpSpPr>
          <p:cNvPr id="14" name="Group 295"/>
          <p:cNvGrpSpPr/>
          <p:nvPr/>
        </p:nvGrpSpPr>
        <p:grpSpPr>
          <a:xfrm>
            <a:off x="7194475" y="5745680"/>
            <a:ext cx="1791195" cy="674917"/>
            <a:chOff x="7313225" y="5745680"/>
            <a:chExt cx="1791195" cy="674917"/>
          </a:xfrm>
        </p:grpSpPr>
        <p:sp>
          <p:nvSpPr>
            <p:cNvPr id="274" name="Rectangle 273"/>
            <p:cNvSpPr/>
            <p:nvPr/>
          </p:nvSpPr>
          <p:spPr>
            <a:xfrm>
              <a:off x="7313225" y="5745680"/>
              <a:ext cx="1638795" cy="5937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Release Testing</a:t>
              </a:r>
              <a:endParaRPr lang="en-US" dirty="0">
                <a:solidFill>
                  <a:schemeClr val="tx1"/>
                </a:solidFill>
              </a:endParaRPr>
            </a:p>
          </p:txBody>
        </p:sp>
        <p:sp>
          <p:nvSpPr>
            <p:cNvPr id="275" name="Rectangle 274"/>
            <p:cNvSpPr/>
            <p:nvPr/>
          </p:nvSpPr>
          <p:spPr>
            <a:xfrm>
              <a:off x="7465625" y="5826830"/>
              <a:ext cx="1638795" cy="5937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Release Testing</a:t>
              </a:r>
              <a:endParaRPr lang="en-US" dirty="0">
                <a:solidFill>
                  <a:schemeClr val="tx1"/>
                </a:solidFill>
              </a:endParaRPr>
            </a:p>
          </p:txBody>
        </p:sp>
      </p:grpSp>
      <p:grpSp>
        <p:nvGrpSpPr>
          <p:cNvPr id="15" name="Group 288"/>
          <p:cNvGrpSpPr/>
          <p:nvPr/>
        </p:nvGrpSpPr>
        <p:grpSpPr>
          <a:xfrm>
            <a:off x="7869339" y="2579138"/>
            <a:ext cx="1274661" cy="961462"/>
            <a:chOff x="7869339" y="2579138"/>
            <a:chExt cx="1274661" cy="961462"/>
          </a:xfrm>
        </p:grpSpPr>
        <p:sp>
          <p:nvSpPr>
            <p:cNvPr id="178" name="TextBox 54"/>
            <p:cNvSpPr txBox="1">
              <a:spLocks noChangeArrowheads="1"/>
            </p:cNvSpPr>
            <p:nvPr/>
          </p:nvSpPr>
          <p:spPr bwMode="auto">
            <a:xfrm>
              <a:off x="7893905" y="2986602"/>
              <a:ext cx="1250095" cy="553998"/>
            </a:xfrm>
            <a:prstGeom prst="rect">
              <a:avLst/>
            </a:prstGeom>
            <a:noFill/>
            <a:ln w="9525">
              <a:noFill/>
              <a:miter lim="800000"/>
              <a:headEnd/>
              <a:tailEnd/>
            </a:ln>
          </p:spPr>
          <p:txBody>
            <a:bodyPr wrap="square">
              <a:spAutoFit/>
            </a:bodyPr>
            <a:lstStyle/>
            <a:p>
              <a:pPr algn="ctr"/>
              <a:r>
                <a:rPr lang="en-US" sz="600" b="0" dirty="0" smtClean="0">
                  <a:latin typeface="+mn-lt"/>
                </a:rPr>
                <a:t>5 – 10% of the Iteration Capacity is dedicated to Continuous Backlog Grooming i.e. Story Analysis, Point Estimation and Splitting stories </a:t>
              </a:r>
              <a:endParaRPr lang="en-US" sz="600" b="0" dirty="0">
                <a:latin typeface="+mn-lt"/>
              </a:endParaRPr>
            </a:p>
          </p:txBody>
        </p:sp>
        <p:sp>
          <p:nvSpPr>
            <p:cNvPr id="140" name="Right Arrow 139"/>
            <p:cNvSpPr/>
            <p:nvPr/>
          </p:nvSpPr>
          <p:spPr>
            <a:xfrm rot="5400000">
              <a:off x="7789149" y="3299518"/>
              <a:ext cx="288050" cy="12767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177" name="Oval 176"/>
            <p:cNvSpPr/>
            <p:nvPr/>
          </p:nvSpPr>
          <p:spPr bwMode="auto">
            <a:xfrm>
              <a:off x="8190928" y="2579138"/>
              <a:ext cx="804267" cy="378813"/>
            </a:xfrm>
            <a:prstGeom prst="ellipse">
              <a:avLst/>
            </a:prstGeom>
            <a:solidFill>
              <a:srgbClr val="FFC000">
                <a:alpha val="70195"/>
              </a:srgbClr>
            </a:solidFill>
            <a:ln w="9525">
              <a:solidFill>
                <a:schemeClr val="accent2"/>
              </a:solidFill>
              <a:miter lim="800000"/>
              <a:headEnd/>
              <a:tailEnd/>
            </a:ln>
          </p:spPr>
          <p:txBody>
            <a:bodyPr rtlCol="0" anchor="ctr"/>
            <a:lstStyle/>
            <a:p>
              <a:pPr algn="ctr" eaLnBrk="0" hangingPunct="0">
                <a:lnSpc>
                  <a:spcPct val="90000"/>
                </a:lnSpc>
                <a:buClr>
                  <a:srgbClr val="0099CC"/>
                </a:buClr>
                <a:buSzPct val="75000"/>
                <a:buFont typeface="Wingdings" pitchFamily="2" charset="2"/>
                <a:buNone/>
              </a:pPr>
              <a:r>
                <a:rPr lang="en-US" sz="600" b="0" i="0" dirty="0" smtClean="0">
                  <a:solidFill>
                    <a:schemeClr val="tx1"/>
                  </a:solidFill>
                  <a:latin typeface="+mn-lt"/>
                </a:rPr>
                <a:t>Backlog Grooming</a:t>
              </a:r>
            </a:p>
          </p:txBody>
        </p:sp>
      </p:grpSp>
      <p:grpSp>
        <p:nvGrpSpPr>
          <p:cNvPr id="16" name="Group 299"/>
          <p:cNvGrpSpPr/>
          <p:nvPr/>
        </p:nvGrpSpPr>
        <p:grpSpPr>
          <a:xfrm>
            <a:off x="3135086" y="4940129"/>
            <a:ext cx="4180112" cy="1140038"/>
            <a:chOff x="3135086" y="4940129"/>
            <a:chExt cx="4180112" cy="1140038"/>
          </a:xfrm>
        </p:grpSpPr>
        <p:sp>
          <p:nvSpPr>
            <p:cNvPr id="297" name="Line 224"/>
            <p:cNvSpPr>
              <a:spLocks noChangeShapeType="1"/>
            </p:cNvSpPr>
            <p:nvPr/>
          </p:nvSpPr>
          <p:spPr bwMode="auto">
            <a:xfrm flipH="1" flipV="1">
              <a:off x="3135086" y="6068291"/>
              <a:ext cx="4180112" cy="11876"/>
            </a:xfrm>
            <a:prstGeom prst="line">
              <a:avLst/>
            </a:prstGeom>
            <a:noFill/>
            <a:ln w="3175">
              <a:solidFill>
                <a:schemeClr val="accent2"/>
              </a:solidFill>
              <a:round/>
              <a:headEnd type="none" w="med" len="med"/>
              <a:tailEnd type="none" w="med" len="med"/>
            </a:ln>
          </p:spPr>
          <p:txBody>
            <a:bodyPr wrap="square">
              <a:spAutoFit/>
            </a:bodyPr>
            <a:lstStyle/>
            <a:p>
              <a:endParaRPr lang="en-US" sz="1100" b="0">
                <a:latin typeface="+mn-lt"/>
                <a:cs typeface="Calibri" pitchFamily="34" charset="0"/>
              </a:endParaRPr>
            </a:p>
          </p:txBody>
        </p:sp>
        <p:sp>
          <p:nvSpPr>
            <p:cNvPr id="298" name="Line 224"/>
            <p:cNvSpPr>
              <a:spLocks noChangeShapeType="1"/>
            </p:cNvSpPr>
            <p:nvPr/>
          </p:nvSpPr>
          <p:spPr bwMode="auto">
            <a:xfrm flipV="1">
              <a:off x="3135086" y="4940129"/>
              <a:ext cx="6" cy="1140037"/>
            </a:xfrm>
            <a:prstGeom prst="line">
              <a:avLst/>
            </a:prstGeom>
            <a:noFill/>
            <a:ln w="3175">
              <a:solidFill>
                <a:schemeClr val="accent2"/>
              </a:solidFill>
              <a:round/>
              <a:headEnd type="none" w="med" len="med"/>
              <a:tailEnd type="triangle" w="med" len="med"/>
            </a:ln>
          </p:spPr>
          <p:txBody>
            <a:bodyPr wrap="square">
              <a:spAutoFit/>
            </a:bodyPr>
            <a:lstStyle/>
            <a:p>
              <a:endParaRPr lang="en-US" sz="1100" b="0">
                <a:latin typeface="+mn-lt"/>
                <a:cs typeface="Calibri" pitchFamily="34" charset="0"/>
              </a:endParaRPr>
            </a:p>
          </p:txBody>
        </p:sp>
      </p:grpSp>
      <p:grpSp>
        <p:nvGrpSpPr>
          <p:cNvPr id="17" name="Group 129"/>
          <p:cNvGrpSpPr/>
          <p:nvPr/>
        </p:nvGrpSpPr>
        <p:grpSpPr>
          <a:xfrm>
            <a:off x="6840190" y="5223183"/>
            <a:ext cx="2185060" cy="1235014"/>
            <a:chOff x="6840190" y="5223183"/>
            <a:chExt cx="2185060" cy="1235014"/>
          </a:xfrm>
        </p:grpSpPr>
        <p:grpSp>
          <p:nvGrpSpPr>
            <p:cNvPr id="18" name="Group 294"/>
            <p:cNvGrpSpPr/>
            <p:nvPr/>
          </p:nvGrpSpPr>
          <p:grpSpPr>
            <a:xfrm>
              <a:off x="7042075" y="5223183"/>
              <a:ext cx="1638795" cy="1035114"/>
              <a:chOff x="7160825" y="5223183"/>
              <a:chExt cx="1638795" cy="1035114"/>
            </a:xfrm>
          </p:grpSpPr>
          <p:sp>
            <p:nvSpPr>
              <p:cNvPr id="270" name="Line 224"/>
              <p:cNvSpPr>
                <a:spLocks noChangeShapeType="1"/>
              </p:cNvSpPr>
              <p:nvPr/>
            </p:nvSpPr>
            <p:spPr bwMode="auto">
              <a:xfrm>
                <a:off x="7978233" y="5223183"/>
                <a:ext cx="1985" cy="441347"/>
              </a:xfrm>
              <a:prstGeom prst="line">
                <a:avLst/>
              </a:prstGeom>
              <a:noFill/>
              <a:ln w="3175">
                <a:solidFill>
                  <a:schemeClr val="accent2"/>
                </a:solidFill>
                <a:round/>
                <a:headEnd type="none" w="med" len="med"/>
                <a:tailEnd type="triangle" w="med" len="med"/>
              </a:ln>
            </p:spPr>
            <p:txBody>
              <a:bodyPr wrap="square">
                <a:spAutoFit/>
              </a:bodyPr>
              <a:lstStyle/>
              <a:p>
                <a:endParaRPr lang="en-US" sz="1100" b="0">
                  <a:latin typeface="+mn-lt"/>
                  <a:cs typeface="Calibri" pitchFamily="34" charset="0"/>
                </a:endParaRPr>
              </a:p>
            </p:txBody>
          </p:sp>
          <p:sp>
            <p:nvSpPr>
              <p:cNvPr id="273" name="Rectangle 272"/>
              <p:cNvSpPr/>
              <p:nvPr/>
            </p:nvSpPr>
            <p:spPr>
              <a:xfrm>
                <a:off x="7160825" y="5664530"/>
                <a:ext cx="1638795" cy="5937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Release Testing</a:t>
                </a:r>
                <a:endParaRPr lang="en-US" dirty="0">
                  <a:solidFill>
                    <a:schemeClr val="tx1"/>
                  </a:solidFill>
                </a:endParaRPr>
              </a:p>
            </p:txBody>
          </p:sp>
        </p:grpSp>
        <p:sp>
          <p:nvSpPr>
            <p:cNvPr id="299" name="Rectangle 298"/>
            <p:cNvSpPr/>
            <p:nvPr/>
          </p:nvSpPr>
          <p:spPr>
            <a:xfrm>
              <a:off x="6840190" y="5569526"/>
              <a:ext cx="2185060" cy="888671"/>
            </a:xfrm>
            <a:prstGeom prst="rect">
              <a:avLst/>
            </a:prstGeom>
            <a:noFill/>
            <a:ln w="31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9" name="Group 117"/>
          <p:cNvGrpSpPr/>
          <p:nvPr/>
        </p:nvGrpSpPr>
        <p:grpSpPr>
          <a:xfrm>
            <a:off x="71253" y="878774"/>
            <a:ext cx="4037611" cy="4168240"/>
            <a:chOff x="71253" y="878774"/>
            <a:chExt cx="4037611" cy="4168240"/>
          </a:xfrm>
        </p:grpSpPr>
        <p:sp>
          <p:nvSpPr>
            <p:cNvPr id="271" name="Rectangle 270"/>
            <p:cNvSpPr/>
            <p:nvPr/>
          </p:nvSpPr>
          <p:spPr>
            <a:xfrm>
              <a:off x="71253" y="878774"/>
              <a:ext cx="4037611" cy="4168240"/>
            </a:xfrm>
            <a:prstGeom prst="rect">
              <a:avLst/>
            </a:prstGeom>
            <a:noFill/>
            <a:ln w="31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1" name="TextBox 300"/>
            <p:cNvSpPr txBox="1"/>
            <p:nvPr/>
          </p:nvSpPr>
          <p:spPr>
            <a:xfrm>
              <a:off x="1235033" y="4797631"/>
              <a:ext cx="795411" cy="246221"/>
            </a:xfrm>
            <a:prstGeom prst="rect">
              <a:avLst/>
            </a:prstGeom>
            <a:noFill/>
          </p:spPr>
          <p:txBody>
            <a:bodyPr wrap="none" rtlCol="0">
              <a:spAutoFit/>
            </a:bodyPr>
            <a:lstStyle/>
            <a:p>
              <a:r>
                <a:rPr lang="en-US" sz="1000" dirty="0" smtClean="0"/>
                <a:t>Iteration 0</a:t>
              </a:r>
              <a:endParaRPr lang="en-US" sz="1000" dirty="0"/>
            </a:p>
          </p:txBody>
        </p:sp>
      </p:grpSp>
      <p:grpSp>
        <p:nvGrpSpPr>
          <p:cNvPr id="20" name="Group 134"/>
          <p:cNvGrpSpPr/>
          <p:nvPr/>
        </p:nvGrpSpPr>
        <p:grpSpPr>
          <a:xfrm>
            <a:off x="2848098" y="876795"/>
            <a:ext cx="6200897" cy="4585854"/>
            <a:chOff x="2848098" y="876795"/>
            <a:chExt cx="6200897" cy="4585854"/>
          </a:xfrm>
        </p:grpSpPr>
        <p:sp>
          <p:nvSpPr>
            <p:cNvPr id="272" name="Rectangle 271"/>
            <p:cNvSpPr/>
            <p:nvPr/>
          </p:nvSpPr>
          <p:spPr>
            <a:xfrm>
              <a:off x="2848098" y="876795"/>
              <a:ext cx="6200897" cy="4585854"/>
            </a:xfrm>
            <a:prstGeom prst="rect">
              <a:avLst/>
            </a:prstGeom>
            <a:noFill/>
            <a:ln w="31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2" name="TextBox 301"/>
            <p:cNvSpPr txBox="1"/>
            <p:nvPr/>
          </p:nvSpPr>
          <p:spPr>
            <a:xfrm>
              <a:off x="6042561" y="5199413"/>
              <a:ext cx="987771" cy="246221"/>
            </a:xfrm>
            <a:prstGeom prst="rect">
              <a:avLst/>
            </a:prstGeom>
            <a:noFill/>
          </p:spPr>
          <p:txBody>
            <a:bodyPr wrap="none" rtlCol="0">
              <a:spAutoFit/>
            </a:bodyPr>
            <a:lstStyle/>
            <a:p>
              <a:r>
                <a:rPr lang="en-US" sz="1000" dirty="0" smtClean="0"/>
                <a:t>Iteration 1 - n</a:t>
              </a:r>
              <a:endParaRPr lang="en-US" sz="1000" dirty="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20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2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Grp="1" noChangeArrowheads="1"/>
          </p:cNvSpPr>
          <p:nvPr>
            <p:ph type="title"/>
          </p:nvPr>
        </p:nvSpPr>
        <p:spPr>
          <a:xfrm>
            <a:off x="985650" y="398381"/>
            <a:ext cx="5964238" cy="369332"/>
          </a:xfrm>
        </p:spPr>
        <p:txBody>
          <a:bodyPr>
            <a:normAutofit fontScale="90000"/>
          </a:bodyPr>
          <a:lstStyle/>
          <a:p>
            <a:pPr lvl="0"/>
            <a:r>
              <a:rPr lang="en-US" dirty="0" smtClean="0">
                <a:latin typeface="+mj-lt"/>
                <a:cs typeface="Calibri" pitchFamily="34" charset="0"/>
              </a:rPr>
              <a:t>Release Testing</a:t>
            </a:r>
          </a:p>
        </p:txBody>
      </p:sp>
      <p:sp>
        <p:nvSpPr>
          <p:cNvPr id="7" name="Rectangle 3"/>
          <p:cNvSpPr>
            <a:spLocks noGrp="1" noChangeArrowheads="1"/>
          </p:cNvSpPr>
          <p:nvPr>
            <p:ph type="body" sz="half" idx="1"/>
          </p:nvPr>
        </p:nvSpPr>
        <p:spPr>
          <a:xfrm>
            <a:off x="457200" y="1066800"/>
            <a:ext cx="8337550" cy="2057400"/>
          </a:xfrm>
        </p:spPr>
        <p:style>
          <a:lnRef idx="2">
            <a:schemeClr val="accent1"/>
          </a:lnRef>
          <a:fillRef idx="1">
            <a:schemeClr val="lt1"/>
          </a:fillRef>
          <a:effectRef idx="0">
            <a:schemeClr val="accent1"/>
          </a:effectRef>
          <a:fontRef idx="minor">
            <a:schemeClr val="dk1"/>
          </a:fontRef>
        </p:style>
        <p:txBody>
          <a:bodyPr/>
          <a:lstStyle/>
          <a:p>
            <a:pPr marL="457200" indent="-457200">
              <a:buClr>
                <a:schemeClr val="tx1"/>
              </a:buClr>
              <a:buFont typeface="Wingdings" pitchFamily="2" charset="2"/>
              <a:buChar char="§"/>
            </a:pPr>
            <a:r>
              <a:rPr lang="en-US" sz="1800" dirty="0" smtClean="0">
                <a:latin typeface="+mj-lt"/>
                <a:cs typeface="Calibri" pitchFamily="34" charset="0"/>
              </a:rPr>
              <a:t>Testing carried out as per the test strategy (e.g. UAT, PT, etc)</a:t>
            </a:r>
          </a:p>
          <a:p>
            <a:pPr marL="457200" indent="-457200">
              <a:buClr>
                <a:schemeClr val="tx1"/>
              </a:buClr>
              <a:buFont typeface="Wingdings" pitchFamily="2" charset="2"/>
              <a:buChar char="§"/>
            </a:pPr>
            <a:r>
              <a:rPr lang="en-US" sz="1800" dirty="0" smtClean="0">
                <a:latin typeface="+mj-lt"/>
                <a:cs typeface="Calibri" pitchFamily="34" charset="0"/>
              </a:rPr>
              <a:t>Types of testing vary from project to project (based on need and as specified in Test Strategy)</a:t>
            </a:r>
          </a:p>
          <a:p>
            <a:pPr marL="457200" indent="-457200">
              <a:buClr>
                <a:schemeClr val="tx1"/>
              </a:buClr>
              <a:buFont typeface="Wingdings" pitchFamily="2" charset="2"/>
              <a:buChar char="§"/>
            </a:pPr>
            <a:r>
              <a:rPr lang="en-US" sz="1800" dirty="0" smtClean="0">
                <a:latin typeface="+mj-lt"/>
                <a:cs typeface="Calibri" pitchFamily="34" charset="0"/>
              </a:rPr>
              <a:t>Test Cases / Scripts stored in QC</a:t>
            </a:r>
          </a:p>
          <a:p>
            <a:pPr marL="457200" indent="-457200">
              <a:buClr>
                <a:schemeClr val="tx1"/>
              </a:buClr>
              <a:buFont typeface="Wingdings" pitchFamily="2" charset="2"/>
              <a:buChar char="§"/>
            </a:pPr>
            <a:endParaRPr lang="en-US" sz="1800" dirty="0" smtClean="0">
              <a:latin typeface="+mj-lt"/>
              <a:cs typeface="Calibri" pitchFamily="34" charset="0"/>
            </a:endParaRPr>
          </a:p>
          <a:p>
            <a:pPr marL="457200" indent="-457200">
              <a:buClr>
                <a:schemeClr val="tx1"/>
              </a:buClr>
              <a:buFont typeface="Wingdings" pitchFamily="2" charset="2"/>
              <a:buChar char="§"/>
            </a:pPr>
            <a:endParaRPr lang="en-US" sz="1800" dirty="0" smtClean="0">
              <a:latin typeface="+mj-lt"/>
              <a:cs typeface="Calibri" pitchFamily="34" charset="0"/>
            </a:endParaRPr>
          </a:p>
        </p:txBody>
      </p:sp>
      <p:cxnSp>
        <p:nvCxnSpPr>
          <p:cNvPr id="13316" name="Straight Connector 42"/>
          <p:cNvCxnSpPr>
            <a:cxnSpLocks noChangeShapeType="1"/>
          </p:cNvCxnSpPr>
          <p:nvPr/>
        </p:nvCxnSpPr>
        <p:spPr bwMode="auto">
          <a:xfrm>
            <a:off x="4648200" y="6248400"/>
            <a:ext cx="914400" cy="914400"/>
          </a:xfrm>
          <a:prstGeom prst="line">
            <a:avLst/>
          </a:prstGeom>
          <a:noFill/>
          <a:ln w="9525" algn="ctr">
            <a:noFill/>
            <a:round/>
            <a:headEnd/>
            <a:tailEnd/>
          </a:ln>
        </p:spPr>
      </p:cxnSp>
    </p:spTree>
  </p:cSld>
  <p:clrMapOvr>
    <a:masterClrMapping/>
  </p:clrMapOvr>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3"/>
          <p:cNvSpPr>
            <a:spLocks noChangeArrowheads="1"/>
          </p:cNvSpPr>
          <p:nvPr/>
        </p:nvSpPr>
        <p:spPr bwMode="auto">
          <a:xfrm>
            <a:off x="960312" y="321625"/>
            <a:ext cx="7467600" cy="457200"/>
          </a:xfrm>
          <a:prstGeom prst="rect">
            <a:avLst/>
          </a:prstGeom>
          <a:noFill/>
          <a:ln w="9525">
            <a:noFill/>
            <a:miter lim="800000"/>
            <a:headEnd/>
            <a:tailEnd/>
          </a:ln>
        </p:spPr>
        <p:txBody>
          <a:bodyPr anchor="ctr"/>
          <a:lstStyle/>
          <a:p>
            <a:pPr marL="1588">
              <a:buClr>
                <a:prstClr val="white"/>
              </a:buClr>
              <a:buSzPct val="100000"/>
              <a:defRPr/>
            </a:pPr>
            <a:r>
              <a:rPr lang="en-US" sz="2000" dirty="0" smtClean="0">
                <a:latin typeface="+mj-lt"/>
                <a:ea typeface="+mj-ea"/>
                <a:cs typeface="Calibri" pitchFamily="34" charset="0"/>
              </a:rPr>
              <a:t>Staggered Release Test or UAT	</a:t>
            </a:r>
            <a:endParaRPr lang="en-US" sz="2000" dirty="0">
              <a:latin typeface="+mj-lt"/>
              <a:ea typeface="+mj-ea"/>
              <a:cs typeface="Calibri" pitchFamily="34" charset="0"/>
            </a:endParaRPr>
          </a:p>
        </p:txBody>
      </p:sp>
      <p:sp>
        <p:nvSpPr>
          <p:cNvPr id="11" name="TextBox 10"/>
          <p:cNvSpPr txBox="1"/>
          <p:nvPr/>
        </p:nvSpPr>
        <p:spPr>
          <a:xfrm>
            <a:off x="227012" y="872305"/>
            <a:ext cx="8610600" cy="2062103"/>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marL="228600" indent="-228600">
              <a:buFont typeface="Wingdings" pitchFamily="2" charset="2"/>
              <a:buChar char="q"/>
            </a:pPr>
            <a:r>
              <a:rPr lang="en-US" b="0" dirty="0" smtClean="0">
                <a:latin typeface="+mj-lt"/>
                <a:cs typeface="Calibri" pitchFamily="34" charset="0"/>
              </a:rPr>
              <a:t>Business needs to define the capabilities during the release planning.  </a:t>
            </a:r>
          </a:p>
          <a:p>
            <a:pPr marL="228600" indent="-228600">
              <a:buFont typeface="Wingdings" pitchFamily="2" charset="2"/>
              <a:buChar char="q"/>
            </a:pPr>
            <a:r>
              <a:rPr lang="en-US" b="0" dirty="0" smtClean="0">
                <a:latin typeface="+mj-lt"/>
                <a:cs typeface="Calibri" pitchFamily="34" charset="0"/>
              </a:rPr>
              <a:t>Based on the capabilities developed as part of Iterations, business needs to execute the UAT in E2 SL.</a:t>
            </a:r>
          </a:p>
          <a:p>
            <a:pPr marL="228600" indent="-228600">
              <a:buFont typeface="Wingdings" pitchFamily="2" charset="2"/>
              <a:buChar char="q"/>
            </a:pPr>
            <a:r>
              <a:rPr lang="en-US" b="0" dirty="0" smtClean="0">
                <a:latin typeface="+mj-lt"/>
                <a:cs typeface="Calibri" pitchFamily="34" charset="0"/>
              </a:rPr>
              <a:t>Dependent Capabilities will account for performing combined Regression and UAT as and when its delivered to the respective environment (E2 SL) </a:t>
            </a:r>
          </a:p>
          <a:p>
            <a:pPr marL="228600" indent="-228600">
              <a:buFont typeface="Wingdings" pitchFamily="2" charset="2"/>
              <a:buChar char="q"/>
            </a:pPr>
            <a:r>
              <a:rPr lang="en-US" b="0" dirty="0" smtClean="0">
                <a:latin typeface="+mj-lt"/>
                <a:cs typeface="Calibri" pitchFamily="34" charset="0"/>
              </a:rPr>
              <a:t>After all the capabilities are tested and developed, E2E to plan for the Release Testing (Bundled UAT)</a:t>
            </a:r>
          </a:p>
          <a:p>
            <a:pPr marL="228600" indent="-228600">
              <a:buFont typeface="Wingdings" pitchFamily="2" charset="2"/>
              <a:buChar char="q"/>
            </a:pPr>
            <a:r>
              <a:rPr lang="en-US" b="0" dirty="0" smtClean="0">
                <a:latin typeface="+mj-lt"/>
                <a:cs typeface="Calibri" pitchFamily="34" charset="0"/>
              </a:rPr>
              <a:t>Below is the proposed approach for Keystone UAT validation:</a:t>
            </a:r>
          </a:p>
        </p:txBody>
      </p:sp>
      <p:pic>
        <p:nvPicPr>
          <p:cNvPr id="10" name="Picture 2"/>
          <p:cNvPicPr>
            <a:picLocks noChangeAspect="1" noChangeArrowheads="1"/>
          </p:cNvPicPr>
          <p:nvPr/>
        </p:nvPicPr>
        <p:blipFill>
          <a:blip r:embed="rId2" cstate="print"/>
          <a:srcRect/>
          <a:stretch>
            <a:fillRect/>
          </a:stretch>
        </p:blipFill>
        <p:spPr bwMode="auto">
          <a:xfrm>
            <a:off x="228600" y="2966850"/>
            <a:ext cx="8686800" cy="3505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Rectangle 2"/>
          <p:cNvSpPr txBox="1">
            <a:spLocks noChangeArrowheads="1"/>
          </p:cNvSpPr>
          <p:nvPr/>
        </p:nvSpPr>
        <p:spPr>
          <a:xfrm>
            <a:off x="326571" y="947057"/>
            <a:ext cx="8517718" cy="1186543"/>
          </a:xfrm>
          <a:prstGeom prst="rect">
            <a:avLst/>
          </a:prstGeom>
        </p:spPr>
        <p:txBody>
          <a:bodyPr/>
          <a:lstStyle/>
          <a:p>
            <a:pPr marL="457200" lvl="0" indent="-457200" eaLnBrk="0" hangingPunct="0">
              <a:spcBef>
                <a:spcPct val="20000"/>
              </a:spcBef>
              <a:buClr>
                <a:schemeClr val="tx2"/>
              </a:buClr>
              <a:buFont typeface="Wingdings" pitchFamily="2" charset="2"/>
              <a:buChar char="§"/>
            </a:pPr>
            <a:r>
              <a:rPr lang="en-US" sz="1800" b="0" kern="0" dirty="0" smtClean="0">
                <a:latin typeface="+mj-lt"/>
                <a:cs typeface="Calibri" pitchFamily="34" charset="0"/>
              </a:rPr>
              <a:t>Signoff</a:t>
            </a:r>
          </a:p>
          <a:p>
            <a:pPr marL="914400" lvl="1" indent="-457200" eaLnBrk="0" hangingPunct="0">
              <a:spcBef>
                <a:spcPct val="20000"/>
              </a:spcBef>
              <a:buClr>
                <a:schemeClr val="tx2"/>
              </a:buClr>
              <a:buFont typeface="Wingdings" pitchFamily="2" charset="2"/>
              <a:buChar char="§"/>
            </a:pPr>
            <a:r>
              <a:rPr lang="en-US" sz="1800" b="0" kern="0" dirty="0" smtClean="0">
                <a:latin typeface="+mj-lt"/>
                <a:cs typeface="Calibri" pitchFamily="34" charset="0"/>
              </a:rPr>
              <a:t>Release Test Results (UAT)</a:t>
            </a:r>
          </a:p>
        </p:txBody>
      </p:sp>
      <p:sp>
        <p:nvSpPr>
          <p:cNvPr id="7" name="Rectangle 2"/>
          <p:cNvSpPr txBox="1">
            <a:spLocks noChangeArrowheads="1"/>
          </p:cNvSpPr>
          <p:nvPr/>
        </p:nvSpPr>
        <p:spPr>
          <a:xfrm>
            <a:off x="985650" y="398381"/>
            <a:ext cx="5964238" cy="369332"/>
          </a:xfrm>
          <a:prstGeom prst="rect">
            <a:avLst/>
          </a:prstGeom>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000" b="1" i="0" u="none" strike="noStrike" kern="0" cap="none" spc="0" normalizeH="0" baseline="0" noProof="0" dirty="0" smtClean="0">
                <a:ln>
                  <a:noFill/>
                </a:ln>
                <a:solidFill>
                  <a:schemeClr val="tx2"/>
                </a:solidFill>
                <a:effectLst/>
                <a:uLnTx/>
                <a:uFillTx/>
                <a:latin typeface="+mj-lt"/>
                <a:ea typeface="+mj-ea"/>
                <a:cs typeface="Calibri" pitchFamily="34" charset="0"/>
              </a:rPr>
              <a:t>Release Testing – Sign off</a:t>
            </a:r>
          </a:p>
        </p:txBody>
      </p:sp>
      <p:pic>
        <p:nvPicPr>
          <p:cNvPr id="5" name="Picture 1"/>
          <p:cNvPicPr>
            <a:picLocks noChangeAspect="1" noChangeArrowheads="1"/>
          </p:cNvPicPr>
          <p:nvPr/>
        </p:nvPicPr>
        <p:blipFill>
          <a:blip r:embed="rId3" cstate="print"/>
          <a:srcRect/>
          <a:stretch>
            <a:fillRect/>
          </a:stretch>
        </p:blipFill>
        <p:spPr bwMode="auto">
          <a:xfrm>
            <a:off x="594927" y="1888176"/>
            <a:ext cx="8180939" cy="432094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a:xfrm>
            <a:off x="980700" y="385188"/>
            <a:ext cx="6096000" cy="369887"/>
          </a:xfrm>
          <a:prstGeom prst="rect">
            <a:avLst/>
          </a:prstGeom>
        </p:spPr>
        <p:txBody>
          <a:bodyPr anchor="t"/>
          <a:lstStyle/>
          <a:p>
            <a:pPr lvl="0" eaLnBrk="0" hangingPunct="0"/>
            <a:r>
              <a:rPr lang="en-US" sz="2000" dirty="0" smtClean="0">
                <a:latin typeface="+mj-lt"/>
                <a:cs typeface="Calibri" pitchFamily="34" charset="0"/>
              </a:rPr>
              <a:t>Release &amp; Deploy And Warranty &amp; Closure</a:t>
            </a:r>
            <a:endParaRPr kumimoji="0" lang="en-US" sz="2000" b="1" i="0" u="none" strike="noStrike" kern="0" cap="none" spc="0" normalizeH="0" baseline="0" noProof="0" dirty="0" smtClean="0">
              <a:ln>
                <a:noFill/>
              </a:ln>
              <a:solidFill>
                <a:schemeClr val="tx1"/>
              </a:solidFill>
              <a:effectLst/>
              <a:uLnTx/>
              <a:uFillTx/>
              <a:latin typeface="+mj-lt"/>
              <a:ea typeface="+mj-ea"/>
              <a:cs typeface="Calibri" pitchFamily="34" charset="0"/>
            </a:endParaRPr>
          </a:p>
        </p:txBody>
      </p:sp>
      <p:sp>
        <p:nvSpPr>
          <p:cNvPr id="6" name="Rectangle 5"/>
          <p:cNvSpPr/>
          <p:nvPr/>
        </p:nvSpPr>
        <p:spPr bwMode="auto">
          <a:xfrm>
            <a:off x="381000" y="1752600"/>
            <a:ext cx="8305800" cy="3352800"/>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rtlCol="0" anchor="ctr"/>
          <a:lstStyle/>
          <a:p>
            <a:pPr marL="231775" indent="-231775" algn="ctr" eaLnBrk="0" hangingPunct="0">
              <a:lnSpc>
                <a:spcPct val="90000"/>
              </a:lnSpc>
              <a:buClr>
                <a:srgbClr val="0099CC"/>
              </a:buClr>
              <a:buSzPct val="75000"/>
              <a:buFont typeface="Wingdings" pitchFamily="2" charset="2"/>
              <a:buNone/>
            </a:pPr>
            <a:endParaRPr lang="en-US" sz="2000" b="1" i="0" dirty="0" smtClean="0">
              <a:solidFill>
                <a:schemeClr val="tx1"/>
              </a:solidFill>
              <a:latin typeface="+mj-lt"/>
              <a:cs typeface="Calibri" pitchFamily="34" charset="0"/>
            </a:endParaRPr>
          </a:p>
        </p:txBody>
      </p:sp>
      <p:pic>
        <p:nvPicPr>
          <p:cNvPr id="7" name="Picture 1"/>
          <p:cNvPicPr>
            <a:picLocks noChangeAspect="1" noChangeArrowheads="1"/>
          </p:cNvPicPr>
          <p:nvPr/>
        </p:nvPicPr>
        <p:blipFill>
          <a:blip r:embed="rId3" cstate="print"/>
          <a:srcRect/>
          <a:stretch>
            <a:fillRect/>
          </a:stretch>
        </p:blipFill>
        <p:spPr bwMode="auto">
          <a:xfrm>
            <a:off x="1706563" y="1895475"/>
            <a:ext cx="6827837" cy="3067050"/>
          </a:xfrm>
          <a:prstGeom prst="rect">
            <a:avLst/>
          </a:prstGeom>
          <a:noFill/>
          <a:ln w="9525">
            <a:noFill/>
            <a:miter lim="800000"/>
            <a:headEnd/>
            <a:tailEnd/>
          </a:ln>
        </p:spPr>
      </p:pic>
      <p:pic>
        <p:nvPicPr>
          <p:cNvPr id="8" name="Picture 2"/>
          <p:cNvPicPr>
            <a:picLocks noChangeAspect="1" noChangeArrowheads="1"/>
          </p:cNvPicPr>
          <p:nvPr/>
        </p:nvPicPr>
        <p:blipFill>
          <a:blip r:embed="rId4" cstate="print"/>
          <a:srcRect/>
          <a:stretch>
            <a:fillRect/>
          </a:stretch>
        </p:blipFill>
        <p:spPr bwMode="auto">
          <a:xfrm>
            <a:off x="533400" y="2743200"/>
            <a:ext cx="1028700" cy="1028700"/>
          </a:xfrm>
          <a:prstGeom prst="rect">
            <a:avLst/>
          </a:prstGeom>
          <a:noFill/>
          <a:ln w="9525">
            <a:noFill/>
            <a:miter lim="800000"/>
            <a:headEnd/>
            <a:tailEnd/>
          </a:ln>
        </p:spPr>
      </p:pic>
      <p:sp>
        <p:nvSpPr>
          <p:cNvPr id="10" name="Rectangle 9"/>
          <p:cNvSpPr/>
          <p:nvPr/>
        </p:nvSpPr>
        <p:spPr bwMode="auto">
          <a:xfrm>
            <a:off x="7239000" y="2057400"/>
            <a:ext cx="1219200" cy="2743200"/>
          </a:xfrm>
          <a:prstGeom prst="rect">
            <a:avLst/>
          </a:prstGeom>
          <a:solidFill>
            <a:srgbClr val="FFC000">
              <a:alpha val="24000"/>
            </a:srgbClr>
          </a:solidFill>
          <a:ln w="9525">
            <a:solidFill>
              <a:schemeClr val="accent2"/>
            </a:solidFill>
            <a:miter lim="800000"/>
            <a:headEnd/>
            <a:tailEnd/>
          </a:ln>
        </p:spPr>
        <p:txBody>
          <a:bodyPr rtlCol="0" anchor="ctr"/>
          <a:lstStyle/>
          <a:p>
            <a:pPr marL="231775" indent="-231775" algn="ctr" eaLnBrk="0" hangingPunct="0">
              <a:lnSpc>
                <a:spcPct val="90000"/>
              </a:lnSpc>
              <a:buClr>
                <a:srgbClr val="0099CC"/>
              </a:buClr>
              <a:buSzPct val="75000"/>
              <a:buFont typeface="Wingdings" pitchFamily="2" charset="2"/>
              <a:buNone/>
            </a:pPr>
            <a:endParaRPr lang="en-US" sz="2000" b="1" i="0" dirty="0" smtClean="0">
              <a:solidFill>
                <a:schemeClr val="tx1"/>
              </a:solidFill>
              <a:latin typeface="+mj-lt"/>
              <a:cs typeface="Calibri" pitchFamily="34" charset="0"/>
            </a:endParaRP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316" name="Straight Connector 42"/>
          <p:cNvCxnSpPr>
            <a:cxnSpLocks noChangeShapeType="1"/>
          </p:cNvCxnSpPr>
          <p:nvPr/>
        </p:nvCxnSpPr>
        <p:spPr bwMode="auto">
          <a:xfrm>
            <a:off x="4648200" y="6248400"/>
            <a:ext cx="914400" cy="914400"/>
          </a:xfrm>
          <a:prstGeom prst="line">
            <a:avLst/>
          </a:prstGeom>
          <a:noFill/>
          <a:ln w="9525" algn="ctr">
            <a:noFill/>
            <a:round/>
            <a:headEnd/>
            <a:tailEnd/>
          </a:ln>
        </p:spPr>
      </p:cxnSp>
      <p:sp>
        <p:nvSpPr>
          <p:cNvPr id="7" name="Rectangle 3"/>
          <p:cNvSpPr>
            <a:spLocks noGrp="1" noChangeArrowheads="1"/>
          </p:cNvSpPr>
          <p:nvPr>
            <p:ph type="body" sz="half" idx="1"/>
          </p:nvPr>
        </p:nvSpPr>
        <p:spPr>
          <a:xfrm>
            <a:off x="457200" y="1066800"/>
            <a:ext cx="8337550" cy="2057400"/>
          </a:xfrm>
        </p:spPr>
        <p:style>
          <a:lnRef idx="2">
            <a:schemeClr val="accent1"/>
          </a:lnRef>
          <a:fillRef idx="1">
            <a:schemeClr val="lt1"/>
          </a:fillRef>
          <a:effectRef idx="0">
            <a:schemeClr val="accent1"/>
          </a:effectRef>
          <a:fontRef idx="minor">
            <a:schemeClr val="dk1"/>
          </a:fontRef>
        </p:style>
        <p:txBody>
          <a:bodyPr/>
          <a:lstStyle/>
          <a:p>
            <a:pPr marL="457200" indent="-457200">
              <a:buClr>
                <a:schemeClr val="tx1"/>
              </a:buClr>
              <a:buFont typeface="Wingdings" pitchFamily="2" charset="2"/>
              <a:buChar char="§"/>
            </a:pPr>
            <a:r>
              <a:rPr lang="en-US" sz="2000" dirty="0" smtClean="0">
                <a:latin typeface="+mj-lt"/>
                <a:cs typeface="Calibri" pitchFamily="34" charset="0"/>
              </a:rPr>
              <a:t>Complete the Project Performance Report</a:t>
            </a:r>
          </a:p>
          <a:p>
            <a:pPr marL="457200" indent="-457200">
              <a:buClr>
                <a:schemeClr val="tx1"/>
              </a:buClr>
              <a:buFont typeface="Wingdings" pitchFamily="2" charset="2"/>
              <a:buChar char="§"/>
            </a:pPr>
            <a:r>
              <a:rPr lang="en-US" sz="2000" dirty="0" smtClean="0">
                <a:latin typeface="+mj-lt"/>
                <a:cs typeface="Calibri" pitchFamily="34" charset="0"/>
              </a:rPr>
              <a:t>Plan and Prepare for Deployment</a:t>
            </a:r>
          </a:p>
          <a:p>
            <a:pPr marL="457200" indent="-457200">
              <a:buClr>
                <a:schemeClr val="tx1"/>
              </a:buClr>
              <a:buFont typeface="Wingdings" pitchFamily="2" charset="2"/>
              <a:buChar char="§"/>
            </a:pPr>
            <a:r>
              <a:rPr lang="en-US" sz="2000" dirty="0" smtClean="0">
                <a:latin typeface="+mj-lt"/>
                <a:cs typeface="Calibri" pitchFamily="34" charset="0"/>
              </a:rPr>
              <a:t>Deploy to Production</a:t>
            </a:r>
          </a:p>
          <a:p>
            <a:pPr marL="457200" indent="-457200">
              <a:buClr>
                <a:schemeClr val="tx1"/>
              </a:buClr>
              <a:buFont typeface="Wingdings" pitchFamily="2" charset="2"/>
              <a:buChar char="§"/>
            </a:pPr>
            <a:endParaRPr lang="en-US" sz="2000" dirty="0" smtClean="0">
              <a:latin typeface="+mj-lt"/>
              <a:cs typeface="Calibri" pitchFamily="34" charset="0"/>
            </a:endParaRPr>
          </a:p>
          <a:p>
            <a:pPr marL="457200" indent="-457200">
              <a:buClr>
                <a:schemeClr val="tx1"/>
              </a:buClr>
              <a:buFont typeface="Wingdings" pitchFamily="2" charset="2"/>
              <a:buChar char="§"/>
            </a:pPr>
            <a:endParaRPr lang="en-US" sz="2000" dirty="0" smtClean="0">
              <a:latin typeface="+mj-lt"/>
              <a:cs typeface="Calibri" pitchFamily="34" charset="0"/>
            </a:endParaRPr>
          </a:p>
          <a:p>
            <a:pPr marL="457200" indent="-457200">
              <a:buClr>
                <a:schemeClr val="tx1"/>
              </a:buClr>
              <a:buFont typeface="Wingdings" pitchFamily="2" charset="2"/>
              <a:buChar char="§"/>
            </a:pPr>
            <a:endParaRPr lang="en-US" sz="2000" dirty="0" smtClean="0">
              <a:latin typeface="+mj-lt"/>
              <a:cs typeface="Calibri" pitchFamily="34" charset="0"/>
            </a:endParaRPr>
          </a:p>
          <a:p>
            <a:pPr marL="457200" indent="-457200">
              <a:buClr>
                <a:schemeClr val="tx1"/>
              </a:buClr>
              <a:buFont typeface="Wingdings" pitchFamily="2" charset="2"/>
              <a:buChar char="§"/>
            </a:pPr>
            <a:endParaRPr lang="en-US" sz="2000" dirty="0" smtClean="0">
              <a:latin typeface="+mj-lt"/>
              <a:cs typeface="Calibri" pitchFamily="34" charset="0"/>
            </a:endParaRPr>
          </a:p>
          <a:p>
            <a:pPr marL="457200" indent="-457200">
              <a:buClr>
                <a:schemeClr val="tx1"/>
              </a:buClr>
              <a:buFont typeface="Wingdings" pitchFamily="2" charset="2"/>
              <a:buChar char="§"/>
            </a:pPr>
            <a:endParaRPr lang="en-US" sz="2000" dirty="0" smtClean="0">
              <a:latin typeface="+mj-lt"/>
              <a:cs typeface="Calibri" pitchFamily="34" charset="0"/>
            </a:endParaRPr>
          </a:p>
        </p:txBody>
      </p:sp>
      <p:sp>
        <p:nvSpPr>
          <p:cNvPr id="9" name="Rectangle 2"/>
          <p:cNvSpPr txBox="1">
            <a:spLocks noChangeArrowheads="1"/>
          </p:cNvSpPr>
          <p:nvPr/>
        </p:nvSpPr>
        <p:spPr>
          <a:xfrm>
            <a:off x="980700" y="385188"/>
            <a:ext cx="6096000" cy="369887"/>
          </a:xfrm>
          <a:prstGeom prst="rect">
            <a:avLst/>
          </a:prstGeom>
        </p:spPr>
        <p:txBody>
          <a:bodyPr anchor="t"/>
          <a:lstStyle/>
          <a:p>
            <a:pPr lvl="0" eaLnBrk="0" hangingPunct="0"/>
            <a:r>
              <a:rPr lang="en-US" sz="2000" dirty="0" smtClean="0">
                <a:latin typeface="+mj-lt"/>
                <a:cs typeface="Calibri" pitchFamily="34" charset="0"/>
              </a:rPr>
              <a:t>Release &amp; Deploy And Warranty &amp; Closure</a:t>
            </a:r>
            <a:endParaRPr kumimoji="0" lang="en-US" sz="2000" b="1" i="0" u="none" strike="noStrike" kern="0" cap="none" spc="0" normalizeH="0" baseline="0" noProof="0" dirty="0" smtClean="0">
              <a:ln>
                <a:noFill/>
              </a:ln>
              <a:solidFill>
                <a:schemeClr val="tx1"/>
              </a:solidFill>
              <a:effectLst/>
              <a:uLnTx/>
              <a:uFillTx/>
              <a:latin typeface="+mj-lt"/>
              <a:ea typeface="+mj-ea"/>
              <a:cs typeface="Calibri" pitchFamily="34" charset="0"/>
            </a:endParaRPr>
          </a:p>
        </p:txBody>
      </p:sp>
    </p:spTree>
  </p:cSld>
  <p:clrMapOvr>
    <a:masterClrMapping/>
  </p:clrMapOvr>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Rectangle 2"/>
          <p:cNvSpPr txBox="1">
            <a:spLocks noChangeArrowheads="1"/>
          </p:cNvSpPr>
          <p:nvPr/>
        </p:nvSpPr>
        <p:spPr>
          <a:xfrm>
            <a:off x="326571" y="947057"/>
            <a:ext cx="8517718" cy="1186543"/>
          </a:xfrm>
          <a:prstGeom prst="rect">
            <a:avLst/>
          </a:prstGeom>
        </p:spPr>
        <p:txBody>
          <a:bodyPr/>
          <a:lstStyle/>
          <a:p>
            <a:pPr marL="457200" lvl="0" indent="-457200" eaLnBrk="0" hangingPunct="0">
              <a:spcBef>
                <a:spcPct val="20000"/>
              </a:spcBef>
              <a:buClr>
                <a:schemeClr val="tx2"/>
              </a:buClr>
              <a:buFont typeface="Wingdings" pitchFamily="2" charset="2"/>
              <a:buChar char="§"/>
            </a:pPr>
            <a:r>
              <a:rPr lang="en-US" sz="2000" b="0" kern="0" dirty="0" smtClean="0">
                <a:latin typeface="+mj-lt"/>
                <a:cs typeface="Calibri" pitchFamily="34" charset="0"/>
              </a:rPr>
              <a:t>Signoff</a:t>
            </a:r>
          </a:p>
          <a:p>
            <a:pPr marL="914400" lvl="1" indent="-457200" eaLnBrk="0" hangingPunct="0">
              <a:spcBef>
                <a:spcPct val="20000"/>
              </a:spcBef>
              <a:buClr>
                <a:schemeClr val="tx2"/>
              </a:buClr>
              <a:buFont typeface="Wingdings" pitchFamily="2" charset="2"/>
              <a:buChar char="§"/>
            </a:pPr>
            <a:r>
              <a:rPr lang="en-US" sz="2000" b="0" kern="0" dirty="0" smtClean="0">
                <a:latin typeface="+mj-lt"/>
                <a:cs typeface="Calibri" pitchFamily="34" charset="0"/>
              </a:rPr>
              <a:t>Project Performance Report (PPR)</a:t>
            </a:r>
          </a:p>
        </p:txBody>
      </p:sp>
      <p:sp>
        <p:nvSpPr>
          <p:cNvPr id="8" name="Rectangle 2"/>
          <p:cNvSpPr txBox="1">
            <a:spLocks noChangeArrowheads="1"/>
          </p:cNvSpPr>
          <p:nvPr/>
        </p:nvSpPr>
        <p:spPr>
          <a:xfrm>
            <a:off x="980699" y="385188"/>
            <a:ext cx="6702635" cy="369887"/>
          </a:xfrm>
          <a:prstGeom prst="rect">
            <a:avLst/>
          </a:prstGeom>
        </p:spPr>
        <p:txBody>
          <a:bodyPr anchor="t"/>
          <a:lstStyle/>
          <a:p>
            <a:pPr lvl="0" eaLnBrk="0" hangingPunct="0"/>
            <a:r>
              <a:rPr lang="en-US" sz="2000" dirty="0" smtClean="0">
                <a:latin typeface="+mj-lt"/>
                <a:cs typeface="Calibri" pitchFamily="34" charset="0"/>
              </a:rPr>
              <a:t>Release &amp; Deploy And Warranty &amp; Closure – Sign off</a:t>
            </a:r>
            <a:endParaRPr kumimoji="0" lang="en-US" sz="2000" b="1" i="0" u="none" strike="noStrike" kern="0" cap="none" spc="0" normalizeH="0" baseline="0" noProof="0" dirty="0" smtClean="0">
              <a:ln>
                <a:noFill/>
              </a:ln>
              <a:solidFill>
                <a:schemeClr val="tx1"/>
              </a:solidFill>
              <a:effectLst/>
              <a:uLnTx/>
              <a:uFillTx/>
              <a:latin typeface="+mj-lt"/>
              <a:ea typeface="+mj-ea"/>
              <a:cs typeface="Calibri" pitchFamily="34" charset="0"/>
            </a:endParaRPr>
          </a:p>
        </p:txBody>
      </p:sp>
      <p:pic>
        <p:nvPicPr>
          <p:cNvPr id="5" name="Picture 1"/>
          <p:cNvPicPr>
            <a:picLocks noChangeAspect="1" noChangeArrowheads="1"/>
          </p:cNvPicPr>
          <p:nvPr/>
        </p:nvPicPr>
        <p:blipFill>
          <a:blip r:embed="rId3" cstate="print"/>
          <a:srcRect/>
          <a:stretch>
            <a:fillRect/>
          </a:stretch>
        </p:blipFill>
        <p:spPr bwMode="auto">
          <a:xfrm>
            <a:off x="594927" y="1888176"/>
            <a:ext cx="8180939" cy="432094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Capacity Planning</a:t>
            </a:r>
            <a:endParaRPr lang="en-US" dirty="0"/>
          </a:p>
        </p:txBody>
      </p:sp>
      <p:sp>
        <p:nvSpPr>
          <p:cNvPr id="5" name="Subtitle 4"/>
          <p:cNvSpPr>
            <a:spLocks noGrp="1"/>
          </p:cNvSpPr>
          <p:nvPr>
            <p:ph type="subTitle" idx="1"/>
          </p:nvPr>
        </p:nvSpPr>
        <p:spPr>
          <a:xfrm>
            <a:off x="158044" y="4334670"/>
            <a:ext cx="8985956" cy="1655762"/>
          </a:xfrm>
        </p:spPr>
        <p:txBody>
          <a:bodyPr>
            <a:normAutofit/>
          </a:bodyPr>
          <a:lstStyle/>
          <a:p>
            <a:pPr algn="l"/>
            <a:r>
              <a:rPr lang="en-US" b="1" dirty="0"/>
              <a:t>Capacity planning</a:t>
            </a:r>
            <a:r>
              <a:rPr lang="en-US" dirty="0"/>
              <a:t> is the process of determining the production </a:t>
            </a:r>
            <a:r>
              <a:rPr lang="en-US" b="1" dirty="0"/>
              <a:t>capacity</a:t>
            </a:r>
            <a:r>
              <a:rPr lang="en-US" dirty="0"/>
              <a:t> needed by an organization to meet changing demands for its products</a:t>
            </a:r>
            <a:r>
              <a:rPr lang="en-US" dirty="0" smtClean="0"/>
              <a:t>. </a:t>
            </a:r>
          </a:p>
          <a:p>
            <a:pPr algn="l"/>
            <a:r>
              <a:rPr lang="en-US" dirty="0" smtClean="0"/>
              <a:t>In Scrum </a:t>
            </a:r>
            <a:r>
              <a:rPr lang="en-US" b="1" dirty="0"/>
              <a:t>C</a:t>
            </a:r>
            <a:r>
              <a:rPr lang="en-US" b="1" dirty="0" smtClean="0"/>
              <a:t>apacity </a:t>
            </a:r>
            <a:r>
              <a:rPr lang="en-US" b="1" dirty="0"/>
              <a:t>planning</a:t>
            </a:r>
            <a:r>
              <a:rPr lang="en-US" dirty="0"/>
              <a:t>, </a:t>
            </a:r>
            <a:r>
              <a:rPr lang="en-US" dirty="0" smtClean="0"/>
              <a:t>the </a:t>
            </a:r>
            <a:r>
              <a:rPr lang="en-US" dirty="0"/>
              <a:t>maximum amount of work that an organization is capable of completing in a given </a:t>
            </a:r>
            <a:r>
              <a:rPr lang="en-US" dirty="0" smtClean="0"/>
              <a:t>period to build the product. </a:t>
            </a:r>
            <a:endParaRPr lang="en-US" dirty="0"/>
          </a:p>
        </p:txBody>
      </p:sp>
      <p:sp>
        <p:nvSpPr>
          <p:cNvPr id="2" name="Date Placeholder 1"/>
          <p:cNvSpPr>
            <a:spLocks noGrp="1"/>
          </p:cNvSpPr>
          <p:nvPr>
            <p:ph type="dt" sz="half" idx="10"/>
          </p:nvPr>
        </p:nvSpPr>
        <p:spPr/>
        <p:txBody>
          <a:bodyPr/>
          <a:lstStyle/>
          <a:p>
            <a:fld id="{DF4A8CDF-2C79-4E44-A945-81AB344791E2}" type="datetime5">
              <a:rPr lang="en-US" smtClean="0"/>
              <a:pPr/>
              <a:t>19-Jan-17</a:t>
            </a:fld>
            <a:endParaRPr lang="en-US"/>
          </a:p>
        </p:txBody>
      </p:sp>
      <p:sp>
        <p:nvSpPr>
          <p:cNvPr id="3" name="Slide Number Placeholder 2"/>
          <p:cNvSpPr>
            <a:spLocks noGrp="1"/>
          </p:cNvSpPr>
          <p:nvPr>
            <p:ph type="sldNum" sz="quarter" idx="12"/>
          </p:nvPr>
        </p:nvSpPr>
        <p:spPr/>
        <p:txBody>
          <a:bodyPr/>
          <a:lstStyle/>
          <a:p>
            <a:pPr>
              <a:defRPr/>
            </a:pPr>
            <a:fld id="{158D59CA-EDE2-428A-8C8E-55A757D423F6}" type="slidenum">
              <a:rPr lang="en-US" smtClean="0"/>
              <a:pPr>
                <a:defRPr/>
              </a:pPr>
              <a:t>66</a:t>
            </a:fld>
            <a:endParaRPr lang="en-US" dirty="0"/>
          </a:p>
        </p:txBody>
      </p:sp>
      <p:pic>
        <p:nvPicPr>
          <p:cNvPr id="6" name="Picture 5"/>
          <p:cNvPicPr>
            <a:picLocks noChangeAspect="1"/>
          </p:cNvPicPr>
          <p:nvPr/>
        </p:nvPicPr>
        <p:blipFill>
          <a:blip r:embed="rId2"/>
          <a:stretch>
            <a:fillRect/>
          </a:stretch>
        </p:blipFill>
        <p:spPr>
          <a:xfrm>
            <a:off x="3077790" y="630449"/>
            <a:ext cx="2514286" cy="1685714"/>
          </a:xfrm>
          <a:prstGeom prst="rect">
            <a:avLst/>
          </a:prstGeom>
        </p:spPr>
      </p:pic>
    </p:spTree>
    <p:extLst>
      <p:ext uri="{BB962C8B-B14F-4D97-AF65-F5344CB8AC3E}">
        <p14:creationId xmlns:p14="http://schemas.microsoft.com/office/powerpoint/2010/main" val="3821067116"/>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Rectangle 2"/>
          <p:cNvSpPr txBox="1">
            <a:spLocks noChangeArrowheads="1"/>
          </p:cNvSpPr>
          <p:nvPr/>
        </p:nvSpPr>
        <p:spPr>
          <a:xfrm>
            <a:off x="326571" y="947057"/>
            <a:ext cx="8517718" cy="1186543"/>
          </a:xfrm>
          <a:prstGeom prst="rect">
            <a:avLst/>
          </a:prstGeom>
        </p:spPr>
        <p:txBody>
          <a:bodyPr/>
          <a:lstStyle/>
          <a:p>
            <a:pPr marL="457200" lvl="0" indent="-457200" eaLnBrk="0" hangingPunct="0">
              <a:spcBef>
                <a:spcPct val="20000"/>
              </a:spcBef>
              <a:buClr>
                <a:schemeClr val="tx2"/>
              </a:buClr>
              <a:buFont typeface="Wingdings" pitchFamily="2" charset="2"/>
              <a:buChar char="§"/>
            </a:pPr>
            <a:endParaRPr lang="en-US" sz="2000" b="0" kern="0" dirty="0" smtClean="0">
              <a:latin typeface="+mj-lt"/>
              <a:cs typeface="Calibri" pitchFamily="34" charset="0"/>
            </a:endParaRPr>
          </a:p>
        </p:txBody>
      </p:sp>
      <p:sp>
        <p:nvSpPr>
          <p:cNvPr id="8" name="Rectangle 2"/>
          <p:cNvSpPr txBox="1">
            <a:spLocks noChangeArrowheads="1"/>
          </p:cNvSpPr>
          <p:nvPr/>
        </p:nvSpPr>
        <p:spPr>
          <a:xfrm>
            <a:off x="980699" y="385188"/>
            <a:ext cx="6702635" cy="369887"/>
          </a:xfrm>
          <a:prstGeom prst="rect">
            <a:avLst/>
          </a:prstGeom>
        </p:spPr>
        <p:txBody>
          <a:bodyPr anchor="t"/>
          <a:lstStyle/>
          <a:p>
            <a:pPr lvl="0" eaLnBrk="0" hangingPunct="0"/>
            <a:r>
              <a:rPr lang="en-US" sz="2000" dirty="0" smtClean="0">
                <a:latin typeface="+mj-lt"/>
                <a:cs typeface="Calibri" pitchFamily="34" charset="0"/>
              </a:rPr>
              <a:t>Capacity Planning</a:t>
            </a:r>
            <a:endParaRPr kumimoji="0" lang="en-US" sz="2000" b="1" i="0" u="none" strike="noStrike" kern="0" cap="none" spc="0" normalizeH="0" baseline="0" noProof="0" dirty="0" smtClean="0">
              <a:ln>
                <a:noFill/>
              </a:ln>
              <a:solidFill>
                <a:schemeClr val="tx1"/>
              </a:solidFill>
              <a:effectLst/>
              <a:uLnTx/>
              <a:uFillTx/>
              <a:latin typeface="+mj-lt"/>
              <a:ea typeface="+mj-ea"/>
              <a:cs typeface="Calibri" pitchFamily="34" charset="0"/>
            </a:endParaRPr>
          </a:p>
        </p:txBody>
      </p:sp>
      <p:sp>
        <p:nvSpPr>
          <p:cNvPr id="2" name="Rectangle 1"/>
          <p:cNvSpPr/>
          <p:nvPr/>
        </p:nvSpPr>
        <p:spPr>
          <a:xfrm>
            <a:off x="852312" y="947057"/>
            <a:ext cx="7862710" cy="5262979"/>
          </a:xfrm>
          <a:prstGeom prst="rect">
            <a:avLst/>
          </a:prstGeom>
        </p:spPr>
        <p:txBody>
          <a:bodyPr wrap="square">
            <a:spAutoFit/>
          </a:bodyPr>
          <a:lstStyle/>
          <a:p>
            <a:pPr marL="285750" indent="-285750" algn="just">
              <a:lnSpc>
                <a:spcPct val="150000"/>
              </a:lnSpc>
              <a:buFont typeface="Wingdings" panose="05000000000000000000" pitchFamily="2" charset="2"/>
              <a:buChar char="v"/>
            </a:pPr>
            <a:r>
              <a:rPr lang="en-US" b="0" dirty="0">
                <a:latin typeface="+mj-lt"/>
              </a:rPr>
              <a:t>A successful sprint starts with the </a:t>
            </a:r>
            <a:r>
              <a:rPr lang="en-US" dirty="0">
                <a:solidFill>
                  <a:schemeClr val="accent6">
                    <a:lumMod val="50000"/>
                  </a:schemeClr>
                </a:solidFill>
                <a:latin typeface="+mj-lt"/>
              </a:rPr>
              <a:t>planning session</a:t>
            </a:r>
            <a:r>
              <a:rPr lang="en-US" b="0" dirty="0">
                <a:latin typeface="+mj-lt"/>
              </a:rPr>
              <a:t>. </a:t>
            </a:r>
            <a:endParaRPr lang="en-US" b="0" dirty="0" smtClean="0">
              <a:latin typeface="+mj-lt"/>
            </a:endParaRPr>
          </a:p>
          <a:p>
            <a:pPr marL="285750" indent="-285750" algn="just">
              <a:lnSpc>
                <a:spcPct val="150000"/>
              </a:lnSpc>
              <a:buFont typeface="Wingdings" panose="05000000000000000000" pitchFamily="2" charset="2"/>
              <a:buChar char="v"/>
            </a:pPr>
            <a:r>
              <a:rPr lang="en-US" b="0" dirty="0" smtClean="0">
                <a:latin typeface="+mj-lt"/>
              </a:rPr>
              <a:t>Taking </a:t>
            </a:r>
            <a:r>
              <a:rPr lang="en-US" b="0" dirty="0">
                <a:latin typeface="+mj-lt"/>
              </a:rPr>
              <a:t>the time to plan allows the team to review the work about to be undertaken, </a:t>
            </a:r>
            <a:r>
              <a:rPr lang="en-US" dirty="0">
                <a:solidFill>
                  <a:schemeClr val="accent6">
                    <a:lumMod val="50000"/>
                  </a:schemeClr>
                </a:solidFill>
                <a:latin typeface="+mj-lt"/>
              </a:rPr>
              <a:t>estimate the effort required to complete that work</a:t>
            </a:r>
            <a:r>
              <a:rPr lang="en-US" b="0" dirty="0">
                <a:latin typeface="+mj-lt"/>
              </a:rPr>
              <a:t>, and then </a:t>
            </a:r>
            <a:r>
              <a:rPr lang="en-US" dirty="0">
                <a:solidFill>
                  <a:schemeClr val="accent6">
                    <a:lumMod val="50000"/>
                  </a:schemeClr>
                </a:solidFill>
                <a:latin typeface="+mj-lt"/>
              </a:rPr>
              <a:t>commit to a prioritized list of stories and tasks that are within the team’s calculated capacity</a:t>
            </a:r>
            <a:r>
              <a:rPr lang="en-US" b="0" dirty="0">
                <a:latin typeface="+mj-lt"/>
              </a:rPr>
              <a:t>. </a:t>
            </a:r>
            <a:endParaRPr lang="en-US" b="0" dirty="0" smtClean="0">
              <a:latin typeface="+mj-lt"/>
            </a:endParaRPr>
          </a:p>
          <a:p>
            <a:pPr marL="285750" indent="-285750" algn="just">
              <a:lnSpc>
                <a:spcPct val="150000"/>
              </a:lnSpc>
              <a:buFont typeface="Wingdings" panose="05000000000000000000" pitchFamily="2" charset="2"/>
              <a:buChar char="v"/>
            </a:pPr>
            <a:r>
              <a:rPr lang="en-US" b="0" dirty="0">
                <a:latin typeface="+mj-lt"/>
              </a:rPr>
              <a:t>A</a:t>
            </a:r>
            <a:r>
              <a:rPr lang="en-US" b="0" dirty="0" smtClean="0">
                <a:latin typeface="+mj-lt"/>
              </a:rPr>
              <a:t>gile </a:t>
            </a:r>
            <a:r>
              <a:rPr lang="en-US" b="0" dirty="0">
                <a:latin typeface="+mj-lt"/>
              </a:rPr>
              <a:t>planning session is to present a </a:t>
            </a:r>
            <a:r>
              <a:rPr lang="en-US" dirty="0">
                <a:solidFill>
                  <a:schemeClr val="accent6">
                    <a:lumMod val="50000"/>
                  </a:schemeClr>
                </a:solidFill>
                <a:latin typeface="+mj-lt"/>
              </a:rPr>
              <a:t>collection of user stories </a:t>
            </a:r>
            <a:r>
              <a:rPr lang="en-US" b="0" dirty="0">
                <a:latin typeface="+mj-lt"/>
              </a:rPr>
              <a:t>to the team and allow them to be estimated. This is where team </a:t>
            </a:r>
            <a:r>
              <a:rPr lang="en-US" dirty="0">
                <a:solidFill>
                  <a:schemeClr val="accent6">
                    <a:lumMod val="50000"/>
                  </a:schemeClr>
                </a:solidFill>
                <a:latin typeface="+mj-lt"/>
              </a:rPr>
              <a:t>effort gets aligned with business direction </a:t>
            </a:r>
            <a:endParaRPr lang="en-US" dirty="0" smtClean="0">
              <a:solidFill>
                <a:schemeClr val="accent6">
                  <a:lumMod val="50000"/>
                </a:schemeClr>
              </a:solidFill>
              <a:latin typeface="+mj-lt"/>
            </a:endParaRPr>
          </a:p>
          <a:p>
            <a:pPr marL="285750" indent="-285750" algn="just">
              <a:lnSpc>
                <a:spcPct val="150000"/>
              </a:lnSpc>
              <a:buFont typeface="Wingdings" panose="05000000000000000000" pitchFamily="2" charset="2"/>
              <a:buChar char="v"/>
            </a:pPr>
            <a:r>
              <a:rPr lang="en-US" b="0" dirty="0">
                <a:latin typeface="+mj-lt"/>
              </a:rPr>
              <a:t>At the </a:t>
            </a:r>
            <a:r>
              <a:rPr lang="en-US" dirty="0">
                <a:solidFill>
                  <a:schemeClr val="accent6">
                    <a:lumMod val="50000"/>
                  </a:schemeClr>
                </a:solidFill>
                <a:latin typeface="+mj-lt"/>
              </a:rPr>
              <a:t>end of the session</a:t>
            </a:r>
            <a:r>
              <a:rPr lang="en-US" b="0" dirty="0">
                <a:latin typeface="+mj-lt"/>
              </a:rPr>
              <a:t>, the team should feel committed to completing the work required to implement the agreed-upon list of user stories during the </a:t>
            </a:r>
            <a:r>
              <a:rPr lang="en-US" dirty="0">
                <a:solidFill>
                  <a:schemeClr val="accent6">
                    <a:lumMod val="50000"/>
                  </a:schemeClr>
                </a:solidFill>
                <a:latin typeface="+mj-lt"/>
              </a:rPr>
              <a:t>next </a:t>
            </a:r>
            <a:r>
              <a:rPr lang="en-US" dirty="0" smtClean="0">
                <a:solidFill>
                  <a:schemeClr val="accent6">
                    <a:lumMod val="50000"/>
                  </a:schemeClr>
                </a:solidFill>
                <a:latin typeface="+mj-lt"/>
              </a:rPr>
              <a:t>sprint</a:t>
            </a:r>
          </a:p>
          <a:p>
            <a:pPr marL="285750" indent="-285750" algn="just">
              <a:lnSpc>
                <a:spcPct val="150000"/>
              </a:lnSpc>
              <a:buFont typeface="Wingdings" panose="05000000000000000000" pitchFamily="2" charset="2"/>
              <a:buChar char="v"/>
            </a:pPr>
            <a:r>
              <a:rPr lang="en-US" b="0" dirty="0">
                <a:latin typeface="+mj-lt"/>
              </a:rPr>
              <a:t>A well-formed agile team has a </a:t>
            </a:r>
            <a:r>
              <a:rPr lang="en-US" dirty="0">
                <a:solidFill>
                  <a:schemeClr val="accent6">
                    <a:lumMod val="50000"/>
                  </a:schemeClr>
                </a:solidFill>
                <a:latin typeface="+mj-lt"/>
              </a:rPr>
              <a:t>product owner </a:t>
            </a:r>
            <a:r>
              <a:rPr lang="en-US" b="0" dirty="0">
                <a:latin typeface="+mj-lt"/>
              </a:rPr>
              <a:t>who is prepared for the planning session and is ready to present sprint goals and a prioritized list of stories for estimation by the team </a:t>
            </a:r>
            <a:endParaRPr lang="en-US" b="0" dirty="0" smtClean="0">
              <a:latin typeface="+mj-lt"/>
            </a:endParaRPr>
          </a:p>
          <a:p>
            <a:pPr>
              <a:lnSpc>
                <a:spcPct val="150000"/>
              </a:lnSpc>
            </a:pPr>
            <a:endParaRPr lang="en-US" b="0" dirty="0">
              <a:latin typeface="+mn-lt"/>
            </a:endParaRPr>
          </a:p>
          <a:p>
            <a:pPr>
              <a:lnSpc>
                <a:spcPct val="150000"/>
              </a:lnSpc>
            </a:pPr>
            <a:endParaRPr lang="en-US" b="0" dirty="0" smtClean="0">
              <a:latin typeface="+mn-lt"/>
            </a:endParaRPr>
          </a:p>
          <a:p>
            <a:pPr marL="285750" indent="-285750">
              <a:lnSpc>
                <a:spcPct val="150000"/>
              </a:lnSpc>
              <a:buFont typeface="Wingdings" panose="05000000000000000000" pitchFamily="2" charset="2"/>
              <a:buChar char="v"/>
            </a:pPr>
            <a:endParaRPr lang="en-US" b="0" dirty="0">
              <a:latin typeface="+mn-lt"/>
            </a:endParaRPr>
          </a:p>
        </p:txBody>
      </p:sp>
    </p:spTree>
    <p:extLst>
      <p:ext uri="{BB962C8B-B14F-4D97-AF65-F5344CB8AC3E}">
        <p14:creationId xmlns:p14="http://schemas.microsoft.com/office/powerpoint/2010/main" val="3458001036"/>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Rectangle 2"/>
          <p:cNvSpPr txBox="1">
            <a:spLocks noChangeArrowheads="1"/>
          </p:cNvSpPr>
          <p:nvPr/>
        </p:nvSpPr>
        <p:spPr>
          <a:xfrm>
            <a:off x="326571" y="947057"/>
            <a:ext cx="8517718" cy="1186543"/>
          </a:xfrm>
          <a:prstGeom prst="rect">
            <a:avLst/>
          </a:prstGeom>
        </p:spPr>
        <p:txBody>
          <a:bodyPr/>
          <a:lstStyle/>
          <a:p>
            <a:pPr marL="457200" lvl="0" indent="-457200" eaLnBrk="0" hangingPunct="0">
              <a:spcBef>
                <a:spcPct val="20000"/>
              </a:spcBef>
              <a:buClr>
                <a:schemeClr val="tx2"/>
              </a:buClr>
              <a:buFont typeface="Wingdings" pitchFamily="2" charset="2"/>
              <a:buChar char="§"/>
            </a:pPr>
            <a:endParaRPr lang="en-US" sz="2000" b="0" kern="0" dirty="0" smtClean="0">
              <a:latin typeface="+mj-lt"/>
              <a:cs typeface="Calibri" pitchFamily="34" charset="0"/>
            </a:endParaRPr>
          </a:p>
        </p:txBody>
      </p:sp>
      <p:sp>
        <p:nvSpPr>
          <p:cNvPr id="8" name="Rectangle 2"/>
          <p:cNvSpPr txBox="1">
            <a:spLocks noChangeArrowheads="1"/>
          </p:cNvSpPr>
          <p:nvPr/>
        </p:nvSpPr>
        <p:spPr>
          <a:xfrm>
            <a:off x="980699" y="385188"/>
            <a:ext cx="6702635" cy="369887"/>
          </a:xfrm>
          <a:prstGeom prst="rect">
            <a:avLst/>
          </a:prstGeom>
        </p:spPr>
        <p:txBody>
          <a:bodyPr anchor="t"/>
          <a:lstStyle/>
          <a:p>
            <a:pPr lvl="0" eaLnBrk="0" hangingPunct="0"/>
            <a:r>
              <a:rPr lang="en-US" sz="2000" dirty="0" smtClean="0">
                <a:latin typeface="+mj-lt"/>
                <a:cs typeface="Calibri" pitchFamily="34" charset="0"/>
              </a:rPr>
              <a:t>Capacity Planning</a:t>
            </a:r>
            <a:endParaRPr kumimoji="0" lang="en-US" sz="2000" b="1" i="0" u="none" strike="noStrike" kern="0" cap="none" spc="0" normalizeH="0" baseline="0" noProof="0" dirty="0" smtClean="0">
              <a:ln>
                <a:noFill/>
              </a:ln>
              <a:solidFill>
                <a:schemeClr val="tx1"/>
              </a:solidFill>
              <a:effectLst/>
              <a:uLnTx/>
              <a:uFillTx/>
              <a:latin typeface="+mj-lt"/>
              <a:ea typeface="+mj-ea"/>
              <a:cs typeface="Calibri" pitchFamily="34" charset="0"/>
            </a:endParaRPr>
          </a:p>
        </p:txBody>
      </p:sp>
      <p:sp>
        <p:nvSpPr>
          <p:cNvPr id="2" name="Rectangle 1"/>
          <p:cNvSpPr/>
          <p:nvPr/>
        </p:nvSpPr>
        <p:spPr>
          <a:xfrm>
            <a:off x="852311" y="947057"/>
            <a:ext cx="7991977" cy="5016758"/>
          </a:xfrm>
          <a:prstGeom prst="rect">
            <a:avLst/>
          </a:prstGeom>
        </p:spPr>
        <p:txBody>
          <a:bodyPr wrap="square">
            <a:spAutoFit/>
          </a:bodyPr>
          <a:lstStyle/>
          <a:p>
            <a:pPr marL="285750" indent="-285750" algn="just">
              <a:buFont typeface="Wingdings" panose="05000000000000000000" pitchFamily="2" charset="2"/>
              <a:buChar char="v"/>
            </a:pPr>
            <a:r>
              <a:rPr lang="en-US" b="0" dirty="0" smtClean="0">
                <a:latin typeface="+mj-lt"/>
              </a:rPr>
              <a:t>The </a:t>
            </a:r>
            <a:r>
              <a:rPr lang="en-US" dirty="0">
                <a:solidFill>
                  <a:schemeClr val="accent6">
                    <a:lumMod val="50000"/>
                  </a:schemeClr>
                </a:solidFill>
                <a:latin typeface="+mj-lt"/>
              </a:rPr>
              <a:t>product owner </a:t>
            </a:r>
            <a:r>
              <a:rPr lang="en-US" b="0" dirty="0">
                <a:latin typeface="+mj-lt"/>
              </a:rPr>
              <a:t>should review the product backlog frequently so that stories are staged and ready-to-go for planning sessions based on the latest business </a:t>
            </a:r>
            <a:r>
              <a:rPr lang="en-US" b="0" dirty="0" smtClean="0">
                <a:latin typeface="+mj-lt"/>
              </a:rPr>
              <a:t>priorities </a:t>
            </a:r>
            <a:r>
              <a:rPr lang="en-US" b="0" dirty="0">
                <a:latin typeface="+mj-lt"/>
              </a:rPr>
              <a:t>product owner who can clearly state the Vision (why the agile team exists) and can formulate clearly the goals for each </a:t>
            </a:r>
            <a:r>
              <a:rPr lang="en-US" b="0" dirty="0" smtClean="0">
                <a:latin typeface="+mj-lt"/>
              </a:rPr>
              <a:t>Sprint. </a:t>
            </a:r>
          </a:p>
          <a:p>
            <a:pPr algn="just"/>
            <a:endParaRPr lang="en-US" b="0" dirty="0" smtClean="0">
              <a:latin typeface="+mj-lt"/>
            </a:endParaRPr>
          </a:p>
          <a:p>
            <a:pPr marL="285750" indent="-285750" algn="just">
              <a:buFont typeface="Wingdings" panose="05000000000000000000" pitchFamily="2" charset="2"/>
              <a:buChar char="v"/>
            </a:pPr>
            <a:r>
              <a:rPr lang="en-US" b="0" dirty="0" smtClean="0">
                <a:latin typeface="+mj-lt"/>
              </a:rPr>
              <a:t>This </a:t>
            </a:r>
            <a:r>
              <a:rPr lang="en-US" b="0" dirty="0">
                <a:latin typeface="+mj-lt"/>
              </a:rPr>
              <a:t>clearly stated vision and sprint goals should be used to begin the sprint planning session, so that guiding principles can be applied to each story considered for estimating. New stories are typically unfolded as the team asks questions of the product manager during the planning session</a:t>
            </a:r>
            <a:r>
              <a:rPr lang="en-US" b="0" dirty="0" smtClean="0">
                <a:latin typeface="+mj-lt"/>
              </a:rPr>
              <a:t>.</a:t>
            </a:r>
          </a:p>
          <a:p>
            <a:pPr marL="285750" indent="-285750" algn="just">
              <a:lnSpc>
                <a:spcPct val="150000"/>
              </a:lnSpc>
              <a:buFont typeface="Wingdings" panose="05000000000000000000" pitchFamily="2" charset="2"/>
              <a:buChar char="v"/>
            </a:pPr>
            <a:r>
              <a:rPr lang="en-US" dirty="0">
                <a:solidFill>
                  <a:schemeClr val="accent6">
                    <a:lumMod val="50000"/>
                  </a:schemeClr>
                </a:solidFill>
                <a:latin typeface="+mj-lt"/>
              </a:rPr>
              <a:t>Two best practices </a:t>
            </a:r>
            <a:r>
              <a:rPr lang="en-US" b="0" dirty="0">
                <a:latin typeface="+mj-lt"/>
              </a:rPr>
              <a:t>for determining team capacity are</a:t>
            </a:r>
            <a:r>
              <a:rPr lang="en-US" b="0" dirty="0" smtClean="0">
                <a:latin typeface="+mj-lt"/>
              </a:rPr>
              <a:t>:-</a:t>
            </a:r>
          </a:p>
          <a:p>
            <a:pPr lvl="1" algn="just"/>
            <a:r>
              <a:rPr lang="en-US" b="0" dirty="0" smtClean="0">
                <a:latin typeface="+mj-lt"/>
              </a:rPr>
              <a:t>-&gt; The </a:t>
            </a:r>
            <a:r>
              <a:rPr lang="en-US" b="0" dirty="0">
                <a:latin typeface="+mj-lt"/>
              </a:rPr>
              <a:t>total capacity of the team should be based on the following equation: </a:t>
            </a:r>
            <a:r>
              <a:rPr lang="en-US" b="0" dirty="0" smtClean="0">
                <a:latin typeface="+mj-lt"/>
              </a:rPr>
              <a:t>  </a:t>
            </a:r>
          </a:p>
          <a:p>
            <a:pPr lvl="1" algn="just"/>
            <a:r>
              <a:rPr lang="en-US" dirty="0">
                <a:latin typeface="+mj-lt"/>
              </a:rPr>
              <a:t> </a:t>
            </a:r>
            <a:r>
              <a:rPr lang="en-US" dirty="0" smtClean="0">
                <a:latin typeface="+mj-lt"/>
              </a:rPr>
              <a:t>     # </a:t>
            </a:r>
            <a:r>
              <a:rPr lang="en-US" dirty="0">
                <a:latin typeface="+mj-lt"/>
              </a:rPr>
              <a:t>of team members × # of days in the iteration × (no more than) six </a:t>
            </a:r>
            <a:r>
              <a:rPr lang="en-US" dirty="0" smtClean="0">
                <a:latin typeface="+mj-lt"/>
              </a:rPr>
              <a:t>hours</a:t>
            </a:r>
          </a:p>
          <a:p>
            <a:pPr lvl="1" algn="just"/>
            <a:endParaRPr lang="en-US" b="0" dirty="0" smtClean="0">
              <a:latin typeface="+mj-lt"/>
            </a:endParaRPr>
          </a:p>
          <a:p>
            <a:pPr lvl="1" algn="just"/>
            <a:r>
              <a:rPr lang="en-US" b="0" dirty="0" smtClean="0">
                <a:latin typeface="+mj-lt"/>
              </a:rPr>
              <a:t>-&gt;  </a:t>
            </a:r>
            <a:r>
              <a:rPr lang="en-US" b="0" dirty="0">
                <a:latin typeface="+mj-lt"/>
              </a:rPr>
              <a:t>suppose a five-member, well-formed agile team is planning a ten-day sprint. </a:t>
            </a:r>
            <a:endParaRPr lang="en-US" b="0" dirty="0" smtClean="0">
              <a:latin typeface="+mj-lt"/>
            </a:endParaRPr>
          </a:p>
          <a:p>
            <a:pPr lvl="1" algn="just"/>
            <a:r>
              <a:rPr lang="en-US" b="0" dirty="0" smtClean="0">
                <a:latin typeface="+mj-lt"/>
              </a:rPr>
              <a:t>	The </a:t>
            </a:r>
            <a:r>
              <a:rPr lang="en-US" b="0" dirty="0">
                <a:latin typeface="+mj-lt"/>
              </a:rPr>
              <a:t>capacity of the team is quickly established to be </a:t>
            </a:r>
            <a:endParaRPr lang="en-US" b="0" dirty="0" smtClean="0">
              <a:latin typeface="+mj-lt"/>
            </a:endParaRPr>
          </a:p>
          <a:p>
            <a:pPr lvl="1" algn="just"/>
            <a:r>
              <a:rPr lang="en-US" b="0" dirty="0">
                <a:latin typeface="+mj-lt"/>
              </a:rPr>
              <a:t>	</a:t>
            </a:r>
            <a:r>
              <a:rPr lang="en-US" dirty="0" smtClean="0">
                <a:latin typeface="+mj-lt"/>
              </a:rPr>
              <a:t>5 </a:t>
            </a:r>
            <a:r>
              <a:rPr lang="en-US" dirty="0">
                <a:latin typeface="+mj-lt"/>
              </a:rPr>
              <a:t>members × 10 days × 6 hours per day = 300 hours capacity. </a:t>
            </a:r>
            <a:endParaRPr lang="en-US" dirty="0" smtClean="0">
              <a:latin typeface="+mj-lt"/>
            </a:endParaRPr>
          </a:p>
          <a:p>
            <a:pPr lvl="1" algn="just"/>
            <a:r>
              <a:rPr lang="en-US" b="0" dirty="0" smtClean="0">
                <a:latin typeface="+mj-lt"/>
              </a:rPr>
              <a:t>	The </a:t>
            </a:r>
            <a:r>
              <a:rPr lang="en-US" b="0" dirty="0">
                <a:latin typeface="+mj-lt"/>
              </a:rPr>
              <a:t>ideal daily burndown is, therefore, thirty hours (300 hours of capacity ÷ 10 day sprint). </a:t>
            </a:r>
          </a:p>
          <a:p>
            <a:pPr marL="285750" indent="-285750">
              <a:lnSpc>
                <a:spcPct val="150000"/>
              </a:lnSpc>
              <a:buFont typeface="Wingdings" panose="05000000000000000000" pitchFamily="2" charset="2"/>
              <a:buChar char="v"/>
            </a:pPr>
            <a:endParaRPr lang="en-US" b="0" dirty="0">
              <a:latin typeface="+mn-lt"/>
            </a:endParaRPr>
          </a:p>
        </p:txBody>
      </p:sp>
    </p:spTree>
    <p:extLst>
      <p:ext uri="{BB962C8B-B14F-4D97-AF65-F5344CB8AC3E}">
        <p14:creationId xmlns:p14="http://schemas.microsoft.com/office/powerpoint/2010/main" val="152489649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p:nvPr>
        </p:nvSpPr>
        <p:spPr>
          <a:xfrm>
            <a:off x="992575" y="397618"/>
            <a:ext cx="6019800" cy="369332"/>
          </a:xfrm>
        </p:spPr>
        <p:txBody>
          <a:bodyPr anchor="t">
            <a:normAutofit fontScale="90000"/>
          </a:bodyPr>
          <a:lstStyle/>
          <a:p>
            <a:r>
              <a:rPr lang="en-US" dirty="0" smtClean="0">
                <a:latin typeface="+mn-lt"/>
                <a:cs typeface="Calibri" pitchFamily="34" charset="0"/>
              </a:rPr>
              <a:t>Manifesto for Agile Software Development</a:t>
            </a:r>
          </a:p>
        </p:txBody>
      </p:sp>
      <p:sp>
        <p:nvSpPr>
          <p:cNvPr id="3" name="Rectangle 2"/>
          <p:cNvSpPr/>
          <p:nvPr/>
        </p:nvSpPr>
        <p:spPr>
          <a:xfrm>
            <a:off x="609600" y="1219200"/>
            <a:ext cx="7848600" cy="3785652"/>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lgn="ctr"/>
            <a:r>
              <a:rPr lang="en-US" b="0" dirty="0" smtClean="0">
                <a:latin typeface="+mn-lt"/>
                <a:cs typeface="Calibri" pitchFamily="34" charset="0"/>
              </a:rPr>
              <a:t/>
            </a:r>
            <a:br>
              <a:rPr lang="en-US" b="0" dirty="0" smtClean="0">
                <a:latin typeface="+mn-lt"/>
                <a:cs typeface="Calibri" pitchFamily="34" charset="0"/>
              </a:rPr>
            </a:br>
            <a:r>
              <a:rPr lang="en-US" b="0" dirty="0" smtClean="0">
                <a:latin typeface="+mn-lt"/>
                <a:cs typeface="Calibri" pitchFamily="34" charset="0"/>
              </a:rPr>
              <a:t>We are uncovering better ways of developing</a:t>
            </a:r>
            <a:br>
              <a:rPr lang="en-US" b="0" dirty="0" smtClean="0">
                <a:latin typeface="+mn-lt"/>
                <a:cs typeface="Calibri" pitchFamily="34" charset="0"/>
              </a:rPr>
            </a:br>
            <a:r>
              <a:rPr lang="en-US" b="0" dirty="0" smtClean="0">
                <a:latin typeface="+mn-lt"/>
                <a:cs typeface="Calibri" pitchFamily="34" charset="0"/>
              </a:rPr>
              <a:t>software by doing it and helping others do it.</a:t>
            </a:r>
            <a:br>
              <a:rPr lang="en-US" b="0" dirty="0" smtClean="0">
                <a:latin typeface="+mn-lt"/>
                <a:cs typeface="Calibri" pitchFamily="34" charset="0"/>
              </a:rPr>
            </a:br>
            <a:r>
              <a:rPr lang="en-US" b="0" dirty="0" smtClean="0">
                <a:latin typeface="+mn-lt"/>
                <a:cs typeface="Calibri" pitchFamily="34" charset="0"/>
              </a:rPr>
              <a:t>Through this work we have come to value:</a:t>
            </a:r>
            <a:br>
              <a:rPr lang="en-US" b="0" dirty="0" smtClean="0">
                <a:latin typeface="+mn-lt"/>
                <a:cs typeface="Calibri" pitchFamily="34" charset="0"/>
              </a:rPr>
            </a:br>
            <a:endParaRPr lang="en-US" b="0" dirty="0" smtClean="0">
              <a:latin typeface="+mn-lt"/>
              <a:cs typeface="Calibri" pitchFamily="34" charset="0"/>
            </a:endParaRPr>
          </a:p>
          <a:p>
            <a:pPr algn="ctr"/>
            <a:r>
              <a:rPr lang="en-US" sz="2400" b="0" dirty="0" smtClean="0">
                <a:latin typeface="+mn-lt"/>
                <a:cs typeface="Calibri" pitchFamily="34" charset="0"/>
              </a:rPr>
              <a:t>Individuals and interactions</a:t>
            </a:r>
            <a:r>
              <a:rPr lang="en-US" b="0" dirty="0" smtClean="0">
                <a:latin typeface="+mn-lt"/>
                <a:cs typeface="Calibri" pitchFamily="34" charset="0"/>
              </a:rPr>
              <a:t> over processes and tools</a:t>
            </a:r>
            <a:br>
              <a:rPr lang="en-US" b="0" dirty="0" smtClean="0">
                <a:latin typeface="+mn-lt"/>
                <a:cs typeface="Calibri" pitchFamily="34" charset="0"/>
              </a:rPr>
            </a:br>
            <a:r>
              <a:rPr lang="en-US" sz="2400" b="0" dirty="0" smtClean="0">
                <a:latin typeface="+mn-lt"/>
                <a:cs typeface="Calibri" pitchFamily="34" charset="0"/>
              </a:rPr>
              <a:t>Working software </a:t>
            </a:r>
            <a:r>
              <a:rPr lang="en-US" b="0" dirty="0" smtClean="0">
                <a:latin typeface="+mn-lt"/>
                <a:cs typeface="Calibri" pitchFamily="34" charset="0"/>
              </a:rPr>
              <a:t>over comprehensive documentation</a:t>
            </a:r>
            <a:br>
              <a:rPr lang="en-US" b="0" dirty="0" smtClean="0">
                <a:latin typeface="+mn-lt"/>
                <a:cs typeface="Calibri" pitchFamily="34" charset="0"/>
              </a:rPr>
            </a:br>
            <a:r>
              <a:rPr lang="en-US" sz="2400" b="0" dirty="0" smtClean="0">
                <a:latin typeface="+mn-lt"/>
                <a:cs typeface="Calibri" pitchFamily="34" charset="0"/>
              </a:rPr>
              <a:t>Customer collaboration</a:t>
            </a:r>
            <a:r>
              <a:rPr lang="en-US" b="0" dirty="0" smtClean="0">
                <a:latin typeface="+mn-lt"/>
                <a:cs typeface="Calibri" pitchFamily="34" charset="0"/>
              </a:rPr>
              <a:t> over contract negotiation</a:t>
            </a:r>
            <a:br>
              <a:rPr lang="en-US" b="0" dirty="0" smtClean="0">
                <a:latin typeface="+mn-lt"/>
                <a:cs typeface="Calibri" pitchFamily="34" charset="0"/>
              </a:rPr>
            </a:br>
            <a:r>
              <a:rPr lang="en-US" sz="2400" b="0" dirty="0" smtClean="0">
                <a:latin typeface="+mn-lt"/>
                <a:cs typeface="Calibri" pitchFamily="34" charset="0"/>
              </a:rPr>
              <a:t>Responding to change </a:t>
            </a:r>
            <a:r>
              <a:rPr lang="en-US" b="0" dirty="0" smtClean="0">
                <a:latin typeface="+mn-lt"/>
                <a:cs typeface="Calibri" pitchFamily="34" charset="0"/>
              </a:rPr>
              <a:t>over following a plan</a:t>
            </a:r>
            <a:br>
              <a:rPr lang="en-US" b="0" dirty="0" smtClean="0">
                <a:latin typeface="+mn-lt"/>
                <a:cs typeface="Calibri" pitchFamily="34" charset="0"/>
              </a:rPr>
            </a:br>
            <a:endParaRPr lang="en-US" b="0" dirty="0" smtClean="0">
              <a:latin typeface="+mn-lt"/>
              <a:cs typeface="Calibri" pitchFamily="34" charset="0"/>
            </a:endParaRPr>
          </a:p>
          <a:p>
            <a:pPr algn="ctr"/>
            <a:r>
              <a:rPr lang="en-US" b="0" dirty="0" smtClean="0">
                <a:latin typeface="+mn-lt"/>
                <a:cs typeface="Calibri" pitchFamily="34" charset="0"/>
              </a:rPr>
              <a:t>That is, while there is value in the items on</a:t>
            </a:r>
            <a:br>
              <a:rPr lang="en-US" b="0" dirty="0" smtClean="0">
                <a:latin typeface="+mn-lt"/>
                <a:cs typeface="Calibri" pitchFamily="34" charset="0"/>
              </a:rPr>
            </a:br>
            <a:r>
              <a:rPr lang="en-US" b="0" dirty="0" smtClean="0">
                <a:latin typeface="+mn-lt"/>
                <a:cs typeface="Calibri" pitchFamily="34" charset="0"/>
              </a:rPr>
              <a:t>the right, we value the items on the left more.</a:t>
            </a:r>
            <a:br>
              <a:rPr lang="en-US" b="0" dirty="0" smtClean="0">
                <a:latin typeface="+mn-lt"/>
                <a:cs typeface="Calibri" pitchFamily="34" charset="0"/>
              </a:rPr>
            </a:br>
            <a:endParaRPr lang="en-US" b="0" dirty="0">
              <a:latin typeface="+mn-lt"/>
              <a:cs typeface="Calibri" pitchFamily="34" charset="0"/>
            </a:endParaRPr>
          </a:p>
        </p:txBody>
      </p:sp>
    </p:spTree>
  </p:cSld>
  <p:clrMapOvr>
    <a:masterClrMapping/>
  </p:clrMapOvr>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Rectangle 2"/>
          <p:cNvSpPr txBox="1">
            <a:spLocks noChangeArrowheads="1"/>
          </p:cNvSpPr>
          <p:nvPr/>
        </p:nvSpPr>
        <p:spPr>
          <a:xfrm>
            <a:off x="326571" y="947057"/>
            <a:ext cx="8517718" cy="1186543"/>
          </a:xfrm>
          <a:prstGeom prst="rect">
            <a:avLst/>
          </a:prstGeom>
        </p:spPr>
        <p:txBody>
          <a:bodyPr/>
          <a:lstStyle/>
          <a:p>
            <a:pPr marL="457200" lvl="0" indent="-457200" eaLnBrk="0" hangingPunct="0">
              <a:spcBef>
                <a:spcPct val="20000"/>
              </a:spcBef>
              <a:buClr>
                <a:schemeClr val="tx2"/>
              </a:buClr>
              <a:buFont typeface="Wingdings" pitchFamily="2" charset="2"/>
              <a:buChar char="§"/>
            </a:pPr>
            <a:endParaRPr lang="en-US" sz="2000" b="0" kern="0" dirty="0" smtClean="0">
              <a:latin typeface="+mj-lt"/>
              <a:cs typeface="Calibri" pitchFamily="34" charset="0"/>
            </a:endParaRPr>
          </a:p>
        </p:txBody>
      </p:sp>
      <p:sp>
        <p:nvSpPr>
          <p:cNvPr id="8" name="Rectangle 2"/>
          <p:cNvSpPr txBox="1">
            <a:spLocks noChangeArrowheads="1"/>
          </p:cNvSpPr>
          <p:nvPr/>
        </p:nvSpPr>
        <p:spPr>
          <a:xfrm>
            <a:off x="980699" y="385188"/>
            <a:ext cx="6702635" cy="369887"/>
          </a:xfrm>
          <a:prstGeom prst="rect">
            <a:avLst/>
          </a:prstGeom>
        </p:spPr>
        <p:txBody>
          <a:bodyPr anchor="t"/>
          <a:lstStyle/>
          <a:p>
            <a:pPr lvl="0" eaLnBrk="0" hangingPunct="0"/>
            <a:r>
              <a:rPr lang="en-US" sz="2000" dirty="0" smtClean="0">
                <a:latin typeface="+mj-lt"/>
                <a:cs typeface="Calibri" pitchFamily="34" charset="0"/>
              </a:rPr>
              <a:t>Capacity Planning</a:t>
            </a:r>
            <a:endParaRPr kumimoji="0" lang="en-US" sz="2000" b="1" i="0" u="none" strike="noStrike" kern="0" cap="none" spc="0" normalizeH="0" baseline="0" noProof="0" dirty="0" smtClean="0">
              <a:ln>
                <a:noFill/>
              </a:ln>
              <a:solidFill>
                <a:schemeClr val="tx1"/>
              </a:solidFill>
              <a:effectLst/>
              <a:uLnTx/>
              <a:uFillTx/>
              <a:latin typeface="+mj-lt"/>
              <a:ea typeface="+mj-ea"/>
              <a:cs typeface="Calibri" pitchFamily="34" charset="0"/>
            </a:endParaRPr>
          </a:p>
        </p:txBody>
      </p:sp>
      <p:graphicFrame>
        <p:nvGraphicFramePr>
          <p:cNvPr id="6" name="Table 5"/>
          <p:cNvGraphicFramePr>
            <a:graphicFrameLocks noGrp="1"/>
          </p:cNvGraphicFramePr>
          <p:nvPr>
            <p:extLst/>
          </p:nvPr>
        </p:nvGraphicFramePr>
        <p:xfrm>
          <a:off x="326572" y="947057"/>
          <a:ext cx="8185252" cy="4979607"/>
        </p:xfrm>
        <a:graphic>
          <a:graphicData uri="http://schemas.openxmlformats.org/drawingml/2006/table">
            <a:tbl>
              <a:tblPr firstRow="1" bandRow="1">
                <a:tableStyleId>{5C22544A-7EE6-4342-B048-85BDC9FD1C3A}</a:tableStyleId>
              </a:tblPr>
              <a:tblGrid>
                <a:gridCol w="644272"/>
                <a:gridCol w="4698066"/>
                <a:gridCol w="1085277"/>
                <a:gridCol w="1018234"/>
                <a:gridCol w="739403"/>
              </a:tblGrid>
              <a:tr h="607524">
                <a:tc>
                  <a:txBody>
                    <a:bodyPr/>
                    <a:lstStyle/>
                    <a:p>
                      <a:r>
                        <a:rPr lang="en-US" dirty="0" smtClean="0"/>
                        <a:t>Sl. no</a:t>
                      </a:r>
                      <a:endParaRPr lang="en-US" dirty="0"/>
                    </a:p>
                  </a:txBody>
                  <a:tcPr/>
                </a:tc>
                <a:tc>
                  <a:txBody>
                    <a:bodyPr/>
                    <a:lstStyle/>
                    <a:p>
                      <a:r>
                        <a:rPr lang="en-US" dirty="0" smtClean="0"/>
                        <a:t>User Story Items</a:t>
                      </a:r>
                      <a:endParaRPr lang="en-US" dirty="0"/>
                    </a:p>
                  </a:txBody>
                  <a:tcPr/>
                </a:tc>
                <a:tc>
                  <a:txBody>
                    <a:bodyPr/>
                    <a:lstStyle/>
                    <a:p>
                      <a:r>
                        <a:rPr lang="en-US" dirty="0" smtClean="0"/>
                        <a:t>Formula</a:t>
                      </a:r>
                      <a:endParaRPr lang="en-US" dirty="0"/>
                    </a:p>
                  </a:txBody>
                  <a:tcPr/>
                </a:tc>
                <a:tc>
                  <a:txBody>
                    <a:bodyPr/>
                    <a:lstStyle/>
                    <a:p>
                      <a:r>
                        <a:rPr lang="en-US" dirty="0" smtClean="0"/>
                        <a:t>Sample</a:t>
                      </a:r>
                      <a:endParaRPr lang="en-US" dirty="0"/>
                    </a:p>
                  </a:txBody>
                  <a:tcPr/>
                </a:tc>
                <a:tc>
                  <a:txBody>
                    <a:bodyPr/>
                    <a:lstStyle/>
                    <a:p>
                      <a:r>
                        <a:rPr lang="en-US" dirty="0" smtClean="0"/>
                        <a:t>Actual</a:t>
                      </a:r>
                      <a:endParaRPr lang="en-US" dirty="0"/>
                    </a:p>
                  </a:txBody>
                  <a:tcPr/>
                </a:tc>
              </a:tr>
              <a:tr h="331203">
                <a:tc>
                  <a:txBody>
                    <a:bodyPr/>
                    <a:lstStyle/>
                    <a:p>
                      <a:r>
                        <a:rPr lang="en-US" sz="1000" dirty="0" smtClean="0">
                          <a:solidFill>
                            <a:schemeClr val="tx1"/>
                          </a:solidFill>
                        </a:rPr>
                        <a:t>A</a:t>
                      </a:r>
                      <a:endParaRPr lang="en-US" sz="1000" dirty="0">
                        <a:solidFill>
                          <a:schemeClr val="tx1"/>
                        </a:solidFill>
                      </a:endParaRPr>
                    </a:p>
                  </a:txBody>
                  <a:tcPr/>
                </a:tc>
                <a:tc>
                  <a:txBody>
                    <a:bodyPr/>
                    <a:lstStyle/>
                    <a:p>
                      <a:r>
                        <a:rPr lang="en-US" sz="1000" dirty="0" smtClean="0">
                          <a:solidFill>
                            <a:schemeClr val="tx1"/>
                          </a:solidFill>
                        </a:rPr>
                        <a:t>Number of Developers</a:t>
                      </a:r>
                      <a:endParaRPr lang="en-US" sz="1000" dirty="0">
                        <a:solidFill>
                          <a:schemeClr val="tx1"/>
                        </a:solidFill>
                      </a:endParaRPr>
                    </a:p>
                  </a:txBody>
                  <a:tcPr/>
                </a:tc>
                <a:tc>
                  <a:txBody>
                    <a:bodyPr/>
                    <a:lstStyle/>
                    <a:p>
                      <a:endParaRPr lang="en-US" sz="1000" dirty="0">
                        <a:solidFill>
                          <a:schemeClr val="tx1"/>
                        </a:solidFill>
                      </a:endParaRPr>
                    </a:p>
                  </a:txBody>
                  <a:tcPr/>
                </a:tc>
                <a:tc>
                  <a:txBody>
                    <a:bodyPr/>
                    <a:lstStyle/>
                    <a:p>
                      <a:r>
                        <a:rPr lang="en-US" sz="1000" dirty="0" smtClean="0">
                          <a:solidFill>
                            <a:schemeClr val="tx1"/>
                          </a:solidFill>
                        </a:rPr>
                        <a:t>4 (Developers)</a:t>
                      </a:r>
                      <a:endParaRPr lang="en-US" sz="1000" dirty="0">
                        <a:solidFill>
                          <a:schemeClr val="tx1"/>
                        </a:solidFill>
                      </a:endParaRPr>
                    </a:p>
                  </a:txBody>
                  <a:tcPr/>
                </a:tc>
                <a:tc>
                  <a:txBody>
                    <a:bodyPr/>
                    <a:lstStyle/>
                    <a:p>
                      <a:endParaRPr lang="en-US" sz="1000" dirty="0">
                        <a:solidFill>
                          <a:schemeClr val="tx1"/>
                        </a:solidFill>
                      </a:endParaRPr>
                    </a:p>
                  </a:txBody>
                  <a:tcPr/>
                </a:tc>
              </a:tr>
              <a:tr h="441361">
                <a:tc>
                  <a:txBody>
                    <a:bodyPr/>
                    <a:lstStyle/>
                    <a:p>
                      <a:r>
                        <a:rPr lang="en-US" sz="1000" dirty="0" smtClean="0">
                          <a:solidFill>
                            <a:schemeClr val="tx1"/>
                          </a:solidFill>
                        </a:rPr>
                        <a:t>B</a:t>
                      </a:r>
                      <a:endParaRPr lang="en-US" sz="1000" dirty="0">
                        <a:solidFill>
                          <a:schemeClr val="tx1"/>
                        </a:solidFill>
                      </a:endParaRPr>
                    </a:p>
                  </a:txBody>
                  <a:tcPr/>
                </a:tc>
                <a:tc>
                  <a:txBody>
                    <a:bodyPr/>
                    <a:lstStyle/>
                    <a:p>
                      <a:r>
                        <a:rPr lang="en-US" sz="1000" dirty="0" smtClean="0">
                          <a:solidFill>
                            <a:schemeClr val="tx1"/>
                          </a:solidFill>
                        </a:rPr>
                        <a:t>Number of effective hours per day per Team Member</a:t>
                      </a:r>
                      <a:endParaRPr lang="en-US" sz="1000" dirty="0">
                        <a:solidFill>
                          <a:schemeClr val="tx1"/>
                        </a:solidFill>
                      </a:endParaRPr>
                    </a:p>
                  </a:txBody>
                  <a:tcPr/>
                </a:tc>
                <a:tc>
                  <a:txBody>
                    <a:bodyPr/>
                    <a:lstStyle/>
                    <a:p>
                      <a:endParaRPr lang="en-US" sz="1000">
                        <a:solidFill>
                          <a:schemeClr val="tx1"/>
                        </a:solidFill>
                      </a:endParaRPr>
                    </a:p>
                  </a:txBody>
                  <a:tcPr/>
                </a:tc>
                <a:tc>
                  <a:txBody>
                    <a:bodyPr/>
                    <a:lstStyle/>
                    <a:p>
                      <a:r>
                        <a:rPr lang="en-US" sz="1000" dirty="0" smtClean="0">
                          <a:solidFill>
                            <a:schemeClr val="tx1"/>
                          </a:solidFill>
                        </a:rPr>
                        <a:t>6 (hours per day)</a:t>
                      </a:r>
                      <a:endParaRPr lang="en-US" sz="1000" dirty="0">
                        <a:solidFill>
                          <a:schemeClr val="tx1"/>
                        </a:solidFill>
                      </a:endParaRPr>
                    </a:p>
                  </a:txBody>
                  <a:tcPr/>
                </a:tc>
                <a:tc>
                  <a:txBody>
                    <a:bodyPr/>
                    <a:lstStyle/>
                    <a:p>
                      <a:endParaRPr lang="en-US" sz="1000" dirty="0">
                        <a:solidFill>
                          <a:schemeClr val="tx1"/>
                        </a:solidFill>
                      </a:endParaRPr>
                    </a:p>
                  </a:txBody>
                  <a:tcPr/>
                </a:tc>
              </a:tr>
              <a:tr h="331203">
                <a:tc>
                  <a:txBody>
                    <a:bodyPr/>
                    <a:lstStyle/>
                    <a:p>
                      <a:r>
                        <a:rPr lang="en-US" sz="1000" dirty="0" smtClean="0">
                          <a:solidFill>
                            <a:schemeClr val="tx1"/>
                          </a:solidFill>
                        </a:rPr>
                        <a:t>C</a:t>
                      </a:r>
                      <a:endParaRPr lang="en-US" sz="1000" dirty="0">
                        <a:solidFill>
                          <a:schemeClr val="tx1"/>
                        </a:solidFill>
                      </a:endParaRPr>
                    </a:p>
                  </a:txBody>
                  <a:tcPr/>
                </a:tc>
                <a:tc>
                  <a:txBody>
                    <a:bodyPr/>
                    <a:lstStyle/>
                    <a:p>
                      <a:r>
                        <a:rPr lang="en-US" sz="1000" dirty="0" smtClean="0">
                          <a:solidFill>
                            <a:schemeClr val="tx1"/>
                          </a:solidFill>
                        </a:rPr>
                        <a:t>Total  Hours Per Day for the team</a:t>
                      </a:r>
                      <a:endParaRPr lang="en-US" sz="1000" dirty="0">
                        <a:solidFill>
                          <a:schemeClr val="tx1"/>
                        </a:solidFill>
                      </a:endParaRPr>
                    </a:p>
                  </a:txBody>
                  <a:tcPr/>
                </a:tc>
                <a:tc>
                  <a:txBody>
                    <a:bodyPr/>
                    <a:lstStyle/>
                    <a:p>
                      <a:r>
                        <a:rPr lang="en-US" sz="1000" dirty="0" smtClean="0">
                          <a:solidFill>
                            <a:schemeClr val="tx1"/>
                          </a:solidFill>
                        </a:rPr>
                        <a:t>= A*B</a:t>
                      </a:r>
                      <a:endParaRPr lang="en-US" sz="1000" dirty="0">
                        <a:solidFill>
                          <a:schemeClr val="tx1"/>
                        </a:solidFill>
                      </a:endParaRPr>
                    </a:p>
                  </a:txBody>
                  <a:tcPr/>
                </a:tc>
                <a:tc>
                  <a:txBody>
                    <a:bodyPr/>
                    <a:lstStyle/>
                    <a:p>
                      <a:r>
                        <a:rPr lang="en-US" sz="1000" dirty="0" smtClean="0">
                          <a:solidFill>
                            <a:schemeClr val="tx1"/>
                          </a:solidFill>
                        </a:rPr>
                        <a:t>24</a:t>
                      </a:r>
                      <a:endParaRPr lang="en-US" sz="1000" dirty="0">
                        <a:solidFill>
                          <a:schemeClr val="tx1"/>
                        </a:solidFill>
                      </a:endParaRPr>
                    </a:p>
                  </a:txBody>
                  <a:tcPr/>
                </a:tc>
                <a:tc>
                  <a:txBody>
                    <a:bodyPr/>
                    <a:lstStyle/>
                    <a:p>
                      <a:endParaRPr lang="en-US" sz="1000" dirty="0">
                        <a:solidFill>
                          <a:schemeClr val="tx1"/>
                        </a:solidFill>
                      </a:endParaRPr>
                    </a:p>
                  </a:txBody>
                  <a:tcPr/>
                </a:tc>
              </a:tr>
              <a:tr h="441361">
                <a:tc>
                  <a:txBody>
                    <a:bodyPr/>
                    <a:lstStyle/>
                    <a:p>
                      <a:r>
                        <a:rPr lang="en-US" sz="1000" dirty="0" smtClean="0">
                          <a:solidFill>
                            <a:schemeClr val="tx1"/>
                          </a:solidFill>
                        </a:rPr>
                        <a:t>D</a:t>
                      </a:r>
                      <a:endParaRPr lang="en-US" sz="1000" dirty="0">
                        <a:solidFill>
                          <a:schemeClr val="tx1"/>
                        </a:solidFill>
                      </a:endParaRPr>
                    </a:p>
                  </a:txBody>
                  <a:tcPr/>
                </a:tc>
                <a:tc>
                  <a:txBody>
                    <a:bodyPr/>
                    <a:lstStyle/>
                    <a:p>
                      <a:r>
                        <a:rPr lang="en-US" sz="1000" dirty="0" smtClean="0">
                          <a:solidFill>
                            <a:schemeClr val="tx1"/>
                          </a:solidFill>
                        </a:rPr>
                        <a:t>Sprint</a:t>
                      </a:r>
                      <a:r>
                        <a:rPr lang="en-US" sz="1000" baseline="0" dirty="0" smtClean="0">
                          <a:solidFill>
                            <a:schemeClr val="tx1"/>
                          </a:solidFill>
                        </a:rPr>
                        <a:t> Length</a:t>
                      </a:r>
                      <a:endParaRPr lang="en-US" sz="1000" dirty="0">
                        <a:solidFill>
                          <a:schemeClr val="tx1"/>
                        </a:solidFill>
                      </a:endParaRPr>
                    </a:p>
                  </a:txBody>
                  <a:tcPr/>
                </a:tc>
                <a:tc>
                  <a:txBody>
                    <a:bodyPr/>
                    <a:lstStyle/>
                    <a:p>
                      <a:endParaRPr lang="en-US" sz="1000" dirty="0">
                        <a:solidFill>
                          <a:schemeClr val="tx1"/>
                        </a:solidFill>
                      </a:endParaRPr>
                    </a:p>
                  </a:txBody>
                  <a:tcPr/>
                </a:tc>
                <a:tc>
                  <a:txBody>
                    <a:bodyPr/>
                    <a:lstStyle/>
                    <a:p>
                      <a:r>
                        <a:rPr lang="en-US" sz="1000" dirty="0" smtClean="0">
                          <a:solidFill>
                            <a:schemeClr val="tx1"/>
                          </a:solidFill>
                        </a:rPr>
                        <a:t>10</a:t>
                      </a:r>
                      <a:r>
                        <a:rPr lang="en-US" sz="1000" baseline="0" dirty="0" smtClean="0">
                          <a:solidFill>
                            <a:schemeClr val="tx1"/>
                          </a:solidFill>
                        </a:rPr>
                        <a:t> Days / 2 Weeks</a:t>
                      </a:r>
                      <a:endParaRPr lang="en-US" sz="1000" dirty="0">
                        <a:solidFill>
                          <a:schemeClr val="tx1"/>
                        </a:solidFill>
                      </a:endParaRPr>
                    </a:p>
                  </a:txBody>
                  <a:tcPr/>
                </a:tc>
                <a:tc>
                  <a:txBody>
                    <a:bodyPr/>
                    <a:lstStyle/>
                    <a:p>
                      <a:endParaRPr lang="en-US" sz="1000" dirty="0">
                        <a:solidFill>
                          <a:schemeClr val="tx1"/>
                        </a:solidFill>
                      </a:endParaRPr>
                    </a:p>
                  </a:txBody>
                  <a:tcPr/>
                </a:tc>
              </a:tr>
              <a:tr h="331203">
                <a:tc>
                  <a:txBody>
                    <a:bodyPr/>
                    <a:lstStyle/>
                    <a:p>
                      <a:r>
                        <a:rPr lang="en-US" sz="1000" dirty="0" smtClean="0">
                          <a:solidFill>
                            <a:schemeClr val="tx1"/>
                          </a:solidFill>
                        </a:rPr>
                        <a:t>E</a:t>
                      </a:r>
                      <a:endParaRPr lang="en-US" sz="1000" dirty="0">
                        <a:solidFill>
                          <a:schemeClr val="tx1"/>
                        </a:solidFill>
                      </a:endParaRPr>
                    </a:p>
                  </a:txBody>
                  <a:tcPr/>
                </a:tc>
                <a:tc>
                  <a:txBody>
                    <a:bodyPr/>
                    <a:lstStyle/>
                    <a:p>
                      <a:r>
                        <a:rPr lang="en-US" sz="1000" dirty="0" smtClean="0">
                          <a:solidFill>
                            <a:schemeClr val="tx1"/>
                          </a:solidFill>
                        </a:rPr>
                        <a:t>Sprint</a:t>
                      </a:r>
                      <a:r>
                        <a:rPr lang="en-US" sz="1000" baseline="0" dirty="0" smtClean="0">
                          <a:solidFill>
                            <a:schemeClr val="tx1"/>
                          </a:solidFill>
                        </a:rPr>
                        <a:t> Capacity</a:t>
                      </a:r>
                      <a:endParaRPr lang="en-US" sz="1000" dirty="0">
                        <a:solidFill>
                          <a:schemeClr val="tx1"/>
                        </a:solidFill>
                      </a:endParaRPr>
                    </a:p>
                  </a:txBody>
                  <a:tcPr/>
                </a:tc>
                <a:tc>
                  <a:txBody>
                    <a:bodyPr/>
                    <a:lstStyle/>
                    <a:p>
                      <a:r>
                        <a:rPr lang="en-US" sz="1000" dirty="0" smtClean="0">
                          <a:solidFill>
                            <a:schemeClr val="tx1"/>
                          </a:solidFill>
                        </a:rPr>
                        <a:t>= C*D</a:t>
                      </a:r>
                      <a:endParaRPr lang="en-US" sz="1000" dirty="0">
                        <a:solidFill>
                          <a:schemeClr val="tx1"/>
                        </a:solidFill>
                      </a:endParaRPr>
                    </a:p>
                  </a:txBody>
                  <a:tcPr/>
                </a:tc>
                <a:tc>
                  <a:txBody>
                    <a:bodyPr/>
                    <a:lstStyle/>
                    <a:p>
                      <a:r>
                        <a:rPr lang="en-US" sz="1000" dirty="0" smtClean="0">
                          <a:solidFill>
                            <a:schemeClr val="tx1"/>
                          </a:solidFill>
                        </a:rPr>
                        <a:t>240</a:t>
                      </a:r>
                      <a:endParaRPr lang="en-US" sz="1000" dirty="0">
                        <a:solidFill>
                          <a:schemeClr val="tx1"/>
                        </a:solidFill>
                      </a:endParaRPr>
                    </a:p>
                  </a:txBody>
                  <a:tcPr/>
                </a:tc>
                <a:tc>
                  <a:txBody>
                    <a:bodyPr/>
                    <a:lstStyle/>
                    <a:p>
                      <a:endParaRPr lang="en-US" sz="1000" dirty="0">
                        <a:solidFill>
                          <a:schemeClr val="tx1"/>
                        </a:solidFill>
                      </a:endParaRPr>
                    </a:p>
                  </a:txBody>
                  <a:tcPr/>
                </a:tc>
              </a:tr>
              <a:tr h="331203">
                <a:tc>
                  <a:txBody>
                    <a:bodyPr/>
                    <a:lstStyle/>
                    <a:p>
                      <a:r>
                        <a:rPr lang="en-US" sz="1000" dirty="0" smtClean="0">
                          <a:solidFill>
                            <a:schemeClr val="tx1"/>
                          </a:solidFill>
                        </a:rPr>
                        <a:t>F</a:t>
                      </a:r>
                      <a:endParaRPr lang="en-US" sz="1000" dirty="0">
                        <a:solidFill>
                          <a:schemeClr val="tx1"/>
                        </a:solidFill>
                      </a:endParaRPr>
                    </a:p>
                  </a:txBody>
                  <a:tcPr/>
                </a:tc>
                <a:tc>
                  <a:txBody>
                    <a:bodyPr/>
                    <a:lstStyle/>
                    <a:p>
                      <a:r>
                        <a:rPr lang="en-US" sz="1000" dirty="0" smtClean="0">
                          <a:solidFill>
                            <a:schemeClr val="tx1"/>
                          </a:solidFill>
                        </a:rPr>
                        <a:t>Hours spent in Ceremonies</a:t>
                      </a:r>
                      <a:endParaRPr lang="en-US" sz="1000" dirty="0">
                        <a:solidFill>
                          <a:schemeClr val="tx1"/>
                        </a:solidFill>
                      </a:endParaRPr>
                    </a:p>
                  </a:txBody>
                  <a:tcPr/>
                </a:tc>
                <a:tc>
                  <a:txBody>
                    <a:bodyPr/>
                    <a:lstStyle/>
                    <a:p>
                      <a:endParaRPr lang="en-US" sz="1000" dirty="0">
                        <a:solidFill>
                          <a:schemeClr val="tx1"/>
                        </a:solidFill>
                      </a:endParaRPr>
                    </a:p>
                  </a:txBody>
                  <a:tcPr/>
                </a:tc>
                <a:tc>
                  <a:txBody>
                    <a:bodyPr/>
                    <a:lstStyle/>
                    <a:p>
                      <a:r>
                        <a:rPr lang="en-US" sz="1000" dirty="0" smtClean="0">
                          <a:solidFill>
                            <a:schemeClr val="tx1"/>
                          </a:solidFill>
                        </a:rPr>
                        <a:t>35 Hours</a:t>
                      </a:r>
                      <a:endParaRPr lang="en-US" sz="1000" dirty="0">
                        <a:solidFill>
                          <a:schemeClr val="tx1"/>
                        </a:solidFill>
                      </a:endParaRPr>
                    </a:p>
                  </a:txBody>
                  <a:tcPr/>
                </a:tc>
                <a:tc>
                  <a:txBody>
                    <a:bodyPr/>
                    <a:lstStyle/>
                    <a:p>
                      <a:endParaRPr lang="en-US" sz="1000" dirty="0">
                        <a:solidFill>
                          <a:schemeClr val="tx1"/>
                        </a:solidFill>
                      </a:endParaRPr>
                    </a:p>
                  </a:txBody>
                  <a:tcPr/>
                </a:tc>
              </a:tr>
              <a:tr h="780870">
                <a:tc>
                  <a:txBody>
                    <a:bodyPr/>
                    <a:lstStyle/>
                    <a:p>
                      <a:r>
                        <a:rPr lang="en-US" sz="1000" dirty="0" smtClean="0">
                          <a:solidFill>
                            <a:schemeClr val="tx1"/>
                          </a:solidFill>
                        </a:rPr>
                        <a:t>G</a:t>
                      </a:r>
                      <a:endParaRPr lang="en-US" sz="1000" dirty="0">
                        <a:solidFill>
                          <a:schemeClr val="tx1"/>
                        </a:solidFill>
                      </a:endParaRPr>
                    </a:p>
                  </a:txBody>
                  <a:tcPr/>
                </a:tc>
                <a:tc>
                  <a:txBody>
                    <a:bodyPr/>
                    <a:lstStyle/>
                    <a:p>
                      <a:r>
                        <a:rPr lang="en-US" sz="1000" dirty="0" smtClean="0">
                          <a:solidFill>
                            <a:schemeClr val="tx1"/>
                          </a:solidFill>
                        </a:rPr>
                        <a:t>Dedicated time for product support activities based on past history</a:t>
                      </a:r>
                      <a:endParaRPr lang="en-US" sz="1000" dirty="0">
                        <a:solidFill>
                          <a:schemeClr val="tx1"/>
                        </a:solidFill>
                      </a:endParaRPr>
                    </a:p>
                  </a:txBody>
                  <a:tcPr/>
                </a:tc>
                <a:tc>
                  <a:txBody>
                    <a:bodyPr/>
                    <a:lstStyle/>
                    <a:p>
                      <a:r>
                        <a:rPr lang="en-US" sz="1000" dirty="0" smtClean="0">
                          <a:solidFill>
                            <a:schemeClr val="tx1"/>
                          </a:solidFill>
                        </a:rPr>
                        <a:t>= % of E</a:t>
                      </a:r>
                      <a:endParaRPr lang="en-US" sz="1000" dirty="0">
                        <a:solidFill>
                          <a:schemeClr val="tx1"/>
                        </a:solidFill>
                      </a:endParaRPr>
                    </a:p>
                  </a:txBody>
                  <a:tcPr/>
                </a:tc>
                <a:tc>
                  <a:txBody>
                    <a:bodyPr/>
                    <a:lstStyle/>
                    <a:p>
                      <a:r>
                        <a:rPr lang="en-US" sz="1000" dirty="0" smtClean="0">
                          <a:solidFill>
                            <a:schemeClr val="tx1"/>
                          </a:solidFill>
                        </a:rPr>
                        <a:t>0 – New Project</a:t>
                      </a:r>
                    </a:p>
                    <a:p>
                      <a:r>
                        <a:rPr lang="en-US" sz="1000" dirty="0" smtClean="0">
                          <a:solidFill>
                            <a:schemeClr val="tx1"/>
                          </a:solidFill>
                        </a:rPr>
                        <a:t>8 hours - Existing</a:t>
                      </a:r>
                      <a:endParaRPr lang="en-US" sz="1000" dirty="0">
                        <a:solidFill>
                          <a:schemeClr val="tx1"/>
                        </a:solidFill>
                      </a:endParaRPr>
                    </a:p>
                  </a:txBody>
                  <a:tcPr/>
                </a:tc>
                <a:tc>
                  <a:txBody>
                    <a:bodyPr/>
                    <a:lstStyle/>
                    <a:p>
                      <a:endParaRPr lang="en-US" sz="1000" dirty="0">
                        <a:solidFill>
                          <a:schemeClr val="tx1"/>
                        </a:solidFill>
                      </a:endParaRPr>
                    </a:p>
                  </a:txBody>
                  <a:tcPr/>
                </a:tc>
              </a:tr>
              <a:tr h="331203">
                <a:tc>
                  <a:txBody>
                    <a:bodyPr/>
                    <a:lstStyle/>
                    <a:p>
                      <a:r>
                        <a:rPr lang="en-US" sz="1000" dirty="0" smtClean="0">
                          <a:solidFill>
                            <a:schemeClr val="tx1"/>
                          </a:solidFill>
                        </a:rPr>
                        <a:t>H</a:t>
                      </a:r>
                      <a:endParaRPr lang="en-US" sz="1000" dirty="0">
                        <a:solidFill>
                          <a:schemeClr val="tx1"/>
                        </a:solidFill>
                      </a:endParaRPr>
                    </a:p>
                  </a:txBody>
                  <a:tcPr/>
                </a:tc>
                <a:tc>
                  <a:txBody>
                    <a:bodyPr/>
                    <a:lstStyle/>
                    <a:p>
                      <a:r>
                        <a:rPr lang="en-US" sz="1000" dirty="0" smtClean="0">
                          <a:solidFill>
                            <a:schemeClr val="tx1"/>
                          </a:solidFill>
                        </a:rPr>
                        <a:t>Dedicated time for any spike (R&amp;D or POC) activities</a:t>
                      </a:r>
                      <a:endParaRPr lang="en-US" sz="1000" dirty="0">
                        <a:solidFill>
                          <a:schemeClr val="tx1"/>
                        </a:solidFill>
                      </a:endParaRPr>
                    </a:p>
                  </a:txBody>
                  <a:tcPr/>
                </a:tc>
                <a:tc>
                  <a:txBody>
                    <a:bodyPr/>
                    <a:lstStyle/>
                    <a:p>
                      <a:endParaRPr lang="en-US" sz="1000" dirty="0">
                        <a:solidFill>
                          <a:schemeClr val="tx1"/>
                        </a:solidFill>
                      </a:endParaRPr>
                    </a:p>
                  </a:txBody>
                  <a:tcPr/>
                </a:tc>
                <a:tc>
                  <a:txBody>
                    <a:bodyPr/>
                    <a:lstStyle/>
                    <a:p>
                      <a:r>
                        <a:rPr lang="en-US" sz="1000" dirty="0" smtClean="0">
                          <a:solidFill>
                            <a:schemeClr val="tx1"/>
                          </a:solidFill>
                        </a:rPr>
                        <a:t>40 Hours</a:t>
                      </a:r>
                      <a:endParaRPr lang="en-US" sz="1000" dirty="0">
                        <a:solidFill>
                          <a:schemeClr val="tx1"/>
                        </a:solidFill>
                      </a:endParaRPr>
                    </a:p>
                  </a:txBody>
                  <a:tcPr/>
                </a:tc>
                <a:tc>
                  <a:txBody>
                    <a:bodyPr/>
                    <a:lstStyle/>
                    <a:p>
                      <a:endParaRPr lang="en-US" sz="1000" dirty="0">
                        <a:solidFill>
                          <a:schemeClr val="tx1"/>
                        </a:solidFill>
                      </a:endParaRPr>
                    </a:p>
                  </a:txBody>
                  <a:tcPr/>
                </a:tc>
              </a:tr>
              <a:tr h="441361">
                <a:tc>
                  <a:txBody>
                    <a:bodyPr/>
                    <a:lstStyle/>
                    <a:p>
                      <a:r>
                        <a:rPr lang="en-US" sz="1000" dirty="0" smtClean="0">
                          <a:solidFill>
                            <a:schemeClr val="tx1"/>
                          </a:solidFill>
                        </a:rPr>
                        <a:t>I </a:t>
                      </a:r>
                      <a:endParaRPr lang="en-US" sz="1000" dirty="0">
                        <a:solidFill>
                          <a:schemeClr val="tx1"/>
                        </a:solidFill>
                      </a:endParaRPr>
                    </a:p>
                  </a:txBody>
                  <a:tcPr/>
                </a:tc>
                <a:tc>
                  <a:txBody>
                    <a:bodyPr/>
                    <a:lstStyle/>
                    <a:p>
                      <a:r>
                        <a:rPr lang="en-US" sz="1000" dirty="0" smtClean="0">
                          <a:solidFill>
                            <a:schemeClr val="tx1"/>
                          </a:solidFill>
                        </a:rPr>
                        <a:t>Others (Holidays &amp; Trainings)</a:t>
                      </a:r>
                    </a:p>
                  </a:txBody>
                  <a:tcPr/>
                </a:tc>
                <a:tc>
                  <a:txBody>
                    <a:bodyPr/>
                    <a:lstStyle/>
                    <a:p>
                      <a:endParaRPr lang="en-US" sz="1000" dirty="0">
                        <a:solidFill>
                          <a:schemeClr val="tx1"/>
                        </a:solidFill>
                      </a:endParaRPr>
                    </a:p>
                  </a:txBody>
                  <a:tcPr/>
                </a:tc>
                <a:tc>
                  <a:txBody>
                    <a:bodyPr/>
                    <a:lstStyle/>
                    <a:p>
                      <a:r>
                        <a:rPr lang="en-US" sz="1000" dirty="0" smtClean="0">
                          <a:solidFill>
                            <a:schemeClr val="tx1"/>
                          </a:solidFill>
                        </a:rPr>
                        <a:t>10 Days / 80 Hours</a:t>
                      </a:r>
                      <a:endParaRPr lang="en-US" sz="1000" dirty="0">
                        <a:solidFill>
                          <a:schemeClr val="tx1"/>
                        </a:solidFill>
                      </a:endParaRPr>
                    </a:p>
                  </a:txBody>
                  <a:tcPr/>
                </a:tc>
                <a:tc>
                  <a:txBody>
                    <a:bodyPr/>
                    <a:lstStyle/>
                    <a:p>
                      <a:endParaRPr lang="en-US" sz="1000" dirty="0">
                        <a:solidFill>
                          <a:schemeClr val="tx1"/>
                        </a:solidFill>
                      </a:endParaRPr>
                    </a:p>
                  </a:txBody>
                  <a:tcPr/>
                </a:tc>
              </a:tr>
              <a:tr h="611115">
                <a:tc>
                  <a:txBody>
                    <a:bodyPr/>
                    <a:lstStyle/>
                    <a:p>
                      <a:r>
                        <a:rPr lang="en-US" sz="1000" dirty="0" smtClean="0">
                          <a:solidFill>
                            <a:schemeClr val="tx1"/>
                          </a:solidFill>
                        </a:rPr>
                        <a:t>J</a:t>
                      </a:r>
                      <a:endParaRPr lang="en-US" sz="1000" dirty="0">
                        <a:solidFill>
                          <a:schemeClr val="tx1"/>
                        </a:solidFill>
                      </a:endParaRPr>
                    </a:p>
                  </a:txBody>
                  <a:tcPr/>
                </a:tc>
                <a:tc>
                  <a:txBody>
                    <a:bodyPr/>
                    <a:lstStyle/>
                    <a:p>
                      <a:r>
                        <a:rPr lang="en-US" sz="1000" dirty="0" smtClean="0">
                          <a:solidFill>
                            <a:schemeClr val="tx1"/>
                          </a:solidFill>
                        </a:rPr>
                        <a:t>Development Capacity</a:t>
                      </a:r>
                      <a:endParaRPr lang="en-US" sz="1000" dirty="0">
                        <a:solidFill>
                          <a:schemeClr val="tx1"/>
                        </a:solidFill>
                      </a:endParaRPr>
                    </a:p>
                  </a:txBody>
                  <a:tcPr/>
                </a:tc>
                <a:tc>
                  <a:txBody>
                    <a:bodyPr/>
                    <a:lstStyle/>
                    <a:p>
                      <a:r>
                        <a:rPr lang="en-US" sz="1000" dirty="0" smtClean="0">
                          <a:solidFill>
                            <a:schemeClr val="tx1"/>
                          </a:solidFill>
                        </a:rPr>
                        <a:t>= E – [F+G+H+I]</a:t>
                      </a:r>
                      <a:endParaRPr lang="en-US" sz="1000" dirty="0">
                        <a:solidFill>
                          <a:schemeClr val="tx1"/>
                        </a:solidFill>
                      </a:endParaRPr>
                    </a:p>
                  </a:txBody>
                  <a:tcPr/>
                </a:tc>
                <a:tc>
                  <a:txBody>
                    <a:bodyPr/>
                    <a:lstStyle/>
                    <a:p>
                      <a:r>
                        <a:rPr lang="en-US" sz="1000" dirty="0" smtClean="0">
                          <a:solidFill>
                            <a:schemeClr val="tx1"/>
                          </a:solidFill>
                        </a:rPr>
                        <a:t>=240-[35+8+40+80] =77 Hours</a:t>
                      </a:r>
                      <a:endParaRPr lang="en-US" sz="1000" dirty="0">
                        <a:solidFill>
                          <a:schemeClr val="tx1"/>
                        </a:solidFill>
                      </a:endParaRPr>
                    </a:p>
                  </a:txBody>
                  <a:tcPr/>
                </a:tc>
                <a:tc>
                  <a:txBody>
                    <a:bodyPr/>
                    <a:lstStyle/>
                    <a:p>
                      <a:endParaRPr lang="en-US" sz="1000" dirty="0">
                        <a:solidFill>
                          <a:schemeClr val="tx1"/>
                        </a:solidFill>
                      </a:endParaRPr>
                    </a:p>
                  </a:txBody>
                  <a:tcPr/>
                </a:tc>
              </a:tr>
            </a:tbl>
          </a:graphicData>
        </a:graphic>
      </p:graphicFrame>
    </p:spTree>
    <p:extLst>
      <p:ext uri="{BB962C8B-B14F-4D97-AF65-F5344CB8AC3E}">
        <p14:creationId xmlns:p14="http://schemas.microsoft.com/office/powerpoint/2010/main" val="2577024640"/>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Rectangle 2"/>
          <p:cNvSpPr txBox="1">
            <a:spLocks noChangeArrowheads="1"/>
          </p:cNvSpPr>
          <p:nvPr/>
        </p:nvSpPr>
        <p:spPr>
          <a:xfrm>
            <a:off x="326571" y="947057"/>
            <a:ext cx="8517718" cy="1186543"/>
          </a:xfrm>
          <a:prstGeom prst="rect">
            <a:avLst/>
          </a:prstGeom>
        </p:spPr>
        <p:txBody>
          <a:bodyPr/>
          <a:lstStyle/>
          <a:p>
            <a:pPr marL="457200" lvl="0" indent="-457200" eaLnBrk="0" hangingPunct="0">
              <a:spcBef>
                <a:spcPct val="20000"/>
              </a:spcBef>
              <a:buClr>
                <a:schemeClr val="tx2"/>
              </a:buClr>
              <a:buFont typeface="Wingdings" pitchFamily="2" charset="2"/>
              <a:buChar char="§"/>
            </a:pPr>
            <a:endParaRPr lang="en-US" sz="2000" b="0" kern="0" dirty="0" smtClean="0">
              <a:latin typeface="+mj-lt"/>
              <a:cs typeface="Calibri" pitchFamily="34" charset="0"/>
            </a:endParaRPr>
          </a:p>
        </p:txBody>
      </p:sp>
      <p:sp>
        <p:nvSpPr>
          <p:cNvPr id="8" name="Rectangle 2"/>
          <p:cNvSpPr txBox="1">
            <a:spLocks noChangeArrowheads="1"/>
          </p:cNvSpPr>
          <p:nvPr/>
        </p:nvSpPr>
        <p:spPr>
          <a:xfrm>
            <a:off x="980699" y="385188"/>
            <a:ext cx="6702635" cy="369887"/>
          </a:xfrm>
          <a:prstGeom prst="rect">
            <a:avLst/>
          </a:prstGeom>
        </p:spPr>
        <p:txBody>
          <a:bodyPr anchor="t"/>
          <a:lstStyle/>
          <a:p>
            <a:pPr lvl="0" eaLnBrk="0" hangingPunct="0"/>
            <a:r>
              <a:rPr lang="en-US" sz="2000" dirty="0" smtClean="0">
                <a:latin typeface="+mj-lt"/>
                <a:cs typeface="Calibri" pitchFamily="34" charset="0"/>
              </a:rPr>
              <a:t>Capacity Planning – Hours spent in Ceremonies</a:t>
            </a:r>
            <a:endParaRPr kumimoji="0" lang="en-US" sz="2000" b="1" i="0" u="none" strike="noStrike" kern="0" cap="none" spc="0" normalizeH="0" baseline="0" noProof="0" dirty="0" smtClean="0">
              <a:ln>
                <a:noFill/>
              </a:ln>
              <a:solidFill>
                <a:schemeClr val="tx1"/>
              </a:solidFill>
              <a:effectLst/>
              <a:uLnTx/>
              <a:uFillTx/>
              <a:latin typeface="+mj-lt"/>
              <a:ea typeface="+mj-ea"/>
              <a:cs typeface="Calibri" pitchFamily="34" charset="0"/>
            </a:endParaRPr>
          </a:p>
        </p:txBody>
      </p:sp>
      <p:graphicFrame>
        <p:nvGraphicFramePr>
          <p:cNvPr id="5" name="Table 4"/>
          <p:cNvGraphicFramePr>
            <a:graphicFrameLocks noGrp="1"/>
          </p:cNvGraphicFramePr>
          <p:nvPr>
            <p:extLst>
              <p:ext uri="{D42A27DB-BD31-4B8C-83A1-F6EECF244321}">
                <p14:modId xmlns:p14="http://schemas.microsoft.com/office/powerpoint/2010/main" val="1799819062"/>
              </p:ext>
            </p:extLst>
          </p:nvPr>
        </p:nvGraphicFramePr>
        <p:xfrm>
          <a:off x="684224" y="947057"/>
          <a:ext cx="7951776" cy="4821566"/>
        </p:xfrm>
        <a:graphic>
          <a:graphicData uri="http://schemas.openxmlformats.org/drawingml/2006/table">
            <a:tbl>
              <a:tblPr firstRow="1" bandRow="1">
                <a:tableStyleId>{5C22544A-7EE6-4342-B048-85BDC9FD1C3A}</a:tableStyleId>
              </a:tblPr>
              <a:tblGrid>
                <a:gridCol w="493435"/>
                <a:gridCol w="1855015"/>
                <a:gridCol w="3895824"/>
                <a:gridCol w="989189"/>
                <a:gridCol w="718313"/>
              </a:tblGrid>
              <a:tr h="667031">
                <a:tc>
                  <a:txBody>
                    <a:bodyPr/>
                    <a:lstStyle/>
                    <a:p>
                      <a:r>
                        <a:rPr lang="en-US" dirty="0" smtClean="0"/>
                        <a:t>S. No</a:t>
                      </a:r>
                      <a:endParaRPr lang="en-US" dirty="0"/>
                    </a:p>
                  </a:txBody>
                  <a:tcPr/>
                </a:tc>
                <a:tc>
                  <a:txBody>
                    <a:bodyPr/>
                    <a:lstStyle/>
                    <a:p>
                      <a:r>
                        <a:rPr lang="en-US" dirty="0" smtClean="0"/>
                        <a:t>Action Items</a:t>
                      </a:r>
                      <a:endParaRPr lang="en-US" dirty="0"/>
                    </a:p>
                  </a:txBody>
                  <a:tcPr/>
                </a:tc>
                <a:tc>
                  <a:txBody>
                    <a:bodyPr/>
                    <a:lstStyle/>
                    <a:p>
                      <a:r>
                        <a:rPr lang="en-US" dirty="0" smtClean="0"/>
                        <a:t>Formula</a:t>
                      </a:r>
                      <a:endParaRPr lang="en-US" dirty="0"/>
                    </a:p>
                  </a:txBody>
                  <a:tcPr/>
                </a:tc>
                <a:tc>
                  <a:txBody>
                    <a:bodyPr/>
                    <a:lstStyle/>
                    <a:p>
                      <a:r>
                        <a:rPr lang="en-US" dirty="0" smtClean="0"/>
                        <a:t>Sample</a:t>
                      </a:r>
                      <a:endParaRPr lang="en-US" dirty="0"/>
                    </a:p>
                  </a:txBody>
                  <a:tcPr/>
                </a:tc>
                <a:tc>
                  <a:txBody>
                    <a:bodyPr/>
                    <a:lstStyle/>
                    <a:p>
                      <a:r>
                        <a:rPr lang="en-US" dirty="0" smtClean="0"/>
                        <a:t>Actual</a:t>
                      </a:r>
                      <a:endParaRPr lang="en-US" dirty="0"/>
                    </a:p>
                  </a:txBody>
                  <a:tcPr/>
                </a:tc>
              </a:tr>
              <a:tr h="363645">
                <a:tc>
                  <a:txBody>
                    <a:bodyPr/>
                    <a:lstStyle/>
                    <a:p>
                      <a:r>
                        <a:rPr lang="en-US" sz="1000" dirty="0" smtClean="0">
                          <a:solidFill>
                            <a:schemeClr val="tx1"/>
                          </a:solidFill>
                        </a:rPr>
                        <a:t>A</a:t>
                      </a:r>
                      <a:endParaRPr lang="en-US" sz="1000" dirty="0">
                        <a:solidFill>
                          <a:schemeClr val="tx1"/>
                        </a:solidFill>
                      </a:endParaRPr>
                    </a:p>
                  </a:txBody>
                  <a:tcPr/>
                </a:tc>
                <a:tc>
                  <a:txBody>
                    <a:bodyPr/>
                    <a:lstStyle/>
                    <a:p>
                      <a:r>
                        <a:rPr lang="en-US" sz="1000" dirty="0" smtClean="0">
                          <a:solidFill>
                            <a:schemeClr val="tx1"/>
                          </a:solidFill>
                        </a:rPr>
                        <a:t>Sprint Planning</a:t>
                      </a:r>
                      <a:endParaRPr lang="en-US" sz="1000" dirty="0">
                        <a:solidFill>
                          <a:schemeClr val="tx1"/>
                        </a:solidFill>
                      </a:endParaRPr>
                    </a:p>
                  </a:txBody>
                  <a:tcPr/>
                </a:tc>
                <a:tc>
                  <a:txBody>
                    <a:bodyPr/>
                    <a:lstStyle/>
                    <a:p>
                      <a:r>
                        <a:rPr lang="en-US" sz="1000" dirty="0" smtClean="0">
                          <a:solidFill>
                            <a:schemeClr val="tx1"/>
                          </a:solidFill>
                        </a:rPr>
                        <a:t> =           4   Hours     *</a:t>
                      </a:r>
                      <a:r>
                        <a:rPr lang="en-US" sz="1000" baseline="0" dirty="0" smtClean="0">
                          <a:solidFill>
                            <a:schemeClr val="tx1"/>
                          </a:solidFill>
                        </a:rPr>
                        <a:t>   4 Developers</a:t>
                      </a:r>
                      <a:endParaRPr lang="en-US" sz="1000" dirty="0">
                        <a:solidFill>
                          <a:schemeClr val="tx1"/>
                        </a:solidFill>
                      </a:endParaRPr>
                    </a:p>
                  </a:txBody>
                  <a:tcPr/>
                </a:tc>
                <a:tc>
                  <a:txBody>
                    <a:bodyPr/>
                    <a:lstStyle/>
                    <a:p>
                      <a:pPr algn="ctr"/>
                      <a:r>
                        <a:rPr lang="en-US" sz="1000" dirty="0" smtClean="0">
                          <a:solidFill>
                            <a:schemeClr val="tx1"/>
                          </a:solidFill>
                        </a:rPr>
                        <a:t>16</a:t>
                      </a:r>
                      <a:r>
                        <a:rPr lang="en-US" sz="1000" baseline="0" dirty="0" smtClean="0">
                          <a:solidFill>
                            <a:schemeClr val="tx1"/>
                          </a:solidFill>
                        </a:rPr>
                        <a:t> Hours</a:t>
                      </a:r>
                      <a:endParaRPr lang="en-US" sz="1000" dirty="0">
                        <a:solidFill>
                          <a:schemeClr val="tx1"/>
                        </a:solidFill>
                      </a:endParaRPr>
                    </a:p>
                  </a:txBody>
                  <a:tcPr/>
                </a:tc>
                <a:tc>
                  <a:txBody>
                    <a:bodyPr/>
                    <a:lstStyle/>
                    <a:p>
                      <a:endParaRPr lang="en-US" sz="1000" dirty="0">
                        <a:solidFill>
                          <a:schemeClr val="tx1"/>
                        </a:solidFill>
                      </a:endParaRPr>
                    </a:p>
                  </a:txBody>
                  <a:tcPr/>
                </a:tc>
              </a:tr>
              <a:tr h="363645">
                <a:tc>
                  <a:txBody>
                    <a:bodyPr/>
                    <a:lstStyle/>
                    <a:p>
                      <a:r>
                        <a:rPr lang="en-US" sz="1000" dirty="0" smtClean="0">
                          <a:solidFill>
                            <a:schemeClr val="tx1"/>
                          </a:solidFill>
                        </a:rPr>
                        <a:t>B</a:t>
                      </a:r>
                      <a:endParaRPr lang="en-US" sz="1000" dirty="0">
                        <a:solidFill>
                          <a:schemeClr val="tx1"/>
                        </a:solidFill>
                      </a:endParaRPr>
                    </a:p>
                  </a:txBody>
                  <a:tcPr/>
                </a:tc>
                <a:tc>
                  <a:txBody>
                    <a:bodyPr/>
                    <a:lstStyle/>
                    <a:p>
                      <a:r>
                        <a:rPr lang="en-US" sz="1000" dirty="0" smtClean="0">
                          <a:solidFill>
                            <a:schemeClr val="tx1"/>
                          </a:solidFill>
                        </a:rPr>
                        <a:t>Daily Scrum</a:t>
                      </a:r>
                      <a:endParaRPr lang="en-US" sz="1000" dirty="0">
                        <a:solidFill>
                          <a:schemeClr val="tx1"/>
                        </a:solidFill>
                      </a:endParaRPr>
                    </a:p>
                  </a:txBody>
                  <a:tcPr/>
                </a:tc>
                <a:tc>
                  <a:txBody>
                    <a:bodyPr/>
                    <a:lstStyle/>
                    <a:p>
                      <a:r>
                        <a:rPr lang="en-US" sz="1000" dirty="0" smtClean="0">
                          <a:solidFill>
                            <a:schemeClr val="tx1"/>
                          </a:solidFill>
                        </a:rPr>
                        <a:t> =           5  Mins       *</a:t>
                      </a:r>
                      <a:r>
                        <a:rPr lang="en-US" sz="1000" baseline="0" dirty="0" smtClean="0">
                          <a:solidFill>
                            <a:schemeClr val="tx1"/>
                          </a:solidFill>
                        </a:rPr>
                        <a:t>    5 Days</a:t>
                      </a:r>
                      <a:endParaRPr lang="en-US" sz="1000" dirty="0">
                        <a:solidFill>
                          <a:schemeClr val="tx1"/>
                        </a:solidFill>
                      </a:endParaRPr>
                    </a:p>
                  </a:txBody>
                  <a:tcPr/>
                </a:tc>
                <a:tc>
                  <a:txBody>
                    <a:bodyPr/>
                    <a:lstStyle/>
                    <a:p>
                      <a:pPr algn="ctr"/>
                      <a:r>
                        <a:rPr lang="en-US" sz="1000" dirty="0" smtClean="0">
                          <a:solidFill>
                            <a:schemeClr val="tx1"/>
                          </a:solidFill>
                        </a:rPr>
                        <a:t>1.25 Hours</a:t>
                      </a:r>
                      <a:endParaRPr lang="en-US" sz="1000" dirty="0">
                        <a:solidFill>
                          <a:schemeClr val="tx1"/>
                        </a:solidFill>
                      </a:endParaRPr>
                    </a:p>
                  </a:txBody>
                  <a:tcPr/>
                </a:tc>
                <a:tc>
                  <a:txBody>
                    <a:bodyPr/>
                    <a:lstStyle/>
                    <a:p>
                      <a:endParaRPr lang="en-US" sz="1000" dirty="0">
                        <a:solidFill>
                          <a:schemeClr val="tx1"/>
                        </a:solidFill>
                      </a:endParaRPr>
                    </a:p>
                  </a:txBody>
                  <a:tcPr/>
                </a:tc>
              </a:tr>
              <a:tr h="467262">
                <a:tc>
                  <a:txBody>
                    <a:bodyPr/>
                    <a:lstStyle/>
                    <a:p>
                      <a:r>
                        <a:rPr lang="en-US" sz="1000" dirty="0" smtClean="0">
                          <a:solidFill>
                            <a:schemeClr val="tx1"/>
                          </a:solidFill>
                        </a:rPr>
                        <a:t>C</a:t>
                      </a:r>
                      <a:endParaRPr lang="en-US" sz="1000" dirty="0">
                        <a:solidFill>
                          <a:schemeClr val="tx1"/>
                        </a:solidFill>
                      </a:endParaRPr>
                    </a:p>
                  </a:txBody>
                  <a:tcPr/>
                </a:tc>
                <a:tc>
                  <a:txBody>
                    <a:bodyPr/>
                    <a:lstStyle/>
                    <a:p>
                      <a:r>
                        <a:rPr lang="en-US" sz="1000" dirty="0" smtClean="0">
                          <a:solidFill>
                            <a:schemeClr val="tx1"/>
                          </a:solidFill>
                        </a:rPr>
                        <a:t>Sprint Review</a:t>
                      </a:r>
                      <a:endParaRPr lang="en-US" sz="1000" dirty="0">
                        <a:solidFill>
                          <a:schemeClr val="tx1"/>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solidFill>
                            <a:schemeClr val="tx1"/>
                          </a:solidFill>
                        </a:rPr>
                        <a:t>=            2 Hours     *</a:t>
                      </a:r>
                      <a:r>
                        <a:rPr lang="en-US" sz="1000" baseline="0" dirty="0" smtClean="0">
                          <a:solidFill>
                            <a:schemeClr val="tx1"/>
                          </a:solidFill>
                        </a:rPr>
                        <a:t>     1 Developers</a:t>
                      </a:r>
                      <a:endParaRPr lang="en-US" sz="1000" dirty="0" smtClean="0">
                        <a:solidFill>
                          <a:schemeClr val="tx1"/>
                        </a:solidFill>
                      </a:endParaRPr>
                    </a:p>
                    <a:p>
                      <a:endParaRPr lang="en-US" sz="1000" dirty="0">
                        <a:solidFill>
                          <a:schemeClr val="tx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dirty="0" smtClean="0">
                          <a:solidFill>
                            <a:schemeClr val="tx1"/>
                          </a:solidFill>
                        </a:rPr>
                        <a:t>2 Hours</a:t>
                      </a:r>
                    </a:p>
                    <a:p>
                      <a:pPr algn="ctr"/>
                      <a:endParaRPr lang="en-US" sz="1000" dirty="0">
                        <a:solidFill>
                          <a:schemeClr val="tx1"/>
                        </a:solidFill>
                      </a:endParaRPr>
                    </a:p>
                  </a:txBody>
                  <a:tcPr/>
                </a:tc>
                <a:tc>
                  <a:txBody>
                    <a:bodyPr/>
                    <a:lstStyle/>
                    <a:p>
                      <a:endParaRPr lang="en-US" sz="1000" dirty="0">
                        <a:solidFill>
                          <a:schemeClr val="tx1"/>
                        </a:solidFill>
                      </a:endParaRPr>
                    </a:p>
                  </a:txBody>
                  <a:tcPr/>
                </a:tc>
              </a:tr>
              <a:tr h="467262">
                <a:tc>
                  <a:txBody>
                    <a:bodyPr/>
                    <a:lstStyle/>
                    <a:p>
                      <a:r>
                        <a:rPr lang="en-US" sz="1000" dirty="0" smtClean="0">
                          <a:solidFill>
                            <a:schemeClr val="tx1"/>
                          </a:solidFill>
                        </a:rPr>
                        <a:t>D</a:t>
                      </a:r>
                      <a:endParaRPr lang="en-US" sz="1000" dirty="0">
                        <a:solidFill>
                          <a:schemeClr val="tx1"/>
                        </a:solidFill>
                      </a:endParaRPr>
                    </a:p>
                  </a:txBody>
                  <a:tcPr/>
                </a:tc>
                <a:tc>
                  <a:txBody>
                    <a:bodyPr/>
                    <a:lstStyle/>
                    <a:p>
                      <a:r>
                        <a:rPr lang="en-US" sz="1000" dirty="0" smtClean="0">
                          <a:solidFill>
                            <a:schemeClr val="tx1"/>
                          </a:solidFill>
                        </a:rPr>
                        <a:t>Sprint Retrospective</a:t>
                      </a:r>
                      <a:endParaRPr lang="en-US" sz="1000" dirty="0">
                        <a:solidFill>
                          <a:schemeClr val="tx1"/>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solidFill>
                            <a:schemeClr val="tx1"/>
                          </a:solidFill>
                        </a:rPr>
                        <a:t>=            2 Hours     *</a:t>
                      </a:r>
                      <a:r>
                        <a:rPr lang="en-US" sz="1000" baseline="0" dirty="0" smtClean="0">
                          <a:solidFill>
                            <a:schemeClr val="tx1"/>
                          </a:solidFill>
                        </a:rPr>
                        <a:t>     1 Developers</a:t>
                      </a:r>
                      <a:endParaRPr lang="en-US" sz="1000" dirty="0" smtClean="0">
                        <a:solidFill>
                          <a:schemeClr val="tx1"/>
                        </a:solidFill>
                      </a:endParaRPr>
                    </a:p>
                    <a:p>
                      <a:endParaRPr lang="en-US" sz="1000" dirty="0">
                        <a:solidFill>
                          <a:schemeClr val="tx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dirty="0" smtClean="0">
                          <a:solidFill>
                            <a:schemeClr val="tx1"/>
                          </a:solidFill>
                        </a:rPr>
                        <a:t>2 Hours</a:t>
                      </a:r>
                    </a:p>
                    <a:p>
                      <a:pPr algn="ctr"/>
                      <a:endParaRPr lang="en-US" sz="1000" dirty="0">
                        <a:solidFill>
                          <a:schemeClr val="tx1"/>
                        </a:solidFill>
                      </a:endParaRPr>
                    </a:p>
                  </a:txBody>
                  <a:tcPr/>
                </a:tc>
                <a:tc>
                  <a:txBody>
                    <a:bodyPr/>
                    <a:lstStyle/>
                    <a:p>
                      <a:endParaRPr lang="en-US" sz="1000" dirty="0">
                        <a:solidFill>
                          <a:schemeClr val="tx1"/>
                        </a:solidFill>
                      </a:endParaRPr>
                    </a:p>
                  </a:txBody>
                  <a:tcPr/>
                </a:tc>
              </a:tr>
              <a:tr h="467262">
                <a:tc>
                  <a:txBody>
                    <a:bodyPr/>
                    <a:lstStyle/>
                    <a:p>
                      <a:r>
                        <a:rPr lang="en-US" sz="1000" dirty="0" smtClean="0">
                          <a:solidFill>
                            <a:schemeClr val="tx1"/>
                          </a:solidFill>
                        </a:rPr>
                        <a:t>E</a:t>
                      </a:r>
                      <a:endParaRPr lang="en-US" sz="1000" dirty="0">
                        <a:solidFill>
                          <a:schemeClr val="tx1"/>
                        </a:solidFill>
                      </a:endParaRPr>
                    </a:p>
                  </a:txBody>
                  <a:tcPr/>
                </a:tc>
                <a:tc>
                  <a:txBody>
                    <a:bodyPr/>
                    <a:lstStyle/>
                    <a:p>
                      <a:r>
                        <a:rPr lang="en-US" sz="1000" dirty="0" smtClean="0">
                          <a:solidFill>
                            <a:schemeClr val="tx1"/>
                          </a:solidFill>
                        </a:rPr>
                        <a:t>Product</a:t>
                      </a:r>
                      <a:r>
                        <a:rPr lang="en-US" sz="1000" baseline="0" dirty="0" smtClean="0">
                          <a:solidFill>
                            <a:schemeClr val="tx1"/>
                          </a:solidFill>
                        </a:rPr>
                        <a:t> Backlog Refinement</a:t>
                      </a:r>
                      <a:endParaRPr lang="en-US" sz="1000" dirty="0">
                        <a:solidFill>
                          <a:schemeClr val="tx1"/>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solidFill>
                            <a:schemeClr val="tx1"/>
                          </a:solidFill>
                        </a:rPr>
                        <a:t>=            4 Hours     *</a:t>
                      </a:r>
                      <a:r>
                        <a:rPr lang="en-US" sz="1000" baseline="0" dirty="0" smtClean="0">
                          <a:solidFill>
                            <a:schemeClr val="tx1"/>
                          </a:solidFill>
                        </a:rPr>
                        <a:t>     1 Developers</a:t>
                      </a:r>
                      <a:endParaRPr lang="en-US" sz="1000" dirty="0" smtClean="0">
                        <a:solidFill>
                          <a:schemeClr val="tx1"/>
                        </a:solidFill>
                      </a:endParaRPr>
                    </a:p>
                    <a:p>
                      <a:endParaRPr lang="en-US" sz="1000" dirty="0">
                        <a:solidFill>
                          <a:schemeClr val="tx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dirty="0" smtClean="0">
                          <a:solidFill>
                            <a:schemeClr val="tx1"/>
                          </a:solidFill>
                        </a:rPr>
                        <a:t>4 Hours</a:t>
                      </a:r>
                    </a:p>
                    <a:p>
                      <a:pPr algn="ctr"/>
                      <a:endParaRPr lang="en-US" sz="1000" dirty="0">
                        <a:solidFill>
                          <a:schemeClr val="tx1"/>
                        </a:solidFill>
                      </a:endParaRPr>
                    </a:p>
                  </a:txBody>
                  <a:tcPr/>
                </a:tc>
                <a:tc>
                  <a:txBody>
                    <a:bodyPr/>
                    <a:lstStyle/>
                    <a:p>
                      <a:endParaRPr lang="en-US" sz="1000" dirty="0">
                        <a:solidFill>
                          <a:schemeClr val="tx1"/>
                        </a:solidFill>
                      </a:endParaRPr>
                    </a:p>
                  </a:txBody>
                  <a:tcPr/>
                </a:tc>
              </a:tr>
              <a:tr h="467262">
                <a:tc>
                  <a:txBody>
                    <a:bodyPr/>
                    <a:lstStyle/>
                    <a:p>
                      <a:r>
                        <a:rPr lang="en-US" sz="1000" dirty="0" smtClean="0">
                          <a:solidFill>
                            <a:schemeClr val="tx1"/>
                          </a:solidFill>
                        </a:rPr>
                        <a:t>F</a:t>
                      </a:r>
                      <a:endParaRPr lang="en-US" sz="1000" dirty="0">
                        <a:solidFill>
                          <a:schemeClr val="tx1"/>
                        </a:solidFill>
                      </a:endParaRPr>
                    </a:p>
                  </a:txBody>
                  <a:tcPr/>
                </a:tc>
                <a:tc>
                  <a:txBody>
                    <a:bodyPr/>
                    <a:lstStyle/>
                    <a:p>
                      <a:r>
                        <a:rPr lang="en-US" sz="1000" dirty="0" smtClean="0">
                          <a:solidFill>
                            <a:schemeClr val="tx1"/>
                          </a:solidFill>
                        </a:rPr>
                        <a:t>Others</a:t>
                      </a:r>
                      <a:endParaRPr lang="en-US" sz="1000" dirty="0">
                        <a:solidFill>
                          <a:schemeClr val="tx1"/>
                        </a:solidFill>
                      </a:endParaRPr>
                    </a:p>
                  </a:txBody>
                  <a:tcPr/>
                </a:tc>
                <a:tc>
                  <a:txBody>
                    <a:bodyPr/>
                    <a:lstStyle/>
                    <a:p>
                      <a:endParaRPr lang="en-US" sz="1000" dirty="0">
                        <a:solidFill>
                          <a:schemeClr val="tx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dirty="0" smtClean="0">
                          <a:solidFill>
                            <a:schemeClr val="tx1"/>
                          </a:solidFill>
                        </a:rPr>
                        <a:t>10 Hours</a:t>
                      </a:r>
                    </a:p>
                    <a:p>
                      <a:pPr algn="ctr"/>
                      <a:endParaRPr lang="en-US" sz="1000" dirty="0">
                        <a:solidFill>
                          <a:schemeClr val="tx1"/>
                        </a:solidFill>
                      </a:endParaRPr>
                    </a:p>
                  </a:txBody>
                  <a:tcPr/>
                </a:tc>
                <a:tc>
                  <a:txBody>
                    <a:bodyPr/>
                    <a:lstStyle/>
                    <a:p>
                      <a:endParaRPr lang="en-US" sz="1000" dirty="0">
                        <a:solidFill>
                          <a:schemeClr val="tx1"/>
                        </a:solidFill>
                      </a:endParaRPr>
                    </a:p>
                  </a:txBody>
                  <a:tcPr/>
                </a:tc>
              </a:tr>
              <a:tr h="467262">
                <a:tc>
                  <a:txBody>
                    <a:bodyPr/>
                    <a:lstStyle/>
                    <a:p>
                      <a:endParaRPr lang="en-US" sz="1000" dirty="0">
                        <a:solidFill>
                          <a:schemeClr val="tx1"/>
                        </a:solidFill>
                      </a:endParaRPr>
                    </a:p>
                  </a:txBody>
                  <a:tcPr/>
                </a:tc>
                <a:tc>
                  <a:txBody>
                    <a:bodyPr/>
                    <a:lstStyle/>
                    <a:p>
                      <a:endParaRPr lang="en-US" sz="1000" dirty="0">
                        <a:solidFill>
                          <a:schemeClr val="tx1"/>
                        </a:solidFill>
                      </a:endParaRPr>
                    </a:p>
                  </a:txBody>
                  <a:tcPr/>
                </a:tc>
                <a:tc>
                  <a:txBody>
                    <a:bodyPr/>
                    <a:lstStyle/>
                    <a:p>
                      <a:pPr algn="r"/>
                      <a:r>
                        <a:rPr lang="en-US" sz="1800" b="1" dirty="0" smtClean="0">
                          <a:solidFill>
                            <a:schemeClr val="tx1"/>
                          </a:solidFill>
                        </a:rPr>
                        <a:t>Total</a:t>
                      </a:r>
                      <a:endParaRPr lang="en-US" sz="1800" b="1" dirty="0">
                        <a:solidFill>
                          <a:schemeClr val="tx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dirty="0" smtClean="0">
                          <a:solidFill>
                            <a:schemeClr val="tx1"/>
                          </a:solidFill>
                        </a:rPr>
                        <a:t>35 Hours</a:t>
                      </a:r>
                    </a:p>
                    <a:p>
                      <a:pPr algn="ctr"/>
                      <a:endParaRPr lang="en-US" sz="1000" dirty="0">
                        <a:solidFill>
                          <a:schemeClr val="tx1"/>
                        </a:solidFill>
                      </a:endParaRPr>
                    </a:p>
                  </a:txBody>
                  <a:tcPr/>
                </a:tc>
                <a:tc>
                  <a:txBody>
                    <a:bodyPr/>
                    <a:lstStyle/>
                    <a:p>
                      <a:endParaRPr lang="en-US" sz="1000" dirty="0">
                        <a:solidFill>
                          <a:schemeClr val="tx1"/>
                        </a:solidFill>
                      </a:endParaRPr>
                    </a:p>
                  </a:txBody>
                  <a:tcPr/>
                </a:tc>
              </a:tr>
              <a:tr h="363645">
                <a:tc>
                  <a:txBody>
                    <a:bodyPr/>
                    <a:lstStyle/>
                    <a:p>
                      <a:endParaRPr lang="en-US" sz="1000" dirty="0">
                        <a:solidFill>
                          <a:srgbClr val="0000CC"/>
                        </a:solidFill>
                      </a:endParaRPr>
                    </a:p>
                  </a:txBody>
                  <a:tcPr/>
                </a:tc>
                <a:tc>
                  <a:txBody>
                    <a:bodyPr/>
                    <a:lstStyle/>
                    <a:p>
                      <a:endParaRPr lang="en-US" sz="1000" dirty="0">
                        <a:solidFill>
                          <a:srgbClr val="0000CC"/>
                        </a:solidFill>
                      </a:endParaRPr>
                    </a:p>
                  </a:txBody>
                  <a:tcPr/>
                </a:tc>
                <a:tc>
                  <a:txBody>
                    <a:bodyPr/>
                    <a:lstStyle/>
                    <a:p>
                      <a:endParaRPr lang="en-US" sz="1000" dirty="0">
                        <a:solidFill>
                          <a:srgbClr val="0000CC"/>
                        </a:solidFill>
                      </a:endParaRPr>
                    </a:p>
                  </a:txBody>
                  <a:tcPr/>
                </a:tc>
                <a:tc>
                  <a:txBody>
                    <a:bodyPr/>
                    <a:lstStyle/>
                    <a:p>
                      <a:endParaRPr lang="en-US" sz="1000" dirty="0">
                        <a:solidFill>
                          <a:srgbClr val="0000CC"/>
                        </a:solidFill>
                      </a:endParaRPr>
                    </a:p>
                  </a:txBody>
                  <a:tcPr/>
                </a:tc>
                <a:tc>
                  <a:txBody>
                    <a:bodyPr/>
                    <a:lstStyle/>
                    <a:p>
                      <a:endParaRPr lang="en-US" sz="1000" dirty="0">
                        <a:solidFill>
                          <a:srgbClr val="0000CC"/>
                        </a:solidFill>
                      </a:endParaRPr>
                    </a:p>
                  </a:txBody>
                  <a:tcPr/>
                </a:tc>
              </a:tr>
              <a:tr h="363645">
                <a:tc>
                  <a:txBody>
                    <a:bodyPr/>
                    <a:lstStyle/>
                    <a:p>
                      <a:endParaRPr lang="en-US" sz="1000" dirty="0">
                        <a:solidFill>
                          <a:srgbClr val="0000CC"/>
                        </a:solidFill>
                      </a:endParaRPr>
                    </a:p>
                  </a:txBody>
                  <a:tcPr/>
                </a:tc>
                <a:tc>
                  <a:txBody>
                    <a:bodyPr/>
                    <a:lstStyle/>
                    <a:p>
                      <a:endParaRPr lang="en-US" sz="1000" dirty="0" smtClean="0">
                        <a:solidFill>
                          <a:srgbClr val="0000CC"/>
                        </a:solidFill>
                      </a:endParaRPr>
                    </a:p>
                  </a:txBody>
                  <a:tcPr/>
                </a:tc>
                <a:tc>
                  <a:txBody>
                    <a:bodyPr/>
                    <a:lstStyle/>
                    <a:p>
                      <a:endParaRPr lang="en-US" sz="1000" dirty="0">
                        <a:solidFill>
                          <a:srgbClr val="0000CC"/>
                        </a:solidFill>
                      </a:endParaRPr>
                    </a:p>
                  </a:txBody>
                  <a:tcPr/>
                </a:tc>
                <a:tc>
                  <a:txBody>
                    <a:bodyPr/>
                    <a:lstStyle/>
                    <a:p>
                      <a:endParaRPr lang="en-US" sz="1000" dirty="0">
                        <a:solidFill>
                          <a:srgbClr val="0000CC"/>
                        </a:solidFill>
                      </a:endParaRPr>
                    </a:p>
                  </a:txBody>
                  <a:tcPr/>
                </a:tc>
                <a:tc>
                  <a:txBody>
                    <a:bodyPr/>
                    <a:lstStyle/>
                    <a:p>
                      <a:endParaRPr lang="en-US" sz="1000" dirty="0">
                        <a:solidFill>
                          <a:srgbClr val="0000CC"/>
                        </a:solidFill>
                      </a:endParaRPr>
                    </a:p>
                  </a:txBody>
                  <a:tcPr/>
                </a:tc>
              </a:tr>
              <a:tr h="363645">
                <a:tc>
                  <a:txBody>
                    <a:bodyPr/>
                    <a:lstStyle/>
                    <a:p>
                      <a:endParaRPr lang="en-US" sz="1000" dirty="0">
                        <a:solidFill>
                          <a:srgbClr val="0000CC"/>
                        </a:solidFill>
                      </a:endParaRPr>
                    </a:p>
                  </a:txBody>
                  <a:tcPr/>
                </a:tc>
                <a:tc>
                  <a:txBody>
                    <a:bodyPr/>
                    <a:lstStyle/>
                    <a:p>
                      <a:endParaRPr lang="en-US" sz="1000" dirty="0">
                        <a:solidFill>
                          <a:srgbClr val="0000CC"/>
                        </a:solidFill>
                      </a:endParaRPr>
                    </a:p>
                  </a:txBody>
                  <a:tcPr/>
                </a:tc>
                <a:tc>
                  <a:txBody>
                    <a:bodyPr/>
                    <a:lstStyle/>
                    <a:p>
                      <a:endParaRPr lang="en-US" sz="1000" dirty="0">
                        <a:solidFill>
                          <a:srgbClr val="0000CC"/>
                        </a:solidFill>
                      </a:endParaRPr>
                    </a:p>
                  </a:txBody>
                  <a:tcPr/>
                </a:tc>
                <a:tc>
                  <a:txBody>
                    <a:bodyPr/>
                    <a:lstStyle/>
                    <a:p>
                      <a:endParaRPr lang="en-US" sz="1000" dirty="0">
                        <a:solidFill>
                          <a:srgbClr val="0000CC"/>
                        </a:solidFill>
                      </a:endParaRPr>
                    </a:p>
                  </a:txBody>
                  <a:tcPr/>
                </a:tc>
                <a:tc>
                  <a:txBody>
                    <a:bodyPr/>
                    <a:lstStyle/>
                    <a:p>
                      <a:endParaRPr lang="en-US" sz="1000" dirty="0">
                        <a:solidFill>
                          <a:srgbClr val="0000CC"/>
                        </a:solidFill>
                      </a:endParaRPr>
                    </a:p>
                  </a:txBody>
                  <a:tcPr/>
                </a:tc>
              </a:tr>
            </a:tbl>
          </a:graphicData>
        </a:graphic>
      </p:graphicFrame>
    </p:spTree>
    <p:extLst>
      <p:ext uri="{BB962C8B-B14F-4D97-AF65-F5344CB8AC3E}">
        <p14:creationId xmlns:p14="http://schemas.microsoft.com/office/powerpoint/2010/main" val="2323326997"/>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Success Stories of Agile</a:t>
            </a:r>
          </a:p>
        </p:txBody>
      </p:sp>
      <p:sp>
        <p:nvSpPr>
          <p:cNvPr id="5" name="Subtitle 4"/>
          <p:cNvSpPr>
            <a:spLocks noGrp="1"/>
          </p:cNvSpPr>
          <p:nvPr>
            <p:ph type="subTitle" idx="1"/>
          </p:nvPr>
        </p:nvSpPr>
        <p:spPr/>
        <p:txBody>
          <a:bodyPr/>
          <a:lstStyle/>
          <a:p>
            <a:endParaRPr lang="en-US" dirty="0"/>
          </a:p>
        </p:txBody>
      </p:sp>
      <p:sp>
        <p:nvSpPr>
          <p:cNvPr id="2" name="Date Placeholder 1"/>
          <p:cNvSpPr>
            <a:spLocks noGrp="1"/>
          </p:cNvSpPr>
          <p:nvPr>
            <p:ph type="dt" sz="half" idx="10"/>
          </p:nvPr>
        </p:nvSpPr>
        <p:spPr/>
        <p:txBody>
          <a:bodyPr/>
          <a:lstStyle/>
          <a:p>
            <a:fld id="{DF4A8CDF-2C79-4E44-A945-81AB344791E2}" type="datetime5">
              <a:rPr lang="en-US" smtClean="0"/>
              <a:pPr/>
              <a:t>19-Jan-17</a:t>
            </a:fld>
            <a:endParaRPr lang="en-US"/>
          </a:p>
        </p:txBody>
      </p:sp>
      <p:sp>
        <p:nvSpPr>
          <p:cNvPr id="3" name="Slide Number Placeholder 2"/>
          <p:cNvSpPr>
            <a:spLocks noGrp="1"/>
          </p:cNvSpPr>
          <p:nvPr>
            <p:ph type="sldNum" sz="quarter" idx="12"/>
          </p:nvPr>
        </p:nvSpPr>
        <p:spPr/>
        <p:txBody>
          <a:bodyPr/>
          <a:lstStyle/>
          <a:p>
            <a:pPr>
              <a:defRPr/>
            </a:pPr>
            <a:fld id="{158D59CA-EDE2-428A-8C8E-55A757D423F6}" type="slidenum">
              <a:rPr lang="en-US" smtClean="0"/>
              <a:pPr>
                <a:defRPr/>
              </a:pPr>
              <a:t>71</a:t>
            </a:fld>
            <a:endParaRPr lang="en-US" dirty="0"/>
          </a:p>
        </p:txBody>
      </p:sp>
      <p:pic>
        <p:nvPicPr>
          <p:cNvPr id="6" name="Picture 5"/>
          <p:cNvPicPr>
            <a:picLocks noChangeAspect="1"/>
          </p:cNvPicPr>
          <p:nvPr/>
        </p:nvPicPr>
        <p:blipFill>
          <a:blip r:embed="rId2"/>
          <a:stretch>
            <a:fillRect/>
          </a:stretch>
        </p:blipFill>
        <p:spPr>
          <a:xfrm>
            <a:off x="3617332" y="1289517"/>
            <a:ext cx="1620713" cy="1213970"/>
          </a:xfrm>
          <a:prstGeom prst="rect">
            <a:avLst/>
          </a:prstGeom>
        </p:spPr>
      </p:pic>
    </p:spTree>
    <p:extLst>
      <p:ext uri="{BB962C8B-B14F-4D97-AF65-F5344CB8AC3E}">
        <p14:creationId xmlns:p14="http://schemas.microsoft.com/office/powerpoint/2010/main" val="4206057274"/>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Rectangle 2"/>
          <p:cNvSpPr txBox="1">
            <a:spLocks noChangeArrowheads="1"/>
          </p:cNvSpPr>
          <p:nvPr/>
        </p:nvSpPr>
        <p:spPr>
          <a:xfrm>
            <a:off x="326571" y="947057"/>
            <a:ext cx="8517718" cy="1186543"/>
          </a:xfrm>
          <a:prstGeom prst="rect">
            <a:avLst/>
          </a:prstGeom>
        </p:spPr>
        <p:txBody>
          <a:bodyPr/>
          <a:lstStyle/>
          <a:p>
            <a:pPr marL="457200" lvl="0" indent="-457200" eaLnBrk="0" hangingPunct="0">
              <a:spcBef>
                <a:spcPct val="20000"/>
              </a:spcBef>
              <a:buClr>
                <a:schemeClr val="tx2"/>
              </a:buClr>
              <a:buFont typeface="Wingdings" pitchFamily="2" charset="2"/>
              <a:buChar char="§"/>
            </a:pPr>
            <a:endParaRPr lang="en-US" sz="2000" b="0" kern="0" dirty="0" smtClean="0">
              <a:latin typeface="+mj-lt"/>
              <a:cs typeface="Calibri" pitchFamily="34" charset="0"/>
            </a:endParaRPr>
          </a:p>
        </p:txBody>
      </p:sp>
      <p:sp>
        <p:nvSpPr>
          <p:cNvPr id="8" name="Rectangle 2"/>
          <p:cNvSpPr txBox="1">
            <a:spLocks noChangeArrowheads="1"/>
          </p:cNvSpPr>
          <p:nvPr/>
        </p:nvSpPr>
        <p:spPr>
          <a:xfrm>
            <a:off x="980699" y="385188"/>
            <a:ext cx="6702635" cy="369887"/>
          </a:xfrm>
          <a:prstGeom prst="rect">
            <a:avLst/>
          </a:prstGeom>
        </p:spPr>
        <p:txBody>
          <a:bodyPr anchor="t"/>
          <a:lstStyle/>
          <a:p>
            <a:pPr lvl="0" eaLnBrk="0" hangingPunct="0"/>
            <a:r>
              <a:rPr lang="en-US" sz="2000" dirty="0" smtClean="0">
                <a:latin typeface="+mj-lt"/>
                <a:cs typeface="Calibri" pitchFamily="34" charset="0"/>
              </a:rPr>
              <a:t>Success Stories of Agile </a:t>
            </a:r>
            <a:endParaRPr kumimoji="0" lang="en-US" sz="2000" b="1" i="0" u="none" strike="noStrike" kern="0" cap="none" spc="0" normalizeH="0" baseline="0" noProof="0" dirty="0" smtClean="0">
              <a:ln>
                <a:noFill/>
              </a:ln>
              <a:solidFill>
                <a:schemeClr val="tx1"/>
              </a:solidFill>
              <a:effectLst/>
              <a:uLnTx/>
              <a:uFillTx/>
              <a:latin typeface="+mj-lt"/>
              <a:ea typeface="+mj-ea"/>
              <a:cs typeface="Calibri" pitchFamily="34" charset="0"/>
            </a:endParaRPr>
          </a:p>
        </p:txBody>
      </p:sp>
      <p:sp>
        <p:nvSpPr>
          <p:cNvPr id="6" name="Rectangle 2"/>
          <p:cNvSpPr txBox="1">
            <a:spLocks noChangeArrowheads="1"/>
          </p:cNvSpPr>
          <p:nvPr/>
        </p:nvSpPr>
        <p:spPr>
          <a:xfrm>
            <a:off x="478971" y="1099457"/>
            <a:ext cx="8517718" cy="4285343"/>
          </a:xfrm>
          <a:prstGeom prst="rect">
            <a:avLst/>
          </a:prstGeom>
        </p:spPr>
        <p:txBody>
          <a:bodyPr/>
          <a:lstStyle/>
          <a:p>
            <a:pPr lvl="1" indent="0">
              <a:lnSpc>
                <a:spcPct val="100000"/>
              </a:lnSpc>
              <a:spcBef>
                <a:spcPts val="0"/>
              </a:spcBef>
              <a:buNone/>
            </a:pPr>
            <a:r>
              <a:rPr lang="en-IN" b="0" dirty="0">
                <a:latin typeface="+mn-lt"/>
              </a:rPr>
              <a:t>As we followed the agile approach, we can see the instant changes – identification, implementation, delivery within the budget and on time. This approach is applicable for all the life cycles</a:t>
            </a:r>
            <a:r>
              <a:rPr lang="en-IN" b="0" dirty="0" smtClean="0">
                <a:latin typeface="+mn-lt"/>
              </a:rPr>
              <a:t>.</a:t>
            </a:r>
          </a:p>
          <a:p>
            <a:pPr lvl="1" indent="0">
              <a:lnSpc>
                <a:spcPct val="100000"/>
              </a:lnSpc>
              <a:spcBef>
                <a:spcPts val="0"/>
              </a:spcBef>
              <a:buNone/>
            </a:pPr>
            <a:endParaRPr lang="en-IN" b="0" dirty="0">
              <a:latin typeface="+mn-lt"/>
            </a:endParaRPr>
          </a:p>
          <a:p>
            <a:pPr lvl="1" indent="0">
              <a:lnSpc>
                <a:spcPct val="100000"/>
              </a:lnSpc>
              <a:spcBef>
                <a:spcPts val="0"/>
              </a:spcBef>
              <a:buNone/>
            </a:pPr>
            <a:r>
              <a:rPr lang="en-IN" b="0" dirty="0">
                <a:latin typeface="+mn-lt"/>
              </a:rPr>
              <a:t>In Scrum model, I have experienced </a:t>
            </a:r>
            <a:r>
              <a:rPr lang="en-IN" b="0" dirty="0" smtClean="0">
                <a:latin typeface="+mn-lt"/>
              </a:rPr>
              <a:t>in</a:t>
            </a:r>
          </a:p>
          <a:p>
            <a:pPr lvl="1">
              <a:spcBef>
                <a:spcPts val="0"/>
              </a:spcBef>
            </a:pPr>
            <a:endParaRPr lang="en-IN" b="0" dirty="0" smtClean="0">
              <a:latin typeface="+mn-lt"/>
            </a:endParaRPr>
          </a:p>
          <a:p>
            <a:pPr marL="742950" lvl="1" indent="-285750">
              <a:lnSpc>
                <a:spcPct val="150000"/>
              </a:lnSpc>
              <a:spcBef>
                <a:spcPts val="0"/>
              </a:spcBef>
              <a:buFont typeface="Wingdings" panose="05000000000000000000" pitchFamily="2" charset="2"/>
              <a:buChar char="v"/>
            </a:pPr>
            <a:r>
              <a:rPr lang="en-IN" b="0" dirty="0" smtClean="0">
                <a:latin typeface="+mn-lt"/>
              </a:rPr>
              <a:t>Haste </a:t>
            </a:r>
            <a:r>
              <a:rPr lang="en-IN" dirty="0">
                <a:solidFill>
                  <a:srgbClr val="FF0000"/>
                </a:solidFill>
                <a:latin typeface="+mn-lt"/>
              </a:rPr>
              <a:t>A</a:t>
            </a:r>
            <a:r>
              <a:rPr lang="en-IN" b="0" dirty="0">
                <a:latin typeface="+mn-lt"/>
              </a:rPr>
              <a:t>daptive changes</a:t>
            </a:r>
          </a:p>
          <a:p>
            <a:pPr marL="742950" lvl="1" indent="-285750">
              <a:lnSpc>
                <a:spcPct val="150000"/>
              </a:lnSpc>
              <a:spcBef>
                <a:spcPts val="0"/>
              </a:spcBef>
              <a:buFont typeface="Wingdings" panose="05000000000000000000" pitchFamily="2" charset="2"/>
              <a:buChar char="v"/>
            </a:pPr>
            <a:r>
              <a:rPr lang="en-IN" b="0" dirty="0">
                <a:latin typeface="+mn-lt"/>
              </a:rPr>
              <a:t>Helpful to develop </a:t>
            </a:r>
            <a:r>
              <a:rPr lang="en-IN" dirty="0">
                <a:solidFill>
                  <a:srgbClr val="FF0000"/>
                </a:solidFill>
                <a:latin typeface="+mn-lt"/>
              </a:rPr>
              <a:t>G</a:t>
            </a:r>
            <a:r>
              <a:rPr lang="en-IN" b="0" dirty="0">
                <a:latin typeface="+mn-lt"/>
              </a:rPr>
              <a:t>lobal delivery model in short period of time in effective manner</a:t>
            </a:r>
          </a:p>
          <a:p>
            <a:pPr marL="742950" lvl="1" indent="-285750">
              <a:lnSpc>
                <a:spcPct val="150000"/>
              </a:lnSpc>
              <a:spcBef>
                <a:spcPts val="0"/>
              </a:spcBef>
              <a:buFont typeface="Wingdings" panose="05000000000000000000" pitchFamily="2" charset="2"/>
              <a:buChar char="v"/>
            </a:pPr>
            <a:r>
              <a:rPr lang="en-IN" b="0" dirty="0">
                <a:latin typeface="+mn-lt"/>
              </a:rPr>
              <a:t>Instantly gave life to Client </a:t>
            </a:r>
            <a:r>
              <a:rPr lang="en-IN" dirty="0">
                <a:solidFill>
                  <a:srgbClr val="FF0000"/>
                </a:solidFill>
                <a:latin typeface="+mn-lt"/>
              </a:rPr>
              <a:t>I</a:t>
            </a:r>
            <a:r>
              <a:rPr lang="en-IN" b="0" dirty="0">
                <a:latin typeface="+mn-lt"/>
              </a:rPr>
              <a:t>maginations and fulfilled with the desired vision </a:t>
            </a:r>
          </a:p>
          <a:p>
            <a:pPr marL="742950" lvl="1" indent="-285750">
              <a:lnSpc>
                <a:spcPct val="150000"/>
              </a:lnSpc>
              <a:spcBef>
                <a:spcPts val="0"/>
              </a:spcBef>
              <a:buFont typeface="Wingdings" panose="05000000000000000000" pitchFamily="2" charset="2"/>
              <a:buChar char="v"/>
            </a:pPr>
            <a:r>
              <a:rPr lang="en-IN" b="0" dirty="0">
                <a:latin typeface="+mn-lt"/>
              </a:rPr>
              <a:t>As we are the </a:t>
            </a:r>
            <a:r>
              <a:rPr lang="en-IN" dirty="0">
                <a:solidFill>
                  <a:srgbClr val="FF0000"/>
                </a:solidFill>
                <a:latin typeface="+mn-lt"/>
              </a:rPr>
              <a:t>L</a:t>
            </a:r>
            <a:r>
              <a:rPr lang="en-IN" b="0" dirty="0">
                <a:latin typeface="+mn-lt"/>
              </a:rPr>
              <a:t>eaders, we </a:t>
            </a:r>
            <a:r>
              <a:rPr lang="en-IN" b="0" dirty="0" smtClean="0">
                <a:latin typeface="+mn-lt"/>
              </a:rPr>
              <a:t>overcome any </a:t>
            </a:r>
            <a:r>
              <a:rPr lang="en-IN" b="0" dirty="0">
                <a:latin typeface="+mn-lt"/>
              </a:rPr>
              <a:t>challenges to deliver the product and gave right direction to our </a:t>
            </a:r>
            <a:r>
              <a:rPr lang="en-IN" b="0" dirty="0" smtClean="0">
                <a:latin typeface="+mn-lt"/>
              </a:rPr>
              <a:t>customers on right time</a:t>
            </a:r>
            <a:endParaRPr lang="en-US" b="0" dirty="0">
              <a:latin typeface="+mn-lt"/>
            </a:endParaRPr>
          </a:p>
          <a:p>
            <a:pPr marL="742950" lvl="1" indent="-285750">
              <a:lnSpc>
                <a:spcPct val="150000"/>
              </a:lnSpc>
              <a:spcBef>
                <a:spcPts val="0"/>
              </a:spcBef>
              <a:buFont typeface="Wingdings" panose="05000000000000000000" pitchFamily="2" charset="2"/>
              <a:buChar char="v"/>
            </a:pPr>
            <a:r>
              <a:rPr lang="en-IN" b="0" dirty="0">
                <a:latin typeface="+mn-lt"/>
              </a:rPr>
              <a:t>As a </a:t>
            </a:r>
            <a:r>
              <a:rPr lang="en-IN" dirty="0">
                <a:solidFill>
                  <a:srgbClr val="FF0000"/>
                </a:solidFill>
                <a:latin typeface="+mn-lt"/>
              </a:rPr>
              <a:t>E</a:t>
            </a:r>
            <a:r>
              <a:rPr lang="en-IN" b="0" dirty="0">
                <a:latin typeface="+mn-lt"/>
              </a:rPr>
              <a:t>ntrepreneurial, customers gave an excellent feedback about our company &amp; our products </a:t>
            </a:r>
          </a:p>
          <a:p>
            <a:pPr marL="1428750" lvl="2" indent="-285750">
              <a:lnSpc>
                <a:spcPct val="100000"/>
              </a:lnSpc>
              <a:spcBef>
                <a:spcPts val="0"/>
              </a:spcBef>
              <a:buFont typeface="Courier New" panose="02070309020205020404" pitchFamily="49" charset="0"/>
              <a:buChar char="o"/>
            </a:pPr>
            <a:endParaRPr lang="en-IN" dirty="0">
              <a:solidFill>
                <a:srgbClr val="0000CC"/>
              </a:solidFill>
            </a:endParaRPr>
          </a:p>
          <a:p>
            <a:pPr lvl="1" indent="0">
              <a:lnSpc>
                <a:spcPct val="100000"/>
              </a:lnSpc>
              <a:spcBef>
                <a:spcPts val="0"/>
              </a:spcBef>
              <a:buNone/>
            </a:pPr>
            <a:endParaRPr lang="en-IN" b="0" dirty="0">
              <a:latin typeface="+mn-lt"/>
            </a:endParaRPr>
          </a:p>
        </p:txBody>
      </p:sp>
      <p:pic>
        <p:nvPicPr>
          <p:cNvPr id="2" name="Picture 1"/>
          <p:cNvPicPr>
            <a:picLocks noChangeAspect="1"/>
          </p:cNvPicPr>
          <p:nvPr/>
        </p:nvPicPr>
        <p:blipFill>
          <a:blip r:embed="rId3"/>
          <a:stretch>
            <a:fillRect/>
          </a:stretch>
        </p:blipFill>
        <p:spPr>
          <a:xfrm>
            <a:off x="7523287" y="10079"/>
            <a:ext cx="1620713" cy="1213970"/>
          </a:xfrm>
          <a:prstGeom prst="rect">
            <a:avLst/>
          </a:prstGeom>
        </p:spPr>
      </p:pic>
    </p:spTree>
    <p:extLst>
      <p:ext uri="{BB962C8B-B14F-4D97-AF65-F5344CB8AC3E}">
        <p14:creationId xmlns:p14="http://schemas.microsoft.com/office/powerpoint/2010/main" val="4200553504"/>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Rectangle 2"/>
          <p:cNvSpPr txBox="1">
            <a:spLocks noChangeArrowheads="1"/>
          </p:cNvSpPr>
          <p:nvPr/>
        </p:nvSpPr>
        <p:spPr>
          <a:xfrm>
            <a:off x="326571" y="947057"/>
            <a:ext cx="8517718" cy="1186543"/>
          </a:xfrm>
          <a:prstGeom prst="rect">
            <a:avLst/>
          </a:prstGeom>
        </p:spPr>
        <p:txBody>
          <a:bodyPr/>
          <a:lstStyle/>
          <a:p>
            <a:pPr marL="457200" lvl="0" indent="-457200" eaLnBrk="0" hangingPunct="0">
              <a:spcBef>
                <a:spcPct val="20000"/>
              </a:spcBef>
              <a:buClr>
                <a:schemeClr val="tx2"/>
              </a:buClr>
              <a:buFont typeface="Wingdings" pitchFamily="2" charset="2"/>
              <a:buChar char="§"/>
            </a:pPr>
            <a:endParaRPr lang="en-US" sz="2000" b="0" kern="0" dirty="0" smtClean="0">
              <a:latin typeface="+mj-lt"/>
              <a:cs typeface="Calibri" pitchFamily="34" charset="0"/>
            </a:endParaRPr>
          </a:p>
        </p:txBody>
      </p:sp>
      <p:sp>
        <p:nvSpPr>
          <p:cNvPr id="8" name="Rectangle 2"/>
          <p:cNvSpPr txBox="1">
            <a:spLocks noChangeArrowheads="1"/>
          </p:cNvSpPr>
          <p:nvPr/>
        </p:nvSpPr>
        <p:spPr>
          <a:xfrm>
            <a:off x="980699" y="385188"/>
            <a:ext cx="6702635" cy="369887"/>
          </a:xfrm>
          <a:prstGeom prst="rect">
            <a:avLst/>
          </a:prstGeom>
        </p:spPr>
        <p:txBody>
          <a:bodyPr anchor="t"/>
          <a:lstStyle/>
          <a:p>
            <a:pPr lvl="0" eaLnBrk="0" hangingPunct="0"/>
            <a:r>
              <a:rPr lang="en-US" sz="2000" dirty="0" smtClean="0">
                <a:latin typeface="+mj-lt"/>
                <a:cs typeface="Calibri" pitchFamily="34" charset="0"/>
              </a:rPr>
              <a:t>Business Expectations</a:t>
            </a:r>
            <a:endParaRPr kumimoji="0" lang="en-US" sz="2000" b="1" i="0" u="none" strike="noStrike" kern="0" cap="none" spc="0" normalizeH="0" baseline="0" noProof="0" dirty="0" smtClean="0">
              <a:ln>
                <a:noFill/>
              </a:ln>
              <a:solidFill>
                <a:schemeClr val="tx1"/>
              </a:solidFill>
              <a:effectLst/>
              <a:uLnTx/>
              <a:uFillTx/>
              <a:latin typeface="+mj-lt"/>
              <a:ea typeface="+mj-ea"/>
              <a:cs typeface="Calibri" pitchFamily="34" charset="0"/>
            </a:endParaRPr>
          </a:p>
        </p:txBody>
      </p:sp>
      <p:pic>
        <p:nvPicPr>
          <p:cNvPr id="2" name="Picture 1"/>
          <p:cNvPicPr>
            <a:picLocks noChangeAspect="1"/>
          </p:cNvPicPr>
          <p:nvPr/>
        </p:nvPicPr>
        <p:blipFill>
          <a:blip r:embed="rId3"/>
          <a:stretch>
            <a:fillRect/>
          </a:stretch>
        </p:blipFill>
        <p:spPr>
          <a:xfrm>
            <a:off x="7523287" y="10079"/>
            <a:ext cx="1620713" cy="1213970"/>
          </a:xfrm>
          <a:prstGeom prst="rect">
            <a:avLst/>
          </a:prstGeom>
        </p:spPr>
      </p:pic>
      <p:pic>
        <p:nvPicPr>
          <p:cNvPr id="5" name="Picture 4"/>
          <p:cNvPicPr>
            <a:picLocks noChangeAspect="1"/>
          </p:cNvPicPr>
          <p:nvPr/>
        </p:nvPicPr>
        <p:blipFill>
          <a:blip r:embed="rId4"/>
          <a:stretch>
            <a:fillRect/>
          </a:stretch>
        </p:blipFill>
        <p:spPr>
          <a:xfrm>
            <a:off x="1062037" y="1066800"/>
            <a:ext cx="7019925" cy="4724400"/>
          </a:xfrm>
          <a:prstGeom prst="rect">
            <a:avLst/>
          </a:prstGeom>
        </p:spPr>
      </p:pic>
    </p:spTree>
    <p:extLst>
      <p:ext uri="{BB962C8B-B14F-4D97-AF65-F5344CB8AC3E}">
        <p14:creationId xmlns:p14="http://schemas.microsoft.com/office/powerpoint/2010/main" val="2374533668"/>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Rectangle 2"/>
          <p:cNvSpPr txBox="1">
            <a:spLocks noChangeArrowheads="1"/>
          </p:cNvSpPr>
          <p:nvPr/>
        </p:nvSpPr>
        <p:spPr>
          <a:xfrm>
            <a:off x="326571" y="947057"/>
            <a:ext cx="8517718" cy="1186543"/>
          </a:xfrm>
          <a:prstGeom prst="rect">
            <a:avLst/>
          </a:prstGeom>
        </p:spPr>
        <p:txBody>
          <a:bodyPr/>
          <a:lstStyle/>
          <a:p>
            <a:pPr marL="457200" lvl="0" indent="-457200" eaLnBrk="0" hangingPunct="0">
              <a:spcBef>
                <a:spcPct val="20000"/>
              </a:spcBef>
              <a:buClr>
                <a:schemeClr val="tx2"/>
              </a:buClr>
              <a:buFont typeface="Wingdings" pitchFamily="2" charset="2"/>
              <a:buChar char="§"/>
            </a:pPr>
            <a:endParaRPr lang="en-US" sz="2000" b="0" kern="0" dirty="0" smtClean="0">
              <a:latin typeface="+mj-lt"/>
              <a:cs typeface="Calibri" pitchFamily="34" charset="0"/>
            </a:endParaRPr>
          </a:p>
        </p:txBody>
      </p:sp>
      <p:sp>
        <p:nvSpPr>
          <p:cNvPr id="8" name="Rectangle 2"/>
          <p:cNvSpPr txBox="1">
            <a:spLocks noChangeArrowheads="1"/>
          </p:cNvSpPr>
          <p:nvPr/>
        </p:nvSpPr>
        <p:spPr>
          <a:xfrm>
            <a:off x="980699" y="385188"/>
            <a:ext cx="6702635" cy="369887"/>
          </a:xfrm>
          <a:prstGeom prst="rect">
            <a:avLst/>
          </a:prstGeom>
        </p:spPr>
        <p:txBody>
          <a:bodyPr anchor="t"/>
          <a:lstStyle/>
          <a:p>
            <a:pPr lvl="0" eaLnBrk="0" hangingPunct="0"/>
            <a:r>
              <a:rPr lang="en-US" sz="2000" dirty="0" smtClean="0">
                <a:latin typeface="+mj-lt"/>
                <a:cs typeface="Calibri" pitchFamily="34" charset="0"/>
              </a:rPr>
              <a:t>Traditional Project</a:t>
            </a:r>
            <a:endParaRPr kumimoji="0" lang="en-US" sz="2000" b="1" i="0" u="none" strike="noStrike" kern="0" cap="none" spc="0" normalizeH="0" baseline="0" noProof="0" dirty="0" smtClean="0">
              <a:ln>
                <a:noFill/>
              </a:ln>
              <a:solidFill>
                <a:schemeClr val="tx1"/>
              </a:solidFill>
              <a:effectLst/>
              <a:uLnTx/>
              <a:uFillTx/>
              <a:latin typeface="+mj-lt"/>
              <a:ea typeface="+mj-ea"/>
              <a:cs typeface="Calibri" pitchFamily="34" charset="0"/>
            </a:endParaRPr>
          </a:p>
        </p:txBody>
      </p:sp>
      <p:pic>
        <p:nvPicPr>
          <p:cNvPr id="2" name="Picture 1"/>
          <p:cNvPicPr>
            <a:picLocks noChangeAspect="1"/>
          </p:cNvPicPr>
          <p:nvPr/>
        </p:nvPicPr>
        <p:blipFill>
          <a:blip r:embed="rId3"/>
          <a:stretch>
            <a:fillRect/>
          </a:stretch>
        </p:blipFill>
        <p:spPr>
          <a:xfrm>
            <a:off x="7523287" y="10079"/>
            <a:ext cx="1620713" cy="1213970"/>
          </a:xfrm>
          <a:prstGeom prst="rect">
            <a:avLst/>
          </a:prstGeom>
        </p:spPr>
      </p:pic>
      <p:pic>
        <p:nvPicPr>
          <p:cNvPr id="4" name="Picture 3"/>
          <p:cNvPicPr>
            <a:picLocks noChangeAspect="1"/>
          </p:cNvPicPr>
          <p:nvPr/>
        </p:nvPicPr>
        <p:blipFill>
          <a:blip r:embed="rId4"/>
          <a:stretch>
            <a:fillRect/>
          </a:stretch>
        </p:blipFill>
        <p:spPr>
          <a:xfrm>
            <a:off x="1147762" y="1038225"/>
            <a:ext cx="6848475" cy="4781550"/>
          </a:xfrm>
          <a:prstGeom prst="rect">
            <a:avLst/>
          </a:prstGeom>
        </p:spPr>
      </p:pic>
    </p:spTree>
    <p:extLst>
      <p:ext uri="{BB962C8B-B14F-4D97-AF65-F5344CB8AC3E}">
        <p14:creationId xmlns:p14="http://schemas.microsoft.com/office/powerpoint/2010/main" val="474368339"/>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Rectangle 2"/>
          <p:cNvSpPr txBox="1">
            <a:spLocks noChangeArrowheads="1"/>
          </p:cNvSpPr>
          <p:nvPr/>
        </p:nvSpPr>
        <p:spPr>
          <a:xfrm>
            <a:off x="326571" y="947057"/>
            <a:ext cx="8517718" cy="1186543"/>
          </a:xfrm>
          <a:prstGeom prst="rect">
            <a:avLst/>
          </a:prstGeom>
        </p:spPr>
        <p:txBody>
          <a:bodyPr/>
          <a:lstStyle/>
          <a:p>
            <a:pPr marL="457200" lvl="0" indent="-457200" eaLnBrk="0" hangingPunct="0">
              <a:spcBef>
                <a:spcPct val="20000"/>
              </a:spcBef>
              <a:buClr>
                <a:schemeClr val="tx2"/>
              </a:buClr>
              <a:buFont typeface="Wingdings" pitchFamily="2" charset="2"/>
              <a:buChar char="§"/>
            </a:pPr>
            <a:endParaRPr lang="en-US" sz="2000" b="0" kern="0" dirty="0" smtClean="0">
              <a:latin typeface="+mj-lt"/>
              <a:cs typeface="Calibri" pitchFamily="34" charset="0"/>
            </a:endParaRPr>
          </a:p>
        </p:txBody>
      </p:sp>
      <p:sp>
        <p:nvSpPr>
          <p:cNvPr id="8" name="Rectangle 2"/>
          <p:cNvSpPr txBox="1">
            <a:spLocks noChangeArrowheads="1"/>
          </p:cNvSpPr>
          <p:nvPr/>
        </p:nvSpPr>
        <p:spPr>
          <a:xfrm>
            <a:off x="980699" y="385188"/>
            <a:ext cx="6702635" cy="369887"/>
          </a:xfrm>
          <a:prstGeom prst="rect">
            <a:avLst/>
          </a:prstGeom>
        </p:spPr>
        <p:txBody>
          <a:bodyPr anchor="t"/>
          <a:lstStyle/>
          <a:p>
            <a:pPr lvl="0" eaLnBrk="0" hangingPunct="0"/>
            <a:r>
              <a:rPr lang="en-US" sz="2000" dirty="0" smtClean="0">
                <a:latin typeface="+mj-lt"/>
                <a:cs typeface="Calibri" pitchFamily="34" charset="0"/>
              </a:rPr>
              <a:t>Agile </a:t>
            </a:r>
            <a:endParaRPr kumimoji="0" lang="en-US" sz="2000" b="1" i="0" u="none" strike="noStrike" kern="0" cap="none" spc="0" normalizeH="0" baseline="0" noProof="0" dirty="0" smtClean="0">
              <a:ln>
                <a:noFill/>
              </a:ln>
              <a:solidFill>
                <a:schemeClr val="tx1"/>
              </a:solidFill>
              <a:effectLst/>
              <a:uLnTx/>
              <a:uFillTx/>
              <a:latin typeface="+mj-lt"/>
              <a:ea typeface="+mj-ea"/>
              <a:cs typeface="Calibri" pitchFamily="34" charset="0"/>
            </a:endParaRPr>
          </a:p>
        </p:txBody>
      </p:sp>
      <p:pic>
        <p:nvPicPr>
          <p:cNvPr id="2" name="Picture 1"/>
          <p:cNvPicPr>
            <a:picLocks noChangeAspect="1"/>
          </p:cNvPicPr>
          <p:nvPr/>
        </p:nvPicPr>
        <p:blipFill>
          <a:blip r:embed="rId3"/>
          <a:stretch>
            <a:fillRect/>
          </a:stretch>
        </p:blipFill>
        <p:spPr>
          <a:xfrm>
            <a:off x="7523287" y="10079"/>
            <a:ext cx="1620713" cy="1213970"/>
          </a:xfrm>
          <a:prstGeom prst="rect">
            <a:avLst/>
          </a:prstGeom>
        </p:spPr>
      </p:pic>
      <p:pic>
        <p:nvPicPr>
          <p:cNvPr id="4" name="Picture 3"/>
          <p:cNvPicPr>
            <a:picLocks noChangeAspect="1"/>
          </p:cNvPicPr>
          <p:nvPr/>
        </p:nvPicPr>
        <p:blipFill>
          <a:blip r:embed="rId4"/>
          <a:stretch>
            <a:fillRect/>
          </a:stretch>
        </p:blipFill>
        <p:spPr>
          <a:xfrm>
            <a:off x="1223962" y="1214437"/>
            <a:ext cx="6696075" cy="4429125"/>
          </a:xfrm>
          <a:prstGeom prst="rect">
            <a:avLst/>
          </a:prstGeom>
        </p:spPr>
      </p:pic>
    </p:spTree>
    <p:extLst>
      <p:ext uri="{BB962C8B-B14F-4D97-AF65-F5344CB8AC3E}">
        <p14:creationId xmlns:p14="http://schemas.microsoft.com/office/powerpoint/2010/main" val="382900722"/>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Rectangle 2"/>
          <p:cNvSpPr txBox="1">
            <a:spLocks noChangeArrowheads="1"/>
          </p:cNvSpPr>
          <p:nvPr/>
        </p:nvSpPr>
        <p:spPr>
          <a:xfrm>
            <a:off x="326571" y="947057"/>
            <a:ext cx="8517718" cy="1186543"/>
          </a:xfrm>
          <a:prstGeom prst="rect">
            <a:avLst/>
          </a:prstGeom>
        </p:spPr>
        <p:txBody>
          <a:bodyPr/>
          <a:lstStyle/>
          <a:p>
            <a:pPr marL="457200" lvl="0" indent="-457200" eaLnBrk="0" hangingPunct="0">
              <a:spcBef>
                <a:spcPct val="20000"/>
              </a:spcBef>
              <a:buClr>
                <a:schemeClr val="tx2"/>
              </a:buClr>
              <a:buFont typeface="Wingdings" pitchFamily="2" charset="2"/>
              <a:buChar char="§"/>
            </a:pPr>
            <a:endParaRPr lang="en-US" sz="2000" b="0" kern="0" dirty="0" smtClean="0">
              <a:latin typeface="+mj-lt"/>
              <a:cs typeface="Calibri" pitchFamily="34" charset="0"/>
            </a:endParaRPr>
          </a:p>
        </p:txBody>
      </p:sp>
      <p:sp>
        <p:nvSpPr>
          <p:cNvPr id="8" name="Rectangle 2"/>
          <p:cNvSpPr txBox="1">
            <a:spLocks noChangeArrowheads="1"/>
          </p:cNvSpPr>
          <p:nvPr/>
        </p:nvSpPr>
        <p:spPr>
          <a:xfrm>
            <a:off x="980699" y="385188"/>
            <a:ext cx="6702635" cy="369887"/>
          </a:xfrm>
          <a:prstGeom prst="rect">
            <a:avLst/>
          </a:prstGeom>
        </p:spPr>
        <p:txBody>
          <a:bodyPr anchor="t"/>
          <a:lstStyle/>
          <a:p>
            <a:pPr lvl="0" eaLnBrk="0" hangingPunct="0"/>
            <a:r>
              <a:rPr lang="en-US" sz="2000" dirty="0" smtClean="0">
                <a:latin typeface="+mj-lt"/>
                <a:cs typeface="Calibri" pitchFamily="34" charset="0"/>
              </a:rPr>
              <a:t>Success Stories of Agile</a:t>
            </a:r>
            <a:endParaRPr kumimoji="0" lang="en-US" sz="2000" b="1" i="0" u="none" strike="noStrike" kern="0" cap="none" spc="0" normalizeH="0" baseline="0" noProof="0" dirty="0" smtClean="0">
              <a:ln>
                <a:noFill/>
              </a:ln>
              <a:solidFill>
                <a:schemeClr val="tx1"/>
              </a:solidFill>
              <a:effectLst/>
              <a:uLnTx/>
              <a:uFillTx/>
              <a:latin typeface="+mj-lt"/>
              <a:ea typeface="+mj-ea"/>
              <a:cs typeface="Calibri" pitchFamily="34" charset="0"/>
            </a:endParaRPr>
          </a:p>
        </p:txBody>
      </p:sp>
      <p:sp>
        <p:nvSpPr>
          <p:cNvPr id="6" name="Rectangle 2"/>
          <p:cNvSpPr txBox="1">
            <a:spLocks noChangeArrowheads="1"/>
          </p:cNvSpPr>
          <p:nvPr/>
        </p:nvSpPr>
        <p:spPr>
          <a:xfrm>
            <a:off x="478971" y="1099457"/>
            <a:ext cx="8517718" cy="5259140"/>
          </a:xfrm>
          <a:prstGeom prst="rect">
            <a:avLst/>
          </a:prstGeom>
        </p:spPr>
        <p:txBody>
          <a:bodyPr/>
          <a:lstStyle/>
          <a:p>
            <a:pPr lvl="1">
              <a:spcBef>
                <a:spcPts val="0"/>
              </a:spcBef>
            </a:pPr>
            <a:endParaRPr lang="en-IN" b="0" dirty="0" smtClean="0">
              <a:latin typeface="+mn-lt"/>
            </a:endParaRPr>
          </a:p>
          <a:p>
            <a:pPr marL="742950" lvl="1" indent="-285750">
              <a:lnSpc>
                <a:spcPct val="200000"/>
              </a:lnSpc>
              <a:spcBef>
                <a:spcPts val="0"/>
              </a:spcBef>
              <a:buFont typeface="Wingdings" panose="05000000000000000000" pitchFamily="2" charset="2"/>
              <a:buChar char="v"/>
            </a:pPr>
            <a:r>
              <a:rPr lang="en-US" dirty="0">
                <a:latin typeface="+mj-lt"/>
              </a:rPr>
              <a:t>Stick to the </a:t>
            </a:r>
            <a:r>
              <a:rPr lang="en-US" dirty="0" smtClean="0">
                <a:solidFill>
                  <a:srgbClr val="FF0000"/>
                </a:solidFill>
                <a:latin typeface="+mj-lt"/>
              </a:rPr>
              <a:t>STANDARD</a:t>
            </a:r>
            <a:r>
              <a:rPr lang="en-US" dirty="0" smtClean="0">
                <a:latin typeface="+mj-lt"/>
              </a:rPr>
              <a:t> approach</a:t>
            </a:r>
            <a:endParaRPr lang="en-US" dirty="0">
              <a:latin typeface="+mj-lt"/>
            </a:endParaRPr>
          </a:p>
          <a:p>
            <a:pPr marL="742950" lvl="1" indent="-285750">
              <a:lnSpc>
                <a:spcPct val="200000"/>
              </a:lnSpc>
              <a:spcBef>
                <a:spcPts val="0"/>
              </a:spcBef>
              <a:buFont typeface="Wingdings" panose="05000000000000000000" pitchFamily="2" charset="2"/>
              <a:buChar char="v"/>
            </a:pPr>
            <a:r>
              <a:rPr lang="en-US" dirty="0">
                <a:latin typeface="+mj-lt"/>
              </a:rPr>
              <a:t>Walk everybody through the standard first, to get an integrated solution, and to get everybody acquainted to the overwhelming existing functions</a:t>
            </a:r>
          </a:p>
          <a:p>
            <a:pPr marL="742950" lvl="1" indent="-285750">
              <a:lnSpc>
                <a:spcPct val="200000"/>
              </a:lnSpc>
              <a:spcBef>
                <a:spcPts val="0"/>
              </a:spcBef>
              <a:buFont typeface="Wingdings" panose="05000000000000000000" pitchFamily="2" charset="2"/>
              <a:buChar char="v"/>
            </a:pPr>
            <a:r>
              <a:rPr lang="en-US" dirty="0">
                <a:latin typeface="+mj-lt"/>
              </a:rPr>
              <a:t>Show the standard system while gathering requirements don’t wait until the sprint review</a:t>
            </a:r>
          </a:p>
          <a:p>
            <a:pPr marL="742950" lvl="1" indent="-285750">
              <a:lnSpc>
                <a:spcPct val="200000"/>
              </a:lnSpc>
              <a:spcBef>
                <a:spcPts val="0"/>
              </a:spcBef>
              <a:buFont typeface="Wingdings" panose="05000000000000000000" pitchFamily="2" charset="2"/>
              <a:buChar char="v"/>
            </a:pPr>
            <a:r>
              <a:rPr lang="en-US" dirty="0">
                <a:latin typeface="+mj-lt"/>
              </a:rPr>
              <a:t>Concentrate on </a:t>
            </a:r>
            <a:r>
              <a:rPr lang="en-US" dirty="0" smtClean="0">
                <a:latin typeface="+mj-lt"/>
              </a:rPr>
              <a:t>Solution based business </a:t>
            </a:r>
            <a:r>
              <a:rPr lang="en-US" dirty="0">
                <a:latin typeface="+mj-lt"/>
              </a:rPr>
              <a:t>model and core processes, to avoid modifications</a:t>
            </a:r>
          </a:p>
          <a:p>
            <a:pPr marL="742950" lvl="1" indent="-285750">
              <a:lnSpc>
                <a:spcPct val="200000"/>
              </a:lnSpc>
              <a:spcBef>
                <a:spcPts val="0"/>
              </a:spcBef>
              <a:buFont typeface="Wingdings" panose="05000000000000000000" pitchFamily="2" charset="2"/>
              <a:buChar char="v"/>
            </a:pPr>
            <a:r>
              <a:rPr lang="en-US" dirty="0">
                <a:latin typeface="+mj-lt"/>
              </a:rPr>
              <a:t>Run all requirements through a </a:t>
            </a:r>
            <a:r>
              <a:rPr lang="en-US" dirty="0" smtClean="0">
                <a:solidFill>
                  <a:srgbClr val="FF0000"/>
                </a:solidFill>
                <a:latin typeface="+mj-lt"/>
              </a:rPr>
              <a:t>Chief</a:t>
            </a:r>
            <a:r>
              <a:rPr lang="en-US" dirty="0" smtClean="0">
                <a:latin typeface="+mj-lt"/>
              </a:rPr>
              <a:t> </a:t>
            </a:r>
            <a:r>
              <a:rPr lang="en-US" dirty="0">
                <a:solidFill>
                  <a:srgbClr val="FF0000"/>
                </a:solidFill>
                <a:latin typeface="+mj-lt"/>
              </a:rPr>
              <a:t>architect </a:t>
            </a:r>
            <a:r>
              <a:rPr lang="en-US" dirty="0" smtClean="0">
                <a:solidFill>
                  <a:srgbClr val="FF0000"/>
                </a:solidFill>
                <a:latin typeface="+mj-lt"/>
              </a:rPr>
              <a:t>first</a:t>
            </a:r>
          </a:p>
          <a:p>
            <a:pPr marL="742950" lvl="1" indent="-285750">
              <a:lnSpc>
                <a:spcPct val="200000"/>
              </a:lnSpc>
              <a:spcBef>
                <a:spcPts val="0"/>
              </a:spcBef>
              <a:buFont typeface="Wingdings" panose="05000000000000000000" pitchFamily="2" charset="2"/>
              <a:buChar char="v"/>
            </a:pPr>
            <a:r>
              <a:rPr lang="en-US" dirty="0" smtClean="0">
                <a:latin typeface="+mj-lt"/>
              </a:rPr>
              <a:t>Scrum makes large-scale projects hyper productive </a:t>
            </a:r>
          </a:p>
          <a:p>
            <a:pPr marL="742950" lvl="1" indent="-285750">
              <a:lnSpc>
                <a:spcPct val="200000"/>
              </a:lnSpc>
              <a:spcBef>
                <a:spcPts val="0"/>
              </a:spcBef>
              <a:buFont typeface="Wingdings" panose="05000000000000000000" pitchFamily="2" charset="2"/>
              <a:buChar char="v"/>
            </a:pPr>
            <a:r>
              <a:rPr lang="en-US" dirty="0" smtClean="0">
                <a:latin typeface="+mj-lt"/>
              </a:rPr>
              <a:t>Guide all work towards a clear, compelling business goal </a:t>
            </a:r>
          </a:p>
          <a:p>
            <a:pPr marL="742950" lvl="1" indent="-285750">
              <a:lnSpc>
                <a:spcPct val="200000"/>
              </a:lnSpc>
              <a:spcBef>
                <a:spcPts val="0"/>
              </a:spcBef>
              <a:buFont typeface="Wingdings" panose="05000000000000000000" pitchFamily="2" charset="2"/>
              <a:buChar char="v"/>
            </a:pPr>
            <a:r>
              <a:rPr lang="en-US" dirty="0" smtClean="0">
                <a:latin typeface="+mj-lt"/>
              </a:rPr>
              <a:t>Prioritize by Business Value and Risk </a:t>
            </a:r>
          </a:p>
          <a:p>
            <a:pPr marL="742950" lvl="1" indent="-285750">
              <a:lnSpc>
                <a:spcPct val="200000"/>
              </a:lnSpc>
              <a:spcBef>
                <a:spcPts val="0"/>
              </a:spcBef>
              <a:buFont typeface="Wingdings" panose="05000000000000000000" pitchFamily="2" charset="2"/>
              <a:buChar char="v"/>
            </a:pPr>
            <a:endParaRPr lang="en-US" b="0" dirty="0" smtClean="0">
              <a:solidFill>
                <a:srgbClr val="FF0000"/>
              </a:solidFill>
              <a:latin typeface="+mn-lt"/>
            </a:endParaRPr>
          </a:p>
          <a:p>
            <a:pPr marL="742950" lvl="1" indent="-285750">
              <a:lnSpc>
                <a:spcPct val="200000"/>
              </a:lnSpc>
              <a:spcBef>
                <a:spcPts val="0"/>
              </a:spcBef>
              <a:buFont typeface="Wingdings" panose="05000000000000000000" pitchFamily="2" charset="2"/>
              <a:buChar char="v"/>
            </a:pPr>
            <a:endParaRPr lang="en-IN" dirty="0">
              <a:solidFill>
                <a:srgbClr val="FF0000"/>
              </a:solidFill>
            </a:endParaRPr>
          </a:p>
          <a:p>
            <a:pPr lvl="1" indent="0">
              <a:lnSpc>
                <a:spcPct val="100000"/>
              </a:lnSpc>
              <a:spcBef>
                <a:spcPts val="0"/>
              </a:spcBef>
              <a:buNone/>
            </a:pPr>
            <a:endParaRPr lang="en-IN" b="0" dirty="0">
              <a:latin typeface="+mn-lt"/>
            </a:endParaRPr>
          </a:p>
        </p:txBody>
      </p:sp>
      <p:pic>
        <p:nvPicPr>
          <p:cNvPr id="2" name="Picture 1"/>
          <p:cNvPicPr>
            <a:picLocks noChangeAspect="1"/>
          </p:cNvPicPr>
          <p:nvPr/>
        </p:nvPicPr>
        <p:blipFill>
          <a:blip r:embed="rId3"/>
          <a:stretch>
            <a:fillRect/>
          </a:stretch>
        </p:blipFill>
        <p:spPr>
          <a:xfrm>
            <a:off x="7523287" y="10079"/>
            <a:ext cx="1620713" cy="1213970"/>
          </a:xfrm>
          <a:prstGeom prst="rect">
            <a:avLst/>
          </a:prstGeom>
        </p:spPr>
      </p:pic>
    </p:spTree>
    <p:extLst>
      <p:ext uri="{BB962C8B-B14F-4D97-AF65-F5344CB8AC3E}">
        <p14:creationId xmlns:p14="http://schemas.microsoft.com/office/powerpoint/2010/main" val="4146918427"/>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Rectangle 2"/>
          <p:cNvSpPr txBox="1">
            <a:spLocks noChangeArrowheads="1"/>
          </p:cNvSpPr>
          <p:nvPr/>
        </p:nvSpPr>
        <p:spPr>
          <a:xfrm>
            <a:off x="326571" y="947057"/>
            <a:ext cx="8517718" cy="1186543"/>
          </a:xfrm>
          <a:prstGeom prst="rect">
            <a:avLst/>
          </a:prstGeom>
        </p:spPr>
        <p:txBody>
          <a:bodyPr/>
          <a:lstStyle/>
          <a:p>
            <a:pPr marL="457200" lvl="0" indent="-457200" eaLnBrk="0" hangingPunct="0">
              <a:spcBef>
                <a:spcPct val="20000"/>
              </a:spcBef>
              <a:buClr>
                <a:schemeClr val="tx2"/>
              </a:buClr>
              <a:buFont typeface="Wingdings" pitchFamily="2" charset="2"/>
              <a:buChar char="§"/>
            </a:pPr>
            <a:endParaRPr lang="en-US" sz="2000" b="0" kern="0" dirty="0" smtClean="0">
              <a:latin typeface="+mj-lt"/>
              <a:cs typeface="Calibri" pitchFamily="34" charset="0"/>
            </a:endParaRPr>
          </a:p>
        </p:txBody>
      </p:sp>
      <p:sp>
        <p:nvSpPr>
          <p:cNvPr id="8" name="Rectangle 2"/>
          <p:cNvSpPr txBox="1">
            <a:spLocks noChangeArrowheads="1"/>
          </p:cNvSpPr>
          <p:nvPr/>
        </p:nvSpPr>
        <p:spPr>
          <a:xfrm>
            <a:off x="980699" y="385188"/>
            <a:ext cx="6702635" cy="369887"/>
          </a:xfrm>
          <a:prstGeom prst="rect">
            <a:avLst/>
          </a:prstGeom>
        </p:spPr>
        <p:txBody>
          <a:bodyPr anchor="t"/>
          <a:lstStyle/>
          <a:p>
            <a:pPr lvl="0" eaLnBrk="0" hangingPunct="0"/>
            <a:r>
              <a:rPr lang="en-US" sz="2000" dirty="0" smtClean="0">
                <a:latin typeface="+mj-lt"/>
                <a:cs typeface="Calibri" pitchFamily="34" charset="0"/>
              </a:rPr>
              <a:t>Success Stories of Agile..</a:t>
            </a:r>
            <a:endParaRPr kumimoji="0" lang="en-US" sz="2000" b="1" i="0" u="none" strike="noStrike" kern="0" cap="none" spc="0" normalizeH="0" baseline="0" noProof="0" dirty="0" smtClean="0">
              <a:ln>
                <a:noFill/>
              </a:ln>
              <a:solidFill>
                <a:schemeClr val="tx1"/>
              </a:solidFill>
              <a:effectLst/>
              <a:uLnTx/>
              <a:uFillTx/>
              <a:latin typeface="+mj-lt"/>
              <a:ea typeface="+mj-ea"/>
              <a:cs typeface="Calibri" pitchFamily="34" charset="0"/>
            </a:endParaRPr>
          </a:p>
        </p:txBody>
      </p:sp>
      <p:sp>
        <p:nvSpPr>
          <p:cNvPr id="6" name="Rectangle 2"/>
          <p:cNvSpPr txBox="1">
            <a:spLocks noChangeArrowheads="1"/>
          </p:cNvSpPr>
          <p:nvPr/>
        </p:nvSpPr>
        <p:spPr>
          <a:xfrm>
            <a:off x="478971" y="1099457"/>
            <a:ext cx="8517718" cy="5216937"/>
          </a:xfrm>
          <a:prstGeom prst="rect">
            <a:avLst/>
          </a:prstGeom>
        </p:spPr>
        <p:txBody>
          <a:bodyPr/>
          <a:lstStyle/>
          <a:p>
            <a:pPr lvl="1">
              <a:spcBef>
                <a:spcPts val="0"/>
              </a:spcBef>
            </a:pPr>
            <a:endParaRPr lang="en-IN" b="0" dirty="0" smtClean="0">
              <a:latin typeface="+mn-lt"/>
            </a:endParaRPr>
          </a:p>
          <a:p>
            <a:pPr marL="742950" lvl="1" indent="-285750">
              <a:lnSpc>
                <a:spcPct val="200000"/>
              </a:lnSpc>
              <a:spcBef>
                <a:spcPts val="0"/>
              </a:spcBef>
              <a:buFont typeface="Wingdings" panose="05000000000000000000" pitchFamily="2" charset="2"/>
              <a:buChar char="v"/>
            </a:pPr>
            <a:r>
              <a:rPr lang="en-US" dirty="0" smtClean="0">
                <a:latin typeface="+mj-lt"/>
              </a:rPr>
              <a:t>Manage </a:t>
            </a:r>
            <a:r>
              <a:rPr lang="en-US" dirty="0">
                <a:latin typeface="+mj-lt"/>
              </a:rPr>
              <a:t>against top-level project plan </a:t>
            </a:r>
          </a:p>
          <a:p>
            <a:pPr marL="742950" lvl="1" indent="-285750">
              <a:lnSpc>
                <a:spcPct val="200000"/>
              </a:lnSpc>
              <a:spcBef>
                <a:spcPts val="0"/>
              </a:spcBef>
              <a:buFont typeface="Wingdings" panose="05000000000000000000" pitchFamily="2" charset="2"/>
              <a:buChar char="v"/>
            </a:pPr>
            <a:r>
              <a:rPr lang="en-US" dirty="0">
                <a:latin typeface="+mj-lt"/>
              </a:rPr>
              <a:t>Don’t blend Scrum with Waterfall </a:t>
            </a:r>
          </a:p>
          <a:p>
            <a:pPr lvl="2">
              <a:lnSpc>
                <a:spcPct val="200000"/>
              </a:lnSpc>
              <a:spcBef>
                <a:spcPts val="0"/>
              </a:spcBef>
            </a:pPr>
            <a:r>
              <a:rPr lang="en-US" dirty="0" smtClean="0">
                <a:latin typeface="+mj-lt"/>
              </a:rPr>
              <a:t>- Assign </a:t>
            </a:r>
            <a:r>
              <a:rPr lang="en-US" dirty="0">
                <a:latin typeface="+mj-lt"/>
              </a:rPr>
              <a:t>1 user-story only to one team member </a:t>
            </a:r>
          </a:p>
          <a:p>
            <a:pPr lvl="2">
              <a:lnSpc>
                <a:spcPct val="200000"/>
              </a:lnSpc>
              <a:spcBef>
                <a:spcPts val="0"/>
              </a:spcBef>
            </a:pPr>
            <a:r>
              <a:rPr lang="en-US" dirty="0" smtClean="0">
                <a:latin typeface="+mj-lt"/>
              </a:rPr>
              <a:t>- Co-locate </a:t>
            </a:r>
            <a:r>
              <a:rPr lang="en-US" dirty="0">
                <a:latin typeface="+mj-lt"/>
              </a:rPr>
              <a:t>the team in one room (at least in the beginning) </a:t>
            </a:r>
          </a:p>
          <a:p>
            <a:pPr marL="742950" lvl="1" indent="-285750">
              <a:lnSpc>
                <a:spcPct val="200000"/>
              </a:lnSpc>
              <a:spcBef>
                <a:spcPts val="0"/>
              </a:spcBef>
              <a:buFont typeface="Wingdings" panose="05000000000000000000" pitchFamily="2" charset="2"/>
              <a:buChar char="v"/>
            </a:pPr>
            <a:r>
              <a:rPr lang="en-US" dirty="0">
                <a:latin typeface="+mj-lt"/>
              </a:rPr>
              <a:t>Use The </a:t>
            </a:r>
            <a:r>
              <a:rPr lang="en-US" dirty="0">
                <a:solidFill>
                  <a:srgbClr val="FF0000"/>
                </a:solidFill>
                <a:latin typeface="+mj-lt"/>
              </a:rPr>
              <a:t>Wall</a:t>
            </a:r>
            <a:r>
              <a:rPr lang="en-US" dirty="0">
                <a:latin typeface="+mj-lt"/>
              </a:rPr>
              <a:t>, </a:t>
            </a:r>
            <a:endParaRPr lang="en-US" dirty="0" smtClean="0">
              <a:latin typeface="+mj-lt"/>
            </a:endParaRPr>
          </a:p>
          <a:p>
            <a:pPr lvl="2">
              <a:lnSpc>
                <a:spcPct val="200000"/>
              </a:lnSpc>
              <a:spcBef>
                <a:spcPts val="0"/>
              </a:spcBef>
            </a:pPr>
            <a:r>
              <a:rPr lang="en-US" dirty="0" smtClean="0">
                <a:latin typeface="+mj-lt"/>
              </a:rPr>
              <a:t>- Public </a:t>
            </a:r>
            <a:r>
              <a:rPr lang="en-US" dirty="0">
                <a:latin typeface="+mj-lt"/>
              </a:rPr>
              <a:t>project room promotes open communication Tools are more complex, less transparent, and less fun </a:t>
            </a:r>
          </a:p>
          <a:p>
            <a:pPr lvl="1" indent="0">
              <a:lnSpc>
                <a:spcPct val="200000"/>
              </a:lnSpc>
              <a:spcBef>
                <a:spcPts val="0"/>
              </a:spcBef>
              <a:buNone/>
            </a:pPr>
            <a:endParaRPr lang="en-IN" b="0" dirty="0">
              <a:latin typeface="+mn-lt"/>
            </a:endParaRPr>
          </a:p>
        </p:txBody>
      </p:sp>
      <p:pic>
        <p:nvPicPr>
          <p:cNvPr id="2" name="Picture 1"/>
          <p:cNvPicPr>
            <a:picLocks noChangeAspect="1"/>
          </p:cNvPicPr>
          <p:nvPr/>
        </p:nvPicPr>
        <p:blipFill>
          <a:blip r:embed="rId3"/>
          <a:stretch>
            <a:fillRect/>
          </a:stretch>
        </p:blipFill>
        <p:spPr>
          <a:xfrm>
            <a:off x="7523287" y="10079"/>
            <a:ext cx="1620713" cy="1213970"/>
          </a:xfrm>
          <a:prstGeom prst="rect">
            <a:avLst/>
          </a:prstGeom>
        </p:spPr>
      </p:pic>
    </p:spTree>
    <p:extLst>
      <p:ext uri="{BB962C8B-B14F-4D97-AF65-F5344CB8AC3E}">
        <p14:creationId xmlns:p14="http://schemas.microsoft.com/office/powerpoint/2010/main" val="331563930"/>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Rectangle 2"/>
          <p:cNvSpPr txBox="1">
            <a:spLocks noChangeArrowheads="1"/>
          </p:cNvSpPr>
          <p:nvPr/>
        </p:nvSpPr>
        <p:spPr>
          <a:xfrm>
            <a:off x="326571" y="947057"/>
            <a:ext cx="8517718" cy="1186543"/>
          </a:xfrm>
          <a:prstGeom prst="rect">
            <a:avLst/>
          </a:prstGeom>
        </p:spPr>
        <p:txBody>
          <a:bodyPr/>
          <a:lstStyle/>
          <a:p>
            <a:pPr marL="457200" lvl="0" indent="-457200" eaLnBrk="0" hangingPunct="0">
              <a:spcBef>
                <a:spcPct val="20000"/>
              </a:spcBef>
              <a:buClr>
                <a:schemeClr val="tx2"/>
              </a:buClr>
              <a:buFont typeface="Wingdings" pitchFamily="2" charset="2"/>
              <a:buChar char="§"/>
            </a:pPr>
            <a:endParaRPr lang="en-US" sz="2000" b="0" kern="0" dirty="0" smtClean="0">
              <a:latin typeface="+mj-lt"/>
              <a:cs typeface="Calibri" pitchFamily="34" charset="0"/>
            </a:endParaRPr>
          </a:p>
        </p:txBody>
      </p:sp>
      <p:sp>
        <p:nvSpPr>
          <p:cNvPr id="8" name="Rectangle 2"/>
          <p:cNvSpPr txBox="1">
            <a:spLocks noChangeArrowheads="1"/>
          </p:cNvSpPr>
          <p:nvPr/>
        </p:nvSpPr>
        <p:spPr>
          <a:xfrm>
            <a:off x="980699" y="385188"/>
            <a:ext cx="6702635" cy="369887"/>
          </a:xfrm>
          <a:prstGeom prst="rect">
            <a:avLst/>
          </a:prstGeom>
        </p:spPr>
        <p:txBody>
          <a:bodyPr anchor="t"/>
          <a:lstStyle/>
          <a:p>
            <a:pPr lvl="0" eaLnBrk="0" hangingPunct="0"/>
            <a:r>
              <a:rPr lang="en-US" sz="2000" dirty="0" smtClean="0">
                <a:latin typeface="+mj-lt"/>
                <a:cs typeface="Calibri" pitchFamily="34" charset="0"/>
              </a:rPr>
              <a:t>Success Stories of Agile..</a:t>
            </a:r>
            <a:endParaRPr kumimoji="0" lang="en-US" sz="2000" b="1" i="0" u="none" strike="noStrike" kern="0" cap="none" spc="0" normalizeH="0" baseline="0" noProof="0" dirty="0" smtClean="0">
              <a:ln>
                <a:noFill/>
              </a:ln>
              <a:solidFill>
                <a:schemeClr val="tx1"/>
              </a:solidFill>
              <a:effectLst/>
              <a:uLnTx/>
              <a:uFillTx/>
              <a:latin typeface="+mj-lt"/>
              <a:ea typeface="+mj-ea"/>
              <a:cs typeface="Calibri" pitchFamily="34" charset="0"/>
            </a:endParaRPr>
          </a:p>
        </p:txBody>
      </p:sp>
      <p:sp>
        <p:nvSpPr>
          <p:cNvPr id="6" name="Rectangle 2"/>
          <p:cNvSpPr txBox="1">
            <a:spLocks noChangeArrowheads="1"/>
          </p:cNvSpPr>
          <p:nvPr/>
        </p:nvSpPr>
        <p:spPr>
          <a:xfrm>
            <a:off x="478971" y="1099457"/>
            <a:ext cx="8517718" cy="5132531"/>
          </a:xfrm>
          <a:prstGeom prst="rect">
            <a:avLst/>
          </a:prstGeom>
        </p:spPr>
        <p:txBody>
          <a:bodyPr/>
          <a:lstStyle/>
          <a:p>
            <a:pPr lvl="1">
              <a:spcBef>
                <a:spcPts val="0"/>
              </a:spcBef>
            </a:pPr>
            <a:endParaRPr lang="en-IN" b="0" dirty="0" smtClean="0">
              <a:latin typeface="+mn-lt"/>
            </a:endParaRPr>
          </a:p>
          <a:p>
            <a:pPr marL="742950" lvl="1" indent="-285750">
              <a:lnSpc>
                <a:spcPct val="200000"/>
              </a:lnSpc>
              <a:spcBef>
                <a:spcPts val="0"/>
              </a:spcBef>
              <a:buFont typeface="Wingdings" panose="05000000000000000000" pitchFamily="2" charset="2"/>
              <a:buChar char="v"/>
            </a:pPr>
            <a:r>
              <a:rPr lang="en-US" dirty="0" smtClean="0">
                <a:latin typeface="+mj-lt"/>
              </a:rPr>
              <a:t>Scrum </a:t>
            </a:r>
            <a:r>
              <a:rPr lang="en-US" dirty="0">
                <a:latin typeface="+mj-lt"/>
              </a:rPr>
              <a:t>makes packaged software implementations </a:t>
            </a:r>
          </a:p>
          <a:p>
            <a:pPr marL="742950" lvl="1" indent="-285750">
              <a:lnSpc>
                <a:spcPct val="200000"/>
              </a:lnSpc>
              <a:spcBef>
                <a:spcPts val="0"/>
              </a:spcBef>
              <a:buFont typeface="Wingdings" panose="05000000000000000000" pitchFamily="2" charset="2"/>
              <a:buChar char="v"/>
            </a:pPr>
            <a:r>
              <a:rPr lang="en-US" dirty="0">
                <a:latin typeface="+mj-lt"/>
              </a:rPr>
              <a:t>Short sprints (2 weeks) deliver a lot of functionality with standard applications </a:t>
            </a:r>
          </a:p>
          <a:p>
            <a:pPr marL="742950" lvl="1" indent="-285750">
              <a:lnSpc>
                <a:spcPct val="200000"/>
              </a:lnSpc>
              <a:spcBef>
                <a:spcPts val="0"/>
              </a:spcBef>
              <a:buFont typeface="Wingdings" panose="05000000000000000000" pitchFamily="2" charset="2"/>
              <a:buChar char="v"/>
            </a:pPr>
            <a:r>
              <a:rPr lang="en-US" dirty="0">
                <a:latin typeface="+mj-lt"/>
              </a:rPr>
              <a:t>Work with assumption </a:t>
            </a:r>
          </a:p>
          <a:p>
            <a:pPr marL="742950" lvl="1" indent="-285750">
              <a:lnSpc>
                <a:spcPct val="200000"/>
              </a:lnSpc>
              <a:spcBef>
                <a:spcPts val="0"/>
              </a:spcBef>
              <a:buFont typeface="Wingdings" panose="05000000000000000000" pitchFamily="2" charset="2"/>
              <a:buChar char="v"/>
            </a:pPr>
            <a:r>
              <a:rPr lang="en-US" dirty="0">
                <a:latin typeface="+mj-lt"/>
              </a:rPr>
              <a:t>A</a:t>
            </a:r>
            <a:r>
              <a:rPr lang="en-US" dirty="0" smtClean="0">
                <a:latin typeface="+mj-lt"/>
              </a:rPr>
              <a:t>gile </a:t>
            </a:r>
            <a:r>
              <a:rPr lang="en-US" dirty="0">
                <a:latin typeface="+mj-lt"/>
              </a:rPr>
              <a:t>projects enable later rework </a:t>
            </a:r>
          </a:p>
          <a:p>
            <a:pPr marL="742950" lvl="1" indent="-285750">
              <a:lnSpc>
                <a:spcPct val="200000"/>
              </a:lnSpc>
              <a:spcBef>
                <a:spcPts val="0"/>
              </a:spcBef>
              <a:buFont typeface="Wingdings" panose="05000000000000000000" pitchFamily="2" charset="2"/>
              <a:buChar char="v"/>
            </a:pPr>
            <a:r>
              <a:rPr lang="en-US" dirty="0">
                <a:latin typeface="+mj-lt"/>
              </a:rPr>
              <a:t>Allow multiple user stories in parallel into one sprint for standard applications working time is much less than elapsed time </a:t>
            </a:r>
          </a:p>
          <a:p>
            <a:pPr marL="742950" lvl="1" indent="-285750">
              <a:lnSpc>
                <a:spcPct val="200000"/>
              </a:lnSpc>
              <a:spcBef>
                <a:spcPts val="0"/>
              </a:spcBef>
              <a:buFont typeface="Wingdings" panose="05000000000000000000" pitchFamily="2" charset="2"/>
              <a:buChar char="v"/>
            </a:pPr>
            <a:r>
              <a:rPr lang="en-US" dirty="0">
                <a:latin typeface="+mj-lt"/>
              </a:rPr>
              <a:t>Allow documentation and training to be finished in next sprint standard systems are configured extremely fast </a:t>
            </a:r>
          </a:p>
          <a:p>
            <a:pPr lvl="1" indent="0">
              <a:lnSpc>
                <a:spcPct val="100000"/>
              </a:lnSpc>
              <a:spcBef>
                <a:spcPts val="0"/>
              </a:spcBef>
              <a:buNone/>
            </a:pPr>
            <a:endParaRPr lang="en-IN" b="0" dirty="0">
              <a:latin typeface="+mn-lt"/>
            </a:endParaRPr>
          </a:p>
        </p:txBody>
      </p:sp>
      <p:pic>
        <p:nvPicPr>
          <p:cNvPr id="2" name="Picture 1"/>
          <p:cNvPicPr>
            <a:picLocks noChangeAspect="1"/>
          </p:cNvPicPr>
          <p:nvPr/>
        </p:nvPicPr>
        <p:blipFill>
          <a:blip r:embed="rId3"/>
          <a:stretch>
            <a:fillRect/>
          </a:stretch>
        </p:blipFill>
        <p:spPr>
          <a:xfrm>
            <a:off x="7523287" y="10079"/>
            <a:ext cx="1620713" cy="1213970"/>
          </a:xfrm>
          <a:prstGeom prst="rect">
            <a:avLst/>
          </a:prstGeom>
        </p:spPr>
      </p:pic>
    </p:spTree>
    <p:extLst>
      <p:ext uri="{BB962C8B-B14F-4D97-AF65-F5344CB8AC3E}">
        <p14:creationId xmlns:p14="http://schemas.microsoft.com/office/powerpoint/2010/main" val="191294776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a:xfrm>
            <a:off x="968825" y="397063"/>
            <a:ext cx="6096000" cy="369887"/>
          </a:xfrm>
          <a:prstGeom prst="rect">
            <a:avLst/>
          </a:prstGeom>
        </p:spPr>
        <p:txBody>
          <a:bodyPr anchor="t"/>
          <a:lstStyle/>
          <a:p>
            <a:pPr lvl="0">
              <a:defRPr/>
            </a:pPr>
            <a:r>
              <a:rPr lang="en-US" sz="2000" b="1" dirty="0" smtClean="0">
                <a:latin typeface="+mn-lt"/>
                <a:ea typeface="+mj-ea"/>
                <a:cs typeface="Calibri" pitchFamily="34" charset="0"/>
              </a:rPr>
              <a:t>Agile Process Framework</a:t>
            </a:r>
          </a:p>
        </p:txBody>
      </p:sp>
      <p:sp>
        <p:nvSpPr>
          <p:cNvPr id="6" name="Rectangle 5"/>
          <p:cNvSpPr/>
          <p:nvPr/>
        </p:nvSpPr>
        <p:spPr bwMode="auto">
          <a:xfrm>
            <a:off x="381000" y="1752600"/>
            <a:ext cx="8305800" cy="3352800"/>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rtlCol="0" anchor="ctr"/>
          <a:lstStyle/>
          <a:p>
            <a:pPr marL="231775" indent="-231775" algn="ctr" eaLnBrk="0" hangingPunct="0">
              <a:lnSpc>
                <a:spcPct val="90000"/>
              </a:lnSpc>
              <a:buClr>
                <a:srgbClr val="0099CC"/>
              </a:buClr>
              <a:buSzPct val="75000"/>
              <a:buFont typeface="Wingdings" pitchFamily="2" charset="2"/>
              <a:buNone/>
            </a:pPr>
            <a:endParaRPr lang="en-US" sz="2000" b="1" i="0" dirty="0" smtClean="0">
              <a:solidFill>
                <a:schemeClr val="tx1"/>
              </a:solidFill>
              <a:latin typeface="+mn-lt"/>
            </a:endParaRPr>
          </a:p>
        </p:txBody>
      </p:sp>
      <p:pic>
        <p:nvPicPr>
          <p:cNvPr id="7" name="Picture 1"/>
          <p:cNvPicPr>
            <a:picLocks noChangeAspect="1" noChangeArrowheads="1"/>
          </p:cNvPicPr>
          <p:nvPr/>
        </p:nvPicPr>
        <p:blipFill>
          <a:blip r:embed="rId3" cstate="print"/>
          <a:srcRect/>
          <a:stretch>
            <a:fillRect/>
          </a:stretch>
        </p:blipFill>
        <p:spPr bwMode="auto">
          <a:xfrm>
            <a:off x="1706563" y="1895475"/>
            <a:ext cx="6827837" cy="3067050"/>
          </a:xfrm>
          <a:prstGeom prst="rect">
            <a:avLst/>
          </a:prstGeom>
          <a:noFill/>
          <a:ln w="9525">
            <a:noFill/>
            <a:miter lim="800000"/>
            <a:headEnd/>
            <a:tailEnd/>
          </a:ln>
        </p:spPr>
      </p:pic>
      <p:pic>
        <p:nvPicPr>
          <p:cNvPr id="8" name="Picture 2"/>
          <p:cNvPicPr>
            <a:picLocks noChangeAspect="1" noChangeArrowheads="1"/>
          </p:cNvPicPr>
          <p:nvPr/>
        </p:nvPicPr>
        <p:blipFill>
          <a:blip r:embed="rId4" cstate="print"/>
          <a:srcRect/>
          <a:stretch>
            <a:fillRect/>
          </a:stretch>
        </p:blipFill>
        <p:spPr bwMode="auto">
          <a:xfrm>
            <a:off x="533400" y="2743200"/>
            <a:ext cx="1028700" cy="10287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Rectangle 2"/>
          <p:cNvSpPr txBox="1">
            <a:spLocks noChangeArrowheads="1"/>
          </p:cNvSpPr>
          <p:nvPr/>
        </p:nvSpPr>
        <p:spPr>
          <a:xfrm>
            <a:off x="326571" y="947057"/>
            <a:ext cx="8517718" cy="1186543"/>
          </a:xfrm>
          <a:prstGeom prst="rect">
            <a:avLst/>
          </a:prstGeom>
        </p:spPr>
        <p:txBody>
          <a:bodyPr/>
          <a:lstStyle/>
          <a:p>
            <a:pPr marL="457200" lvl="0" indent="-457200" eaLnBrk="0" hangingPunct="0">
              <a:spcBef>
                <a:spcPct val="20000"/>
              </a:spcBef>
              <a:buClr>
                <a:schemeClr val="tx2"/>
              </a:buClr>
              <a:buFont typeface="Wingdings" pitchFamily="2" charset="2"/>
              <a:buChar char="§"/>
            </a:pPr>
            <a:endParaRPr lang="en-US" sz="2000" b="0" kern="0" dirty="0" smtClean="0">
              <a:latin typeface="+mj-lt"/>
              <a:cs typeface="Calibri" pitchFamily="34" charset="0"/>
            </a:endParaRPr>
          </a:p>
        </p:txBody>
      </p:sp>
      <p:sp>
        <p:nvSpPr>
          <p:cNvPr id="8" name="Rectangle 2"/>
          <p:cNvSpPr txBox="1">
            <a:spLocks noChangeArrowheads="1"/>
          </p:cNvSpPr>
          <p:nvPr/>
        </p:nvSpPr>
        <p:spPr>
          <a:xfrm>
            <a:off x="980699" y="385188"/>
            <a:ext cx="6702635" cy="369887"/>
          </a:xfrm>
          <a:prstGeom prst="rect">
            <a:avLst/>
          </a:prstGeom>
        </p:spPr>
        <p:txBody>
          <a:bodyPr anchor="t"/>
          <a:lstStyle/>
          <a:p>
            <a:pPr lvl="0" eaLnBrk="0" hangingPunct="0"/>
            <a:r>
              <a:rPr lang="en-US" sz="2000" dirty="0" smtClean="0">
                <a:solidFill>
                  <a:srgbClr val="FF0000"/>
                </a:solidFill>
                <a:latin typeface="+mj-lt"/>
                <a:cs typeface="Calibri" pitchFamily="34" charset="0"/>
              </a:rPr>
              <a:t>Summary </a:t>
            </a:r>
            <a:r>
              <a:rPr lang="en-US" sz="2000" dirty="0" smtClean="0">
                <a:latin typeface="+mj-lt"/>
                <a:cs typeface="Calibri" pitchFamily="34" charset="0"/>
              </a:rPr>
              <a:t>- Success Stories of Agile</a:t>
            </a:r>
            <a:endParaRPr kumimoji="0" lang="en-US" sz="2000" b="1" i="0" u="none" strike="noStrike" kern="0" cap="none" spc="0" normalizeH="0" baseline="0" noProof="0" dirty="0" smtClean="0">
              <a:ln>
                <a:noFill/>
              </a:ln>
              <a:solidFill>
                <a:schemeClr val="tx1"/>
              </a:solidFill>
              <a:effectLst/>
              <a:uLnTx/>
              <a:uFillTx/>
              <a:latin typeface="+mj-lt"/>
              <a:ea typeface="+mj-ea"/>
              <a:cs typeface="Calibri" pitchFamily="34" charset="0"/>
            </a:endParaRPr>
          </a:p>
        </p:txBody>
      </p:sp>
      <p:sp>
        <p:nvSpPr>
          <p:cNvPr id="6" name="Rectangle 2"/>
          <p:cNvSpPr txBox="1">
            <a:spLocks noChangeArrowheads="1"/>
          </p:cNvSpPr>
          <p:nvPr/>
        </p:nvSpPr>
        <p:spPr>
          <a:xfrm>
            <a:off x="478971" y="1099457"/>
            <a:ext cx="8517718" cy="5329478"/>
          </a:xfrm>
          <a:prstGeom prst="rect">
            <a:avLst/>
          </a:prstGeom>
        </p:spPr>
        <p:txBody>
          <a:bodyPr/>
          <a:lstStyle/>
          <a:p>
            <a:pPr lvl="1">
              <a:spcBef>
                <a:spcPts val="0"/>
              </a:spcBef>
            </a:pPr>
            <a:endParaRPr lang="en-IN" b="0" dirty="0" smtClean="0">
              <a:latin typeface="+mn-lt"/>
            </a:endParaRPr>
          </a:p>
          <a:p>
            <a:pPr marL="742950" lvl="1" indent="-285750">
              <a:lnSpc>
                <a:spcPct val="200000"/>
              </a:lnSpc>
              <a:spcBef>
                <a:spcPts val="0"/>
              </a:spcBef>
              <a:buFont typeface="Wingdings" panose="05000000000000000000" pitchFamily="2" charset="2"/>
              <a:buChar char="v"/>
            </a:pPr>
            <a:r>
              <a:rPr lang="en-IN" dirty="0">
                <a:latin typeface="+mj-lt"/>
              </a:rPr>
              <a:t>Plan enough (up to 30%) contingency in the beginning </a:t>
            </a:r>
          </a:p>
          <a:p>
            <a:pPr marL="742950" lvl="1" indent="-285750">
              <a:lnSpc>
                <a:spcPct val="200000"/>
              </a:lnSpc>
              <a:spcBef>
                <a:spcPts val="0"/>
              </a:spcBef>
              <a:buFont typeface="Wingdings" panose="05000000000000000000" pitchFamily="2" charset="2"/>
              <a:buChar char="v"/>
            </a:pPr>
            <a:r>
              <a:rPr lang="en-IN" dirty="0">
                <a:latin typeface="+mj-lt"/>
              </a:rPr>
              <a:t> Integrate early, additional features can also be added to interfaces later </a:t>
            </a:r>
          </a:p>
          <a:p>
            <a:pPr marL="742950" lvl="1" indent="-285750">
              <a:lnSpc>
                <a:spcPct val="200000"/>
              </a:lnSpc>
              <a:spcBef>
                <a:spcPts val="0"/>
              </a:spcBef>
              <a:buFont typeface="Wingdings" panose="05000000000000000000" pitchFamily="2" charset="2"/>
              <a:buChar char="v"/>
            </a:pPr>
            <a:r>
              <a:rPr lang="en-IN" dirty="0">
                <a:latin typeface="+mj-lt"/>
              </a:rPr>
              <a:t> Implement core process end-to-end first </a:t>
            </a:r>
          </a:p>
          <a:p>
            <a:pPr marL="742950" lvl="1" indent="-285750">
              <a:lnSpc>
                <a:spcPct val="200000"/>
              </a:lnSpc>
              <a:spcBef>
                <a:spcPts val="0"/>
              </a:spcBef>
              <a:buFont typeface="Wingdings" panose="05000000000000000000" pitchFamily="2" charset="2"/>
              <a:buChar char="v"/>
            </a:pPr>
            <a:r>
              <a:rPr lang="en-IN" dirty="0">
                <a:latin typeface="+mj-lt"/>
              </a:rPr>
              <a:t> Start with release sprints (operational readiness test) early, as soon as all standard processes are ready </a:t>
            </a:r>
          </a:p>
          <a:p>
            <a:pPr marL="742950" lvl="1" indent="-285750">
              <a:lnSpc>
                <a:spcPct val="200000"/>
              </a:lnSpc>
              <a:spcBef>
                <a:spcPts val="0"/>
              </a:spcBef>
              <a:buFont typeface="Wingdings" panose="05000000000000000000" pitchFamily="2" charset="2"/>
              <a:buChar char="v"/>
            </a:pPr>
            <a:r>
              <a:rPr lang="en-IN" dirty="0">
                <a:latin typeface="+mj-lt"/>
              </a:rPr>
              <a:t> Gather requirements from the outcome of the process </a:t>
            </a:r>
          </a:p>
          <a:p>
            <a:pPr marL="742950" lvl="1" indent="-285750">
              <a:lnSpc>
                <a:spcPct val="200000"/>
              </a:lnSpc>
              <a:spcBef>
                <a:spcPts val="0"/>
              </a:spcBef>
              <a:buFont typeface="Wingdings" panose="05000000000000000000" pitchFamily="2" charset="2"/>
              <a:buChar char="v"/>
            </a:pPr>
            <a:r>
              <a:rPr lang="en-IN" dirty="0">
                <a:latin typeface="+mj-lt"/>
              </a:rPr>
              <a:t> Implement functions from the start of the process as soon as major prerequisites are in place </a:t>
            </a:r>
          </a:p>
          <a:p>
            <a:pPr marL="742950" lvl="1" indent="-285750">
              <a:lnSpc>
                <a:spcPct val="200000"/>
              </a:lnSpc>
              <a:spcBef>
                <a:spcPts val="0"/>
              </a:spcBef>
              <a:buFont typeface="Wingdings" panose="05000000000000000000" pitchFamily="2" charset="2"/>
              <a:buChar char="v"/>
            </a:pPr>
            <a:r>
              <a:rPr lang="en-IN" dirty="0">
                <a:latin typeface="+mj-lt"/>
              </a:rPr>
              <a:t> Start with Development environment only, others can follow later</a:t>
            </a:r>
          </a:p>
          <a:p>
            <a:pPr marL="742950" lvl="1" indent="-285750">
              <a:lnSpc>
                <a:spcPct val="200000"/>
              </a:lnSpc>
              <a:spcBef>
                <a:spcPts val="0"/>
              </a:spcBef>
              <a:buFont typeface="Wingdings" panose="05000000000000000000" pitchFamily="2" charset="2"/>
              <a:buChar char="v"/>
            </a:pPr>
            <a:r>
              <a:rPr lang="en-IN" dirty="0">
                <a:latin typeface="+mj-lt"/>
              </a:rPr>
              <a:t> Start with test automation from the beginning </a:t>
            </a:r>
          </a:p>
          <a:p>
            <a:pPr marL="1428750" lvl="2" indent="-285750">
              <a:lnSpc>
                <a:spcPct val="100000"/>
              </a:lnSpc>
              <a:spcBef>
                <a:spcPts val="0"/>
              </a:spcBef>
              <a:buFont typeface="Courier New" panose="02070309020205020404" pitchFamily="49" charset="0"/>
              <a:buChar char="o"/>
            </a:pPr>
            <a:endParaRPr lang="en-IN" dirty="0">
              <a:solidFill>
                <a:srgbClr val="0000CC"/>
              </a:solidFill>
            </a:endParaRPr>
          </a:p>
          <a:p>
            <a:pPr lvl="1" indent="0">
              <a:lnSpc>
                <a:spcPct val="100000"/>
              </a:lnSpc>
              <a:spcBef>
                <a:spcPts val="0"/>
              </a:spcBef>
              <a:buNone/>
            </a:pPr>
            <a:endParaRPr lang="en-IN" b="0" dirty="0">
              <a:latin typeface="+mn-lt"/>
            </a:endParaRPr>
          </a:p>
        </p:txBody>
      </p:sp>
      <p:pic>
        <p:nvPicPr>
          <p:cNvPr id="2" name="Picture 1"/>
          <p:cNvPicPr>
            <a:picLocks noChangeAspect="1"/>
          </p:cNvPicPr>
          <p:nvPr/>
        </p:nvPicPr>
        <p:blipFill>
          <a:blip r:embed="rId3"/>
          <a:stretch>
            <a:fillRect/>
          </a:stretch>
        </p:blipFill>
        <p:spPr>
          <a:xfrm>
            <a:off x="7523287" y="10079"/>
            <a:ext cx="1620713" cy="1213970"/>
          </a:xfrm>
          <a:prstGeom prst="rect">
            <a:avLst/>
          </a:prstGeom>
        </p:spPr>
      </p:pic>
    </p:spTree>
    <p:extLst>
      <p:ext uri="{BB962C8B-B14F-4D97-AF65-F5344CB8AC3E}">
        <p14:creationId xmlns:p14="http://schemas.microsoft.com/office/powerpoint/2010/main" val="1596329141"/>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a:spLocks noGrp="1"/>
          </p:cNvSpPr>
          <p:nvPr>
            <p:ph idx="1"/>
          </p:nvPr>
        </p:nvSpPr>
        <p:spPr>
          <a:xfrm>
            <a:off x="464234" y="998807"/>
            <a:ext cx="8440615" cy="4656406"/>
          </a:xfrm>
          <a:ln>
            <a:solidFill>
              <a:srgbClr val="002060"/>
            </a:solidFill>
          </a:ln>
        </p:spPr>
        <p:style>
          <a:lnRef idx="1">
            <a:schemeClr val="accent1"/>
          </a:lnRef>
          <a:fillRef idx="2">
            <a:schemeClr val="accent1"/>
          </a:fillRef>
          <a:effectRef idx="1">
            <a:schemeClr val="accent1"/>
          </a:effectRef>
          <a:fontRef idx="minor">
            <a:schemeClr val="dk1"/>
          </a:fontRef>
        </p:style>
        <p:txBody>
          <a:bodyPr/>
          <a:lstStyle/>
          <a:p>
            <a:endParaRPr lang="en-US" dirty="0" smtClean="0">
              <a:solidFill>
                <a:srgbClr val="00B050"/>
              </a:solidFill>
            </a:endParaRPr>
          </a:p>
          <a:p>
            <a:endParaRPr lang="en-US" dirty="0">
              <a:solidFill>
                <a:srgbClr val="00B050"/>
              </a:solidFill>
            </a:endParaRPr>
          </a:p>
          <a:p>
            <a:endParaRPr lang="en-US" dirty="0" smtClean="0">
              <a:solidFill>
                <a:srgbClr val="00B050"/>
              </a:solidFill>
            </a:endParaRPr>
          </a:p>
          <a:p>
            <a:endParaRPr lang="en-US" dirty="0">
              <a:solidFill>
                <a:srgbClr val="00B050"/>
              </a:solidFill>
            </a:endParaRPr>
          </a:p>
        </p:txBody>
      </p:sp>
      <p:pic>
        <p:nvPicPr>
          <p:cNvPr id="8" name="Picture 2" descr="C:\Users\JS5027377\Desktop\Sri Core Java\champion-cup.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21438" y="1387448"/>
            <a:ext cx="2118166" cy="3378182"/>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858130" y="2882649"/>
            <a:ext cx="5570806" cy="1875473"/>
          </a:xfrm>
          <a:prstGeom prst="rect">
            <a:avLst/>
          </a:prstGeom>
          <a:solidFill>
            <a:srgbClr val="00206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smtClean="0">
                <a:ln w="10160">
                  <a:solidFill>
                    <a:schemeClr val="accent1"/>
                  </a:solidFill>
                  <a:prstDash val="solid"/>
                </a:ln>
                <a:solidFill>
                  <a:srgbClr val="FFFFFF"/>
                </a:solidFill>
                <a:effectLst>
                  <a:outerShdw blurRad="38100" dist="32000" dir="5400000" algn="tl">
                    <a:srgbClr val="000000">
                      <a:alpha val="30000"/>
                    </a:srgbClr>
                  </a:outerShdw>
                </a:effectLst>
              </a:rPr>
              <a:t>You have successfully completed –           Scrum Master course</a:t>
            </a:r>
            <a:endParaRPr lang="en-US" sz="2400" dirty="0">
              <a:ln w="10160">
                <a:solidFill>
                  <a:schemeClr val="accent1"/>
                </a:solidFill>
                <a:prstDash val="solid"/>
              </a:ln>
              <a:solidFill>
                <a:srgbClr val="FFFFFF"/>
              </a:solidFill>
              <a:effectLst>
                <a:outerShdw blurRad="38100" dist="32000" dir="5400000" algn="tl">
                  <a:srgbClr val="000000">
                    <a:alpha val="30000"/>
                  </a:srgbClr>
                </a:outerShdw>
              </a:effectLst>
            </a:endParaRPr>
          </a:p>
        </p:txBody>
      </p:sp>
      <p:sp>
        <p:nvSpPr>
          <p:cNvPr id="10" name="Rectangle 9"/>
          <p:cNvSpPr/>
          <p:nvPr/>
        </p:nvSpPr>
        <p:spPr>
          <a:xfrm>
            <a:off x="1360714" y="1695486"/>
            <a:ext cx="4151513" cy="978508"/>
          </a:xfrm>
          <a:prstGeom prst="rect">
            <a:avLst/>
          </a:prstGeom>
          <a:solidFill>
            <a:srgbClr val="00CC66"/>
          </a:solidFill>
          <a:ln/>
        </p:spPr>
        <p:style>
          <a:lnRef idx="2">
            <a:schemeClr val="accent1"/>
          </a:lnRef>
          <a:fillRef idx="1">
            <a:schemeClr val="lt1"/>
          </a:fillRef>
          <a:effectRef idx="0">
            <a:schemeClr val="accent1"/>
          </a:effectRef>
          <a:fontRef idx="minor">
            <a:schemeClr val="dk1"/>
          </a:fontRef>
        </p:style>
        <p:txBody>
          <a:bodyPr rtlCol="0" anchor="ctr"/>
          <a:lstStyle/>
          <a:p>
            <a:r>
              <a:rPr lang="en-US" sz="4000" dirty="0" smtClean="0">
                <a:solidFill>
                  <a:schemeClr val="bg1"/>
                </a:solidFill>
              </a:rPr>
              <a:t>Agile</a:t>
            </a:r>
            <a:endParaRPr lang="en-US" sz="4000" dirty="0">
              <a:solidFill>
                <a:schemeClr val="bg1"/>
              </a:solidFill>
            </a:endParaRPr>
          </a:p>
        </p:txBody>
      </p:sp>
      <p:sp>
        <p:nvSpPr>
          <p:cNvPr id="11" name="Title 1"/>
          <p:cNvSpPr>
            <a:spLocks noGrp="1"/>
          </p:cNvSpPr>
          <p:nvPr>
            <p:ph type="title"/>
          </p:nvPr>
        </p:nvSpPr>
        <p:spPr>
          <a:xfrm>
            <a:off x="990600" y="400606"/>
            <a:ext cx="7597775" cy="369332"/>
          </a:xfrm>
        </p:spPr>
        <p:txBody>
          <a:bodyPr>
            <a:normAutofit fontScale="90000"/>
          </a:bodyPr>
          <a:lstStyle/>
          <a:p>
            <a:r>
              <a:rPr lang="en-US" b="1" dirty="0" smtClean="0">
                <a:latin typeface="+mj-lt"/>
              </a:rPr>
              <a:t>Course Completion </a:t>
            </a:r>
          </a:p>
        </p:txBody>
      </p:sp>
    </p:spTree>
  </p:cSld>
  <p:clrMapOvr>
    <a:masterClrMapping/>
  </p:clrMapOvr>
  <p:transition/>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3" name="Picture 2" descr="C:\Documents and Settings\smday\Local Settings\Temporary Internet Files\Content.IE5\RVJG39ZI\MCj04414980000[1].png"/>
          <p:cNvPicPr>
            <a:picLocks noChangeAspect="1" noChangeArrowheads="1"/>
          </p:cNvPicPr>
          <p:nvPr/>
        </p:nvPicPr>
        <p:blipFill>
          <a:blip r:embed="rId2" cstate="print"/>
          <a:srcRect/>
          <a:stretch>
            <a:fillRect/>
          </a:stretch>
        </p:blipFill>
        <p:spPr bwMode="auto">
          <a:xfrm>
            <a:off x="3352800" y="1104900"/>
            <a:ext cx="1905000" cy="1905000"/>
          </a:xfrm>
          <a:prstGeom prst="rect">
            <a:avLst/>
          </a:prstGeom>
          <a:noFill/>
          <a:ln w="9525">
            <a:noFill/>
            <a:miter lim="800000"/>
            <a:headEnd/>
            <a:tailEnd/>
          </a:ln>
        </p:spPr>
      </p:pic>
      <p:sp>
        <p:nvSpPr>
          <p:cNvPr id="15364" name="Title 1"/>
          <p:cNvSpPr>
            <a:spLocks noGrp="1"/>
          </p:cNvSpPr>
          <p:nvPr>
            <p:ph type="title"/>
          </p:nvPr>
        </p:nvSpPr>
        <p:spPr>
          <a:xfrm>
            <a:off x="990600" y="400606"/>
            <a:ext cx="7597775" cy="369332"/>
          </a:xfrm>
        </p:spPr>
        <p:txBody>
          <a:bodyPr>
            <a:normAutofit fontScale="90000"/>
          </a:bodyPr>
          <a:lstStyle/>
          <a:p>
            <a:r>
              <a:rPr lang="en-US" dirty="0" smtClean="0">
                <a:latin typeface="+mj-lt"/>
              </a:rPr>
              <a:t>Questions </a:t>
            </a:r>
          </a:p>
        </p:txBody>
      </p:sp>
      <p:sp>
        <p:nvSpPr>
          <p:cNvPr id="5" name="Rectangle 4"/>
          <p:cNvSpPr/>
          <p:nvPr/>
        </p:nvSpPr>
        <p:spPr>
          <a:xfrm>
            <a:off x="1066799" y="3890665"/>
            <a:ext cx="7445375" cy="338554"/>
          </a:xfrm>
          <a:prstGeom prst="rect">
            <a:avLst/>
          </a:prstGeom>
        </p:spPr>
        <p:txBody>
          <a:bodyPr wrap="square">
            <a:spAutoFit/>
          </a:bodyPr>
          <a:lstStyle/>
          <a:p>
            <a:r>
              <a:rPr lang="en-US" i="1" dirty="0" smtClean="0">
                <a:solidFill>
                  <a:schemeClr val="tx1">
                    <a:lumMod val="65000"/>
                    <a:lumOff val="35000"/>
                  </a:schemeClr>
                </a:solidFill>
                <a:latin typeface="+mj-lt"/>
                <a:cs typeface="Calibri" pitchFamily="34" charset="0"/>
              </a:rPr>
              <a:t>“Do or do not…there is no try!”</a:t>
            </a:r>
            <a:endParaRPr lang="en-US" i="1" dirty="0">
              <a:solidFill>
                <a:schemeClr val="tx1">
                  <a:lumMod val="65000"/>
                  <a:lumOff val="35000"/>
                </a:schemeClr>
              </a:solidFill>
              <a:latin typeface="+mj-lt"/>
              <a:cs typeface="Calibri"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repeatCount="indefinite" fill="hold" nodeType="afterEffect">
                                  <p:stCondLst>
                                    <p:cond delay="0"/>
                                  </p:stCondLst>
                                  <p:childTnLst>
                                    <p:animMotion origin="layout" path="M -3.33333E-6 2.22222E-6 C -0.04739 -0.04514 -0.08732 -0.08079 -0.09895 -0.11528 C -0.11059 -0.14977 -0.08194 -0.19051 -0.06979 -0.20695 C -0.05764 -0.22338 -0.05781 -0.21991 -0.02604 -0.21389 C 0.00573 -0.20787 0.07848 -0.18866 0.12084 -0.17084 C 0.1632 -0.15301 0.19549 -0.12755 0.22813 -0.10695 C 0.26077 -0.08635 0.28802 -0.07963 0.31667 -0.04723 C 0.34532 -0.01482 0.38438 0.04699 0.4 0.0875 C 0.41563 0.12801 0.42431 0.17592 0.41025 0.19583 C 0.39618 0.21574 0.35313 0.21365 0.31563 0.20694 C 0.27813 0.20023 0.2382 0.19027 0.18542 0.15555 C 0.13264 0.12083 0.0474 0.04514 -3.33333E-6 2.22222E-6 Z " pathEditMode="relative" ptsTypes="aaaaaaaaaaaa">
                                      <p:cBhvr>
                                        <p:cTn id="6" dur="25000" fill="hold"/>
                                        <p:tgtEl>
                                          <p:spTgt spid="15363"/>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82"/>
          <p:cNvGrpSpPr/>
          <p:nvPr/>
        </p:nvGrpSpPr>
        <p:grpSpPr>
          <a:xfrm>
            <a:off x="2883652" y="2177503"/>
            <a:ext cx="764349" cy="2765716"/>
            <a:chOff x="2883652" y="2177503"/>
            <a:chExt cx="764349" cy="2765716"/>
          </a:xfrm>
        </p:grpSpPr>
        <p:sp>
          <p:nvSpPr>
            <p:cNvPr id="89" name="Cube 88"/>
            <p:cNvSpPr/>
            <p:nvPr/>
          </p:nvSpPr>
          <p:spPr>
            <a:xfrm>
              <a:off x="2922613" y="3779577"/>
              <a:ext cx="725388" cy="815850"/>
            </a:xfrm>
            <a:prstGeom prst="cube">
              <a:avLst/>
            </a:prstGeom>
            <a:solidFill>
              <a:srgbClr val="8C8B63"/>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sz="800"/>
            </a:p>
          </p:txBody>
        </p:sp>
        <p:sp>
          <p:nvSpPr>
            <p:cNvPr id="90" name="Cube 89"/>
            <p:cNvSpPr/>
            <p:nvPr/>
          </p:nvSpPr>
          <p:spPr>
            <a:xfrm>
              <a:off x="2922613" y="3143283"/>
              <a:ext cx="725388" cy="815850"/>
            </a:xfrm>
            <a:prstGeom prst="cube">
              <a:avLst/>
            </a:prstGeom>
            <a:solidFill>
              <a:srgbClr val="336699"/>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sz="800"/>
            </a:p>
          </p:txBody>
        </p:sp>
        <p:sp>
          <p:nvSpPr>
            <p:cNvPr id="91" name="Cube 90"/>
            <p:cNvSpPr/>
            <p:nvPr/>
          </p:nvSpPr>
          <p:spPr>
            <a:xfrm>
              <a:off x="2931473" y="3031714"/>
              <a:ext cx="707666" cy="280665"/>
            </a:xfrm>
            <a:prstGeom prst="cube">
              <a:avLst>
                <a:gd name="adj" fmla="val 6538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800"/>
            </a:p>
          </p:txBody>
        </p:sp>
        <p:sp>
          <p:nvSpPr>
            <p:cNvPr id="92" name="Cube 91"/>
            <p:cNvSpPr/>
            <p:nvPr/>
          </p:nvSpPr>
          <p:spPr>
            <a:xfrm>
              <a:off x="2931473" y="2902708"/>
              <a:ext cx="707666" cy="280665"/>
            </a:xfrm>
            <a:prstGeom prst="cube">
              <a:avLst>
                <a:gd name="adj" fmla="val 65385"/>
              </a:avLst>
            </a:prstGeom>
            <a:solidFill>
              <a:srgbClr val="00B050"/>
            </a:solidFill>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sz="800"/>
            </a:p>
          </p:txBody>
        </p:sp>
        <p:sp>
          <p:nvSpPr>
            <p:cNvPr id="93" name="Cube 92"/>
            <p:cNvSpPr/>
            <p:nvPr/>
          </p:nvSpPr>
          <p:spPr>
            <a:xfrm>
              <a:off x="2931473" y="2766731"/>
              <a:ext cx="707666" cy="280665"/>
            </a:xfrm>
            <a:prstGeom prst="cube">
              <a:avLst>
                <a:gd name="adj" fmla="val 65385"/>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sz="800"/>
            </a:p>
          </p:txBody>
        </p:sp>
        <p:sp>
          <p:nvSpPr>
            <p:cNvPr id="94" name="Cube 93"/>
            <p:cNvSpPr/>
            <p:nvPr/>
          </p:nvSpPr>
          <p:spPr>
            <a:xfrm>
              <a:off x="2931473" y="2637724"/>
              <a:ext cx="707666" cy="280665"/>
            </a:xfrm>
            <a:prstGeom prst="cube">
              <a:avLst>
                <a:gd name="adj" fmla="val 65385"/>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sz="800"/>
            </a:p>
          </p:txBody>
        </p:sp>
        <p:sp>
          <p:nvSpPr>
            <p:cNvPr id="95" name="Cube 94"/>
            <p:cNvSpPr/>
            <p:nvPr/>
          </p:nvSpPr>
          <p:spPr>
            <a:xfrm>
              <a:off x="2928310" y="2561033"/>
              <a:ext cx="713995" cy="224881"/>
            </a:xfrm>
            <a:prstGeom prst="cube">
              <a:avLst>
                <a:gd name="adj" fmla="val 92935"/>
              </a:avLst>
            </a:prstGeom>
            <a:solidFill>
              <a:srgbClr val="D2A000"/>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sz="800"/>
            </a:p>
          </p:txBody>
        </p:sp>
        <p:sp>
          <p:nvSpPr>
            <p:cNvPr id="96" name="Cube 95"/>
            <p:cNvSpPr/>
            <p:nvPr/>
          </p:nvSpPr>
          <p:spPr>
            <a:xfrm>
              <a:off x="2928310" y="2505245"/>
              <a:ext cx="713995" cy="224881"/>
            </a:xfrm>
            <a:prstGeom prst="cube">
              <a:avLst>
                <a:gd name="adj" fmla="val 9293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800"/>
            </a:p>
          </p:txBody>
        </p:sp>
        <p:sp>
          <p:nvSpPr>
            <p:cNvPr id="97" name="Cube 96"/>
            <p:cNvSpPr/>
            <p:nvPr/>
          </p:nvSpPr>
          <p:spPr>
            <a:xfrm>
              <a:off x="2928310" y="2449458"/>
              <a:ext cx="713995" cy="224881"/>
            </a:xfrm>
            <a:prstGeom prst="cube">
              <a:avLst>
                <a:gd name="adj" fmla="val 92935"/>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800"/>
            </a:p>
          </p:txBody>
        </p:sp>
        <p:sp>
          <p:nvSpPr>
            <p:cNvPr id="98" name="Cube 97"/>
            <p:cNvSpPr/>
            <p:nvPr/>
          </p:nvSpPr>
          <p:spPr>
            <a:xfrm>
              <a:off x="2928310" y="2400647"/>
              <a:ext cx="713995" cy="224881"/>
            </a:xfrm>
            <a:prstGeom prst="cube">
              <a:avLst>
                <a:gd name="adj" fmla="val 9293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800"/>
            </a:p>
          </p:txBody>
        </p:sp>
        <p:sp>
          <p:nvSpPr>
            <p:cNvPr id="99" name="Cube 98"/>
            <p:cNvSpPr/>
            <p:nvPr/>
          </p:nvSpPr>
          <p:spPr>
            <a:xfrm>
              <a:off x="2928310" y="2344859"/>
              <a:ext cx="713995" cy="224881"/>
            </a:xfrm>
            <a:prstGeom prst="cube">
              <a:avLst>
                <a:gd name="adj" fmla="val 92935"/>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sz="800"/>
            </a:p>
          </p:txBody>
        </p:sp>
        <p:sp>
          <p:nvSpPr>
            <p:cNvPr id="100" name="Cube 99"/>
            <p:cNvSpPr/>
            <p:nvPr/>
          </p:nvSpPr>
          <p:spPr>
            <a:xfrm>
              <a:off x="2928310" y="2289072"/>
              <a:ext cx="713995" cy="224881"/>
            </a:xfrm>
            <a:prstGeom prst="cube">
              <a:avLst>
                <a:gd name="adj" fmla="val 92935"/>
              </a:avLst>
            </a:prstGeom>
            <a:solidFill>
              <a:srgbClr val="FFFF00"/>
            </a:solidFill>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sz="800"/>
            </a:p>
          </p:txBody>
        </p:sp>
        <p:sp>
          <p:nvSpPr>
            <p:cNvPr id="103" name="Cube 102"/>
            <p:cNvSpPr/>
            <p:nvPr/>
          </p:nvSpPr>
          <p:spPr>
            <a:xfrm>
              <a:off x="2928310" y="2233290"/>
              <a:ext cx="713995" cy="224881"/>
            </a:xfrm>
            <a:prstGeom prst="cube">
              <a:avLst>
                <a:gd name="adj" fmla="val 92935"/>
              </a:avLst>
            </a:prstGeom>
            <a:solidFill>
              <a:srgbClr val="00B0F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800"/>
            </a:p>
          </p:txBody>
        </p:sp>
        <p:sp>
          <p:nvSpPr>
            <p:cNvPr id="104" name="Cube 103"/>
            <p:cNvSpPr/>
            <p:nvPr/>
          </p:nvSpPr>
          <p:spPr>
            <a:xfrm>
              <a:off x="2928310" y="2177503"/>
              <a:ext cx="713995" cy="224881"/>
            </a:xfrm>
            <a:prstGeom prst="cube">
              <a:avLst>
                <a:gd name="adj" fmla="val 92935"/>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sz="800"/>
            </a:p>
          </p:txBody>
        </p:sp>
        <p:sp>
          <p:nvSpPr>
            <p:cNvPr id="114" name="TextBox 113"/>
            <p:cNvSpPr txBox="1"/>
            <p:nvPr/>
          </p:nvSpPr>
          <p:spPr>
            <a:xfrm>
              <a:off x="2883652" y="4604665"/>
              <a:ext cx="646668" cy="338554"/>
            </a:xfrm>
            <a:prstGeom prst="rect">
              <a:avLst/>
            </a:prstGeom>
            <a:noFill/>
          </p:spPr>
          <p:txBody>
            <a:bodyPr wrap="square" rtlCol="0">
              <a:spAutoFit/>
            </a:bodyPr>
            <a:lstStyle/>
            <a:p>
              <a:pPr algn="ctr"/>
              <a:r>
                <a:rPr lang="en-US" sz="800" dirty="0" smtClean="0">
                  <a:latin typeface="+mn-lt"/>
                </a:rPr>
                <a:t>Product Backlog</a:t>
              </a:r>
              <a:endParaRPr lang="en-US" sz="800" dirty="0">
                <a:latin typeface="+mn-lt"/>
              </a:endParaRPr>
            </a:p>
          </p:txBody>
        </p:sp>
      </p:grpSp>
      <p:sp>
        <p:nvSpPr>
          <p:cNvPr id="87" name="Rectangle 2"/>
          <p:cNvSpPr txBox="1">
            <a:spLocks noChangeArrowheads="1"/>
          </p:cNvSpPr>
          <p:nvPr/>
        </p:nvSpPr>
        <p:spPr>
          <a:xfrm>
            <a:off x="956950" y="397063"/>
            <a:ext cx="6096000" cy="369887"/>
          </a:xfrm>
          <a:prstGeom prst="rect">
            <a:avLst/>
          </a:prstGeom>
        </p:spPr>
        <p:txBody>
          <a:bodyPr anchor="t"/>
          <a:lstStyle/>
          <a:p>
            <a:pPr lvl="0">
              <a:defRPr/>
            </a:pPr>
            <a:r>
              <a:rPr lang="en-US" sz="2000" dirty="0" smtClean="0">
                <a:cs typeface="Calibri" pitchFamily="34" charset="0"/>
              </a:rPr>
              <a:t>Agile Process Framework Contd…</a:t>
            </a:r>
          </a:p>
        </p:txBody>
      </p:sp>
      <p:sp>
        <p:nvSpPr>
          <p:cNvPr id="33795" name="AutoShape 3"/>
          <p:cNvSpPr>
            <a:spLocks noChangeAspect="1" noChangeArrowheads="1" noTextEdit="1"/>
          </p:cNvSpPr>
          <p:nvPr/>
        </p:nvSpPr>
        <p:spPr bwMode="auto">
          <a:xfrm>
            <a:off x="2923445" y="1859469"/>
            <a:ext cx="672956" cy="90149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US" sz="800">
              <a:latin typeface="+mn-lt"/>
            </a:endParaRPr>
          </a:p>
        </p:txBody>
      </p:sp>
      <p:grpSp>
        <p:nvGrpSpPr>
          <p:cNvPr id="3" name="Group 284"/>
          <p:cNvGrpSpPr/>
          <p:nvPr/>
        </p:nvGrpSpPr>
        <p:grpSpPr>
          <a:xfrm>
            <a:off x="3206867" y="1499256"/>
            <a:ext cx="1160804" cy="847340"/>
            <a:chOff x="3206867" y="1499256"/>
            <a:chExt cx="1160804" cy="847340"/>
          </a:xfrm>
        </p:grpSpPr>
        <p:sp>
          <p:nvSpPr>
            <p:cNvPr id="112" name="Right Arrow 111"/>
            <p:cNvSpPr/>
            <p:nvPr/>
          </p:nvSpPr>
          <p:spPr>
            <a:xfrm>
              <a:off x="4019465" y="1948850"/>
              <a:ext cx="348206" cy="13986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33811" name="Freeform 19"/>
            <p:cNvSpPr>
              <a:spLocks/>
            </p:cNvSpPr>
            <p:nvPr/>
          </p:nvSpPr>
          <p:spPr bwMode="auto">
            <a:xfrm>
              <a:off x="3212642" y="2093189"/>
              <a:ext cx="653007" cy="217694"/>
            </a:xfrm>
            <a:custGeom>
              <a:avLst/>
              <a:gdLst/>
              <a:ahLst/>
              <a:cxnLst>
                <a:cxn ang="0">
                  <a:pos x="6" y="163"/>
                </a:cxn>
                <a:cxn ang="0">
                  <a:pos x="26" y="154"/>
                </a:cxn>
                <a:cxn ang="0">
                  <a:pos x="13" y="154"/>
                </a:cxn>
                <a:cxn ang="0">
                  <a:pos x="32" y="144"/>
                </a:cxn>
                <a:cxn ang="0">
                  <a:pos x="19" y="144"/>
                </a:cxn>
                <a:cxn ang="0">
                  <a:pos x="38" y="135"/>
                </a:cxn>
                <a:cxn ang="0">
                  <a:pos x="26" y="135"/>
                </a:cxn>
                <a:cxn ang="0">
                  <a:pos x="45" y="126"/>
                </a:cxn>
                <a:cxn ang="0">
                  <a:pos x="13" y="126"/>
                </a:cxn>
                <a:cxn ang="0">
                  <a:pos x="32" y="117"/>
                </a:cxn>
                <a:cxn ang="0">
                  <a:pos x="0" y="117"/>
                </a:cxn>
                <a:cxn ang="0">
                  <a:pos x="38" y="98"/>
                </a:cxn>
                <a:cxn ang="0">
                  <a:pos x="6" y="98"/>
                </a:cxn>
                <a:cxn ang="0">
                  <a:pos x="32" y="87"/>
                </a:cxn>
                <a:cxn ang="0">
                  <a:pos x="14" y="87"/>
                </a:cxn>
                <a:cxn ang="0">
                  <a:pos x="167" y="0"/>
                </a:cxn>
                <a:cxn ang="0">
                  <a:pos x="477" y="0"/>
                </a:cxn>
                <a:cxn ang="0">
                  <a:pos x="446" y="15"/>
                </a:cxn>
                <a:cxn ang="0">
                  <a:pos x="491" y="15"/>
                </a:cxn>
                <a:cxn ang="0">
                  <a:pos x="433" y="43"/>
                </a:cxn>
                <a:cxn ang="0">
                  <a:pos x="465" y="43"/>
                </a:cxn>
                <a:cxn ang="0">
                  <a:pos x="446" y="52"/>
                </a:cxn>
                <a:cxn ang="0">
                  <a:pos x="478" y="52"/>
                </a:cxn>
                <a:cxn ang="0">
                  <a:pos x="458" y="61"/>
                </a:cxn>
                <a:cxn ang="0">
                  <a:pos x="491" y="61"/>
                </a:cxn>
                <a:cxn ang="0">
                  <a:pos x="471" y="71"/>
                </a:cxn>
                <a:cxn ang="0">
                  <a:pos x="484" y="71"/>
                </a:cxn>
                <a:cxn ang="0">
                  <a:pos x="469" y="79"/>
                </a:cxn>
                <a:cxn ang="0">
                  <a:pos x="478" y="80"/>
                </a:cxn>
                <a:cxn ang="0">
                  <a:pos x="458" y="89"/>
                </a:cxn>
                <a:cxn ang="0">
                  <a:pos x="471" y="89"/>
                </a:cxn>
                <a:cxn ang="0">
                  <a:pos x="316" y="163"/>
                </a:cxn>
                <a:cxn ang="0">
                  <a:pos x="6" y="163"/>
                </a:cxn>
              </a:cxnLst>
              <a:rect l="0" t="0" r="r" b="b"/>
              <a:pathLst>
                <a:path w="491" h="163">
                  <a:moveTo>
                    <a:pt x="6" y="163"/>
                  </a:moveTo>
                  <a:lnTo>
                    <a:pt x="26" y="154"/>
                  </a:lnTo>
                  <a:lnTo>
                    <a:pt x="13" y="154"/>
                  </a:lnTo>
                  <a:lnTo>
                    <a:pt x="32" y="144"/>
                  </a:lnTo>
                  <a:lnTo>
                    <a:pt x="19" y="144"/>
                  </a:lnTo>
                  <a:lnTo>
                    <a:pt x="38" y="135"/>
                  </a:lnTo>
                  <a:lnTo>
                    <a:pt x="26" y="135"/>
                  </a:lnTo>
                  <a:lnTo>
                    <a:pt x="45" y="126"/>
                  </a:lnTo>
                  <a:lnTo>
                    <a:pt x="13" y="126"/>
                  </a:lnTo>
                  <a:lnTo>
                    <a:pt x="32" y="117"/>
                  </a:lnTo>
                  <a:lnTo>
                    <a:pt x="0" y="117"/>
                  </a:lnTo>
                  <a:lnTo>
                    <a:pt x="38" y="98"/>
                  </a:lnTo>
                  <a:lnTo>
                    <a:pt x="6" y="98"/>
                  </a:lnTo>
                  <a:lnTo>
                    <a:pt x="32" y="87"/>
                  </a:lnTo>
                  <a:lnTo>
                    <a:pt x="14" y="87"/>
                  </a:lnTo>
                  <a:lnTo>
                    <a:pt x="167" y="0"/>
                  </a:lnTo>
                  <a:lnTo>
                    <a:pt x="477" y="0"/>
                  </a:lnTo>
                  <a:lnTo>
                    <a:pt x="446" y="15"/>
                  </a:lnTo>
                  <a:lnTo>
                    <a:pt x="491" y="15"/>
                  </a:lnTo>
                  <a:lnTo>
                    <a:pt x="433" y="43"/>
                  </a:lnTo>
                  <a:lnTo>
                    <a:pt x="465" y="43"/>
                  </a:lnTo>
                  <a:lnTo>
                    <a:pt x="446" y="52"/>
                  </a:lnTo>
                  <a:lnTo>
                    <a:pt x="478" y="52"/>
                  </a:lnTo>
                  <a:lnTo>
                    <a:pt x="458" y="61"/>
                  </a:lnTo>
                  <a:lnTo>
                    <a:pt x="491" y="61"/>
                  </a:lnTo>
                  <a:lnTo>
                    <a:pt x="471" y="71"/>
                  </a:lnTo>
                  <a:lnTo>
                    <a:pt x="484" y="71"/>
                  </a:lnTo>
                  <a:lnTo>
                    <a:pt x="469" y="79"/>
                  </a:lnTo>
                  <a:lnTo>
                    <a:pt x="478" y="80"/>
                  </a:lnTo>
                  <a:lnTo>
                    <a:pt x="458" y="89"/>
                  </a:lnTo>
                  <a:lnTo>
                    <a:pt x="471" y="89"/>
                  </a:lnTo>
                  <a:lnTo>
                    <a:pt x="316" y="163"/>
                  </a:lnTo>
                  <a:lnTo>
                    <a:pt x="6" y="163"/>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800">
                <a:latin typeface="+mn-lt"/>
              </a:endParaRPr>
            </a:p>
          </p:txBody>
        </p:sp>
        <p:sp>
          <p:nvSpPr>
            <p:cNvPr id="105" name="Cube 104"/>
            <p:cNvSpPr/>
            <p:nvPr/>
          </p:nvSpPr>
          <p:spPr>
            <a:xfrm>
              <a:off x="3206867" y="2121715"/>
              <a:ext cx="713995" cy="224881"/>
            </a:xfrm>
            <a:prstGeom prst="cube">
              <a:avLst>
                <a:gd name="adj" fmla="val 92935"/>
              </a:avLst>
            </a:prstGeom>
            <a:solidFill>
              <a:srgbClr val="00B0F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800"/>
            </a:p>
          </p:txBody>
        </p:sp>
        <p:sp>
          <p:nvSpPr>
            <p:cNvPr id="106" name="Cube 105"/>
            <p:cNvSpPr/>
            <p:nvPr/>
          </p:nvSpPr>
          <p:spPr>
            <a:xfrm>
              <a:off x="3206867" y="2072904"/>
              <a:ext cx="713995" cy="224881"/>
            </a:xfrm>
            <a:prstGeom prst="cube">
              <a:avLst>
                <a:gd name="adj" fmla="val 92935"/>
              </a:avLst>
            </a:prstGeom>
            <a:solidFill>
              <a:srgbClr val="FFC000"/>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sz="800"/>
            </a:p>
          </p:txBody>
        </p:sp>
        <p:sp>
          <p:nvSpPr>
            <p:cNvPr id="108" name="Cube 107"/>
            <p:cNvSpPr/>
            <p:nvPr/>
          </p:nvSpPr>
          <p:spPr>
            <a:xfrm>
              <a:off x="3206867" y="2017116"/>
              <a:ext cx="713995" cy="224881"/>
            </a:xfrm>
            <a:prstGeom prst="cube">
              <a:avLst>
                <a:gd name="adj" fmla="val 92935"/>
              </a:avLst>
            </a:prstGeom>
            <a:solidFill>
              <a:srgbClr val="00B0F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800"/>
            </a:p>
          </p:txBody>
        </p:sp>
        <p:sp>
          <p:nvSpPr>
            <p:cNvPr id="110" name="Cube 109"/>
            <p:cNvSpPr/>
            <p:nvPr/>
          </p:nvSpPr>
          <p:spPr>
            <a:xfrm>
              <a:off x="3206867" y="1961329"/>
              <a:ext cx="713995" cy="224881"/>
            </a:xfrm>
            <a:prstGeom prst="cube">
              <a:avLst>
                <a:gd name="adj" fmla="val 92935"/>
              </a:avLst>
            </a:prstGeom>
            <a:solidFill>
              <a:srgbClr val="FFC000"/>
            </a:solidFill>
          </p:spPr>
          <p:style>
            <a:lnRef idx="1">
              <a:schemeClr val="accent2"/>
            </a:lnRef>
            <a:fillRef idx="3">
              <a:schemeClr val="accent2"/>
            </a:fillRef>
            <a:effectRef idx="2">
              <a:schemeClr val="accent2"/>
            </a:effectRef>
            <a:fontRef idx="minor">
              <a:schemeClr val="lt1"/>
            </a:fontRef>
          </p:style>
          <p:txBody>
            <a:bodyPr rtlCol="0" anchor="ctr"/>
            <a:lstStyle/>
            <a:p>
              <a:pPr algn="ctr" defTabSz="457200"/>
              <a:endParaRPr lang="en-US" sz="800"/>
            </a:p>
          </p:txBody>
        </p:sp>
        <p:sp>
          <p:nvSpPr>
            <p:cNvPr id="113" name="TextBox 112"/>
            <p:cNvSpPr txBox="1"/>
            <p:nvPr/>
          </p:nvSpPr>
          <p:spPr>
            <a:xfrm>
              <a:off x="3273310" y="1499256"/>
              <a:ext cx="776001" cy="461665"/>
            </a:xfrm>
            <a:prstGeom prst="rect">
              <a:avLst/>
            </a:prstGeom>
            <a:noFill/>
          </p:spPr>
          <p:txBody>
            <a:bodyPr wrap="square" rtlCol="0">
              <a:spAutoFit/>
            </a:bodyPr>
            <a:lstStyle/>
            <a:p>
              <a:pPr algn="ctr"/>
              <a:r>
                <a:rPr lang="en-US" sz="800" b="0" dirty="0" smtClean="0">
                  <a:latin typeface="+mn-lt"/>
                </a:rPr>
                <a:t>High Priority groomed work items</a:t>
              </a:r>
              <a:endParaRPr lang="en-US" sz="800" b="0" dirty="0">
                <a:latin typeface="+mn-lt"/>
              </a:endParaRPr>
            </a:p>
          </p:txBody>
        </p:sp>
      </p:grpSp>
      <p:grpSp>
        <p:nvGrpSpPr>
          <p:cNvPr id="4" name="Group 286"/>
          <p:cNvGrpSpPr/>
          <p:nvPr/>
        </p:nvGrpSpPr>
        <p:grpSpPr>
          <a:xfrm>
            <a:off x="4340701" y="938170"/>
            <a:ext cx="2721959" cy="1570144"/>
            <a:chOff x="4340701" y="938170"/>
            <a:chExt cx="2721959" cy="1570144"/>
          </a:xfrm>
        </p:grpSpPr>
        <p:sp>
          <p:nvSpPr>
            <p:cNvPr id="109" name="TextBox 54"/>
            <p:cNvSpPr txBox="1">
              <a:spLocks noChangeArrowheads="1"/>
            </p:cNvSpPr>
            <p:nvPr/>
          </p:nvSpPr>
          <p:spPr bwMode="auto">
            <a:xfrm>
              <a:off x="6041257" y="1373558"/>
              <a:ext cx="1021403" cy="215444"/>
            </a:xfrm>
            <a:prstGeom prst="rect">
              <a:avLst/>
            </a:prstGeom>
            <a:noFill/>
            <a:ln w="9525">
              <a:noFill/>
              <a:miter lim="800000"/>
              <a:headEnd/>
              <a:tailEnd/>
            </a:ln>
          </p:spPr>
          <p:txBody>
            <a:bodyPr wrap="square">
              <a:spAutoFit/>
            </a:bodyPr>
            <a:lstStyle/>
            <a:p>
              <a:pPr algn="ctr"/>
              <a:r>
                <a:rPr lang="en-US" sz="800" b="0" dirty="0" smtClean="0">
                  <a:latin typeface="+mn-lt"/>
                </a:rPr>
                <a:t>Iteration Backlog</a:t>
              </a:r>
              <a:endParaRPr lang="en-US" sz="800" b="0" dirty="0">
                <a:latin typeface="+mn-lt"/>
              </a:endParaRPr>
            </a:p>
          </p:txBody>
        </p:sp>
        <p:grpSp>
          <p:nvGrpSpPr>
            <p:cNvPr id="5" name="Group 285"/>
            <p:cNvGrpSpPr/>
            <p:nvPr/>
          </p:nvGrpSpPr>
          <p:grpSpPr>
            <a:xfrm>
              <a:off x="4340701" y="938170"/>
              <a:ext cx="2561952" cy="1570144"/>
              <a:chOff x="4340701" y="938170"/>
              <a:chExt cx="2561952" cy="1570144"/>
            </a:xfrm>
          </p:grpSpPr>
          <p:grpSp>
            <p:nvGrpSpPr>
              <p:cNvPr id="6" name="Group 117"/>
              <p:cNvGrpSpPr/>
              <p:nvPr/>
            </p:nvGrpSpPr>
            <p:grpSpPr>
              <a:xfrm>
                <a:off x="4340701" y="1559210"/>
                <a:ext cx="1850466" cy="949104"/>
                <a:chOff x="2066306" y="1330036"/>
                <a:chExt cx="2208811" cy="1128156"/>
              </a:xfrm>
            </p:grpSpPr>
            <p:sp>
              <p:nvSpPr>
                <p:cNvPr id="115" name="Rectangle 114"/>
                <p:cNvSpPr/>
                <p:nvPr/>
              </p:nvSpPr>
              <p:spPr>
                <a:xfrm>
                  <a:off x="2066306" y="1330036"/>
                  <a:ext cx="2208811" cy="1128156"/>
                </a:xfrm>
                <a:prstGeom prst="rect">
                  <a:avLst/>
                </a:prstGeom>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800"/>
                </a:p>
              </p:txBody>
            </p:sp>
            <p:sp>
              <p:nvSpPr>
                <p:cNvPr id="116" name="Rectangle 115"/>
                <p:cNvSpPr/>
                <p:nvPr/>
              </p:nvSpPr>
              <p:spPr>
                <a:xfrm>
                  <a:off x="2175189" y="1448791"/>
                  <a:ext cx="924270" cy="902524"/>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800" dirty="0" smtClean="0">
                      <a:solidFill>
                        <a:schemeClr val="tx1"/>
                      </a:solidFill>
                    </a:rPr>
                    <a:t>Part I – </a:t>
                  </a:r>
                  <a:r>
                    <a:rPr lang="en-US" sz="800" b="0" dirty="0" smtClean="0">
                      <a:solidFill>
                        <a:schemeClr val="tx1"/>
                      </a:solidFill>
                    </a:rPr>
                    <a:t>User Story Analysis</a:t>
                  </a:r>
                </a:p>
              </p:txBody>
            </p:sp>
            <p:sp>
              <p:nvSpPr>
                <p:cNvPr id="117" name="Rectangle 116"/>
                <p:cNvSpPr/>
                <p:nvPr/>
              </p:nvSpPr>
              <p:spPr>
                <a:xfrm>
                  <a:off x="3230089" y="1434941"/>
                  <a:ext cx="924270" cy="902524"/>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800" dirty="0" smtClean="0">
                      <a:solidFill>
                        <a:schemeClr val="tx1"/>
                      </a:solidFill>
                    </a:rPr>
                    <a:t>Part II – </a:t>
                  </a:r>
                  <a:r>
                    <a:rPr lang="en-US" sz="800" b="0" dirty="0" smtClean="0">
                      <a:solidFill>
                        <a:schemeClr val="tx1"/>
                      </a:solidFill>
                    </a:rPr>
                    <a:t>Tasking and Task Estimation</a:t>
                  </a:r>
                  <a:endParaRPr lang="en-US" sz="800" b="0" dirty="0">
                    <a:solidFill>
                      <a:schemeClr val="tx1"/>
                    </a:solidFill>
                  </a:endParaRPr>
                </a:p>
              </p:txBody>
            </p:sp>
          </p:grpSp>
          <p:sp>
            <p:nvSpPr>
              <p:cNvPr id="128" name="Right Arrow 127"/>
              <p:cNvSpPr/>
              <p:nvPr/>
            </p:nvSpPr>
            <p:spPr>
              <a:xfrm>
                <a:off x="5165620" y="1847283"/>
                <a:ext cx="187369" cy="141522"/>
              </a:xfrm>
              <a:prstGeom prst="rightArrow">
                <a:avLst/>
              </a:prstGeom>
              <a:ln>
                <a:solidFill>
                  <a:schemeClr val="bg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800"/>
              </a:p>
            </p:txBody>
          </p:sp>
          <p:sp>
            <p:nvSpPr>
              <p:cNvPr id="129" name="Right Arrow 128"/>
              <p:cNvSpPr/>
              <p:nvPr/>
            </p:nvSpPr>
            <p:spPr>
              <a:xfrm>
                <a:off x="5165620" y="2075399"/>
                <a:ext cx="187369" cy="141522"/>
              </a:xfrm>
              <a:prstGeom prst="rightArrow">
                <a:avLst/>
              </a:prstGeom>
              <a:ln>
                <a:solidFill>
                  <a:schemeClr val="bg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800"/>
              </a:p>
            </p:txBody>
          </p:sp>
          <p:pic>
            <p:nvPicPr>
              <p:cNvPr id="132" name="Picture 3" descr="C:\Users\rahul_sawhney\AppData\Local\Microsoft\Windows\Temporary Internet Files\Content.IE5\DJW68LD0\MCj04339540000[1].png"/>
              <p:cNvPicPr>
                <a:picLocks noChangeAspect="1" noChangeArrowheads="1"/>
              </p:cNvPicPr>
              <p:nvPr/>
            </p:nvPicPr>
            <p:blipFill>
              <a:blip r:embed="rId3" cstate="print"/>
              <a:srcRect/>
              <a:stretch>
                <a:fillRect/>
              </a:stretch>
            </p:blipFill>
            <p:spPr bwMode="auto">
              <a:xfrm flipH="1">
                <a:off x="4609151" y="1127123"/>
                <a:ext cx="383026" cy="288478"/>
              </a:xfrm>
              <a:prstGeom prst="rect">
                <a:avLst/>
              </a:prstGeom>
              <a:noFill/>
              <a:ln w="9525">
                <a:noFill/>
                <a:miter lim="800000"/>
                <a:headEnd/>
                <a:tailEnd/>
              </a:ln>
            </p:spPr>
          </p:pic>
          <p:sp>
            <p:nvSpPr>
              <p:cNvPr id="133" name="TextBox 54"/>
              <p:cNvSpPr txBox="1">
                <a:spLocks noChangeArrowheads="1"/>
              </p:cNvSpPr>
              <p:nvPr/>
            </p:nvSpPr>
            <p:spPr bwMode="auto">
              <a:xfrm>
                <a:off x="4422780" y="1341921"/>
                <a:ext cx="773512" cy="215444"/>
              </a:xfrm>
              <a:prstGeom prst="rect">
                <a:avLst/>
              </a:prstGeom>
              <a:noFill/>
              <a:ln w="9525">
                <a:noFill/>
                <a:miter lim="800000"/>
                <a:headEnd/>
                <a:tailEnd/>
              </a:ln>
            </p:spPr>
            <p:txBody>
              <a:bodyPr wrap="square">
                <a:spAutoFit/>
              </a:bodyPr>
              <a:lstStyle/>
              <a:p>
                <a:pPr algn="ctr"/>
                <a:r>
                  <a:rPr lang="en-US" sz="800" b="0" dirty="0" smtClean="0">
                    <a:latin typeface="+mn-lt"/>
                  </a:rPr>
                  <a:t>Core Team</a:t>
                </a:r>
                <a:endParaRPr lang="en-US" sz="800" b="0" dirty="0">
                  <a:latin typeface="+mn-lt"/>
                </a:endParaRPr>
              </a:p>
            </p:txBody>
          </p:sp>
          <p:sp>
            <p:nvSpPr>
              <p:cNvPr id="119" name="Freeform 13"/>
              <p:cNvSpPr>
                <a:spLocks/>
              </p:cNvSpPr>
              <p:nvPr/>
            </p:nvSpPr>
            <p:spPr bwMode="auto">
              <a:xfrm>
                <a:off x="6232770" y="1155863"/>
                <a:ext cx="653007" cy="217694"/>
              </a:xfrm>
              <a:custGeom>
                <a:avLst/>
                <a:gdLst/>
                <a:ahLst/>
                <a:cxnLst>
                  <a:cxn ang="0">
                    <a:pos x="6" y="163"/>
                  </a:cxn>
                  <a:cxn ang="0">
                    <a:pos x="26" y="154"/>
                  </a:cxn>
                  <a:cxn ang="0">
                    <a:pos x="13" y="154"/>
                  </a:cxn>
                  <a:cxn ang="0">
                    <a:pos x="32" y="144"/>
                  </a:cxn>
                  <a:cxn ang="0">
                    <a:pos x="19" y="144"/>
                  </a:cxn>
                  <a:cxn ang="0">
                    <a:pos x="38" y="135"/>
                  </a:cxn>
                  <a:cxn ang="0">
                    <a:pos x="26" y="135"/>
                  </a:cxn>
                  <a:cxn ang="0">
                    <a:pos x="45" y="126"/>
                  </a:cxn>
                  <a:cxn ang="0">
                    <a:pos x="13" y="126"/>
                  </a:cxn>
                  <a:cxn ang="0">
                    <a:pos x="32" y="117"/>
                  </a:cxn>
                  <a:cxn ang="0">
                    <a:pos x="0" y="117"/>
                  </a:cxn>
                  <a:cxn ang="0">
                    <a:pos x="38" y="98"/>
                  </a:cxn>
                  <a:cxn ang="0">
                    <a:pos x="6" y="98"/>
                  </a:cxn>
                  <a:cxn ang="0">
                    <a:pos x="32" y="87"/>
                  </a:cxn>
                  <a:cxn ang="0">
                    <a:pos x="14" y="87"/>
                  </a:cxn>
                  <a:cxn ang="0">
                    <a:pos x="167" y="0"/>
                  </a:cxn>
                  <a:cxn ang="0">
                    <a:pos x="477" y="0"/>
                  </a:cxn>
                  <a:cxn ang="0">
                    <a:pos x="446" y="15"/>
                  </a:cxn>
                  <a:cxn ang="0">
                    <a:pos x="491" y="15"/>
                  </a:cxn>
                  <a:cxn ang="0">
                    <a:pos x="433" y="43"/>
                  </a:cxn>
                  <a:cxn ang="0">
                    <a:pos x="465" y="43"/>
                  </a:cxn>
                  <a:cxn ang="0">
                    <a:pos x="446" y="52"/>
                  </a:cxn>
                  <a:cxn ang="0">
                    <a:pos x="478" y="52"/>
                  </a:cxn>
                  <a:cxn ang="0">
                    <a:pos x="458" y="61"/>
                  </a:cxn>
                  <a:cxn ang="0">
                    <a:pos x="491" y="61"/>
                  </a:cxn>
                  <a:cxn ang="0">
                    <a:pos x="471" y="71"/>
                  </a:cxn>
                  <a:cxn ang="0">
                    <a:pos x="484" y="71"/>
                  </a:cxn>
                  <a:cxn ang="0">
                    <a:pos x="469" y="79"/>
                  </a:cxn>
                  <a:cxn ang="0">
                    <a:pos x="478" y="80"/>
                  </a:cxn>
                  <a:cxn ang="0">
                    <a:pos x="458" y="89"/>
                  </a:cxn>
                  <a:cxn ang="0">
                    <a:pos x="471" y="89"/>
                  </a:cxn>
                  <a:cxn ang="0">
                    <a:pos x="316" y="163"/>
                  </a:cxn>
                  <a:cxn ang="0">
                    <a:pos x="6" y="163"/>
                  </a:cxn>
                </a:cxnLst>
                <a:rect l="0" t="0" r="r" b="b"/>
                <a:pathLst>
                  <a:path w="491" h="163">
                    <a:moveTo>
                      <a:pt x="6" y="163"/>
                    </a:moveTo>
                    <a:lnTo>
                      <a:pt x="26" y="154"/>
                    </a:lnTo>
                    <a:lnTo>
                      <a:pt x="13" y="154"/>
                    </a:lnTo>
                    <a:lnTo>
                      <a:pt x="32" y="144"/>
                    </a:lnTo>
                    <a:lnTo>
                      <a:pt x="19" y="144"/>
                    </a:lnTo>
                    <a:lnTo>
                      <a:pt x="38" y="135"/>
                    </a:lnTo>
                    <a:lnTo>
                      <a:pt x="26" y="135"/>
                    </a:lnTo>
                    <a:lnTo>
                      <a:pt x="45" y="126"/>
                    </a:lnTo>
                    <a:lnTo>
                      <a:pt x="13" y="126"/>
                    </a:lnTo>
                    <a:lnTo>
                      <a:pt x="32" y="117"/>
                    </a:lnTo>
                    <a:lnTo>
                      <a:pt x="0" y="117"/>
                    </a:lnTo>
                    <a:lnTo>
                      <a:pt x="38" y="98"/>
                    </a:lnTo>
                    <a:lnTo>
                      <a:pt x="6" y="98"/>
                    </a:lnTo>
                    <a:lnTo>
                      <a:pt x="32" y="87"/>
                    </a:lnTo>
                    <a:lnTo>
                      <a:pt x="14" y="87"/>
                    </a:lnTo>
                    <a:lnTo>
                      <a:pt x="167" y="0"/>
                    </a:lnTo>
                    <a:lnTo>
                      <a:pt x="477" y="0"/>
                    </a:lnTo>
                    <a:lnTo>
                      <a:pt x="446" y="15"/>
                    </a:lnTo>
                    <a:lnTo>
                      <a:pt x="491" y="15"/>
                    </a:lnTo>
                    <a:lnTo>
                      <a:pt x="433" y="43"/>
                    </a:lnTo>
                    <a:lnTo>
                      <a:pt x="465" y="43"/>
                    </a:lnTo>
                    <a:lnTo>
                      <a:pt x="446" y="52"/>
                    </a:lnTo>
                    <a:lnTo>
                      <a:pt x="478" y="52"/>
                    </a:lnTo>
                    <a:lnTo>
                      <a:pt x="458" y="61"/>
                    </a:lnTo>
                    <a:lnTo>
                      <a:pt x="491" y="61"/>
                    </a:lnTo>
                    <a:lnTo>
                      <a:pt x="471" y="71"/>
                    </a:lnTo>
                    <a:lnTo>
                      <a:pt x="484" y="71"/>
                    </a:lnTo>
                    <a:lnTo>
                      <a:pt x="469" y="79"/>
                    </a:lnTo>
                    <a:lnTo>
                      <a:pt x="478" y="80"/>
                    </a:lnTo>
                    <a:lnTo>
                      <a:pt x="458" y="89"/>
                    </a:lnTo>
                    <a:lnTo>
                      <a:pt x="471" y="89"/>
                    </a:lnTo>
                    <a:lnTo>
                      <a:pt x="316" y="163"/>
                    </a:lnTo>
                    <a:lnTo>
                      <a:pt x="6" y="163"/>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800" b="0">
                  <a:latin typeface="+mn-lt"/>
                </a:endParaRPr>
              </a:p>
            </p:txBody>
          </p:sp>
          <p:sp>
            <p:nvSpPr>
              <p:cNvPr id="120" name="Freeform 14"/>
              <p:cNvSpPr>
                <a:spLocks/>
              </p:cNvSpPr>
              <p:nvPr/>
            </p:nvSpPr>
            <p:spPr bwMode="auto">
              <a:xfrm>
                <a:off x="6232770" y="1155863"/>
                <a:ext cx="653007" cy="217694"/>
              </a:xfrm>
              <a:custGeom>
                <a:avLst/>
                <a:gdLst/>
                <a:ahLst/>
                <a:cxnLst>
                  <a:cxn ang="0">
                    <a:pos x="6" y="163"/>
                  </a:cxn>
                  <a:cxn ang="0">
                    <a:pos x="26" y="154"/>
                  </a:cxn>
                  <a:cxn ang="0">
                    <a:pos x="13" y="154"/>
                  </a:cxn>
                  <a:cxn ang="0">
                    <a:pos x="32" y="144"/>
                  </a:cxn>
                  <a:cxn ang="0">
                    <a:pos x="19" y="144"/>
                  </a:cxn>
                  <a:cxn ang="0">
                    <a:pos x="38" y="135"/>
                  </a:cxn>
                  <a:cxn ang="0">
                    <a:pos x="26" y="135"/>
                  </a:cxn>
                  <a:cxn ang="0">
                    <a:pos x="45" y="126"/>
                  </a:cxn>
                  <a:cxn ang="0">
                    <a:pos x="13" y="126"/>
                  </a:cxn>
                  <a:cxn ang="0">
                    <a:pos x="32" y="117"/>
                  </a:cxn>
                  <a:cxn ang="0">
                    <a:pos x="0" y="117"/>
                  </a:cxn>
                  <a:cxn ang="0">
                    <a:pos x="38" y="98"/>
                  </a:cxn>
                  <a:cxn ang="0">
                    <a:pos x="6" y="98"/>
                  </a:cxn>
                  <a:cxn ang="0">
                    <a:pos x="32" y="87"/>
                  </a:cxn>
                  <a:cxn ang="0">
                    <a:pos x="14" y="87"/>
                  </a:cxn>
                  <a:cxn ang="0">
                    <a:pos x="167" y="0"/>
                  </a:cxn>
                  <a:cxn ang="0">
                    <a:pos x="477" y="0"/>
                  </a:cxn>
                  <a:cxn ang="0">
                    <a:pos x="446" y="15"/>
                  </a:cxn>
                  <a:cxn ang="0">
                    <a:pos x="491" y="15"/>
                  </a:cxn>
                  <a:cxn ang="0">
                    <a:pos x="433" y="43"/>
                  </a:cxn>
                  <a:cxn ang="0">
                    <a:pos x="465" y="43"/>
                  </a:cxn>
                  <a:cxn ang="0">
                    <a:pos x="446" y="52"/>
                  </a:cxn>
                  <a:cxn ang="0">
                    <a:pos x="478" y="52"/>
                  </a:cxn>
                  <a:cxn ang="0">
                    <a:pos x="458" y="61"/>
                  </a:cxn>
                  <a:cxn ang="0">
                    <a:pos x="491" y="61"/>
                  </a:cxn>
                  <a:cxn ang="0">
                    <a:pos x="471" y="71"/>
                  </a:cxn>
                  <a:cxn ang="0">
                    <a:pos x="484" y="71"/>
                  </a:cxn>
                  <a:cxn ang="0">
                    <a:pos x="469" y="79"/>
                  </a:cxn>
                  <a:cxn ang="0">
                    <a:pos x="478" y="80"/>
                  </a:cxn>
                  <a:cxn ang="0">
                    <a:pos x="458" y="89"/>
                  </a:cxn>
                  <a:cxn ang="0">
                    <a:pos x="471" y="89"/>
                  </a:cxn>
                  <a:cxn ang="0">
                    <a:pos x="316" y="163"/>
                  </a:cxn>
                  <a:cxn ang="0">
                    <a:pos x="6" y="163"/>
                  </a:cxn>
                </a:cxnLst>
                <a:rect l="0" t="0" r="r" b="b"/>
                <a:pathLst>
                  <a:path w="491" h="163">
                    <a:moveTo>
                      <a:pt x="6" y="163"/>
                    </a:moveTo>
                    <a:lnTo>
                      <a:pt x="26" y="154"/>
                    </a:lnTo>
                    <a:lnTo>
                      <a:pt x="13" y="154"/>
                    </a:lnTo>
                    <a:lnTo>
                      <a:pt x="32" y="144"/>
                    </a:lnTo>
                    <a:lnTo>
                      <a:pt x="19" y="144"/>
                    </a:lnTo>
                    <a:lnTo>
                      <a:pt x="38" y="135"/>
                    </a:lnTo>
                    <a:lnTo>
                      <a:pt x="26" y="135"/>
                    </a:lnTo>
                    <a:lnTo>
                      <a:pt x="45" y="126"/>
                    </a:lnTo>
                    <a:lnTo>
                      <a:pt x="13" y="126"/>
                    </a:lnTo>
                    <a:lnTo>
                      <a:pt x="32" y="117"/>
                    </a:lnTo>
                    <a:lnTo>
                      <a:pt x="0" y="117"/>
                    </a:lnTo>
                    <a:lnTo>
                      <a:pt x="38" y="98"/>
                    </a:lnTo>
                    <a:lnTo>
                      <a:pt x="6" y="98"/>
                    </a:lnTo>
                    <a:lnTo>
                      <a:pt x="32" y="87"/>
                    </a:lnTo>
                    <a:lnTo>
                      <a:pt x="14" y="87"/>
                    </a:lnTo>
                    <a:lnTo>
                      <a:pt x="167" y="0"/>
                    </a:lnTo>
                    <a:lnTo>
                      <a:pt x="477" y="0"/>
                    </a:lnTo>
                    <a:lnTo>
                      <a:pt x="446" y="15"/>
                    </a:lnTo>
                    <a:lnTo>
                      <a:pt x="491" y="15"/>
                    </a:lnTo>
                    <a:lnTo>
                      <a:pt x="433" y="43"/>
                    </a:lnTo>
                    <a:lnTo>
                      <a:pt x="465" y="43"/>
                    </a:lnTo>
                    <a:lnTo>
                      <a:pt x="446" y="52"/>
                    </a:lnTo>
                    <a:lnTo>
                      <a:pt x="478" y="52"/>
                    </a:lnTo>
                    <a:lnTo>
                      <a:pt x="458" y="61"/>
                    </a:lnTo>
                    <a:lnTo>
                      <a:pt x="491" y="61"/>
                    </a:lnTo>
                    <a:lnTo>
                      <a:pt x="471" y="71"/>
                    </a:lnTo>
                    <a:lnTo>
                      <a:pt x="484" y="71"/>
                    </a:lnTo>
                    <a:lnTo>
                      <a:pt x="469" y="79"/>
                    </a:lnTo>
                    <a:lnTo>
                      <a:pt x="478" y="80"/>
                    </a:lnTo>
                    <a:lnTo>
                      <a:pt x="458" y="89"/>
                    </a:lnTo>
                    <a:lnTo>
                      <a:pt x="471" y="89"/>
                    </a:lnTo>
                    <a:lnTo>
                      <a:pt x="316" y="163"/>
                    </a:lnTo>
                    <a:lnTo>
                      <a:pt x="6" y="163"/>
                    </a:lnTo>
                    <a:close/>
                  </a:path>
                </a:pathLst>
              </a:custGeom>
              <a:noFill/>
              <a:ln w="1588"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sz="800" b="0">
                  <a:latin typeface="+mn-lt"/>
                </a:endParaRPr>
              </a:p>
            </p:txBody>
          </p:sp>
          <p:sp>
            <p:nvSpPr>
              <p:cNvPr id="121" name="Freeform 15"/>
              <p:cNvSpPr>
                <a:spLocks noEditPoints="1"/>
              </p:cNvSpPr>
              <p:nvPr/>
            </p:nvSpPr>
            <p:spPr bwMode="auto">
              <a:xfrm>
                <a:off x="6267349" y="1175897"/>
                <a:ext cx="591829" cy="185641"/>
              </a:xfrm>
              <a:custGeom>
                <a:avLst/>
                <a:gdLst/>
                <a:ahLst/>
                <a:cxnLst>
                  <a:cxn ang="0">
                    <a:pos x="6" y="72"/>
                  </a:cxn>
                  <a:cxn ang="0">
                    <a:pos x="264" y="72"/>
                  </a:cxn>
                  <a:cxn ang="0">
                    <a:pos x="420" y="0"/>
                  </a:cxn>
                  <a:cxn ang="0">
                    <a:pos x="12" y="83"/>
                  </a:cxn>
                  <a:cxn ang="0">
                    <a:pos x="290" y="83"/>
                  </a:cxn>
                  <a:cxn ang="0">
                    <a:pos x="407" y="28"/>
                  </a:cxn>
                  <a:cxn ang="0">
                    <a:pos x="6" y="102"/>
                  </a:cxn>
                  <a:cxn ang="0">
                    <a:pos x="284" y="102"/>
                  </a:cxn>
                  <a:cxn ang="0">
                    <a:pos x="420" y="38"/>
                  </a:cxn>
                  <a:cxn ang="0">
                    <a:pos x="12" y="111"/>
                  </a:cxn>
                  <a:cxn ang="0">
                    <a:pos x="294" y="111"/>
                  </a:cxn>
                  <a:cxn ang="0">
                    <a:pos x="432" y="47"/>
                  </a:cxn>
                  <a:cxn ang="0">
                    <a:pos x="12" y="120"/>
                  </a:cxn>
                  <a:cxn ang="0">
                    <a:pos x="310" y="120"/>
                  </a:cxn>
                  <a:cxn ang="0">
                    <a:pos x="445" y="56"/>
                  </a:cxn>
                  <a:cxn ang="0">
                    <a:pos x="6" y="129"/>
                  </a:cxn>
                  <a:cxn ang="0">
                    <a:pos x="303" y="129"/>
                  </a:cxn>
                  <a:cxn ang="0">
                    <a:pos x="443" y="64"/>
                  </a:cxn>
                  <a:cxn ang="0">
                    <a:pos x="0" y="139"/>
                  </a:cxn>
                  <a:cxn ang="0">
                    <a:pos x="297" y="139"/>
                  </a:cxn>
                  <a:cxn ang="0">
                    <a:pos x="432" y="74"/>
                  </a:cxn>
                </a:cxnLst>
                <a:rect l="0" t="0" r="r" b="b"/>
                <a:pathLst>
                  <a:path w="445" h="139">
                    <a:moveTo>
                      <a:pt x="6" y="72"/>
                    </a:moveTo>
                    <a:lnTo>
                      <a:pt x="264" y="72"/>
                    </a:lnTo>
                    <a:lnTo>
                      <a:pt x="420" y="0"/>
                    </a:lnTo>
                    <a:moveTo>
                      <a:pt x="12" y="83"/>
                    </a:moveTo>
                    <a:lnTo>
                      <a:pt x="290" y="83"/>
                    </a:lnTo>
                    <a:lnTo>
                      <a:pt x="407" y="28"/>
                    </a:lnTo>
                    <a:moveTo>
                      <a:pt x="6" y="102"/>
                    </a:moveTo>
                    <a:lnTo>
                      <a:pt x="284" y="102"/>
                    </a:lnTo>
                    <a:lnTo>
                      <a:pt x="420" y="38"/>
                    </a:lnTo>
                    <a:moveTo>
                      <a:pt x="12" y="111"/>
                    </a:moveTo>
                    <a:lnTo>
                      <a:pt x="294" y="111"/>
                    </a:lnTo>
                    <a:lnTo>
                      <a:pt x="432" y="47"/>
                    </a:lnTo>
                    <a:moveTo>
                      <a:pt x="12" y="120"/>
                    </a:moveTo>
                    <a:lnTo>
                      <a:pt x="310" y="120"/>
                    </a:lnTo>
                    <a:lnTo>
                      <a:pt x="445" y="56"/>
                    </a:lnTo>
                    <a:moveTo>
                      <a:pt x="6" y="129"/>
                    </a:moveTo>
                    <a:lnTo>
                      <a:pt x="303" y="129"/>
                    </a:lnTo>
                    <a:lnTo>
                      <a:pt x="443" y="64"/>
                    </a:lnTo>
                    <a:moveTo>
                      <a:pt x="0" y="139"/>
                    </a:moveTo>
                    <a:lnTo>
                      <a:pt x="297" y="139"/>
                    </a:lnTo>
                    <a:lnTo>
                      <a:pt x="432" y="74"/>
                    </a:lnTo>
                  </a:path>
                </a:pathLst>
              </a:custGeom>
              <a:noFill/>
              <a:ln w="1588"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sz="800" b="0">
                  <a:latin typeface="+mn-lt"/>
                </a:endParaRPr>
              </a:p>
            </p:txBody>
          </p:sp>
          <p:sp>
            <p:nvSpPr>
              <p:cNvPr id="122" name="Freeform 16"/>
              <p:cNvSpPr>
                <a:spLocks/>
              </p:cNvSpPr>
              <p:nvPr/>
            </p:nvSpPr>
            <p:spPr bwMode="auto">
              <a:xfrm>
                <a:off x="6232770" y="1046349"/>
                <a:ext cx="653007" cy="217694"/>
              </a:xfrm>
              <a:custGeom>
                <a:avLst/>
                <a:gdLst/>
                <a:ahLst/>
                <a:cxnLst>
                  <a:cxn ang="0">
                    <a:pos x="6" y="163"/>
                  </a:cxn>
                  <a:cxn ang="0">
                    <a:pos x="26" y="154"/>
                  </a:cxn>
                  <a:cxn ang="0">
                    <a:pos x="13" y="154"/>
                  </a:cxn>
                  <a:cxn ang="0">
                    <a:pos x="32" y="144"/>
                  </a:cxn>
                  <a:cxn ang="0">
                    <a:pos x="19" y="144"/>
                  </a:cxn>
                  <a:cxn ang="0">
                    <a:pos x="38" y="136"/>
                  </a:cxn>
                  <a:cxn ang="0">
                    <a:pos x="26" y="136"/>
                  </a:cxn>
                  <a:cxn ang="0">
                    <a:pos x="45" y="127"/>
                  </a:cxn>
                  <a:cxn ang="0">
                    <a:pos x="13" y="127"/>
                  </a:cxn>
                  <a:cxn ang="0">
                    <a:pos x="32" y="117"/>
                  </a:cxn>
                  <a:cxn ang="0">
                    <a:pos x="0" y="117"/>
                  </a:cxn>
                  <a:cxn ang="0">
                    <a:pos x="38" y="99"/>
                  </a:cxn>
                  <a:cxn ang="0">
                    <a:pos x="6" y="99"/>
                  </a:cxn>
                  <a:cxn ang="0">
                    <a:pos x="32" y="88"/>
                  </a:cxn>
                  <a:cxn ang="0">
                    <a:pos x="14" y="88"/>
                  </a:cxn>
                  <a:cxn ang="0">
                    <a:pos x="167" y="0"/>
                  </a:cxn>
                  <a:cxn ang="0">
                    <a:pos x="477" y="0"/>
                  </a:cxn>
                  <a:cxn ang="0">
                    <a:pos x="446" y="16"/>
                  </a:cxn>
                  <a:cxn ang="0">
                    <a:pos x="491" y="16"/>
                  </a:cxn>
                  <a:cxn ang="0">
                    <a:pos x="433" y="44"/>
                  </a:cxn>
                  <a:cxn ang="0">
                    <a:pos x="465" y="44"/>
                  </a:cxn>
                  <a:cxn ang="0">
                    <a:pos x="446" y="53"/>
                  </a:cxn>
                  <a:cxn ang="0">
                    <a:pos x="478" y="53"/>
                  </a:cxn>
                  <a:cxn ang="0">
                    <a:pos x="458" y="62"/>
                  </a:cxn>
                  <a:cxn ang="0">
                    <a:pos x="491" y="62"/>
                  </a:cxn>
                  <a:cxn ang="0">
                    <a:pos x="471" y="71"/>
                  </a:cxn>
                  <a:cxn ang="0">
                    <a:pos x="484" y="71"/>
                  </a:cxn>
                  <a:cxn ang="0">
                    <a:pos x="469" y="79"/>
                  </a:cxn>
                  <a:cxn ang="0">
                    <a:pos x="478" y="81"/>
                  </a:cxn>
                  <a:cxn ang="0">
                    <a:pos x="458" y="89"/>
                  </a:cxn>
                  <a:cxn ang="0">
                    <a:pos x="471" y="89"/>
                  </a:cxn>
                  <a:cxn ang="0">
                    <a:pos x="316" y="163"/>
                  </a:cxn>
                  <a:cxn ang="0">
                    <a:pos x="6" y="163"/>
                  </a:cxn>
                </a:cxnLst>
                <a:rect l="0" t="0" r="r" b="b"/>
                <a:pathLst>
                  <a:path w="491" h="163">
                    <a:moveTo>
                      <a:pt x="6" y="163"/>
                    </a:moveTo>
                    <a:lnTo>
                      <a:pt x="26" y="154"/>
                    </a:lnTo>
                    <a:lnTo>
                      <a:pt x="13" y="154"/>
                    </a:lnTo>
                    <a:lnTo>
                      <a:pt x="32" y="144"/>
                    </a:lnTo>
                    <a:lnTo>
                      <a:pt x="19" y="144"/>
                    </a:lnTo>
                    <a:lnTo>
                      <a:pt x="38" y="136"/>
                    </a:lnTo>
                    <a:lnTo>
                      <a:pt x="26" y="136"/>
                    </a:lnTo>
                    <a:lnTo>
                      <a:pt x="45" y="127"/>
                    </a:lnTo>
                    <a:lnTo>
                      <a:pt x="13" y="127"/>
                    </a:lnTo>
                    <a:lnTo>
                      <a:pt x="32" y="117"/>
                    </a:lnTo>
                    <a:lnTo>
                      <a:pt x="0" y="117"/>
                    </a:lnTo>
                    <a:lnTo>
                      <a:pt x="38" y="99"/>
                    </a:lnTo>
                    <a:lnTo>
                      <a:pt x="6" y="99"/>
                    </a:lnTo>
                    <a:lnTo>
                      <a:pt x="32" y="88"/>
                    </a:lnTo>
                    <a:lnTo>
                      <a:pt x="14" y="88"/>
                    </a:lnTo>
                    <a:lnTo>
                      <a:pt x="167" y="0"/>
                    </a:lnTo>
                    <a:lnTo>
                      <a:pt x="477" y="0"/>
                    </a:lnTo>
                    <a:lnTo>
                      <a:pt x="446" y="16"/>
                    </a:lnTo>
                    <a:lnTo>
                      <a:pt x="491" y="16"/>
                    </a:lnTo>
                    <a:lnTo>
                      <a:pt x="433" y="44"/>
                    </a:lnTo>
                    <a:lnTo>
                      <a:pt x="465" y="44"/>
                    </a:lnTo>
                    <a:lnTo>
                      <a:pt x="446" y="53"/>
                    </a:lnTo>
                    <a:lnTo>
                      <a:pt x="478" y="53"/>
                    </a:lnTo>
                    <a:lnTo>
                      <a:pt x="458" y="62"/>
                    </a:lnTo>
                    <a:lnTo>
                      <a:pt x="491" y="62"/>
                    </a:lnTo>
                    <a:lnTo>
                      <a:pt x="471" y="71"/>
                    </a:lnTo>
                    <a:lnTo>
                      <a:pt x="484" y="71"/>
                    </a:lnTo>
                    <a:lnTo>
                      <a:pt x="469" y="79"/>
                    </a:lnTo>
                    <a:lnTo>
                      <a:pt x="478" y="81"/>
                    </a:lnTo>
                    <a:lnTo>
                      <a:pt x="458" y="89"/>
                    </a:lnTo>
                    <a:lnTo>
                      <a:pt x="471" y="89"/>
                    </a:lnTo>
                    <a:lnTo>
                      <a:pt x="316" y="163"/>
                    </a:lnTo>
                    <a:lnTo>
                      <a:pt x="6" y="163"/>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800" b="0">
                  <a:latin typeface="+mn-lt"/>
                </a:endParaRPr>
              </a:p>
            </p:txBody>
          </p:sp>
          <p:sp>
            <p:nvSpPr>
              <p:cNvPr id="123" name="Freeform 17"/>
              <p:cNvSpPr>
                <a:spLocks/>
              </p:cNvSpPr>
              <p:nvPr/>
            </p:nvSpPr>
            <p:spPr bwMode="auto">
              <a:xfrm>
                <a:off x="6232770" y="1046349"/>
                <a:ext cx="653007" cy="217694"/>
              </a:xfrm>
              <a:custGeom>
                <a:avLst/>
                <a:gdLst/>
                <a:ahLst/>
                <a:cxnLst>
                  <a:cxn ang="0">
                    <a:pos x="6" y="163"/>
                  </a:cxn>
                  <a:cxn ang="0">
                    <a:pos x="26" y="154"/>
                  </a:cxn>
                  <a:cxn ang="0">
                    <a:pos x="13" y="154"/>
                  </a:cxn>
                  <a:cxn ang="0">
                    <a:pos x="32" y="144"/>
                  </a:cxn>
                  <a:cxn ang="0">
                    <a:pos x="19" y="144"/>
                  </a:cxn>
                  <a:cxn ang="0">
                    <a:pos x="38" y="136"/>
                  </a:cxn>
                  <a:cxn ang="0">
                    <a:pos x="26" y="136"/>
                  </a:cxn>
                  <a:cxn ang="0">
                    <a:pos x="45" y="127"/>
                  </a:cxn>
                  <a:cxn ang="0">
                    <a:pos x="13" y="127"/>
                  </a:cxn>
                  <a:cxn ang="0">
                    <a:pos x="32" y="117"/>
                  </a:cxn>
                  <a:cxn ang="0">
                    <a:pos x="0" y="117"/>
                  </a:cxn>
                  <a:cxn ang="0">
                    <a:pos x="38" y="99"/>
                  </a:cxn>
                  <a:cxn ang="0">
                    <a:pos x="6" y="99"/>
                  </a:cxn>
                  <a:cxn ang="0">
                    <a:pos x="32" y="88"/>
                  </a:cxn>
                  <a:cxn ang="0">
                    <a:pos x="14" y="88"/>
                  </a:cxn>
                  <a:cxn ang="0">
                    <a:pos x="167" y="0"/>
                  </a:cxn>
                  <a:cxn ang="0">
                    <a:pos x="477" y="0"/>
                  </a:cxn>
                  <a:cxn ang="0">
                    <a:pos x="446" y="16"/>
                  </a:cxn>
                  <a:cxn ang="0">
                    <a:pos x="491" y="16"/>
                  </a:cxn>
                  <a:cxn ang="0">
                    <a:pos x="433" y="44"/>
                  </a:cxn>
                  <a:cxn ang="0">
                    <a:pos x="465" y="44"/>
                  </a:cxn>
                  <a:cxn ang="0">
                    <a:pos x="446" y="53"/>
                  </a:cxn>
                  <a:cxn ang="0">
                    <a:pos x="478" y="53"/>
                  </a:cxn>
                  <a:cxn ang="0">
                    <a:pos x="458" y="62"/>
                  </a:cxn>
                  <a:cxn ang="0">
                    <a:pos x="491" y="62"/>
                  </a:cxn>
                  <a:cxn ang="0">
                    <a:pos x="471" y="71"/>
                  </a:cxn>
                  <a:cxn ang="0">
                    <a:pos x="484" y="71"/>
                  </a:cxn>
                  <a:cxn ang="0">
                    <a:pos x="469" y="79"/>
                  </a:cxn>
                  <a:cxn ang="0">
                    <a:pos x="478" y="81"/>
                  </a:cxn>
                  <a:cxn ang="0">
                    <a:pos x="458" y="89"/>
                  </a:cxn>
                  <a:cxn ang="0">
                    <a:pos x="471" y="89"/>
                  </a:cxn>
                  <a:cxn ang="0">
                    <a:pos x="316" y="163"/>
                  </a:cxn>
                  <a:cxn ang="0">
                    <a:pos x="6" y="163"/>
                  </a:cxn>
                </a:cxnLst>
                <a:rect l="0" t="0" r="r" b="b"/>
                <a:pathLst>
                  <a:path w="491" h="163">
                    <a:moveTo>
                      <a:pt x="6" y="163"/>
                    </a:moveTo>
                    <a:lnTo>
                      <a:pt x="26" y="154"/>
                    </a:lnTo>
                    <a:lnTo>
                      <a:pt x="13" y="154"/>
                    </a:lnTo>
                    <a:lnTo>
                      <a:pt x="32" y="144"/>
                    </a:lnTo>
                    <a:lnTo>
                      <a:pt x="19" y="144"/>
                    </a:lnTo>
                    <a:lnTo>
                      <a:pt x="38" y="136"/>
                    </a:lnTo>
                    <a:lnTo>
                      <a:pt x="26" y="136"/>
                    </a:lnTo>
                    <a:lnTo>
                      <a:pt x="45" y="127"/>
                    </a:lnTo>
                    <a:lnTo>
                      <a:pt x="13" y="127"/>
                    </a:lnTo>
                    <a:lnTo>
                      <a:pt x="32" y="117"/>
                    </a:lnTo>
                    <a:lnTo>
                      <a:pt x="0" y="117"/>
                    </a:lnTo>
                    <a:lnTo>
                      <a:pt x="38" y="99"/>
                    </a:lnTo>
                    <a:lnTo>
                      <a:pt x="6" y="99"/>
                    </a:lnTo>
                    <a:lnTo>
                      <a:pt x="32" y="88"/>
                    </a:lnTo>
                    <a:lnTo>
                      <a:pt x="14" y="88"/>
                    </a:lnTo>
                    <a:lnTo>
                      <a:pt x="167" y="0"/>
                    </a:lnTo>
                    <a:lnTo>
                      <a:pt x="477" y="0"/>
                    </a:lnTo>
                    <a:lnTo>
                      <a:pt x="446" y="16"/>
                    </a:lnTo>
                    <a:lnTo>
                      <a:pt x="491" y="16"/>
                    </a:lnTo>
                    <a:lnTo>
                      <a:pt x="433" y="44"/>
                    </a:lnTo>
                    <a:lnTo>
                      <a:pt x="465" y="44"/>
                    </a:lnTo>
                    <a:lnTo>
                      <a:pt x="446" y="53"/>
                    </a:lnTo>
                    <a:lnTo>
                      <a:pt x="478" y="53"/>
                    </a:lnTo>
                    <a:lnTo>
                      <a:pt x="458" y="62"/>
                    </a:lnTo>
                    <a:lnTo>
                      <a:pt x="491" y="62"/>
                    </a:lnTo>
                    <a:lnTo>
                      <a:pt x="471" y="71"/>
                    </a:lnTo>
                    <a:lnTo>
                      <a:pt x="484" y="71"/>
                    </a:lnTo>
                    <a:lnTo>
                      <a:pt x="469" y="79"/>
                    </a:lnTo>
                    <a:lnTo>
                      <a:pt x="478" y="81"/>
                    </a:lnTo>
                    <a:lnTo>
                      <a:pt x="458" y="89"/>
                    </a:lnTo>
                    <a:lnTo>
                      <a:pt x="471" y="89"/>
                    </a:lnTo>
                    <a:lnTo>
                      <a:pt x="316" y="163"/>
                    </a:lnTo>
                    <a:lnTo>
                      <a:pt x="6" y="163"/>
                    </a:lnTo>
                    <a:close/>
                  </a:path>
                </a:pathLst>
              </a:custGeom>
              <a:noFill/>
              <a:ln w="1588"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sz="800" b="0">
                  <a:latin typeface="+mn-lt"/>
                </a:endParaRPr>
              </a:p>
            </p:txBody>
          </p:sp>
          <p:sp>
            <p:nvSpPr>
              <p:cNvPr id="124" name="Freeform 18"/>
              <p:cNvSpPr>
                <a:spLocks noEditPoints="1"/>
              </p:cNvSpPr>
              <p:nvPr/>
            </p:nvSpPr>
            <p:spPr bwMode="auto">
              <a:xfrm>
                <a:off x="6267349" y="1067717"/>
                <a:ext cx="591829" cy="184305"/>
              </a:xfrm>
              <a:custGeom>
                <a:avLst/>
                <a:gdLst/>
                <a:ahLst/>
                <a:cxnLst>
                  <a:cxn ang="0">
                    <a:pos x="6" y="72"/>
                  </a:cxn>
                  <a:cxn ang="0">
                    <a:pos x="264" y="72"/>
                  </a:cxn>
                  <a:cxn ang="0">
                    <a:pos x="420" y="0"/>
                  </a:cxn>
                  <a:cxn ang="0">
                    <a:pos x="12" y="83"/>
                  </a:cxn>
                  <a:cxn ang="0">
                    <a:pos x="290" y="83"/>
                  </a:cxn>
                  <a:cxn ang="0">
                    <a:pos x="407" y="28"/>
                  </a:cxn>
                  <a:cxn ang="0">
                    <a:pos x="6" y="101"/>
                  </a:cxn>
                  <a:cxn ang="0">
                    <a:pos x="284" y="101"/>
                  </a:cxn>
                  <a:cxn ang="0">
                    <a:pos x="420" y="38"/>
                  </a:cxn>
                  <a:cxn ang="0">
                    <a:pos x="12" y="111"/>
                  </a:cxn>
                  <a:cxn ang="0">
                    <a:pos x="294" y="111"/>
                  </a:cxn>
                  <a:cxn ang="0">
                    <a:pos x="432" y="46"/>
                  </a:cxn>
                  <a:cxn ang="0">
                    <a:pos x="12" y="120"/>
                  </a:cxn>
                  <a:cxn ang="0">
                    <a:pos x="310" y="120"/>
                  </a:cxn>
                  <a:cxn ang="0">
                    <a:pos x="445" y="55"/>
                  </a:cxn>
                  <a:cxn ang="0">
                    <a:pos x="6" y="128"/>
                  </a:cxn>
                  <a:cxn ang="0">
                    <a:pos x="303" y="128"/>
                  </a:cxn>
                  <a:cxn ang="0">
                    <a:pos x="443" y="63"/>
                  </a:cxn>
                  <a:cxn ang="0">
                    <a:pos x="0" y="138"/>
                  </a:cxn>
                  <a:cxn ang="0">
                    <a:pos x="297" y="138"/>
                  </a:cxn>
                  <a:cxn ang="0">
                    <a:pos x="432" y="73"/>
                  </a:cxn>
                </a:cxnLst>
                <a:rect l="0" t="0" r="r" b="b"/>
                <a:pathLst>
                  <a:path w="445" h="138">
                    <a:moveTo>
                      <a:pt x="6" y="72"/>
                    </a:moveTo>
                    <a:lnTo>
                      <a:pt x="264" y="72"/>
                    </a:lnTo>
                    <a:lnTo>
                      <a:pt x="420" y="0"/>
                    </a:lnTo>
                    <a:moveTo>
                      <a:pt x="12" y="83"/>
                    </a:moveTo>
                    <a:lnTo>
                      <a:pt x="290" y="83"/>
                    </a:lnTo>
                    <a:lnTo>
                      <a:pt x="407" y="28"/>
                    </a:lnTo>
                    <a:moveTo>
                      <a:pt x="6" y="101"/>
                    </a:moveTo>
                    <a:lnTo>
                      <a:pt x="284" y="101"/>
                    </a:lnTo>
                    <a:lnTo>
                      <a:pt x="420" y="38"/>
                    </a:lnTo>
                    <a:moveTo>
                      <a:pt x="12" y="111"/>
                    </a:moveTo>
                    <a:lnTo>
                      <a:pt x="294" y="111"/>
                    </a:lnTo>
                    <a:lnTo>
                      <a:pt x="432" y="46"/>
                    </a:lnTo>
                    <a:moveTo>
                      <a:pt x="12" y="120"/>
                    </a:moveTo>
                    <a:lnTo>
                      <a:pt x="310" y="120"/>
                    </a:lnTo>
                    <a:lnTo>
                      <a:pt x="445" y="55"/>
                    </a:lnTo>
                    <a:moveTo>
                      <a:pt x="6" y="128"/>
                    </a:moveTo>
                    <a:lnTo>
                      <a:pt x="303" y="128"/>
                    </a:lnTo>
                    <a:lnTo>
                      <a:pt x="443" y="63"/>
                    </a:lnTo>
                    <a:moveTo>
                      <a:pt x="0" y="138"/>
                    </a:moveTo>
                    <a:lnTo>
                      <a:pt x="297" y="138"/>
                    </a:lnTo>
                    <a:lnTo>
                      <a:pt x="432" y="73"/>
                    </a:lnTo>
                  </a:path>
                </a:pathLst>
              </a:custGeom>
              <a:noFill/>
              <a:ln w="1588"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sz="800" b="0">
                  <a:latin typeface="+mn-lt"/>
                </a:endParaRPr>
              </a:p>
            </p:txBody>
          </p:sp>
          <p:sp>
            <p:nvSpPr>
              <p:cNvPr id="125" name="Freeform 19"/>
              <p:cNvSpPr>
                <a:spLocks/>
              </p:cNvSpPr>
              <p:nvPr/>
            </p:nvSpPr>
            <p:spPr bwMode="auto">
              <a:xfrm>
                <a:off x="6232770" y="938170"/>
                <a:ext cx="653007" cy="217694"/>
              </a:xfrm>
              <a:custGeom>
                <a:avLst/>
                <a:gdLst/>
                <a:ahLst/>
                <a:cxnLst>
                  <a:cxn ang="0">
                    <a:pos x="6" y="163"/>
                  </a:cxn>
                  <a:cxn ang="0">
                    <a:pos x="26" y="154"/>
                  </a:cxn>
                  <a:cxn ang="0">
                    <a:pos x="13" y="154"/>
                  </a:cxn>
                  <a:cxn ang="0">
                    <a:pos x="32" y="144"/>
                  </a:cxn>
                  <a:cxn ang="0">
                    <a:pos x="19" y="144"/>
                  </a:cxn>
                  <a:cxn ang="0">
                    <a:pos x="38" y="135"/>
                  </a:cxn>
                  <a:cxn ang="0">
                    <a:pos x="26" y="135"/>
                  </a:cxn>
                  <a:cxn ang="0">
                    <a:pos x="45" y="126"/>
                  </a:cxn>
                  <a:cxn ang="0">
                    <a:pos x="13" y="126"/>
                  </a:cxn>
                  <a:cxn ang="0">
                    <a:pos x="32" y="117"/>
                  </a:cxn>
                  <a:cxn ang="0">
                    <a:pos x="0" y="117"/>
                  </a:cxn>
                  <a:cxn ang="0">
                    <a:pos x="38" y="98"/>
                  </a:cxn>
                  <a:cxn ang="0">
                    <a:pos x="6" y="98"/>
                  </a:cxn>
                  <a:cxn ang="0">
                    <a:pos x="32" y="87"/>
                  </a:cxn>
                  <a:cxn ang="0">
                    <a:pos x="14" y="87"/>
                  </a:cxn>
                  <a:cxn ang="0">
                    <a:pos x="167" y="0"/>
                  </a:cxn>
                  <a:cxn ang="0">
                    <a:pos x="477" y="0"/>
                  </a:cxn>
                  <a:cxn ang="0">
                    <a:pos x="446" y="15"/>
                  </a:cxn>
                  <a:cxn ang="0">
                    <a:pos x="491" y="15"/>
                  </a:cxn>
                  <a:cxn ang="0">
                    <a:pos x="433" y="43"/>
                  </a:cxn>
                  <a:cxn ang="0">
                    <a:pos x="465" y="43"/>
                  </a:cxn>
                  <a:cxn ang="0">
                    <a:pos x="446" y="52"/>
                  </a:cxn>
                  <a:cxn ang="0">
                    <a:pos x="478" y="52"/>
                  </a:cxn>
                  <a:cxn ang="0">
                    <a:pos x="458" y="61"/>
                  </a:cxn>
                  <a:cxn ang="0">
                    <a:pos x="491" y="61"/>
                  </a:cxn>
                  <a:cxn ang="0">
                    <a:pos x="471" y="71"/>
                  </a:cxn>
                  <a:cxn ang="0">
                    <a:pos x="484" y="71"/>
                  </a:cxn>
                  <a:cxn ang="0">
                    <a:pos x="469" y="79"/>
                  </a:cxn>
                  <a:cxn ang="0">
                    <a:pos x="478" y="80"/>
                  </a:cxn>
                  <a:cxn ang="0">
                    <a:pos x="458" y="89"/>
                  </a:cxn>
                  <a:cxn ang="0">
                    <a:pos x="471" y="89"/>
                  </a:cxn>
                  <a:cxn ang="0">
                    <a:pos x="316" y="163"/>
                  </a:cxn>
                  <a:cxn ang="0">
                    <a:pos x="6" y="163"/>
                  </a:cxn>
                </a:cxnLst>
                <a:rect l="0" t="0" r="r" b="b"/>
                <a:pathLst>
                  <a:path w="491" h="163">
                    <a:moveTo>
                      <a:pt x="6" y="163"/>
                    </a:moveTo>
                    <a:lnTo>
                      <a:pt x="26" y="154"/>
                    </a:lnTo>
                    <a:lnTo>
                      <a:pt x="13" y="154"/>
                    </a:lnTo>
                    <a:lnTo>
                      <a:pt x="32" y="144"/>
                    </a:lnTo>
                    <a:lnTo>
                      <a:pt x="19" y="144"/>
                    </a:lnTo>
                    <a:lnTo>
                      <a:pt x="38" y="135"/>
                    </a:lnTo>
                    <a:lnTo>
                      <a:pt x="26" y="135"/>
                    </a:lnTo>
                    <a:lnTo>
                      <a:pt x="45" y="126"/>
                    </a:lnTo>
                    <a:lnTo>
                      <a:pt x="13" y="126"/>
                    </a:lnTo>
                    <a:lnTo>
                      <a:pt x="32" y="117"/>
                    </a:lnTo>
                    <a:lnTo>
                      <a:pt x="0" y="117"/>
                    </a:lnTo>
                    <a:lnTo>
                      <a:pt x="38" y="98"/>
                    </a:lnTo>
                    <a:lnTo>
                      <a:pt x="6" y="98"/>
                    </a:lnTo>
                    <a:lnTo>
                      <a:pt x="32" y="87"/>
                    </a:lnTo>
                    <a:lnTo>
                      <a:pt x="14" y="87"/>
                    </a:lnTo>
                    <a:lnTo>
                      <a:pt x="167" y="0"/>
                    </a:lnTo>
                    <a:lnTo>
                      <a:pt x="477" y="0"/>
                    </a:lnTo>
                    <a:lnTo>
                      <a:pt x="446" y="15"/>
                    </a:lnTo>
                    <a:lnTo>
                      <a:pt x="491" y="15"/>
                    </a:lnTo>
                    <a:lnTo>
                      <a:pt x="433" y="43"/>
                    </a:lnTo>
                    <a:lnTo>
                      <a:pt x="465" y="43"/>
                    </a:lnTo>
                    <a:lnTo>
                      <a:pt x="446" y="52"/>
                    </a:lnTo>
                    <a:lnTo>
                      <a:pt x="478" y="52"/>
                    </a:lnTo>
                    <a:lnTo>
                      <a:pt x="458" y="61"/>
                    </a:lnTo>
                    <a:lnTo>
                      <a:pt x="491" y="61"/>
                    </a:lnTo>
                    <a:lnTo>
                      <a:pt x="471" y="71"/>
                    </a:lnTo>
                    <a:lnTo>
                      <a:pt x="484" y="71"/>
                    </a:lnTo>
                    <a:lnTo>
                      <a:pt x="469" y="79"/>
                    </a:lnTo>
                    <a:lnTo>
                      <a:pt x="478" y="80"/>
                    </a:lnTo>
                    <a:lnTo>
                      <a:pt x="458" y="89"/>
                    </a:lnTo>
                    <a:lnTo>
                      <a:pt x="471" y="89"/>
                    </a:lnTo>
                    <a:lnTo>
                      <a:pt x="316" y="163"/>
                    </a:lnTo>
                    <a:lnTo>
                      <a:pt x="6" y="163"/>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800" b="0">
                  <a:latin typeface="+mn-lt"/>
                </a:endParaRPr>
              </a:p>
            </p:txBody>
          </p:sp>
          <p:sp>
            <p:nvSpPr>
              <p:cNvPr id="126" name="Freeform 20"/>
              <p:cNvSpPr>
                <a:spLocks/>
              </p:cNvSpPr>
              <p:nvPr/>
            </p:nvSpPr>
            <p:spPr bwMode="auto">
              <a:xfrm>
                <a:off x="6232770" y="938170"/>
                <a:ext cx="653007" cy="217694"/>
              </a:xfrm>
              <a:custGeom>
                <a:avLst/>
                <a:gdLst/>
                <a:ahLst/>
                <a:cxnLst>
                  <a:cxn ang="0">
                    <a:pos x="6" y="163"/>
                  </a:cxn>
                  <a:cxn ang="0">
                    <a:pos x="26" y="154"/>
                  </a:cxn>
                  <a:cxn ang="0">
                    <a:pos x="13" y="154"/>
                  </a:cxn>
                  <a:cxn ang="0">
                    <a:pos x="32" y="144"/>
                  </a:cxn>
                  <a:cxn ang="0">
                    <a:pos x="19" y="144"/>
                  </a:cxn>
                  <a:cxn ang="0">
                    <a:pos x="38" y="135"/>
                  </a:cxn>
                  <a:cxn ang="0">
                    <a:pos x="26" y="135"/>
                  </a:cxn>
                  <a:cxn ang="0">
                    <a:pos x="45" y="126"/>
                  </a:cxn>
                  <a:cxn ang="0">
                    <a:pos x="13" y="126"/>
                  </a:cxn>
                  <a:cxn ang="0">
                    <a:pos x="32" y="117"/>
                  </a:cxn>
                  <a:cxn ang="0">
                    <a:pos x="0" y="117"/>
                  </a:cxn>
                  <a:cxn ang="0">
                    <a:pos x="38" y="98"/>
                  </a:cxn>
                  <a:cxn ang="0">
                    <a:pos x="6" y="98"/>
                  </a:cxn>
                  <a:cxn ang="0">
                    <a:pos x="32" y="87"/>
                  </a:cxn>
                  <a:cxn ang="0">
                    <a:pos x="14" y="87"/>
                  </a:cxn>
                  <a:cxn ang="0">
                    <a:pos x="167" y="0"/>
                  </a:cxn>
                  <a:cxn ang="0">
                    <a:pos x="477" y="0"/>
                  </a:cxn>
                  <a:cxn ang="0">
                    <a:pos x="446" y="15"/>
                  </a:cxn>
                  <a:cxn ang="0">
                    <a:pos x="491" y="15"/>
                  </a:cxn>
                  <a:cxn ang="0">
                    <a:pos x="433" y="43"/>
                  </a:cxn>
                  <a:cxn ang="0">
                    <a:pos x="465" y="43"/>
                  </a:cxn>
                  <a:cxn ang="0">
                    <a:pos x="446" y="52"/>
                  </a:cxn>
                  <a:cxn ang="0">
                    <a:pos x="478" y="52"/>
                  </a:cxn>
                  <a:cxn ang="0">
                    <a:pos x="458" y="61"/>
                  </a:cxn>
                  <a:cxn ang="0">
                    <a:pos x="491" y="61"/>
                  </a:cxn>
                  <a:cxn ang="0">
                    <a:pos x="471" y="71"/>
                  </a:cxn>
                  <a:cxn ang="0">
                    <a:pos x="484" y="71"/>
                  </a:cxn>
                  <a:cxn ang="0">
                    <a:pos x="469" y="79"/>
                  </a:cxn>
                  <a:cxn ang="0">
                    <a:pos x="478" y="80"/>
                  </a:cxn>
                  <a:cxn ang="0">
                    <a:pos x="458" y="89"/>
                  </a:cxn>
                  <a:cxn ang="0">
                    <a:pos x="471" y="89"/>
                  </a:cxn>
                  <a:cxn ang="0">
                    <a:pos x="316" y="163"/>
                  </a:cxn>
                  <a:cxn ang="0">
                    <a:pos x="6" y="163"/>
                  </a:cxn>
                </a:cxnLst>
                <a:rect l="0" t="0" r="r" b="b"/>
                <a:pathLst>
                  <a:path w="491" h="163">
                    <a:moveTo>
                      <a:pt x="6" y="163"/>
                    </a:moveTo>
                    <a:lnTo>
                      <a:pt x="26" y="154"/>
                    </a:lnTo>
                    <a:lnTo>
                      <a:pt x="13" y="154"/>
                    </a:lnTo>
                    <a:lnTo>
                      <a:pt x="32" y="144"/>
                    </a:lnTo>
                    <a:lnTo>
                      <a:pt x="19" y="144"/>
                    </a:lnTo>
                    <a:lnTo>
                      <a:pt x="38" y="135"/>
                    </a:lnTo>
                    <a:lnTo>
                      <a:pt x="26" y="135"/>
                    </a:lnTo>
                    <a:lnTo>
                      <a:pt x="45" y="126"/>
                    </a:lnTo>
                    <a:lnTo>
                      <a:pt x="13" y="126"/>
                    </a:lnTo>
                    <a:lnTo>
                      <a:pt x="32" y="117"/>
                    </a:lnTo>
                    <a:lnTo>
                      <a:pt x="0" y="117"/>
                    </a:lnTo>
                    <a:lnTo>
                      <a:pt x="38" y="98"/>
                    </a:lnTo>
                    <a:lnTo>
                      <a:pt x="6" y="98"/>
                    </a:lnTo>
                    <a:lnTo>
                      <a:pt x="32" y="87"/>
                    </a:lnTo>
                    <a:lnTo>
                      <a:pt x="14" y="87"/>
                    </a:lnTo>
                    <a:lnTo>
                      <a:pt x="167" y="0"/>
                    </a:lnTo>
                    <a:lnTo>
                      <a:pt x="477" y="0"/>
                    </a:lnTo>
                    <a:lnTo>
                      <a:pt x="446" y="15"/>
                    </a:lnTo>
                    <a:lnTo>
                      <a:pt x="491" y="15"/>
                    </a:lnTo>
                    <a:lnTo>
                      <a:pt x="433" y="43"/>
                    </a:lnTo>
                    <a:lnTo>
                      <a:pt x="465" y="43"/>
                    </a:lnTo>
                    <a:lnTo>
                      <a:pt x="446" y="52"/>
                    </a:lnTo>
                    <a:lnTo>
                      <a:pt x="478" y="52"/>
                    </a:lnTo>
                    <a:lnTo>
                      <a:pt x="458" y="61"/>
                    </a:lnTo>
                    <a:lnTo>
                      <a:pt x="491" y="61"/>
                    </a:lnTo>
                    <a:lnTo>
                      <a:pt x="471" y="71"/>
                    </a:lnTo>
                    <a:lnTo>
                      <a:pt x="484" y="71"/>
                    </a:lnTo>
                    <a:lnTo>
                      <a:pt x="469" y="79"/>
                    </a:lnTo>
                    <a:lnTo>
                      <a:pt x="478" y="80"/>
                    </a:lnTo>
                    <a:lnTo>
                      <a:pt x="458" y="89"/>
                    </a:lnTo>
                    <a:lnTo>
                      <a:pt x="471" y="89"/>
                    </a:lnTo>
                    <a:lnTo>
                      <a:pt x="316" y="163"/>
                    </a:lnTo>
                    <a:lnTo>
                      <a:pt x="6" y="163"/>
                    </a:lnTo>
                    <a:close/>
                  </a:path>
                </a:pathLst>
              </a:custGeom>
              <a:noFill/>
              <a:ln w="1588"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sz="800" b="0">
                  <a:latin typeface="+mn-lt"/>
                </a:endParaRPr>
              </a:p>
            </p:txBody>
          </p:sp>
          <p:sp>
            <p:nvSpPr>
              <p:cNvPr id="127" name="Freeform 21"/>
              <p:cNvSpPr>
                <a:spLocks noEditPoints="1"/>
              </p:cNvSpPr>
              <p:nvPr/>
            </p:nvSpPr>
            <p:spPr bwMode="auto">
              <a:xfrm>
                <a:off x="6267349" y="958203"/>
                <a:ext cx="591829" cy="185641"/>
              </a:xfrm>
              <a:custGeom>
                <a:avLst/>
                <a:gdLst/>
                <a:ahLst/>
                <a:cxnLst>
                  <a:cxn ang="0">
                    <a:pos x="6" y="72"/>
                  </a:cxn>
                  <a:cxn ang="0">
                    <a:pos x="264" y="72"/>
                  </a:cxn>
                  <a:cxn ang="0">
                    <a:pos x="420" y="0"/>
                  </a:cxn>
                  <a:cxn ang="0">
                    <a:pos x="12" y="83"/>
                  </a:cxn>
                  <a:cxn ang="0">
                    <a:pos x="290" y="83"/>
                  </a:cxn>
                  <a:cxn ang="0">
                    <a:pos x="407" y="28"/>
                  </a:cxn>
                  <a:cxn ang="0">
                    <a:pos x="6" y="102"/>
                  </a:cxn>
                  <a:cxn ang="0">
                    <a:pos x="284" y="102"/>
                  </a:cxn>
                  <a:cxn ang="0">
                    <a:pos x="420" y="38"/>
                  </a:cxn>
                  <a:cxn ang="0">
                    <a:pos x="12" y="111"/>
                  </a:cxn>
                  <a:cxn ang="0">
                    <a:pos x="294" y="111"/>
                  </a:cxn>
                  <a:cxn ang="0">
                    <a:pos x="432" y="47"/>
                  </a:cxn>
                  <a:cxn ang="0">
                    <a:pos x="12" y="120"/>
                  </a:cxn>
                  <a:cxn ang="0">
                    <a:pos x="310" y="120"/>
                  </a:cxn>
                  <a:cxn ang="0">
                    <a:pos x="445" y="56"/>
                  </a:cxn>
                  <a:cxn ang="0">
                    <a:pos x="6" y="129"/>
                  </a:cxn>
                  <a:cxn ang="0">
                    <a:pos x="303" y="129"/>
                  </a:cxn>
                  <a:cxn ang="0">
                    <a:pos x="443" y="64"/>
                  </a:cxn>
                  <a:cxn ang="0">
                    <a:pos x="0" y="139"/>
                  </a:cxn>
                  <a:cxn ang="0">
                    <a:pos x="297" y="139"/>
                  </a:cxn>
                  <a:cxn ang="0">
                    <a:pos x="432" y="74"/>
                  </a:cxn>
                </a:cxnLst>
                <a:rect l="0" t="0" r="r" b="b"/>
                <a:pathLst>
                  <a:path w="445" h="139">
                    <a:moveTo>
                      <a:pt x="6" y="72"/>
                    </a:moveTo>
                    <a:lnTo>
                      <a:pt x="264" y="72"/>
                    </a:lnTo>
                    <a:lnTo>
                      <a:pt x="420" y="0"/>
                    </a:lnTo>
                    <a:moveTo>
                      <a:pt x="12" y="83"/>
                    </a:moveTo>
                    <a:lnTo>
                      <a:pt x="290" y="83"/>
                    </a:lnTo>
                    <a:lnTo>
                      <a:pt x="407" y="28"/>
                    </a:lnTo>
                    <a:moveTo>
                      <a:pt x="6" y="102"/>
                    </a:moveTo>
                    <a:lnTo>
                      <a:pt x="284" y="102"/>
                    </a:lnTo>
                    <a:lnTo>
                      <a:pt x="420" y="38"/>
                    </a:lnTo>
                    <a:moveTo>
                      <a:pt x="12" y="111"/>
                    </a:moveTo>
                    <a:lnTo>
                      <a:pt x="294" y="111"/>
                    </a:lnTo>
                    <a:lnTo>
                      <a:pt x="432" y="47"/>
                    </a:lnTo>
                    <a:moveTo>
                      <a:pt x="12" y="120"/>
                    </a:moveTo>
                    <a:lnTo>
                      <a:pt x="310" y="120"/>
                    </a:lnTo>
                    <a:lnTo>
                      <a:pt x="445" y="56"/>
                    </a:lnTo>
                    <a:moveTo>
                      <a:pt x="6" y="129"/>
                    </a:moveTo>
                    <a:lnTo>
                      <a:pt x="303" y="129"/>
                    </a:lnTo>
                    <a:lnTo>
                      <a:pt x="443" y="64"/>
                    </a:lnTo>
                    <a:moveTo>
                      <a:pt x="0" y="139"/>
                    </a:moveTo>
                    <a:lnTo>
                      <a:pt x="297" y="139"/>
                    </a:lnTo>
                    <a:lnTo>
                      <a:pt x="432" y="74"/>
                    </a:lnTo>
                  </a:path>
                </a:pathLst>
              </a:custGeom>
              <a:noFill/>
              <a:ln w="1588"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sz="800" b="0">
                  <a:latin typeface="+mn-lt"/>
                </a:endParaRPr>
              </a:p>
            </p:txBody>
          </p:sp>
          <p:cxnSp>
            <p:nvCxnSpPr>
              <p:cNvPr id="131" name="Curved Connector 130"/>
              <p:cNvCxnSpPr/>
              <p:nvPr/>
            </p:nvCxnSpPr>
            <p:spPr>
              <a:xfrm flipV="1">
                <a:off x="5430237" y="1179574"/>
                <a:ext cx="776001" cy="319699"/>
              </a:xfrm>
              <a:prstGeom prst="curvedConnector3">
                <a:avLst>
                  <a:gd name="adj1" fmla="val 50000"/>
                </a:avLst>
              </a:prstGeom>
              <a:ln>
                <a:tailEnd type="arrow"/>
              </a:ln>
            </p:spPr>
            <p:style>
              <a:lnRef idx="3">
                <a:schemeClr val="accent2"/>
              </a:lnRef>
              <a:fillRef idx="0">
                <a:schemeClr val="accent2"/>
              </a:fillRef>
              <a:effectRef idx="2">
                <a:schemeClr val="accent2"/>
              </a:effectRef>
              <a:fontRef idx="minor">
                <a:schemeClr val="tx1"/>
              </a:fontRef>
            </p:style>
          </p:cxnSp>
          <p:sp>
            <p:nvSpPr>
              <p:cNvPr id="134" name="Right Arrow 133"/>
              <p:cNvSpPr/>
              <p:nvPr/>
            </p:nvSpPr>
            <p:spPr>
              <a:xfrm>
                <a:off x="6244379" y="1917214"/>
                <a:ext cx="658274" cy="1315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grpSp>
      <p:grpSp>
        <p:nvGrpSpPr>
          <p:cNvPr id="7" name="Group 287"/>
          <p:cNvGrpSpPr/>
          <p:nvPr/>
        </p:nvGrpSpPr>
        <p:grpSpPr>
          <a:xfrm>
            <a:off x="6960684" y="955618"/>
            <a:ext cx="1782491" cy="1849263"/>
            <a:chOff x="6960684" y="955618"/>
            <a:chExt cx="1782491" cy="1849263"/>
          </a:xfrm>
        </p:grpSpPr>
        <p:pic>
          <p:nvPicPr>
            <p:cNvPr id="6146" name="Picture 2"/>
            <p:cNvPicPr>
              <a:picLocks noChangeAspect="1" noChangeArrowheads="1"/>
            </p:cNvPicPr>
            <p:nvPr/>
          </p:nvPicPr>
          <p:blipFill>
            <a:blip r:embed="rId4" cstate="print"/>
            <a:srcRect/>
            <a:stretch>
              <a:fillRect/>
            </a:stretch>
          </p:blipFill>
          <p:spPr bwMode="auto">
            <a:xfrm>
              <a:off x="7146291" y="1377773"/>
              <a:ext cx="1407849" cy="142710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cxnSp>
          <p:nvCxnSpPr>
            <p:cNvPr id="136" name="Curved Connector 135"/>
            <p:cNvCxnSpPr/>
            <p:nvPr/>
          </p:nvCxnSpPr>
          <p:spPr>
            <a:xfrm>
              <a:off x="6960684" y="1147938"/>
              <a:ext cx="449351" cy="341344"/>
            </a:xfrm>
            <a:prstGeom prst="curvedConnector3">
              <a:avLst>
                <a:gd name="adj1" fmla="val 50000"/>
              </a:avLst>
            </a:prstGeom>
            <a:ln>
              <a:tailEnd type="arrow"/>
            </a:ln>
          </p:spPr>
          <p:style>
            <a:lnRef idx="3">
              <a:schemeClr val="accent2"/>
            </a:lnRef>
            <a:fillRef idx="0">
              <a:schemeClr val="accent2"/>
            </a:fillRef>
            <a:effectRef idx="2">
              <a:schemeClr val="accent2"/>
            </a:effectRef>
            <a:fontRef idx="minor">
              <a:schemeClr val="tx1"/>
            </a:fontRef>
          </p:style>
        </p:cxnSp>
        <p:pic>
          <p:nvPicPr>
            <p:cNvPr id="163" name="Picture 3" descr="C:\Users\rahul_sawhney\AppData\Local\Microsoft\Windows\Temporary Internet Files\Content.IE5\DJW68LD0\MCj04339540000[1].png"/>
            <p:cNvPicPr>
              <a:picLocks noChangeAspect="1" noChangeArrowheads="1"/>
            </p:cNvPicPr>
            <p:nvPr/>
          </p:nvPicPr>
          <p:blipFill>
            <a:blip r:embed="rId3" cstate="print"/>
            <a:srcRect/>
            <a:stretch>
              <a:fillRect/>
            </a:stretch>
          </p:blipFill>
          <p:spPr bwMode="auto">
            <a:xfrm flipH="1">
              <a:off x="7706673" y="955618"/>
              <a:ext cx="383026" cy="288478"/>
            </a:xfrm>
            <a:prstGeom prst="rect">
              <a:avLst/>
            </a:prstGeom>
            <a:noFill/>
            <a:ln w="9525">
              <a:noFill/>
              <a:miter lim="800000"/>
              <a:headEnd/>
              <a:tailEnd/>
            </a:ln>
          </p:spPr>
        </p:pic>
        <p:sp>
          <p:nvSpPr>
            <p:cNvPr id="164" name="TextBox 54"/>
            <p:cNvSpPr txBox="1">
              <a:spLocks noChangeArrowheads="1"/>
            </p:cNvSpPr>
            <p:nvPr/>
          </p:nvSpPr>
          <p:spPr bwMode="auto">
            <a:xfrm>
              <a:off x="7152209" y="1170416"/>
              <a:ext cx="1590966" cy="215444"/>
            </a:xfrm>
            <a:prstGeom prst="rect">
              <a:avLst/>
            </a:prstGeom>
            <a:noFill/>
            <a:ln w="9525">
              <a:noFill/>
              <a:miter lim="800000"/>
              <a:headEnd/>
              <a:tailEnd/>
            </a:ln>
          </p:spPr>
          <p:txBody>
            <a:bodyPr wrap="square">
              <a:spAutoFit/>
            </a:bodyPr>
            <a:lstStyle/>
            <a:p>
              <a:pPr algn="ctr"/>
              <a:r>
                <a:rPr lang="en-US" sz="800" b="0" dirty="0" smtClean="0">
                  <a:latin typeface="+mn-lt"/>
                </a:rPr>
                <a:t>Core + Extended Team</a:t>
              </a:r>
              <a:endParaRPr lang="en-US" sz="800" b="0" dirty="0">
                <a:latin typeface="+mn-lt"/>
              </a:endParaRPr>
            </a:p>
          </p:txBody>
        </p:sp>
      </p:grpSp>
      <p:grpSp>
        <p:nvGrpSpPr>
          <p:cNvPr id="8" name="Group 290"/>
          <p:cNvGrpSpPr/>
          <p:nvPr/>
        </p:nvGrpSpPr>
        <p:grpSpPr>
          <a:xfrm>
            <a:off x="3776335" y="3653067"/>
            <a:ext cx="2565056" cy="1610801"/>
            <a:chOff x="3776335" y="3653067"/>
            <a:chExt cx="2565056" cy="1610801"/>
          </a:xfrm>
        </p:grpSpPr>
        <p:sp>
          <p:nvSpPr>
            <p:cNvPr id="161" name="Right Arrow 160"/>
            <p:cNvSpPr/>
            <p:nvPr/>
          </p:nvSpPr>
          <p:spPr>
            <a:xfrm rot="10800000">
              <a:off x="3776335" y="4416512"/>
              <a:ext cx="1013865" cy="13175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pic>
          <p:nvPicPr>
            <p:cNvPr id="154" name="Picture 39" descr="C:\Documents and Settings\CWarrier\Local Settings\Temporary Internet Files\Content.IE5\8QTHAV1A\MC900090344[1].wmf"/>
            <p:cNvPicPr>
              <a:picLocks noChangeAspect="1" noChangeArrowheads="1"/>
            </p:cNvPicPr>
            <p:nvPr/>
          </p:nvPicPr>
          <p:blipFill>
            <a:blip r:embed="rId5" cstate="print"/>
            <a:srcRect/>
            <a:stretch>
              <a:fillRect/>
            </a:stretch>
          </p:blipFill>
          <p:spPr bwMode="auto">
            <a:xfrm>
              <a:off x="5050541" y="4109213"/>
              <a:ext cx="1216753" cy="913352"/>
            </a:xfrm>
            <a:prstGeom prst="roundRect">
              <a:avLst>
                <a:gd name="adj" fmla="val 8594"/>
              </a:avLst>
            </a:prstGeom>
            <a:solidFill>
              <a:srgbClr val="FFFFFF">
                <a:shade val="85000"/>
              </a:srgbClr>
            </a:solidFill>
            <a:ln>
              <a:solidFill>
                <a:srgbClr val="3451CC"/>
              </a:solidFill>
            </a:ln>
            <a:effectLst>
              <a:reflection blurRad="12700" stA="38000" endPos="28000" dist="5000" dir="5400000" sy="-100000" algn="bl" rotWithShape="0"/>
            </a:effectLst>
          </p:spPr>
        </p:pic>
        <p:sp>
          <p:nvSpPr>
            <p:cNvPr id="159" name="TextBox 54"/>
            <p:cNvSpPr txBox="1">
              <a:spLocks noChangeArrowheads="1"/>
            </p:cNvSpPr>
            <p:nvPr/>
          </p:nvSpPr>
          <p:spPr bwMode="auto">
            <a:xfrm>
              <a:off x="4936961" y="5048424"/>
              <a:ext cx="1404430" cy="215444"/>
            </a:xfrm>
            <a:prstGeom prst="rect">
              <a:avLst/>
            </a:prstGeom>
            <a:noFill/>
            <a:ln w="9525">
              <a:noFill/>
              <a:miter lim="800000"/>
              <a:headEnd/>
              <a:tailEnd/>
            </a:ln>
          </p:spPr>
          <p:txBody>
            <a:bodyPr wrap="square">
              <a:spAutoFit/>
            </a:bodyPr>
            <a:lstStyle/>
            <a:p>
              <a:pPr algn="ctr"/>
              <a:r>
                <a:rPr lang="en-US" sz="800" b="0" dirty="0" smtClean="0">
                  <a:latin typeface="+mn-lt"/>
                </a:rPr>
                <a:t>Retrospective</a:t>
              </a:r>
              <a:endParaRPr lang="en-US" sz="800" b="0" dirty="0">
                <a:latin typeface="+mn-lt"/>
              </a:endParaRPr>
            </a:p>
          </p:txBody>
        </p:sp>
        <p:pic>
          <p:nvPicPr>
            <p:cNvPr id="165" name="Picture 3" descr="C:\Users\rahul_sawhney\AppData\Local\Microsoft\Windows\Temporary Internet Files\Content.IE5\DJW68LD0\MCj04339540000[1].png"/>
            <p:cNvPicPr>
              <a:picLocks noChangeAspect="1" noChangeArrowheads="1"/>
            </p:cNvPicPr>
            <p:nvPr/>
          </p:nvPicPr>
          <p:blipFill>
            <a:blip r:embed="rId3" cstate="print"/>
            <a:srcRect/>
            <a:stretch>
              <a:fillRect/>
            </a:stretch>
          </p:blipFill>
          <p:spPr bwMode="auto">
            <a:xfrm flipH="1">
              <a:off x="5438361" y="3653067"/>
              <a:ext cx="383026" cy="288478"/>
            </a:xfrm>
            <a:prstGeom prst="rect">
              <a:avLst/>
            </a:prstGeom>
            <a:noFill/>
            <a:ln w="9525">
              <a:noFill/>
              <a:miter lim="800000"/>
              <a:headEnd/>
              <a:tailEnd/>
            </a:ln>
          </p:spPr>
        </p:pic>
        <p:sp>
          <p:nvSpPr>
            <p:cNvPr id="166" name="TextBox 54"/>
            <p:cNvSpPr txBox="1">
              <a:spLocks noChangeArrowheads="1"/>
            </p:cNvSpPr>
            <p:nvPr/>
          </p:nvSpPr>
          <p:spPr bwMode="auto">
            <a:xfrm>
              <a:off x="5251990" y="3867866"/>
              <a:ext cx="773512" cy="215444"/>
            </a:xfrm>
            <a:prstGeom prst="rect">
              <a:avLst/>
            </a:prstGeom>
            <a:noFill/>
            <a:ln w="9525">
              <a:noFill/>
              <a:miter lim="800000"/>
              <a:headEnd/>
              <a:tailEnd/>
            </a:ln>
          </p:spPr>
          <p:txBody>
            <a:bodyPr wrap="square">
              <a:spAutoFit/>
            </a:bodyPr>
            <a:lstStyle/>
            <a:p>
              <a:pPr algn="ctr"/>
              <a:r>
                <a:rPr lang="en-US" sz="800" b="0" dirty="0" smtClean="0">
                  <a:latin typeface="+mn-lt"/>
                </a:rPr>
                <a:t>Core Team</a:t>
              </a:r>
              <a:endParaRPr lang="en-US" sz="800" b="0" dirty="0">
                <a:latin typeface="+mn-lt"/>
              </a:endParaRPr>
            </a:p>
          </p:txBody>
        </p:sp>
      </p:grpSp>
      <p:grpSp>
        <p:nvGrpSpPr>
          <p:cNvPr id="9" name="Group 276"/>
          <p:cNvGrpSpPr/>
          <p:nvPr/>
        </p:nvGrpSpPr>
        <p:grpSpPr>
          <a:xfrm>
            <a:off x="33650" y="902533"/>
            <a:ext cx="935381" cy="1130582"/>
            <a:chOff x="33650" y="902533"/>
            <a:chExt cx="935381" cy="1130582"/>
          </a:xfrm>
        </p:grpSpPr>
        <p:pic>
          <p:nvPicPr>
            <p:cNvPr id="207" name="Picture 3" descr="C:\Users\rahul_sawhney\AppData\Local\Microsoft\Windows\Temporary Internet Files\Content.IE5\DJW68LD0\MCj04339540000[1].png"/>
            <p:cNvPicPr>
              <a:picLocks noChangeAspect="1" noChangeArrowheads="1"/>
            </p:cNvPicPr>
            <p:nvPr/>
          </p:nvPicPr>
          <p:blipFill>
            <a:blip r:embed="rId6" cstate="print"/>
            <a:srcRect/>
            <a:stretch>
              <a:fillRect/>
            </a:stretch>
          </p:blipFill>
          <p:spPr bwMode="auto">
            <a:xfrm flipH="1">
              <a:off x="173902" y="902533"/>
              <a:ext cx="561007" cy="514121"/>
            </a:xfrm>
            <a:prstGeom prst="rect">
              <a:avLst/>
            </a:prstGeom>
            <a:noFill/>
            <a:ln w="9525">
              <a:noFill/>
              <a:miter lim="800000"/>
              <a:headEnd/>
              <a:tailEnd/>
            </a:ln>
          </p:spPr>
        </p:pic>
        <p:sp>
          <p:nvSpPr>
            <p:cNvPr id="208" name="Rectangle 207"/>
            <p:cNvSpPr/>
            <p:nvPr/>
          </p:nvSpPr>
          <p:spPr bwMode="auto">
            <a:xfrm>
              <a:off x="524531" y="1184586"/>
              <a:ext cx="196742" cy="192795"/>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700" b="0" dirty="0">
                  <a:solidFill>
                    <a:schemeClr val="tx1"/>
                  </a:solidFill>
                  <a:cs typeface="Calibri" pitchFamily="34" charset="0"/>
                </a:rPr>
                <a:t>C</a:t>
              </a:r>
            </a:p>
          </p:txBody>
        </p:sp>
        <p:sp>
          <p:nvSpPr>
            <p:cNvPr id="206" name="Text Box 11"/>
            <p:cNvSpPr txBox="1">
              <a:spLocks noChangeArrowheads="1"/>
            </p:cNvSpPr>
            <p:nvPr/>
          </p:nvSpPr>
          <p:spPr bwMode="auto">
            <a:xfrm>
              <a:off x="33650" y="1334538"/>
              <a:ext cx="821057" cy="337987"/>
            </a:xfrm>
            <a:prstGeom prst="rect">
              <a:avLst/>
            </a:prstGeom>
            <a:noFill/>
            <a:ln w="9525" algn="ctr">
              <a:noFill/>
              <a:miter lim="800000"/>
              <a:headEnd/>
              <a:tailEnd/>
            </a:ln>
          </p:spPr>
          <p:txBody>
            <a:bodyPr wrap="square">
              <a:spAutoFit/>
            </a:bodyPr>
            <a:lstStyle/>
            <a:p>
              <a:pPr algn="ctr">
                <a:spcBef>
                  <a:spcPct val="50000"/>
                </a:spcBef>
              </a:pPr>
              <a:r>
                <a:rPr lang="en-GB" sz="800" b="0" dirty="0" smtClean="0">
                  <a:latin typeface="+mn-lt"/>
                  <a:cs typeface="Calibri" pitchFamily="34" charset="0"/>
                </a:rPr>
                <a:t>End Users or User Group</a:t>
              </a:r>
              <a:endParaRPr lang="en-GB" sz="800" b="0" dirty="0">
                <a:latin typeface="+mn-lt"/>
                <a:cs typeface="Calibri" pitchFamily="34" charset="0"/>
              </a:endParaRPr>
            </a:p>
          </p:txBody>
        </p:sp>
        <p:sp>
          <p:nvSpPr>
            <p:cNvPr id="212" name="Line 224"/>
            <p:cNvSpPr>
              <a:spLocks noChangeShapeType="1"/>
            </p:cNvSpPr>
            <p:nvPr/>
          </p:nvSpPr>
          <p:spPr bwMode="auto">
            <a:xfrm>
              <a:off x="700650" y="1633849"/>
              <a:ext cx="268381" cy="289953"/>
            </a:xfrm>
            <a:prstGeom prst="line">
              <a:avLst/>
            </a:prstGeom>
            <a:noFill/>
            <a:ln w="3175">
              <a:solidFill>
                <a:schemeClr val="accent2"/>
              </a:solidFill>
              <a:round/>
              <a:headEnd type="none" w="med" len="med"/>
              <a:tailEnd type="triangle" w="med" len="med"/>
            </a:ln>
          </p:spPr>
          <p:txBody>
            <a:bodyPr>
              <a:spAutoFit/>
            </a:bodyPr>
            <a:lstStyle/>
            <a:p>
              <a:endParaRPr lang="en-US" sz="1100" b="0">
                <a:latin typeface="+mn-lt"/>
                <a:cs typeface="Calibri" pitchFamily="34" charset="0"/>
              </a:endParaRPr>
            </a:p>
          </p:txBody>
        </p:sp>
        <p:sp>
          <p:nvSpPr>
            <p:cNvPr id="213" name="Text Box 226"/>
            <p:cNvSpPr txBox="1">
              <a:spLocks noChangeArrowheads="1"/>
            </p:cNvSpPr>
            <p:nvPr/>
          </p:nvSpPr>
          <p:spPr bwMode="auto">
            <a:xfrm>
              <a:off x="225631" y="1740727"/>
              <a:ext cx="534388" cy="292388"/>
            </a:xfrm>
            <a:prstGeom prst="rect">
              <a:avLst/>
            </a:prstGeom>
            <a:noFill/>
            <a:ln w="38100" algn="ctr">
              <a:noFill/>
              <a:miter lim="800000"/>
              <a:headEnd/>
              <a:tailEnd/>
            </a:ln>
            <a:effectLst>
              <a:prstShdw prst="shdw17" dist="17961" dir="2700000">
                <a:srgbClr val="5C7A99"/>
              </a:prstShdw>
            </a:effectLst>
          </p:spPr>
          <p:txBody>
            <a:bodyPr wrap="square" lIns="0" tIns="0">
              <a:spAutoFit/>
            </a:bodyPr>
            <a:lstStyle/>
            <a:p>
              <a:pPr>
                <a:spcBef>
                  <a:spcPct val="50000"/>
                </a:spcBef>
              </a:pPr>
              <a:r>
                <a:rPr lang="en-US" sz="800" b="0" dirty="0">
                  <a:latin typeface="+mn-lt"/>
                  <a:cs typeface="Calibri" pitchFamily="34" charset="0"/>
                </a:rPr>
                <a:t>Provides Ideas</a:t>
              </a:r>
            </a:p>
          </p:txBody>
        </p:sp>
      </p:grpSp>
      <p:grpSp>
        <p:nvGrpSpPr>
          <p:cNvPr id="10" name="Group 277"/>
          <p:cNvGrpSpPr/>
          <p:nvPr/>
        </p:nvGrpSpPr>
        <p:grpSpPr>
          <a:xfrm>
            <a:off x="766943" y="1567561"/>
            <a:ext cx="2273141" cy="707212"/>
            <a:chOff x="766943" y="1567561"/>
            <a:chExt cx="2273141" cy="707212"/>
          </a:xfrm>
        </p:grpSpPr>
        <p:pic>
          <p:nvPicPr>
            <p:cNvPr id="217" name="Picture 3" descr="C:\Users\rahul_sawhney\AppData\Local\Microsoft\Windows\Temporary Internet Files\Content.IE5\DJW68LD0\MCj04339540000[1].png"/>
            <p:cNvPicPr>
              <a:picLocks noChangeAspect="1" noChangeArrowheads="1"/>
            </p:cNvPicPr>
            <p:nvPr/>
          </p:nvPicPr>
          <p:blipFill>
            <a:blip r:embed="rId6" cstate="print"/>
            <a:srcRect/>
            <a:stretch>
              <a:fillRect/>
            </a:stretch>
          </p:blipFill>
          <p:spPr bwMode="auto">
            <a:xfrm flipH="1">
              <a:off x="937981" y="1567561"/>
              <a:ext cx="666594" cy="450851"/>
            </a:xfrm>
            <a:prstGeom prst="rect">
              <a:avLst/>
            </a:prstGeom>
            <a:noFill/>
            <a:ln w="9525">
              <a:noFill/>
              <a:miter lim="800000"/>
              <a:headEnd/>
              <a:tailEnd/>
            </a:ln>
          </p:spPr>
        </p:pic>
        <p:sp>
          <p:nvSpPr>
            <p:cNvPr id="218" name="Rectangle 8"/>
            <p:cNvSpPr/>
            <p:nvPr/>
          </p:nvSpPr>
          <p:spPr bwMode="auto">
            <a:xfrm>
              <a:off x="1365575" y="1809545"/>
              <a:ext cx="239928" cy="173522"/>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GB" sz="100" b="0" dirty="0" smtClean="0">
                  <a:solidFill>
                    <a:schemeClr val="tx1"/>
                  </a:solidFill>
                  <a:cs typeface="Calibri" pitchFamily="34" charset="0"/>
                </a:rPr>
                <a:t>PO</a:t>
              </a:r>
              <a:endParaRPr lang="en-GB" sz="100" b="0" dirty="0">
                <a:solidFill>
                  <a:schemeClr val="tx1"/>
                </a:solidFill>
                <a:cs typeface="Calibri" pitchFamily="34" charset="0"/>
              </a:endParaRPr>
            </a:p>
          </p:txBody>
        </p:sp>
        <p:sp>
          <p:nvSpPr>
            <p:cNvPr id="216" name="Text Box 11"/>
            <p:cNvSpPr txBox="1">
              <a:spLocks noChangeArrowheads="1"/>
            </p:cNvSpPr>
            <p:nvPr/>
          </p:nvSpPr>
          <p:spPr bwMode="auto">
            <a:xfrm>
              <a:off x="766943" y="1966996"/>
              <a:ext cx="1026226" cy="307777"/>
            </a:xfrm>
            <a:prstGeom prst="rect">
              <a:avLst/>
            </a:prstGeom>
            <a:noFill/>
            <a:ln w="9525" algn="ctr">
              <a:noFill/>
              <a:miter lim="800000"/>
              <a:headEnd/>
              <a:tailEnd/>
            </a:ln>
          </p:spPr>
          <p:txBody>
            <a:bodyPr>
              <a:spAutoFit/>
            </a:bodyPr>
            <a:lstStyle/>
            <a:p>
              <a:pPr algn="ctr">
                <a:spcBef>
                  <a:spcPct val="50000"/>
                </a:spcBef>
              </a:pPr>
              <a:r>
                <a:rPr lang="en-GB" sz="700" b="0" dirty="0">
                  <a:latin typeface="+mn-lt"/>
                  <a:cs typeface="Calibri" pitchFamily="34" charset="0"/>
                </a:rPr>
                <a:t>Product </a:t>
              </a:r>
              <a:r>
                <a:rPr lang="en-GB" sz="700" b="0" dirty="0" smtClean="0">
                  <a:latin typeface="+mn-lt"/>
                  <a:cs typeface="Calibri" pitchFamily="34" charset="0"/>
                </a:rPr>
                <a:t>Owner/ Chief PO</a:t>
              </a:r>
              <a:endParaRPr lang="en-GB" sz="700" b="0" dirty="0">
                <a:latin typeface="+mn-lt"/>
                <a:cs typeface="Calibri" pitchFamily="34" charset="0"/>
              </a:endParaRPr>
            </a:p>
          </p:txBody>
        </p:sp>
        <p:sp>
          <p:nvSpPr>
            <p:cNvPr id="220" name="Text Box 227"/>
            <p:cNvSpPr txBox="1">
              <a:spLocks noChangeArrowheads="1"/>
            </p:cNvSpPr>
            <p:nvPr/>
          </p:nvSpPr>
          <p:spPr bwMode="auto">
            <a:xfrm>
              <a:off x="1745669" y="1917876"/>
              <a:ext cx="1163781" cy="292388"/>
            </a:xfrm>
            <a:prstGeom prst="rect">
              <a:avLst/>
            </a:prstGeom>
            <a:noFill/>
            <a:ln w="38100" algn="ctr">
              <a:noFill/>
              <a:miter lim="800000"/>
              <a:headEnd/>
              <a:tailEnd/>
            </a:ln>
            <a:effectLst>
              <a:prstShdw prst="shdw17" dist="17961" dir="2700000">
                <a:srgbClr val="5C7A99"/>
              </a:prstShdw>
            </a:effectLst>
          </p:spPr>
          <p:txBody>
            <a:bodyPr wrap="square" lIns="0" tIns="0">
              <a:spAutoFit/>
            </a:bodyPr>
            <a:lstStyle/>
            <a:p>
              <a:pPr algn="ctr">
                <a:spcBef>
                  <a:spcPct val="50000"/>
                </a:spcBef>
              </a:pPr>
              <a:r>
                <a:rPr lang="en-US" sz="800" b="0" dirty="0" smtClean="0">
                  <a:latin typeface="+mn-lt"/>
                  <a:cs typeface="Calibri" pitchFamily="34" charset="0"/>
                </a:rPr>
                <a:t>Creates Initial Product Backlog</a:t>
              </a:r>
              <a:endParaRPr lang="en-US" sz="800" b="0" dirty="0">
                <a:latin typeface="+mn-lt"/>
                <a:cs typeface="Calibri" pitchFamily="34" charset="0"/>
              </a:endParaRPr>
            </a:p>
          </p:txBody>
        </p:sp>
        <p:sp>
          <p:nvSpPr>
            <p:cNvPr id="221" name="Line 197"/>
            <p:cNvSpPr>
              <a:spLocks noChangeShapeType="1"/>
            </p:cNvSpPr>
            <p:nvPr/>
          </p:nvSpPr>
          <p:spPr bwMode="auto">
            <a:xfrm flipV="1">
              <a:off x="1637708" y="2196935"/>
              <a:ext cx="1402376" cy="16"/>
            </a:xfrm>
            <a:prstGeom prst="line">
              <a:avLst/>
            </a:prstGeom>
            <a:noFill/>
            <a:ln w="3175">
              <a:solidFill>
                <a:schemeClr val="accent2"/>
              </a:solidFill>
              <a:round/>
              <a:headEnd type="none" w="med" len="med"/>
              <a:tailEnd type="triangle" w="med" len="med"/>
            </a:ln>
          </p:spPr>
          <p:txBody>
            <a:bodyPr wrap="square">
              <a:spAutoFit/>
            </a:bodyPr>
            <a:lstStyle/>
            <a:p>
              <a:endParaRPr lang="en-US" sz="1100" b="0">
                <a:latin typeface="+mn-lt"/>
                <a:cs typeface="Calibri" pitchFamily="34" charset="0"/>
              </a:endParaRPr>
            </a:p>
          </p:txBody>
        </p:sp>
      </p:grpSp>
      <p:grpSp>
        <p:nvGrpSpPr>
          <p:cNvPr id="11" name="Group 283"/>
          <p:cNvGrpSpPr/>
          <p:nvPr/>
        </p:nvGrpSpPr>
        <p:grpSpPr>
          <a:xfrm>
            <a:off x="142500" y="2695717"/>
            <a:ext cx="2897582" cy="2036122"/>
            <a:chOff x="142500" y="2695717"/>
            <a:chExt cx="2897582" cy="2036122"/>
          </a:xfrm>
        </p:grpSpPr>
        <p:sp>
          <p:nvSpPr>
            <p:cNvPr id="264" name="Oval 263"/>
            <p:cNvSpPr/>
            <p:nvPr/>
          </p:nvSpPr>
          <p:spPr bwMode="auto">
            <a:xfrm>
              <a:off x="142500" y="2695717"/>
              <a:ext cx="2576953" cy="1353797"/>
            </a:xfrm>
            <a:prstGeom prst="ellipse">
              <a:avLst/>
            </a:prstGeom>
            <a:solidFill>
              <a:srgbClr val="FFC000">
                <a:alpha val="70195"/>
              </a:srgbClr>
            </a:solidFill>
            <a:ln w="9525">
              <a:solidFill>
                <a:schemeClr val="accent2"/>
              </a:solidFill>
              <a:miter lim="800000"/>
              <a:headEnd/>
              <a:tailEnd/>
            </a:ln>
          </p:spPr>
          <p:txBody>
            <a:bodyPr rtlCol="0" anchor="ctr"/>
            <a:lstStyle/>
            <a:p>
              <a:pPr algn="ctr" eaLnBrk="0" hangingPunct="0">
                <a:lnSpc>
                  <a:spcPct val="90000"/>
                </a:lnSpc>
                <a:buClr>
                  <a:srgbClr val="0099CC"/>
                </a:buClr>
                <a:buSzPct val="75000"/>
                <a:buFont typeface="Wingdings" pitchFamily="2" charset="2"/>
                <a:buNone/>
              </a:pPr>
              <a:endParaRPr lang="en-US" sz="600" b="0" i="0" dirty="0" smtClean="0">
                <a:solidFill>
                  <a:schemeClr val="tx1"/>
                </a:solidFill>
                <a:latin typeface="+mn-lt"/>
              </a:endParaRPr>
            </a:p>
          </p:txBody>
        </p:sp>
        <p:pic>
          <p:nvPicPr>
            <p:cNvPr id="262" name="Picture 3" descr="C:\Users\rahul_sawhney\AppData\Local\Microsoft\Windows\Temporary Internet Files\Content.IE5\DJW68LD0\MCj04339540000[1].png"/>
            <p:cNvPicPr>
              <a:picLocks noChangeAspect="1" noChangeArrowheads="1"/>
            </p:cNvPicPr>
            <p:nvPr/>
          </p:nvPicPr>
          <p:blipFill>
            <a:blip r:embed="rId6" cstate="print"/>
            <a:srcRect/>
            <a:stretch>
              <a:fillRect/>
            </a:stretch>
          </p:blipFill>
          <p:spPr bwMode="auto">
            <a:xfrm flipH="1">
              <a:off x="1405629" y="2854574"/>
              <a:ext cx="619111" cy="467783"/>
            </a:xfrm>
            <a:prstGeom prst="rect">
              <a:avLst/>
            </a:prstGeom>
            <a:noFill/>
            <a:ln w="9525">
              <a:noFill/>
              <a:miter lim="800000"/>
              <a:headEnd/>
              <a:tailEnd/>
            </a:ln>
          </p:spPr>
        </p:pic>
        <p:sp>
          <p:nvSpPr>
            <p:cNvPr id="263" name="Rectangle 8"/>
            <p:cNvSpPr/>
            <p:nvPr/>
          </p:nvSpPr>
          <p:spPr bwMode="auto">
            <a:xfrm>
              <a:off x="1792573" y="3111230"/>
              <a:ext cx="217118" cy="175421"/>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GB" sz="600" b="0" dirty="0" smtClean="0">
                  <a:solidFill>
                    <a:schemeClr val="tx1"/>
                  </a:solidFill>
                  <a:cs typeface="Calibri" pitchFamily="34" charset="0"/>
                </a:rPr>
                <a:t>S</a:t>
              </a:r>
              <a:endParaRPr lang="en-GB" sz="600" b="0" dirty="0">
                <a:solidFill>
                  <a:schemeClr val="tx1"/>
                </a:solidFill>
                <a:cs typeface="Calibri" pitchFamily="34" charset="0"/>
              </a:endParaRPr>
            </a:p>
          </p:txBody>
        </p:sp>
        <p:sp>
          <p:nvSpPr>
            <p:cNvPr id="247" name="Text Box 11"/>
            <p:cNvSpPr txBox="1">
              <a:spLocks noChangeArrowheads="1"/>
            </p:cNvSpPr>
            <p:nvPr/>
          </p:nvSpPr>
          <p:spPr bwMode="auto">
            <a:xfrm>
              <a:off x="1448785" y="3270381"/>
              <a:ext cx="570016" cy="338554"/>
            </a:xfrm>
            <a:prstGeom prst="rect">
              <a:avLst/>
            </a:prstGeom>
            <a:noFill/>
            <a:ln w="9525" algn="ctr">
              <a:noFill/>
              <a:miter lim="800000"/>
              <a:headEnd/>
              <a:tailEnd/>
            </a:ln>
          </p:spPr>
          <p:txBody>
            <a:bodyPr wrap="square">
              <a:spAutoFit/>
            </a:bodyPr>
            <a:lstStyle/>
            <a:p>
              <a:pPr algn="ctr">
                <a:spcBef>
                  <a:spcPct val="50000"/>
                </a:spcBef>
              </a:pPr>
              <a:r>
                <a:rPr lang="en-GB" sz="800" b="0" dirty="0" smtClean="0">
                  <a:latin typeface="+mn-lt"/>
                  <a:cs typeface="Calibri" pitchFamily="34" charset="0"/>
                </a:rPr>
                <a:t>Scrum Master</a:t>
              </a:r>
              <a:endParaRPr lang="en-GB" sz="800" b="0" dirty="0">
                <a:latin typeface="+mn-lt"/>
                <a:cs typeface="Calibri" pitchFamily="34" charset="0"/>
              </a:endParaRPr>
            </a:p>
          </p:txBody>
        </p:sp>
        <p:pic>
          <p:nvPicPr>
            <p:cNvPr id="260" name="Picture 3" descr="C:\Users\rahul_sawhney\AppData\Local\Microsoft\Windows\Temporary Internet Files\Content.IE5\DJW68LD0\MCj04339540000[1].png"/>
            <p:cNvPicPr>
              <a:picLocks noChangeAspect="1" noChangeArrowheads="1"/>
            </p:cNvPicPr>
            <p:nvPr/>
          </p:nvPicPr>
          <p:blipFill>
            <a:blip r:embed="rId6" cstate="print"/>
            <a:srcRect/>
            <a:stretch>
              <a:fillRect/>
            </a:stretch>
          </p:blipFill>
          <p:spPr bwMode="auto">
            <a:xfrm flipH="1">
              <a:off x="360629" y="2984010"/>
              <a:ext cx="619111" cy="467783"/>
            </a:xfrm>
            <a:prstGeom prst="rect">
              <a:avLst/>
            </a:prstGeom>
            <a:noFill/>
            <a:ln w="9525">
              <a:noFill/>
              <a:miter lim="800000"/>
              <a:headEnd/>
              <a:tailEnd/>
            </a:ln>
          </p:spPr>
        </p:pic>
        <p:sp>
          <p:nvSpPr>
            <p:cNvPr id="261" name="Rectangle 8"/>
            <p:cNvSpPr/>
            <p:nvPr/>
          </p:nvSpPr>
          <p:spPr bwMode="auto">
            <a:xfrm>
              <a:off x="747573" y="3240641"/>
              <a:ext cx="217118" cy="175419"/>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600" b="0" dirty="0" smtClean="0">
                  <a:solidFill>
                    <a:schemeClr val="tx1"/>
                  </a:solidFill>
                  <a:cs typeface="Calibri" pitchFamily="34" charset="0"/>
                </a:rPr>
                <a:t>PO</a:t>
              </a:r>
              <a:endParaRPr lang="en-GB" sz="600" b="0" dirty="0">
                <a:solidFill>
                  <a:schemeClr val="tx1"/>
                </a:solidFill>
                <a:cs typeface="Calibri" pitchFamily="34" charset="0"/>
              </a:endParaRPr>
            </a:p>
          </p:txBody>
        </p:sp>
        <p:sp>
          <p:nvSpPr>
            <p:cNvPr id="249" name="Text Box 11"/>
            <p:cNvSpPr txBox="1">
              <a:spLocks noChangeArrowheads="1"/>
            </p:cNvSpPr>
            <p:nvPr/>
          </p:nvSpPr>
          <p:spPr bwMode="auto">
            <a:xfrm>
              <a:off x="312726" y="3376067"/>
              <a:ext cx="803546" cy="338554"/>
            </a:xfrm>
            <a:prstGeom prst="rect">
              <a:avLst/>
            </a:prstGeom>
            <a:noFill/>
            <a:ln w="9525" algn="ctr">
              <a:noFill/>
              <a:miter lim="800000"/>
              <a:headEnd/>
              <a:tailEnd/>
            </a:ln>
          </p:spPr>
          <p:txBody>
            <a:bodyPr wrap="square">
              <a:spAutoFit/>
            </a:bodyPr>
            <a:lstStyle/>
            <a:p>
              <a:pPr algn="ctr">
                <a:spcBef>
                  <a:spcPct val="50000"/>
                </a:spcBef>
              </a:pPr>
              <a:r>
                <a:rPr lang="en-GB" sz="800" b="0" dirty="0">
                  <a:latin typeface="+mn-lt"/>
                  <a:cs typeface="Calibri" pitchFamily="34" charset="0"/>
                </a:rPr>
                <a:t>Product Owner</a:t>
              </a:r>
            </a:p>
          </p:txBody>
        </p:sp>
        <p:pic>
          <p:nvPicPr>
            <p:cNvPr id="258" name="Picture 3" descr="C:\Users\rahul_sawhney\AppData\Local\Microsoft\Windows\Temporary Internet Files\Content.IE5\DJW68LD0\MCj04339540000[1].png"/>
            <p:cNvPicPr>
              <a:picLocks noChangeAspect="1" noChangeArrowheads="1"/>
            </p:cNvPicPr>
            <p:nvPr/>
          </p:nvPicPr>
          <p:blipFill>
            <a:blip r:embed="rId6" cstate="print"/>
            <a:srcRect/>
            <a:stretch>
              <a:fillRect/>
            </a:stretch>
          </p:blipFill>
          <p:spPr bwMode="auto">
            <a:xfrm flipH="1">
              <a:off x="1961674" y="2937699"/>
              <a:ext cx="619111" cy="467783"/>
            </a:xfrm>
            <a:prstGeom prst="rect">
              <a:avLst/>
            </a:prstGeom>
            <a:noFill/>
            <a:ln w="9525">
              <a:noFill/>
              <a:miter lim="800000"/>
              <a:headEnd/>
              <a:tailEnd/>
            </a:ln>
          </p:spPr>
        </p:pic>
        <p:sp>
          <p:nvSpPr>
            <p:cNvPr id="259" name="Rectangle 8"/>
            <p:cNvSpPr/>
            <p:nvPr/>
          </p:nvSpPr>
          <p:spPr bwMode="auto">
            <a:xfrm>
              <a:off x="2348618" y="3194330"/>
              <a:ext cx="217118" cy="175419"/>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GB" sz="600" b="0" dirty="0" smtClean="0">
                  <a:solidFill>
                    <a:schemeClr val="tx1"/>
                  </a:solidFill>
                  <a:cs typeface="Calibri" pitchFamily="34" charset="0"/>
                </a:rPr>
                <a:t>T</a:t>
              </a:r>
              <a:endParaRPr lang="en-GB" sz="600" b="0" dirty="0">
                <a:solidFill>
                  <a:schemeClr val="tx1"/>
                </a:solidFill>
                <a:cs typeface="Calibri" pitchFamily="34" charset="0"/>
              </a:endParaRPr>
            </a:p>
          </p:txBody>
        </p:sp>
        <p:sp>
          <p:nvSpPr>
            <p:cNvPr id="251" name="Text Box 11"/>
            <p:cNvSpPr txBox="1">
              <a:spLocks noChangeArrowheads="1"/>
            </p:cNvSpPr>
            <p:nvPr/>
          </p:nvSpPr>
          <p:spPr bwMode="auto">
            <a:xfrm>
              <a:off x="1957983" y="3353506"/>
              <a:ext cx="618960" cy="338554"/>
            </a:xfrm>
            <a:prstGeom prst="rect">
              <a:avLst/>
            </a:prstGeom>
            <a:noFill/>
            <a:ln w="9525" algn="ctr">
              <a:noFill/>
              <a:miter lim="800000"/>
              <a:headEnd/>
              <a:tailEnd/>
            </a:ln>
          </p:spPr>
          <p:txBody>
            <a:bodyPr wrap="square">
              <a:spAutoFit/>
            </a:bodyPr>
            <a:lstStyle/>
            <a:p>
              <a:pPr algn="ctr">
                <a:spcBef>
                  <a:spcPct val="50000"/>
                </a:spcBef>
              </a:pPr>
              <a:r>
                <a:rPr lang="en-GB" sz="800" b="0" dirty="0" smtClean="0">
                  <a:latin typeface="+mn-lt"/>
                  <a:cs typeface="Calibri" pitchFamily="34" charset="0"/>
                </a:rPr>
                <a:t>Core Team</a:t>
              </a:r>
              <a:endParaRPr lang="en-GB" sz="800" b="0" dirty="0">
                <a:latin typeface="+mn-lt"/>
                <a:cs typeface="Calibri" pitchFamily="34" charset="0"/>
              </a:endParaRPr>
            </a:p>
          </p:txBody>
        </p:sp>
        <p:pic>
          <p:nvPicPr>
            <p:cNvPr id="256" name="Picture 3" descr="C:\Users\rahul_sawhney\AppData\Local\Microsoft\Windows\Temporary Internet Files\Content.IE5\DJW68LD0\MCj04339540000[1].png"/>
            <p:cNvPicPr>
              <a:picLocks noChangeAspect="1" noChangeArrowheads="1"/>
            </p:cNvPicPr>
            <p:nvPr/>
          </p:nvPicPr>
          <p:blipFill>
            <a:blip r:embed="rId6" cstate="print"/>
            <a:srcRect/>
            <a:stretch>
              <a:fillRect/>
            </a:stretch>
          </p:blipFill>
          <p:spPr bwMode="auto">
            <a:xfrm flipH="1">
              <a:off x="952299" y="3245260"/>
              <a:ext cx="619111" cy="467783"/>
            </a:xfrm>
            <a:prstGeom prst="rect">
              <a:avLst/>
            </a:prstGeom>
            <a:noFill/>
            <a:ln w="9525">
              <a:noFill/>
              <a:miter lim="800000"/>
              <a:headEnd/>
              <a:tailEnd/>
            </a:ln>
          </p:spPr>
        </p:pic>
        <p:sp>
          <p:nvSpPr>
            <p:cNvPr id="257" name="Rectangle 8"/>
            <p:cNvSpPr/>
            <p:nvPr/>
          </p:nvSpPr>
          <p:spPr bwMode="auto">
            <a:xfrm>
              <a:off x="1339243" y="3501891"/>
              <a:ext cx="217118" cy="175419"/>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GB" sz="600" b="0" dirty="0">
                <a:solidFill>
                  <a:schemeClr val="tx1"/>
                </a:solidFill>
                <a:cs typeface="Calibri" pitchFamily="34" charset="0"/>
              </a:endParaRPr>
            </a:p>
          </p:txBody>
        </p:sp>
        <p:sp>
          <p:nvSpPr>
            <p:cNvPr id="255" name="Text Box 11"/>
            <p:cNvSpPr txBox="1">
              <a:spLocks noChangeArrowheads="1"/>
            </p:cNvSpPr>
            <p:nvPr/>
          </p:nvSpPr>
          <p:spPr bwMode="auto">
            <a:xfrm>
              <a:off x="853609" y="3661067"/>
              <a:ext cx="761432" cy="338554"/>
            </a:xfrm>
            <a:prstGeom prst="rect">
              <a:avLst/>
            </a:prstGeom>
            <a:noFill/>
            <a:ln w="9525" algn="ctr">
              <a:noFill/>
              <a:miter lim="800000"/>
              <a:headEnd/>
              <a:tailEnd/>
            </a:ln>
          </p:spPr>
          <p:txBody>
            <a:bodyPr wrap="square">
              <a:spAutoFit/>
            </a:bodyPr>
            <a:lstStyle/>
            <a:p>
              <a:pPr algn="ctr">
                <a:spcBef>
                  <a:spcPct val="50000"/>
                </a:spcBef>
              </a:pPr>
              <a:r>
                <a:rPr lang="en-GB" sz="800" b="0" dirty="0" smtClean="0">
                  <a:latin typeface="+mn-lt"/>
                  <a:cs typeface="Calibri" pitchFamily="34" charset="0"/>
                </a:rPr>
                <a:t>Extended Team</a:t>
              </a:r>
              <a:endParaRPr lang="en-GB" sz="800" b="0" dirty="0">
                <a:latin typeface="+mn-lt"/>
                <a:cs typeface="Calibri" pitchFamily="34" charset="0"/>
              </a:endParaRPr>
            </a:p>
          </p:txBody>
        </p:sp>
        <p:sp>
          <p:nvSpPr>
            <p:cNvPr id="265" name="Rectangle 264"/>
            <p:cNvSpPr/>
            <p:nvPr/>
          </p:nvSpPr>
          <p:spPr>
            <a:xfrm>
              <a:off x="356250" y="4043958"/>
              <a:ext cx="2220686" cy="687881"/>
            </a:xfrm>
            <a:prstGeom prst="rect">
              <a:avLst/>
            </a:prstGeom>
          </p:spPr>
          <p:txBody>
            <a:bodyPr wrap="square">
              <a:spAutoFit/>
            </a:bodyPr>
            <a:lstStyle/>
            <a:p>
              <a:pPr algn="ctr" eaLnBrk="0" hangingPunct="0">
                <a:lnSpc>
                  <a:spcPct val="90000"/>
                </a:lnSpc>
                <a:buClr>
                  <a:srgbClr val="0099CC"/>
                </a:buClr>
                <a:buSzPct val="75000"/>
                <a:buFont typeface="Wingdings" pitchFamily="2" charset="2"/>
                <a:buNone/>
              </a:pPr>
              <a:r>
                <a:rPr lang="en-US" sz="900" u="sng" dirty="0" smtClean="0">
                  <a:latin typeface="+mn-lt"/>
                </a:rPr>
                <a:t>Backlog Grooming and  Architecture Envisioning</a:t>
              </a:r>
            </a:p>
            <a:p>
              <a:pPr algn="ctr" eaLnBrk="0" hangingPunct="0">
                <a:lnSpc>
                  <a:spcPct val="90000"/>
                </a:lnSpc>
                <a:buClr>
                  <a:srgbClr val="0099CC"/>
                </a:buClr>
                <a:buSzPct val="75000"/>
                <a:buFont typeface="Wingdings" pitchFamily="2" charset="2"/>
                <a:buNone/>
              </a:pPr>
              <a:endParaRPr lang="en-US" sz="900" u="sng" dirty="0" smtClean="0">
                <a:latin typeface="+mn-lt"/>
              </a:endParaRPr>
            </a:p>
            <a:p>
              <a:pPr algn="ctr" eaLnBrk="0" hangingPunct="0">
                <a:lnSpc>
                  <a:spcPct val="90000"/>
                </a:lnSpc>
                <a:buClr>
                  <a:srgbClr val="0099CC"/>
                </a:buClr>
                <a:buSzPct val="75000"/>
                <a:buFont typeface="Wingdings" pitchFamily="2" charset="2"/>
                <a:buNone/>
              </a:pPr>
              <a:r>
                <a:rPr lang="en-US" sz="800" b="0" dirty="0" smtClean="0">
                  <a:latin typeface="+mn-lt"/>
                </a:rPr>
                <a:t>(i.e. Splitting Stories, Point Estimation, Analyzing the Stories, etc)</a:t>
              </a:r>
            </a:p>
          </p:txBody>
        </p:sp>
        <p:sp>
          <p:nvSpPr>
            <p:cNvPr id="267" name="Line 224"/>
            <p:cNvSpPr>
              <a:spLocks noChangeShapeType="1"/>
            </p:cNvSpPr>
            <p:nvPr/>
          </p:nvSpPr>
          <p:spPr bwMode="auto">
            <a:xfrm flipH="1">
              <a:off x="2458188" y="2778845"/>
              <a:ext cx="403761" cy="308759"/>
            </a:xfrm>
            <a:prstGeom prst="line">
              <a:avLst/>
            </a:prstGeom>
            <a:noFill/>
            <a:ln w="3175">
              <a:solidFill>
                <a:schemeClr val="accent2"/>
              </a:solidFill>
              <a:round/>
              <a:headEnd type="none" w="med" len="med"/>
              <a:tailEnd type="triangle" w="med" len="med"/>
            </a:ln>
          </p:spPr>
          <p:txBody>
            <a:bodyPr wrap="square">
              <a:spAutoFit/>
            </a:bodyPr>
            <a:lstStyle/>
            <a:p>
              <a:endParaRPr lang="en-US" sz="1100" b="0">
                <a:latin typeface="+mn-lt"/>
                <a:cs typeface="Calibri" pitchFamily="34" charset="0"/>
              </a:endParaRPr>
            </a:p>
          </p:txBody>
        </p:sp>
        <p:sp>
          <p:nvSpPr>
            <p:cNvPr id="269" name="Line 224"/>
            <p:cNvSpPr>
              <a:spLocks noChangeShapeType="1"/>
            </p:cNvSpPr>
            <p:nvPr/>
          </p:nvSpPr>
          <p:spPr bwMode="auto">
            <a:xfrm>
              <a:off x="2493816" y="3574474"/>
              <a:ext cx="546266" cy="0"/>
            </a:xfrm>
            <a:prstGeom prst="line">
              <a:avLst/>
            </a:prstGeom>
            <a:noFill/>
            <a:ln w="3175">
              <a:solidFill>
                <a:schemeClr val="accent2"/>
              </a:solidFill>
              <a:round/>
              <a:headEnd type="none" w="med" len="med"/>
              <a:tailEnd type="triangle" w="med" len="med"/>
            </a:ln>
          </p:spPr>
          <p:txBody>
            <a:bodyPr wrap="square">
              <a:spAutoFit/>
            </a:bodyPr>
            <a:lstStyle/>
            <a:p>
              <a:endParaRPr lang="en-US" sz="1100" b="0">
                <a:latin typeface="+mn-lt"/>
                <a:cs typeface="Calibri" pitchFamily="34" charset="0"/>
              </a:endParaRPr>
            </a:p>
          </p:txBody>
        </p:sp>
      </p:grpSp>
      <p:grpSp>
        <p:nvGrpSpPr>
          <p:cNvPr id="12" name="Group 292"/>
          <p:cNvGrpSpPr/>
          <p:nvPr/>
        </p:nvGrpSpPr>
        <p:grpSpPr>
          <a:xfrm>
            <a:off x="6622427" y="3561486"/>
            <a:ext cx="2339628" cy="1769368"/>
            <a:chOff x="6622427" y="3561486"/>
            <a:chExt cx="2339628" cy="1769368"/>
          </a:xfrm>
        </p:grpSpPr>
        <p:sp>
          <p:nvSpPr>
            <p:cNvPr id="147" name="TextBox 54"/>
            <p:cNvSpPr txBox="1">
              <a:spLocks noChangeArrowheads="1"/>
            </p:cNvSpPr>
            <p:nvPr/>
          </p:nvSpPr>
          <p:spPr bwMode="auto">
            <a:xfrm>
              <a:off x="7225170" y="4992300"/>
              <a:ext cx="1404430" cy="338554"/>
            </a:xfrm>
            <a:prstGeom prst="rect">
              <a:avLst/>
            </a:prstGeom>
            <a:noFill/>
            <a:ln w="9525">
              <a:noFill/>
              <a:miter lim="800000"/>
              <a:headEnd/>
              <a:tailEnd/>
            </a:ln>
          </p:spPr>
          <p:txBody>
            <a:bodyPr wrap="square">
              <a:spAutoFit/>
            </a:bodyPr>
            <a:lstStyle/>
            <a:p>
              <a:pPr algn="ctr"/>
              <a:r>
                <a:rPr lang="en-US" sz="800" b="0" dirty="0" smtClean="0">
                  <a:latin typeface="+mn-lt"/>
                </a:rPr>
                <a:t>Product Review – Show and Tell</a:t>
              </a:r>
              <a:endParaRPr lang="en-US" sz="800" b="0" dirty="0">
                <a:latin typeface="+mn-lt"/>
              </a:endParaRPr>
            </a:p>
          </p:txBody>
        </p:sp>
        <p:grpSp>
          <p:nvGrpSpPr>
            <p:cNvPr id="13" name="Group 289"/>
            <p:cNvGrpSpPr/>
            <p:nvPr/>
          </p:nvGrpSpPr>
          <p:grpSpPr>
            <a:xfrm>
              <a:off x="6622427" y="3561486"/>
              <a:ext cx="2339628" cy="1394555"/>
              <a:chOff x="6622427" y="3561486"/>
              <a:chExt cx="2339628" cy="1394555"/>
            </a:xfrm>
          </p:grpSpPr>
          <p:sp>
            <p:nvSpPr>
              <p:cNvPr id="160" name="Right Arrow 159"/>
              <p:cNvSpPr/>
              <p:nvPr/>
            </p:nvSpPr>
            <p:spPr>
              <a:xfrm rot="10800000">
                <a:off x="6622427" y="4429010"/>
                <a:ext cx="348206" cy="13986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pic>
            <p:nvPicPr>
              <p:cNvPr id="150" name="Picture 34" descr="C:\Documents and Settings\CWarrier\Local Settings\Temporary Internet Files\Content.IE5\PZ84A2IL\MC900446006[1].wmf"/>
              <p:cNvPicPr>
                <a:picLocks noChangeAspect="1" noChangeArrowheads="1"/>
              </p:cNvPicPr>
              <p:nvPr/>
            </p:nvPicPr>
            <p:blipFill>
              <a:blip r:embed="rId7" cstate="print"/>
              <a:srcRect/>
              <a:stretch>
                <a:fillRect/>
              </a:stretch>
            </p:blipFill>
            <p:spPr bwMode="auto">
              <a:xfrm>
                <a:off x="7108050" y="3936753"/>
                <a:ext cx="1489972" cy="101928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67" name="Picture 3" descr="C:\Users\rahul_sawhney\AppData\Local\Microsoft\Windows\Temporary Internet Files\Content.IE5\DJW68LD0\MCj04339540000[1].png"/>
              <p:cNvPicPr>
                <a:picLocks noChangeAspect="1" noChangeArrowheads="1"/>
              </p:cNvPicPr>
              <p:nvPr/>
            </p:nvPicPr>
            <p:blipFill>
              <a:blip r:embed="rId6" cstate="print"/>
              <a:srcRect/>
              <a:stretch>
                <a:fillRect/>
              </a:stretch>
            </p:blipFill>
            <p:spPr bwMode="auto">
              <a:xfrm flipH="1">
                <a:off x="7658777" y="3561486"/>
                <a:ext cx="573255" cy="295561"/>
              </a:xfrm>
              <a:prstGeom prst="rect">
                <a:avLst/>
              </a:prstGeom>
              <a:noFill/>
              <a:ln w="9525">
                <a:noFill/>
                <a:miter lim="800000"/>
                <a:headEnd/>
                <a:tailEnd/>
              </a:ln>
            </p:spPr>
          </p:pic>
          <p:sp>
            <p:nvSpPr>
              <p:cNvPr id="168" name="TextBox 54"/>
              <p:cNvSpPr txBox="1">
                <a:spLocks noChangeArrowheads="1"/>
              </p:cNvSpPr>
              <p:nvPr/>
            </p:nvSpPr>
            <p:spPr bwMode="auto">
              <a:xfrm>
                <a:off x="6891892" y="3786274"/>
                <a:ext cx="2070163" cy="215444"/>
              </a:xfrm>
              <a:prstGeom prst="rect">
                <a:avLst/>
              </a:prstGeom>
              <a:noFill/>
              <a:ln w="9525">
                <a:noFill/>
                <a:miter lim="800000"/>
                <a:headEnd/>
                <a:tailEnd/>
              </a:ln>
            </p:spPr>
            <p:txBody>
              <a:bodyPr wrap="square">
                <a:spAutoFit/>
              </a:bodyPr>
              <a:lstStyle/>
              <a:p>
                <a:pPr algn="ctr"/>
                <a:r>
                  <a:rPr lang="en-US" sz="800" b="0" dirty="0" smtClean="0">
                    <a:latin typeface="+mn-lt"/>
                  </a:rPr>
                  <a:t>Core + Extended + Stakeholders</a:t>
                </a:r>
                <a:endParaRPr lang="en-US" sz="800" b="0" dirty="0">
                  <a:latin typeface="+mn-lt"/>
                </a:endParaRPr>
              </a:p>
            </p:txBody>
          </p:sp>
        </p:grpSp>
      </p:grpSp>
      <p:grpSp>
        <p:nvGrpSpPr>
          <p:cNvPr id="15" name="Group 295"/>
          <p:cNvGrpSpPr/>
          <p:nvPr/>
        </p:nvGrpSpPr>
        <p:grpSpPr>
          <a:xfrm>
            <a:off x="7194475" y="5745680"/>
            <a:ext cx="1791195" cy="674917"/>
            <a:chOff x="7313225" y="5745680"/>
            <a:chExt cx="1791195" cy="674917"/>
          </a:xfrm>
        </p:grpSpPr>
        <p:sp>
          <p:nvSpPr>
            <p:cNvPr id="274" name="Rectangle 273"/>
            <p:cNvSpPr/>
            <p:nvPr/>
          </p:nvSpPr>
          <p:spPr>
            <a:xfrm>
              <a:off x="7313225" y="5745680"/>
              <a:ext cx="1638795" cy="5937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Release Testing</a:t>
              </a:r>
              <a:endParaRPr lang="en-US" dirty="0">
                <a:solidFill>
                  <a:schemeClr val="tx1"/>
                </a:solidFill>
              </a:endParaRPr>
            </a:p>
          </p:txBody>
        </p:sp>
        <p:sp>
          <p:nvSpPr>
            <p:cNvPr id="275" name="Rectangle 274"/>
            <p:cNvSpPr/>
            <p:nvPr/>
          </p:nvSpPr>
          <p:spPr>
            <a:xfrm>
              <a:off x="7465625" y="5826830"/>
              <a:ext cx="1638795" cy="5937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Release Testing</a:t>
              </a:r>
              <a:endParaRPr lang="en-US" dirty="0">
                <a:solidFill>
                  <a:schemeClr val="tx1"/>
                </a:solidFill>
              </a:endParaRPr>
            </a:p>
          </p:txBody>
        </p:sp>
      </p:grpSp>
      <p:grpSp>
        <p:nvGrpSpPr>
          <p:cNvPr id="16" name="Group 288"/>
          <p:cNvGrpSpPr/>
          <p:nvPr/>
        </p:nvGrpSpPr>
        <p:grpSpPr>
          <a:xfrm>
            <a:off x="7869339" y="2579138"/>
            <a:ext cx="1274661" cy="961462"/>
            <a:chOff x="7869339" y="2579138"/>
            <a:chExt cx="1274661" cy="961462"/>
          </a:xfrm>
        </p:grpSpPr>
        <p:sp>
          <p:nvSpPr>
            <p:cNvPr id="178" name="TextBox 54"/>
            <p:cNvSpPr txBox="1">
              <a:spLocks noChangeArrowheads="1"/>
            </p:cNvSpPr>
            <p:nvPr/>
          </p:nvSpPr>
          <p:spPr bwMode="auto">
            <a:xfrm>
              <a:off x="7893905" y="2986602"/>
              <a:ext cx="1250095" cy="553998"/>
            </a:xfrm>
            <a:prstGeom prst="rect">
              <a:avLst/>
            </a:prstGeom>
            <a:noFill/>
            <a:ln w="9525">
              <a:noFill/>
              <a:miter lim="800000"/>
              <a:headEnd/>
              <a:tailEnd/>
            </a:ln>
          </p:spPr>
          <p:txBody>
            <a:bodyPr wrap="square">
              <a:spAutoFit/>
            </a:bodyPr>
            <a:lstStyle/>
            <a:p>
              <a:pPr algn="ctr"/>
              <a:r>
                <a:rPr lang="en-US" sz="600" b="0" dirty="0" smtClean="0">
                  <a:latin typeface="+mn-lt"/>
                </a:rPr>
                <a:t>5 – 10% of the Iteration Capacity is dedicated to Continuous Backlog Grooming i.e. Story Analysis, Point Estimation and Splitting stories </a:t>
              </a:r>
              <a:endParaRPr lang="en-US" sz="600" b="0" dirty="0">
                <a:latin typeface="+mn-lt"/>
              </a:endParaRPr>
            </a:p>
          </p:txBody>
        </p:sp>
        <p:sp>
          <p:nvSpPr>
            <p:cNvPr id="140" name="Right Arrow 139"/>
            <p:cNvSpPr/>
            <p:nvPr/>
          </p:nvSpPr>
          <p:spPr>
            <a:xfrm rot="5400000">
              <a:off x="7789149" y="3299518"/>
              <a:ext cx="288050" cy="12767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177" name="Oval 176"/>
            <p:cNvSpPr/>
            <p:nvPr/>
          </p:nvSpPr>
          <p:spPr bwMode="auto">
            <a:xfrm>
              <a:off x="8190928" y="2579138"/>
              <a:ext cx="804267" cy="378813"/>
            </a:xfrm>
            <a:prstGeom prst="ellipse">
              <a:avLst/>
            </a:prstGeom>
            <a:solidFill>
              <a:srgbClr val="FFC000">
                <a:alpha val="70195"/>
              </a:srgbClr>
            </a:solidFill>
            <a:ln w="9525">
              <a:solidFill>
                <a:schemeClr val="accent2"/>
              </a:solidFill>
              <a:miter lim="800000"/>
              <a:headEnd/>
              <a:tailEnd/>
            </a:ln>
          </p:spPr>
          <p:txBody>
            <a:bodyPr rtlCol="0" anchor="ctr"/>
            <a:lstStyle/>
            <a:p>
              <a:pPr algn="ctr" eaLnBrk="0" hangingPunct="0">
                <a:lnSpc>
                  <a:spcPct val="90000"/>
                </a:lnSpc>
                <a:buClr>
                  <a:srgbClr val="0099CC"/>
                </a:buClr>
                <a:buSzPct val="75000"/>
                <a:buFont typeface="Wingdings" pitchFamily="2" charset="2"/>
                <a:buNone/>
              </a:pPr>
              <a:r>
                <a:rPr lang="en-US" sz="600" b="0" i="0" dirty="0" smtClean="0">
                  <a:solidFill>
                    <a:schemeClr val="tx1"/>
                  </a:solidFill>
                  <a:latin typeface="+mn-lt"/>
                </a:rPr>
                <a:t>Backlog Grooming</a:t>
              </a:r>
            </a:p>
          </p:txBody>
        </p:sp>
      </p:grpSp>
      <p:grpSp>
        <p:nvGrpSpPr>
          <p:cNvPr id="17" name="Group 299"/>
          <p:cNvGrpSpPr/>
          <p:nvPr/>
        </p:nvGrpSpPr>
        <p:grpSpPr>
          <a:xfrm>
            <a:off x="3135086" y="4940129"/>
            <a:ext cx="4180112" cy="1140038"/>
            <a:chOff x="3135086" y="4940129"/>
            <a:chExt cx="4180112" cy="1140038"/>
          </a:xfrm>
        </p:grpSpPr>
        <p:sp>
          <p:nvSpPr>
            <p:cNvPr id="297" name="Line 224"/>
            <p:cNvSpPr>
              <a:spLocks noChangeShapeType="1"/>
            </p:cNvSpPr>
            <p:nvPr/>
          </p:nvSpPr>
          <p:spPr bwMode="auto">
            <a:xfrm flipH="1" flipV="1">
              <a:off x="3135086" y="6068291"/>
              <a:ext cx="4180112" cy="11876"/>
            </a:xfrm>
            <a:prstGeom prst="line">
              <a:avLst/>
            </a:prstGeom>
            <a:noFill/>
            <a:ln w="3175">
              <a:solidFill>
                <a:schemeClr val="accent2"/>
              </a:solidFill>
              <a:round/>
              <a:headEnd type="none" w="med" len="med"/>
              <a:tailEnd type="none" w="med" len="med"/>
            </a:ln>
          </p:spPr>
          <p:txBody>
            <a:bodyPr wrap="square">
              <a:spAutoFit/>
            </a:bodyPr>
            <a:lstStyle/>
            <a:p>
              <a:endParaRPr lang="en-US" sz="1100" b="0">
                <a:latin typeface="+mn-lt"/>
                <a:cs typeface="Calibri" pitchFamily="34" charset="0"/>
              </a:endParaRPr>
            </a:p>
          </p:txBody>
        </p:sp>
        <p:sp>
          <p:nvSpPr>
            <p:cNvPr id="298" name="Line 224"/>
            <p:cNvSpPr>
              <a:spLocks noChangeShapeType="1"/>
            </p:cNvSpPr>
            <p:nvPr/>
          </p:nvSpPr>
          <p:spPr bwMode="auto">
            <a:xfrm flipV="1">
              <a:off x="3135086" y="4940129"/>
              <a:ext cx="6" cy="1140037"/>
            </a:xfrm>
            <a:prstGeom prst="line">
              <a:avLst/>
            </a:prstGeom>
            <a:noFill/>
            <a:ln w="3175">
              <a:solidFill>
                <a:schemeClr val="accent2"/>
              </a:solidFill>
              <a:round/>
              <a:headEnd type="none" w="med" len="med"/>
              <a:tailEnd type="triangle" w="med" len="med"/>
            </a:ln>
          </p:spPr>
          <p:txBody>
            <a:bodyPr wrap="square">
              <a:spAutoFit/>
            </a:bodyPr>
            <a:lstStyle/>
            <a:p>
              <a:endParaRPr lang="en-US" sz="1100" b="0">
                <a:latin typeface="+mn-lt"/>
                <a:cs typeface="Calibri" pitchFamily="34" charset="0"/>
              </a:endParaRPr>
            </a:p>
          </p:txBody>
        </p:sp>
      </p:grpSp>
      <p:grpSp>
        <p:nvGrpSpPr>
          <p:cNvPr id="130" name="Group 129"/>
          <p:cNvGrpSpPr/>
          <p:nvPr/>
        </p:nvGrpSpPr>
        <p:grpSpPr>
          <a:xfrm>
            <a:off x="6840190" y="5223183"/>
            <a:ext cx="2185060" cy="1235014"/>
            <a:chOff x="6840190" y="5223183"/>
            <a:chExt cx="2185060" cy="1235014"/>
          </a:xfrm>
        </p:grpSpPr>
        <p:grpSp>
          <p:nvGrpSpPr>
            <p:cNvPr id="14" name="Group 294"/>
            <p:cNvGrpSpPr/>
            <p:nvPr/>
          </p:nvGrpSpPr>
          <p:grpSpPr>
            <a:xfrm>
              <a:off x="7042075" y="5223183"/>
              <a:ext cx="1638795" cy="1035114"/>
              <a:chOff x="7160825" y="5223183"/>
              <a:chExt cx="1638795" cy="1035114"/>
            </a:xfrm>
          </p:grpSpPr>
          <p:sp>
            <p:nvSpPr>
              <p:cNvPr id="270" name="Line 224"/>
              <p:cNvSpPr>
                <a:spLocks noChangeShapeType="1"/>
              </p:cNvSpPr>
              <p:nvPr/>
            </p:nvSpPr>
            <p:spPr bwMode="auto">
              <a:xfrm>
                <a:off x="7978233" y="5223183"/>
                <a:ext cx="1985" cy="441347"/>
              </a:xfrm>
              <a:prstGeom prst="line">
                <a:avLst/>
              </a:prstGeom>
              <a:noFill/>
              <a:ln w="3175">
                <a:solidFill>
                  <a:schemeClr val="accent2"/>
                </a:solidFill>
                <a:round/>
                <a:headEnd type="none" w="med" len="med"/>
                <a:tailEnd type="triangle" w="med" len="med"/>
              </a:ln>
            </p:spPr>
            <p:txBody>
              <a:bodyPr wrap="square">
                <a:spAutoFit/>
              </a:bodyPr>
              <a:lstStyle/>
              <a:p>
                <a:endParaRPr lang="en-US" sz="1100" b="0">
                  <a:latin typeface="+mn-lt"/>
                  <a:cs typeface="Calibri" pitchFamily="34" charset="0"/>
                </a:endParaRPr>
              </a:p>
            </p:txBody>
          </p:sp>
          <p:sp>
            <p:nvSpPr>
              <p:cNvPr id="273" name="Rectangle 272"/>
              <p:cNvSpPr/>
              <p:nvPr/>
            </p:nvSpPr>
            <p:spPr>
              <a:xfrm>
                <a:off x="7160825" y="5664530"/>
                <a:ext cx="1638795" cy="5937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Release Testing</a:t>
                </a:r>
                <a:endParaRPr lang="en-US" dirty="0">
                  <a:solidFill>
                    <a:schemeClr val="tx1"/>
                  </a:solidFill>
                </a:endParaRPr>
              </a:p>
            </p:txBody>
          </p:sp>
        </p:grpSp>
        <p:sp>
          <p:nvSpPr>
            <p:cNvPr id="299" name="Rectangle 298"/>
            <p:cNvSpPr/>
            <p:nvPr/>
          </p:nvSpPr>
          <p:spPr>
            <a:xfrm>
              <a:off x="6840190" y="5569526"/>
              <a:ext cx="2185060" cy="888671"/>
            </a:xfrm>
            <a:prstGeom prst="rect">
              <a:avLst/>
            </a:prstGeom>
            <a:noFill/>
            <a:ln w="31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8" name="Group 117"/>
          <p:cNvGrpSpPr/>
          <p:nvPr/>
        </p:nvGrpSpPr>
        <p:grpSpPr>
          <a:xfrm>
            <a:off x="71253" y="878774"/>
            <a:ext cx="4037611" cy="4168240"/>
            <a:chOff x="71253" y="878774"/>
            <a:chExt cx="4037611" cy="4168240"/>
          </a:xfrm>
        </p:grpSpPr>
        <p:sp>
          <p:nvSpPr>
            <p:cNvPr id="271" name="Rectangle 270"/>
            <p:cNvSpPr/>
            <p:nvPr/>
          </p:nvSpPr>
          <p:spPr>
            <a:xfrm>
              <a:off x="71253" y="878774"/>
              <a:ext cx="4037611" cy="4168240"/>
            </a:xfrm>
            <a:prstGeom prst="rect">
              <a:avLst/>
            </a:prstGeom>
            <a:noFill/>
            <a:ln w="31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1" name="TextBox 300"/>
            <p:cNvSpPr txBox="1"/>
            <p:nvPr/>
          </p:nvSpPr>
          <p:spPr>
            <a:xfrm>
              <a:off x="1235033" y="4797631"/>
              <a:ext cx="795411" cy="246221"/>
            </a:xfrm>
            <a:prstGeom prst="rect">
              <a:avLst/>
            </a:prstGeom>
            <a:noFill/>
          </p:spPr>
          <p:txBody>
            <a:bodyPr wrap="none" rtlCol="0">
              <a:spAutoFit/>
            </a:bodyPr>
            <a:lstStyle/>
            <a:p>
              <a:r>
                <a:rPr lang="en-US" sz="1000" dirty="0" smtClean="0"/>
                <a:t>Iteration 0</a:t>
              </a:r>
              <a:endParaRPr lang="en-US" sz="1000" dirty="0"/>
            </a:p>
          </p:txBody>
        </p:sp>
      </p:grpSp>
      <p:grpSp>
        <p:nvGrpSpPr>
          <p:cNvPr id="135" name="Group 134"/>
          <p:cNvGrpSpPr/>
          <p:nvPr/>
        </p:nvGrpSpPr>
        <p:grpSpPr>
          <a:xfrm>
            <a:off x="2848098" y="876795"/>
            <a:ext cx="6200897" cy="4585854"/>
            <a:chOff x="2848098" y="876795"/>
            <a:chExt cx="6200897" cy="4585854"/>
          </a:xfrm>
        </p:grpSpPr>
        <p:sp>
          <p:nvSpPr>
            <p:cNvPr id="272" name="Rectangle 271"/>
            <p:cNvSpPr/>
            <p:nvPr/>
          </p:nvSpPr>
          <p:spPr>
            <a:xfrm>
              <a:off x="2848098" y="876795"/>
              <a:ext cx="6200897" cy="4585854"/>
            </a:xfrm>
            <a:prstGeom prst="rect">
              <a:avLst/>
            </a:prstGeom>
            <a:noFill/>
            <a:ln w="31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2" name="TextBox 301"/>
            <p:cNvSpPr txBox="1"/>
            <p:nvPr/>
          </p:nvSpPr>
          <p:spPr>
            <a:xfrm>
              <a:off x="6042561" y="5199413"/>
              <a:ext cx="987771" cy="246221"/>
            </a:xfrm>
            <a:prstGeom prst="rect">
              <a:avLst/>
            </a:prstGeom>
            <a:noFill/>
          </p:spPr>
          <p:txBody>
            <a:bodyPr wrap="none" rtlCol="0">
              <a:spAutoFit/>
            </a:bodyPr>
            <a:lstStyle/>
            <a:p>
              <a:r>
                <a:rPr lang="en-US" sz="1000" dirty="0" smtClean="0"/>
                <a:t>Iteration 1 - n</a:t>
              </a:r>
              <a:endParaRPr lang="en-US" sz="1000" dirty="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20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20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20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20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18"/>
                                        </p:tgtEl>
                                        <p:attrNameLst>
                                          <p:attrName>style.visibility</p:attrName>
                                        </p:attrNameLst>
                                      </p:cBhvr>
                                      <p:to>
                                        <p:strVal val="visible"/>
                                      </p:to>
                                    </p:set>
                                    <p:animEffect transition="in" filter="fade">
                                      <p:cBhvr>
                                        <p:cTn id="27" dur="2000"/>
                                        <p:tgtEl>
                                          <p:spTgt spid="118"/>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fade">
                                      <p:cBhvr>
                                        <p:cTn id="32" dur="2000"/>
                                        <p:tgtEl>
                                          <p:spTgt spid="3"/>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
                                        </p:tgtEl>
                                        <p:attrNameLst>
                                          <p:attrName>style.visibility</p:attrName>
                                        </p:attrNameLst>
                                      </p:cBhvr>
                                      <p:to>
                                        <p:strVal val="visible"/>
                                      </p:to>
                                    </p:set>
                                    <p:animEffect transition="in" filter="fade">
                                      <p:cBhvr>
                                        <p:cTn id="37" dur="2000"/>
                                        <p:tgtEl>
                                          <p:spTgt spid="4"/>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7"/>
                                        </p:tgtEl>
                                        <p:attrNameLst>
                                          <p:attrName>style.visibility</p:attrName>
                                        </p:attrNameLst>
                                      </p:cBhvr>
                                      <p:to>
                                        <p:strVal val="visible"/>
                                      </p:to>
                                    </p:set>
                                    <p:animEffect transition="in" filter="fade">
                                      <p:cBhvr>
                                        <p:cTn id="42" dur="2000"/>
                                        <p:tgtEl>
                                          <p:spTgt spid="7"/>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6"/>
                                        </p:tgtEl>
                                        <p:attrNameLst>
                                          <p:attrName>style.visibility</p:attrName>
                                        </p:attrNameLst>
                                      </p:cBhvr>
                                      <p:to>
                                        <p:strVal val="visible"/>
                                      </p:to>
                                    </p:set>
                                    <p:animEffect transition="in" filter="fade">
                                      <p:cBhvr>
                                        <p:cTn id="47" dur="2000"/>
                                        <p:tgtEl>
                                          <p:spTgt spid="16"/>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12"/>
                                        </p:tgtEl>
                                        <p:attrNameLst>
                                          <p:attrName>style.visibility</p:attrName>
                                        </p:attrNameLst>
                                      </p:cBhvr>
                                      <p:to>
                                        <p:strVal val="visible"/>
                                      </p:to>
                                    </p:set>
                                    <p:animEffect transition="in" filter="fade">
                                      <p:cBhvr>
                                        <p:cTn id="52" dur="2000"/>
                                        <p:tgtEl>
                                          <p:spTgt spid="12"/>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8"/>
                                        </p:tgtEl>
                                        <p:attrNameLst>
                                          <p:attrName>style.visibility</p:attrName>
                                        </p:attrNameLst>
                                      </p:cBhvr>
                                      <p:to>
                                        <p:strVal val="visible"/>
                                      </p:to>
                                    </p:set>
                                    <p:animEffect transition="in" filter="fade">
                                      <p:cBhvr>
                                        <p:cTn id="57" dur="2000"/>
                                        <p:tgtEl>
                                          <p:spTgt spid="8"/>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135"/>
                                        </p:tgtEl>
                                        <p:attrNameLst>
                                          <p:attrName>style.visibility</p:attrName>
                                        </p:attrNameLst>
                                      </p:cBhvr>
                                      <p:to>
                                        <p:strVal val="visible"/>
                                      </p:to>
                                    </p:set>
                                    <p:animEffect transition="in" filter="fade">
                                      <p:cBhvr>
                                        <p:cTn id="62" dur="2000"/>
                                        <p:tgtEl>
                                          <p:spTgt spid="135"/>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17"/>
                                        </p:tgtEl>
                                        <p:attrNameLst>
                                          <p:attrName>style.visibility</p:attrName>
                                        </p:attrNameLst>
                                      </p:cBhvr>
                                      <p:to>
                                        <p:strVal val="visible"/>
                                      </p:to>
                                    </p:set>
                                    <p:animEffect transition="in" filter="fade">
                                      <p:cBhvr>
                                        <p:cTn id="67" dur="2000"/>
                                        <p:tgtEl>
                                          <p:spTgt spid="17"/>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nodeType="clickEffect">
                                  <p:stCondLst>
                                    <p:cond delay="0"/>
                                  </p:stCondLst>
                                  <p:childTnLst>
                                    <p:set>
                                      <p:cBhvr>
                                        <p:cTn id="71" dur="1" fill="hold">
                                          <p:stCondLst>
                                            <p:cond delay="0"/>
                                          </p:stCondLst>
                                        </p:cTn>
                                        <p:tgtEl>
                                          <p:spTgt spid="130"/>
                                        </p:tgtEl>
                                        <p:attrNameLst>
                                          <p:attrName>style.visibility</p:attrName>
                                        </p:attrNameLst>
                                      </p:cBhvr>
                                      <p:to>
                                        <p:strVal val="visible"/>
                                      </p:to>
                                    </p:set>
                                    <p:animEffect transition="in" filter="fade">
                                      <p:cBhvr>
                                        <p:cTn id="72" dur="2000"/>
                                        <p:tgtEl>
                                          <p:spTgt spid="130"/>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nodeType="clickEffect">
                                  <p:stCondLst>
                                    <p:cond delay="0"/>
                                  </p:stCondLst>
                                  <p:childTnLst>
                                    <p:set>
                                      <p:cBhvr>
                                        <p:cTn id="76" dur="1" fill="hold">
                                          <p:stCondLst>
                                            <p:cond delay="0"/>
                                          </p:stCondLst>
                                        </p:cTn>
                                        <p:tgtEl>
                                          <p:spTgt spid="15"/>
                                        </p:tgtEl>
                                        <p:attrNameLst>
                                          <p:attrName>style.visibility</p:attrName>
                                        </p:attrNameLst>
                                      </p:cBhvr>
                                      <p:to>
                                        <p:strVal val="visible"/>
                                      </p:to>
                                    </p:set>
                                    <p:animEffect transition="in" filter="fade">
                                      <p:cBhvr>
                                        <p:cTn id="77" dur="2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spe:Receivers xmlns:spe="http://schemas.microsoft.com/sharepoint/events">
  <Receiver>
    <Name>ItemAddingHandler</Name>
    <Synchronization>Synchronous</Synchronization>
    <Type>1</Type>
    <SequenceNumber>10000</SequenceNumber>
    <Assembly>Axp.WPT.OnPrem.DataClassification, Version=1.0.0.0, Culture=neutral, PublicKeyToken=62c99e9103eee8ba</Assembly>
    <Class>Axp.WPT.OnPrem.DataClassification.DataClassificationEventReceiver</Class>
    <Data/>
    <Filter/>
  </Receiver>
  <Receiver>
    <Name>ItemUpdatingHandler</Name>
    <Synchronization>Synchronous</Synchronization>
    <Type>2</Type>
    <SequenceNumber>10001</SequenceNumber>
    <Assembly>Axp.WPT.OnPrem.DataClassification, Version=1.0.0.0, Culture=neutral, PublicKeyToken=62c99e9103eee8ba</Assembly>
    <Class>Axp.WPT.OnPrem.DataClassification.DataClassificationEventReceiver</Class>
    <Data/>
    <Filter/>
  </Receiver>
  <Receiver>
    <Name>ItemAddedHandler</Name>
    <Synchronization>Asynchronous</Synchronization>
    <Type>10001</Type>
    <SequenceNumber>10002</SequenceNumber>
    <Assembly>Axp.WPT.OnPrem.DataClassification, Version=1.0.0.0, Culture=neutral, PublicKeyToken=62c99e9103eee8ba</Assembly>
    <Class>Axp.WPT.OnPrem.DataClassification.DataClassificationEventReceiver</Class>
    <Data/>
    <Filter/>
  </Receiver>
  <Receiver>
    <Name>ItemUpdatedHandler</Name>
    <Synchronization>Asynchronous</Synchronization>
    <Type>10002</Type>
    <SequenceNumber>10003</SequenceNumber>
    <Assembly>Axp.WPT.OnPrem.DataClassification, Version=1.0.0.0, Culture=neutral, PublicKeyToken=62c99e9103eee8ba</Assembly>
    <Class>Axp.WPT.OnPrem.DataClassification.DataClassificationEventReceiver</Class>
    <Data/>
    <Filter/>
  </Receiver>
</spe:Receivers>
</file>

<file path=customXml/item2.xml><?xml version="1.0" encoding="utf-8"?>
<ct:contentTypeSchema xmlns:ct="http://schemas.microsoft.com/office/2006/metadata/contentType" xmlns:ma="http://schemas.microsoft.com/office/2006/metadata/properties/metaAttributes" ct:_="" ma:_="" ma:contentTypeName="AXP-Document" ma:contentTypeID="0x0101004F1EAE09BD1444F099ACD95A45FFA33200195B6077FCC99B4983A36B78795426E9" ma:contentTypeVersion="11" ma:contentTypeDescription="Axp document content type " ma:contentTypeScope="" ma:versionID="0421099c93b71f1f171f17bde728b268">
  <xsd:schema xmlns:xsd="http://www.w3.org/2001/XMLSchema" xmlns:xs="http://www.w3.org/2001/XMLSchema" xmlns:p="http://schemas.microsoft.com/office/2006/metadata/properties" xmlns:ns1="d763d02a-4c5a-46de-80db-8ddb8767be79" xmlns:ns2="3df7448f-e2f7-4f93-b724-4c2b50adab16" targetNamespace="http://schemas.microsoft.com/office/2006/metadata/properties" ma:root="true" ma:fieldsID="b62e03bd5901905a7281f5c8e4111f64" ns1:_="" ns2:_="">
    <xsd:import namespace="d763d02a-4c5a-46de-80db-8ddb8767be79"/>
    <xsd:import namespace="3df7448f-e2f7-4f93-b724-4c2b50adab16"/>
    <xsd:element name="properties">
      <xsd:complexType>
        <xsd:sequence>
          <xsd:element name="documentManagement">
            <xsd:complexType>
              <xsd:all>
                <xsd:element ref="ns1:AXPInformationClassification"/>
                <xsd:element ref="ns2:axpIsRecord"/>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763d02a-4c5a-46de-80db-8ddb8767be79" elementFormDefault="qualified">
    <xsd:import namespace="http://schemas.microsoft.com/office/2006/documentManagement/types"/>
    <xsd:import namespace="http://schemas.microsoft.com/office/infopath/2007/PartnerControls"/>
    <xsd:element name="AXPInformationClassification" ma:index="0" ma:displayName="AXP Information Classification" ma:description="NOTE: The option(s) available for AXP Information Classification are dependent on the site setup. In accordance with AXP Information Classification Policy (AXP-IS04), you must properly classify your information. Do not upload a document classified higher than the site allows. If you need to upload a document that is a higher level than the options displayed, please contact this Site’s Administrator (Owner). &#10;All restricted files must be encrypted to protect the information from inappropriate disclosure (confidentiality) and unauthorized access." ma:format="RadioButtons" ma:internalName="AXPInformationClassification" ma:readOnly="false">
      <xsd:simpleType>
        <xsd:restriction base="dms:Choice">
          <xsd:enumeration value="AXP Public"/>
          <xsd:enumeration value="AXP Internal"/>
        </xsd:restriction>
      </xsd:simpleType>
    </xsd:element>
  </xsd:schema>
  <xsd:schema xmlns:xsd="http://www.w3.org/2001/XMLSchema" xmlns:xs="http://www.w3.org/2001/XMLSchema" xmlns:dms="http://schemas.microsoft.com/office/2006/documentManagement/types" xmlns:pc="http://schemas.microsoft.com/office/infopath/2007/PartnerControls" targetNamespace="3df7448f-e2f7-4f93-b724-4c2b50adab16" elementFormDefault="qualified">
    <xsd:import namespace="http://schemas.microsoft.com/office/2006/documentManagement/types"/>
    <xsd:import namespace="http://schemas.microsoft.com/office/infopath/2007/PartnerControls"/>
    <xsd:element name="axpIsRecord" ma:index="1" ma:displayName="AXP Record Classification" ma:default="No" ma:description="Is this an official record?  Official records include any information in any format that AXP employees or agents obtain or create in the course of doing business that AXP should retain in order to operate the business or to comply with applicable laws or regulations. &#10;&#10;If “YES”, then the document will be archived for long term storage based on the period assigned by the Record Retention Schedule. &#10;&#10;If “NO”, the document will not be placed in long term storage and will be subject to deletion from SharePoint after a specified period (i.e. site decommission, etc)&#10;&#10;For more information please refer to our @amex SharePoint Reference page" ma:format="Dropdown" ma:internalName="axpIsRecord" ma:readOnly="false">
      <xsd:simpleType>
        <xsd:restriction base="dms:Choice">
          <xsd:enumeration value="No"/>
          <xsd:enumeration value="Yes"/>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5" ma:displayName="Content Type"/>
        <xsd:element ref="dc:title" minOccurs="0" maxOccurs="1" ma:index="2"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documentManagement>
    <AXPInformationClassification xmlns="d763d02a-4c5a-46de-80db-8ddb8767be79">AXP Internal</AXPInformationClassification>
    <axpIsRecord xmlns="3df7448f-e2f7-4f93-b724-4c2b50adab16">No</axpIsRecord>
  </documentManagement>
</p:properties>
</file>

<file path=customXml/item4.xml><?xml version="1.0" encoding="utf-8"?>
<?mso-contentType ?>
<FormTemplates xmlns="http://schemas.microsoft.com/sharepoint/v3/contenttype/forms">
  <Edit>AxpDCCustomDocumentLibraryForm</Edit>
</FormTemplates>
</file>

<file path=customXml/itemProps1.xml><?xml version="1.0" encoding="utf-8"?>
<ds:datastoreItem xmlns:ds="http://schemas.openxmlformats.org/officeDocument/2006/customXml" ds:itemID="{81740DC0-C959-4EC5-8B53-2B3EA15392D3}">
  <ds:schemaRefs>
    <ds:schemaRef ds:uri="http://schemas.microsoft.com/sharepoint/events"/>
  </ds:schemaRefs>
</ds:datastoreItem>
</file>

<file path=customXml/itemProps2.xml><?xml version="1.0" encoding="utf-8"?>
<ds:datastoreItem xmlns:ds="http://schemas.openxmlformats.org/officeDocument/2006/customXml" ds:itemID="{448E3315-CB05-4060-B0F3-A9B428D6106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763d02a-4c5a-46de-80db-8ddb8767be79"/>
    <ds:schemaRef ds:uri="3df7448f-e2f7-4f93-b724-4c2b50adab1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4DA784A-29A4-4C22-8DA7-FA85FB4C3555}">
  <ds:schemaRefs>
    <ds:schemaRef ds:uri="http://schemas.microsoft.com/office/2006/documentManagement/types"/>
    <ds:schemaRef ds:uri="http://www.w3.org/XML/1998/namespace"/>
    <ds:schemaRef ds:uri="d763d02a-4c5a-46de-80db-8ddb8767be79"/>
    <ds:schemaRef ds:uri="http://purl.org/dc/terms/"/>
    <ds:schemaRef ds:uri="http://schemas.openxmlformats.org/package/2006/metadata/core-properties"/>
    <ds:schemaRef ds:uri="http://schemas.microsoft.com/office/2006/metadata/properties"/>
    <ds:schemaRef ds:uri="http://purl.org/dc/elements/1.1/"/>
    <ds:schemaRef ds:uri="http://schemas.microsoft.com/office/infopath/2007/PartnerControls"/>
    <ds:schemaRef ds:uri="3df7448f-e2f7-4f93-b724-4c2b50adab16"/>
    <ds:schemaRef ds:uri="http://purl.org/dc/dcmitype/"/>
  </ds:schemaRefs>
</ds:datastoreItem>
</file>

<file path=customXml/itemProps4.xml><?xml version="1.0" encoding="utf-8"?>
<ds:datastoreItem xmlns:ds="http://schemas.openxmlformats.org/officeDocument/2006/customXml" ds:itemID="{60AC42B8-9A56-4955-BE18-606C05D2463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10215</TotalTime>
  <Words>6477</Words>
  <Application>Microsoft Office PowerPoint</Application>
  <PresentationFormat>On-screen Show (4:3)</PresentationFormat>
  <Paragraphs>1122</Paragraphs>
  <Slides>82</Slides>
  <Notes>71</Notes>
  <HiddenSlides>0</HiddenSlides>
  <MMClips>0</MMClips>
  <ScaleCrop>false</ScaleCrop>
  <HeadingPairs>
    <vt:vector size="8" baseType="variant">
      <vt:variant>
        <vt:lpstr>Fonts Used</vt:lpstr>
      </vt:variant>
      <vt:variant>
        <vt:i4>10</vt:i4>
      </vt:variant>
      <vt:variant>
        <vt:lpstr>Theme</vt:lpstr>
      </vt:variant>
      <vt:variant>
        <vt:i4>1</vt:i4>
      </vt:variant>
      <vt:variant>
        <vt:lpstr>Embedded OLE Servers</vt:lpstr>
      </vt:variant>
      <vt:variant>
        <vt:i4>1</vt:i4>
      </vt:variant>
      <vt:variant>
        <vt:lpstr>Slide Titles</vt:lpstr>
      </vt:variant>
      <vt:variant>
        <vt:i4>82</vt:i4>
      </vt:variant>
    </vt:vector>
  </HeadingPairs>
  <TitlesOfParts>
    <vt:vector size="94" baseType="lpstr">
      <vt:lpstr>ＭＳ Ｐゴシック</vt:lpstr>
      <vt:lpstr>ＭＳ Ｐゴシック</vt:lpstr>
      <vt:lpstr>Arial</vt:lpstr>
      <vt:lpstr>Arial Narrow</vt:lpstr>
      <vt:lpstr>Baskerville Old Face</vt:lpstr>
      <vt:lpstr>Calibri</vt:lpstr>
      <vt:lpstr>Calibri Light</vt:lpstr>
      <vt:lpstr>Courier New</vt:lpstr>
      <vt:lpstr>Times New Roman</vt:lpstr>
      <vt:lpstr>Wingdings</vt:lpstr>
      <vt:lpstr>Office Theme</vt:lpstr>
      <vt:lpstr>Worksheet</vt:lpstr>
      <vt:lpstr>‘Agile with SCRUM’ –  Scrum Master’s workshop </vt:lpstr>
      <vt:lpstr>Agenda / Objectives</vt:lpstr>
      <vt:lpstr>Agile Software Development – What?</vt:lpstr>
      <vt:lpstr>Agile Software Development – Who?</vt:lpstr>
      <vt:lpstr>Agile Iron Triangle </vt:lpstr>
      <vt:lpstr>Standing Team – From Project Culture to Team Culture</vt:lpstr>
      <vt:lpstr>Manifesto for Agile Software Development</vt:lpstr>
      <vt:lpstr>PowerPoint Presentation</vt:lpstr>
      <vt:lpstr>PowerPoint Presentation</vt:lpstr>
      <vt:lpstr>PowerPoint Presentation</vt:lpstr>
      <vt:lpstr>PowerPoint Presentation</vt:lpstr>
      <vt:lpstr>PowerPoint Presentation</vt:lpstr>
      <vt:lpstr>The Role of the Product Owner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 5 Levels of Planning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Why Size?</vt:lpstr>
      <vt:lpstr>What is Relative?</vt:lpstr>
      <vt:lpstr>PowerPoint Presentation</vt:lpstr>
      <vt:lpstr>PowerPoint Presentation</vt:lpstr>
      <vt:lpstr>Using Planning Poker as a technique</vt:lpstr>
      <vt:lpstr>PowerPoint Presentation</vt:lpstr>
      <vt:lpstr>PowerPoint Presentation</vt:lpstr>
      <vt:lpstr>PowerPoint Presentation</vt:lpstr>
      <vt:lpstr>Work Time Available for the team During Iteration</vt:lpstr>
      <vt:lpstr>Burn Down Chart</vt:lpstr>
      <vt:lpstr>PowerPoint Presentation</vt:lpstr>
      <vt:lpstr>PowerPoint Presentation</vt:lpstr>
      <vt:lpstr>Iteration Planning Meeting</vt:lpstr>
      <vt:lpstr>Daily Standup Meeting</vt:lpstr>
      <vt:lpstr>Design Develop Integrate and Test</vt:lpstr>
      <vt:lpstr>Pair Programming</vt:lpstr>
      <vt:lpstr>Test Driven Development</vt:lpstr>
      <vt:lpstr>Continuous Integration</vt:lpstr>
      <vt:lpstr>Iteration User Story Acceptance Test</vt:lpstr>
      <vt:lpstr>Big Visible Chart or Team information Radiator</vt:lpstr>
      <vt:lpstr>PowerPoint Presentation</vt:lpstr>
      <vt:lpstr>PowerPoint Presentation</vt:lpstr>
      <vt:lpstr>Release Testing</vt:lpstr>
      <vt:lpstr>PowerPoint Presentation</vt:lpstr>
      <vt:lpstr>PowerPoint Presentation</vt:lpstr>
      <vt:lpstr>PowerPoint Presentation</vt:lpstr>
      <vt:lpstr>PowerPoint Presentation</vt:lpstr>
      <vt:lpstr>PowerPoint Presentation</vt:lpstr>
      <vt:lpstr>Capacity Planning</vt:lpstr>
      <vt:lpstr>PowerPoint Presentation</vt:lpstr>
      <vt:lpstr>PowerPoint Presentation</vt:lpstr>
      <vt:lpstr>PowerPoint Presentation</vt:lpstr>
      <vt:lpstr>PowerPoint Presentation</vt:lpstr>
      <vt:lpstr>Success Stories of Agile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Course Completion </vt:lpstr>
      <vt:lpstr>Questions </vt:lpstr>
    </vt:vector>
  </TitlesOfParts>
  <Company>American Express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TT Program - Project Update</dc:title>
  <dc:subject>For Use For TT BAU Presentations</dc:subject>
  <dc:creator>Sriram Balasubramanian</dc:creator>
  <cp:lastModifiedBy>hp</cp:lastModifiedBy>
  <cp:revision>201</cp:revision>
  <cp:lastPrinted>2010-11-16T00:37:42Z</cp:lastPrinted>
  <dcterms:created xsi:type="dcterms:W3CDTF">2011-05-09T17:29:19Z</dcterms:created>
  <dcterms:modified xsi:type="dcterms:W3CDTF">2017-01-19T05:04:28Z</dcterms:modified>
  <cp:category>Standardized Template</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0x0101004F1EAE09BD1444F099ACD95A45FFA33200195B6077FCC99B4983A36B78795426E9</vt:lpwstr>
  </property>
  <property fmtid="{D5CDD505-2E9C-101B-9397-08002B2CF9AE}" pid="3" name="AXPAuthor">
    <vt:lpwstr>Chand Warrier</vt:lpwstr>
  </property>
  <property fmtid="{D5CDD505-2E9C-101B-9397-08002B2CF9AE}" pid="4" name="AXPDataClassification">
    <vt:lpwstr>AXP Internal</vt:lpwstr>
  </property>
  <property fmtid="{D5CDD505-2E9C-101B-9397-08002B2CF9AE}" pid="5" name="AXPDataClassificationForSearch">
    <vt:lpwstr>AXPInternal_UniqueSearchString</vt:lpwstr>
  </property>
  <property fmtid="{D5CDD505-2E9C-101B-9397-08002B2CF9AE}" pid="6" name="AXPLastAuthor">
    <vt:lpwstr>Chand Warrier</vt:lpwstr>
  </property>
</Properties>
</file>