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72618"/>
            <a:ext cx="80721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2429" y="2952953"/>
            <a:ext cx="6193790" cy="333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or.org/interactivate/activitie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14045"/>
            <a:ext cx="383730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5"/>
              </a:spcBef>
            </a:pPr>
            <a:r>
              <a:rPr sz="8000" spc="-100" dirty="0"/>
              <a:t>S</a:t>
            </a:r>
            <a:r>
              <a:rPr sz="8000" spc="-95" dirty="0"/>
              <a:t>tat</a:t>
            </a:r>
            <a:r>
              <a:rPr sz="8000" spc="-105" dirty="0"/>
              <a:t>i</a:t>
            </a:r>
            <a:r>
              <a:rPr sz="8000" spc="-95" dirty="0"/>
              <a:t>st</a:t>
            </a:r>
            <a:r>
              <a:rPr sz="8000" spc="-105" dirty="0"/>
              <a:t>i</a:t>
            </a:r>
            <a:r>
              <a:rPr sz="8000" spc="-100" dirty="0"/>
              <a:t>c</a:t>
            </a:r>
            <a:r>
              <a:rPr sz="8000" dirty="0"/>
              <a:t>s  &amp;</a:t>
            </a:r>
            <a:endParaRPr sz="8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62429" y="2952953"/>
            <a:ext cx="6193790" cy="33552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Probablities</a:t>
            </a:r>
          </a:p>
          <a:p>
            <a:pPr marL="3195320" marR="5080" indent="1177925" algn="l">
              <a:lnSpc>
                <a:spcPct val="127800"/>
              </a:lnSpc>
              <a:spcBef>
                <a:spcPts val="5420"/>
              </a:spcBef>
            </a:pPr>
            <a:r>
              <a:rPr sz="3600" spc="-140" dirty="0"/>
              <a:t>By  </a:t>
            </a:r>
            <a:r>
              <a:rPr lang="en-IN" sz="3600" spc="-140" dirty="0" smtClean="0"/>
              <a:t>  </a:t>
            </a:r>
            <a:r>
              <a:rPr lang="en-IN" sz="3600" spc="-90" dirty="0" smtClean="0"/>
              <a:t>Sriram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350837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Frequency</a:t>
            </a:r>
            <a:r>
              <a:rPr sz="4100" spc="-285" dirty="0"/>
              <a:t> </a:t>
            </a:r>
            <a:r>
              <a:rPr sz="4100" spc="-145" dirty="0"/>
              <a:t>Table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611555" y="1268755"/>
            <a:ext cx="283845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65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0" dirty="0"/>
              <a:t>Case</a:t>
            </a:r>
            <a:r>
              <a:rPr sz="4600" spc="-270" dirty="0"/>
              <a:t> </a:t>
            </a:r>
            <a:r>
              <a:rPr sz="4600" spc="-5" dirty="0"/>
              <a:t>2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50240" y="1549107"/>
            <a:ext cx="6766559" cy="19037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 of their Son who is studying 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11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academic results are not good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175" spc="7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his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They change Student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ABC school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2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65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0" dirty="0"/>
              <a:t>Case</a:t>
            </a:r>
            <a:r>
              <a:rPr sz="4600" spc="-270" dirty="0"/>
              <a:t> </a:t>
            </a:r>
            <a:r>
              <a:rPr sz="4600" spc="-5" dirty="0"/>
              <a:t>2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50240" y="1549107"/>
            <a:ext cx="6766559" cy="43186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 of their Son who is studying 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11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academic results are not good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175" spc="7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his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They change Student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ABC school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2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Ranked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ABC</a:t>
            </a:r>
            <a:r>
              <a:rPr sz="22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  <a:tab pos="183388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Ranked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nd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What’s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 conclusion</a:t>
            </a:r>
            <a:r>
              <a:rPr sz="22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65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0" dirty="0"/>
              <a:t>Case</a:t>
            </a:r>
            <a:r>
              <a:rPr sz="4600" spc="-270" dirty="0"/>
              <a:t> </a:t>
            </a:r>
            <a:r>
              <a:rPr sz="4600" spc="-5" dirty="0"/>
              <a:t>2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50240" y="1549107"/>
            <a:ext cx="6766559" cy="43186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 of their Son who is studying 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11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academic results are not good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175" spc="7" baseline="24904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his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They change Student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ABC school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2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Ranked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ABC</a:t>
            </a:r>
            <a:r>
              <a:rPr sz="22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  <a:tab pos="183388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Ranked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nd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What’s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 conclusion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 Has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student improved</a:t>
            </a:r>
            <a:r>
              <a:rPr sz="220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34518"/>
            <a:ext cx="3982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5" dirty="0">
                <a:latin typeface="Cambria"/>
                <a:cs typeface="Cambria"/>
              </a:rPr>
              <a:t>Number </a:t>
            </a:r>
            <a:r>
              <a:rPr b="1" spc="-50" dirty="0">
                <a:latin typeface="Cambria"/>
                <a:cs typeface="Cambria"/>
              </a:rPr>
              <a:t>of</a:t>
            </a:r>
            <a:r>
              <a:rPr b="1" spc="-415" dirty="0">
                <a:latin typeface="Cambria"/>
                <a:cs typeface="Cambria"/>
              </a:rPr>
              <a:t> </a:t>
            </a:r>
            <a:r>
              <a:rPr b="1" spc="-85" dirty="0">
                <a:latin typeface="Cambria"/>
                <a:cs typeface="Cambria"/>
              </a:rPr>
              <a:t>Students</a:t>
            </a:r>
          </a:p>
        </p:txBody>
      </p:sp>
      <p:sp>
        <p:nvSpPr>
          <p:cNvPr id="8" name="object 8"/>
          <p:cNvSpPr/>
          <p:nvPr/>
        </p:nvSpPr>
        <p:spPr>
          <a:xfrm>
            <a:off x="3648455" y="344424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0216" y="3444240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1975" y="3444240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208" y="344424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8455" y="316534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0216" y="3165348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31975" y="3165348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208" y="316534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8455" y="2887979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0216" y="2887979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208" y="2887979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8455" y="260908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208" y="2609088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208" y="233019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208" y="2051304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680" y="2887979"/>
            <a:ext cx="463550" cy="835660"/>
          </a:xfrm>
          <a:custGeom>
            <a:avLst/>
            <a:gdLst/>
            <a:ahLst/>
            <a:cxnLst/>
            <a:rect l="l" t="t" r="r" b="b"/>
            <a:pathLst>
              <a:path w="463550" h="835660">
                <a:moveTo>
                  <a:pt x="463295" y="0"/>
                </a:moveTo>
                <a:lnTo>
                  <a:pt x="0" y="0"/>
                </a:lnTo>
                <a:lnTo>
                  <a:pt x="0" y="835152"/>
                </a:lnTo>
                <a:lnTo>
                  <a:pt x="463295" y="835152"/>
                </a:lnTo>
                <a:lnTo>
                  <a:pt x="46329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6920" y="2609088"/>
            <a:ext cx="463550" cy="1114425"/>
          </a:xfrm>
          <a:custGeom>
            <a:avLst/>
            <a:gdLst/>
            <a:ahLst/>
            <a:cxnLst/>
            <a:rect l="l" t="t" r="r" b="b"/>
            <a:pathLst>
              <a:path w="463550" h="1114425">
                <a:moveTo>
                  <a:pt x="463296" y="0"/>
                </a:moveTo>
                <a:lnTo>
                  <a:pt x="0" y="0"/>
                </a:lnTo>
                <a:lnTo>
                  <a:pt x="0" y="1114044"/>
                </a:lnTo>
                <a:lnTo>
                  <a:pt x="463296" y="1114044"/>
                </a:lnTo>
                <a:lnTo>
                  <a:pt x="46329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5160" y="2330195"/>
            <a:ext cx="463550" cy="1393190"/>
          </a:xfrm>
          <a:custGeom>
            <a:avLst/>
            <a:gdLst/>
            <a:ahLst/>
            <a:cxnLst/>
            <a:rect l="l" t="t" r="r" b="b"/>
            <a:pathLst>
              <a:path w="463550" h="1393189">
                <a:moveTo>
                  <a:pt x="463295" y="0"/>
                </a:moveTo>
                <a:lnTo>
                  <a:pt x="0" y="0"/>
                </a:lnTo>
                <a:lnTo>
                  <a:pt x="0" y="1392935"/>
                </a:lnTo>
                <a:lnTo>
                  <a:pt x="463295" y="1392935"/>
                </a:lnTo>
                <a:lnTo>
                  <a:pt x="46329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208" y="2051304"/>
            <a:ext cx="0" cy="1671955"/>
          </a:xfrm>
          <a:custGeom>
            <a:avLst/>
            <a:gdLst/>
            <a:ahLst/>
            <a:cxnLst/>
            <a:rect l="l" t="t" r="r" b="b"/>
            <a:pathLst>
              <a:path h="1671954">
                <a:moveTo>
                  <a:pt x="0" y="1671828"/>
                </a:moveTo>
                <a:lnTo>
                  <a:pt x="0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59" y="372313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59" y="344424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059" y="316534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59" y="288797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059" y="260908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059" y="233019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59" y="205130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1208" y="3723132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208" y="37231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9448" y="37231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7688" y="37231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5928" y="37231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6237" y="361962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1924" y="334098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924" y="306247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924" y="278383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924" y="250520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924" y="222669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50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924" y="194843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0363" y="378485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8857" y="378485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7479" y="378485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2159" y="1264665"/>
            <a:ext cx="278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No of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in ABC</a:t>
            </a:r>
            <a:r>
              <a:rPr sz="1800" b="1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7288" y="346862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8008" y="3468623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47259" y="346862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7288" y="323697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8008" y="3236976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7259" y="323697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57288" y="300685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8008" y="3006851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47259" y="300685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57288" y="277672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98008" y="277672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47259" y="277672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7288" y="2546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47259" y="2546604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171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47259" y="2316479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7259" y="2086355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6152" y="2546604"/>
            <a:ext cx="372110" cy="1152525"/>
          </a:xfrm>
          <a:custGeom>
            <a:avLst/>
            <a:gdLst/>
            <a:ahLst/>
            <a:cxnLst/>
            <a:rect l="l" t="t" r="r" b="b"/>
            <a:pathLst>
              <a:path w="372110" h="1152525">
                <a:moveTo>
                  <a:pt x="371856" y="0"/>
                </a:moveTo>
                <a:lnTo>
                  <a:pt x="0" y="0"/>
                </a:lnTo>
                <a:lnTo>
                  <a:pt x="0" y="1152144"/>
                </a:lnTo>
                <a:lnTo>
                  <a:pt x="371856" y="1152144"/>
                </a:lnTo>
                <a:lnTo>
                  <a:pt x="3718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55791" y="3560064"/>
            <a:ext cx="372110" cy="139065"/>
          </a:xfrm>
          <a:custGeom>
            <a:avLst/>
            <a:gdLst/>
            <a:ahLst/>
            <a:cxnLst/>
            <a:rect l="l" t="t" r="r" b="b"/>
            <a:pathLst>
              <a:path w="372110" h="139064">
                <a:moveTo>
                  <a:pt x="371856" y="0"/>
                </a:moveTo>
                <a:lnTo>
                  <a:pt x="0" y="0"/>
                </a:lnTo>
                <a:lnTo>
                  <a:pt x="0" y="138684"/>
                </a:lnTo>
                <a:lnTo>
                  <a:pt x="371856" y="138684"/>
                </a:lnTo>
                <a:lnTo>
                  <a:pt x="3718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85431" y="2316479"/>
            <a:ext cx="372110" cy="1382395"/>
          </a:xfrm>
          <a:custGeom>
            <a:avLst/>
            <a:gdLst/>
            <a:ahLst/>
            <a:cxnLst/>
            <a:rect l="l" t="t" r="r" b="b"/>
            <a:pathLst>
              <a:path w="372109" h="1382395">
                <a:moveTo>
                  <a:pt x="371856" y="0"/>
                </a:moveTo>
                <a:lnTo>
                  <a:pt x="0" y="0"/>
                </a:lnTo>
                <a:lnTo>
                  <a:pt x="0" y="1382268"/>
                </a:lnTo>
                <a:lnTo>
                  <a:pt x="371856" y="1382268"/>
                </a:lnTo>
                <a:lnTo>
                  <a:pt x="3718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47259" y="2086355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1612392"/>
                </a:moveTo>
                <a:lnTo>
                  <a:pt x="0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06111" y="369874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06111" y="346862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06111" y="323697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06111" y="300685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06111" y="277672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06111" y="254660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06111" y="231647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06111" y="208635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47259" y="369874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19" y="0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47259" y="369874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76900" y="369874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06540" y="369874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36180" y="369874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A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488307" y="1905152"/>
            <a:ext cx="154305" cy="18681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35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00" spc="-1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 marL="64135" algn="ctr">
              <a:lnSpc>
                <a:spcPct val="100000"/>
              </a:lnSpc>
              <a:spcBef>
                <a:spcPts val="610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64135" algn="ctr">
              <a:lnSpc>
                <a:spcPct val="100000"/>
              </a:lnSpc>
              <a:spcBef>
                <a:spcPts val="61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92370" y="376067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922390" y="376067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52284" y="3760673"/>
            <a:ext cx="44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E2B1F"/>
                </a:solidFill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33009" y="1408938"/>
            <a:ext cx="275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No of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XYZ</a:t>
            </a:r>
            <a:r>
              <a:rPr sz="1800" b="1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School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433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5" dirty="0">
                <a:latin typeface="Cambria"/>
                <a:cs typeface="Cambria"/>
              </a:rPr>
              <a:t>Why </a:t>
            </a:r>
            <a:r>
              <a:rPr b="1" spc="-80" dirty="0">
                <a:latin typeface="Cambria"/>
                <a:cs typeface="Cambria"/>
              </a:rPr>
              <a:t>Learn </a:t>
            </a:r>
            <a:r>
              <a:rPr b="1" spc="-90" dirty="0">
                <a:latin typeface="Cambria"/>
                <a:cs typeface="Cambria"/>
              </a:rPr>
              <a:t>Statistics</a:t>
            </a:r>
            <a:r>
              <a:rPr b="1" spc="-5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433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5" dirty="0">
                <a:latin typeface="Cambria"/>
                <a:cs typeface="Cambria"/>
              </a:rPr>
              <a:t>Why </a:t>
            </a:r>
            <a:r>
              <a:rPr b="1" spc="-80" dirty="0">
                <a:latin typeface="Cambria"/>
                <a:cs typeface="Cambria"/>
              </a:rPr>
              <a:t>Learn </a:t>
            </a:r>
            <a:r>
              <a:rPr b="1" spc="-90" dirty="0">
                <a:latin typeface="Cambria"/>
                <a:cs typeface="Cambria"/>
              </a:rPr>
              <a:t>Statistics</a:t>
            </a:r>
            <a:r>
              <a:rPr b="1" spc="-5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923919" y="1628775"/>
            <a:ext cx="4104513" cy="3185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1250"/>
            <a:ext cx="309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Why</a:t>
            </a:r>
            <a:r>
              <a:rPr sz="2800" spc="-225" dirty="0"/>
              <a:t> </a:t>
            </a:r>
            <a:r>
              <a:rPr sz="2800" spc="-80" dirty="0"/>
              <a:t>Learn</a:t>
            </a:r>
            <a:r>
              <a:rPr sz="2800" spc="-240" dirty="0"/>
              <a:t> </a:t>
            </a:r>
            <a:r>
              <a:rPr sz="2800" spc="-90" dirty="0"/>
              <a:t>Statistics</a:t>
            </a:r>
            <a:r>
              <a:rPr sz="2800" spc="-265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7537" y="1340738"/>
            <a:ext cx="6514338" cy="410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2111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Statistics </a:t>
            </a:r>
            <a:r>
              <a:rPr sz="4600" spc="-55" dirty="0"/>
              <a:t>is</a:t>
            </a:r>
            <a:r>
              <a:rPr sz="4600" spc="-420" dirty="0"/>
              <a:t> </a:t>
            </a:r>
            <a:r>
              <a:rPr sz="4600" spc="-5" dirty="0"/>
              <a:t>…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50240" y="2756687"/>
            <a:ext cx="2437765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Collecting</a:t>
            </a:r>
            <a:r>
              <a:rPr sz="2200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Analyzing</a:t>
            </a:r>
            <a:r>
              <a:rPr sz="2200" i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Interpreting</a:t>
            </a:r>
            <a:r>
              <a:rPr sz="2200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Presenting</a:t>
            </a:r>
            <a:r>
              <a:rPr sz="22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63" y="467690"/>
            <a:ext cx="4335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0" dirty="0"/>
              <a:t>What does </a:t>
            </a:r>
            <a:r>
              <a:rPr sz="4600" spc="-55" dirty="0"/>
              <a:t>it </a:t>
            </a:r>
            <a:r>
              <a:rPr sz="4600" spc="-170" dirty="0"/>
              <a:t>Tell</a:t>
            </a:r>
            <a:r>
              <a:rPr sz="4600" spc="-645" dirty="0"/>
              <a:t> </a:t>
            </a:r>
            <a:r>
              <a:rPr sz="4600" spc="-5" dirty="0"/>
              <a:t>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059810" y="1556804"/>
            <a:ext cx="4896612" cy="512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40614"/>
            <a:ext cx="464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10" dirty="0">
                <a:latin typeface="Cambria"/>
                <a:cs typeface="Cambria"/>
              </a:rPr>
              <a:t>Descriptive</a:t>
            </a:r>
            <a:r>
              <a:rPr sz="4000" b="1" spc="-305" dirty="0">
                <a:latin typeface="Cambria"/>
                <a:cs typeface="Cambria"/>
              </a:rPr>
              <a:t> </a:t>
            </a:r>
            <a:r>
              <a:rPr sz="4000" b="1" spc="-90" dirty="0">
                <a:latin typeface="Cambria"/>
                <a:cs typeface="Cambria"/>
              </a:rPr>
              <a:t>Statistics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852042"/>
            <a:ext cx="6052820" cy="474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675E46"/>
                </a:solidFill>
                <a:latin typeface="Cambria"/>
                <a:cs typeface="Cambria"/>
              </a:rPr>
              <a:t>Agenda</a:t>
            </a:r>
            <a:r>
              <a:rPr sz="3600" spc="-48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675E46"/>
                </a:solidFill>
                <a:latin typeface="Cambria"/>
                <a:cs typeface="Cambria"/>
              </a:rPr>
              <a:t>–</a:t>
            </a:r>
            <a:endParaRPr sz="2400">
              <a:latin typeface="Cambria"/>
              <a:cs typeface="Cambria"/>
            </a:endParaRPr>
          </a:p>
          <a:p>
            <a:pPr marL="1628139">
              <a:lnSpc>
                <a:spcPct val="100000"/>
              </a:lnSpc>
              <a:spcBef>
                <a:spcPts val="35"/>
              </a:spcBef>
            </a:pPr>
            <a:r>
              <a:rPr sz="2400" spc="-50" dirty="0">
                <a:solidFill>
                  <a:srgbClr val="675E46"/>
                </a:solidFill>
                <a:latin typeface="Cambria"/>
                <a:cs typeface="Cambria"/>
              </a:rPr>
              <a:t>In</a:t>
            </a:r>
            <a:r>
              <a:rPr sz="24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675E46"/>
                </a:solidFill>
                <a:latin typeface="Cambria"/>
                <a:cs typeface="Cambria"/>
              </a:rPr>
              <a:t>this</a:t>
            </a:r>
            <a:r>
              <a:rPr sz="24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675E46"/>
                </a:solidFill>
                <a:latin typeface="Cambria"/>
                <a:cs typeface="Cambria"/>
              </a:rPr>
              <a:t>session</a:t>
            </a:r>
            <a:r>
              <a:rPr sz="24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675E46"/>
                </a:solidFill>
                <a:latin typeface="Cambria"/>
                <a:cs typeface="Cambria"/>
              </a:rPr>
              <a:t>you</a:t>
            </a:r>
            <a:r>
              <a:rPr sz="2400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675E46"/>
                </a:solidFill>
                <a:latin typeface="Cambria"/>
                <a:cs typeface="Cambria"/>
              </a:rPr>
              <a:t>will</a:t>
            </a:r>
            <a:r>
              <a:rPr sz="2400" spc="-23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675E46"/>
                </a:solidFill>
                <a:latin typeface="Cambria"/>
                <a:cs typeface="Cambria"/>
              </a:rPr>
              <a:t>learn</a:t>
            </a:r>
            <a:r>
              <a:rPr sz="24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675E46"/>
                </a:solidFill>
                <a:latin typeface="Cambria"/>
                <a:cs typeface="Cambria"/>
              </a:rPr>
              <a:t>about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419734" indent="-292735">
              <a:lnSpc>
                <a:spcPct val="100000"/>
              </a:lnSpc>
              <a:spcBef>
                <a:spcPts val="190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Basics 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Statistics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Types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Measure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Central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Tendancy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Measure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Dispersion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Case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studies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Central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tendencies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Dispersion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Percentile/Quartile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&amp;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Correlation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Covariance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Central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Limit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Theorem</a:t>
            </a:r>
            <a:endParaRPr sz="2200">
              <a:latin typeface="Calibri"/>
              <a:cs typeface="Calibri"/>
            </a:endParaRPr>
          </a:p>
          <a:p>
            <a:pPr marL="419734" indent="-2927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Wingdings"/>
              <a:buChar char=""/>
              <a:tabLst>
                <a:tab pos="42037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Visualization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distribution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1794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/>
              <a:t>Classification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539546" y="1988845"/>
            <a:ext cx="733425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846" y="836714"/>
            <a:ext cx="7416800" cy="498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1124711"/>
            <a:ext cx="7990332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836675"/>
            <a:ext cx="7560818" cy="431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980694"/>
            <a:ext cx="6959092" cy="453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7898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/>
              <a:t>Statistical</a:t>
            </a:r>
            <a:r>
              <a:rPr sz="4600" spc="-250" dirty="0"/>
              <a:t> </a:t>
            </a:r>
            <a:r>
              <a:rPr sz="4600" spc="-90" dirty="0"/>
              <a:t>Notations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179514" y="2348864"/>
            <a:ext cx="8010525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2339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370" dirty="0"/>
              <a:t>V</a:t>
            </a:r>
            <a:r>
              <a:rPr sz="4600" spc="-105" dirty="0"/>
              <a:t>a</a:t>
            </a:r>
            <a:r>
              <a:rPr sz="4600" spc="-110" dirty="0"/>
              <a:t>ri</a:t>
            </a:r>
            <a:r>
              <a:rPr sz="4600" spc="-105" dirty="0"/>
              <a:t>a</a:t>
            </a:r>
            <a:r>
              <a:rPr sz="4600" spc="-100" dirty="0"/>
              <a:t>bl</a:t>
            </a:r>
            <a:r>
              <a:rPr sz="4600" spc="-105" dirty="0"/>
              <a:t>e</a:t>
            </a:r>
            <a:r>
              <a:rPr sz="4600" spc="-5" dirty="0"/>
              <a:t>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1555" y="1772792"/>
            <a:ext cx="7236333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1052728"/>
            <a:ext cx="7272782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55" y="764705"/>
            <a:ext cx="7740396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1" y="425195"/>
            <a:ext cx="8365490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248" y="2089530"/>
            <a:ext cx="5339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5400" b="1" spc="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5400" b="1" spc="-20" dirty="0">
                <a:solidFill>
                  <a:srgbClr val="2E2B1F"/>
                </a:solidFill>
                <a:latin typeface="Calibri"/>
                <a:cs typeface="Calibri"/>
              </a:rPr>
              <a:t>Statistics</a:t>
            </a:r>
            <a:r>
              <a:rPr sz="54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87" y="459105"/>
            <a:ext cx="8242681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836714"/>
            <a:ext cx="760641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638555"/>
            <a:ext cx="7560818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335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/>
              <a:t>Summarizing</a:t>
            </a:r>
            <a:r>
              <a:rPr sz="4600" spc="-290" dirty="0"/>
              <a:t> </a:t>
            </a:r>
            <a:r>
              <a:rPr sz="4600" spc="-75" dirty="0"/>
              <a:t>Data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251523" y="1772792"/>
            <a:ext cx="7812405" cy="263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146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M</a:t>
            </a:r>
            <a:r>
              <a:rPr sz="4600" spc="-110" dirty="0"/>
              <a:t>od</a:t>
            </a:r>
            <a:r>
              <a:rPr sz="4600" spc="-105" dirty="0"/>
              <a:t>a</a:t>
            </a:r>
            <a:r>
              <a:rPr sz="4600" spc="-100" dirty="0"/>
              <a:t>l</a:t>
            </a:r>
            <a:r>
              <a:rPr sz="4600" spc="-110" dirty="0"/>
              <a:t>i</a:t>
            </a:r>
            <a:r>
              <a:rPr sz="4600" spc="-100" dirty="0"/>
              <a:t>t</a:t>
            </a:r>
            <a:r>
              <a:rPr sz="4600" spc="-5" dirty="0"/>
              <a:t>y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23532" y="2492895"/>
            <a:ext cx="6660260" cy="337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5044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Symmetry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975" y="1772805"/>
            <a:ext cx="8266176" cy="4093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770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Central</a:t>
            </a:r>
            <a:r>
              <a:rPr sz="4600" spc="-270" dirty="0"/>
              <a:t> </a:t>
            </a:r>
            <a:r>
              <a:rPr sz="4600" spc="-135" dirty="0"/>
              <a:t>Tendency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1555" y="1700783"/>
            <a:ext cx="7092315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489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20" dirty="0"/>
              <a:t>Variability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23532" y="1844801"/>
            <a:ext cx="8100441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8828" y="4519422"/>
            <a:ext cx="31813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600" b="1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600" b="1" spc="-10" dirty="0">
                <a:solidFill>
                  <a:srgbClr val="2E2B1F"/>
                </a:solidFill>
                <a:latin typeface="Calibri"/>
                <a:cs typeface="Calibri"/>
              </a:rPr>
              <a:t>reliable</a:t>
            </a:r>
            <a:r>
              <a:rPr sz="26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E2B1F"/>
                </a:solidFill>
                <a:latin typeface="Calibri"/>
                <a:cs typeface="Calibri"/>
              </a:rPr>
              <a:t>quantity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41" y="2134107"/>
            <a:ext cx="7584821" cy="132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555" y="548652"/>
            <a:ext cx="4914519" cy="64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457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M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105" dirty="0">
                <a:latin typeface="Cambria"/>
                <a:cs typeface="Cambria"/>
              </a:rPr>
              <a:t>a</a:t>
            </a:r>
            <a:r>
              <a:rPr sz="4600" b="1" spc="-5" dirty="0">
                <a:latin typeface="Cambria"/>
                <a:cs typeface="Cambria"/>
              </a:rPr>
              <a:t>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5702" y="2131567"/>
            <a:ext cx="1838325" cy="86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236981"/>
            <a:ext cx="7551293" cy="511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332740"/>
            <a:ext cx="7987411" cy="518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548652"/>
            <a:ext cx="4181855" cy="50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548652"/>
            <a:ext cx="4181855" cy="50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9083" y="1628775"/>
            <a:ext cx="6061709" cy="3888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62" y="332613"/>
            <a:ext cx="5001768" cy="432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462" y="1268818"/>
            <a:ext cx="7960233" cy="4896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188607"/>
            <a:ext cx="3195701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551" y="1126108"/>
            <a:ext cx="7289546" cy="4247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378330"/>
            <a:ext cx="37211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599" y="1412760"/>
            <a:ext cx="3570859" cy="79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260604"/>
            <a:ext cx="5838952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378330"/>
            <a:ext cx="37211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599" y="1412760"/>
            <a:ext cx="3570859" cy="79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260604"/>
            <a:ext cx="5838952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" y="2386558"/>
            <a:ext cx="3572255" cy="97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21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Median</a:t>
            </a:r>
            <a:endParaRPr sz="4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21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Median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467537" y="1988820"/>
            <a:ext cx="6289167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378330"/>
            <a:ext cx="37211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599" y="1412760"/>
            <a:ext cx="3570859" cy="79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260604"/>
            <a:ext cx="5838952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" y="2386558"/>
            <a:ext cx="3572255" cy="97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599" y="3500996"/>
            <a:ext cx="3929253" cy="1134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315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What </a:t>
            </a:r>
            <a:r>
              <a:rPr spc="-55" dirty="0"/>
              <a:t>is</a:t>
            </a:r>
            <a:r>
              <a:rPr spc="-390" dirty="0"/>
              <a:t> </a:t>
            </a:r>
            <a:r>
              <a:rPr spc="-95" dirty="0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844814"/>
            <a:ext cx="8391652" cy="1080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378330"/>
            <a:ext cx="37211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599" y="1412760"/>
            <a:ext cx="3570859" cy="79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260604"/>
            <a:ext cx="5838952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" y="2386558"/>
            <a:ext cx="3572255" cy="97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599" y="3500996"/>
            <a:ext cx="3929253" cy="1134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30" y="5517235"/>
            <a:ext cx="7465059" cy="936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3823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M</a:t>
            </a:r>
            <a:r>
              <a:rPr sz="4600" spc="-110" dirty="0"/>
              <a:t>od</a:t>
            </a:r>
            <a:r>
              <a:rPr sz="4600" spc="-5" dirty="0"/>
              <a:t>e</a:t>
            </a:r>
            <a:endParaRPr sz="4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3823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M</a:t>
            </a:r>
            <a:r>
              <a:rPr sz="4600" spc="-110" dirty="0"/>
              <a:t>od</a:t>
            </a:r>
            <a:r>
              <a:rPr sz="4600" spc="-5" dirty="0"/>
              <a:t>e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539546" y="2206917"/>
            <a:ext cx="5709158" cy="547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224675"/>
            <a:ext cx="5625211" cy="50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523" y="1011897"/>
            <a:ext cx="7977378" cy="5081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740"/>
            <a:ext cx="8020684" cy="4896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332714"/>
            <a:ext cx="8085328" cy="532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1138948"/>
            <a:ext cx="6935470" cy="466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537" y="332625"/>
            <a:ext cx="7230999" cy="79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164" y="1268717"/>
            <a:ext cx="6887718" cy="496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55" y="332625"/>
            <a:ext cx="6573647" cy="720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354609"/>
            <a:ext cx="5040503" cy="53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406" y="1704962"/>
            <a:ext cx="6609588" cy="486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635" y="2780919"/>
            <a:ext cx="6938136" cy="2409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095"/>
            <a:ext cx="514032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90" dirty="0">
                <a:latin typeface="Cambria"/>
                <a:cs typeface="Cambria"/>
              </a:rPr>
              <a:t>Spread</a:t>
            </a:r>
            <a:r>
              <a:rPr sz="4100" b="1" spc="-250" dirty="0">
                <a:latin typeface="Cambria"/>
                <a:cs typeface="Cambria"/>
              </a:rPr>
              <a:t> </a:t>
            </a:r>
            <a:r>
              <a:rPr sz="4100" b="1" spc="-50" dirty="0">
                <a:latin typeface="Cambria"/>
                <a:cs typeface="Cambria"/>
              </a:rPr>
              <a:t>of</a:t>
            </a:r>
            <a:r>
              <a:rPr sz="4100" b="1" spc="-229" dirty="0">
                <a:latin typeface="Cambria"/>
                <a:cs typeface="Cambria"/>
              </a:rPr>
              <a:t> </a:t>
            </a:r>
            <a:r>
              <a:rPr sz="4100" b="1" spc="-75" dirty="0">
                <a:latin typeface="Cambria"/>
                <a:cs typeface="Cambria"/>
              </a:rPr>
              <a:t>Data</a:t>
            </a:r>
            <a:r>
              <a:rPr sz="4100" b="1" spc="-225" dirty="0">
                <a:latin typeface="Cambria"/>
                <a:cs typeface="Cambria"/>
              </a:rPr>
              <a:t> </a:t>
            </a:r>
            <a:r>
              <a:rPr sz="4100" b="1" dirty="0">
                <a:latin typeface="Cambria"/>
                <a:cs typeface="Cambria"/>
              </a:rPr>
              <a:t>-</a:t>
            </a:r>
            <a:r>
              <a:rPr sz="4100" b="1" spc="-210" dirty="0">
                <a:latin typeface="Cambria"/>
                <a:cs typeface="Cambria"/>
              </a:rPr>
              <a:t> </a:t>
            </a:r>
            <a:r>
              <a:rPr sz="4100" b="1" spc="-80" dirty="0">
                <a:latin typeface="Cambria"/>
                <a:cs typeface="Cambria"/>
              </a:rPr>
              <a:t>Range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9676" y="2708871"/>
            <a:ext cx="3672459" cy="770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49169"/>
            <a:ext cx="484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14" dirty="0">
                <a:latin typeface="Cambria"/>
                <a:cs typeface="Cambria"/>
              </a:rPr>
              <a:t>Why </a:t>
            </a:r>
            <a:r>
              <a:rPr sz="4000" b="1" spc="-85" dirty="0">
                <a:latin typeface="Cambria"/>
                <a:cs typeface="Cambria"/>
              </a:rPr>
              <a:t>Learn </a:t>
            </a:r>
            <a:r>
              <a:rPr sz="4000" b="1" spc="-90" dirty="0">
                <a:latin typeface="Cambria"/>
                <a:cs typeface="Cambria"/>
              </a:rPr>
              <a:t>Statistics</a:t>
            </a:r>
            <a:r>
              <a:rPr sz="4000" b="1" spc="-515" dirty="0">
                <a:latin typeface="Cambria"/>
                <a:cs typeface="Cambria"/>
              </a:rPr>
              <a:t> </a:t>
            </a:r>
            <a:r>
              <a:rPr sz="4000" b="1" spc="-5" dirty="0">
                <a:latin typeface="Cambria"/>
                <a:cs typeface="Cambria"/>
              </a:rPr>
              <a:t>?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095"/>
            <a:ext cx="738759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90" dirty="0">
                <a:latin typeface="Cambria"/>
                <a:cs typeface="Cambria"/>
              </a:rPr>
              <a:t>Spread</a:t>
            </a:r>
            <a:r>
              <a:rPr sz="4100" b="1" spc="-240" dirty="0">
                <a:latin typeface="Cambria"/>
                <a:cs typeface="Cambria"/>
              </a:rPr>
              <a:t> </a:t>
            </a:r>
            <a:r>
              <a:rPr sz="4100" b="1" spc="-50" dirty="0">
                <a:latin typeface="Cambria"/>
                <a:cs typeface="Cambria"/>
              </a:rPr>
              <a:t>of</a:t>
            </a:r>
            <a:r>
              <a:rPr sz="4100" b="1" spc="-220" dirty="0">
                <a:latin typeface="Cambria"/>
                <a:cs typeface="Cambria"/>
              </a:rPr>
              <a:t> </a:t>
            </a:r>
            <a:r>
              <a:rPr sz="4100" b="1" spc="-75" dirty="0">
                <a:latin typeface="Cambria"/>
                <a:cs typeface="Cambria"/>
              </a:rPr>
              <a:t>Data</a:t>
            </a:r>
            <a:r>
              <a:rPr sz="4100" b="1" spc="-210" dirty="0">
                <a:latin typeface="Cambria"/>
                <a:cs typeface="Cambria"/>
              </a:rPr>
              <a:t> </a:t>
            </a:r>
            <a:r>
              <a:rPr sz="4100" b="1" dirty="0">
                <a:latin typeface="Cambria"/>
                <a:cs typeface="Cambria"/>
              </a:rPr>
              <a:t>-</a:t>
            </a:r>
            <a:r>
              <a:rPr sz="4100" b="1" spc="-204" dirty="0">
                <a:latin typeface="Cambria"/>
                <a:cs typeface="Cambria"/>
              </a:rPr>
              <a:t> </a:t>
            </a:r>
            <a:r>
              <a:rPr sz="4100" b="1" spc="-50" dirty="0">
                <a:latin typeface="Cambria"/>
                <a:cs typeface="Cambria"/>
              </a:rPr>
              <a:t>SD</a:t>
            </a:r>
            <a:r>
              <a:rPr sz="4100" b="1" spc="-235" dirty="0">
                <a:latin typeface="Cambria"/>
                <a:cs typeface="Cambria"/>
              </a:rPr>
              <a:t> </a:t>
            </a:r>
            <a:r>
              <a:rPr sz="4100" b="1" spc="-65" dirty="0">
                <a:latin typeface="Cambria"/>
                <a:cs typeface="Cambria"/>
              </a:rPr>
              <a:t>and</a:t>
            </a:r>
            <a:r>
              <a:rPr sz="4100" b="1" spc="-200" dirty="0">
                <a:latin typeface="Cambria"/>
                <a:cs typeface="Cambria"/>
              </a:rPr>
              <a:t> </a:t>
            </a:r>
            <a:r>
              <a:rPr sz="4100" b="1" spc="-125" dirty="0">
                <a:latin typeface="Cambria"/>
                <a:cs typeface="Cambria"/>
              </a:rPr>
              <a:t>Variance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077" y="2348928"/>
            <a:ext cx="2952369" cy="953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846" y="3637927"/>
            <a:ext cx="5974080" cy="576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048" y="143382"/>
            <a:ext cx="267589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0" dirty="0"/>
              <a:t>Who’s </a:t>
            </a:r>
            <a:r>
              <a:rPr sz="4100" spc="-75" dirty="0"/>
              <a:t>Best</a:t>
            </a:r>
            <a:r>
              <a:rPr sz="4100" spc="-430" dirty="0"/>
              <a:t> </a:t>
            </a:r>
            <a:r>
              <a:rPr sz="4100" dirty="0"/>
              <a:t>?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456958" y="1052741"/>
            <a:ext cx="7324725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740"/>
            <a:ext cx="8235060" cy="49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692696"/>
            <a:ext cx="8010525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1" y="260604"/>
            <a:ext cx="8146033" cy="453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40"/>
            <a:ext cx="8108060" cy="309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2020" y="4554359"/>
            <a:ext cx="5847080" cy="576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7943850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188595"/>
            <a:ext cx="7906639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209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14" dirty="0">
                <a:latin typeface="Cambria"/>
                <a:cs typeface="Cambria"/>
              </a:rPr>
              <a:t>Percentile </a:t>
            </a:r>
            <a:r>
              <a:rPr sz="4600" b="1" spc="-5" dirty="0">
                <a:latin typeface="Cambria"/>
                <a:cs typeface="Cambria"/>
              </a:rPr>
              <a:t>&amp;</a:t>
            </a:r>
            <a:r>
              <a:rPr sz="4600" b="1" spc="-360" dirty="0">
                <a:latin typeface="Cambria"/>
                <a:cs typeface="Cambria"/>
              </a:rPr>
              <a:t> </a:t>
            </a:r>
            <a:r>
              <a:rPr sz="4600" b="1" spc="-90" dirty="0">
                <a:latin typeface="Cambria"/>
                <a:cs typeface="Cambria"/>
              </a:rPr>
              <a:t>Quartile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616786"/>
            <a:ext cx="6910070" cy="465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N</a:t>
            </a:r>
            <a:r>
              <a:rPr sz="22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th </a:t>
            </a:r>
            <a:r>
              <a:rPr sz="2200" u="heavy" spc="-1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percentile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states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there are atleast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N% 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less  than or equal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(100-N)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 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greater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 equal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 =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(N/100)*n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 –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percentile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 are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interested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 – Number of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points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 i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decimal then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round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off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 i 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integer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take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average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i+1</a:t>
            </a:r>
            <a:r>
              <a:rPr sz="2200" b="1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577722"/>
            <a:ext cx="512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ambria"/>
                <a:cs typeface="Cambria"/>
              </a:rPr>
              <a:t>Let’s </a:t>
            </a:r>
            <a:r>
              <a:rPr sz="3200" b="1" spc="-95" dirty="0">
                <a:latin typeface="Cambria"/>
                <a:cs typeface="Cambria"/>
              </a:rPr>
              <a:t>calculate </a:t>
            </a:r>
            <a:r>
              <a:rPr sz="3200" b="1" spc="-60" dirty="0">
                <a:latin typeface="Cambria"/>
                <a:cs typeface="Cambria"/>
              </a:rPr>
              <a:t>85</a:t>
            </a:r>
            <a:r>
              <a:rPr sz="3150" b="1" spc="-89" baseline="25132" dirty="0">
                <a:latin typeface="Cambria"/>
                <a:cs typeface="Cambria"/>
              </a:rPr>
              <a:t>th</a:t>
            </a:r>
            <a:r>
              <a:rPr sz="3150" b="1" spc="-390" baseline="25132" dirty="0">
                <a:latin typeface="Cambria"/>
                <a:cs typeface="Cambria"/>
              </a:rPr>
              <a:t> </a:t>
            </a:r>
            <a:r>
              <a:rPr sz="3200" b="1" spc="-95" dirty="0">
                <a:latin typeface="Cambria"/>
                <a:cs typeface="Cambria"/>
              </a:rPr>
              <a:t>percentile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549107"/>
            <a:ext cx="6877050" cy="197103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3310 3355 3450 3480 3480 3490 3520 3540 3550 3650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3730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3925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Calculate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85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</a:t>
            </a:r>
            <a:r>
              <a:rPr sz="2200" spc="-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Case</a:t>
            </a:r>
            <a:r>
              <a:rPr sz="4000" spc="-225" dirty="0"/>
              <a:t> </a:t>
            </a:r>
            <a:r>
              <a:rPr sz="4000" spc="-5" dirty="0"/>
              <a:t>1</a:t>
            </a:r>
            <a:r>
              <a:rPr sz="4000" spc="-204" dirty="0"/>
              <a:t> </a:t>
            </a:r>
            <a:r>
              <a:rPr sz="4000" spc="-5" dirty="0"/>
              <a:t>-</a:t>
            </a:r>
            <a:r>
              <a:rPr sz="4000" spc="-210" dirty="0"/>
              <a:t> </a:t>
            </a:r>
            <a:r>
              <a:rPr sz="4000" spc="-100" dirty="0"/>
              <a:t>Answer</a:t>
            </a:r>
            <a:r>
              <a:rPr sz="4000" spc="-215" dirty="0"/>
              <a:t> </a:t>
            </a:r>
            <a:r>
              <a:rPr sz="4000" spc="-50" dirty="0"/>
              <a:t>in</a:t>
            </a:r>
            <a:r>
              <a:rPr sz="4000" spc="-215" dirty="0"/>
              <a:t> </a:t>
            </a:r>
            <a:r>
              <a:rPr sz="4000" spc="-5" dirty="0"/>
              <a:t>5</a:t>
            </a:r>
            <a:r>
              <a:rPr sz="4000" spc="-204" dirty="0"/>
              <a:t> </a:t>
            </a:r>
            <a:r>
              <a:rPr sz="4000" spc="-90" dirty="0"/>
              <a:t>seconds</a:t>
            </a:r>
            <a:r>
              <a:rPr sz="4000" spc="-210" dirty="0"/>
              <a:t> </a:t>
            </a:r>
            <a:r>
              <a:rPr sz="4000" spc="-5" dirty="0"/>
              <a:t>!</a:t>
            </a:r>
            <a:endParaRPr sz="4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1628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Q</a:t>
            </a:r>
            <a:r>
              <a:rPr sz="4600" b="1" spc="-100" dirty="0">
                <a:latin typeface="Cambria"/>
                <a:cs typeface="Cambria"/>
              </a:rPr>
              <a:t>u</a:t>
            </a:r>
            <a:r>
              <a:rPr sz="4600" b="1" spc="-105" dirty="0">
                <a:latin typeface="Cambria"/>
                <a:cs typeface="Cambria"/>
              </a:rPr>
              <a:t>a</a:t>
            </a:r>
            <a:r>
              <a:rPr sz="4600" b="1" spc="-100" dirty="0">
                <a:latin typeface="Cambria"/>
                <a:cs typeface="Cambria"/>
              </a:rPr>
              <a:t>r</a:t>
            </a:r>
            <a:r>
              <a:rPr sz="4600" b="1" spc="-105" dirty="0">
                <a:latin typeface="Cambria"/>
                <a:cs typeface="Cambria"/>
              </a:rPr>
              <a:t>t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l</a:t>
            </a:r>
            <a:r>
              <a:rPr sz="4600" b="1" spc="-5" dirty="0"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548381"/>
            <a:ext cx="6877050" cy="47548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3310 3355 3450 3480 3480 3490 3520 3540 3550 3650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3730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3925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Quartile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Dividing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¼ – 4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Q1 –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25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175" spc="307" baseline="249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</a:t>
            </a:r>
            <a:endParaRPr sz="2200">
              <a:latin typeface="Calibri"/>
              <a:cs typeface="Calibri"/>
            </a:endParaRPr>
          </a:p>
          <a:p>
            <a:pPr marL="12700" marR="1438275">
              <a:lnSpc>
                <a:spcPct val="11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Q2 –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Second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50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(Median)  Q3 –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Third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75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175" spc="284" baseline="249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IQR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(Inter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Quartile Range)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Q3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200" b="1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Q1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724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95" dirty="0">
                <a:latin typeface="Cambria"/>
                <a:cs typeface="Cambria"/>
              </a:rPr>
              <a:t>Inter </a:t>
            </a:r>
            <a:r>
              <a:rPr sz="4600" b="1" spc="-90" dirty="0">
                <a:latin typeface="Cambria"/>
                <a:cs typeface="Cambria"/>
              </a:rPr>
              <a:t>Quartile</a:t>
            </a:r>
            <a:r>
              <a:rPr sz="4600" b="1" spc="-395" dirty="0">
                <a:latin typeface="Cambria"/>
                <a:cs typeface="Cambria"/>
              </a:rPr>
              <a:t> </a:t>
            </a:r>
            <a:r>
              <a:rPr sz="4600" b="1" spc="-85" dirty="0">
                <a:latin typeface="Cambria"/>
                <a:cs typeface="Cambria"/>
              </a:rPr>
              <a:t>Range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549107"/>
            <a:ext cx="5443855" cy="32454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Quartile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Dividing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¼ – 4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Q1 –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25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175" spc="315" baseline="249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Q2 –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Second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50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(Median)  Q3 –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Third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Quartile –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75</a:t>
            </a:r>
            <a:r>
              <a:rPr sz="2175" baseline="249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175" spc="284" baseline="249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percentile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IQR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(Inter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Quartile Range)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Q3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200" b="1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Q1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736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75" dirty="0">
                <a:latin typeface="Cambria"/>
                <a:cs typeface="Cambria"/>
              </a:rPr>
              <a:t>Case</a:t>
            </a:r>
            <a:r>
              <a:rPr sz="4600" b="1" spc="-290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Study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616786"/>
            <a:ext cx="7131684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19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World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Cup selection squad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2018 the BCCI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player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based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current performance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 2017 – 2018 Ranji 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Trophy.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players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stats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board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sure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whom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4232605"/>
            <a:ext cx="6195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- Can you help the board members with your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analysis</a:t>
            </a:r>
            <a:r>
              <a:rPr sz="22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782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80" dirty="0">
                <a:latin typeface="Cambria"/>
                <a:cs typeface="Cambria"/>
              </a:rPr>
              <a:t>Stats</a:t>
            </a:r>
            <a:r>
              <a:rPr sz="4600" b="1" spc="-229" dirty="0">
                <a:latin typeface="Cambria"/>
                <a:cs typeface="Cambria"/>
              </a:rPr>
              <a:t> </a:t>
            </a:r>
            <a:r>
              <a:rPr sz="4600" b="1" spc="-5" dirty="0">
                <a:latin typeface="Cambria"/>
                <a:cs typeface="Cambria"/>
              </a:rPr>
              <a:t>-</a:t>
            </a:r>
            <a:r>
              <a:rPr sz="4600" b="1" spc="-210" dirty="0">
                <a:latin typeface="Cambria"/>
                <a:cs typeface="Cambria"/>
              </a:rPr>
              <a:t> </a:t>
            </a:r>
            <a:r>
              <a:rPr sz="4600" b="1" spc="-135" dirty="0">
                <a:latin typeface="Cambria"/>
                <a:cs typeface="Cambria"/>
              </a:rPr>
              <a:t>Player</a:t>
            </a:r>
            <a:r>
              <a:rPr sz="4600" b="1" spc="-229" dirty="0">
                <a:latin typeface="Cambria"/>
                <a:cs typeface="Cambria"/>
              </a:rPr>
              <a:t> </a:t>
            </a:r>
            <a:r>
              <a:rPr sz="4600" b="1" spc="-5" dirty="0">
                <a:latin typeface="Cambria"/>
                <a:cs typeface="Cambria"/>
              </a:rPr>
              <a:t>X</a:t>
            </a:r>
            <a:r>
              <a:rPr sz="4600" b="1" spc="-210" dirty="0">
                <a:latin typeface="Cambria"/>
                <a:cs typeface="Cambria"/>
              </a:rPr>
              <a:t> </a:t>
            </a:r>
            <a:r>
              <a:rPr sz="4600" b="1" spc="-5" dirty="0">
                <a:latin typeface="Cambria"/>
                <a:cs typeface="Cambria"/>
              </a:rPr>
              <a:t>&amp;</a:t>
            </a:r>
            <a:r>
              <a:rPr sz="4600" b="1" spc="-220" dirty="0">
                <a:latin typeface="Cambria"/>
                <a:cs typeface="Cambria"/>
              </a:rPr>
              <a:t> </a:t>
            </a:r>
            <a:r>
              <a:rPr sz="4600" b="1" spc="-5" dirty="0">
                <a:latin typeface="Cambria"/>
                <a:cs typeface="Cambria"/>
              </a:rPr>
              <a:t>Y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540574"/>
            <a:ext cx="378015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Runs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scored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players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last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14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matches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69713" y="1622425"/>
          <a:ext cx="3115945" cy="5106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/>
                <a:gridCol w="1398270"/>
              </a:tblGrid>
              <a:tr h="187833"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Player</a:t>
                      </a:r>
                      <a:r>
                        <a:rPr sz="11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Player</a:t>
                      </a:r>
                      <a:r>
                        <a:rPr sz="11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40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58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241947">
                <a:tc>
                  <a:txBody>
                    <a:bodyPr/>
                    <a:lstStyle/>
                    <a:p>
                      <a:pPr marR="1905" algn="r">
                        <a:lnSpc>
                          <a:spcPts val="1275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75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5879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0" dirty="0">
                <a:solidFill>
                  <a:srgbClr val="675E46"/>
                </a:solidFill>
                <a:latin typeface="Cambria"/>
                <a:cs typeface="Cambria"/>
              </a:rPr>
              <a:t>Coefficient </a:t>
            </a:r>
            <a:r>
              <a:rPr sz="4600" b="1" spc="-55" dirty="0">
                <a:solidFill>
                  <a:srgbClr val="675E46"/>
                </a:solidFill>
                <a:latin typeface="Cambria"/>
                <a:cs typeface="Cambria"/>
              </a:rPr>
              <a:t>of</a:t>
            </a:r>
            <a:r>
              <a:rPr sz="4600" b="1" spc="-34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1" spc="-125" dirty="0">
                <a:solidFill>
                  <a:srgbClr val="675E46"/>
                </a:solidFill>
                <a:latin typeface="Cambria"/>
                <a:cs typeface="Cambria"/>
              </a:rPr>
              <a:t>Variation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019426"/>
            <a:ext cx="6358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Coeff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Variation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(Standard deviation/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Mean) * 100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2748267"/>
            <a:ext cx="5778499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79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0" dirty="0">
                <a:latin typeface="Cambria"/>
                <a:cs typeface="Cambria"/>
              </a:rPr>
              <a:t>Coefficient </a:t>
            </a:r>
            <a:r>
              <a:rPr sz="4600" b="1" spc="-55" dirty="0">
                <a:latin typeface="Cambria"/>
                <a:cs typeface="Cambria"/>
              </a:rPr>
              <a:t>of</a:t>
            </a:r>
            <a:r>
              <a:rPr sz="4600" b="1" spc="-340" dirty="0">
                <a:latin typeface="Cambria"/>
                <a:cs typeface="Cambria"/>
              </a:rPr>
              <a:t> </a:t>
            </a:r>
            <a:r>
              <a:rPr sz="4600" b="1" spc="-125" dirty="0">
                <a:latin typeface="Cambria"/>
                <a:cs typeface="Cambria"/>
              </a:rPr>
              <a:t>Variation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616786"/>
            <a:ext cx="7298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Calculate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descriptive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statistics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both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players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coefficient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greater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85% then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drop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player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3561969"/>
            <a:ext cx="6519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Coeff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Variation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(Standard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deviation/ Mean)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* 100</a:t>
            </a:r>
            <a:r>
              <a:rPr sz="2200" b="1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Cambria"/>
                <a:cs typeface="Cambria"/>
              </a:rPr>
              <a:t>Measures </a:t>
            </a:r>
            <a:r>
              <a:rPr b="1" spc="-50" dirty="0">
                <a:latin typeface="Cambria"/>
                <a:cs typeface="Cambria"/>
              </a:rPr>
              <a:t>of</a:t>
            </a:r>
            <a:r>
              <a:rPr b="1" spc="-595" dirty="0">
                <a:latin typeface="Cambria"/>
                <a:cs typeface="Cambria"/>
              </a:rPr>
              <a:t> </a:t>
            </a:r>
            <a:r>
              <a:rPr b="1" spc="-95" dirty="0">
                <a:latin typeface="Cambria"/>
                <a:cs typeface="Cambria"/>
              </a:rPr>
              <a:t>association </a:t>
            </a:r>
            <a:r>
              <a:rPr b="1" spc="-100" dirty="0">
                <a:latin typeface="Cambria"/>
                <a:cs typeface="Cambria"/>
              </a:rPr>
              <a:t>between </a:t>
            </a:r>
            <a:r>
              <a:rPr b="1" dirty="0">
                <a:latin typeface="Cambria"/>
                <a:cs typeface="Cambria"/>
              </a:rPr>
              <a:t>2  </a:t>
            </a:r>
            <a:r>
              <a:rPr b="1" spc="-100" dirty="0">
                <a:latin typeface="Cambria"/>
                <a:cs typeface="Cambria"/>
              </a:rPr>
              <a:t>variables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240" y="3561359"/>
            <a:ext cx="287274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92100" algn="l"/>
              </a:tabLst>
            </a:pPr>
            <a:r>
              <a:rPr sz="2200" b="1" i="1" spc="-5" dirty="0">
                <a:solidFill>
                  <a:srgbClr val="2E2B1F"/>
                </a:solidFill>
                <a:latin typeface="Calibri"/>
                <a:cs typeface="Calibri"/>
              </a:rPr>
              <a:t>Covariance</a:t>
            </a:r>
            <a:endParaRPr sz="2200">
              <a:latin typeface="Calibri"/>
              <a:cs typeface="Calibri"/>
            </a:endParaRPr>
          </a:p>
          <a:p>
            <a:pPr marL="291465" indent="-27876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100" algn="l"/>
              </a:tabLst>
            </a:pP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Correlation coefficient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740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35" dirty="0">
                <a:latin typeface="Cambria"/>
                <a:cs typeface="Cambria"/>
              </a:rPr>
              <a:t>C</a:t>
            </a:r>
            <a:r>
              <a:rPr sz="4600" b="1" spc="-200" dirty="0">
                <a:latin typeface="Cambria"/>
                <a:cs typeface="Cambria"/>
              </a:rPr>
              <a:t>o</a:t>
            </a:r>
            <a:r>
              <a:rPr sz="4600" b="1" spc="-204" dirty="0">
                <a:latin typeface="Cambria"/>
                <a:cs typeface="Cambria"/>
              </a:rPr>
              <a:t>v</a:t>
            </a:r>
            <a:r>
              <a:rPr sz="4600" b="1" spc="-105" dirty="0">
                <a:latin typeface="Cambria"/>
                <a:cs typeface="Cambria"/>
              </a:rPr>
              <a:t>a</a:t>
            </a:r>
            <a:r>
              <a:rPr sz="4600" b="1" spc="-100" dirty="0">
                <a:latin typeface="Cambria"/>
                <a:cs typeface="Cambria"/>
              </a:rPr>
              <a:t>r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an</a:t>
            </a:r>
            <a:r>
              <a:rPr sz="4600" b="1" spc="-120" dirty="0">
                <a:latin typeface="Cambria"/>
                <a:cs typeface="Cambria"/>
              </a:rPr>
              <a:t>c</a:t>
            </a:r>
            <a:r>
              <a:rPr sz="4600" b="1" spc="-5" dirty="0"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4441697"/>
            <a:ext cx="71113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Higher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stronger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relation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37" y="1916874"/>
            <a:ext cx="3687445" cy="113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7670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Correlation</a:t>
            </a:r>
            <a:r>
              <a:rPr sz="4600" b="1" spc="-260" dirty="0">
                <a:latin typeface="Cambria"/>
                <a:cs typeface="Cambria"/>
              </a:rPr>
              <a:t> </a:t>
            </a:r>
            <a:r>
              <a:rPr sz="4600" b="1" spc="-95" dirty="0">
                <a:latin typeface="Cambria"/>
                <a:cs typeface="Cambria"/>
              </a:rPr>
              <a:t>coefficient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3963314"/>
            <a:ext cx="6350635" cy="15684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Points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829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measure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relationship not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affected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units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measurements</a:t>
            </a:r>
            <a:endParaRPr sz="2200">
              <a:latin typeface="Calibri"/>
              <a:cs typeface="Calibri"/>
            </a:endParaRPr>
          </a:p>
          <a:p>
            <a:pPr marL="287655" indent="-27495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829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Ranges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-1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+1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996" y="1916810"/>
            <a:ext cx="3067050" cy="155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0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Types </a:t>
            </a:r>
            <a:r>
              <a:rPr sz="4600" b="1" spc="-55" dirty="0">
                <a:latin typeface="Cambria"/>
                <a:cs typeface="Cambria"/>
              </a:rPr>
              <a:t>of</a:t>
            </a:r>
            <a:r>
              <a:rPr sz="4600" b="1" spc="-355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Correlation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2636901"/>
            <a:ext cx="6912736" cy="280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5238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675E46"/>
                </a:solidFill>
                <a:latin typeface="Cambria"/>
                <a:cs typeface="Cambria"/>
              </a:rPr>
              <a:t>Case</a:t>
            </a:r>
            <a:r>
              <a:rPr sz="4000" spc="-22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1</a:t>
            </a:r>
            <a:r>
              <a:rPr sz="40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0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Answer</a:t>
            </a:r>
            <a:r>
              <a:rPr sz="4000" spc="-21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0" dirty="0">
                <a:solidFill>
                  <a:srgbClr val="675E46"/>
                </a:solidFill>
                <a:latin typeface="Cambria"/>
                <a:cs typeface="Cambria"/>
              </a:rPr>
              <a:t>in</a:t>
            </a:r>
            <a:r>
              <a:rPr sz="4000" spc="-21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5</a:t>
            </a:r>
            <a:r>
              <a:rPr sz="40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90" dirty="0">
                <a:solidFill>
                  <a:srgbClr val="675E46"/>
                </a:solidFill>
                <a:latin typeface="Cambria"/>
                <a:cs typeface="Cambria"/>
              </a:rPr>
              <a:t>seconds</a:t>
            </a:r>
            <a:r>
              <a:rPr sz="40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!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052954"/>
            <a:ext cx="7048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college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US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 countries 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Masters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degree.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country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in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majority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58674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solidFill>
                  <a:srgbClr val="675E46"/>
                </a:solidFill>
                <a:latin typeface="Cambria"/>
                <a:cs typeface="Cambria"/>
              </a:rPr>
              <a:t>Central </a:t>
            </a:r>
            <a:r>
              <a:rPr sz="4600" b="1" spc="-85" dirty="0">
                <a:solidFill>
                  <a:srgbClr val="675E46"/>
                </a:solidFill>
                <a:latin typeface="Cambria"/>
                <a:cs typeface="Cambria"/>
              </a:rPr>
              <a:t>Limit</a:t>
            </a:r>
            <a:r>
              <a:rPr sz="4600" b="1"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b="1" spc="-100" dirty="0">
                <a:solidFill>
                  <a:srgbClr val="675E46"/>
                </a:solidFill>
                <a:latin typeface="Cambria"/>
                <a:cs typeface="Cambria"/>
              </a:rPr>
              <a:t>Theorem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12279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samples of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size </a:t>
            </a:r>
            <a:r>
              <a:rPr sz="22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n&gt;=30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drawn 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population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distributed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individual samples mean then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distribution  changes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normal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distribution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3212985"/>
            <a:ext cx="1128064" cy="72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240" y="515238"/>
            <a:ext cx="2366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20" dirty="0">
                <a:latin typeface="Cambria"/>
                <a:cs typeface="Cambria"/>
              </a:rPr>
              <a:t>Key</a:t>
            </a:r>
            <a:r>
              <a:rPr sz="4000" b="1" spc="-265" dirty="0">
                <a:latin typeface="Cambria"/>
                <a:cs typeface="Cambria"/>
              </a:rPr>
              <a:t> </a:t>
            </a:r>
            <a:r>
              <a:rPr sz="4000" b="1" spc="-100" dirty="0">
                <a:latin typeface="Cambria"/>
                <a:cs typeface="Cambria"/>
              </a:rPr>
              <a:t>Points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951761"/>
            <a:ext cx="6812915" cy="1970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Error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(SE)</a:t>
            </a:r>
            <a:endParaRPr sz="2200">
              <a:latin typeface="Calibri"/>
              <a:cs typeface="Calibri"/>
            </a:endParaRPr>
          </a:p>
          <a:p>
            <a:pPr marL="12700" marR="5080" indent="635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deviation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sample mean =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(population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standard  deviation/square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root(n))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AutoNum type="arabicPeriod" startAt="2"/>
              <a:tabLst>
                <a:tab pos="28829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 of sample means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distribution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Population</a:t>
            </a:r>
            <a:r>
              <a:rPr sz="2200" b="1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5171694"/>
            <a:ext cx="71932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NOTE: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n increases SE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decreases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SE 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inversely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proportional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13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75" dirty="0">
                <a:latin typeface="Cambria"/>
                <a:cs typeface="Cambria"/>
              </a:rPr>
              <a:t>Data </a:t>
            </a:r>
            <a:r>
              <a:rPr sz="4600" b="1" spc="-100" dirty="0">
                <a:latin typeface="Cambria"/>
                <a:cs typeface="Cambria"/>
              </a:rPr>
              <a:t>Visualization </a:t>
            </a:r>
            <a:r>
              <a:rPr sz="4600" b="1" spc="-5" dirty="0">
                <a:latin typeface="Cambria"/>
                <a:cs typeface="Cambria"/>
              </a:rPr>
              <a:t>-</a:t>
            </a:r>
            <a:r>
              <a:rPr sz="4600" b="1" spc="-470" dirty="0">
                <a:latin typeface="Cambria"/>
                <a:cs typeface="Cambria"/>
              </a:rPr>
              <a:t> </a:t>
            </a:r>
            <a:r>
              <a:rPr sz="4600" b="1" spc="-85" dirty="0">
                <a:latin typeface="Cambria"/>
                <a:cs typeface="Cambria"/>
              </a:rPr>
              <a:t>Plots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3151098"/>
            <a:ext cx="239331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14655" indent="-40195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415290" algn="l"/>
              </a:tabLst>
            </a:pPr>
            <a:r>
              <a:rPr sz="3200" i="1" spc="-20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r>
              <a:rPr sz="32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E2B1F"/>
                </a:solidFill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  <a:p>
            <a:pPr marL="414655" indent="-4019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5290" algn="l"/>
              </a:tabLst>
            </a:pPr>
            <a:r>
              <a:rPr sz="3200" i="1" spc="-15" dirty="0">
                <a:solidFill>
                  <a:srgbClr val="2E2B1F"/>
                </a:solidFill>
                <a:latin typeface="Calibri"/>
                <a:cs typeface="Calibri"/>
              </a:rPr>
              <a:t>Scatter</a:t>
            </a:r>
            <a:r>
              <a:rPr sz="3200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  <a:p>
            <a:pPr marL="414655" indent="-4019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5290" algn="l"/>
              </a:tabLst>
            </a:pP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Density</a:t>
            </a:r>
            <a:r>
              <a:rPr sz="3200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E2B1F"/>
                </a:solidFill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latin typeface="Cambria"/>
                <a:cs typeface="Cambria"/>
              </a:rPr>
              <a:t>Box</a:t>
            </a:r>
            <a:r>
              <a:rPr b="1" spc="-220" dirty="0">
                <a:latin typeface="Cambria"/>
                <a:cs typeface="Cambria"/>
              </a:rPr>
              <a:t> </a:t>
            </a:r>
            <a:r>
              <a:rPr b="1" spc="-75" dirty="0">
                <a:latin typeface="Cambria"/>
                <a:cs typeface="Cambria"/>
              </a:rPr>
              <a:t>Plot</a:t>
            </a:r>
            <a:r>
              <a:rPr b="1" spc="-210" dirty="0">
                <a:latin typeface="Cambria"/>
                <a:cs typeface="Cambria"/>
              </a:rPr>
              <a:t> </a:t>
            </a:r>
            <a:r>
              <a:rPr dirty="0"/>
              <a:t>-</a:t>
            </a:r>
            <a:r>
              <a:rPr spc="-215" dirty="0"/>
              <a:t> </a:t>
            </a:r>
            <a:r>
              <a:rPr spc="-85" dirty="0"/>
              <a:t>Shows</a:t>
            </a:r>
            <a:r>
              <a:rPr spc="-225" dirty="0"/>
              <a:t> </a:t>
            </a:r>
            <a:r>
              <a:rPr spc="-65" dirty="0"/>
              <a:t>the</a:t>
            </a:r>
            <a:r>
              <a:rPr spc="-245" dirty="0"/>
              <a:t> </a:t>
            </a:r>
            <a:r>
              <a:rPr spc="-80" dirty="0"/>
              <a:t>data</a:t>
            </a:r>
            <a:r>
              <a:rPr spc="-204" dirty="0"/>
              <a:t> </a:t>
            </a:r>
            <a:r>
              <a:rPr spc="-95" dirty="0"/>
              <a:t>spread</a:t>
            </a:r>
            <a:r>
              <a:rPr spc="-229" dirty="0"/>
              <a:t> </a:t>
            </a:r>
            <a:r>
              <a:rPr spc="-85" dirty="0"/>
              <a:t>for  </a:t>
            </a:r>
            <a:r>
              <a:rPr spc="-100" dirty="0"/>
              <a:t>individual</a:t>
            </a:r>
            <a:r>
              <a:rPr spc="-210" dirty="0"/>
              <a:t> </a:t>
            </a:r>
            <a:r>
              <a:rPr spc="-90" dirty="0"/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539546" y="2348864"/>
            <a:ext cx="714375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296"/>
            <a:ext cx="61321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latin typeface="Cambria"/>
                <a:cs typeface="Cambria"/>
              </a:rPr>
              <a:t>Scatter</a:t>
            </a:r>
            <a:r>
              <a:rPr b="1" spc="-245" dirty="0">
                <a:latin typeface="Cambria"/>
                <a:cs typeface="Cambria"/>
              </a:rPr>
              <a:t> </a:t>
            </a:r>
            <a:r>
              <a:rPr b="1" spc="-75" dirty="0">
                <a:latin typeface="Cambria"/>
                <a:cs typeface="Cambria"/>
              </a:rPr>
              <a:t>Plot</a:t>
            </a:r>
            <a:r>
              <a:rPr b="1" spc="-220" dirty="0">
                <a:latin typeface="Cambria"/>
                <a:cs typeface="Cambria"/>
              </a:rPr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85" dirty="0"/>
              <a:t>Shows</a:t>
            </a:r>
            <a:r>
              <a:rPr spc="-240" dirty="0"/>
              <a:t> </a:t>
            </a:r>
            <a:r>
              <a:rPr spc="-100" dirty="0"/>
              <a:t>relationship  </a:t>
            </a:r>
            <a:r>
              <a:rPr spc="-95" dirty="0"/>
              <a:t>between </a:t>
            </a:r>
            <a:r>
              <a:rPr dirty="0"/>
              <a:t>2</a:t>
            </a:r>
            <a:r>
              <a:rPr spc="-355" dirty="0"/>
              <a:t> </a:t>
            </a:r>
            <a:r>
              <a:rPr spc="-90" dirty="0"/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2951226" y="1873757"/>
            <a:ext cx="5295900" cy="325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350" y="1844827"/>
            <a:ext cx="2592324" cy="3989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85" dirty="0">
                <a:latin typeface="Cambria"/>
                <a:cs typeface="Cambria"/>
              </a:rPr>
              <a:t>Density</a:t>
            </a:r>
            <a:r>
              <a:rPr b="1" spc="-229" dirty="0">
                <a:latin typeface="Cambria"/>
                <a:cs typeface="Cambria"/>
              </a:rPr>
              <a:t> </a:t>
            </a:r>
            <a:r>
              <a:rPr b="1" spc="-75" dirty="0">
                <a:latin typeface="Cambria"/>
                <a:cs typeface="Cambria"/>
              </a:rPr>
              <a:t>Plot</a:t>
            </a:r>
            <a:r>
              <a:rPr b="1" spc="-215" dirty="0">
                <a:latin typeface="Cambria"/>
                <a:cs typeface="Cambria"/>
              </a:rPr>
              <a:t> </a:t>
            </a:r>
            <a:r>
              <a:rPr dirty="0"/>
              <a:t>-</a:t>
            </a:r>
            <a:r>
              <a:rPr spc="-210" dirty="0"/>
              <a:t> </a:t>
            </a:r>
            <a:r>
              <a:rPr spc="-85" dirty="0"/>
              <a:t>Shows</a:t>
            </a:r>
            <a:r>
              <a:rPr spc="-235" dirty="0"/>
              <a:t> </a:t>
            </a:r>
            <a:r>
              <a:rPr spc="-65" dirty="0"/>
              <a:t>the</a:t>
            </a:r>
            <a:r>
              <a:rPr spc="-240" dirty="0"/>
              <a:t> </a:t>
            </a:r>
            <a:r>
              <a:rPr spc="-95" dirty="0"/>
              <a:t>distribution</a:t>
            </a:r>
            <a:r>
              <a:rPr spc="-240" dirty="0"/>
              <a:t> </a:t>
            </a:r>
            <a:r>
              <a:rPr spc="-50" dirty="0"/>
              <a:t>of  </a:t>
            </a:r>
            <a:r>
              <a:rPr spc="-7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68363" y="1844827"/>
            <a:ext cx="4248531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60166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>
                <a:solidFill>
                  <a:srgbClr val="675E46"/>
                </a:solidFill>
                <a:latin typeface="Cambria"/>
                <a:cs typeface="Cambria"/>
              </a:rPr>
              <a:t>Statistical </a:t>
            </a:r>
            <a:r>
              <a:rPr sz="4600" spc="-90" dirty="0">
                <a:solidFill>
                  <a:srgbClr val="675E46"/>
                </a:solidFill>
                <a:latin typeface="Cambria"/>
                <a:cs typeface="Cambria"/>
              </a:rPr>
              <a:t>simulation</a:t>
            </a:r>
            <a:r>
              <a:rPr sz="4600" spc="-40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75" dirty="0">
                <a:solidFill>
                  <a:srgbClr val="675E46"/>
                </a:solidFill>
                <a:latin typeface="Cambria"/>
                <a:cs typeface="Cambria"/>
              </a:rPr>
              <a:t>link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248" y="1616786"/>
            <a:ext cx="5404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http://www.shodor.org/interactivate/activities/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Case</a:t>
            </a:r>
            <a:r>
              <a:rPr sz="4000" spc="-225" dirty="0"/>
              <a:t> </a:t>
            </a:r>
            <a:r>
              <a:rPr sz="4000" spc="-5" dirty="0"/>
              <a:t>1</a:t>
            </a:r>
            <a:r>
              <a:rPr sz="4000" spc="-204" dirty="0"/>
              <a:t> </a:t>
            </a:r>
            <a:r>
              <a:rPr sz="4000" spc="-5" dirty="0"/>
              <a:t>-</a:t>
            </a:r>
            <a:r>
              <a:rPr sz="4000" spc="-210" dirty="0"/>
              <a:t> </a:t>
            </a:r>
            <a:r>
              <a:rPr sz="4000" spc="-100" dirty="0"/>
              <a:t>Answer</a:t>
            </a:r>
            <a:r>
              <a:rPr sz="4000" spc="-215" dirty="0"/>
              <a:t> </a:t>
            </a:r>
            <a:r>
              <a:rPr sz="4000" spc="-50" dirty="0"/>
              <a:t>in</a:t>
            </a:r>
            <a:r>
              <a:rPr sz="4000" spc="-215" dirty="0"/>
              <a:t> </a:t>
            </a:r>
            <a:r>
              <a:rPr sz="4000" spc="-5" dirty="0"/>
              <a:t>5</a:t>
            </a:r>
            <a:r>
              <a:rPr sz="4000" spc="-204" dirty="0"/>
              <a:t> </a:t>
            </a:r>
            <a:r>
              <a:rPr sz="4000" spc="-90" dirty="0"/>
              <a:t>seconds</a:t>
            </a:r>
            <a:r>
              <a:rPr sz="4000" spc="-210" dirty="0"/>
              <a:t> </a:t>
            </a:r>
            <a:r>
              <a:rPr sz="4000" spc="-5" dirty="0"/>
              <a:t>!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50240" y="1613738"/>
            <a:ext cx="7125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college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 has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countries.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country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in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majority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9720" y="2780893"/>
            <a:ext cx="5616575" cy="3677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884</Words>
  <Application>Microsoft Office PowerPoint</Application>
  <PresentationFormat>On-screen Show (4:3)</PresentationFormat>
  <Paragraphs>233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Calibri</vt:lpstr>
      <vt:lpstr>Cambria</vt:lpstr>
      <vt:lpstr>Times New Roman</vt:lpstr>
      <vt:lpstr>Wingdings</vt:lpstr>
      <vt:lpstr>Office Theme</vt:lpstr>
      <vt:lpstr>Statistics  &amp;</vt:lpstr>
      <vt:lpstr>Descriptive Statistics</vt:lpstr>
      <vt:lpstr>What is Statistics ?</vt:lpstr>
      <vt:lpstr>PowerPoint Presentation</vt:lpstr>
      <vt:lpstr>What is Statistics</vt:lpstr>
      <vt:lpstr>Why Learn Statistics ?</vt:lpstr>
      <vt:lpstr>Case 1 - Answer in 5 seconds !</vt:lpstr>
      <vt:lpstr>PowerPoint Presentation</vt:lpstr>
      <vt:lpstr>Case 1 - Answer in 5 seconds !</vt:lpstr>
      <vt:lpstr>Frequency Table</vt:lpstr>
      <vt:lpstr>Case 2</vt:lpstr>
      <vt:lpstr>Case 2</vt:lpstr>
      <vt:lpstr>Case 2</vt:lpstr>
      <vt:lpstr>Number of Students</vt:lpstr>
      <vt:lpstr>Why Learn Statistics ?</vt:lpstr>
      <vt:lpstr>Why Learn Statistics ?</vt:lpstr>
      <vt:lpstr>Why Learn Statistics ?</vt:lpstr>
      <vt:lpstr>Statistics is …</vt:lpstr>
      <vt:lpstr>What does it Tell ?</vt:lpstr>
      <vt:lpstr>Classification</vt:lpstr>
      <vt:lpstr>PowerPoint Presentation</vt:lpstr>
      <vt:lpstr>PowerPoint Presentation</vt:lpstr>
      <vt:lpstr>PowerPoint Presentation</vt:lpstr>
      <vt:lpstr>PowerPoint Presentation</vt:lpstr>
      <vt:lpstr>Statistical Notations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Summarizing Data</vt:lpstr>
      <vt:lpstr>Modality</vt:lpstr>
      <vt:lpstr>Symmetry</vt:lpstr>
      <vt:lpstr>Central Tendency</vt:lpstr>
      <vt:lpstr>Variability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Median</vt:lpstr>
      <vt:lpstr>Median</vt:lpstr>
      <vt:lpstr>PowerPoint Presentation</vt:lpstr>
      <vt:lpstr>PowerPoint Presentation</vt:lpstr>
      <vt:lpstr>Mode</vt:lpstr>
      <vt:lpstr>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 of Data - Range</vt:lpstr>
      <vt:lpstr>Spread of Data - SD and Variance</vt:lpstr>
      <vt:lpstr>Who’s Best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Percentile &amp; Quartile</vt:lpstr>
      <vt:lpstr>Let’s calculate 85th percentile</vt:lpstr>
      <vt:lpstr>Quartile</vt:lpstr>
      <vt:lpstr>Inter Quartile Range</vt:lpstr>
      <vt:lpstr>Case Study</vt:lpstr>
      <vt:lpstr>Stats - Player X &amp; Y</vt:lpstr>
      <vt:lpstr>PowerPoint Presentation</vt:lpstr>
      <vt:lpstr>Coefficient of Variation</vt:lpstr>
      <vt:lpstr>Measures of association between 2  variables</vt:lpstr>
      <vt:lpstr>Covariance</vt:lpstr>
      <vt:lpstr>Correlation coefficient</vt:lpstr>
      <vt:lpstr>Types of Correlation</vt:lpstr>
      <vt:lpstr>PowerPoint Presentation</vt:lpstr>
      <vt:lpstr>Key Points</vt:lpstr>
      <vt:lpstr>Data Visualization - Plots</vt:lpstr>
      <vt:lpstr>Box Plot - Shows the data spread for  individual columns</vt:lpstr>
      <vt:lpstr>Scatter Plot - Shows relationship  between 2 columns</vt:lpstr>
      <vt:lpstr>Density Plot - Shows the distribution of  data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VIJAY</cp:lastModifiedBy>
  <cp:revision>2</cp:revision>
  <dcterms:created xsi:type="dcterms:W3CDTF">2019-01-13T03:01:02Z</dcterms:created>
  <dcterms:modified xsi:type="dcterms:W3CDTF">2019-01-13T03:09:01Z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2019-01-13T00:00:00Z</vt:filetime>
  </property>
</Properties>
</file>