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587" y="467690"/>
            <a:ext cx="7608824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353843"/>
            <a:ext cx="8072119" cy="150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jpg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622501"/>
            <a:ext cx="6115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8E8D8B"/>
                </a:solidFill>
                <a:latin typeface="Calibri"/>
                <a:cs typeface="Calibri"/>
              </a:rPr>
              <a:t>INFERENTIAL</a:t>
            </a:r>
            <a:r>
              <a:rPr sz="4800" b="1" spc="-75" dirty="0">
                <a:solidFill>
                  <a:srgbClr val="8E8D8B"/>
                </a:solidFill>
                <a:latin typeface="Calibri"/>
                <a:cs typeface="Calibri"/>
              </a:rPr>
              <a:t> </a:t>
            </a:r>
            <a:r>
              <a:rPr sz="4800" b="1" spc="-90" dirty="0">
                <a:solidFill>
                  <a:srgbClr val="8E8D8B"/>
                </a:solidFill>
                <a:latin typeface="Calibri"/>
                <a:cs typeface="Calibri"/>
              </a:rPr>
              <a:t>STATISTICS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6979" y="5017389"/>
            <a:ext cx="2338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smtClean="0">
                <a:solidFill>
                  <a:srgbClr val="8E8D8B"/>
                </a:solidFill>
                <a:latin typeface="Calibri"/>
                <a:cs typeface="Calibri"/>
              </a:rPr>
              <a:t>S</a:t>
            </a:r>
            <a:r>
              <a:rPr lang="en-IN" sz="2800" spc="-10" dirty="0" err="1" smtClean="0">
                <a:solidFill>
                  <a:srgbClr val="8E8D8B"/>
                </a:solidFill>
                <a:latin typeface="Calibri"/>
                <a:cs typeface="Calibri"/>
              </a:rPr>
              <a:t>riram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67690"/>
            <a:ext cx="33566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Co</a:t>
            </a:r>
            <a:r>
              <a:rPr spc="-100" dirty="0"/>
              <a:t>nt</a:t>
            </a:r>
            <a:r>
              <a:rPr spc="-110" dirty="0"/>
              <a:t>i</a:t>
            </a:r>
            <a:r>
              <a:rPr spc="-100" dirty="0"/>
              <a:t>nu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14" dirty="0"/>
              <a:t>n</a:t>
            </a:r>
            <a:r>
              <a:rPr spc="-110" dirty="0"/>
              <a:t>.</a:t>
            </a:r>
            <a:r>
              <a:rPr spc="-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4876038"/>
            <a:ext cx="558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Will this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impact on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existing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probability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2" y="1556766"/>
            <a:ext cx="3960495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763" y="467690"/>
            <a:ext cx="38906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New</a:t>
            </a:r>
            <a:r>
              <a:rPr spc="-260" dirty="0"/>
              <a:t> </a:t>
            </a:r>
            <a:r>
              <a:rPr spc="-100" dirty="0"/>
              <a:t>Probability</a:t>
            </a:r>
          </a:p>
        </p:txBody>
      </p:sp>
      <p:sp>
        <p:nvSpPr>
          <p:cNvPr id="8" name="object 8"/>
          <p:cNvSpPr/>
          <p:nvPr/>
        </p:nvSpPr>
        <p:spPr>
          <a:xfrm>
            <a:off x="535330" y="1700783"/>
            <a:ext cx="3024378" cy="2088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330" y="4573651"/>
            <a:ext cx="6984746" cy="848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0687"/>
            <a:ext cx="8376172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94563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Critical </a:t>
            </a:r>
            <a:r>
              <a:rPr spc="-100" dirty="0"/>
              <a:t>Region </a:t>
            </a:r>
            <a:r>
              <a:rPr spc="-5" dirty="0"/>
              <a:t>&amp;</a:t>
            </a:r>
            <a:r>
              <a:rPr spc="-495" dirty="0"/>
              <a:t> </a:t>
            </a:r>
            <a:r>
              <a:rPr spc="-95" dirty="0"/>
              <a:t>Significance  </a:t>
            </a:r>
            <a:r>
              <a:rPr spc="-110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2020"/>
            <a:ext cx="7409815" cy="4080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region:</a:t>
            </a:r>
            <a:endParaRPr sz="2000">
              <a:latin typeface="Calibri"/>
              <a:cs typeface="Calibri"/>
            </a:endParaRPr>
          </a:p>
          <a:p>
            <a:pPr marL="12700" marR="648335">
              <a:lnSpc>
                <a:spcPts val="2160"/>
              </a:lnSpc>
              <a:spcBef>
                <a:spcPts val="509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region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tail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distribution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corresponds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rejection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null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some chosen significance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Value: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separates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critical region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rest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region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distribution.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higher than Z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critical value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means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region.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Significance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Level:</a:t>
            </a:r>
            <a:endParaRPr sz="2000">
              <a:latin typeface="Calibri"/>
              <a:cs typeface="Calibri"/>
            </a:endParaRPr>
          </a:p>
          <a:p>
            <a:pPr marL="12700" marR="225425">
              <a:lnSpc>
                <a:spcPct val="90000"/>
              </a:lnSpc>
              <a:spcBef>
                <a:spcPts val="48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probability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that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chosen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test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testing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statistics.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They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- 10%, 5%, 1% 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normally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this 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during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testing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5% is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chosen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standard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31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One </a:t>
            </a:r>
            <a:r>
              <a:rPr spc="-85" dirty="0"/>
              <a:t>tailed </a:t>
            </a:r>
            <a:r>
              <a:rPr spc="-5" dirty="0"/>
              <a:t>&amp;</a:t>
            </a:r>
            <a:r>
              <a:rPr spc="-755" dirty="0"/>
              <a:t> </a:t>
            </a:r>
            <a:r>
              <a:rPr spc="-85" dirty="0"/>
              <a:t>two tailed 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86"/>
            <a:ext cx="72758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statistical tests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 will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one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tailed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two tailed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depending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nature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null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alternative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hypothesis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1. 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2564853"/>
            <a:ext cx="4306061" cy="3744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30909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2.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One 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0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523" y="1636014"/>
            <a:ext cx="3881247" cy="338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3964" y="1844801"/>
            <a:ext cx="3725672" cy="3187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332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One</a:t>
            </a:r>
            <a:r>
              <a:rPr spc="-220" dirty="0"/>
              <a:t> </a:t>
            </a:r>
            <a:r>
              <a:rPr spc="-80" dirty="0"/>
              <a:t>tail</a:t>
            </a:r>
            <a:r>
              <a:rPr spc="-204" dirty="0"/>
              <a:t> </a:t>
            </a:r>
            <a:r>
              <a:rPr spc="-85" dirty="0"/>
              <a:t>test</a:t>
            </a:r>
            <a:r>
              <a:rPr spc="-215" dirty="0"/>
              <a:t> </a:t>
            </a:r>
            <a:r>
              <a:rPr spc="-5" dirty="0"/>
              <a:t>–</a:t>
            </a:r>
            <a:r>
              <a:rPr spc="-210" dirty="0"/>
              <a:t> </a:t>
            </a:r>
            <a:r>
              <a:rPr spc="-5" dirty="0"/>
              <a:t>Z</a:t>
            </a:r>
            <a:r>
              <a:rPr spc="-204" dirty="0"/>
              <a:t> </a:t>
            </a:r>
            <a:r>
              <a:rPr spc="-90" dirty="0"/>
              <a:t>critical</a:t>
            </a:r>
            <a:r>
              <a:rPr spc="-215" dirty="0"/>
              <a:t> </a:t>
            </a:r>
            <a:r>
              <a:rPr spc="-100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327" y="1556424"/>
            <a:ext cx="3132455" cy="2220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α (Significance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10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  <a:p>
            <a:pPr marL="17849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Z 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1.28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62255" indent="-249554">
              <a:lnSpc>
                <a:spcPct val="100000"/>
              </a:lnSpc>
              <a:spcBef>
                <a:spcPts val="1645"/>
              </a:spcBef>
              <a:buAutoNum type="arabicPeriod" startAt="2"/>
              <a:tabLst>
                <a:tab pos="26289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α (Significance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5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  <a:p>
            <a:pPr marL="17849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Z 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1.64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327" y="4483455"/>
            <a:ext cx="30016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3. α (Significance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level)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1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endParaRPr sz="2000">
              <a:latin typeface="Calibri"/>
              <a:cs typeface="Calibri"/>
            </a:endParaRPr>
          </a:p>
          <a:p>
            <a:pPr marL="17849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Z 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2.29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4909565"/>
            <a:ext cx="2115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Sample of 1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000" b="1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5928" y="5301234"/>
            <a:ext cx="4078224" cy="1340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63" y="285368"/>
            <a:ext cx="3155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Two </a:t>
            </a:r>
            <a:r>
              <a:rPr spc="-170" dirty="0"/>
              <a:t>Tail</a:t>
            </a:r>
            <a:r>
              <a:rPr spc="-365" dirty="0"/>
              <a:t> </a:t>
            </a:r>
            <a:r>
              <a:rPr spc="-17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613738"/>
            <a:ext cx="869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α</a:t>
            </a:r>
            <a:r>
              <a:rPr sz="2400" b="1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9501" y="1613738"/>
            <a:ext cx="195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400" b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4737353"/>
            <a:ext cx="211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Sample of 2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000" b="1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9546" y="2492895"/>
          <a:ext cx="5833110" cy="187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/>
                <a:gridCol w="4020185"/>
              </a:tblGrid>
              <a:tr h="624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0.10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951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1.645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40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95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1.960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40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0.010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95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2.576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T w="9525">
                      <a:solidFill>
                        <a:srgbClr val="EBEBEB"/>
                      </a:solidFill>
                      <a:prstDash val="solid"/>
                    </a:lnT>
                    <a:lnB w="9525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355972" y="5301183"/>
            <a:ext cx="3927855" cy="1410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52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Hypothesis</a:t>
            </a:r>
            <a:r>
              <a:rPr spc="-260" dirty="0"/>
              <a:t> </a:t>
            </a:r>
            <a:r>
              <a:rPr spc="-14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272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testing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explanation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phenomenon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scientific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proof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concept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about the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55263"/>
            <a:ext cx="318325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655" indent="-2749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8829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Null Hypothesis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spc="-7" baseline="-21072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87655" indent="-27495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829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Alternate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Hypothesis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i="1" spc="-7" baseline="-21072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94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Hypothesis </a:t>
            </a:r>
            <a:r>
              <a:rPr spc="-140" dirty="0"/>
              <a:t>Testing</a:t>
            </a:r>
            <a:r>
              <a:rPr spc="-365" dirty="0"/>
              <a:t> </a:t>
            </a:r>
            <a:r>
              <a:rPr spc="-90" dirty="0"/>
              <a:t>Steps</a:t>
            </a:r>
          </a:p>
        </p:txBody>
      </p:sp>
      <p:sp>
        <p:nvSpPr>
          <p:cNvPr id="8" name="object 8"/>
          <p:cNvSpPr/>
          <p:nvPr/>
        </p:nvSpPr>
        <p:spPr>
          <a:xfrm>
            <a:off x="611555" y="2132838"/>
            <a:ext cx="5541645" cy="3120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69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Normal</a:t>
            </a:r>
            <a:r>
              <a:rPr spc="-275" dirty="0"/>
              <a:t> </a:t>
            </a:r>
            <a:r>
              <a:rPr spc="-95" dirty="0"/>
              <a:t>Distribution</a:t>
            </a:r>
          </a:p>
        </p:txBody>
      </p:sp>
      <p:sp>
        <p:nvSpPr>
          <p:cNvPr id="8" name="object 8"/>
          <p:cNvSpPr/>
          <p:nvPr/>
        </p:nvSpPr>
        <p:spPr>
          <a:xfrm>
            <a:off x="172694" y="2852927"/>
            <a:ext cx="3495675" cy="40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5930" y="2348864"/>
            <a:ext cx="4381500" cy="2200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503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Steps </a:t>
            </a:r>
            <a:r>
              <a:rPr spc="-5" dirty="0"/>
              <a:t>-</a:t>
            </a:r>
            <a:r>
              <a:rPr spc="-375" dirty="0"/>
              <a:t> </a:t>
            </a:r>
            <a:r>
              <a:rPr spc="-100" dirty="0"/>
              <a:t>Flowchart</a:t>
            </a:r>
          </a:p>
        </p:txBody>
      </p:sp>
      <p:sp>
        <p:nvSpPr>
          <p:cNvPr id="8" name="object 8"/>
          <p:cNvSpPr/>
          <p:nvPr/>
        </p:nvSpPr>
        <p:spPr>
          <a:xfrm>
            <a:off x="152603" y="2014512"/>
            <a:ext cx="7947786" cy="4014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5170170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100" spc="-90" dirty="0"/>
              <a:t>Identify </a:t>
            </a:r>
            <a:r>
              <a:rPr sz="4100" spc="-75" dirty="0"/>
              <a:t>Null </a:t>
            </a:r>
            <a:r>
              <a:rPr sz="4100" dirty="0"/>
              <a:t>&amp;</a:t>
            </a:r>
            <a:r>
              <a:rPr sz="4100" spc="-565" dirty="0"/>
              <a:t> </a:t>
            </a:r>
            <a:r>
              <a:rPr sz="4100" spc="-95" dirty="0"/>
              <a:t>Alternate  </a:t>
            </a:r>
            <a:r>
              <a:rPr sz="4100" spc="-90" dirty="0"/>
              <a:t>Hypothesis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2037714"/>
            <a:ext cx="7080884" cy="20739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believed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candy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machine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makes 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chocolate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bars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5g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average.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worker 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claims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after maintenance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it no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longer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makes 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5g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2E2B1F"/>
                </a:solidFill>
                <a:latin typeface="Calibri"/>
                <a:cs typeface="Calibri"/>
              </a:rPr>
              <a:t>bar.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Null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alternate hypothesis</a:t>
            </a:r>
            <a:r>
              <a:rPr sz="280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89394"/>
            <a:ext cx="4117340" cy="9048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b="1" spc="-20" dirty="0">
                <a:solidFill>
                  <a:srgbClr val="2E2B1F"/>
                </a:solidFill>
                <a:latin typeface="Calibri"/>
                <a:cs typeface="Calibri"/>
              </a:rPr>
              <a:t>NOTE: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mathematical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opposites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5170170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100" spc="-90" dirty="0"/>
              <a:t>Identify </a:t>
            </a:r>
            <a:r>
              <a:rPr sz="4100" spc="-75" dirty="0"/>
              <a:t>Null </a:t>
            </a:r>
            <a:r>
              <a:rPr sz="4100" dirty="0"/>
              <a:t>&amp;</a:t>
            </a:r>
            <a:r>
              <a:rPr sz="4100" spc="-565" dirty="0"/>
              <a:t> </a:t>
            </a:r>
            <a:r>
              <a:rPr sz="4100" spc="-95" dirty="0"/>
              <a:t>Alternate  </a:t>
            </a:r>
            <a:r>
              <a:rPr sz="4100" spc="-90" dirty="0"/>
              <a:t>Hypothesis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1937131"/>
            <a:ext cx="7303134" cy="4229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believed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candy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machine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makes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chocolate  </a:t>
            </a:r>
            <a:r>
              <a:rPr sz="2600" spc="-15" dirty="0">
                <a:solidFill>
                  <a:srgbClr val="2E2B1F"/>
                </a:solidFill>
                <a:latin typeface="Calibri"/>
                <a:cs typeface="Calibri"/>
              </a:rPr>
              <a:t>bars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5g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average.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worker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claims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after 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maintenance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no longer </a:t>
            </a: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makes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5g</a:t>
            </a:r>
            <a:r>
              <a:rPr sz="2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spc="-70" dirty="0">
                <a:solidFill>
                  <a:srgbClr val="2E2B1F"/>
                </a:solidFill>
                <a:latin typeface="Calibri"/>
                <a:cs typeface="Calibri"/>
              </a:rPr>
              <a:t>bar.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2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Null and </a:t>
            </a:r>
            <a:r>
              <a:rPr sz="2600" spc="-10" dirty="0">
                <a:solidFill>
                  <a:srgbClr val="2E2B1F"/>
                </a:solidFill>
                <a:latin typeface="Calibri"/>
                <a:cs typeface="Calibri"/>
              </a:rPr>
              <a:t>alternate </a:t>
            </a:r>
            <a:r>
              <a:rPr sz="2600" spc="-5" dirty="0">
                <a:solidFill>
                  <a:srgbClr val="2E2B1F"/>
                </a:solidFill>
                <a:latin typeface="Calibri"/>
                <a:cs typeface="Calibri"/>
              </a:rPr>
              <a:t>hypothesis</a:t>
            </a:r>
            <a:r>
              <a:rPr sz="26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400" spc="-7" baseline="-20833" dirty="0">
                <a:solidFill>
                  <a:srgbClr val="2E2B1F"/>
                </a:solidFill>
                <a:latin typeface="Calibri"/>
                <a:cs typeface="Calibri"/>
              </a:rPr>
              <a:t>0 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400" i="1" spc="-7" baseline="-20833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≠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2E2B1F"/>
                </a:solidFill>
                <a:latin typeface="Calibri"/>
                <a:cs typeface="Calibri"/>
              </a:rPr>
              <a:t>NOTE: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Both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mathematical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opposites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63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Hypothesis</a:t>
            </a:r>
            <a:r>
              <a:rPr spc="-270" dirty="0"/>
              <a:t> </a:t>
            </a:r>
            <a:r>
              <a:rPr spc="-100" dirty="0"/>
              <a:t>Errors</a:t>
            </a:r>
          </a:p>
        </p:txBody>
      </p:sp>
      <p:sp>
        <p:nvSpPr>
          <p:cNvPr id="8" name="object 8"/>
          <p:cNvSpPr/>
          <p:nvPr/>
        </p:nvSpPr>
        <p:spPr>
          <a:xfrm>
            <a:off x="395541" y="2751531"/>
            <a:ext cx="5946648" cy="995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5352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Type</a:t>
            </a:r>
            <a:r>
              <a:rPr spc="-225" dirty="0"/>
              <a:t> </a:t>
            </a:r>
            <a:r>
              <a:rPr spc="-5" dirty="0"/>
              <a:t>1</a:t>
            </a:r>
            <a:r>
              <a:rPr spc="-220" dirty="0"/>
              <a:t> </a:t>
            </a:r>
            <a:r>
              <a:rPr spc="-5" dirty="0"/>
              <a:t>&amp;</a:t>
            </a:r>
            <a:r>
              <a:rPr spc="-204" dirty="0"/>
              <a:t> </a:t>
            </a:r>
            <a:r>
              <a:rPr spc="-105" dirty="0"/>
              <a:t>Type</a:t>
            </a:r>
            <a:r>
              <a:rPr spc="-225" dirty="0"/>
              <a:t> </a:t>
            </a:r>
            <a:r>
              <a:rPr spc="-5" dirty="0"/>
              <a:t>2</a:t>
            </a:r>
            <a:r>
              <a:rPr spc="-220" dirty="0"/>
              <a:t> </a:t>
            </a:r>
            <a:r>
              <a:rPr spc="-100" dirty="0"/>
              <a:t>Errors</a:t>
            </a:r>
          </a:p>
        </p:txBody>
      </p:sp>
      <p:sp>
        <p:nvSpPr>
          <p:cNvPr id="8" name="object 8"/>
          <p:cNvSpPr/>
          <p:nvPr/>
        </p:nvSpPr>
        <p:spPr>
          <a:xfrm>
            <a:off x="611555" y="1844801"/>
            <a:ext cx="4915281" cy="3611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3" y="260731"/>
            <a:ext cx="8096377" cy="371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341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mbria"/>
                <a:cs typeface="Cambria"/>
              </a:rPr>
              <a:t>Z</a:t>
            </a:r>
            <a:r>
              <a:rPr b="1" spc="-295" dirty="0">
                <a:latin typeface="Cambria"/>
                <a:cs typeface="Cambria"/>
              </a:rPr>
              <a:t> </a:t>
            </a:r>
            <a:r>
              <a:rPr b="1" spc="-180" dirty="0">
                <a:latin typeface="Cambria"/>
                <a:cs typeface="Cambria"/>
              </a:rPr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37108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survey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conducted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psychological test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about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students attitudes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towards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studying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 the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range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score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between 0-200. The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mean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score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115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30.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John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suspects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older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better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attitudes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35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than 30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years to test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the  mean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score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118.6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Carry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out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significance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test at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0.05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0161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10" dirty="0"/>
              <a:t>o</a:t>
            </a:r>
            <a:r>
              <a:rPr spc="-100" dirty="0"/>
              <a:t>lut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381"/>
            <a:ext cx="5181600" cy="46208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0"/>
              </a:spcBef>
              <a:buFont typeface="Calibri"/>
              <a:buAutoNum type="arabicPeriod"/>
              <a:tabLst>
                <a:tab pos="28702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hypothesis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spc="-7" baseline="-21072" dirty="0">
                <a:solidFill>
                  <a:srgbClr val="2E2B1F"/>
                </a:solidFill>
                <a:latin typeface="Calibri"/>
                <a:cs typeface="Calibri"/>
              </a:rPr>
              <a:t>0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115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i="1" spc="-7" baseline="-21072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&gt;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μ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115)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AutoNum type="arabicPeriod" startAt="2"/>
              <a:tabLst>
                <a:tab pos="28829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Significance level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α =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Calibri"/>
              <a:buAutoNum type="arabicPeriod" startAt="2"/>
            </a:pPr>
            <a:endParaRPr sz="275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AutoNum type="arabicPeriod" startAt="2"/>
              <a:tabLst>
                <a:tab pos="28829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critical value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Z = 1.64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parameters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μ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115,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σ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30,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35,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118.6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Find Z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743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Z - </a:t>
            </a:r>
            <a:r>
              <a:rPr spc="-170" dirty="0"/>
              <a:t>Test</a:t>
            </a:r>
            <a:r>
              <a:rPr spc="-660" dirty="0"/>
              <a:t> </a:t>
            </a:r>
            <a:r>
              <a:rPr spc="-90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24630"/>
            <a:ext cx="4065270" cy="29768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Substituting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Z=0.74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 Z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– find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probability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P(Z&lt;0.74) =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0.77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55290" algn="l"/>
              </a:tabLst>
            </a:pPr>
            <a:r>
              <a:rPr sz="2200" b="1" spc="-10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find probability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Z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&gt;	than</a:t>
            </a:r>
            <a:r>
              <a:rPr sz="22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0.74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P(Z&gt;0.74) = 1-0.77=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0.23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36" y="1752752"/>
            <a:ext cx="2016251" cy="11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667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756687"/>
            <a:ext cx="7163434" cy="15678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655" indent="-2749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28829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region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829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strong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evidence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reject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Null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therefore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mean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score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older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same as</a:t>
            </a:r>
            <a:r>
              <a:rPr sz="220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everyone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i.e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115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69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Normal</a:t>
            </a:r>
            <a:r>
              <a:rPr spc="-275" dirty="0"/>
              <a:t> </a:t>
            </a:r>
            <a:r>
              <a:rPr spc="-95" dirty="0"/>
              <a:t>Distribution</a:t>
            </a:r>
          </a:p>
        </p:txBody>
      </p:sp>
      <p:sp>
        <p:nvSpPr>
          <p:cNvPr id="8" name="object 8"/>
          <p:cNvSpPr/>
          <p:nvPr/>
        </p:nvSpPr>
        <p:spPr>
          <a:xfrm>
            <a:off x="194437" y="2321432"/>
            <a:ext cx="3600450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9990" y="1772818"/>
            <a:ext cx="2362199" cy="397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6079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Case</a:t>
            </a:r>
            <a:r>
              <a:rPr spc="-275" dirty="0"/>
              <a:t> </a:t>
            </a:r>
            <a:r>
              <a:rPr spc="-100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629025"/>
            <a:ext cx="7400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private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school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obtain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significantly higher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scores  at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exams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students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public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schools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5183885"/>
            <a:ext cx="1938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Assignment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441" y="1896998"/>
            <a:ext cx="5479161" cy="131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763" y="2507437"/>
            <a:ext cx="2087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 -</a:t>
            </a:r>
            <a:r>
              <a:rPr sz="5400" spc="-495" dirty="0"/>
              <a:t> </a:t>
            </a:r>
            <a:r>
              <a:rPr sz="5400" spc="-185" dirty="0"/>
              <a:t>Test</a:t>
            </a:r>
            <a:endParaRPr sz="5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5315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Z </a:t>
            </a:r>
            <a:r>
              <a:rPr spc="-170" dirty="0"/>
              <a:t>Test Vs </a:t>
            </a:r>
            <a:r>
              <a:rPr spc="-5" dirty="0"/>
              <a:t>T</a:t>
            </a:r>
            <a:r>
              <a:rPr spc="-530" dirty="0"/>
              <a:t> </a:t>
            </a:r>
            <a:r>
              <a:rPr spc="-17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1761"/>
            <a:ext cx="7041515" cy="39827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endParaRPr sz="2200">
              <a:latin typeface="Calibri"/>
              <a:cs typeface="Calibri"/>
            </a:endParaRPr>
          </a:p>
          <a:p>
            <a:pPr marL="927100" marR="4022090">
              <a:lnSpc>
                <a:spcPts val="3170"/>
              </a:lnSpc>
              <a:spcBef>
                <a:spcPts val="1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n &gt;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30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n &lt;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A9A47B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population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deviations are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denotes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Probability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getting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expect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  the Null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hypothesis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true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5875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7850" algn="l"/>
              </a:tabLst>
            </a:pPr>
            <a:r>
              <a:rPr spc="-5" dirty="0"/>
              <a:t>T	</a:t>
            </a:r>
            <a:r>
              <a:rPr spc="-475" dirty="0"/>
              <a:t>T</a:t>
            </a:r>
            <a:r>
              <a:rPr spc="-105" dirty="0"/>
              <a:t>e</a:t>
            </a:r>
            <a:r>
              <a:rPr spc="-100" dirty="0"/>
              <a:t>s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19426"/>
            <a:ext cx="740727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average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IQ of the adult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population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100. 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researcher  believes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average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IQ of adults is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lower.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takes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random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5 adults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score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tests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(69,79,89,99,109) with  sample SD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15.81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enough evidence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suggest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average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IQ in</a:t>
            </a:r>
            <a:r>
              <a:rPr sz="22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adults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lower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0161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10" dirty="0"/>
              <a:t>o</a:t>
            </a:r>
            <a:r>
              <a:rPr spc="-100" dirty="0"/>
              <a:t>lut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381"/>
            <a:ext cx="4989830" cy="46208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70"/>
              </a:spcBef>
              <a:buFont typeface="Calibri"/>
              <a:buAutoNum type="arabicPeriod"/>
              <a:tabLst>
                <a:tab pos="28702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hypothesis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spc="-7" baseline="-21072" dirty="0">
                <a:solidFill>
                  <a:srgbClr val="2E2B1F"/>
                </a:solidFill>
                <a:latin typeface="Calibri"/>
                <a:cs typeface="Calibri"/>
              </a:rPr>
              <a:t>0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75" i="1" spc="-7" baseline="-21072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μ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100)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AutoNum type="arabicPeriod" startAt="2"/>
              <a:tabLst>
                <a:tab pos="28829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Significance level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α =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0.05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Calibri"/>
              <a:buAutoNum type="arabicPeriod" startAt="2"/>
            </a:pPr>
            <a:endParaRPr sz="275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AutoNum type="arabicPeriod" startAt="2"/>
              <a:tabLst>
                <a:tab pos="28829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critical value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 =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-2.132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parameters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μ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100,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15.81,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5,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89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Find T 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098" y="2780919"/>
            <a:ext cx="2664332" cy="1645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3578"/>
            <a:ext cx="67779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</a:t>
            </a:r>
            <a:r>
              <a:rPr sz="3200" spc="-210" dirty="0"/>
              <a:t> </a:t>
            </a:r>
            <a:r>
              <a:rPr sz="3200" spc="-135" dirty="0"/>
              <a:t>Table</a:t>
            </a:r>
            <a:r>
              <a:rPr sz="3200" spc="-200" dirty="0"/>
              <a:t> </a:t>
            </a:r>
            <a:r>
              <a:rPr sz="3200" dirty="0"/>
              <a:t>-</a:t>
            </a:r>
            <a:r>
              <a:rPr sz="3200" spc="-210" dirty="0"/>
              <a:t> </a:t>
            </a:r>
            <a:r>
              <a:rPr sz="3200" spc="-70" dirty="0"/>
              <a:t>How</a:t>
            </a:r>
            <a:r>
              <a:rPr sz="3200" spc="-220" dirty="0"/>
              <a:t> </a:t>
            </a:r>
            <a:r>
              <a:rPr sz="3200" spc="-65" dirty="0"/>
              <a:t>to</a:t>
            </a:r>
            <a:r>
              <a:rPr sz="3200" spc="-210" dirty="0"/>
              <a:t> </a:t>
            </a:r>
            <a:r>
              <a:rPr sz="3200" spc="-70" dirty="0"/>
              <a:t>use</a:t>
            </a:r>
            <a:r>
              <a:rPr sz="3200" spc="-220" dirty="0"/>
              <a:t> </a:t>
            </a:r>
            <a:r>
              <a:rPr sz="3200" dirty="0"/>
              <a:t>T</a:t>
            </a:r>
            <a:r>
              <a:rPr sz="3200" spc="-204" dirty="0"/>
              <a:t> </a:t>
            </a:r>
            <a:r>
              <a:rPr sz="3200" spc="-85" dirty="0"/>
              <a:t>table</a:t>
            </a:r>
            <a:r>
              <a:rPr sz="3200" spc="-204" dirty="0"/>
              <a:t> </a:t>
            </a:r>
            <a:r>
              <a:rPr sz="3200" spc="-65" dirty="0"/>
              <a:t>to</a:t>
            </a:r>
            <a:r>
              <a:rPr sz="3200" spc="-200" dirty="0"/>
              <a:t> </a:t>
            </a:r>
            <a:r>
              <a:rPr sz="3200" spc="-75" dirty="0"/>
              <a:t>find</a:t>
            </a:r>
            <a:r>
              <a:rPr sz="3200" spc="-225" dirty="0"/>
              <a:t> </a:t>
            </a:r>
            <a:r>
              <a:rPr sz="3200" spc="-90" dirty="0"/>
              <a:t>critical  </a:t>
            </a:r>
            <a:r>
              <a:rPr sz="3200" spc="-95" dirty="0"/>
              <a:t>value</a:t>
            </a:r>
            <a:r>
              <a:rPr sz="3200" spc="-220" dirty="0"/>
              <a:t> </a:t>
            </a:r>
            <a:r>
              <a:rPr sz="3200" dirty="0"/>
              <a:t>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9107"/>
            <a:ext cx="5216525" cy="41205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1790" indent="-27559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5242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Check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degrees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freedom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 Y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axis</a:t>
            </a:r>
            <a:endParaRPr sz="2200">
              <a:latin typeface="Calibri"/>
              <a:cs typeface="Calibri"/>
            </a:endParaRPr>
          </a:p>
          <a:p>
            <a:pPr marL="12700" marR="3258185" indent="63500">
              <a:lnSpc>
                <a:spcPct val="120000"/>
              </a:lnSpc>
              <a:buAutoNum type="arabicPeriod"/>
              <a:tabLst>
                <a:tab pos="35179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Check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 Alpha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α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level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 X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axis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3336925">
              <a:lnSpc>
                <a:spcPct val="120000"/>
              </a:lnSpc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Degrees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Freedom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= n –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3547110">
              <a:lnSpc>
                <a:spcPct val="120000"/>
              </a:lnSpc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&lt;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μ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Negative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sign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810" y="2132850"/>
            <a:ext cx="5243829" cy="440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8906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5030" algn="l"/>
              </a:tabLst>
            </a:pPr>
            <a:r>
              <a:rPr spc="-5" dirty="0"/>
              <a:t>T</a:t>
            </a:r>
            <a:r>
              <a:rPr spc="-200" dirty="0"/>
              <a:t> </a:t>
            </a:r>
            <a:r>
              <a:rPr spc="-5" dirty="0"/>
              <a:t>-	</a:t>
            </a:r>
            <a:r>
              <a:rPr spc="-170" dirty="0"/>
              <a:t>Test</a:t>
            </a:r>
            <a:r>
              <a:rPr spc="-270" dirty="0"/>
              <a:t> </a:t>
            </a:r>
            <a:r>
              <a:rPr spc="-90" dirty="0"/>
              <a:t>Statistic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159023"/>
            <a:ext cx="325691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Substituting the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T=-1.56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1760982"/>
            <a:ext cx="4943475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4725111"/>
            <a:ext cx="3074162" cy="1894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91997"/>
            <a:ext cx="255333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120" dirty="0">
                <a:latin typeface="Cambria"/>
                <a:cs typeface="Cambria"/>
              </a:rPr>
              <a:t>C</a:t>
            </a:r>
            <a:r>
              <a:rPr sz="4100" b="1" spc="-95" dirty="0">
                <a:latin typeface="Cambria"/>
                <a:cs typeface="Cambria"/>
              </a:rPr>
              <a:t>o</a:t>
            </a:r>
            <a:r>
              <a:rPr sz="4100" b="1" spc="-105" dirty="0">
                <a:latin typeface="Cambria"/>
                <a:cs typeface="Cambria"/>
              </a:rPr>
              <a:t>nc</a:t>
            </a:r>
            <a:r>
              <a:rPr sz="4100" b="1" spc="-100" dirty="0">
                <a:latin typeface="Cambria"/>
                <a:cs typeface="Cambria"/>
              </a:rPr>
              <a:t>lu</a:t>
            </a:r>
            <a:r>
              <a:rPr sz="4100" b="1" spc="-95" dirty="0">
                <a:latin typeface="Cambria"/>
                <a:cs typeface="Cambria"/>
              </a:rPr>
              <a:t>sio</a:t>
            </a:r>
            <a:r>
              <a:rPr sz="4100" b="1" dirty="0">
                <a:latin typeface="Cambria"/>
                <a:cs typeface="Cambria"/>
              </a:rPr>
              <a:t>n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53843"/>
            <a:ext cx="7397115" cy="15011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calculated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critical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region</a:t>
            </a:r>
            <a:endParaRPr sz="22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enough evidence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reject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NULL  hypothesis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therefore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average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IQ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adults is same as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everyone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i.e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100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600" y="476630"/>
            <a:ext cx="4314825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2564510"/>
            <a:ext cx="7436739" cy="1940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548766"/>
            <a:ext cx="7739380" cy="4464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1259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Standard </a:t>
            </a:r>
            <a:r>
              <a:rPr spc="-85" dirty="0"/>
              <a:t>Normal</a:t>
            </a:r>
            <a:r>
              <a:rPr spc="-370" dirty="0"/>
              <a:t> </a:t>
            </a:r>
            <a:r>
              <a:rPr spc="-95" dirty="0"/>
              <a:t>Distribution</a:t>
            </a:r>
          </a:p>
        </p:txBody>
      </p:sp>
      <p:sp>
        <p:nvSpPr>
          <p:cNvPr id="8" name="object 8"/>
          <p:cNvSpPr/>
          <p:nvPr/>
        </p:nvSpPr>
        <p:spPr>
          <a:xfrm>
            <a:off x="261747" y="1896236"/>
            <a:ext cx="8048625" cy="127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582" y="4100931"/>
            <a:ext cx="1847850" cy="1781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16017" y="4415256"/>
            <a:ext cx="3324224" cy="1466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332740"/>
            <a:ext cx="7742174" cy="482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358" y="836802"/>
            <a:ext cx="8230616" cy="4290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764666"/>
            <a:ext cx="7760843" cy="4464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692658"/>
            <a:ext cx="7925943" cy="3958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476758"/>
            <a:ext cx="7659878" cy="394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46" y="980694"/>
            <a:ext cx="6867525" cy="2695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548640"/>
            <a:ext cx="7772400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620648"/>
            <a:ext cx="7877175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0466"/>
            <a:ext cx="8375650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980694"/>
            <a:ext cx="7643241" cy="1778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9862" y="3429000"/>
            <a:ext cx="7305675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04" y="4472457"/>
            <a:ext cx="8077200" cy="1419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17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Central </a:t>
            </a:r>
            <a:r>
              <a:rPr spc="-85" dirty="0"/>
              <a:t>Limit</a:t>
            </a:r>
            <a:r>
              <a:rPr spc="-375" dirty="0"/>
              <a:t> </a:t>
            </a:r>
            <a:r>
              <a:rPr spc="-10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86"/>
            <a:ext cx="730250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Central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Limit Theorem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sampling distribution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sampling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approaches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normal distribution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size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gets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larger,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matter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shape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Points</a:t>
            </a:r>
            <a:endParaRPr sz="2000">
              <a:latin typeface="Calibri"/>
              <a:cs typeface="Calibri"/>
            </a:endParaRPr>
          </a:p>
          <a:p>
            <a:pPr marL="262255" indent="-24955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sample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mean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population.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E2B1F"/>
              </a:buClr>
              <a:buFont typeface="Calibri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Standard deviation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sample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equal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 standard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deviation of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population divided by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square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root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sample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size.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6243" y="3284982"/>
            <a:ext cx="1352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1917" y="4437126"/>
            <a:ext cx="1666874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82" y="5013172"/>
            <a:ext cx="2880360" cy="166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613"/>
            <a:ext cx="7810500" cy="368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620648"/>
            <a:ext cx="8250809" cy="295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613"/>
            <a:ext cx="7992872" cy="5046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00" y="764666"/>
            <a:ext cx="8362950" cy="305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514" y="4697463"/>
            <a:ext cx="5638800" cy="92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763" y="467690"/>
            <a:ext cx="423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Business</a:t>
            </a:r>
            <a:r>
              <a:rPr spc="-270" dirty="0"/>
              <a:t> </a:t>
            </a:r>
            <a:r>
              <a:rPr spc="-95" dirty="0"/>
              <a:t>decision</a:t>
            </a:r>
          </a:p>
        </p:txBody>
      </p:sp>
      <p:sp>
        <p:nvSpPr>
          <p:cNvPr id="8" name="object 8"/>
          <p:cNvSpPr/>
          <p:nvPr/>
        </p:nvSpPr>
        <p:spPr>
          <a:xfrm>
            <a:off x="179514" y="1988832"/>
            <a:ext cx="7416800" cy="1008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57" y="332613"/>
            <a:ext cx="8315325" cy="4143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604"/>
            <a:ext cx="7991475" cy="503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188721"/>
            <a:ext cx="8022844" cy="475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260604"/>
            <a:ext cx="726757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404622"/>
            <a:ext cx="7191375" cy="35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506095"/>
            <a:ext cx="820800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90" dirty="0">
                <a:latin typeface="Cambria"/>
                <a:cs typeface="Cambria"/>
              </a:rPr>
              <a:t>Calculating </a:t>
            </a:r>
            <a:r>
              <a:rPr sz="4100" b="1" spc="-95" dirty="0">
                <a:latin typeface="Cambria"/>
                <a:cs typeface="Cambria"/>
              </a:rPr>
              <a:t>Probability </a:t>
            </a:r>
            <a:r>
              <a:rPr sz="4100" b="1" spc="-80" dirty="0">
                <a:latin typeface="Cambria"/>
                <a:cs typeface="Cambria"/>
              </a:rPr>
              <a:t>using </a:t>
            </a:r>
            <a:r>
              <a:rPr sz="4100" b="1" dirty="0">
                <a:latin typeface="Cambria"/>
                <a:cs typeface="Cambria"/>
              </a:rPr>
              <a:t>Z</a:t>
            </a:r>
            <a:r>
              <a:rPr sz="4100" b="1" spc="-675" dirty="0">
                <a:latin typeface="Cambria"/>
                <a:cs typeface="Cambria"/>
              </a:rPr>
              <a:t> </a:t>
            </a:r>
            <a:r>
              <a:rPr sz="4100" b="1" spc="-80" dirty="0">
                <a:latin typeface="Cambria"/>
                <a:cs typeface="Cambria"/>
              </a:rPr>
              <a:t>table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514" y="2132838"/>
            <a:ext cx="5184521" cy="221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332740"/>
            <a:ext cx="7604506" cy="4251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5573" y="5249138"/>
            <a:ext cx="2114550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404622"/>
            <a:ext cx="72104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7582" y="1556766"/>
            <a:ext cx="2152650" cy="65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1556766"/>
            <a:ext cx="1971675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371" y="2708922"/>
            <a:ext cx="6991350" cy="3324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763" y="467690"/>
            <a:ext cx="42360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Business</a:t>
            </a:r>
            <a:r>
              <a:rPr spc="-270" dirty="0"/>
              <a:t> </a:t>
            </a:r>
            <a:r>
              <a:rPr spc="-95" dirty="0"/>
              <a:t>decision</a:t>
            </a:r>
          </a:p>
        </p:txBody>
      </p:sp>
      <p:sp>
        <p:nvSpPr>
          <p:cNvPr id="8" name="object 8"/>
          <p:cNvSpPr/>
          <p:nvPr/>
        </p:nvSpPr>
        <p:spPr>
          <a:xfrm>
            <a:off x="395541" y="1980831"/>
            <a:ext cx="7272782" cy="1048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999" y="692658"/>
            <a:ext cx="8012938" cy="2664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761945"/>
            <a:ext cx="25628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5" dirty="0"/>
              <a:t>A</a:t>
            </a:r>
            <a:r>
              <a:rPr sz="6600" spc="-100" dirty="0"/>
              <a:t>N</a:t>
            </a:r>
            <a:r>
              <a:rPr sz="6600" spc="-210" dirty="0"/>
              <a:t>O</a:t>
            </a:r>
            <a:r>
              <a:rPr sz="6600" spc="-645" dirty="0"/>
              <a:t>V</a:t>
            </a:r>
            <a:r>
              <a:rPr sz="6600" dirty="0"/>
              <a:t>A</a:t>
            </a:r>
            <a:endParaRPr sz="6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7587" y="467690"/>
            <a:ext cx="69945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ANOVA(Analysis </a:t>
            </a:r>
            <a:r>
              <a:rPr spc="-55" dirty="0"/>
              <a:t>Of</a:t>
            </a:r>
            <a:r>
              <a:rPr spc="-360" dirty="0"/>
              <a:t> </a:t>
            </a:r>
            <a:r>
              <a:rPr spc="-120" dirty="0"/>
              <a:t>Variance)</a:t>
            </a:r>
          </a:p>
        </p:txBody>
      </p:sp>
      <p:sp>
        <p:nvSpPr>
          <p:cNvPr id="8" name="object 8"/>
          <p:cNvSpPr/>
          <p:nvPr/>
        </p:nvSpPr>
        <p:spPr>
          <a:xfrm>
            <a:off x="2339720" y="1628775"/>
            <a:ext cx="5414772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332613"/>
            <a:ext cx="7696200" cy="212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514" y="3038475"/>
            <a:ext cx="8134350" cy="3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539" y="3412235"/>
            <a:ext cx="5505450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47" y="188595"/>
            <a:ext cx="8296275" cy="474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04" y="119761"/>
            <a:ext cx="8181975" cy="501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459" y="620648"/>
            <a:ext cx="7920863" cy="3231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530478"/>
            <a:ext cx="75736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90" dirty="0">
                <a:latin typeface="Cambria"/>
                <a:cs typeface="Cambria"/>
              </a:rPr>
              <a:t>Calculating</a:t>
            </a:r>
            <a:r>
              <a:rPr sz="3800" b="1" spc="-250" dirty="0">
                <a:latin typeface="Cambria"/>
                <a:cs typeface="Cambria"/>
              </a:rPr>
              <a:t> </a:t>
            </a:r>
            <a:r>
              <a:rPr sz="3800" b="1" spc="-95" dirty="0">
                <a:latin typeface="Cambria"/>
                <a:cs typeface="Cambria"/>
              </a:rPr>
              <a:t>probability</a:t>
            </a:r>
            <a:r>
              <a:rPr sz="3800" b="1" spc="-235" dirty="0">
                <a:latin typeface="Cambria"/>
                <a:cs typeface="Cambria"/>
              </a:rPr>
              <a:t> </a:t>
            </a:r>
            <a:r>
              <a:rPr sz="3800" b="1" spc="-80" dirty="0">
                <a:latin typeface="Cambria"/>
                <a:cs typeface="Cambria"/>
              </a:rPr>
              <a:t>using</a:t>
            </a:r>
            <a:r>
              <a:rPr sz="3800" b="1" spc="-225" dirty="0">
                <a:latin typeface="Cambria"/>
                <a:cs typeface="Cambria"/>
              </a:rPr>
              <a:t> </a:t>
            </a:r>
            <a:r>
              <a:rPr sz="3800" b="1" dirty="0">
                <a:latin typeface="Cambria"/>
                <a:cs typeface="Cambria"/>
              </a:rPr>
              <a:t>Z</a:t>
            </a:r>
            <a:r>
              <a:rPr sz="3800" b="1" spc="-215" dirty="0">
                <a:latin typeface="Cambria"/>
                <a:cs typeface="Cambria"/>
              </a:rPr>
              <a:t> </a:t>
            </a:r>
            <a:r>
              <a:rPr sz="3800" b="1" spc="-80" dirty="0">
                <a:latin typeface="Cambria"/>
                <a:cs typeface="Cambria"/>
              </a:rPr>
              <a:t>table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514" y="1844929"/>
            <a:ext cx="4320540" cy="223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053" y="5685929"/>
            <a:ext cx="3288411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14" y="404622"/>
            <a:ext cx="7992872" cy="343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642"/>
            <a:ext cx="4171950" cy="543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3964" y="1031747"/>
            <a:ext cx="4019549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00" y="525906"/>
            <a:ext cx="2018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Solution</a:t>
            </a:r>
          </a:p>
        </p:txBody>
      </p:sp>
      <p:sp>
        <p:nvSpPr>
          <p:cNvPr id="8" name="object 8"/>
          <p:cNvSpPr/>
          <p:nvPr/>
        </p:nvSpPr>
        <p:spPr>
          <a:xfrm>
            <a:off x="251523" y="2132838"/>
            <a:ext cx="2952750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2201" y="1844763"/>
            <a:ext cx="5172075" cy="426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395" y="1021714"/>
            <a:ext cx="78867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5319521"/>
            <a:ext cx="74809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Z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table gives probability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less than Z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find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probability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1800" b="1" spc="-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than  the Z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value,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subtract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probability found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in the Z</a:t>
            </a:r>
            <a:r>
              <a:rPr sz="1800" b="1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936</Words>
  <Application>Microsoft Office PowerPoint</Application>
  <PresentationFormat>On-screen Show (4:3)</PresentationFormat>
  <Paragraphs>157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Cambria</vt:lpstr>
      <vt:lpstr>Times New Roman</vt:lpstr>
      <vt:lpstr>Office Theme</vt:lpstr>
      <vt:lpstr>INFERENTIAL STATISTICS</vt:lpstr>
      <vt:lpstr>Normal Distribution</vt:lpstr>
      <vt:lpstr>Normal Distribution</vt:lpstr>
      <vt:lpstr>Standard Normal Distribution</vt:lpstr>
      <vt:lpstr>Central Limit Theorem</vt:lpstr>
      <vt:lpstr>Calculating Probability using Z table</vt:lpstr>
      <vt:lpstr>Calculating probability using Z table</vt:lpstr>
      <vt:lpstr>Solution</vt:lpstr>
      <vt:lpstr>PowerPoint Presentation</vt:lpstr>
      <vt:lpstr>Continuation..</vt:lpstr>
      <vt:lpstr>New Probability</vt:lpstr>
      <vt:lpstr>PowerPoint Presentation</vt:lpstr>
      <vt:lpstr>Critical Region &amp; Significance  level</vt:lpstr>
      <vt:lpstr>One tailed &amp; two tailed test</vt:lpstr>
      <vt:lpstr>2. One Tail tests</vt:lpstr>
      <vt:lpstr>One tail test – Z critical values</vt:lpstr>
      <vt:lpstr>Two Tail Test</vt:lpstr>
      <vt:lpstr>Hypothesis Testing</vt:lpstr>
      <vt:lpstr>Hypothesis Testing Steps</vt:lpstr>
      <vt:lpstr>Steps - Flowchart</vt:lpstr>
      <vt:lpstr>Identify Null &amp; Alternate  Hypothesis</vt:lpstr>
      <vt:lpstr>Identify Null &amp; Alternate  Hypothesis</vt:lpstr>
      <vt:lpstr>Hypothesis Errors</vt:lpstr>
      <vt:lpstr>Type 1 &amp; Type 2 Errors</vt:lpstr>
      <vt:lpstr>PowerPoint Presentation</vt:lpstr>
      <vt:lpstr>Z Test</vt:lpstr>
      <vt:lpstr>Solution</vt:lpstr>
      <vt:lpstr>Z - Test Statistic</vt:lpstr>
      <vt:lpstr>Conclusion</vt:lpstr>
      <vt:lpstr>Case Study</vt:lpstr>
      <vt:lpstr>T - Test</vt:lpstr>
      <vt:lpstr>Z Test Vs T Test</vt:lpstr>
      <vt:lpstr>T Test</vt:lpstr>
      <vt:lpstr>Solution</vt:lpstr>
      <vt:lpstr>T Table - How to use T table to find critical  value ?</vt:lpstr>
      <vt:lpstr>T - Test Statistic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decision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decision</vt:lpstr>
      <vt:lpstr>PowerPoint Presentation</vt:lpstr>
      <vt:lpstr>ANOVA</vt:lpstr>
      <vt:lpstr>ANOVA(Analysis Of Variance)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VIJAY</cp:lastModifiedBy>
  <cp:revision>1</cp:revision>
  <dcterms:created xsi:type="dcterms:W3CDTF">2019-01-13T03:03:58Z</dcterms:created>
  <dcterms:modified xsi:type="dcterms:W3CDTF">2019-01-13T03:10:14Z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2019-01-13T00:00:00Z</vt:filetime>
  </property>
</Properties>
</file>