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8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8" r:id="rId3"/>
    <p:sldMasterId id="2147483684" r:id="rId4"/>
    <p:sldMasterId id="2147483690" r:id="rId5"/>
    <p:sldMasterId id="2147483708" r:id="rId6"/>
    <p:sldMasterId id="2147483714" r:id="rId7"/>
    <p:sldMasterId id="2147483750" r:id="rId8"/>
    <p:sldMasterId id="2147483756" r:id="rId9"/>
  </p:sldMasterIdLst>
  <p:notesMasterIdLst>
    <p:notesMasterId r:id="rId90"/>
  </p:notesMasterIdLst>
  <p:sldIdLst>
    <p:sldId id="348" r:id="rId10"/>
    <p:sldId id="642" r:id="rId11"/>
    <p:sldId id="350" r:id="rId12"/>
    <p:sldId id="351" r:id="rId13"/>
    <p:sldId id="643" r:id="rId14"/>
    <p:sldId id="644" r:id="rId15"/>
    <p:sldId id="707" r:id="rId16"/>
    <p:sldId id="715" r:id="rId17"/>
    <p:sldId id="723" r:id="rId18"/>
    <p:sldId id="646" r:id="rId19"/>
    <p:sldId id="647" r:id="rId20"/>
    <p:sldId id="648" r:id="rId21"/>
    <p:sldId id="649" r:id="rId22"/>
    <p:sldId id="650" r:id="rId23"/>
    <p:sldId id="651" r:id="rId24"/>
    <p:sldId id="652" r:id="rId25"/>
    <p:sldId id="708" r:id="rId26"/>
    <p:sldId id="654" r:id="rId27"/>
    <p:sldId id="655" r:id="rId28"/>
    <p:sldId id="656" r:id="rId29"/>
    <p:sldId id="657" r:id="rId30"/>
    <p:sldId id="658" r:id="rId31"/>
    <p:sldId id="716" r:id="rId32"/>
    <p:sldId id="724" r:id="rId33"/>
    <p:sldId id="709" r:id="rId34"/>
    <p:sldId id="660" r:id="rId35"/>
    <p:sldId id="661" r:id="rId36"/>
    <p:sldId id="662" r:id="rId37"/>
    <p:sldId id="663" r:id="rId38"/>
    <p:sldId id="717" r:id="rId39"/>
    <p:sldId id="725" r:id="rId40"/>
    <p:sldId id="665" r:id="rId41"/>
    <p:sldId id="666" r:id="rId42"/>
    <p:sldId id="667" r:id="rId43"/>
    <p:sldId id="718" r:id="rId44"/>
    <p:sldId id="711" r:id="rId45"/>
    <p:sldId id="670" r:id="rId46"/>
    <p:sldId id="671" r:id="rId47"/>
    <p:sldId id="672" r:id="rId48"/>
    <p:sldId id="673" r:id="rId49"/>
    <p:sldId id="674" r:id="rId50"/>
    <p:sldId id="675" r:id="rId51"/>
    <p:sldId id="676" r:id="rId52"/>
    <p:sldId id="719" r:id="rId53"/>
    <p:sldId id="712" r:id="rId54"/>
    <p:sldId id="679" r:id="rId55"/>
    <p:sldId id="680" r:id="rId56"/>
    <p:sldId id="681" r:id="rId57"/>
    <p:sldId id="682" r:id="rId58"/>
    <p:sldId id="683" r:id="rId59"/>
    <p:sldId id="684" r:id="rId60"/>
    <p:sldId id="685" r:id="rId61"/>
    <p:sldId id="686" r:id="rId62"/>
    <p:sldId id="713" r:id="rId63"/>
    <p:sldId id="688" r:id="rId64"/>
    <p:sldId id="689" r:id="rId65"/>
    <p:sldId id="690" r:id="rId66"/>
    <p:sldId id="691" r:id="rId67"/>
    <p:sldId id="692" r:id="rId68"/>
    <p:sldId id="693" r:id="rId69"/>
    <p:sldId id="694" r:id="rId70"/>
    <p:sldId id="695" r:id="rId71"/>
    <p:sldId id="696" r:id="rId72"/>
    <p:sldId id="714" r:id="rId73"/>
    <p:sldId id="698" r:id="rId74"/>
    <p:sldId id="699" r:id="rId75"/>
    <p:sldId id="700" r:id="rId76"/>
    <p:sldId id="701" r:id="rId77"/>
    <p:sldId id="720" r:id="rId78"/>
    <p:sldId id="721" r:id="rId79"/>
    <p:sldId id="704" r:id="rId80"/>
    <p:sldId id="705" r:id="rId81"/>
    <p:sldId id="722" r:id="rId82"/>
    <p:sldId id="346" r:id="rId83"/>
    <p:sldId id="519" r:id="rId84"/>
    <p:sldId id="347" r:id="rId85"/>
    <p:sldId id="342" r:id="rId86"/>
    <p:sldId id="344" r:id="rId87"/>
    <p:sldId id="343" r:id="rId88"/>
    <p:sldId id="345" r:id="rId8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84" Type="http://schemas.openxmlformats.org/officeDocument/2006/relationships/slide" Target="slides/slide75.xml"/><Relationship Id="rId89" Type="http://schemas.openxmlformats.org/officeDocument/2006/relationships/slide" Target="slides/slide80.xml"/><Relationship Id="rId16" Type="http://schemas.openxmlformats.org/officeDocument/2006/relationships/slide" Target="slides/slide7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5" Type="http://schemas.openxmlformats.org/officeDocument/2006/relationships/slideMaster" Target="slideMasters/slideMaster5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slide" Target="slides/slide71.xml"/><Relationship Id="rId85" Type="http://schemas.openxmlformats.org/officeDocument/2006/relationships/slide" Target="slides/slide76.xml"/><Relationship Id="rId9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slide" Target="slides/slide74.xml"/><Relationship Id="rId88" Type="http://schemas.openxmlformats.org/officeDocument/2006/relationships/slide" Target="slides/slide79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slide" Target="slides/slide72.xml"/><Relationship Id="rId86" Type="http://schemas.openxmlformats.org/officeDocument/2006/relationships/slide" Target="slides/slide77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Relationship Id="rId87" Type="http://schemas.openxmlformats.org/officeDocument/2006/relationships/slide" Target="slides/slide78.xml"/><Relationship Id="rId61" Type="http://schemas.openxmlformats.org/officeDocument/2006/relationships/slide" Target="slides/slide52.xml"/><Relationship Id="rId82" Type="http://schemas.openxmlformats.org/officeDocument/2006/relationships/slide" Target="slides/slide73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56" Type="http://schemas.openxmlformats.org/officeDocument/2006/relationships/slide" Target="slides/slide47.xml"/><Relationship Id="rId77" Type="http://schemas.openxmlformats.org/officeDocument/2006/relationships/slide" Target="slides/slide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AA59-371B-4624-B325-376C777551D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F6FCE-FE68-46C3-99CA-CC0BA532A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48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6104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7557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2109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21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818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339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523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620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8025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2152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718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198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1017" y="321055"/>
            <a:ext cx="820196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5" dirty="0"/>
              <a:t>Copyright </a:t>
            </a:r>
            <a:r>
              <a:rPr spc="25" dirty="0"/>
              <a:t>© </a:t>
            </a:r>
            <a:r>
              <a:rPr spc="10" dirty="0"/>
              <a:t>2018, </a:t>
            </a:r>
            <a:r>
              <a:rPr spc="5" dirty="0"/>
              <a:t>edureka </a:t>
            </a:r>
            <a:r>
              <a:rPr spc="10" dirty="0"/>
              <a:t>and/or </a:t>
            </a:r>
            <a:r>
              <a:rPr spc="5" dirty="0"/>
              <a:t>its affiliates. </a:t>
            </a:r>
            <a:r>
              <a:rPr spc="10" dirty="0"/>
              <a:t>All </a:t>
            </a:r>
            <a:r>
              <a:rPr spc="5" dirty="0"/>
              <a:t>rights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7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2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027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86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8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39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664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71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628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6350"/>
            <a:r>
              <a:rPr lang="en-IN" smtClean="0"/>
              <a:t>C</a:t>
            </a:r>
            <a:r>
              <a:rPr lang="en-IN" spc="-3" smtClean="0"/>
              <a:t>op</a:t>
            </a:r>
            <a:r>
              <a:rPr lang="en-IN" spc="-5" smtClean="0"/>
              <a:t>y</a:t>
            </a:r>
            <a:r>
              <a:rPr lang="en-IN" smtClean="0"/>
              <a:t>rig</a:t>
            </a:r>
            <a:r>
              <a:rPr lang="en-IN" spc="-10" smtClean="0"/>
              <a:t>h</a:t>
            </a:r>
            <a:r>
              <a:rPr lang="en-IN" smtClean="0"/>
              <a:t>t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©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mtClean="0"/>
              <a:t>2017,</a:t>
            </a:r>
            <a:r>
              <a:rPr lang="en-IN" spc="-25" smtClean="0">
                <a:latin typeface="Times New Roman"/>
                <a:cs typeface="Times New Roman"/>
              </a:rPr>
              <a:t> 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u</a:t>
            </a:r>
            <a:r>
              <a:rPr lang="en-IN" spc="-15" smtClean="0"/>
              <a:t>r</a:t>
            </a:r>
            <a:r>
              <a:rPr lang="en-IN" smtClean="0"/>
              <a:t>e</a:t>
            </a:r>
            <a:r>
              <a:rPr lang="en-IN" spc="-15" smtClean="0"/>
              <a:t>k</a:t>
            </a:r>
            <a:r>
              <a:rPr lang="en-IN" smtClean="0"/>
              <a:t>a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and</a:t>
            </a:r>
            <a:r>
              <a:rPr lang="en-IN" spc="-15" smtClean="0"/>
              <a:t>/</a:t>
            </a:r>
            <a:r>
              <a:rPr lang="en-IN" spc="-3" smtClean="0"/>
              <a:t>o</a:t>
            </a:r>
            <a:r>
              <a:rPr lang="en-IN" smtClean="0"/>
              <a:t>r</a:t>
            </a:r>
            <a:r>
              <a:rPr lang="en-IN" spc="-38" smtClean="0">
                <a:latin typeface="Times New Roman"/>
                <a:cs typeface="Times New Roman"/>
              </a:rPr>
              <a:t> </a:t>
            </a:r>
            <a:r>
              <a:rPr lang="en-IN" smtClean="0"/>
              <a:t>its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pc="-8" smtClean="0"/>
              <a:t>af</a:t>
            </a:r>
            <a:r>
              <a:rPr lang="en-IN" spc="-3" smtClean="0"/>
              <a:t>f</a:t>
            </a:r>
            <a:r>
              <a:rPr lang="en-IN" smtClean="0"/>
              <a:t>il</a:t>
            </a:r>
            <a:r>
              <a:rPr lang="en-IN" spc="-5" smtClean="0"/>
              <a:t>i</a:t>
            </a:r>
            <a:r>
              <a:rPr lang="en-IN" spc="-8" smtClean="0"/>
              <a:t>a</a:t>
            </a:r>
            <a:r>
              <a:rPr lang="en-IN" spc="-15" smtClean="0"/>
              <a:t>t</a:t>
            </a:r>
            <a:r>
              <a:rPr lang="en-IN" smtClean="0"/>
              <a:t>es.</a:t>
            </a:r>
            <a:r>
              <a:rPr lang="en-IN" spc="-23" smtClean="0">
                <a:latin typeface="Times New Roman"/>
                <a:cs typeface="Times New Roman"/>
              </a:rPr>
              <a:t> </a:t>
            </a:r>
            <a:r>
              <a:rPr lang="en-IN" smtClean="0"/>
              <a:t>A</a:t>
            </a:r>
            <a:r>
              <a:rPr lang="en-IN" spc="-5" smtClean="0"/>
              <a:t>l</a:t>
            </a:r>
            <a:r>
              <a:rPr lang="en-IN" smtClean="0"/>
              <a:t>l</a:t>
            </a:r>
            <a:r>
              <a:rPr lang="en-IN" spc="-43" smtClean="0">
                <a:latin typeface="Times New Roman"/>
                <a:cs typeface="Times New Roman"/>
              </a:rPr>
              <a:t> </a:t>
            </a:r>
            <a:r>
              <a:rPr lang="en-IN" smtClean="0"/>
              <a:t>righ</a:t>
            </a:r>
            <a:r>
              <a:rPr lang="en-IN" spc="-5" smtClean="0"/>
              <a:t>t</a:t>
            </a:r>
            <a:r>
              <a:rPr lang="en-IN" smtClean="0"/>
              <a:t>s</a:t>
            </a:r>
            <a:r>
              <a:rPr lang="en-IN" spc="-33" smtClean="0">
                <a:latin typeface="Times New Roman"/>
                <a:cs typeface="Times New Roman"/>
              </a:rPr>
              <a:t> </a:t>
            </a:r>
            <a:r>
              <a:rPr lang="en-IN" spc="-15" smtClean="0"/>
              <a:t>r</a:t>
            </a:r>
            <a:r>
              <a:rPr lang="en-IN" smtClean="0"/>
              <a:t>ese</a:t>
            </a:r>
            <a:r>
              <a:rPr lang="en-IN" spc="3" smtClean="0"/>
              <a:t>r</a:t>
            </a:r>
            <a:r>
              <a:rPr lang="en-IN" spc="-10" smtClean="0"/>
              <a:t>v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.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611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835" y="411044"/>
            <a:ext cx="8206330" cy="430887"/>
          </a:xfrm>
        </p:spPr>
        <p:txBody>
          <a:bodyPr lIns="0" tIns="0" rIns="0" bIns="0"/>
          <a:lstStyle>
            <a:lvl1pPr>
              <a:defRPr sz="28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6350"/>
            <a:r>
              <a:rPr lang="en-IN" smtClean="0"/>
              <a:t>C</a:t>
            </a:r>
            <a:r>
              <a:rPr lang="en-IN" spc="-3" smtClean="0"/>
              <a:t>op</a:t>
            </a:r>
            <a:r>
              <a:rPr lang="en-IN" spc="-5" smtClean="0"/>
              <a:t>y</a:t>
            </a:r>
            <a:r>
              <a:rPr lang="en-IN" smtClean="0"/>
              <a:t>rig</a:t>
            </a:r>
            <a:r>
              <a:rPr lang="en-IN" spc="-10" smtClean="0"/>
              <a:t>h</a:t>
            </a:r>
            <a:r>
              <a:rPr lang="en-IN" smtClean="0"/>
              <a:t>t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©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mtClean="0"/>
              <a:t>2017,</a:t>
            </a:r>
            <a:r>
              <a:rPr lang="en-IN" spc="-25" smtClean="0">
                <a:latin typeface="Times New Roman"/>
                <a:cs typeface="Times New Roman"/>
              </a:rPr>
              <a:t> 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u</a:t>
            </a:r>
            <a:r>
              <a:rPr lang="en-IN" spc="-15" smtClean="0"/>
              <a:t>r</a:t>
            </a:r>
            <a:r>
              <a:rPr lang="en-IN" smtClean="0"/>
              <a:t>e</a:t>
            </a:r>
            <a:r>
              <a:rPr lang="en-IN" spc="-15" smtClean="0"/>
              <a:t>k</a:t>
            </a:r>
            <a:r>
              <a:rPr lang="en-IN" smtClean="0"/>
              <a:t>a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and</a:t>
            </a:r>
            <a:r>
              <a:rPr lang="en-IN" spc="-15" smtClean="0"/>
              <a:t>/</a:t>
            </a:r>
            <a:r>
              <a:rPr lang="en-IN" spc="-3" smtClean="0"/>
              <a:t>o</a:t>
            </a:r>
            <a:r>
              <a:rPr lang="en-IN" smtClean="0"/>
              <a:t>r</a:t>
            </a:r>
            <a:r>
              <a:rPr lang="en-IN" spc="-38" smtClean="0">
                <a:latin typeface="Times New Roman"/>
                <a:cs typeface="Times New Roman"/>
              </a:rPr>
              <a:t> </a:t>
            </a:r>
            <a:r>
              <a:rPr lang="en-IN" smtClean="0"/>
              <a:t>its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pc="-8" smtClean="0"/>
              <a:t>af</a:t>
            </a:r>
            <a:r>
              <a:rPr lang="en-IN" spc="-3" smtClean="0"/>
              <a:t>f</a:t>
            </a:r>
            <a:r>
              <a:rPr lang="en-IN" smtClean="0"/>
              <a:t>il</a:t>
            </a:r>
            <a:r>
              <a:rPr lang="en-IN" spc="-5" smtClean="0"/>
              <a:t>i</a:t>
            </a:r>
            <a:r>
              <a:rPr lang="en-IN" spc="-8" smtClean="0"/>
              <a:t>a</a:t>
            </a:r>
            <a:r>
              <a:rPr lang="en-IN" spc="-15" smtClean="0"/>
              <a:t>t</a:t>
            </a:r>
            <a:r>
              <a:rPr lang="en-IN" smtClean="0"/>
              <a:t>es.</a:t>
            </a:r>
            <a:r>
              <a:rPr lang="en-IN" spc="-23" smtClean="0">
                <a:latin typeface="Times New Roman"/>
                <a:cs typeface="Times New Roman"/>
              </a:rPr>
              <a:t> </a:t>
            </a:r>
            <a:r>
              <a:rPr lang="en-IN" smtClean="0"/>
              <a:t>A</a:t>
            </a:r>
            <a:r>
              <a:rPr lang="en-IN" spc="-5" smtClean="0"/>
              <a:t>l</a:t>
            </a:r>
            <a:r>
              <a:rPr lang="en-IN" smtClean="0"/>
              <a:t>l</a:t>
            </a:r>
            <a:r>
              <a:rPr lang="en-IN" spc="-43" smtClean="0">
                <a:latin typeface="Times New Roman"/>
                <a:cs typeface="Times New Roman"/>
              </a:rPr>
              <a:t> </a:t>
            </a:r>
            <a:r>
              <a:rPr lang="en-IN" smtClean="0"/>
              <a:t>righ</a:t>
            </a:r>
            <a:r>
              <a:rPr lang="en-IN" spc="-5" smtClean="0"/>
              <a:t>t</a:t>
            </a:r>
            <a:r>
              <a:rPr lang="en-IN" smtClean="0"/>
              <a:t>s</a:t>
            </a:r>
            <a:r>
              <a:rPr lang="en-IN" spc="-33" smtClean="0">
                <a:latin typeface="Times New Roman"/>
                <a:cs typeface="Times New Roman"/>
              </a:rPr>
              <a:t> </a:t>
            </a:r>
            <a:r>
              <a:rPr lang="en-IN" spc="-15" smtClean="0"/>
              <a:t>r</a:t>
            </a:r>
            <a:r>
              <a:rPr lang="en-IN" smtClean="0"/>
              <a:t>ese</a:t>
            </a:r>
            <a:r>
              <a:rPr lang="en-IN" spc="3" smtClean="0"/>
              <a:t>r</a:t>
            </a:r>
            <a:r>
              <a:rPr lang="en-IN" spc="-10" smtClean="0"/>
              <a:t>v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.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47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30352" y="4727448"/>
            <a:ext cx="1137920" cy="416243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529590" y="4726683"/>
            <a:ext cx="1138047" cy="415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467487" y="850392"/>
            <a:ext cx="8210550" cy="14605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713232" y="4837938"/>
            <a:ext cx="771906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467487" y="850392"/>
            <a:ext cx="8210550" cy="14605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835" y="411044"/>
            <a:ext cx="8206330" cy="430887"/>
          </a:xfrm>
        </p:spPr>
        <p:txBody>
          <a:bodyPr lIns="0" tIns="0" rIns="0" bIns="0"/>
          <a:lstStyle>
            <a:lvl1pPr>
              <a:defRPr sz="28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6350"/>
            <a:r>
              <a:rPr lang="en-IN" smtClean="0"/>
              <a:t>C</a:t>
            </a:r>
            <a:r>
              <a:rPr lang="en-IN" spc="-3" smtClean="0"/>
              <a:t>op</a:t>
            </a:r>
            <a:r>
              <a:rPr lang="en-IN" spc="-5" smtClean="0"/>
              <a:t>y</a:t>
            </a:r>
            <a:r>
              <a:rPr lang="en-IN" smtClean="0"/>
              <a:t>rig</a:t>
            </a:r>
            <a:r>
              <a:rPr lang="en-IN" spc="-10" smtClean="0"/>
              <a:t>h</a:t>
            </a:r>
            <a:r>
              <a:rPr lang="en-IN" smtClean="0"/>
              <a:t>t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©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mtClean="0"/>
              <a:t>2017,</a:t>
            </a:r>
            <a:r>
              <a:rPr lang="en-IN" spc="-25" smtClean="0">
                <a:latin typeface="Times New Roman"/>
                <a:cs typeface="Times New Roman"/>
              </a:rPr>
              <a:t> 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u</a:t>
            </a:r>
            <a:r>
              <a:rPr lang="en-IN" spc="-15" smtClean="0"/>
              <a:t>r</a:t>
            </a:r>
            <a:r>
              <a:rPr lang="en-IN" smtClean="0"/>
              <a:t>e</a:t>
            </a:r>
            <a:r>
              <a:rPr lang="en-IN" spc="-15" smtClean="0"/>
              <a:t>k</a:t>
            </a:r>
            <a:r>
              <a:rPr lang="en-IN" smtClean="0"/>
              <a:t>a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and</a:t>
            </a:r>
            <a:r>
              <a:rPr lang="en-IN" spc="-15" smtClean="0"/>
              <a:t>/</a:t>
            </a:r>
            <a:r>
              <a:rPr lang="en-IN" spc="-3" smtClean="0"/>
              <a:t>o</a:t>
            </a:r>
            <a:r>
              <a:rPr lang="en-IN" smtClean="0"/>
              <a:t>r</a:t>
            </a:r>
            <a:r>
              <a:rPr lang="en-IN" spc="-38" smtClean="0">
                <a:latin typeface="Times New Roman"/>
                <a:cs typeface="Times New Roman"/>
              </a:rPr>
              <a:t> </a:t>
            </a:r>
            <a:r>
              <a:rPr lang="en-IN" smtClean="0"/>
              <a:t>its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pc="-8" smtClean="0"/>
              <a:t>af</a:t>
            </a:r>
            <a:r>
              <a:rPr lang="en-IN" spc="-3" smtClean="0"/>
              <a:t>f</a:t>
            </a:r>
            <a:r>
              <a:rPr lang="en-IN" smtClean="0"/>
              <a:t>il</a:t>
            </a:r>
            <a:r>
              <a:rPr lang="en-IN" spc="-5" smtClean="0"/>
              <a:t>i</a:t>
            </a:r>
            <a:r>
              <a:rPr lang="en-IN" spc="-8" smtClean="0"/>
              <a:t>a</a:t>
            </a:r>
            <a:r>
              <a:rPr lang="en-IN" spc="-15" smtClean="0"/>
              <a:t>t</a:t>
            </a:r>
            <a:r>
              <a:rPr lang="en-IN" smtClean="0"/>
              <a:t>es.</a:t>
            </a:r>
            <a:r>
              <a:rPr lang="en-IN" spc="-23" smtClean="0">
                <a:latin typeface="Times New Roman"/>
                <a:cs typeface="Times New Roman"/>
              </a:rPr>
              <a:t> </a:t>
            </a:r>
            <a:r>
              <a:rPr lang="en-IN" smtClean="0"/>
              <a:t>A</a:t>
            </a:r>
            <a:r>
              <a:rPr lang="en-IN" spc="-5" smtClean="0"/>
              <a:t>l</a:t>
            </a:r>
            <a:r>
              <a:rPr lang="en-IN" smtClean="0"/>
              <a:t>l</a:t>
            </a:r>
            <a:r>
              <a:rPr lang="en-IN" spc="-43" smtClean="0">
                <a:latin typeface="Times New Roman"/>
                <a:cs typeface="Times New Roman"/>
              </a:rPr>
              <a:t> </a:t>
            </a:r>
            <a:r>
              <a:rPr lang="en-IN" smtClean="0"/>
              <a:t>righ</a:t>
            </a:r>
            <a:r>
              <a:rPr lang="en-IN" spc="-5" smtClean="0"/>
              <a:t>t</a:t>
            </a:r>
            <a:r>
              <a:rPr lang="en-IN" smtClean="0"/>
              <a:t>s</a:t>
            </a:r>
            <a:r>
              <a:rPr lang="en-IN" spc="-33" smtClean="0">
                <a:latin typeface="Times New Roman"/>
                <a:cs typeface="Times New Roman"/>
              </a:rPr>
              <a:t> </a:t>
            </a:r>
            <a:r>
              <a:rPr lang="en-IN" spc="-15" smtClean="0"/>
              <a:t>r</a:t>
            </a:r>
            <a:r>
              <a:rPr lang="en-IN" smtClean="0"/>
              <a:t>ese</a:t>
            </a:r>
            <a:r>
              <a:rPr lang="en-IN" spc="3" smtClean="0"/>
              <a:t>r</a:t>
            </a:r>
            <a:r>
              <a:rPr lang="en-IN" spc="-10" smtClean="0"/>
              <a:t>v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.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4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5" dirty="0"/>
              <a:t>Copyright </a:t>
            </a:r>
            <a:r>
              <a:rPr spc="25" dirty="0"/>
              <a:t>© </a:t>
            </a:r>
            <a:r>
              <a:rPr spc="10" dirty="0"/>
              <a:t>2018, </a:t>
            </a:r>
            <a:r>
              <a:rPr spc="5" dirty="0"/>
              <a:t>edureka </a:t>
            </a:r>
            <a:r>
              <a:rPr spc="10" dirty="0"/>
              <a:t>and/or </a:t>
            </a:r>
            <a:r>
              <a:rPr spc="5" dirty="0"/>
              <a:t>its affiliates. </a:t>
            </a:r>
            <a:r>
              <a:rPr spc="10" dirty="0"/>
              <a:t>All </a:t>
            </a:r>
            <a:r>
              <a:rPr spc="5" dirty="0"/>
              <a:t>rights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835" y="411044"/>
            <a:ext cx="8206330" cy="430887"/>
          </a:xfrm>
        </p:spPr>
        <p:txBody>
          <a:bodyPr lIns="0" tIns="0" rIns="0" bIns="0"/>
          <a:lstStyle>
            <a:lvl1pPr>
              <a:defRPr sz="28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6350"/>
            <a:r>
              <a:rPr lang="en-IN" smtClean="0"/>
              <a:t>C</a:t>
            </a:r>
            <a:r>
              <a:rPr lang="en-IN" spc="-3" smtClean="0"/>
              <a:t>op</a:t>
            </a:r>
            <a:r>
              <a:rPr lang="en-IN" spc="-5" smtClean="0"/>
              <a:t>y</a:t>
            </a:r>
            <a:r>
              <a:rPr lang="en-IN" smtClean="0"/>
              <a:t>rig</a:t>
            </a:r>
            <a:r>
              <a:rPr lang="en-IN" spc="-10" smtClean="0"/>
              <a:t>h</a:t>
            </a:r>
            <a:r>
              <a:rPr lang="en-IN" smtClean="0"/>
              <a:t>t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©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mtClean="0"/>
              <a:t>2017,</a:t>
            </a:r>
            <a:r>
              <a:rPr lang="en-IN" spc="-25" smtClean="0">
                <a:latin typeface="Times New Roman"/>
                <a:cs typeface="Times New Roman"/>
              </a:rPr>
              <a:t> 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u</a:t>
            </a:r>
            <a:r>
              <a:rPr lang="en-IN" spc="-15" smtClean="0"/>
              <a:t>r</a:t>
            </a:r>
            <a:r>
              <a:rPr lang="en-IN" smtClean="0"/>
              <a:t>e</a:t>
            </a:r>
            <a:r>
              <a:rPr lang="en-IN" spc="-15" smtClean="0"/>
              <a:t>k</a:t>
            </a:r>
            <a:r>
              <a:rPr lang="en-IN" smtClean="0"/>
              <a:t>a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and</a:t>
            </a:r>
            <a:r>
              <a:rPr lang="en-IN" spc="-15" smtClean="0"/>
              <a:t>/</a:t>
            </a:r>
            <a:r>
              <a:rPr lang="en-IN" spc="-3" smtClean="0"/>
              <a:t>o</a:t>
            </a:r>
            <a:r>
              <a:rPr lang="en-IN" smtClean="0"/>
              <a:t>r</a:t>
            </a:r>
            <a:r>
              <a:rPr lang="en-IN" spc="-38" smtClean="0">
                <a:latin typeface="Times New Roman"/>
                <a:cs typeface="Times New Roman"/>
              </a:rPr>
              <a:t> </a:t>
            </a:r>
            <a:r>
              <a:rPr lang="en-IN" smtClean="0"/>
              <a:t>its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pc="-8" smtClean="0"/>
              <a:t>af</a:t>
            </a:r>
            <a:r>
              <a:rPr lang="en-IN" spc="-3" smtClean="0"/>
              <a:t>f</a:t>
            </a:r>
            <a:r>
              <a:rPr lang="en-IN" smtClean="0"/>
              <a:t>il</a:t>
            </a:r>
            <a:r>
              <a:rPr lang="en-IN" spc="-5" smtClean="0"/>
              <a:t>i</a:t>
            </a:r>
            <a:r>
              <a:rPr lang="en-IN" spc="-8" smtClean="0"/>
              <a:t>a</a:t>
            </a:r>
            <a:r>
              <a:rPr lang="en-IN" spc="-15" smtClean="0"/>
              <a:t>t</a:t>
            </a:r>
            <a:r>
              <a:rPr lang="en-IN" smtClean="0"/>
              <a:t>es.</a:t>
            </a:r>
            <a:r>
              <a:rPr lang="en-IN" spc="-23" smtClean="0">
                <a:latin typeface="Times New Roman"/>
                <a:cs typeface="Times New Roman"/>
              </a:rPr>
              <a:t> </a:t>
            </a:r>
            <a:r>
              <a:rPr lang="en-IN" smtClean="0"/>
              <a:t>A</a:t>
            </a:r>
            <a:r>
              <a:rPr lang="en-IN" spc="-5" smtClean="0"/>
              <a:t>l</a:t>
            </a:r>
            <a:r>
              <a:rPr lang="en-IN" smtClean="0"/>
              <a:t>l</a:t>
            </a:r>
            <a:r>
              <a:rPr lang="en-IN" spc="-43" smtClean="0">
                <a:latin typeface="Times New Roman"/>
                <a:cs typeface="Times New Roman"/>
              </a:rPr>
              <a:t> </a:t>
            </a:r>
            <a:r>
              <a:rPr lang="en-IN" smtClean="0"/>
              <a:t>righ</a:t>
            </a:r>
            <a:r>
              <a:rPr lang="en-IN" spc="-5" smtClean="0"/>
              <a:t>t</a:t>
            </a:r>
            <a:r>
              <a:rPr lang="en-IN" smtClean="0"/>
              <a:t>s</a:t>
            </a:r>
            <a:r>
              <a:rPr lang="en-IN" spc="-33" smtClean="0">
                <a:latin typeface="Times New Roman"/>
                <a:cs typeface="Times New Roman"/>
              </a:rPr>
              <a:t> </a:t>
            </a:r>
            <a:r>
              <a:rPr lang="en-IN" spc="-15" smtClean="0"/>
              <a:t>r</a:t>
            </a:r>
            <a:r>
              <a:rPr lang="en-IN" smtClean="0"/>
              <a:t>ese</a:t>
            </a:r>
            <a:r>
              <a:rPr lang="en-IN" spc="3" smtClean="0"/>
              <a:t>r</a:t>
            </a:r>
            <a:r>
              <a:rPr lang="en-IN" spc="-10" smtClean="0"/>
              <a:t>v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.</a:t>
            </a:r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17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6350"/>
            <a:r>
              <a:rPr lang="en-IN" smtClean="0"/>
              <a:t>C</a:t>
            </a:r>
            <a:r>
              <a:rPr lang="en-IN" spc="-3" smtClean="0"/>
              <a:t>op</a:t>
            </a:r>
            <a:r>
              <a:rPr lang="en-IN" spc="-5" smtClean="0"/>
              <a:t>y</a:t>
            </a:r>
            <a:r>
              <a:rPr lang="en-IN" smtClean="0"/>
              <a:t>rig</a:t>
            </a:r>
            <a:r>
              <a:rPr lang="en-IN" spc="-10" smtClean="0"/>
              <a:t>h</a:t>
            </a:r>
            <a:r>
              <a:rPr lang="en-IN" smtClean="0"/>
              <a:t>t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©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mtClean="0"/>
              <a:t>2017,</a:t>
            </a:r>
            <a:r>
              <a:rPr lang="en-IN" spc="-25" smtClean="0">
                <a:latin typeface="Times New Roman"/>
                <a:cs typeface="Times New Roman"/>
              </a:rPr>
              <a:t> 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u</a:t>
            </a:r>
            <a:r>
              <a:rPr lang="en-IN" spc="-15" smtClean="0"/>
              <a:t>r</a:t>
            </a:r>
            <a:r>
              <a:rPr lang="en-IN" smtClean="0"/>
              <a:t>e</a:t>
            </a:r>
            <a:r>
              <a:rPr lang="en-IN" spc="-15" smtClean="0"/>
              <a:t>k</a:t>
            </a:r>
            <a:r>
              <a:rPr lang="en-IN" smtClean="0"/>
              <a:t>a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and</a:t>
            </a:r>
            <a:r>
              <a:rPr lang="en-IN" spc="-15" smtClean="0"/>
              <a:t>/</a:t>
            </a:r>
            <a:r>
              <a:rPr lang="en-IN" spc="-3" smtClean="0"/>
              <a:t>o</a:t>
            </a:r>
            <a:r>
              <a:rPr lang="en-IN" smtClean="0"/>
              <a:t>r</a:t>
            </a:r>
            <a:r>
              <a:rPr lang="en-IN" spc="-38" smtClean="0">
                <a:latin typeface="Times New Roman"/>
                <a:cs typeface="Times New Roman"/>
              </a:rPr>
              <a:t> </a:t>
            </a:r>
            <a:r>
              <a:rPr lang="en-IN" smtClean="0"/>
              <a:t>its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pc="-8" smtClean="0"/>
              <a:t>af</a:t>
            </a:r>
            <a:r>
              <a:rPr lang="en-IN" spc="-3" smtClean="0"/>
              <a:t>f</a:t>
            </a:r>
            <a:r>
              <a:rPr lang="en-IN" smtClean="0"/>
              <a:t>il</a:t>
            </a:r>
            <a:r>
              <a:rPr lang="en-IN" spc="-5" smtClean="0"/>
              <a:t>i</a:t>
            </a:r>
            <a:r>
              <a:rPr lang="en-IN" spc="-8" smtClean="0"/>
              <a:t>a</a:t>
            </a:r>
            <a:r>
              <a:rPr lang="en-IN" spc="-15" smtClean="0"/>
              <a:t>t</a:t>
            </a:r>
            <a:r>
              <a:rPr lang="en-IN" smtClean="0"/>
              <a:t>es.</a:t>
            </a:r>
            <a:r>
              <a:rPr lang="en-IN" spc="-23" smtClean="0">
                <a:latin typeface="Times New Roman"/>
                <a:cs typeface="Times New Roman"/>
              </a:rPr>
              <a:t> </a:t>
            </a:r>
            <a:r>
              <a:rPr lang="en-IN" smtClean="0"/>
              <a:t>A</a:t>
            </a:r>
            <a:r>
              <a:rPr lang="en-IN" spc="-5" smtClean="0"/>
              <a:t>l</a:t>
            </a:r>
            <a:r>
              <a:rPr lang="en-IN" smtClean="0"/>
              <a:t>l</a:t>
            </a:r>
            <a:r>
              <a:rPr lang="en-IN" spc="-43" smtClean="0">
                <a:latin typeface="Times New Roman"/>
                <a:cs typeface="Times New Roman"/>
              </a:rPr>
              <a:t> </a:t>
            </a:r>
            <a:r>
              <a:rPr lang="en-IN" smtClean="0"/>
              <a:t>righ</a:t>
            </a:r>
            <a:r>
              <a:rPr lang="en-IN" spc="-5" smtClean="0"/>
              <a:t>t</a:t>
            </a:r>
            <a:r>
              <a:rPr lang="en-IN" smtClean="0"/>
              <a:t>s</a:t>
            </a:r>
            <a:r>
              <a:rPr lang="en-IN" spc="-33" smtClean="0">
                <a:latin typeface="Times New Roman"/>
                <a:cs typeface="Times New Roman"/>
              </a:rPr>
              <a:t> </a:t>
            </a:r>
            <a:r>
              <a:rPr lang="en-IN" spc="-15" smtClean="0"/>
              <a:t>r</a:t>
            </a:r>
            <a:r>
              <a:rPr lang="en-IN" smtClean="0"/>
              <a:t>ese</a:t>
            </a:r>
            <a:r>
              <a:rPr lang="en-IN" spc="3" smtClean="0"/>
              <a:t>r</a:t>
            </a:r>
            <a:r>
              <a:rPr lang="en-IN" spc="-10" smtClean="0"/>
              <a:t>v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.</a:t>
            </a:r>
            <a:endParaRPr lang="en-I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70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8" y="9352787"/>
                </a:lnTo>
                <a:lnTo>
                  <a:pt x="292608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800"/>
                </a:moveTo>
                <a:lnTo>
                  <a:pt x="14951964" y="685800"/>
                </a:lnTo>
                <a:lnTo>
                  <a:pt x="1495196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800"/>
                </a:moveTo>
                <a:lnTo>
                  <a:pt x="1060704" y="685800"/>
                </a:lnTo>
                <a:lnTo>
                  <a:pt x="106070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1"/>
                </a:moveTo>
                <a:lnTo>
                  <a:pt x="18288000" y="248411"/>
                </a:lnTo>
                <a:lnTo>
                  <a:pt x="1828800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467487" y="848106"/>
            <a:ext cx="8210550" cy="1905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529590" y="4726683"/>
            <a:ext cx="1138428" cy="416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713232" y="4837938"/>
            <a:ext cx="771906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467487" y="850392"/>
            <a:ext cx="8210550" cy="14605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6768084" y="1280160"/>
            <a:ext cx="1800606" cy="954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3229356" y="1275588"/>
            <a:ext cx="1866138" cy="9273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8833" y="322047"/>
            <a:ext cx="820633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6350">
              <a:lnSpc>
                <a:spcPts val="835"/>
              </a:lnSpc>
            </a:pPr>
            <a:r>
              <a:rPr lang="en-IN" spc="-3" smtClean="0"/>
              <a:t>Copyright </a:t>
            </a:r>
            <a:r>
              <a:rPr lang="en-IN" spc="3" smtClean="0"/>
              <a:t>© </a:t>
            </a:r>
            <a:r>
              <a:rPr lang="en-IN" smtClean="0"/>
              <a:t>2018, </a:t>
            </a:r>
            <a:r>
              <a:rPr lang="en-IN" spc="-3" smtClean="0"/>
              <a:t>edureka and/or </a:t>
            </a:r>
            <a:r>
              <a:rPr lang="en-IN" smtClean="0"/>
              <a:t>its </a:t>
            </a:r>
            <a:r>
              <a:rPr lang="en-IN" spc="-5" smtClean="0"/>
              <a:t>affiliates. </a:t>
            </a:r>
            <a:r>
              <a:rPr lang="en-IN" spc="-3" smtClean="0"/>
              <a:t>All </a:t>
            </a:r>
            <a:r>
              <a:rPr lang="en-IN" smtClean="0"/>
              <a:t>rights</a:t>
            </a:r>
            <a:r>
              <a:rPr lang="en-IN" spc="-75" smtClean="0"/>
              <a:t> </a:t>
            </a:r>
            <a:r>
              <a:rPr lang="en-IN" spc="-3" smtClean="0"/>
              <a:t>reserved.</a:t>
            </a:r>
            <a:endParaRPr lang="en-IN" spc="-3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641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1834" y="2304923"/>
            <a:ext cx="4180332" cy="553998"/>
          </a:xfrm>
        </p:spPr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2110" y="2168119"/>
            <a:ext cx="5859780" cy="215444"/>
          </a:xfrm>
        </p:spPr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6350">
              <a:lnSpc>
                <a:spcPts val="835"/>
              </a:lnSpc>
            </a:pPr>
            <a:r>
              <a:rPr lang="en-IN" spc="-3" smtClean="0"/>
              <a:t>Copyright </a:t>
            </a:r>
            <a:r>
              <a:rPr lang="en-IN" spc="3" smtClean="0"/>
              <a:t>© </a:t>
            </a:r>
            <a:r>
              <a:rPr lang="en-IN" smtClean="0"/>
              <a:t>2018, </a:t>
            </a:r>
            <a:r>
              <a:rPr lang="en-IN" spc="-3" smtClean="0"/>
              <a:t>edureka and/or </a:t>
            </a:r>
            <a:r>
              <a:rPr lang="en-IN" smtClean="0"/>
              <a:t>its </a:t>
            </a:r>
            <a:r>
              <a:rPr lang="en-IN" spc="-5" smtClean="0"/>
              <a:t>affiliates. </a:t>
            </a:r>
            <a:r>
              <a:rPr lang="en-IN" spc="-3" smtClean="0"/>
              <a:t>All </a:t>
            </a:r>
            <a:r>
              <a:rPr lang="en-IN" smtClean="0"/>
              <a:t>rights</a:t>
            </a:r>
            <a:r>
              <a:rPr lang="en-IN" spc="-75" smtClean="0"/>
              <a:t> </a:t>
            </a:r>
            <a:r>
              <a:rPr lang="en-IN" spc="-3" smtClean="0"/>
              <a:t>reserved.</a:t>
            </a:r>
            <a:endParaRPr lang="en-IN" spc="-3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35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1834" y="2304923"/>
            <a:ext cx="4180332" cy="553998"/>
          </a:xfrm>
        </p:spPr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6350">
              <a:lnSpc>
                <a:spcPts val="835"/>
              </a:lnSpc>
            </a:pPr>
            <a:r>
              <a:rPr lang="en-IN" spc="-3" smtClean="0"/>
              <a:t>Copyright </a:t>
            </a:r>
            <a:r>
              <a:rPr lang="en-IN" spc="3" smtClean="0"/>
              <a:t>© </a:t>
            </a:r>
            <a:r>
              <a:rPr lang="en-IN" smtClean="0"/>
              <a:t>2018, </a:t>
            </a:r>
            <a:r>
              <a:rPr lang="en-IN" spc="-3" smtClean="0"/>
              <a:t>edureka and/or </a:t>
            </a:r>
            <a:r>
              <a:rPr lang="en-IN" smtClean="0"/>
              <a:t>its </a:t>
            </a:r>
            <a:r>
              <a:rPr lang="en-IN" spc="-5" smtClean="0"/>
              <a:t>affiliates. </a:t>
            </a:r>
            <a:r>
              <a:rPr lang="en-IN" spc="-3" smtClean="0"/>
              <a:t>All </a:t>
            </a:r>
            <a:r>
              <a:rPr lang="en-IN" smtClean="0"/>
              <a:t>rights</a:t>
            </a:r>
            <a:r>
              <a:rPr lang="en-IN" spc="-75" smtClean="0"/>
              <a:t> </a:t>
            </a:r>
            <a:r>
              <a:rPr lang="en-IN" spc="-3" smtClean="0"/>
              <a:t>reserved.</a:t>
            </a:r>
            <a:endParaRPr lang="en-IN" spc="-3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829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7315200" y="0"/>
            <a:ext cx="1243013" cy="1095058"/>
          </a:xfrm>
          <a:custGeom>
            <a:avLst/>
            <a:gdLst/>
            <a:ahLst/>
            <a:cxnLst/>
            <a:rect l="l" t="t" r="r" b="b"/>
            <a:pathLst>
              <a:path w="2486025" h="2190115">
                <a:moveTo>
                  <a:pt x="0" y="2189988"/>
                </a:moveTo>
                <a:lnTo>
                  <a:pt x="2485644" y="2189988"/>
                </a:lnTo>
                <a:lnTo>
                  <a:pt x="2485644" y="0"/>
                </a:lnTo>
                <a:lnTo>
                  <a:pt x="0" y="0"/>
                </a:lnTo>
                <a:lnTo>
                  <a:pt x="0" y="2189988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7315200" y="1065276"/>
            <a:ext cx="663893" cy="488633"/>
          </a:xfrm>
          <a:custGeom>
            <a:avLst/>
            <a:gdLst/>
            <a:ahLst/>
            <a:cxnLst/>
            <a:rect l="l" t="t" r="r" b="b"/>
            <a:pathLst>
              <a:path w="1327784" h="977264">
                <a:moveTo>
                  <a:pt x="1327403" y="0"/>
                </a:moveTo>
                <a:lnTo>
                  <a:pt x="0" y="0"/>
                </a:lnTo>
                <a:lnTo>
                  <a:pt x="0" y="976883"/>
                </a:lnTo>
                <a:lnTo>
                  <a:pt x="132740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7894320" y="1065276"/>
            <a:ext cx="663893" cy="488633"/>
          </a:xfrm>
          <a:custGeom>
            <a:avLst/>
            <a:gdLst/>
            <a:ahLst/>
            <a:cxnLst/>
            <a:rect l="l" t="t" r="r" b="b"/>
            <a:pathLst>
              <a:path w="1327784" h="977264">
                <a:moveTo>
                  <a:pt x="1327403" y="0"/>
                </a:moveTo>
                <a:lnTo>
                  <a:pt x="0" y="0"/>
                </a:lnTo>
                <a:lnTo>
                  <a:pt x="1327403" y="976883"/>
                </a:lnTo>
                <a:lnTo>
                  <a:pt x="132740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529590" y="4726683"/>
            <a:ext cx="1138428" cy="416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13232" y="4837938"/>
            <a:ext cx="771906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1834" y="2304923"/>
            <a:ext cx="4180332" cy="553998"/>
          </a:xfrm>
        </p:spPr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6350">
              <a:lnSpc>
                <a:spcPts val="835"/>
              </a:lnSpc>
            </a:pPr>
            <a:r>
              <a:rPr lang="en-IN" spc="-3" smtClean="0"/>
              <a:t>Copyright </a:t>
            </a:r>
            <a:r>
              <a:rPr lang="en-IN" spc="3" smtClean="0"/>
              <a:t>© </a:t>
            </a:r>
            <a:r>
              <a:rPr lang="en-IN" smtClean="0"/>
              <a:t>2018, </a:t>
            </a:r>
            <a:r>
              <a:rPr lang="en-IN" spc="-3" smtClean="0"/>
              <a:t>edureka and/or </a:t>
            </a:r>
            <a:r>
              <a:rPr lang="en-IN" smtClean="0"/>
              <a:t>its </a:t>
            </a:r>
            <a:r>
              <a:rPr lang="en-IN" spc="-5" smtClean="0"/>
              <a:t>affiliates. </a:t>
            </a:r>
            <a:r>
              <a:rPr lang="en-IN" spc="-3" smtClean="0"/>
              <a:t>All </a:t>
            </a:r>
            <a:r>
              <a:rPr lang="en-IN" smtClean="0"/>
              <a:t>rights</a:t>
            </a:r>
            <a:r>
              <a:rPr lang="en-IN" spc="-75" smtClean="0"/>
              <a:t> </a:t>
            </a:r>
            <a:r>
              <a:rPr lang="en-IN" spc="-3" smtClean="0"/>
              <a:t>reserved.</a:t>
            </a:r>
            <a:endParaRPr lang="en-IN" spc="-3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71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6350">
              <a:lnSpc>
                <a:spcPts val="835"/>
              </a:lnSpc>
            </a:pPr>
            <a:r>
              <a:rPr lang="en-IN" spc="-3" smtClean="0"/>
              <a:t>Copyright </a:t>
            </a:r>
            <a:r>
              <a:rPr lang="en-IN" spc="3" smtClean="0"/>
              <a:t>© </a:t>
            </a:r>
            <a:r>
              <a:rPr lang="en-IN" smtClean="0"/>
              <a:t>2018, </a:t>
            </a:r>
            <a:r>
              <a:rPr lang="en-IN" spc="-3" smtClean="0"/>
              <a:t>edureka and/or </a:t>
            </a:r>
            <a:r>
              <a:rPr lang="en-IN" smtClean="0"/>
              <a:t>its </a:t>
            </a:r>
            <a:r>
              <a:rPr lang="en-IN" spc="-5" smtClean="0"/>
              <a:t>affiliates. </a:t>
            </a:r>
            <a:r>
              <a:rPr lang="en-IN" spc="-3" smtClean="0"/>
              <a:t>All </a:t>
            </a:r>
            <a:r>
              <a:rPr lang="en-IN" smtClean="0"/>
              <a:t>rights</a:t>
            </a:r>
            <a:r>
              <a:rPr lang="en-IN" spc="-75" smtClean="0"/>
              <a:t> </a:t>
            </a:r>
            <a:r>
              <a:rPr lang="en-IN" spc="-3" smtClean="0"/>
              <a:t>reserved.</a:t>
            </a:r>
            <a:endParaRPr lang="en-IN" spc="-3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22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DCDD1-0CAC-42BB-9B8A-01F68CA69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9D747F-5247-48FD-AED4-8435185FF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6BD2EE-B89D-44DF-8D63-03457A01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5979F3-D6CD-4B13-8BBD-F30B2EBD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43C1B9-9CFC-447F-8024-7653A00D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67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D93C69-1C2E-40A2-B4F1-A0205741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18F585-2BC0-4D51-BD9D-937C756C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A6322-1540-4DB9-A8AA-5DA3F308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8ABBB-ACE5-49F0-B819-B6469461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A22645-7A7D-44E4-86B6-9F640407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17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CBCD35-52F3-41E5-8941-25560449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F5A95E-CE6E-4673-8A48-30747D2F5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7CAEBC-6189-4466-93B2-B86F8E0B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22AADF-9D80-4DF0-97FA-9C9429D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961927-EE1B-4DCC-BE06-57855281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0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5" dirty="0"/>
              <a:t>Copyright </a:t>
            </a:r>
            <a:r>
              <a:rPr spc="25" dirty="0"/>
              <a:t>© </a:t>
            </a:r>
            <a:r>
              <a:rPr spc="10" dirty="0"/>
              <a:t>2018, </a:t>
            </a:r>
            <a:r>
              <a:rPr spc="5" dirty="0"/>
              <a:t>edureka </a:t>
            </a:r>
            <a:r>
              <a:rPr spc="10" dirty="0"/>
              <a:t>and/or </a:t>
            </a:r>
            <a:r>
              <a:rPr spc="5" dirty="0"/>
              <a:t>its affiliates. </a:t>
            </a:r>
            <a:r>
              <a:rPr spc="10" dirty="0"/>
              <a:t>All </a:t>
            </a:r>
            <a:r>
              <a:rPr spc="5" dirty="0"/>
              <a:t>rights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8A9973-5B66-4545-8318-E3198E4A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017B07-64B5-4EBA-9B48-3A3B9A65E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497318-5293-47E4-B541-34B23A8B8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B4EEFC-2D84-4715-8AED-51AA7761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9C48CF-BE06-4023-8BB9-B443776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950B02-BDA0-4B7D-AF41-6F3EA37B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123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3685A3-697A-453A-8BC1-5E24E7CC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B78858-8F98-48C3-BBA7-A3602D5F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3"/>
            <a:ext cx="386834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E75A9B-C16C-42C3-B81C-1FEF4964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F21B99-AEDD-48D2-9F4D-550F3DA65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3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9893EA0-A290-44DC-AE88-DD54EEBEE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832559B-6964-4671-9980-33F065E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EC444E5-FED4-45D8-81D7-B55BCAAC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C1596E9-219E-40AB-9F23-70491CE9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74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BD0BC1-F8BE-47C6-88BE-ADA9D80D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E43F90-F5CE-4AD9-B126-3DFB9C3E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800BA8-27DC-49BB-B3B7-0530BB8E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957D6A-C64E-4115-9AF7-1FD31A96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815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8F3586F-07C8-4608-85B6-AB62881E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B0182E2-2AA1-4C89-8B03-2088C850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BFC639-DCC3-4B33-B0D3-98E52352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2184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9AEA3-13F1-4F66-8487-132F3826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2D49E0-A031-45DF-847F-E289623E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FFFFD0-CA5A-4047-8ACA-77F6FFED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75F570-310B-47EC-A1FB-8BCC27E3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F62F7-62E7-4D40-9C77-9CD91BB8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F95614-A18A-4230-BE54-84FBE60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625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19F9A9-D0F2-494C-B181-1562DC0B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75A05EF-F455-48EF-AF02-9C6492047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66B690-AB95-4E16-978E-255ABF3AF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7AD70A1-805B-4BFB-8554-8A6EF2A3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8361B3-3504-4656-92BD-04F40F4D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A4BBF0-7698-46F5-B3DB-62DE39E0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458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862561-5B1D-48A6-B96B-B5532C4B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16BAE1-B3EC-4E21-B6BA-D78221C2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BB9AF5-4B1D-4EAE-B53E-9A8711F5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B4DDA7-23E7-4726-B535-C163BC9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958FD0-12AD-4E2F-9404-7C851EF9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4379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1CDCBF-CCD4-4473-92E0-6E8C5281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99A011-B090-428D-86B5-DE9CC345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4A2896-3BB6-4664-94DB-620D736D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85100A-B5AF-4549-B065-D005E8A4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333557-EA4C-453E-835E-712CFCFB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5673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1"/>
            <a:ext cx="64008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12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66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6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6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7223" y="2290699"/>
            <a:ext cx="4289552" cy="553998"/>
          </a:xfrm>
        </p:spPr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692" y="1273810"/>
            <a:ext cx="6201409" cy="215444"/>
          </a:xfrm>
        </p:spPr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12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0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15200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894319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5" dirty="0"/>
              <a:t>Copyright </a:t>
            </a:r>
            <a:r>
              <a:rPr spc="25" dirty="0"/>
              <a:t>© </a:t>
            </a:r>
            <a:r>
              <a:rPr spc="10" dirty="0"/>
              <a:t>2018, </a:t>
            </a:r>
            <a:r>
              <a:rPr spc="5" dirty="0"/>
              <a:t>edureka </a:t>
            </a:r>
            <a:r>
              <a:rPr spc="10" dirty="0"/>
              <a:t>and/or </a:t>
            </a:r>
            <a:r>
              <a:rPr spc="5" dirty="0"/>
              <a:t>its affiliates. </a:t>
            </a:r>
            <a:r>
              <a:rPr spc="10" dirty="0"/>
              <a:t>All </a:t>
            </a:r>
            <a:r>
              <a:rPr spc="5" dirty="0"/>
              <a:t>rights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7223" y="2290699"/>
            <a:ext cx="4289552" cy="553998"/>
          </a:xfrm>
        </p:spPr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12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426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6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6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7223" y="2290699"/>
            <a:ext cx="4289552" cy="553998"/>
          </a:xfrm>
        </p:spPr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12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898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12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748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5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68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1098" y="2236420"/>
            <a:ext cx="3781805" cy="553998"/>
          </a:xfrm>
        </p:spPr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5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747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1098" y="2236420"/>
            <a:ext cx="3781805" cy="553998"/>
          </a:xfrm>
        </p:spPr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5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842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1098" y="2236420"/>
            <a:ext cx="3781805" cy="553998"/>
          </a:xfrm>
        </p:spPr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5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4673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5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44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06219" y="2290698"/>
            <a:ext cx="513156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301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4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15200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894319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5" dirty="0"/>
              <a:t>Copyright </a:t>
            </a:r>
            <a:r>
              <a:rPr spc="25" dirty="0"/>
              <a:t>© </a:t>
            </a:r>
            <a:r>
              <a:rPr spc="10" dirty="0"/>
              <a:t>2018, </a:t>
            </a:r>
            <a:r>
              <a:rPr spc="5" dirty="0"/>
              <a:t>edureka </a:t>
            </a:r>
            <a:r>
              <a:rPr spc="10" dirty="0"/>
              <a:t>and/or </a:t>
            </a:r>
            <a:r>
              <a:rPr spc="5" dirty="0"/>
              <a:t>its affiliates. </a:t>
            </a:r>
            <a:r>
              <a:rPr spc="10" dirty="0"/>
              <a:t>All </a:t>
            </a:r>
            <a:r>
              <a:rPr spc="5" dirty="0"/>
              <a:t>rights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104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7315200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7894319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6411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7315200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7894319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9951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06219" y="2290698"/>
            <a:ext cx="513156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0186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150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2109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7315200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7894319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595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7315200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7894319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3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7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1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00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8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1486" y="2290013"/>
            <a:ext cx="5161026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2680" y="1001649"/>
            <a:ext cx="6807200" cy="138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31814" y="4895951"/>
            <a:ext cx="286067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5" dirty="0"/>
              <a:t>Copyright </a:t>
            </a:r>
            <a:r>
              <a:rPr spc="25" dirty="0"/>
              <a:t>© </a:t>
            </a:r>
            <a:r>
              <a:rPr spc="10" dirty="0"/>
              <a:t>2018, </a:t>
            </a:r>
            <a:r>
              <a:rPr spc="5" dirty="0"/>
              <a:t>edureka </a:t>
            </a:r>
            <a:r>
              <a:rPr spc="10" dirty="0"/>
              <a:t>and/or </a:t>
            </a:r>
            <a:r>
              <a:rPr spc="5" dirty="0"/>
              <a:t>its affiliates. </a:t>
            </a:r>
            <a:r>
              <a:rPr spc="10" dirty="0"/>
              <a:t>All </a:t>
            </a:r>
            <a:r>
              <a:rPr spc="5" dirty="0"/>
              <a:t>rights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5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30352" y="4727448"/>
            <a:ext cx="1137920" cy="416243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529590" y="4726683"/>
            <a:ext cx="1138047" cy="4156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835" y="411044"/>
            <a:ext cx="8206330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3550" y="1086808"/>
            <a:ext cx="82169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52139" y="4902835"/>
            <a:ext cx="2832735" cy="126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6350"/>
            <a:r>
              <a:rPr lang="en-IN" smtClean="0"/>
              <a:t>C</a:t>
            </a:r>
            <a:r>
              <a:rPr lang="en-IN" spc="-3" smtClean="0"/>
              <a:t>op</a:t>
            </a:r>
            <a:r>
              <a:rPr lang="en-IN" spc="-5" smtClean="0"/>
              <a:t>y</a:t>
            </a:r>
            <a:r>
              <a:rPr lang="en-IN" smtClean="0"/>
              <a:t>rig</a:t>
            </a:r>
            <a:r>
              <a:rPr lang="en-IN" spc="-10" smtClean="0"/>
              <a:t>h</a:t>
            </a:r>
            <a:r>
              <a:rPr lang="en-IN" smtClean="0"/>
              <a:t>t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©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mtClean="0"/>
              <a:t>2017,</a:t>
            </a:r>
            <a:r>
              <a:rPr lang="en-IN" spc="-25" smtClean="0">
                <a:latin typeface="Times New Roman"/>
                <a:cs typeface="Times New Roman"/>
              </a:rPr>
              <a:t> 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u</a:t>
            </a:r>
            <a:r>
              <a:rPr lang="en-IN" spc="-15" smtClean="0"/>
              <a:t>r</a:t>
            </a:r>
            <a:r>
              <a:rPr lang="en-IN" smtClean="0"/>
              <a:t>e</a:t>
            </a:r>
            <a:r>
              <a:rPr lang="en-IN" spc="-15" smtClean="0"/>
              <a:t>k</a:t>
            </a:r>
            <a:r>
              <a:rPr lang="en-IN" smtClean="0"/>
              <a:t>a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and</a:t>
            </a:r>
            <a:r>
              <a:rPr lang="en-IN" spc="-15" smtClean="0"/>
              <a:t>/</a:t>
            </a:r>
            <a:r>
              <a:rPr lang="en-IN" spc="-3" smtClean="0"/>
              <a:t>o</a:t>
            </a:r>
            <a:r>
              <a:rPr lang="en-IN" smtClean="0"/>
              <a:t>r</a:t>
            </a:r>
            <a:r>
              <a:rPr lang="en-IN" spc="-38" smtClean="0">
                <a:latin typeface="Times New Roman"/>
                <a:cs typeface="Times New Roman"/>
              </a:rPr>
              <a:t> </a:t>
            </a:r>
            <a:r>
              <a:rPr lang="en-IN" smtClean="0"/>
              <a:t>its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pc="-8" smtClean="0"/>
              <a:t>af</a:t>
            </a:r>
            <a:r>
              <a:rPr lang="en-IN" spc="-3" smtClean="0"/>
              <a:t>f</a:t>
            </a:r>
            <a:r>
              <a:rPr lang="en-IN" smtClean="0"/>
              <a:t>il</a:t>
            </a:r>
            <a:r>
              <a:rPr lang="en-IN" spc="-5" smtClean="0"/>
              <a:t>i</a:t>
            </a:r>
            <a:r>
              <a:rPr lang="en-IN" spc="-8" smtClean="0"/>
              <a:t>a</a:t>
            </a:r>
            <a:r>
              <a:rPr lang="en-IN" spc="-15" smtClean="0"/>
              <a:t>t</a:t>
            </a:r>
            <a:r>
              <a:rPr lang="en-IN" smtClean="0"/>
              <a:t>es.</a:t>
            </a:r>
            <a:r>
              <a:rPr lang="en-IN" spc="-23" smtClean="0">
                <a:latin typeface="Times New Roman"/>
                <a:cs typeface="Times New Roman"/>
              </a:rPr>
              <a:t> </a:t>
            </a:r>
            <a:r>
              <a:rPr lang="en-IN" smtClean="0"/>
              <a:t>A</a:t>
            </a:r>
            <a:r>
              <a:rPr lang="en-IN" spc="-5" smtClean="0"/>
              <a:t>l</a:t>
            </a:r>
            <a:r>
              <a:rPr lang="en-IN" smtClean="0"/>
              <a:t>l</a:t>
            </a:r>
            <a:r>
              <a:rPr lang="en-IN" spc="-43" smtClean="0">
                <a:latin typeface="Times New Roman"/>
                <a:cs typeface="Times New Roman"/>
              </a:rPr>
              <a:t> </a:t>
            </a:r>
            <a:r>
              <a:rPr lang="en-IN" smtClean="0"/>
              <a:t>righ</a:t>
            </a:r>
            <a:r>
              <a:rPr lang="en-IN" spc="-5" smtClean="0"/>
              <a:t>t</a:t>
            </a:r>
            <a:r>
              <a:rPr lang="en-IN" smtClean="0"/>
              <a:t>s</a:t>
            </a:r>
            <a:r>
              <a:rPr lang="en-IN" spc="-33" smtClean="0">
                <a:latin typeface="Times New Roman"/>
                <a:cs typeface="Times New Roman"/>
              </a:rPr>
              <a:t> </a:t>
            </a:r>
            <a:r>
              <a:rPr lang="en-IN" spc="-15" smtClean="0"/>
              <a:t>r</a:t>
            </a:r>
            <a:r>
              <a:rPr lang="en-IN" smtClean="0"/>
              <a:t>ese</a:t>
            </a:r>
            <a:r>
              <a:rPr lang="en-IN" spc="3" smtClean="0"/>
              <a:t>r</a:t>
            </a:r>
            <a:r>
              <a:rPr lang="en-IN" spc="-10" smtClean="0"/>
              <a:t>v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.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4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28600">
        <a:defRPr>
          <a:latin typeface="+mn-lt"/>
          <a:ea typeface="+mn-ea"/>
          <a:cs typeface="+mn-cs"/>
        </a:defRPr>
      </a:lvl2pPr>
      <a:lvl3pPr marL="457200">
        <a:defRPr>
          <a:latin typeface="+mn-lt"/>
          <a:ea typeface="+mn-ea"/>
          <a:cs typeface="+mn-cs"/>
        </a:defRPr>
      </a:lvl3pPr>
      <a:lvl4pPr marL="685800">
        <a:defRPr>
          <a:latin typeface="+mn-lt"/>
          <a:ea typeface="+mn-ea"/>
          <a:cs typeface="+mn-cs"/>
        </a:defRPr>
      </a:lvl4pPr>
      <a:lvl5pPr marL="914400">
        <a:defRPr>
          <a:latin typeface="+mn-lt"/>
          <a:ea typeface="+mn-ea"/>
          <a:cs typeface="+mn-cs"/>
        </a:defRPr>
      </a:lvl5pPr>
      <a:lvl6pPr marL="1143000">
        <a:defRPr>
          <a:latin typeface="+mn-lt"/>
          <a:ea typeface="+mn-ea"/>
          <a:cs typeface="+mn-cs"/>
        </a:defRPr>
      </a:lvl6pPr>
      <a:lvl7pPr marL="1371600">
        <a:defRPr>
          <a:latin typeface="+mn-lt"/>
          <a:ea typeface="+mn-ea"/>
          <a:cs typeface="+mn-cs"/>
        </a:defRPr>
      </a:lvl7pPr>
      <a:lvl8pPr marL="1600200">
        <a:defRPr>
          <a:latin typeface="+mn-lt"/>
          <a:ea typeface="+mn-ea"/>
          <a:cs typeface="+mn-cs"/>
        </a:defRPr>
      </a:lvl8pPr>
      <a:lvl9pPr marL="18288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28600">
        <a:defRPr>
          <a:latin typeface="+mn-lt"/>
          <a:ea typeface="+mn-ea"/>
          <a:cs typeface="+mn-cs"/>
        </a:defRPr>
      </a:lvl2pPr>
      <a:lvl3pPr marL="457200">
        <a:defRPr>
          <a:latin typeface="+mn-lt"/>
          <a:ea typeface="+mn-ea"/>
          <a:cs typeface="+mn-cs"/>
        </a:defRPr>
      </a:lvl3pPr>
      <a:lvl4pPr marL="685800">
        <a:defRPr>
          <a:latin typeface="+mn-lt"/>
          <a:ea typeface="+mn-ea"/>
          <a:cs typeface="+mn-cs"/>
        </a:defRPr>
      </a:lvl4pPr>
      <a:lvl5pPr marL="914400">
        <a:defRPr>
          <a:latin typeface="+mn-lt"/>
          <a:ea typeface="+mn-ea"/>
          <a:cs typeface="+mn-cs"/>
        </a:defRPr>
      </a:lvl5pPr>
      <a:lvl6pPr marL="1143000">
        <a:defRPr>
          <a:latin typeface="+mn-lt"/>
          <a:ea typeface="+mn-ea"/>
          <a:cs typeface="+mn-cs"/>
        </a:defRPr>
      </a:lvl6pPr>
      <a:lvl7pPr marL="1371600">
        <a:defRPr>
          <a:latin typeface="+mn-lt"/>
          <a:ea typeface="+mn-ea"/>
          <a:cs typeface="+mn-cs"/>
        </a:defRPr>
      </a:lvl7pPr>
      <a:lvl8pPr marL="1600200">
        <a:defRPr>
          <a:latin typeface="+mn-lt"/>
          <a:ea typeface="+mn-ea"/>
          <a:cs typeface="+mn-cs"/>
        </a:defRPr>
      </a:lvl8pPr>
      <a:lvl9pPr marL="18288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8" y="9352787"/>
                </a:lnTo>
                <a:lnTo>
                  <a:pt x="292608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800"/>
                </a:moveTo>
                <a:lnTo>
                  <a:pt x="14951964" y="685800"/>
                </a:lnTo>
                <a:lnTo>
                  <a:pt x="1495196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800"/>
                </a:moveTo>
                <a:lnTo>
                  <a:pt x="1060704" y="685800"/>
                </a:lnTo>
                <a:lnTo>
                  <a:pt x="106070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1"/>
                </a:moveTo>
                <a:lnTo>
                  <a:pt x="18288000" y="248411"/>
                </a:lnTo>
                <a:lnTo>
                  <a:pt x="1828800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1834" y="2304923"/>
            <a:ext cx="4180332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2110" y="2168119"/>
            <a:ext cx="58597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52134" y="4902835"/>
            <a:ext cx="2833053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6350">
              <a:lnSpc>
                <a:spcPts val="835"/>
              </a:lnSpc>
            </a:pPr>
            <a:r>
              <a:rPr lang="en-IN" spc="-3" smtClean="0"/>
              <a:t>Copyright </a:t>
            </a:r>
            <a:r>
              <a:rPr lang="en-IN" spc="3" smtClean="0"/>
              <a:t>© </a:t>
            </a:r>
            <a:r>
              <a:rPr lang="en-IN" smtClean="0"/>
              <a:t>2018, </a:t>
            </a:r>
            <a:r>
              <a:rPr lang="en-IN" spc="-3" smtClean="0"/>
              <a:t>edureka and/or </a:t>
            </a:r>
            <a:r>
              <a:rPr lang="en-IN" smtClean="0"/>
              <a:t>its </a:t>
            </a:r>
            <a:r>
              <a:rPr lang="en-IN" spc="-5" smtClean="0"/>
              <a:t>affiliates. </a:t>
            </a:r>
            <a:r>
              <a:rPr lang="en-IN" spc="-3" smtClean="0"/>
              <a:t>All </a:t>
            </a:r>
            <a:r>
              <a:rPr lang="en-IN" smtClean="0"/>
              <a:t>rights</a:t>
            </a:r>
            <a:r>
              <a:rPr lang="en-IN" spc="-75" smtClean="0"/>
              <a:t> </a:t>
            </a:r>
            <a:r>
              <a:rPr lang="en-IN" spc="-3" smtClean="0"/>
              <a:t>reserved.</a:t>
            </a:r>
            <a:endParaRPr lang="en-IN" spc="-3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1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3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28600">
        <a:defRPr>
          <a:latin typeface="+mn-lt"/>
          <a:ea typeface="+mn-ea"/>
          <a:cs typeface="+mn-cs"/>
        </a:defRPr>
      </a:lvl2pPr>
      <a:lvl3pPr marL="457200">
        <a:defRPr>
          <a:latin typeface="+mn-lt"/>
          <a:ea typeface="+mn-ea"/>
          <a:cs typeface="+mn-cs"/>
        </a:defRPr>
      </a:lvl3pPr>
      <a:lvl4pPr marL="685800">
        <a:defRPr>
          <a:latin typeface="+mn-lt"/>
          <a:ea typeface="+mn-ea"/>
          <a:cs typeface="+mn-cs"/>
        </a:defRPr>
      </a:lvl4pPr>
      <a:lvl5pPr marL="914400">
        <a:defRPr>
          <a:latin typeface="+mn-lt"/>
          <a:ea typeface="+mn-ea"/>
          <a:cs typeface="+mn-cs"/>
        </a:defRPr>
      </a:lvl5pPr>
      <a:lvl6pPr marL="1143000">
        <a:defRPr>
          <a:latin typeface="+mn-lt"/>
          <a:ea typeface="+mn-ea"/>
          <a:cs typeface="+mn-cs"/>
        </a:defRPr>
      </a:lvl6pPr>
      <a:lvl7pPr marL="1371600">
        <a:defRPr>
          <a:latin typeface="+mn-lt"/>
          <a:ea typeface="+mn-ea"/>
          <a:cs typeface="+mn-cs"/>
        </a:defRPr>
      </a:lvl7pPr>
      <a:lvl8pPr marL="1600200">
        <a:defRPr>
          <a:latin typeface="+mn-lt"/>
          <a:ea typeface="+mn-ea"/>
          <a:cs typeface="+mn-cs"/>
        </a:defRPr>
      </a:lvl8pPr>
      <a:lvl9pPr marL="18288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28600">
        <a:defRPr>
          <a:latin typeface="+mn-lt"/>
          <a:ea typeface="+mn-ea"/>
          <a:cs typeface="+mn-cs"/>
        </a:defRPr>
      </a:lvl2pPr>
      <a:lvl3pPr marL="457200">
        <a:defRPr>
          <a:latin typeface="+mn-lt"/>
          <a:ea typeface="+mn-ea"/>
          <a:cs typeface="+mn-cs"/>
        </a:defRPr>
      </a:lvl3pPr>
      <a:lvl4pPr marL="685800">
        <a:defRPr>
          <a:latin typeface="+mn-lt"/>
          <a:ea typeface="+mn-ea"/>
          <a:cs typeface="+mn-cs"/>
        </a:defRPr>
      </a:lvl4pPr>
      <a:lvl5pPr marL="914400">
        <a:defRPr>
          <a:latin typeface="+mn-lt"/>
          <a:ea typeface="+mn-ea"/>
          <a:cs typeface="+mn-cs"/>
        </a:defRPr>
      </a:lvl5pPr>
      <a:lvl6pPr marL="1143000">
        <a:defRPr>
          <a:latin typeface="+mn-lt"/>
          <a:ea typeface="+mn-ea"/>
          <a:cs typeface="+mn-cs"/>
        </a:defRPr>
      </a:lvl6pPr>
      <a:lvl7pPr marL="1371600">
        <a:defRPr>
          <a:latin typeface="+mn-lt"/>
          <a:ea typeface="+mn-ea"/>
          <a:cs typeface="+mn-cs"/>
        </a:defRPr>
      </a:lvl7pPr>
      <a:lvl8pPr marL="1600200">
        <a:defRPr>
          <a:latin typeface="+mn-lt"/>
          <a:ea typeface="+mn-ea"/>
          <a:cs typeface="+mn-cs"/>
        </a:defRPr>
      </a:lvl8pPr>
      <a:lvl9pPr marL="18288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0AB77DC-3CB5-4153-B201-7E308B56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B964A8-3CC6-47D8-9BD3-AAB27447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0DC69B-B29A-4EB1-AA79-FD24961C1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79B8DB-A1D8-4EFB-9F93-D4C48C861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96E013-AC8D-42E6-94E6-A5539698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61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6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6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7223" y="2290699"/>
            <a:ext cx="428955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692" y="1273810"/>
            <a:ext cx="620140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70167" y="4897705"/>
            <a:ext cx="2869565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12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6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1800"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1800"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6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1800"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1800"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1800"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1098" y="2236420"/>
            <a:ext cx="378180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4550" y="1016635"/>
            <a:ext cx="645490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31814" y="4896790"/>
            <a:ext cx="2860040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5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0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0111" y="2290698"/>
            <a:ext cx="430377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8620" y="1558925"/>
            <a:ext cx="5138420" cy="2205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31814" y="4896484"/>
            <a:ext cx="2865754" cy="130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1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0111" y="2290698"/>
            <a:ext cx="430377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8620" y="1558925"/>
            <a:ext cx="5138420" cy="2205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31814" y="4896484"/>
            <a:ext cx="2865754" cy="130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90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9" Type="http://schemas.openxmlformats.org/officeDocument/2006/relationships/image" Target="../media/image64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42" Type="http://schemas.openxmlformats.org/officeDocument/2006/relationships/image" Target="../media/image67.png"/><Relationship Id="rId47" Type="http://schemas.openxmlformats.org/officeDocument/2006/relationships/image" Target="../media/image72.png"/><Relationship Id="rId50" Type="http://schemas.openxmlformats.org/officeDocument/2006/relationships/image" Target="../media/image75.png"/><Relationship Id="rId55" Type="http://schemas.openxmlformats.org/officeDocument/2006/relationships/image" Target="../media/image80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9" Type="http://schemas.openxmlformats.org/officeDocument/2006/relationships/image" Target="../media/image54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40" Type="http://schemas.openxmlformats.org/officeDocument/2006/relationships/image" Target="../media/image65.png"/><Relationship Id="rId45" Type="http://schemas.openxmlformats.org/officeDocument/2006/relationships/image" Target="../media/image70.png"/><Relationship Id="rId53" Type="http://schemas.openxmlformats.org/officeDocument/2006/relationships/image" Target="../media/image78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4" Type="http://schemas.openxmlformats.org/officeDocument/2006/relationships/image" Target="../media/image69.png"/><Relationship Id="rId52" Type="http://schemas.openxmlformats.org/officeDocument/2006/relationships/image" Target="../media/image77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43" Type="http://schemas.openxmlformats.org/officeDocument/2006/relationships/image" Target="../media/image68.png"/><Relationship Id="rId48" Type="http://schemas.openxmlformats.org/officeDocument/2006/relationships/image" Target="../media/image73.png"/><Relationship Id="rId8" Type="http://schemas.openxmlformats.org/officeDocument/2006/relationships/image" Target="../media/image33.png"/><Relationship Id="rId51" Type="http://schemas.openxmlformats.org/officeDocument/2006/relationships/image" Target="../media/image76.png"/><Relationship Id="rId3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image" Target="../media/image63.png"/><Relationship Id="rId46" Type="http://schemas.openxmlformats.org/officeDocument/2006/relationships/image" Target="../media/image71.png"/><Relationship Id="rId20" Type="http://schemas.openxmlformats.org/officeDocument/2006/relationships/image" Target="../media/image45.png"/><Relationship Id="rId41" Type="http://schemas.openxmlformats.org/officeDocument/2006/relationships/image" Target="../media/image66.png"/><Relationship Id="rId54" Type="http://schemas.openxmlformats.org/officeDocument/2006/relationships/image" Target="../media/image79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31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49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1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19.png"/><Relationship Id="rId16" Type="http://schemas.openxmlformats.org/officeDocument/2006/relationships/image" Target="../media/image133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27.png"/><Relationship Id="rId18" Type="http://schemas.openxmlformats.org/officeDocument/2006/relationships/image" Target="../media/image133.png"/><Relationship Id="rId3" Type="http://schemas.openxmlformats.org/officeDocument/2006/relationships/image" Target="../media/image120.png"/><Relationship Id="rId21" Type="http://schemas.openxmlformats.org/officeDocument/2006/relationships/image" Target="../media/image139.png"/><Relationship Id="rId7" Type="http://schemas.openxmlformats.org/officeDocument/2006/relationships/image" Target="../media/image121.png"/><Relationship Id="rId12" Type="http://schemas.openxmlformats.org/officeDocument/2006/relationships/image" Target="../media/image124.png"/><Relationship Id="rId17" Type="http://schemas.openxmlformats.org/officeDocument/2006/relationships/image" Target="../media/image108.png"/><Relationship Id="rId2" Type="http://schemas.openxmlformats.org/officeDocument/2006/relationships/image" Target="../media/image119.png"/><Relationship Id="rId16" Type="http://schemas.openxmlformats.org/officeDocument/2006/relationships/image" Target="../media/image137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22.png"/><Relationship Id="rId11" Type="http://schemas.openxmlformats.org/officeDocument/2006/relationships/image" Target="../media/image103.png"/><Relationship Id="rId5" Type="http://schemas.openxmlformats.org/officeDocument/2006/relationships/image" Target="../media/image123.png"/><Relationship Id="rId15" Type="http://schemas.openxmlformats.org/officeDocument/2006/relationships/image" Target="../media/image132.png"/><Relationship Id="rId10" Type="http://schemas.openxmlformats.org/officeDocument/2006/relationships/image" Target="../media/image131.png"/><Relationship Id="rId19" Type="http://schemas.openxmlformats.org/officeDocument/2006/relationships/image" Target="../media/image125.png"/><Relationship Id="rId4" Type="http://schemas.openxmlformats.org/officeDocument/2006/relationships/image" Target="../media/image134.png"/><Relationship Id="rId9" Type="http://schemas.openxmlformats.org/officeDocument/2006/relationships/image" Target="../media/image104.png"/><Relationship Id="rId14" Type="http://schemas.openxmlformats.org/officeDocument/2006/relationships/image" Target="../media/image136.png"/><Relationship Id="rId22" Type="http://schemas.openxmlformats.org/officeDocument/2006/relationships/image" Target="../media/image1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4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36.png"/><Relationship Id="rId18" Type="http://schemas.openxmlformats.org/officeDocument/2006/relationships/image" Target="../media/image131.png"/><Relationship Id="rId3" Type="http://schemas.openxmlformats.org/officeDocument/2006/relationships/image" Target="../media/image120.png"/><Relationship Id="rId7" Type="http://schemas.openxmlformats.org/officeDocument/2006/relationships/image" Target="../media/image141.png"/><Relationship Id="rId12" Type="http://schemas.openxmlformats.org/officeDocument/2006/relationships/image" Target="../media/image133.png"/><Relationship Id="rId17" Type="http://schemas.openxmlformats.org/officeDocument/2006/relationships/image" Target="../media/image144.png"/><Relationship Id="rId2" Type="http://schemas.openxmlformats.org/officeDocument/2006/relationships/image" Target="../media/image119.png"/><Relationship Id="rId16" Type="http://schemas.openxmlformats.org/officeDocument/2006/relationships/image" Target="../media/image104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23.png"/><Relationship Id="rId11" Type="http://schemas.openxmlformats.org/officeDocument/2006/relationships/image" Target="../media/image130.png"/><Relationship Id="rId5" Type="http://schemas.openxmlformats.org/officeDocument/2006/relationships/image" Target="../media/image122.png"/><Relationship Id="rId15" Type="http://schemas.openxmlformats.org/officeDocument/2006/relationships/image" Target="../media/image143.png"/><Relationship Id="rId10" Type="http://schemas.openxmlformats.org/officeDocument/2006/relationships/image" Target="../media/image132.png"/><Relationship Id="rId19" Type="http://schemas.openxmlformats.org/officeDocument/2006/relationships/image" Target="../media/image103.png"/><Relationship Id="rId4" Type="http://schemas.openxmlformats.org/officeDocument/2006/relationships/image" Target="../media/image121.png"/><Relationship Id="rId9" Type="http://schemas.openxmlformats.org/officeDocument/2006/relationships/image" Target="../media/image129.png"/><Relationship Id="rId14" Type="http://schemas.openxmlformats.org/officeDocument/2006/relationships/image" Target="../media/image13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36.png"/><Relationship Id="rId18" Type="http://schemas.openxmlformats.org/officeDocument/2006/relationships/image" Target="../media/image144.png"/><Relationship Id="rId3" Type="http://schemas.openxmlformats.org/officeDocument/2006/relationships/image" Target="../media/image120.png"/><Relationship Id="rId21" Type="http://schemas.openxmlformats.org/officeDocument/2006/relationships/image" Target="../media/image109.png"/><Relationship Id="rId7" Type="http://schemas.openxmlformats.org/officeDocument/2006/relationships/image" Target="../media/image140.png"/><Relationship Id="rId12" Type="http://schemas.openxmlformats.org/officeDocument/2006/relationships/image" Target="../media/image133.png"/><Relationship Id="rId17" Type="http://schemas.openxmlformats.org/officeDocument/2006/relationships/image" Target="../media/image104.png"/><Relationship Id="rId2" Type="http://schemas.openxmlformats.org/officeDocument/2006/relationships/image" Target="../media/image119.png"/><Relationship Id="rId16" Type="http://schemas.openxmlformats.org/officeDocument/2006/relationships/image" Target="../media/image127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23.png"/><Relationship Id="rId11" Type="http://schemas.openxmlformats.org/officeDocument/2006/relationships/image" Target="../media/image130.png"/><Relationship Id="rId5" Type="http://schemas.openxmlformats.org/officeDocument/2006/relationships/image" Target="../media/image122.png"/><Relationship Id="rId15" Type="http://schemas.openxmlformats.org/officeDocument/2006/relationships/image" Target="../media/image143.png"/><Relationship Id="rId10" Type="http://schemas.openxmlformats.org/officeDocument/2006/relationships/image" Target="../media/image132.png"/><Relationship Id="rId19" Type="http://schemas.openxmlformats.org/officeDocument/2006/relationships/image" Target="../media/image131.png"/><Relationship Id="rId4" Type="http://schemas.openxmlformats.org/officeDocument/2006/relationships/image" Target="../media/image121.png"/><Relationship Id="rId9" Type="http://schemas.openxmlformats.org/officeDocument/2006/relationships/image" Target="../media/image129.png"/><Relationship Id="rId14" Type="http://schemas.openxmlformats.org/officeDocument/2006/relationships/image" Target="../media/image1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6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90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9.png"/><Relationship Id="rId2" Type="http://schemas.openxmlformats.org/officeDocument/2006/relationships/image" Target="../media/image1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24" Type="http://schemas.openxmlformats.org/officeDocument/2006/relationships/image" Target="../media/image188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23" Type="http://schemas.openxmlformats.org/officeDocument/2006/relationships/image" Target="../media/image187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Relationship Id="rId27" Type="http://schemas.openxmlformats.org/officeDocument/2006/relationships/image" Target="../media/image19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10" Type="http://schemas.openxmlformats.org/officeDocument/2006/relationships/image" Target="../media/image207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12" Type="http://schemas.openxmlformats.org/officeDocument/2006/relationships/image" Target="../media/image2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211.png"/><Relationship Id="rId11" Type="http://schemas.openxmlformats.org/officeDocument/2006/relationships/image" Target="../media/image216.png"/><Relationship Id="rId5" Type="http://schemas.openxmlformats.org/officeDocument/2006/relationships/image" Target="../media/image210.png"/><Relationship Id="rId10" Type="http://schemas.openxmlformats.org/officeDocument/2006/relationships/image" Target="../media/image215.png"/><Relationship Id="rId4" Type="http://schemas.openxmlformats.org/officeDocument/2006/relationships/image" Target="../media/image209.png"/><Relationship Id="rId9" Type="http://schemas.openxmlformats.org/officeDocument/2006/relationships/image" Target="../media/image214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3" Type="http://schemas.openxmlformats.org/officeDocument/2006/relationships/image" Target="../media/image210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5" Type="http://schemas.openxmlformats.org/officeDocument/2006/relationships/image" Target="../media/image219.png"/><Relationship Id="rId10" Type="http://schemas.openxmlformats.org/officeDocument/2006/relationships/image" Target="../media/image224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3" Type="http://schemas.openxmlformats.org/officeDocument/2006/relationships/image" Target="../media/image210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5" Type="http://schemas.openxmlformats.org/officeDocument/2006/relationships/image" Target="../media/image219.png"/><Relationship Id="rId10" Type="http://schemas.openxmlformats.org/officeDocument/2006/relationships/image" Target="../media/image224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232.png"/><Relationship Id="rId5" Type="http://schemas.openxmlformats.org/officeDocument/2006/relationships/image" Target="../media/image231.png"/><Relationship Id="rId10" Type="http://schemas.openxmlformats.org/officeDocument/2006/relationships/image" Target="../media/image236.png"/><Relationship Id="rId4" Type="http://schemas.openxmlformats.org/officeDocument/2006/relationships/image" Target="../media/image230.png"/><Relationship Id="rId9" Type="http://schemas.openxmlformats.org/officeDocument/2006/relationships/image" Target="../media/image23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9.png"/><Relationship Id="rId4" Type="http://schemas.openxmlformats.org/officeDocument/2006/relationships/image" Target="../media/image23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24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49.png"/><Relationship Id="rId5" Type="http://schemas.openxmlformats.org/officeDocument/2006/relationships/image" Target="../media/image248.png"/><Relationship Id="rId4" Type="http://schemas.openxmlformats.org/officeDocument/2006/relationships/image" Target="../media/image24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50.jp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2.jpe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D056B0-1148-46FD-B021-C26257C1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780" y="-85090"/>
            <a:ext cx="9161780" cy="5228590"/>
          </a:xfrm>
          <a:solidFill>
            <a:srgbClr val="002060"/>
          </a:solidFill>
          <a:ln>
            <a:solidFill>
              <a:schemeClr val="accent2"/>
            </a:solidFill>
          </a:ln>
        </p:spPr>
        <p:txBody>
          <a:bodyPr/>
          <a:lstStyle/>
          <a:p>
            <a:endParaRPr lang="en-US" dirty="0"/>
          </a:p>
          <a:p>
            <a:pPr algn="l"/>
            <a:endParaRPr lang="en-US" sz="27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109" y="2083661"/>
            <a:ext cx="6858000" cy="586978"/>
          </a:xfrm>
        </p:spPr>
        <p:txBody>
          <a:bodyPr>
            <a:normAutofit fontScale="90000"/>
          </a:bodyPr>
          <a:lstStyle/>
          <a:p>
            <a:pPr defTabSz="457200">
              <a:lnSpc>
                <a:spcPct val="100000"/>
              </a:lnSpc>
            </a:pPr>
            <a:r>
              <a:rPr lang="en-IN" sz="3300" b="1" spc="-3" dirty="0" smtClean="0">
                <a:solidFill>
                  <a:srgbClr val="FFFFFF"/>
                </a:solidFill>
                <a:latin typeface="Trebuchet MS" panose="020B0603020202020204" pitchFamily="34" charset="0"/>
                <a:ea typeface="+mn-ea"/>
                <a:cs typeface="Calibri"/>
              </a:rPr>
              <a:t>5. Data Clustering</a:t>
            </a:r>
            <a:endParaRPr lang="en-IN" sz="3300" b="1" spc="-3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Calibri"/>
            </a:endParaRPr>
          </a:p>
        </p:txBody>
      </p:sp>
      <p:sp>
        <p:nvSpPr>
          <p:cNvPr id="5" name="object 9"/>
          <p:cNvSpPr/>
          <p:nvPr/>
        </p:nvSpPr>
        <p:spPr>
          <a:xfrm>
            <a:off x="3822445" y="3028950"/>
            <a:ext cx="1481327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72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1486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</a:rPr>
              <a:t>Ca</a:t>
            </a:r>
            <a:r>
              <a:rPr sz="2800" spc="-15" dirty="0">
                <a:solidFill>
                  <a:srgbClr val="095A82"/>
                </a:solidFill>
              </a:rPr>
              <a:t>u</a:t>
            </a:r>
            <a:r>
              <a:rPr sz="2800" spc="-5" dirty="0">
                <a:solidFill>
                  <a:srgbClr val="095A82"/>
                </a:solidFill>
              </a:rPr>
              <a:t>sati</a:t>
            </a:r>
            <a:r>
              <a:rPr sz="2800" spc="-20" dirty="0">
                <a:solidFill>
                  <a:srgbClr val="095A82"/>
                </a:solidFill>
              </a:rPr>
              <a:t>o</a:t>
            </a:r>
            <a:r>
              <a:rPr sz="2800" spc="-5" dirty="0">
                <a:solidFill>
                  <a:srgbClr val="095A82"/>
                </a:solidFill>
              </a:rPr>
              <a:t>n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4189603" y="1742058"/>
            <a:ext cx="1132205" cy="1209040"/>
          </a:xfrm>
          <a:custGeom>
            <a:avLst/>
            <a:gdLst/>
            <a:ahLst/>
            <a:cxnLst/>
            <a:rect l="l" t="t" r="r" b="b"/>
            <a:pathLst>
              <a:path w="1132204" h="1209039">
                <a:moveTo>
                  <a:pt x="705612" y="880236"/>
                </a:moveTo>
                <a:lnTo>
                  <a:pt x="531241" y="1060068"/>
                </a:lnTo>
                <a:lnTo>
                  <a:pt x="682371" y="1208658"/>
                </a:lnTo>
                <a:lnTo>
                  <a:pt x="688721" y="1120139"/>
                </a:lnTo>
                <a:lnTo>
                  <a:pt x="736395" y="1107363"/>
                </a:lnTo>
                <a:lnTo>
                  <a:pt x="782155" y="1090743"/>
                </a:lnTo>
                <a:lnTo>
                  <a:pt x="825842" y="1070478"/>
                </a:lnTo>
                <a:lnTo>
                  <a:pt x="867294" y="1046771"/>
                </a:lnTo>
                <a:lnTo>
                  <a:pt x="906352" y="1019822"/>
                </a:lnTo>
                <a:lnTo>
                  <a:pt x="942855" y="989831"/>
                </a:lnTo>
                <a:lnTo>
                  <a:pt x="965981" y="967358"/>
                </a:lnTo>
                <a:lnTo>
                  <a:pt x="699516" y="967358"/>
                </a:lnTo>
                <a:lnTo>
                  <a:pt x="705612" y="880236"/>
                </a:lnTo>
                <a:close/>
              </a:path>
              <a:path w="1132204" h="1209039">
                <a:moveTo>
                  <a:pt x="943239" y="144533"/>
                </a:moveTo>
                <a:lnTo>
                  <a:pt x="575204" y="144533"/>
                </a:lnTo>
                <a:lnTo>
                  <a:pt x="621981" y="148195"/>
                </a:lnTo>
                <a:lnTo>
                  <a:pt x="667705" y="156973"/>
                </a:lnTo>
                <a:lnTo>
                  <a:pt x="711977" y="170665"/>
                </a:lnTo>
                <a:lnTo>
                  <a:pt x="754395" y="189071"/>
                </a:lnTo>
                <a:lnTo>
                  <a:pt x="794561" y="211991"/>
                </a:lnTo>
                <a:lnTo>
                  <a:pt x="832074" y="239224"/>
                </a:lnTo>
                <a:lnTo>
                  <a:pt x="866533" y="270569"/>
                </a:lnTo>
                <a:lnTo>
                  <a:pt x="897539" y="305827"/>
                </a:lnTo>
                <a:lnTo>
                  <a:pt x="924691" y="344797"/>
                </a:lnTo>
                <a:lnTo>
                  <a:pt x="947590" y="387278"/>
                </a:lnTo>
                <a:lnTo>
                  <a:pt x="965835" y="433069"/>
                </a:lnTo>
                <a:lnTo>
                  <a:pt x="978699" y="480686"/>
                </a:lnTo>
                <a:lnTo>
                  <a:pt x="985859" y="528453"/>
                </a:lnTo>
                <a:lnTo>
                  <a:pt x="987512" y="575970"/>
                </a:lnTo>
                <a:lnTo>
                  <a:pt x="983860" y="622835"/>
                </a:lnTo>
                <a:lnTo>
                  <a:pt x="975103" y="668647"/>
                </a:lnTo>
                <a:lnTo>
                  <a:pt x="961439" y="713005"/>
                </a:lnTo>
                <a:lnTo>
                  <a:pt x="943070" y="755507"/>
                </a:lnTo>
                <a:lnTo>
                  <a:pt x="920194" y="795752"/>
                </a:lnTo>
                <a:lnTo>
                  <a:pt x="893013" y="833339"/>
                </a:lnTo>
                <a:lnTo>
                  <a:pt x="861726" y="867867"/>
                </a:lnTo>
                <a:lnTo>
                  <a:pt x="826533" y="898934"/>
                </a:lnTo>
                <a:lnTo>
                  <a:pt x="787633" y="926139"/>
                </a:lnTo>
                <a:lnTo>
                  <a:pt x="745227" y="949081"/>
                </a:lnTo>
                <a:lnTo>
                  <a:pt x="699516" y="967358"/>
                </a:lnTo>
                <a:lnTo>
                  <a:pt x="965981" y="967358"/>
                </a:lnTo>
                <a:lnTo>
                  <a:pt x="1007554" y="921527"/>
                </a:lnTo>
                <a:lnTo>
                  <a:pt x="1035430" y="883616"/>
                </a:lnTo>
                <a:lnTo>
                  <a:pt x="1060109" y="843467"/>
                </a:lnTo>
                <a:lnTo>
                  <a:pt x="1081431" y="801279"/>
                </a:lnTo>
                <a:lnTo>
                  <a:pt x="1099236" y="757255"/>
                </a:lnTo>
                <a:lnTo>
                  <a:pt x="1113364" y="711594"/>
                </a:lnTo>
                <a:lnTo>
                  <a:pt x="1123653" y="664497"/>
                </a:lnTo>
                <a:lnTo>
                  <a:pt x="1129945" y="616166"/>
                </a:lnTo>
                <a:lnTo>
                  <a:pt x="1132077" y="566801"/>
                </a:lnTo>
                <a:lnTo>
                  <a:pt x="1129989" y="517805"/>
                </a:lnTo>
                <a:lnTo>
                  <a:pt x="1123882" y="470139"/>
                </a:lnTo>
                <a:lnTo>
                  <a:pt x="1113892" y="423713"/>
                </a:lnTo>
                <a:lnTo>
                  <a:pt x="1100200" y="378782"/>
                </a:lnTo>
                <a:lnTo>
                  <a:pt x="1082976" y="335517"/>
                </a:lnTo>
                <a:lnTo>
                  <a:pt x="1062390" y="294089"/>
                </a:lnTo>
                <a:lnTo>
                  <a:pt x="1038611" y="254666"/>
                </a:lnTo>
                <a:lnTo>
                  <a:pt x="1011809" y="217420"/>
                </a:lnTo>
                <a:lnTo>
                  <a:pt x="982155" y="182521"/>
                </a:lnTo>
                <a:lnTo>
                  <a:pt x="949817" y="150138"/>
                </a:lnTo>
                <a:lnTo>
                  <a:pt x="943239" y="144533"/>
                </a:lnTo>
                <a:close/>
              </a:path>
              <a:path w="1132204" h="1209039">
                <a:moveTo>
                  <a:pt x="566038" y="0"/>
                </a:moveTo>
                <a:lnTo>
                  <a:pt x="517190" y="2080"/>
                </a:lnTo>
                <a:lnTo>
                  <a:pt x="469497" y="8207"/>
                </a:lnTo>
                <a:lnTo>
                  <a:pt x="423130" y="18212"/>
                </a:lnTo>
                <a:lnTo>
                  <a:pt x="378257" y="31924"/>
                </a:lnTo>
                <a:lnTo>
                  <a:pt x="335049" y="49173"/>
                </a:lnTo>
                <a:lnTo>
                  <a:pt x="293676" y="69789"/>
                </a:lnTo>
                <a:lnTo>
                  <a:pt x="254306" y="93602"/>
                </a:lnTo>
                <a:lnTo>
                  <a:pt x="217111" y="120442"/>
                </a:lnTo>
                <a:lnTo>
                  <a:pt x="182260" y="150138"/>
                </a:lnTo>
                <a:lnTo>
                  <a:pt x="149922" y="182521"/>
                </a:lnTo>
                <a:lnTo>
                  <a:pt x="120268" y="217420"/>
                </a:lnTo>
                <a:lnTo>
                  <a:pt x="93466" y="254666"/>
                </a:lnTo>
                <a:lnTo>
                  <a:pt x="69687" y="294089"/>
                </a:lnTo>
                <a:lnTo>
                  <a:pt x="49101" y="335517"/>
                </a:lnTo>
                <a:lnTo>
                  <a:pt x="31877" y="378782"/>
                </a:lnTo>
                <a:lnTo>
                  <a:pt x="18185" y="423713"/>
                </a:lnTo>
                <a:lnTo>
                  <a:pt x="8188" y="470200"/>
                </a:lnTo>
                <a:lnTo>
                  <a:pt x="2077" y="517892"/>
                </a:lnTo>
                <a:lnTo>
                  <a:pt x="0" y="566801"/>
                </a:lnTo>
                <a:lnTo>
                  <a:pt x="144525" y="566801"/>
                </a:lnTo>
                <a:lnTo>
                  <a:pt x="147358" y="517805"/>
                </a:lnTo>
                <a:lnTo>
                  <a:pt x="155693" y="470139"/>
                </a:lnTo>
                <a:lnTo>
                  <a:pt x="169206" y="424359"/>
                </a:lnTo>
                <a:lnTo>
                  <a:pt x="187678" y="380659"/>
                </a:lnTo>
                <a:lnTo>
                  <a:pt x="210821" y="339475"/>
                </a:lnTo>
                <a:lnTo>
                  <a:pt x="238363" y="301183"/>
                </a:lnTo>
                <a:lnTo>
                  <a:pt x="270033" y="266158"/>
                </a:lnTo>
                <a:lnTo>
                  <a:pt x="305559" y="234776"/>
                </a:lnTo>
                <a:lnTo>
                  <a:pt x="344670" y="207412"/>
                </a:lnTo>
                <a:lnTo>
                  <a:pt x="387095" y="184443"/>
                </a:lnTo>
                <a:lnTo>
                  <a:pt x="432562" y="166242"/>
                </a:lnTo>
                <a:lnTo>
                  <a:pt x="480095" y="153356"/>
                </a:lnTo>
                <a:lnTo>
                  <a:pt x="527776" y="146186"/>
                </a:lnTo>
                <a:lnTo>
                  <a:pt x="575204" y="144533"/>
                </a:lnTo>
                <a:lnTo>
                  <a:pt x="943239" y="144533"/>
                </a:lnTo>
                <a:lnTo>
                  <a:pt x="914966" y="120442"/>
                </a:lnTo>
                <a:lnTo>
                  <a:pt x="877771" y="93602"/>
                </a:lnTo>
                <a:lnTo>
                  <a:pt x="838401" y="69789"/>
                </a:lnTo>
                <a:lnTo>
                  <a:pt x="797028" y="49173"/>
                </a:lnTo>
                <a:lnTo>
                  <a:pt x="753820" y="31924"/>
                </a:lnTo>
                <a:lnTo>
                  <a:pt x="708947" y="18212"/>
                </a:lnTo>
                <a:lnTo>
                  <a:pt x="662580" y="8207"/>
                </a:lnTo>
                <a:lnTo>
                  <a:pt x="614887" y="2080"/>
                </a:lnTo>
                <a:lnTo>
                  <a:pt x="566038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89603" y="1742058"/>
            <a:ext cx="1132205" cy="1209040"/>
          </a:xfrm>
          <a:custGeom>
            <a:avLst/>
            <a:gdLst/>
            <a:ahLst/>
            <a:cxnLst/>
            <a:rect l="l" t="t" r="r" b="b"/>
            <a:pathLst>
              <a:path w="1132204" h="1209039">
                <a:moveTo>
                  <a:pt x="0" y="566801"/>
                </a:moveTo>
                <a:lnTo>
                  <a:pt x="2077" y="517892"/>
                </a:lnTo>
                <a:lnTo>
                  <a:pt x="8195" y="470139"/>
                </a:lnTo>
                <a:lnTo>
                  <a:pt x="18185" y="423713"/>
                </a:lnTo>
                <a:lnTo>
                  <a:pt x="31877" y="378782"/>
                </a:lnTo>
                <a:lnTo>
                  <a:pt x="49101" y="335517"/>
                </a:lnTo>
                <a:lnTo>
                  <a:pt x="69687" y="294089"/>
                </a:lnTo>
                <a:lnTo>
                  <a:pt x="93466" y="254666"/>
                </a:lnTo>
                <a:lnTo>
                  <a:pt x="120268" y="217420"/>
                </a:lnTo>
                <a:lnTo>
                  <a:pt x="149922" y="182521"/>
                </a:lnTo>
                <a:lnTo>
                  <a:pt x="182260" y="150138"/>
                </a:lnTo>
                <a:lnTo>
                  <a:pt x="217111" y="120442"/>
                </a:lnTo>
                <a:lnTo>
                  <a:pt x="254306" y="93602"/>
                </a:lnTo>
                <a:lnTo>
                  <a:pt x="293676" y="69789"/>
                </a:lnTo>
                <a:lnTo>
                  <a:pt x="335049" y="49173"/>
                </a:lnTo>
                <a:lnTo>
                  <a:pt x="378257" y="31924"/>
                </a:lnTo>
                <a:lnTo>
                  <a:pt x="423130" y="18212"/>
                </a:lnTo>
                <a:lnTo>
                  <a:pt x="469497" y="8207"/>
                </a:lnTo>
                <a:lnTo>
                  <a:pt x="517190" y="2080"/>
                </a:lnTo>
                <a:lnTo>
                  <a:pt x="566038" y="0"/>
                </a:lnTo>
                <a:lnTo>
                  <a:pt x="614887" y="2080"/>
                </a:lnTo>
                <a:lnTo>
                  <a:pt x="662580" y="8207"/>
                </a:lnTo>
                <a:lnTo>
                  <a:pt x="708947" y="18212"/>
                </a:lnTo>
                <a:lnTo>
                  <a:pt x="753820" y="31924"/>
                </a:lnTo>
                <a:lnTo>
                  <a:pt x="797028" y="49173"/>
                </a:lnTo>
                <a:lnTo>
                  <a:pt x="838401" y="69789"/>
                </a:lnTo>
                <a:lnTo>
                  <a:pt x="877771" y="93602"/>
                </a:lnTo>
                <a:lnTo>
                  <a:pt x="914966" y="120442"/>
                </a:lnTo>
                <a:lnTo>
                  <a:pt x="949817" y="150138"/>
                </a:lnTo>
                <a:lnTo>
                  <a:pt x="982155" y="182521"/>
                </a:lnTo>
                <a:lnTo>
                  <a:pt x="1011809" y="217420"/>
                </a:lnTo>
                <a:lnTo>
                  <a:pt x="1038611" y="254666"/>
                </a:lnTo>
                <a:lnTo>
                  <a:pt x="1062390" y="294089"/>
                </a:lnTo>
                <a:lnTo>
                  <a:pt x="1082976" y="335517"/>
                </a:lnTo>
                <a:lnTo>
                  <a:pt x="1100200" y="378782"/>
                </a:lnTo>
                <a:lnTo>
                  <a:pt x="1113892" y="423713"/>
                </a:lnTo>
                <a:lnTo>
                  <a:pt x="1123882" y="470139"/>
                </a:lnTo>
                <a:lnTo>
                  <a:pt x="1130000" y="517892"/>
                </a:lnTo>
                <a:lnTo>
                  <a:pt x="1132077" y="566801"/>
                </a:lnTo>
                <a:lnTo>
                  <a:pt x="1129945" y="616166"/>
                </a:lnTo>
                <a:lnTo>
                  <a:pt x="1123653" y="664497"/>
                </a:lnTo>
                <a:lnTo>
                  <a:pt x="1113364" y="711594"/>
                </a:lnTo>
                <a:lnTo>
                  <a:pt x="1099236" y="757255"/>
                </a:lnTo>
                <a:lnTo>
                  <a:pt x="1081431" y="801279"/>
                </a:lnTo>
                <a:lnTo>
                  <a:pt x="1060109" y="843467"/>
                </a:lnTo>
                <a:lnTo>
                  <a:pt x="1035430" y="883616"/>
                </a:lnTo>
                <a:lnTo>
                  <a:pt x="1007554" y="921527"/>
                </a:lnTo>
                <a:lnTo>
                  <a:pt x="976642" y="956999"/>
                </a:lnTo>
                <a:lnTo>
                  <a:pt x="942855" y="989831"/>
                </a:lnTo>
                <a:lnTo>
                  <a:pt x="906352" y="1019822"/>
                </a:lnTo>
                <a:lnTo>
                  <a:pt x="867294" y="1046771"/>
                </a:lnTo>
                <a:lnTo>
                  <a:pt x="825842" y="1070478"/>
                </a:lnTo>
                <a:lnTo>
                  <a:pt x="782155" y="1090743"/>
                </a:lnTo>
                <a:lnTo>
                  <a:pt x="736395" y="1107363"/>
                </a:lnTo>
                <a:lnTo>
                  <a:pt x="688721" y="1120139"/>
                </a:lnTo>
                <a:lnTo>
                  <a:pt x="682371" y="1208658"/>
                </a:lnTo>
                <a:lnTo>
                  <a:pt x="531241" y="1060068"/>
                </a:lnTo>
                <a:lnTo>
                  <a:pt x="705612" y="880236"/>
                </a:lnTo>
                <a:lnTo>
                  <a:pt x="699516" y="967358"/>
                </a:lnTo>
                <a:lnTo>
                  <a:pt x="745227" y="949081"/>
                </a:lnTo>
                <a:lnTo>
                  <a:pt x="787633" y="926139"/>
                </a:lnTo>
                <a:lnTo>
                  <a:pt x="826533" y="898934"/>
                </a:lnTo>
                <a:lnTo>
                  <a:pt x="861726" y="867867"/>
                </a:lnTo>
                <a:lnTo>
                  <a:pt x="893013" y="833339"/>
                </a:lnTo>
                <a:lnTo>
                  <a:pt x="920194" y="795752"/>
                </a:lnTo>
                <a:lnTo>
                  <a:pt x="943070" y="755507"/>
                </a:lnTo>
                <a:lnTo>
                  <a:pt x="961439" y="713005"/>
                </a:lnTo>
                <a:lnTo>
                  <a:pt x="975103" y="668647"/>
                </a:lnTo>
                <a:lnTo>
                  <a:pt x="983860" y="622835"/>
                </a:lnTo>
                <a:lnTo>
                  <a:pt x="987512" y="575970"/>
                </a:lnTo>
                <a:lnTo>
                  <a:pt x="985859" y="528453"/>
                </a:lnTo>
                <a:lnTo>
                  <a:pt x="978699" y="480686"/>
                </a:lnTo>
                <a:lnTo>
                  <a:pt x="965835" y="433069"/>
                </a:lnTo>
                <a:lnTo>
                  <a:pt x="947590" y="387278"/>
                </a:lnTo>
                <a:lnTo>
                  <a:pt x="924691" y="344797"/>
                </a:lnTo>
                <a:lnTo>
                  <a:pt x="897539" y="305827"/>
                </a:lnTo>
                <a:lnTo>
                  <a:pt x="866533" y="270569"/>
                </a:lnTo>
                <a:lnTo>
                  <a:pt x="832074" y="239224"/>
                </a:lnTo>
                <a:lnTo>
                  <a:pt x="794561" y="211991"/>
                </a:lnTo>
                <a:lnTo>
                  <a:pt x="754395" y="189071"/>
                </a:lnTo>
                <a:lnTo>
                  <a:pt x="711977" y="170665"/>
                </a:lnTo>
                <a:lnTo>
                  <a:pt x="667705" y="156973"/>
                </a:lnTo>
                <a:lnTo>
                  <a:pt x="621981" y="148195"/>
                </a:lnTo>
                <a:lnTo>
                  <a:pt x="575204" y="144533"/>
                </a:lnTo>
                <a:lnTo>
                  <a:pt x="527776" y="146186"/>
                </a:lnTo>
                <a:lnTo>
                  <a:pt x="480095" y="153356"/>
                </a:lnTo>
                <a:lnTo>
                  <a:pt x="432562" y="166242"/>
                </a:lnTo>
                <a:lnTo>
                  <a:pt x="387095" y="184443"/>
                </a:lnTo>
                <a:lnTo>
                  <a:pt x="344670" y="207412"/>
                </a:lnTo>
                <a:lnTo>
                  <a:pt x="305559" y="234776"/>
                </a:lnTo>
                <a:lnTo>
                  <a:pt x="270033" y="266158"/>
                </a:lnTo>
                <a:lnTo>
                  <a:pt x="238363" y="301183"/>
                </a:lnTo>
                <a:lnTo>
                  <a:pt x="210821" y="339475"/>
                </a:lnTo>
                <a:lnTo>
                  <a:pt x="187678" y="380659"/>
                </a:lnTo>
                <a:lnTo>
                  <a:pt x="169206" y="424359"/>
                </a:lnTo>
                <a:lnTo>
                  <a:pt x="155676" y="470200"/>
                </a:lnTo>
                <a:lnTo>
                  <a:pt x="147358" y="517805"/>
                </a:lnTo>
                <a:lnTo>
                  <a:pt x="144525" y="566801"/>
                </a:lnTo>
                <a:lnTo>
                  <a:pt x="0" y="56680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0771" y="2187067"/>
            <a:ext cx="727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5F5F5F"/>
                </a:solidFill>
                <a:cs typeface="Calibri"/>
              </a:rPr>
              <a:t>Al</a:t>
            </a:r>
            <a:r>
              <a:rPr sz="1200" b="1" spc="-5" dirty="0">
                <a:solidFill>
                  <a:srgbClr val="5F5F5F"/>
                </a:solidFill>
                <a:cs typeface="Calibri"/>
              </a:rPr>
              <a:t>c</a:t>
            </a:r>
            <a:r>
              <a:rPr sz="1200" b="1" dirty="0">
                <a:solidFill>
                  <a:srgbClr val="5F5F5F"/>
                </a:solidFill>
                <a:cs typeface="Calibri"/>
              </a:rPr>
              <a:t>oho</a:t>
            </a:r>
            <a:r>
              <a:rPr sz="1200" b="1" spc="5" dirty="0">
                <a:solidFill>
                  <a:srgbClr val="5F5F5F"/>
                </a:solidFill>
                <a:cs typeface="Calibri"/>
              </a:rPr>
              <a:t>l</a:t>
            </a:r>
            <a:r>
              <a:rPr sz="1200" b="1" dirty="0">
                <a:solidFill>
                  <a:srgbClr val="5F5F5F"/>
                </a:solidFill>
                <a:cs typeface="Calibri"/>
              </a:rPr>
              <a:t>ism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24071" y="2499733"/>
            <a:ext cx="966469" cy="1209040"/>
          </a:xfrm>
          <a:custGeom>
            <a:avLst/>
            <a:gdLst/>
            <a:ahLst/>
            <a:cxnLst/>
            <a:rect l="l" t="t" r="r" b="b"/>
            <a:pathLst>
              <a:path w="966470" h="1209039">
                <a:moveTo>
                  <a:pt x="545012" y="0"/>
                </a:moveTo>
                <a:lnTo>
                  <a:pt x="498232" y="3654"/>
                </a:lnTo>
                <a:lnTo>
                  <a:pt x="452312" y="11122"/>
                </a:lnTo>
                <a:lnTo>
                  <a:pt x="407456" y="22275"/>
                </a:lnTo>
                <a:lnTo>
                  <a:pt x="363865" y="36984"/>
                </a:lnTo>
                <a:lnTo>
                  <a:pt x="321743" y="55119"/>
                </a:lnTo>
                <a:lnTo>
                  <a:pt x="281292" y="76550"/>
                </a:lnTo>
                <a:lnTo>
                  <a:pt x="242714" y="101150"/>
                </a:lnTo>
                <a:lnTo>
                  <a:pt x="206212" y="128787"/>
                </a:lnTo>
                <a:lnTo>
                  <a:pt x="171989" y="159333"/>
                </a:lnTo>
                <a:lnTo>
                  <a:pt x="140246" y="192659"/>
                </a:lnTo>
                <a:lnTo>
                  <a:pt x="111187" y="228635"/>
                </a:lnTo>
                <a:lnTo>
                  <a:pt x="85014" y="267133"/>
                </a:lnTo>
                <a:lnTo>
                  <a:pt x="61930" y="308021"/>
                </a:lnTo>
                <a:lnTo>
                  <a:pt x="42136" y="351173"/>
                </a:lnTo>
                <a:lnTo>
                  <a:pt x="25837" y="396457"/>
                </a:lnTo>
                <a:lnTo>
                  <a:pt x="13233" y="443745"/>
                </a:lnTo>
                <a:lnTo>
                  <a:pt x="4667" y="491934"/>
                </a:lnTo>
                <a:lnTo>
                  <a:pt x="299" y="539874"/>
                </a:lnTo>
                <a:lnTo>
                  <a:pt x="0" y="587362"/>
                </a:lnTo>
                <a:lnTo>
                  <a:pt x="3640" y="634193"/>
                </a:lnTo>
                <a:lnTo>
                  <a:pt x="11090" y="680166"/>
                </a:lnTo>
                <a:lnTo>
                  <a:pt x="22222" y="725078"/>
                </a:lnTo>
                <a:lnTo>
                  <a:pt x="36905" y="768724"/>
                </a:lnTo>
                <a:lnTo>
                  <a:pt x="55012" y="810902"/>
                </a:lnTo>
                <a:lnTo>
                  <a:pt x="76411" y="851409"/>
                </a:lnTo>
                <a:lnTo>
                  <a:pt x="100975" y="890042"/>
                </a:lnTo>
                <a:lnTo>
                  <a:pt x="128575" y="926598"/>
                </a:lnTo>
                <a:lnTo>
                  <a:pt x="159080" y="960873"/>
                </a:lnTo>
                <a:lnTo>
                  <a:pt x="192362" y="992665"/>
                </a:lnTo>
                <a:lnTo>
                  <a:pt x="228291" y="1021771"/>
                </a:lnTo>
                <a:lnTo>
                  <a:pt x="266739" y="1047986"/>
                </a:lnTo>
                <a:lnTo>
                  <a:pt x="307575" y="1071110"/>
                </a:lnTo>
                <a:lnTo>
                  <a:pt x="350672" y="1090937"/>
                </a:lnTo>
                <a:lnTo>
                  <a:pt x="395899" y="1107266"/>
                </a:lnTo>
                <a:lnTo>
                  <a:pt x="443128" y="1119893"/>
                </a:lnTo>
                <a:lnTo>
                  <a:pt x="449478" y="1208412"/>
                </a:lnTo>
                <a:lnTo>
                  <a:pt x="600608" y="1059822"/>
                </a:lnTo>
                <a:lnTo>
                  <a:pt x="510713" y="967112"/>
                </a:lnTo>
                <a:lnTo>
                  <a:pt x="432333" y="967112"/>
                </a:lnTo>
                <a:lnTo>
                  <a:pt x="386895" y="948887"/>
                </a:lnTo>
                <a:lnTo>
                  <a:pt x="344005" y="925614"/>
                </a:lnTo>
                <a:lnTo>
                  <a:pt x="304067" y="897531"/>
                </a:lnTo>
                <a:lnTo>
                  <a:pt x="267487" y="864877"/>
                </a:lnTo>
                <a:lnTo>
                  <a:pt x="234766" y="828008"/>
                </a:lnTo>
                <a:lnTo>
                  <a:pt x="207086" y="788457"/>
                </a:lnTo>
                <a:lnTo>
                  <a:pt x="184448" y="746673"/>
                </a:lnTo>
                <a:lnTo>
                  <a:pt x="166850" y="703103"/>
                </a:lnTo>
                <a:lnTo>
                  <a:pt x="154293" y="658195"/>
                </a:lnTo>
                <a:lnTo>
                  <a:pt x="146776" y="612397"/>
                </a:lnTo>
                <a:lnTo>
                  <a:pt x="144297" y="566157"/>
                </a:lnTo>
                <a:lnTo>
                  <a:pt x="146857" y="519922"/>
                </a:lnTo>
                <a:lnTo>
                  <a:pt x="154455" y="474142"/>
                </a:lnTo>
                <a:lnTo>
                  <a:pt x="167090" y="429263"/>
                </a:lnTo>
                <a:lnTo>
                  <a:pt x="184763" y="385734"/>
                </a:lnTo>
                <a:lnTo>
                  <a:pt x="207471" y="344002"/>
                </a:lnTo>
                <a:lnTo>
                  <a:pt x="235216" y="304516"/>
                </a:lnTo>
                <a:lnTo>
                  <a:pt x="267995" y="267723"/>
                </a:lnTo>
                <a:lnTo>
                  <a:pt x="304806" y="234951"/>
                </a:lnTo>
                <a:lnTo>
                  <a:pt x="344291" y="207228"/>
                </a:lnTo>
                <a:lnTo>
                  <a:pt x="386005" y="184555"/>
                </a:lnTo>
                <a:lnTo>
                  <a:pt x="429501" y="166930"/>
                </a:lnTo>
                <a:lnTo>
                  <a:pt x="474330" y="154354"/>
                </a:lnTo>
                <a:lnTo>
                  <a:pt x="520048" y="146824"/>
                </a:lnTo>
                <a:lnTo>
                  <a:pt x="566207" y="144342"/>
                </a:lnTo>
                <a:lnTo>
                  <a:pt x="942601" y="144342"/>
                </a:lnTo>
                <a:lnTo>
                  <a:pt x="926638" y="129799"/>
                </a:lnTo>
                <a:lnTo>
                  <a:pt x="883856" y="97655"/>
                </a:lnTo>
                <a:lnTo>
                  <a:pt x="838336" y="69745"/>
                </a:lnTo>
                <a:lnTo>
                  <a:pt x="790393" y="46249"/>
                </a:lnTo>
                <a:lnTo>
                  <a:pt x="740340" y="27345"/>
                </a:lnTo>
                <a:lnTo>
                  <a:pt x="688492" y="13215"/>
                </a:lnTo>
                <a:lnTo>
                  <a:pt x="640345" y="4651"/>
                </a:lnTo>
                <a:lnTo>
                  <a:pt x="592450" y="289"/>
                </a:lnTo>
                <a:lnTo>
                  <a:pt x="545012" y="0"/>
                </a:lnTo>
                <a:close/>
              </a:path>
              <a:path w="966470" h="1209039">
                <a:moveTo>
                  <a:pt x="426237" y="879990"/>
                </a:moveTo>
                <a:lnTo>
                  <a:pt x="432333" y="967112"/>
                </a:lnTo>
                <a:lnTo>
                  <a:pt x="510713" y="967112"/>
                </a:lnTo>
                <a:lnTo>
                  <a:pt x="426237" y="879990"/>
                </a:lnTo>
                <a:close/>
              </a:path>
              <a:path w="966470" h="1209039">
                <a:moveTo>
                  <a:pt x="942601" y="144342"/>
                </a:moveTo>
                <a:lnTo>
                  <a:pt x="566207" y="144342"/>
                </a:lnTo>
                <a:lnTo>
                  <a:pt x="612360" y="146906"/>
                </a:lnTo>
                <a:lnTo>
                  <a:pt x="658060" y="154516"/>
                </a:lnTo>
                <a:lnTo>
                  <a:pt x="702861" y="167170"/>
                </a:lnTo>
                <a:lnTo>
                  <a:pt x="746315" y="184870"/>
                </a:lnTo>
                <a:lnTo>
                  <a:pt x="787977" y="207613"/>
                </a:lnTo>
                <a:lnTo>
                  <a:pt x="827398" y="235401"/>
                </a:lnTo>
                <a:lnTo>
                  <a:pt x="864133" y="268231"/>
                </a:lnTo>
                <a:lnTo>
                  <a:pt x="966368" y="165996"/>
                </a:lnTo>
                <a:lnTo>
                  <a:pt x="942601" y="144342"/>
                </a:lnTo>
                <a:close/>
              </a:path>
            </a:pathLst>
          </a:custGeom>
          <a:solidFill>
            <a:srgbClr val="169E79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24071" y="2499733"/>
            <a:ext cx="966469" cy="1209040"/>
          </a:xfrm>
          <a:custGeom>
            <a:avLst/>
            <a:gdLst/>
            <a:ahLst/>
            <a:cxnLst/>
            <a:rect l="l" t="t" r="r" b="b"/>
            <a:pathLst>
              <a:path w="966470" h="1209039">
                <a:moveTo>
                  <a:pt x="966368" y="165996"/>
                </a:moveTo>
                <a:lnTo>
                  <a:pt x="864133" y="268231"/>
                </a:lnTo>
                <a:lnTo>
                  <a:pt x="827398" y="235401"/>
                </a:lnTo>
                <a:lnTo>
                  <a:pt x="787977" y="207613"/>
                </a:lnTo>
                <a:lnTo>
                  <a:pt x="746315" y="184870"/>
                </a:lnTo>
                <a:lnTo>
                  <a:pt x="702861" y="167170"/>
                </a:lnTo>
                <a:lnTo>
                  <a:pt x="658060" y="154516"/>
                </a:lnTo>
                <a:lnTo>
                  <a:pt x="612360" y="146906"/>
                </a:lnTo>
                <a:lnTo>
                  <a:pt x="566207" y="144342"/>
                </a:lnTo>
                <a:lnTo>
                  <a:pt x="520048" y="146824"/>
                </a:lnTo>
                <a:lnTo>
                  <a:pt x="474330" y="154354"/>
                </a:lnTo>
                <a:lnTo>
                  <a:pt x="429501" y="166930"/>
                </a:lnTo>
                <a:lnTo>
                  <a:pt x="386005" y="184555"/>
                </a:lnTo>
                <a:lnTo>
                  <a:pt x="344291" y="207228"/>
                </a:lnTo>
                <a:lnTo>
                  <a:pt x="304806" y="234951"/>
                </a:lnTo>
                <a:lnTo>
                  <a:pt x="267995" y="267723"/>
                </a:lnTo>
                <a:lnTo>
                  <a:pt x="235216" y="304516"/>
                </a:lnTo>
                <a:lnTo>
                  <a:pt x="207471" y="344002"/>
                </a:lnTo>
                <a:lnTo>
                  <a:pt x="184763" y="385734"/>
                </a:lnTo>
                <a:lnTo>
                  <a:pt x="167090" y="429263"/>
                </a:lnTo>
                <a:lnTo>
                  <a:pt x="154455" y="474142"/>
                </a:lnTo>
                <a:lnTo>
                  <a:pt x="146857" y="519922"/>
                </a:lnTo>
                <a:lnTo>
                  <a:pt x="144297" y="566157"/>
                </a:lnTo>
                <a:lnTo>
                  <a:pt x="146776" y="612397"/>
                </a:lnTo>
                <a:lnTo>
                  <a:pt x="154293" y="658195"/>
                </a:lnTo>
                <a:lnTo>
                  <a:pt x="166850" y="703103"/>
                </a:lnTo>
                <a:lnTo>
                  <a:pt x="184448" y="746673"/>
                </a:lnTo>
                <a:lnTo>
                  <a:pt x="207086" y="788457"/>
                </a:lnTo>
                <a:lnTo>
                  <a:pt x="234766" y="828008"/>
                </a:lnTo>
                <a:lnTo>
                  <a:pt x="267487" y="864877"/>
                </a:lnTo>
                <a:lnTo>
                  <a:pt x="304067" y="897531"/>
                </a:lnTo>
                <a:lnTo>
                  <a:pt x="344005" y="925614"/>
                </a:lnTo>
                <a:lnTo>
                  <a:pt x="386895" y="948887"/>
                </a:lnTo>
                <a:lnTo>
                  <a:pt x="432333" y="967112"/>
                </a:lnTo>
                <a:lnTo>
                  <a:pt x="426237" y="879990"/>
                </a:lnTo>
                <a:lnTo>
                  <a:pt x="600608" y="1059822"/>
                </a:lnTo>
                <a:lnTo>
                  <a:pt x="449478" y="1208412"/>
                </a:lnTo>
                <a:lnTo>
                  <a:pt x="443128" y="1119893"/>
                </a:lnTo>
                <a:lnTo>
                  <a:pt x="395899" y="1107266"/>
                </a:lnTo>
                <a:lnTo>
                  <a:pt x="350672" y="1090937"/>
                </a:lnTo>
                <a:lnTo>
                  <a:pt x="307575" y="1071110"/>
                </a:lnTo>
                <a:lnTo>
                  <a:pt x="266739" y="1047986"/>
                </a:lnTo>
                <a:lnTo>
                  <a:pt x="228291" y="1021771"/>
                </a:lnTo>
                <a:lnTo>
                  <a:pt x="192362" y="992665"/>
                </a:lnTo>
                <a:lnTo>
                  <a:pt x="159080" y="960873"/>
                </a:lnTo>
                <a:lnTo>
                  <a:pt x="128575" y="926598"/>
                </a:lnTo>
                <a:lnTo>
                  <a:pt x="100975" y="890042"/>
                </a:lnTo>
                <a:lnTo>
                  <a:pt x="76411" y="851409"/>
                </a:lnTo>
                <a:lnTo>
                  <a:pt x="55012" y="810902"/>
                </a:lnTo>
                <a:lnTo>
                  <a:pt x="36905" y="768724"/>
                </a:lnTo>
                <a:lnTo>
                  <a:pt x="22222" y="725078"/>
                </a:lnTo>
                <a:lnTo>
                  <a:pt x="11090" y="680166"/>
                </a:lnTo>
                <a:lnTo>
                  <a:pt x="3640" y="634193"/>
                </a:lnTo>
                <a:lnTo>
                  <a:pt x="0" y="587362"/>
                </a:lnTo>
                <a:lnTo>
                  <a:pt x="299" y="539874"/>
                </a:lnTo>
                <a:lnTo>
                  <a:pt x="4667" y="491934"/>
                </a:lnTo>
                <a:lnTo>
                  <a:pt x="13233" y="443745"/>
                </a:lnTo>
                <a:lnTo>
                  <a:pt x="25837" y="396457"/>
                </a:lnTo>
                <a:lnTo>
                  <a:pt x="42136" y="351173"/>
                </a:lnTo>
                <a:lnTo>
                  <a:pt x="61930" y="308021"/>
                </a:lnTo>
                <a:lnTo>
                  <a:pt x="85014" y="267133"/>
                </a:lnTo>
                <a:lnTo>
                  <a:pt x="111187" y="228635"/>
                </a:lnTo>
                <a:lnTo>
                  <a:pt x="140246" y="192659"/>
                </a:lnTo>
                <a:lnTo>
                  <a:pt x="171989" y="159333"/>
                </a:lnTo>
                <a:lnTo>
                  <a:pt x="206212" y="128787"/>
                </a:lnTo>
                <a:lnTo>
                  <a:pt x="242714" y="101150"/>
                </a:lnTo>
                <a:lnTo>
                  <a:pt x="281292" y="76550"/>
                </a:lnTo>
                <a:lnTo>
                  <a:pt x="321743" y="55119"/>
                </a:lnTo>
                <a:lnTo>
                  <a:pt x="363865" y="36984"/>
                </a:lnTo>
                <a:lnTo>
                  <a:pt x="407456" y="22275"/>
                </a:lnTo>
                <a:lnTo>
                  <a:pt x="452312" y="11122"/>
                </a:lnTo>
                <a:lnTo>
                  <a:pt x="498232" y="3654"/>
                </a:lnTo>
                <a:lnTo>
                  <a:pt x="545012" y="0"/>
                </a:lnTo>
                <a:lnTo>
                  <a:pt x="592450" y="289"/>
                </a:lnTo>
                <a:lnTo>
                  <a:pt x="640345" y="4651"/>
                </a:lnTo>
                <a:lnTo>
                  <a:pt x="688492" y="13215"/>
                </a:lnTo>
                <a:lnTo>
                  <a:pt x="740340" y="27345"/>
                </a:lnTo>
                <a:lnTo>
                  <a:pt x="790393" y="46249"/>
                </a:lnTo>
                <a:lnTo>
                  <a:pt x="838336" y="69745"/>
                </a:lnTo>
                <a:lnTo>
                  <a:pt x="883856" y="97655"/>
                </a:lnTo>
                <a:lnTo>
                  <a:pt x="926638" y="129799"/>
                </a:lnTo>
                <a:lnTo>
                  <a:pt x="966368" y="16599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5402" y="2948381"/>
            <a:ext cx="5683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5F5F5F"/>
                </a:solidFill>
                <a:cs typeface="Calibri"/>
              </a:rPr>
              <a:t>Smoking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90238" y="3256517"/>
            <a:ext cx="1132205" cy="1131570"/>
          </a:xfrm>
          <a:custGeom>
            <a:avLst/>
            <a:gdLst/>
            <a:ahLst/>
            <a:cxnLst/>
            <a:rect l="l" t="t" r="r" b="b"/>
            <a:pathLst>
              <a:path w="1132204" h="1131570">
                <a:moveTo>
                  <a:pt x="144272" y="565674"/>
                </a:moveTo>
                <a:lnTo>
                  <a:pt x="0" y="565674"/>
                </a:lnTo>
                <a:lnTo>
                  <a:pt x="2192" y="615454"/>
                </a:lnTo>
                <a:lnTo>
                  <a:pt x="8698" y="664518"/>
                </a:lnTo>
                <a:lnTo>
                  <a:pt x="19407" y="712604"/>
                </a:lnTo>
                <a:lnTo>
                  <a:pt x="34212" y="759454"/>
                </a:lnTo>
                <a:lnTo>
                  <a:pt x="53003" y="804805"/>
                </a:lnTo>
                <a:lnTo>
                  <a:pt x="75673" y="848398"/>
                </a:lnTo>
                <a:lnTo>
                  <a:pt x="102111" y="889971"/>
                </a:lnTo>
                <a:lnTo>
                  <a:pt x="132211" y="929264"/>
                </a:lnTo>
                <a:lnTo>
                  <a:pt x="165862" y="966016"/>
                </a:lnTo>
                <a:lnTo>
                  <a:pt x="201874" y="999089"/>
                </a:lnTo>
                <a:lnTo>
                  <a:pt x="239928" y="1028486"/>
                </a:lnTo>
                <a:lnTo>
                  <a:pt x="279784" y="1054209"/>
                </a:lnTo>
                <a:lnTo>
                  <a:pt x="321200" y="1076257"/>
                </a:lnTo>
                <a:lnTo>
                  <a:pt x="363938" y="1094631"/>
                </a:lnTo>
                <a:lnTo>
                  <a:pt x="407757" y="1109330"/>
                </a:lnTo>
                <a:lnTo>
                  <a:pt x="452416" y="1120354"/>
                </a:lnTo>
                <a:lnTo>
                  <a:pt x="497675" y="1127703"/>
                </a:lnTo>
                <a:lnTo>
                  <a:pt x="543295" y="1131378"/>
                </a:lnTo>
                <a:lnTo>
                  <a:pt x="589036" y="1131378"/>
                </a:lnTo>
                <a:lnTo>
                  <a:pt x="634656" y="1127703"/>
                </a:lnTo>
                <a:lnTo>
                  <a:pt x="679915" y="1120354"/>
                </a:lnTo>
                <a:lnTo>
                  <a:pt x="724574" y="1109330"/>
                </a:lnTo>
                <a:lnTo>
                  <a:pt x="768393" y="1094631"/>
                </a:lnTo>
                <a:lnTo>
                  <a:pt x="811131" y="1076257"/>
                </a:lnTo>
                <a:lnTo>
                  <a:pt x="852547" y="1054209"/>
                </a:lnTo>
                <a:lnTo>
                  <a:pt x="892403" y="1028486"/>
                </a:lnTo>
                <a:lnTo>
                  <a:pt x="930457" y="999089"/>
                </a:lnTo>
                <a:lnTo>
                  <a:pt x="942988" y="987581"/>
                </a:lnTo>
                <a:lnTo>
                  <a:pt x="566165" y="987581"/>
                </a:lnTo>
                <a:lnTo>
                  <a:pt x="516956" y="984743"/>
                </a:lnTo>
                <a:lnTo>
                  <a:pt x="469417" y="976438"/>
                </a:lnTo>
                <a:lnTo>
                  <a:pt x="423862" y="962984"/>
                </a:lnTo>
                <a:lnTo>
                  <a:pt x="380610" y="944697"/>
                </a:lnTo>
                <a:lnTo>
                  <a:pt x="339976" y="921894"/>
                </a:lnTo>
                <a:lnTo>
                  <a:pt x="302276" y="894891"/>
                </a:lnTo>
                <a:lnTo>
                  <a:pt x="267827" y="864005"/>
                </a:lnTo>
                <a:lnTo>
                  <a:pt x="236944" y="829553"/>
                </a:lnTo>
                <a:lnTo>
                  <a:pt x="209946" y="791851"/>
                </a:lnTo>
                <a:lnTo>
                  <a:pt x="187146" y="751216"/>
                </a:lnTo>
                <a:lnTo>
                  <a:pt x="168863" y="707964"/>
                </a:lnTo>
                <a:lnTo>
                  <a:pt x="155412" y="662412"/>
                </a:lnTo>
                <a:lnTo>
                  <a:pt x="147109" y="614877"/>
                </a:lnTo>
                <a:lnTo>
                  <a:pt x="144272" y="565674"/>
                </a:lnTo>
                <a:close/>
              </a:path>
              <a:path w="1132204" h="1131570">
                <a:moveTo>
                  <a:pt x="942961" y="143780"/>
                </a:moveTo>
                <a:lnTo>
                  <a:pt x="566165" y="143780"/>
                </a:lnTo>
                <a:lnTo>
                  <a:pt x="615375" y="146618"/>
                </a:lnTo>
                <a:lnTo>
                  <a:pt x="662914" y="154921"/>
                </a:lnTo>
                <a:lnTo>
                  <a:pt x="708469" y="168372"/>
                </a:lnTo>
                <a:lnTo>
                  <a:pt x="751721" y="186655"/>
                </a:lnTo>
                <a:lnTo>
                  <a:pt x="792355" y="209455"/>
                </a:lnTo>
                <a:lnTo>
                  <a:pt x="830055" y="236453"/>
                </a:lnTo>
                <a:lnTo>
                  <a:pt x="864519" y="267351"/>
                </a:lnTo>
                <a:lnTo>
                  <a:pt x="895387" y="301785"/>
                </a:lnTo>
                <a:lnTo>
                  <a:pt x="922385" y="339485"/>
                </a:lnTo>
                <a:lnTo>
                  <a:pt x="945185" y="380119"/>
                </a:lnTo>
                <a:lnTo>
                  <a:pt x="963468" y="423371"/>
                </a:lnTo>
                <a:lnTo>
                  <a:pt x="976919" y="468926"/>
                </a:lnTo>
                <a:lnTo>
                  <a:pt x="985222" y="516465"/>
                </a:lnTo>
                <a:lnTo>
                  <a:pt x="988060" y="565674"/>
                </a:lnTo>
                <a:lnTo>
                  <a:pt x="985222" y="614877"/>
                </a:lnTo>
                <a:lnTo>
                  <a:pt x="976919" y="662412"/>
                </a:lnTo>
                <a:lnTo>
                  <a:pt x="963468" y="707964"/>
                </a:lnTo>
                <a:lnTo>
                  <a:pt x="945185" y="751216"/>
                </a:lnTo>
                <a:lnTo>
                  <a:pt x="922385" y="791851"/>
                </a:lnTo>
                <a:lnTo>
                  <a:pt x="895387" y="829553"/>
                </a:lnTo>
                <a:lnTo>
                  <a:pt x="864504" y="864005"/>
                </a:lnTo>
                <a:lnTo>
                  <a:pt x="830055" y="894891"/>
                </a:lnTo>
                <a:lnTo>
                  <a:pt x="792355" y="921894"/>
                </a:lnTo>
                <a:lnTo>
                  <a:pt x="751721" y="944697"/>
                </a:lnTo>
                <a:lnTo>
                  <a:pt x="708469" y="962984"/>
                </a:lnTo>
                <a:lnTo>
                  <a:pt x="662914" y="976438"/>
                </a:lnTo>
                <a:lnTo>
                  <a:pt x="615375" y="984743"/>
                </a:lnTo>
                <a:lnTo>
                  <a:pt x="566165" y="987581"/>
                </a:lnTo>
                <a:lnTo>
                  <a:pt x="942988" y="987581"/>
                </a:lnTo>
                <a:lnTo>
                  <a:pt x="999544" y="930004"/>
                </a:lnTo>
                <a:lnTo>
                  <a:pt x="1028943" y="891949"/>
                </a:lnTo>
                <a:lnTo>
                  <a:pt x="1054667" y="852092"/>
                </a:lnTo>
                <a:lnTo>
                  <a:pt x="1076717" y="810673"/>
                </a:lnTo>
                <a:lnTo>
                  <a:pt x="1095091" y="767933"/>
                </a:lnTo>
                <a:lnTo>
                  <a:pt x="1109791" y="724112"/>
                </a:lnTo>
                <a:lnTo>
                  <a:pt x="1120816" y="679450"/>
                </a:lnTo>
                <a:lnTo>
                  <a:pt x="1128165" y="634188"/>
                </a:lnTo>
                <a:lnTo>
                  <a:pt x="1131840" y="588565"/>
                </a:lnTo>
                <a:lnTo>
                  <a:pt x="1131840" y="542822"/>
                </a:lnTo>
                <a:lnTo>
                  <a:pt x="1128165" y="497199"/>
                </a:lnTo>
                <a:lnTo>
                  <a:pt x="1120816" y="451936"/>
                </a:lnTo>
                <a:lnTo>
                  <a:pt x="1109791" y="407274"/>
                </a:lnTo>
                <a:lnTo>
                  <a:pt x="1095091" y="363453"/>
                </a:lnTo>
                <a:lnTo>
                  <a:pt x="1076717" y="320713"/>
                </a:lnTo>
                <a:lnTo>
                  <a:pt x="1054667" y="279295"/>
                </a:lnTo>
                <a:lnTo>
                  <a:pt x="1028943" y="239438"/>
                </a:lnTo>
                <a:lnTo>
                  <a:pt x="999544" y="201383"/>
                </a:lnTo>
                <a:lnTo>
                  <a:pt x="966470" y="165370"/>
                </a:lnTo>
                <a:lnTo>
                  <a:pt x="942961" y="143780"/>
                </a:lnTo>
                <a:close/>
              </a:path>
              <a:path w="1132204" h="1131570">
                <a:moveTo>
                  <a:pt x="589036" y="0"/>
                </a:moveTo>
                <a:lnTo>
                  <a:pt x="543295" y="0"/>
                </a:lnTo>
                <a:lnTo>
                  <a:pt x="497675" y="3674"/>
                </a:lnTo>
                <a:lnTo>
                  <a:pt x="452416" y="11024"/>
                </a:lnTo>
                <a:lnTo>
                  <a:pt x="407757" y="22049"/>
                </a:lnTo>
                <a:lnTo>
                  <a:pt x="363938" y="36749"/>
                </a:lnTo>
                <a:lnTo>
                  <a:pt x="321200" y="55123"/>
                </a:lnTo>
                <a:lnTo>
                  <a:pt x="279784" y="77173"/>
                </a:lnTo>
                <a:lnTo>
                  <a:pt x="239928" y="102897"/>
                </a:lnTo>
                <a:lnTo>
                  <a:pt x="201874" y="132296"/>
                </a:lnTo>
                <a:lnTo>
                  <a:pt x="165862" y="165370"/>
                </a:lnTo>
                <a:lnTo>
                  <a:pt x="267842" y="267351"/>
                </a:lnTo>
                <a:lnTo>
                  <a:pt x="303409" y="235594"/>
                </a:lnTo>
                <a:lnTo>
                  <a:pt x="342014" y="208252"/>
                </a:lnTo>
                <a:lnTo>
                  <a:pt x="383246" y="185499"/>
                </a:lnTo>
                <a:lnTo>
                  <a:pt x="426690" y="167503"/>
                </a:lnTo>
                <a:lnTo>
                  <a:pt x="471933" y="154438"/>
                </a:lnTo>
                <a:lnTo>
                  <a:pt x="518563" y="146473"/>
                </a:lnTo>
                <a:lnTo>
                  <a:pt x="566165" y="143780"/>
                </a:lnTo>
                <a:lnTo>
                  <a:pt x="942961" y="143780"/>
                </a:lnTo>
                <a:lnTo>
                  <a:pt x="930457" y="132296"/>
                </a:lnTo>
                <a:lnTo>
                  <a:pt x="892403" y="102897"/>
                </a:lnTo>
                <a:lnTo>
                  <a:pt x="852547" y="77173"/>
                </a:lnTo>
                <a:lnTo>
                  <a:pt x="811131" y="55123"/>
                </a:lnTo>
                <a:lnTo>
                  <a:pt x="768393" y="36749"/>
                </a:lnTo>
                <a:lnTo>
                  <a:pt x="724574" y="22049"/>
                </a:lnTo>
                <a:lnTo>
                  <a:pt x="679915" y="11024"/>
                </a:lnTo>
                <a:lnTo>
                  <a:pt x="634656" y="3674"/>
                </a:lnTo>
                <a:lnTo>
                  <a:pt x="58903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90238" y="3256517"/>
            <a:ext cx="1132205" cy="1131570"/>
          </a:xfrm>
          <a:custGeom>
            <a:avLst/>
            <a:gdLst/>
            <a:ahLst/>
            <a:cxnLst/>
            <a:rect l="l" t="t" r="r" b="b"/>
            <a:pathLst>
              <a:path w="1132204" h="1131570">
                <a:moveTo>
                  <a:pt x="165862" y="165370"/>
                </a:moveTo>
                <a:lnTo>
                  <a:pt x="201874" y="132296"/>
                </a:lnTo>
                <a:lnTo>
                  <a:pt x="239928" y="102897"/>
                </a:lnTo>
                <a:lnTo>
                  <a:pt x="279784" y="77173"/>
                </a:lnTo>
                <a:lnTo>
                  <a:pt x="321200" y="55123"/>
                </a:lnTo>
                <a:lnTo>
                  <a:pt x="363938" y="36749"/>
                </a:lnTo>
                <a:lnTo>
                  <a:pt x="407757" y="22049"/>
                </a:lnTo>
                <a:lnTo>
                  <a:pt x="452416" y="11024"/>
                </a:lnTo>
                <a:lnTo>
                  <a:pt x="497675" y="3674"/>
                </a:lnTo>
                <a:lnTo>
                  <a:pt x="543295" y="0"/>
                </a:lnTo>
                <a:lnTo>
                  <a:pt x="589036" y="0"/>
                </a:lnTo>
                <a:lnTo>
                  <a:pt x="634656" y="3674"/>
                </a:lnTo>
                <a:lnTo>
                  <a:pt x="679915" y="11024"/>
                </a:lnTo>
                <a:lnTo>
                  <a:pt x="724574" y="22049"/>
                </a:lnTo>
                <a:lnTo>
                  <a:pt x="768393" y="36749"/>
                </a:lnTo>
                <a:lnTo>
                  <a:pt x="811131" y="55123"/>
                </a:lnTo>
                <a:lnTo>
                  <a:pt x="852547" y="77173"/>
                </a:lnTo>
                <a:lnTo>
                  <a:pt x="892403" y="102897"/>
                </a:lnTo>
                <a:lnTo>
                  <a:pt x="930457" y="132296"/>
                </a:lnTo>
                <a:lnTo>
                  <a:pt x="966470" y="165370"/>
                </a:lnTo>
                <a:lnTo>
                  <a:pt x="999544" y="201383"/>
                </a:lnTo>
                <a:lnTo>
                  <a:pt x="1028943" y="239438"/>
                </a:lnTo>
                <a:lnTo>
                  <a:pt x="1054667" y="279295"/>
                </a:lnTo>
                <a:lnTo>
                  <a:pt x="1076717" y="320713"/>
                </a:lnTo>
                <a:lnTo>
                  <a:pt x="1095091" y="363453"/>
                </a:lnTo>
                <a:lnTo>
                  <a:pt x="1109791" y="407274"/>
                </a:lnTo>
                <a:lnTo>
                  <a:pt x="1120816" y="451936"/>
                </a:lnTo>
                <a:lnTo>
                  <a:pt x="1128165" y="497199"/>
                </a:lnTo>
                <a:lnTo>
                  <a:pt x="1131840" y="542822"/>
                </a:lnTo>
                <a:lnTo>
                  <a:pt x="1131840" y="588565"/>
                </a:lnTo>
                <a:lnTo>
                  <a:pt x="1128165" y="634188"/>
                </a:lnTo>
                <a:lnTo>
                  <a:pt x="1120816" y="679450"/>
                </a:lnTo>
                <a:lnTo>
                  <a:pt x="1109791" y="724112"/>
                </a:lnTo>
                <a:lnTo>
                  <a:pt x="1095091" y="767933"/>
                </a:lnTo>
                <a:lnTo>
                  <a:pt x="1076717" y="810673"/>
                </a:lnTo>
                <a:lnTo>
                  <a:pt x="1054667" y="852092"/>
                </a:lnTo>
                <a:lnTo>
                  <a:pt x="1028943" y="891949"/>
                </a:lnTo>
                <a:lnTo>
                  <a:pt x="999544" y="930004"/>
                </a:lnTo>
                <a:lnTo>
                  <a:pt x="966470" y="966016"/>
                </a:lnTo>
                <a:lnTo>
                  <a:pt x="930457" y="999089"/>
                </a:lnTo>
                <a:lnTo>
                  <a:pt x="892403" y="1028486"/>
                </a:lnTo>
                <a:lnTo>
                  <a:pt x="852547" y="1054209"/>
                </a:lnTo>
                <a:lnTo>
                  <a:pt x="811131" y="1076257"/>
                </a:lnTo>
                <a:lnTo>
                  <a:pt x="768393" y="1094631"/>
                </a:lnTo>
                <a:lnTo>
                  <a:pt x="724574" y="1109330"/>
                </a:lnTo>
                <a:lnTo>
                  <a:pt x="679915" y="1120354"/>
                </a:lnTo>
                <a:lnTo>
                  <a:pt x="634656" y="1127703"/>
                </a:lnTo>
                <a:lnTo>
                  <a:pt x="589036" y="1131378"/>
                </a:lnTo>
                <a:lnTo>
                  <a:pt x="543295" y="1131378"/>
                </a:lnTo>
                <a:lnTo>
                  <a:pt x="497675" y="1127703"/>
                </a:lnTo>
                <a:lnTo>
                  <a:pt x="452416" y="1120354"/>
                </a:lnTo>
                <a:lnTo>
                  <a:pt x="407757" y="1109330"/>
                </a:lnTo>
                <a:lnTo>
                  <a:pt x="363938" y="1094631"/>
                </a:lnTo>
                <a:lnTo>
                  <a:pt x="321200" y="1076257"/>
                </a:lnTo>
                <a:lnTo>
                  <a:pt x="279784" y="1054209"/>
                </a:lnTo>
                <a:lnTo>
                  <a:pt x="239928" y="1028486"/>
                </a:lnTo>
                <a:lnTo>
                  <a:pt x="201874" y="999089"/>
                </a:lnTo>
                <a:lnTo>
                  <a:pt x="165862" y="966016"/>
                </a:lnTo>
                <a:lnTo>
                  <a:pt x="132211" y="929264"/>
                </a:lnTo>
                <a:lnTo>
                  <a:pt x="102111" y="889971"/>
                </a:lnTo>
                <a:lnTo>
                  <a:pt x="75673" y="848398"/>
                </a:lnTo>
                <a:lnTo>
                  <a:pt x="53003" y="804805"/>
                </a:lnTo>
                <a:lnTo>
                  <a:pt x="34212" y="759454"/>
                </a:lnTo>
                <a:lnTo>
                  <a:pt x="19407" y="712604"/>
                </a:lnTo>
                <a:lnTo>
                  <a:pt x="8698" y="664518"/>
                </a:lnTo>
                <a:lnTo>
                  <a:pt x="2192" y="615454"/>
                </a:lnTo>
                <a:lnTo>
                  <a:pt x="0" y="565674"/>
                </a:lnTo>
                <a:lnTo>
                  <a:pt x="144272" y="565674"/>
                </a:lnTo>
                <a:lnTo>
                  <a:pt x="147109" y="614877"/>
                </a:lnTo>
                <a:lnTo>
                  <a:pt x="155412" y="662412"/>
                </a:lnTo>
                <a:lnTo>
                  <a:pt x="168863" y="707964"/>
                </a:lnTo>
                <a:lnTo>
                  <a:pt x="187146" y="751216"/>
                </a:lnTo>
                <a:lnTo>
                  <a:pt x="209946" y="791851"/>
                </a:lnTo>
                <a:lnTo>
                  <a:pt x="236944" y="829553"/>
                </a:lnTo>
                <a:lnTo>
                  <a:pt x="267827" y="864005"/>
                </a:lnTo>
                <a:lnTo>
                  <a:pt x="302276" y="894891"/>
                </a:lnTo>
                <a:lnTo>
                  <a:pt x="339976" y="921894"/>
                </a:lnTo>
                <a:lnTo>
                  <a:pt x="380610" y="944697"/>
                </a:lnTo>
                <a:lnTo>
                  <a:pt x="423862" y="962984"/>
                </a:lnTo>
                <a:lnTo>
                  <a:pt x="469417" y="976438"/>
                </a:lnTo>
                <a:lnTo>
                  <a:pt x="516956" y="984743"/>
                </a:lnTo>
                <a:lnTo>
                  <a:pt x="566165" y="987581"/>
                </a:lnTo>
                <a:lnTo>
                  <a:pt x="615375" y="984743"/>
                </a:lnTo>
                <a:lnTo>
                  <a:pt x="662914" y="976438"/>
                </a:lnTo>
                <a:lnTo>
                  <a:pt x="708469" y="962984"/>
                </a:lnTo>
                <a:lnTo>
                  <a:pt x="751721" y="944697"/>
                </a:lnTo>
                <a:lnTo>
                  <a:pt x="792355" y="921894"/>
                </a:lnTo>
                <a:lnTo>
                  <a:pt x="830055" y="894891"/>
                </a:lnTo>
                <a:lnTo>
                  <a:pt x="864504" y="864005"/>
                </a:lnTo>
                <a:lnTo>
                  <a:pt x="895387" y="829553"/>
                </a:lnTo>
                <a:lnTo>
                  <a:pt x="922385" y="791851"/>
                </a:lnTo>
                <a:lnTo>
                  <a:pt x="945185" y="751216"/>
                </a:lnTo>
                <a:lnTo>
                  <a:pt x="963468" y="707964"/>
                </a:lnTo>
                <a:lnTo>
                  <a:pt x="976919" y="662412"/>
                </a:lnTo>
                <a:lnTo>
                  <a:pt x="985222" y="614877"/>
                </a:lnTo>
                <a:lnTo>
                  <a:pt x="988060" y="565674"/>
                </a:lnTo>
                <a:lnTo>
                  <a:pt x="985222" y="516465"/>
                </a:lnTo>
                <a:lnTo>
                  <a:pt x="976919" y="468926"/>
                </a:lnTo>
                <a:lnTo>
                  <a:pt x="963468" y="423371"/>
                </a:lnTo>
                <a:lnTo>
                  <a:pt x="945185" y="380119"/>
                </a:lnTo>
                <a:lnTo>
                  <a:pt x="922385" y="339485"/>
                </a:lnTo>
                <a:lnTo>
                  <a:pt x="895387" y="301785"/>
                </a:lnTo>
                <a:lnTo>
                  <a:pt x="864504" y="267336"/>
                </a:lnTo>
                <a:lnTo>
                  <a:pt x="830055" y="236453"/>
                </a:lnTo>
                <a:lnTo>
                  <a:pt x="792355" y="209455"/>
                </a:lnTo>
                <a:lnTo>
                  <a:pt x="751721" y="186655"/>
                </a:lnTo>
                <a:lnTo>
                  <a:pt x="708469" y="168372"/>
                </a:lnTo>
                <a:lnTo>
                  <a:pt x="662914" y="154921"/>
                </a:lnTo>
                <a:lnTo>
                  <a:pt x="615375" y="146618"/>
                </a:lnTo>
                <a:lnTo>
                  <a:pt x="566165" y="143780"/>
                </a:lnTo>
                <a:lnTo>
                  <a:pt x="518563" y="146473"/>
                </a:lnTo>
                <a:lnTo>
                  <a:pt x="471933" y="154438"/>
                </a:lnTo>
                <a:lnTo>
                  <a:pt x="426690" y="167503"/>
                </a:lnTo>
                <a:lnTo>
                  <a:pt x="383246" y="185499"/>
                </a:lnTo>
                <a:lnTo>
                  <a:pt x="342014" y="208252"/>
                </a:lnTo>
                <a:lnTo>
                  <a:pt x="303409" y="235594"/>
                </a:lnTo>
                <a:lnTo>
                  <a:pt x="267842" y="267351"/>
                </a:lnTo>
                <a:lnTo>
                  <a:pt x="165862" y="16537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26660" y="3711955"/>
            <a:ext cx="4578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5F5F5F"/>
                </a:solidFill>
                <a:cs typeface="Calibri"/>
              </a:rPr>
              <a:t>Ca</a:t>
            </a:r>
            <a:r>
              <a:rPr sz="1200" b="1" dirty="0">
                <a:solidFill>
                  <a:srgbClr val="5F5F5F"/>
                </a:solidFill>
                <a:cs typeface="Calibri"/>
              </a:rPr>
              <a:t>n</a:t>
            </a:r>
            <a:r>
              <a:rPr sz="1200" b="1" spc="-5" dirty="0">
                <a:solidFill>
                  <a:srgbClr val="5F5F5F"/>
                </a:solidFill>
                <a:cs typeface="Calibri"/>
              </a:rPr>
              <a:t>cer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105" y="938022"/>
            <a:ext cx="8209915" cy="523240"/>
          </a:xfrm>
          <a:prstGeom prst="rect">
            <a:avLst/>
          </a:prstGeom>
          <a:ln w="19811">
            <a:solidFill>
              <a:srgbClr val="0D80B8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515995" marR="171450" indent="-3341370">
              <a:spcBef>
                <a:spcPts val="260"/>
              </a:spcBef>
            </a:pPr>
            <a:r>
              <a:rPr sz="1400" b="1" i="1" dirty="0">
                <a:solidFill>
                  <a:srgbClr val="5F5F5F"/>
                </a:solidFill>
                <a:cs typeface="Calibri"/>
              </a:rPr>
              <a:t>Causation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indicates that one </a:t>
            </a:r>
            <a:r>
              <a:rPr sz="1400" i="1" spc="-10" dirty="0">
                <a:solidFill>
                  <a:srgbClr val="5F5F5F"/>
                </a:solidFill>
                <a:cs typeface="Calibri"/>
              </a:rPr>
              <a:t>event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is the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result of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occurrence of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other event. This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also </a:t>
            </a:r>
            <a:r>
              <a:rPr sz="1400" i="1" spc="-10" dirty="0">
                <a:solidFill>
                  <a:srgbClr val="5F5F5F"/>
                </a:solidFill>
                <a:cs typeface="Calibri"/>
              </a:rPr>
              <a:t>referred to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as  cause and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effect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8533" y="2777998"/>
            <a:ext cx="19970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"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Alcohol can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cause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increase  </a:t>
            </a:r>
            <a:r>
              <a:rPr sz="1400" dirty="0">
                <a:solidFill>
                  <a:srgbClr val="5F5F5F"/>
                </a:solidFill>
                <a:cs typeface="Calibri"/>
              </a:rPr>
              <a:t>in risk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developing</a:t>
            </a:r>
            <a:r>
              <a:rPr sz="1400" spc="-6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cancer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60954" y="3019805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>
                <a:moveTo>
                  <a:pt x="0" y="0"/>
                </a:moveTo>
                <a:lnTo>
                  <a:pt x="720090" y="0"/>
                </a:lnTo>
              </a:path>
            </a:pathLst>
          </a:custGeom>
          <a:ln w="19812">
            <a:solidFill>
              <a:srgbClr val="2EB0F0"/>
            </a:solidFill>
            <a:prstDash val="sysDot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60954" y="3019805"/>
            <a:ext cx="0" cy="1223645"/>
          </a:xfrm>
          <a:custGeom>
            <a:avLst/>
            <a:gdLst/>
            <a:ahLst/>
            <a:cxnLst/>
            <a:rect l="l" t="t" r="r" b="b"/>
            <a:pathLst>
              <a:path h="1223645">
                <a:moveTo>
                  <a:pt x="0" y="0"/>
                </a:moveTo>
                <a:lnTo>
                  <a:pt x="0" y="1223302"/>
                </a:lnTo>
              </a:path>
            </a:pathLst>
          </a:custGeom>
          <a:ln w="19812">
            <a:solidFill>
              <a:srgbClr val="2EB0F0"/>
            </a:solidFill>
            <a:prstDash val="sysDot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60954" y="4242053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79">
                <a:moveTo>
                  <a:pt x="0" y="0"/>
                </a:moveTo>
                <a:lnTo>
                  <a:pt x="1224153" y="0"/>
                </a:lnTo>
              </a:path>
            </a:pathLst>
          </a:custGeom>
          <a:ln w="19812">
            <a:solidFill>
              <a:srgbClr val="2EB0F0"/>
            </a:solidFill>
            <a:prstDash val="sysDot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65241" y="2225801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126" y="0"/>
                </a:lnTo>
              </a:path>
            </a:pathLst>
          </a:custGeom>
          <a:ln w="19812">
            <a:solidFill>
              <a:srgbClr val="2EB0F0"/>
            </a:solidFill>
            <a:prstDash val="sysDot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72605" y="2225801"/>
            <a:ext cx="0" cy="1584325"/>
          </a:xfrm>
          <a:custGeom>
            <a:avLst/>
            <a:gdLst/>
            <a:ahLst/>
            <a:cxnLst/>
            <a:rect l="l" t="t" r="r" b="b"/>
            <a:pathLst>
              <a:path h="1584325">
                <a:moveTo>
                  <a:pt x="0" y="0"/>
                </a:moveTo>
                <a:lnTo>
                  <a:pt x="0" y="1584198"/>
                </a:lnTo>
              </a:path>
            </a:pathLst>
          </a:custGeom>
          <a:ln w="19812">
            <a:solidFill>
              <a:srgbClr val="2EB0F0"/>
            </a:solidFill>
            <a:prstDash val="sysDot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75909" y="3810761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126" y="0"/>
                </a:lnTo>
              </a:path>
            </a:pathLst>
          </a:custGeom>
          <a:ln w="19812">
            <a:solidFill>
              <a:srgbClr val="2EB0F0"/>
            </a:solidFill>
            <a:prstDash val="sysDot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5720" y="3308730"/>
            <a:ext cx="20256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 indent="-13970"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Smoking can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cause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increase  </a:t>
            </a:r>
            <a:r>
              <a:rPr sz="1400" dirty="0">
                <a:solidFill>
                  <a:srgbClr val="5F5F5F"/>
                </a:solidFill>
                <a:cs typeface="Calibri"/>
              </a:rPr>
              <a:t>in risk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developing</a:t>
            </a:r>
            <a:r>
              <a:rPr sz="1400" spc="-5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cancer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38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105" y="928877"/>
            <a:ext cx="3241675" cy="356870"/>
          </a:xfrm>
          <a:prstGeom prst="rect">
            <a:avLst/>
          </a:prstGeom>
          <a:ln w="19811">
            <a:solidFill>
              <a:srgbClr val="0D80B8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236220">
              <a:spcBef>
                <a:spcPts val="62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Covariance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variance in 2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dimensions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1652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</a:rPr>
              <a:t>Covariance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2237232" y="1524000"/>
            <a:ext cx="4324350" cy="2399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84164" y="3919728"/>
            <a:ext cx="2846832" cy="850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81115" y="3916679"/>
            <a:ext cx="2807208" cy="902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42076" y="3939540"/>
            <a:ext cx="2735580" cy="739140"/>
          </a:xfrm>
          <a:custGeom>
            <a:avLst/>
            <a:gdLst/>
            <a:ahLst/>
            <a:cxnLst/>
            <a:rect l="l" t="t" r="r" b="b"/>
            <a:pathLst>
              <a:path w="2735579" h="739139">
                <a:moveTo>
                  <a:pt x="0" y="739140"/>
                </a:moveTo>
                <a:lnTo>
                  <a:pt x="2735579" y="739140"/>
                </a:lnTo>
                <a:lnTo>
                  <a:pt x="2735579" y="0"/>
                </a:lnTo>
                <a:lnTo>
                  <a:pt x="0" y="0"/>
                </a:lnTo>
                <a:lnTo>
                  <a:pt x="0" y="73914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2076" y="3939540"/>
            <a:ext cx="2735580" cy="739140"/>
          </a:xfrm>
          <a:custGeom>
            <a:avLst/>
            <a:gdLst/>
            <a:ahLst/>
            <a:cxnLst/>
            <a:rect l="l" t="t" r="r" b="b"/>
            <a:pathLst>
              <a:path w="2735579" h="739139">
                <a:moveTo>
                  <a:pt x="0" y="739140"/>
                </a:moveTo>
                <a:lnTo>
                  <a:pt x="2735579" y="739140"/>
                </a:lnTo>
                <a:lnTo>
                  <a:pt x="2735579" y="0"/>
                </a:lnTo>
                <a:lnTo>
                  <a:pt x="0" y="0"/>
                </a:lnTo>
                <a:lnTo>
                  <a:pt x="0" y="73914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2076" y="3961587"/>
            <a:ext cx="273558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095" indent="-286385"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379095" algn="l"/>
                <a:tab pos="37973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Where </a:t>
            </a:r>
            <a:r>
              <a:rPr sz="1400" dirty="0">
                <a:solidFill>
                  <a:srgbClr val="5F5F5F"/>
                </a:solidFill>
                <a:cs typeface="Calibri"/>
              </a:rPr>
              <a:t>x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represents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mean </a:t>
            </a:r>
            <a:r>
              <a:rPr sz="1400" dirty="0">
                <a:solidFill>
                  <a:srgbClr val="5F5F5F"/>
                </a:solidFill>
                <a:cs typeface="Calibri"/>
              </a:rPr>
              <a:t>of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x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R="7620" algn="ctr"/>
            <a:r>
              <a:rPr sz="1400" spc="-5" dirty="0">
                <a:solidFill>
                  <a:srgbClr val="5F5F5F"/>
                </a:solidFill>
                <a:cs typeface="Calibri"/>
              </a:rPr>
              <a:t>and </a:t>
            </a:r>
            <a:r>
              <a:rPr sz="1400" dirty="0">
                <a:solidFill>
                  <a:srgbClr val="5F5F5F"/>
                </a:solidFill>
                <a:cs typeface="Calibri"/>
              </a:rPr>
              <a:t>y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represents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mean of</a:t>
            </a:r>
            <a:r>
              <a:rPr sz="1400" spc="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y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379095" indent="-286385">
              <a:buClr>
                <a:srgbClr val="095A82"/>
              </a:buClr>
              <a:buFont typeface="Wingdings"/>
              <a:buChar char=""/>
              <a:tabLst>
                <a:tab pos="379095" algn="l"/>
                <a:tab pos="37973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n is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total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number of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entries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42759" y="4027932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9" y="0"/>
                </a:lnTo>
              </a:path>
            </a:pathLst>
          </a:custGeom>
          <a:ln w="1524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33971" y="424434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08" y="0"/>
                </a:lnTo>
              </a:path>
            </a:pathLst>
          </a:custGeom>
          <a:ln w="1524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017" y="324053"/>
            <a:ext cx="33515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095A82"/>
                </a:solidFill>
                <a:cs typeface="Calibri"/>
              </a:rPr>
              <a:t>Computing</a:t>
            </a:r>
            <a:r>
              <a:rPr sz="2800" b="1" spc="-20" dirty="0">
                <a:solidFill>
                  <a:srgbClr val="095A82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095A82"/>
                </a:solidFill>
                <a:cs typeface="Calibri"/>
              </a:rPr>
              <a:t>Covariance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93016" y="2973936"/>
            <a:ext cx="977900" cy="668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4200" i="1" spc="10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4200" i="1" spc="-4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4200" spc="130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4200" spc="13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4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1626" y="1525110"/>
            <a:ext cx="18224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4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endParaRPr sz="2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55755" y="1525110"/>
            <a:ext cx="42862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415290" algn="l"/>
              </a:tabLst>
            </a:pPr>
            <a:r>
              <a:rPr sz="2450" i="1" u="heavy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8464" y="2557318"/>
            <a:ext cx="6661784" cy="668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  <a:tabLst>
                <a:tab pos="6648450" algn="l"/>
              </a:tabLst>
            </a:pPr>
            <a:r>
              <a:rPr sz="4200" spc="160" dirty="0">
                <a:solidFill>
                  <a:prstClr val="black"/>
                </a:solidFill>
                <a:latin typeface="Times New Roman"/>
                <a:cs typeface="Times New Roman"/>
              </a:rPr>
              <a:t>cov(</a:t>
            </a:r>
            <a:r>
              <a:rPr sz="4200" i="1" spc="160" dirty="0">
                <a:solidFill>
                  <a:prstClr val="black"/>
                </a:solidFill>
                <a:latin typeface="Times New Roman"/>
                <a:cs typeface="Times New Roman"/>
              </a:rPr>
              <a:t>x </a:t>
            </a:r>
            <a:r>
              <a:rPr sz="4200" spc="5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sz="4200" i="1" spc="85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4200" spc="85" dirty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sz="4200" spc="1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6300" u="heavy" spc="-345" baseline="21164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75" i="1" u="heavy" spc="30" baseline="36281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3675" u="heavy" spc="30" baseline="36281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sz="3675" u="heavy" spc="30" baseline="36281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3675" baseline="3628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67858" y="1525110"/>
            <a:ext cx="2698115" cy="986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30810" algn="r">
              <a:lnSpc>
                <a:spcPts val="2725"/>
              </a:lnSpc>
              <a:spcBef>
                <a:spcPts val="110"/>
              </a:spcBef>
              <a:tabLst>
                <a:tab pos="360680" algn="l"/>
              </a:tabLst>
            </a:pPr>
            <a:r>
              <a:rPr sz="2450" i="1" u="heavy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37515" indent="-424815">
              <a:lnSpc>
                <a:spcPts val="4825"/>
              </a:lnSpc>
              <a:buFont typeface="Symbol"/>
              <a:buChar char=""/>
              <a:tabLst>
                <a:tab pos="438150" algn="l"/>
                <a:tab pos="1751330" algn="l"/>
              </a:tabLst>
            </a:pPr>
            <a:r>
              <a:rPr sz="4200" i="1" spc="10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z="4200" i="1" spc="-3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4200" spc="5" dirty="0">
                <a:solidFill>
                  <a:prstClr val="black"/>
                </a:solidFill>
                <a:latin typeface="Times New Roman"/>
                <a:cs typeface="Times New Roman"/>
              </a:rPr>
              <a:t>)(</a:t>
            </a:r>
            <a:r>
              <a:rPr sz="4200" spc="-5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4200" i="1" spc="5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3675" i="1" spc="7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i	</a:t>
            </a:r>
            <a:r>
              <a:rPr sz="4200" spc="10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4200" spc="-91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4200" i="1" spc="10" dirty="0">
                <a:solidFill>
                  <a:prstClr val="black"/>
                </a:solidFill>
                <a:latin typeface="Times New Roman"/>
                <a:cs typeface="Times New Roman"/>
              </a:rPr>
              <a:t>Y </a:t>
            </a:r>
            <a:r>
              <a:rPr sz="4200" spc="5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sz="4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5950" y="1575845"/>
            <a:ext cx="1193800" cy="989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450" spc="742" baseline="-8377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r>
              <a:rPr sz="4200" spc="30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4200" i="1" spc="-55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z="3675" i="1" baseline="-23809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endParaRPr sz="3675" baseline="-238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64336" y="1501139"/>
            <a:ext cx="6815455" cy="2143125"/>
          </a:xfrm>
          <a:custGeom>
            <a:avLst/>
            <a:gdLst/>
            <a:ahLst/>
            <a:cxnLst/>
            <a:rect l="l" t="t" r="r" b="b"/>
            <a:pathLst>
              <a:path w="6815455" h="2143125">
                <a:moveTo>
                  <a:pt x="0" y="2142744"/>
                </a:moveTo>
                <a:lnTo>
                  <a:pt x="6815327" y="2142744"/>
                </a:lnTo>
                <a:lnTo>
                  <a:pt x="6815327" y="0"/>
                </a:lnTo>
                <a:lnTo>
                  <a:pt x="0" y="0"/>
                </a:lnTo>
                <a:lnTo>
                  <a:pt x="0" y="2142744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168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</a:rPr>
              <a:t>Correlation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1345691" y="896150"/>
            <a:ext cx="6448044" cy="419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54480" y="893025"/>
            <a:ext cx="6028944" cy="475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3603" y="915924"/>
            <a:ext cx="6337300" cy="307975"/>
          </a:xfrm>
          <a:custGeom>
            <a:avLst/>
            <a:gdLst/>
            <a:ahLst/>
            <a:cxnLst/>
            <a:rect l="l" t="t" r="r" b="b"/>
            <a:pathLst>
              <a:path w="6337300" h="307975">
                <a:moveTo>
                  <a:pt x="0" y="307848"/>
                </a:moveTo>
                <a:lnTo>
                  <a:pt x="6336792" y="307848"/>
                </a:lnTo>
                <a:lnTo>
                  <a:pt x="6336792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3603" y="915924"/>
            <a:ext cx="6337300" cy="307975"/>
          </a:xfrm>
          <a:custGeom>
            <a:avLst/>
            <a:gdLst/>
            <a:ahLst/>
            <a:cxnLst/>
            <a:rect l="l" t="t" r="r" b="b"/>
            <a:pathLst>
              <a:path w="6337300" h="307975">
                <a:moveTo>
                  <a:pt x="0" y="307848"/>
                </a:moveTo>
                <a:lnTo>
                  <a:pt x="6336792" y="307848"/>
                </a:lnTo>
                <a:lnTo>
                  <a:pt x="6336792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3603" y="936751"/>
            <a:ext cx="63373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150">
              <a:spcBef>
                <a:spcPts val="105"/>
              </a:spcBef>
            </a:pPr>
            <a:r>
              <a:rPr sz="1400" i="1" spc="-5" dirty="0">
                <a:solidFill>
                  <a:srgbClr val="FFFFFF"/>
                </a:solidFill>
                <a:cs typeface="Calibri"/>
              </a:rPr>
              <a:t>Determines both </a:t>
            </a:r>
            <a:r>
              <a:rPr sz="1400" i="1" dirty="0">
                <a:solidFill>
                  <a:srgbClr val="FFFFFF"/>
                </a:solidFill>
                <a:cs typeface="Calibri"/>
              </a:rPr>
              <a:t>the </a:t>
            </a:r>
            <a:r>
              <a:rPr sz="1400" i="1" spc="-5" dirty="0">
                <a:solidFill>
                  <a:srgbClr val="FFFFFF"/>
                </a:solidFill>
                <a:cs typeface="Calibri"/>
              </a:rPr>
              <a:t>nature and strength of </a:t>
            </a:r>
            <a:r>
              <a:rPr sz="1400" i="1" dirty="0">
                <a:solidFill>
                  <a:srgbClr val="FFFFFF"/>
                </a:solidFill>
                <a:cs typeface="Calibri"/>
              </a:rPr>
              <a:t>relationship </a:t>
            </a:r>
            <a:r>
              <a:rPr sz="1400" i="1" spc="-5" dirty="0">
                <a:solidFill>
                  <a:srgbClr val="FFFFFF"/>
                </a:solidFill>
                <a:cs typeface="Calibri"/>
              </a:rPr>
              <a:t>between </a:t>
            </a:r>
            <a:r>
              <a:rPr sz="1400" i="1" dirty="0">
                <a:solidFill>
                  <a:srgbClr val="FFFFFF"/>
                </a:solidFill>
                <a:cs typeface="Calibri"/>
              </a:rPr>
              <a:t>two</a:t>
            </a:r>
            <a:r>
              <a:rPr sz="1400" i="1" spc="-3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i="1" dirty="0">
                <a:solidFill>
                  <a:srgbClr val="FFFFFF"/>
                </a:solidFill>
                <a:cs typeface="Calibri"/>
              </a:rPr>
              <a:t>variables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0268" y="3867911"/>
            <a:ext cx="507492" cy="451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8522" y="3922014"/>
            <a:ext cx="6769734" cy="307975"/>
          </a:xfrm>
          <a:prstGeom prst="rect">
            <a:avLst/>
          </a:prstGeom>
          <a:ln w="19811">
            <a:solidFill>
              <a:srgbClr val="16A995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spcBef>
                <a:spcPts val="265"/>
              </a:spcBef>
            </a:pPr>
            <a:r>
              <a:rPr sz="1400" b="1" spc="-5" dirty="0">
                <a:solidFill>
                  <a:srgbClr val="5F5F5F"/>
                </a:solidFill>
                <a:cs typeface="Calibri"/>
              </a:rPr>
              <a:t>Note: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Correlation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applied only </a:t>
            </a:r>
            <a:r>
              <a:rPr sz="1400" dirty="0">
                <a:solidFill>
                  <a:srgbClr val="5F5F5F"/>
                </a:solidFill>
                <a:cs typeface="Calibri"/>
              </a:rPr>
              <a:t>when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variables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are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dependent on</a:t>
            </a:r>
            <a:r>
              <a:rPr sz="1400" spc="8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time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42438" y="1611630"/>
            <a:ext cx="502920" cy="2016760"/>
          </a:xfrm>
          <a:custGeom>
            <a:avLst/>
            <a:gdLst/>
            <a:ahLst/>
            <a:cxnLst/>
            <a:rect l="l" t="t" r="r" b="b"/>
            <a:pathLst>
              <a:path w="502919" h="2016760">
                <a:moveTo>
                  <a:pt x="502919" y="0"/>
                </a:moveTo>
                <a:lnTo>
                  <a:pt x="502919" y="1764792"/>
                </a:lnTo>
                <a:lnTo>
                  <a:pt x="251460" y="2016252"/>
                </a:lnTo>
                <a:lnTo>
                  <a:pt x="0" y="1764792"/>
                </a:lnTo>
                <a:lnTo>
                  <a:pt x="0" y="0"/>
                </a:lnTo>
                <a:lnTo>
                  <a:pt x="502919" y="0"/>
                </a:lnTo>
                <a:close/>
              </a:path>
            </a:pathLst>
          </a:custGeom>
          <a:ln w="22860">
            <a:solidFill>
              <a:srgbClr val="0D80B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61436" y="1695069"/>
            <a:ext cx="228600" cy="17208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5" dirty="0">
                <a:solidFill>
                  <a:srgbClr val="0D80B8"/>
                </a:solidFill>
                <a:cs typeface="Calibri"/>
              </a:rPr>
              <a:t>Range of</a:t>
            </a:r>
            <a:r>
              <a:rPr sz="1600" spc="-50" dirty="0">
                <a:solidFill>
                  <a:srgbClr val="0D80B8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0D80B8"/>
                </a:solidFill>
                <a:cs typeface="Calibri"/>
              </a:rPr>
              <a:t>Correlation</a:t>
            </a:r>
            <a:endParaRPr sz="1600"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45357" y="1611630"/>
            <a:ext cx="1620520" cy="0"/>
          </a:xfrm>
          <a:custGeom>
            <a:avLst/>
            <a:gdLst/>
            <a:ahLst/>
            <a:cxnLst/>
            <a:rect l="l" t="t" r="r" b="b"/>
            <a:pathLst>
              <a:path w="1620520">
                <a:moveTo>
                  <a:pt x="0" y="0"/>
                </a:moveTo>
                <a:lnTo>
                  <a:pt x="1620139" y="0"/>
                </a:lnTo>
              </a:path>
            </a:pathLst>
          </a:custGeom>
          <a:ln w="1981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93898" y="3624834"/>
            <a:ext cx="1944370" cy="0"/>
          </a:xfrm>
          <a:custGeom>
            <a:avLst/>
            <a:gdLst/>
            <a:ahLst/>
            <a:cxnLst/>
            <a:rect l="l" t="t" r="r" b="b"/>
            <a:pathLst>
              <a:path w="1944370">
                <a:moveTo>
                  <a:pt x="0" y="0"/>
                </a:moveTo>
                <a:lnTo>
                  <a:pt x="1944242" y="0"/>
                </a:lnTo>
              </a:path>
            </a:pathLst>
          </a:custGeom>
          <a:ln w="1981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64404" y="1628013"/>
            <a:ext cx="2038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solidFill>
                  <a:srgbClr val="5F5F5F"/>
                </a:solidFill>
                <a:cs typeface="Calibri"/>
              </a:rPr>
              <a:t>+1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81169" y="3280917"/>
            <a:ext cx="1708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5F5F5F"/>
                </a:solidFill>
                <a:cs typeface="Calibri"/>
              </a:rPr>
              <a:t>-1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14544" y="3119602"/>
            <a:ext cx="1348739" cy="6599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24271" y="3130283"/>
            <a:ext cx="1127760" cy="688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79314" y="3146298"/>
            <a:ext cx="1224280" cy="535305"/>
          </a:xfrm>
          <a:custGeom>
            <a:avLst/>
            <a:gdLst/>
            <a:ahLst/>
            <a:cxnLst/>
            <a:rect l="l" t="t" r="r" b="b"/>
            <a:pathLst>
              <a:path w="1224279" h="535304">
                <a:moveTo>
                  <a:pt x="1134618" y="0"/>
                </a:moveTo>
                <a:lnTo>
                  <a:pt x="89153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445769"/>
                </a:lnTo>
                <a:lnTo>
                  <a:pt x="7000" y="480488"/>
                </a:lnTo>
                <a:lnTo>
                  <a:pt x="26098" y="508825"/>
                </a:lnTo>
                <a:lnTo>
                  <a:pt x="54435" y="527923"/>
                </a:lnTo>
                <a:lnTo>
                  <a:pt x="89153" y="534923"/>
                </a:lnTo>
                <a:lnTo>
                  <a:pt x="1134618" y="534923"/>
                </a:lnTo>
                <a:lnTo>
                  <a:pt x="1169336" y="527923"/>
                </a:lnTo>
                <a:lnTo>
                  <a:pt x="1197673" y="508825"/>
                </a:lnTo>
                <a:lnTo>
                  <a:pt x="1216771" y="480488"/>
                </a:lnTo>
                <a:lnTo>
                  <a:pt x="1223772" y="445769"/>
                </a:lnTo>
                <a:lnTo>
                  <a:pt x="1223772" y="89153"/>
                </a:lnTo>
                <a:lnTo>
                  <a:pt x="1216771" y="54435"/>
                </a:lnTo>
                <a:lnTo>
                  <a:pt x="1197673" y="26098"/>
                </a:lnTo>
                <a:lnTo>
                  <a:pt x="1169336" y="7000"/>
                </a:lnTo>
                <a:lnTo>
                  <a:pt x="1134618" y="0"/>
                </a:lnTo>
                <a:close/>
              </a:path>
            </a:pathLst>
          </a:custGeom>
          <a:solidFill>
            <a:srgbClr val="16A995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79314" y="3146298"/>
            <a:ext cx="1224280" cy="535305"/>
          </a:xfrm>
          <a:custGeom>
            <a:avLst/>
            <a:gdLst/>
            <a:ahLst/>
            <a:cxnLst/>
            <a:rect l="l" t="t" r="r" b="b"/>
            <a:pathLst>
              <a:path w="1224279" h="535304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3" y="0"/>
                </a:lnTo>
                <a:lnTo>
                  <a:pt x="1134618" y="0"/>
                </a:lnTo>
                <a:lnTo>
                  <a:pt x="1169336" y="7000"/>
                </a:lnTo>
                <a:lnTo>
                  <a:pt x="1197673" y="26098"/>
                </a:lnTo>
                <a:lnTo>
                  <a:pt x="1216771" y="54435"/>
                </a:lnTo>
                <a:lnTo>
                  <a:pt x="1223772" y="89153"/>
                </a:lnTo>
                <a:lnTo>
                  <a:pt x="1223772" y="445769"/>
                </a:lnTo>
                <a:lnTo>
                  <a:pt x="1216771" y="480488"/>
                </a:lnTo>
                <a:lnTo>
                  <a:pt x="1197673" y="508825"/>
                </a:lnTo>
                <a:lnTo>
                  <a:pt x="1169336" y="527923"/>
                </a:lnTo>
                <a:lnTo>
                  <a:pt x="1134618" y="534923"/>
                </a:lnTo>
                <a:lnTo>
                  <a:pt x="89153" y="534923"/>
                </a:lnTo>
                <a:lnTo>
                  <a:pt x="54435" y="527923"/>
                </a:lnTo>
                <a:lnTo>
                  <a:pt x="26098" y="508825"/>
                </a:lnTo>
                <a:lnTo>
                  <a:pt x="7000" y="480488"/>
                </a:lnTo>
                <a:lnTo>
                  <a:pt x="0" y="445769"/>
                </a:lnTo>
                <a:lnTo>
                  <a:pt x="0" y="89153"/>
                </a:lnTo>
                <a:close/>
              </a:path>
            </a:pathLst>
          </a:custGeom>
          <a:ln w="228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72480" y="3175203"/>
            <a:ext cx="8382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cs typeface="Calibri"/>
              </a:rPr>
              <a:t>Negative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algn="ctr"/>
            <a:r>
              <a:rPr sz="1400" spc="-5" dirty="0">
                <a:solidFill>
                  <a:srgbClr val="FFFFFF"/>
                </a:solidFill>
                <a:cs typeface="Calibri"/>
              </a:rPr>
              <a:t>Co</a:t>
            </a:r>
            <a:r>
              <a:rPr sz="1400" dirty="0">
                <a:solidFill>
                  <a:srgbClr val="FFFFFF"/>
                </a:solidFill>
                <a:cs typeface="Calibri"/>
              </a:rPr>
              <a:t>r</a:t>
            </a:r>
            <a:r>
              <a:rPr sz="1400" spc="-25" dirty="0">
                <a:solidFill>
                  <a:srgbClr val="FFFFFF"/>
                </a:solidFill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cs typeface="Calibri"/>
              </a:rPr>
              <a:t>el</a:t>
            </a:r>
            <a:r>
              <a:rPr sz="1400" spc="-15" dirty="0">
                <a:solidFill>
                  <a:srgbClr val="FFFFFF"/>
                </a:solidFill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cs typeface="Calibri"/>
              </a:rPr>
              <a:t>tion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29200" y="1397482"/>
            <a:ext cx="1350264" cy="6599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38928" y="1409687"/>
            <a:ext cx="1127760" cy="688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93970" y="1424177"/>
            <a:ext cx="1225550" cy="535305"/>
          </a:xfrm>
          <a:custGeom>
            <a:avLst/>
            <a:gdLst/>
            <a:ahLst/>
            <a:cxnLst/>
            <a:rect l="l" t="t" r="r" b="b"/>
            <a:pathLst>
              <a:path w="1225550" h="535305">
                <a:moveTo>
                  <a:pt x="1136141" y="0"/>
                </a:moveTo>
                <a:lnTo>
                  <a:pt x="89153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4"/>
                </a:lnTo>
                <a:lnTo>
                  <a:pt x="0" y="445770"/>
                </a:lnTo>
                <a:lnTo>
                  <a:pt x="7000" y="480488"/>
                </a:lnTo>
                <a:lnTo>
                  <a:pt x="26098" y="508825"/>
                </a:lnTo>
                <a:lnTo>
                  <a:pt x="54435" y="527923"/>
                </a:lnTo>
                <a:lnTo>
                  <a:pt x="89153" y="534924"/>
                </a:lnTo>
                <a:lnTo>
                  <a:pt x="1136141" y="534924"/>
                </a:lnTo>
                <a:lnTo>
                  <a:pt x="1170860" y="527923"/>
                </a:lnTo>
                <a:lnTo>
                  <a:pt x="1199197" y="508825"/>
                </a:lnTo>
                <a:lnTo>
                  <a:pt x="1218295" y="480488"/>
                </a:lnTo>
                <a:lnTo>
                  <a:pt x="1225295" y="445770"/>
                </a:lnTo>
                <a:lnTo>
                  <a:pt x="1225295" y="89154"/>
                </a:lnTo>
                <a:lnTo>
                  <a:pt x="1218295" y="54435"/>
                </a:lnTo>
                <a:lnTo>
                  <a:pt x="1199197" y="26098"/>
                </a:lnTo>
                <a:lnTo>
                  <a:pt x="1170860" y="7000"/>
                </a:lnTo>
                <a:lnTo>
                  <a:pt x="1136141" y="0"/>
                </a:lnTo>
                <a:close/>
              </a:path>
            </a:pathLst>
          </a:custGeom>
          <a:solidFill>
            <a:srgbClr val="9CB955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93970" y="1424177"/>
            <a:ext cx="1225550" cy="535305"/>
          </a:xfrm>
          <a:custGeom>
            <a:avLst/>
            <a:gdLst/>
            <a:ahLst/>
            <a:cxnLst/>
            <a:rect l="l" t="t" r="r" b="b"/>
            <a:pathLst>
              <a:path w="1225550" h="535305">
                <a:moveTo>
                  <a:pt x="0" y="89154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3" y="0"/>
                </a:lnTo>
                <a:lnTo>
                  <a:pt x="1136141" y="0"/>
                </a:lnTo>
                <a:lnTo>
                  <a:pt x="1170860" y="7000"/>
                </a:lnTo>
                <a:lnTo>
                  <a:pt x="1199197" y="26098"/>
                </a:lnTo>
                <a:lnTo>
                  <a:pt x="1218295" y="54435"/>
                </a:lnTo>
                <a:lnTo>
                  <a:pt x="1225295" y="89154"/>
                </a:lnTo>
                <a:lnTo>
                  <a:pt x="1225295" y="445770"/>
                </a:lnTo>
                <a:lnTo>
                  <a:pt x="1218295" y="480488"/>
                </a:lnTo>
                <a:lnTo>
                  <a:pt x="1199197" y="508825"/>
                </a:lnTo>
                <a:lnTo>
                  <a:pt x="1170860" y="527923"/>
                </a:lnTo>
                <a:lnTo>
                  <a:pt x="1136141" y="534924"/>
                </a:lnTo>
                <a:lnTo>
                  <a:pt x="89153" y="534924"/>
                </a:lnTo>
                <a:lnTo>
                  <a:pt x="54435" y="527923"/>
                </a:lnTo>
                <a:lnTo>
                  <a:pt x="26098" y="508825"/>
                </a:lnTo>
                <a:lnTo>
                  <a:pt x="7000" y="480488"/>
                </a:lnTo>
                <a:lnTo>
                  <a:pt x="0" y="445770"/>
                </a:lnTo>
                <a:lnTo>
                  <a:pt x="0" y="89154"/>
                </a:lnTo>
                <a:close/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87136" y="1452829"/>
            <a:ext cx="8382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cs typeface="Calibri"/>
              </a:rPr>
              <a:t>Positive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algn="ctr"/>
            <a:r>
              <a:rPr sz="1400" spc="-5" dirty="0">
                <a:solidFill>
                  <a:srgbClr val="FFFFFF"/>
                </a:solidFill>
                <a:cs typeface="Calibri"/>
              </a:rPr>
              <a:t>Co</a:t>
            </a:r>
            <a:r>
              <a:rPr sz="1400" dirty="0">
                <a:solidFill>
                  <a:srgbClr val="FFFFFF"/>
                </a:solidFill>
                <a:cs typeface="Calibri"/>
              </a:rPr>
              <a:t>r</a:t>
            </a:r>
            <a:r>
              <a:rPr sz="1400" spc="-25" dirty="0">
                <a:solidFill>
                  <a:srgbClr val="FFFFFF"/>
                </a:solidFill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cs typeface="Calibri"/>
              </a:rPr>
              <a:t>el</a:t>
            </a:r>
            <a:r>
              <a:rPr sz="1400" spc="-15" dirty="0">
                <a:solidFill>
                  <a:srgbClr val="FFFFFF"/>
                </a:solidFill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cs typeface="Calibri"/>
              </a:rPr>
              <a:t>tion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36055" y="1489710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442616" y="51159"/>
                </a:moveTo>
                <a:lnTo>
                  <a:pt x="0" y="493775"/>
                </a:lnTo>
                <a:lnTo>
                  <a:pt x="20574" y="514350"/>
                </a:lnTo>
                <a:lnTo>
                  <a:pt x="463149" y="71650"/>
                </a:lnTo>
                <a:lnTo>
                  <a:pt x="442616" y="51159"/>
                </a:lnTo>
                <a:close/>
              </a:path>
              <a:path w="514350" h="514350">
                <a:moveTo>
                  <a:pt x="500699" y="40893"/>
                </a:moveTo>
                <a:lnTo>
                  <a:pt x="452881" y="40893"/>
                </a:lnTo>
                <a:lnTo>
                  <a:pt x="473328" y="61467"/>
                </a:lnTo>
                <a:lnTo>
                  <a:pt x="463149" y="71650"/>
                </a:lnTo>
                <a:lnTo>
                  <a:pt x="483616" y="92075"/>
                </a:lnTo>
                <a:lnTo>
                  <a:pt x="500699" y="40893"/>
                </a:lnTo>
                <a:close/>
              </a:path>
              <a:path w="514350" h="514350">
                <a:moveTo>
                  <a:pt x="452881" y="40893"/>
                </a:moveTo>
                <a:lnTo>
                  <a:pt x="442616" y="51159"/>
                </a:lnTo>
                <a:lnTo>
                  <a:pt x="463149" y="71650"/>
                </a:lnTo>
                <a:lnTo>
                  <a:pt x="473328" y="61467"/>
                </a:lnTo>
                <a:lnTo>
                  <a:pt x="452881" y="40893"/>
                </a:lnTo>
                <a:close/>
              </a:path>
              <a:path w="514350" h="514350">
                <a:moveTo>
                  <a:pt x="514350" y="0"/>
                </a:moveTo>
                <a:lnTo>
                  <a:pt x="422148" y="30734"/>
                </a:lnTo>
                <a:lnTo>
                  <a:pt x="442616" y="51159"/>
                </a:lnTo>
                <a:lnTo>
                  <a:pt x="452881" y="40893"/>
                </a:lnTo>
                <a:lnTo>
                  <a:pt x="500699" y="40893"/>
                </a:lnTo>
                <a:lnTo>
                  <a:pt x="514350" y="0"/>
                </a:lnTo>
                <a:close/>
              </a:path>
            </a:pathLst>
          </a:custGeom>
          <a:solidFill>
            <a:srgbClr val="9CB955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38214" y="3154172"/>
            <a:ext cx="683260" cy="470534"/>
          </a:xfrm>
          <a:custGeom>
            <a:avLst/>
            <a:gdLst/>
            <a:ahLst/>
            <a:cxnLst/>
            <a:rect l="l" t="t" r="r" b="b"/>
            <a:pathLst>
              <a:path w="683259" h="470535">
                <a:moveTo>
                  <a:pt x="602791" y="433166"/>
                </a:moveTo>
                <a:lnTo>
                  <a:pt x="586485" y="457199"/>
                </a:lnTo>
                <a:lnTo>
                  <a:pt x="682751" y="470026"/>
                </a:lnTo>
                <a:lnTo>
                  <a:pt x="666658" y="441324"/>
                </a:lnTo>
                <a:lnTo>
                  <a:pt x="614806" y="441324"/>
                </a:lnTo>
                <a:lnTo>
                  <a:pt x="602791" y="433166"/>
                </a:lnTo>
                <a:close/>
              </a:path>
              <a:path w="683259" h="470535">
                <a:moveTo>
                  <a:pt x="619008" y="409263"/>
                </a:moveTo>
                <a:lnTo>
                  <a:pt x="602791" y="433166"/>
                </a:lnTo>
                <a:lnTo>
                  <a:pt x="614806" y="441324"/>
                </a:lnTo>
                <a:lnTo>
                  <a:pt x="631062" y="417448"/>
                </a:lnTo>
                <a:lnTo>
                  <a:pt x="619008" y="409263"/>
                </a:lnTo>
                <a:close/>
              </a:path>
              <a:path w="683259" h="470535">
                <a:moveTo>
                  <a:pt x="635253" y="385317"/>
                </a:moveTo>
                <a:lnTo>
                  <a:pt x="619008" y="409263"/>
                </a:lnTo>
                <a:lnTo>
                  <a:pt x="631062" y="417448"/>
                </a:lnTo>
                <a:lnTo>
                  <a:pt x="614806" y="441324"/>
                </a:lnTo>
                <a:lnTo>
                  <a:pt x="666658" y="441324"/>
                </a:lnTo>
                <a:lnTo>
                  <a:pt x="635253" y="385317"/>
                </a:lnTo>
                <a:close/>
              </a:path>
              <a:path w="683259" h="470535">
                <a:moveTo>
                  <a:pt x="16255" y="0"/>
                </a:moveTo>
                <a:lnTo>
                  <a:pt x="0" y="23875"/>
                </a:lnTo>
                <a:lnTo>
                  <a:pt x="602791" y="433166"/>
                </a:lnTo>
                <a:lnTo>
                  <a:pt x="619008" y="409263"/>
                </a:lnTo>
                <a:lnTo>
                  <a:pt x="16255" y="0"/>
                </a:lnTo>
                <a:close/>
              </a:path>
            </a:pathLst>
          </a:custGeom>
          <a:solidFill>
            <a:srgbClr val="16A995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041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</a:rPr>
              <a:t>Covariance </a:t>
            </a:r>
            <a:r>
              <a:rPr sz="2800" spc="-5" dirty="0">
                <a:solidFill>
                  <a:srgbClr val="095A82"/>
                </a:solidFill>
              </a:rPr>
              <a:t>and</a:t>
            </a:r>
            <a:r>
              <a:rPr sz="2800" spc="5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Correlation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577974" y="1708404"/>
            <a:ext cx="2302385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7496" y="887349"/>
            <a:ext cx="1899185" cy="19853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68440" y="1674876"/>
            <a:ext cx="2011437" cy="2014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3379" y="3887520"/>
            <a:ext cx="1799589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marR="5080" indent="-146685">
              <a:lnSpc>
                <a:spcPct val="110000"/>
              </a:lnSpc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cov(X,Y) </a:t>
            </a:r>
            <a:r>
              <a:rPr sz="1400" dirty="0">
                <a:solidFill>
                  <a:srgbClr val="5F5F5F"/>
                </a:solidFill>
                <a:cs typeface="Calibri"/>
              </a:rPr>
              <a:t>&gt; 0: X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and </a:t>
            </a:r>
            <a:r>
              <a:rPr sz="1400" dirty="0">
                <a:solidFill>
                  <a:srgbClr val="5F5F5F"/>
                </a:solidFill>
                <a:cs typeface="Calibri"/>
              </a:rPr>
              <a:t>Y are  positively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correlated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5621" y="3135563"/>
            <a:ext cx="1799589" cy="4946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spcBef>
                <a:spcPts val="26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cov(X,Y) </a:t>
            </a:r>
            <a:r>
              <a:rPr sz="1400" dirty="0">
                <a:solidFill>
                  <a:srgbClr val="5F5F5F"/>
                </a:solidFill>
                <a:cs typeface="Calibri"/>
              </a:rPr>
              <a:t>= 0: X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and </a:t>
            </a:r>
            <a:r>
              <a:rPr sz="1400" dirty="0">
                <a:solidFill>
                  <a:srgbClr val="5F5F5F"/>
                </a:solidFill>
                <a:cs typeface="Calibri"/>
              </a:rPr>
              <a:t>Y</a:t>
            </a:r>
            <a:r>
              <a:rPr sz="1400" spc="-8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are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algn="ctr">
              <a:spcBef>
                <a:spcPts val="16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independent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24904" y="3887520"/>
            <a:ext cx="1799589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 marR="5080" indent="-167640">
              <a:lnSpc>
                <a:spcPct val="110000"/>
              </a:lnSpc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cov(X,Y) </a:t>
            </a:r>
            <a:r>
              <a:rPr sz="1400" dirty="0">
                <a:solidFill>
                  <a:srgbClr val="5F5F5F"/>
                </a:solidFill>
                <a:cs typeface="Calibri"/>
              </a:rPr>
              <a:t>&lt; 0: X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and </a:t>
            </a:r>
            <a:r>
              <a:rPr sz="1400" dirty="0">
                <a:solidFill>
                  <a:srgbClr val="5F5F5F"/>
                </a:solidFill>
                <a:cs typeface="Calibri"/>
              </a:rPr>
              <a:t>Y are  inversely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correlated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75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336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</a:rPr>
              <a:t>Correlation</a:t>
            </a:r>
            <a:r>
              <a:rPr sz="2800" spc="2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Coefficient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2268473" y="945641"/>
            <a:ext cx="4608830" cy="373380"/>
          </a:xfrm>
          <a:custGeom>
            <a:avLst/>
            <a:gdLst/>
            <a:ahLst/>
            <a:cxnLst/>
            <a:rect l="l" t="t" r="r" b="b"/>
            <a:pathLst>
              <a:path w="4608830" h="373380">
                <a:moveTo>
                  <a:pt x="0" y="62230"/>
                </a:moveTo>
                <a:lnTo>
                  <a:pt x="4883" y="37986"/>
                </a:lnTo>
                <a:lnTo>
                  <a:pt x="18208" y="18208"/>
                </a:lnTo>
                <a:lnTo>
                  <a:pt x="37986" y="4883"/>
                </a:lnTo>
                <a:lnTo>
                  <a:pt x="62230" y="0"/>
                </a:lnTo>
                <a:lnTo>
                  <a:pt x="4546346" y="0"/>
                </a:lnTo>
                <a:lnTo>
                  <a:pt x="4570589" y="4883"/>
                </a:lnTo>
                <a:lnTo>
                  <a:pt x="4590367" y="18208"/>
                </a:lnTo>
                <a:lnTo>
                  <a:pt x="4603692" y="37986"/>
                </a:lnTo>
                <a:lnTo>
                  <a:pt x="4608576" y="62230"/>
                </a:lnTo>
                <a:lnTo>
                  <a:pt x="4608576" y="311150"/>
                </a:lnTo>
                <a:lnTo>
                  <a:pt x="4603692" y="335393"/>
                </a:lnTo>
                <a:lnTo>
                  <a:pt x="4590367" y="355171"/>
                </a:lnTo>
                <a:lnTo>
                  <a:pt x="4570589" y="368496"/>
                </a:lnTo>
                <a:lnTo>
                  <a:pt x="4546346" y="373380"/>
                </a:lnTo>
                <a:lnTo>
                  <a:pt x="62230" y="373380"/>
                </a:lnTo>
                <a:lnTo>
                  <a:pt x="37986" y="368496"/>
                </a:lnTo>
                <a:lnTo>
                  <a:pt x="18208" y="355171"/>
                </a:lnTo>
                <a:lnTo>
                  <a:pt x="4883" y="335393"/>
                </a:lnTo>
                <a:lnTo>
                  <a:pt x="0" y="311150"/>
                </a:lnTo>
                <a:lnTo>
                  <a:pt x="0" y="62230"/>
                </a:lnTo>
                <a:close/>
              </a:path>
            </a:pathLst>
          </a:custGeom>
          <a:ln w="22859">
            <a:solidFill>
              <a:srgbClr val="5F5F5F"/>
            </a:solidFill>
            <a:prstDash val="sysDash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4777" y="1000506"/>
            <a:ext cx="4315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20" dirty="0">
                <a:solidFill>
                  <a:srgbClr val="095A82"/>
                </a:solidFill>
                <a:cs typeface="Calibri"/>
              </a:rPr>
              <a:t>Pearson’s </a:t>
            </a:r>
            <a:r>
              <a:rPr sz="1400" spc="-5" dirty="0">
                <a:solidFill>
                  <a:srgbClr val="095A82"/>
                </a:solidFill>
                <a:cs typeface="Calibri"/>
              </a:rPr>
              <a:t>Correlation Coefficient </a:t>
            </a:r>
            <a:r>
              <a:rPr sz="1400" dirty="0">
                <a:solidFill>
                  <a:srgbClr val="095A82"/>
                </a:solidFill>
                <a:cs typeface="Calibri"/>
              </a:rPr>
              <a:t>is </a:t>
            </a:r>
            <a:r>
              <a:rPr sz="1400" spc="-10" dirty="0">
                <a:solidFill>
                  <a:srgbClr val="095A82"/>
                </a:solidFill>
                <a:cs typeface="Calibri"/>
              </a:rPr>
              <a:t>standardized</a:t>
            </a:r>
            <a:r>
              <a:rPr sz="1400" spc="35" dirty="0">
                <a:solidFill>
                  <a:srgbClr val="095A82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095A82"/>
                </a:solidFill>
                <a:cs typeface="Calibri"/>
              </a:rPr>
              <a:t>covariance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80815" y="1976627"/>
            <a:ext cx="2906267" cy="1112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18332" y="1952231"/>
            <a:ext cx="2993136" cy="1235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38728" y="1996439"/>
            <a:ext cx="2795270" cy="1001394"/>
          </a:xfrm>
          <a:custGeom>
            <a:avLst/>
            <a:gdLst/>
            <a:ahLst/>
            <a:cxnLst/>
            <a:rect l="l" t="t" r="r" b="b"/>
            <a:pathLst>
              <a:path w="2795270" h="1001394">
                <a:moveTo>
                  <a:pt x="0" y="1001268"/>
                </a:moveTo>
                <a:lnTo>
                  <a:pt x="2795016" y="1001268"/>
                </a:lnTo>
                <a:lnTo>
                  <a:pt x="2795016" y="0"/>
                </a:lnTo>
                <a:lnTo>
                  <a:pt x="0" y="0"/>
                </a:lnTo>
                <a:lnTo>
                  <a:pt x="0" y="100126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38728" y="1996439"/>
            <a:ext cx="2795270" cy="1001394"/>
          </a:xfrm>
          <a:custGeom>
            <a:avLst/>
            <a:gdLst/>
            <a:ahLst/>
            <a:cxnLst/>
            <a:rect l="l" t="t" r="r" b="b"/>
            <a:pathLst>
              <a:path w="2795270" h="1001394">
                <a:moveTo>
                  <a:pt x="0" y="1001268"/>
                </a:moveTo>
                <a:lnTo>
                  <a:pt x="2795016" y="1001268"/>
                </a:lnTo>
                <a:lnTo>
                  <a:pt x="2795016" y="0"/>
                </a:lnTo>
                <a:lnTo>
                  <a:pt x="0" y="0"/>
                </a:lnTo>
                <a:lnTo>
                  <a:pt x="0" y="1001268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2195" y="2465832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6812" y="0"/>
                </a:lnTo>
              </a:path>
            </a:pathLst>
          </a:custGeom>
          <a:ln w="2286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60419" y="2559557"/>
            <a:ext cx="1018540" cy="342900"/>
          </a:xfrm>
          <a:custGeom>
            <a:avLst/>
            <a:gdLst/>
            <a:ahLst/>
            <a:cxnLst/>
            <a:rect l="l" t="t" r="r" b="b"/>
            <a:pathLst>
              <a:path w="1018539" h="342900">
                <a:moveTo>
                  <a:pt x="68734" y="188087"/>
                </a:moveTo>
                <a:lnTo>
                  <a:pt x="34670" y="188087"/>
                </a:lnTo>
                <a:lnTo>
                  <a:pt x="106425" y="342392"/>
                </a:lnTo>
                <a:lnTo>
                  <a:pt x="123316" y="342392"/>
                </a:lnTo>
                <a:lnTo>
                  <a:pt x="136692" y="296672"/>
                </a:lnTo>
                <a:lnTo>
                  <a:pt x="118109" y="296672"/>
                </a:lnTo>
                <a:lnTo>
                  <a:pt x="68734" y="188087"/>
                </a:lnTo>
                <a:close/>
              </a:path>
              <a:path w="1018539" h="342900">
                <a:moveTo>
                  <a:pt x="1018031" y="0"/>
                </a:moveTo>
                <a:lnTo>
                  <a:pt x="227075" y="0"/>
                </a:lnTo>
                <a:lnTo>
                  <a:pt x="227075" y="635"/>
                </a:lnTo>
                <a:lnTo>
                  <a:pt x="203707" y="635"/>
                </a:lnTo>
                <a:lnTo>
                  <a:pt x="118109" y="296672"/>
                </a:lnTo>
                <a:lnTo>
                  <a:pt x="136692" y="296672"/>
                </a:lnTo>
                <a:lnTo>
                  <a:pt x="216534" y="23749"/>
                </a:lnTo>
                <a:lnTo>
                  <a:pt x="247903" y="23749"/>
                </a:lnTo>
                <a:lnTo>
                  <a:pt x="247903" y="22860"/>
                </a:lnTo>
                <a:lnTo>
                  <a:pt x="1018031" y="22860"/>
                </a:lnTo>
                <a:lnTo>
                  <a:pt x="1018031" y="0"/>
                </a:lnTo>
                <a:close/>
              </a:path>
              <a:path w="1018539" h="342900">
                <a:moveTo>
                  <a:pt x="56895" y="162052"/>
                </a:moveTo>
                <a:lnTo>
                  <a:pt x="0" y="188087"/>
                </a:lnTo>
                <a:lnTo>
                  <a:pt x="5333" y="201041"/>
                </a:lnTo>
                <a:lnTo>
                  <a:pt x="34670" y="188087"/>
                </a:lnTo>
                <a:lnTo>
                  <a:pt x="68734" y="188087"/>
                </a:lnTo>
                <a:lnTo>
                  <a:pt x="56895" y="162052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65319" y="2546604"/>
            <a:ext cx="1053465" cy="441325"/>
          </a:xfrm>
          <a:custGeom>
            <a:avLst/>
            <a:gdLst/>
            <a:ahLst/>
            <a:cxnLst/>
            <a:rect l="l" t="t" r="r" b="b"/>
            <a:pathLst>
              <a:path w="1053464" h="441325">
                <a:moveTo>
                  <a:pt x="68554" y="286638"/>
                </a:moveTo>
                <a:lnTo>
                  <a:pt x="34670" y="286638"/>
                </a:lnTo>
                <a:lnTo>
                  <a:pt x="106425" y="440944"/>
                </a:lnTo>
                <a:lnTo>
                  <a:pt x="123316" y="440944"/>
                </a:lnTo>
                <a:lnTo>
                  <a:pt x="135848" y="394462"/>
                </a:lnTo>
                <a:lnTo>
                  <a:pt x="116839" y="394462"/>
                </a:lnTo>
                <a:lnTo>
                  <a:pt x="68554" y="286638"/>
                </a:lnTo>
                <a:close/>
              </a:path>
              <a:path w="1053464" h="441325">
                <a:moveTo>
                  <a:pt x="270636" y="0"/>
                </a:moveTo>
                <a:lnTo>
                  <a:pt x="222122" y="0"/>
                </a:lnTo>
                <a:lnTo>
                  <a:pt x="116839" y="394462"/>
                </a:lnTo>
                <a:lnTo>
                  <a:pt x="135848" y="394462"/>
                </a:lnTo>
                <a:lnTo>
                  <a:pt x="235965" y="23113"/>
                </a:lnTo>
                <a:lnTo>
                  <a:pt x="1053083" y="23113"/>
                </a:lnTo>
                <a:lnTo>
                  <a:pt x="1053083" y="762"/>
                </a:lnTo>
                <a:lnTo>
                  <a:pt x="270636" y="762"/>
                </a:lnTo>
                <a:lnTo>
                  <a:pt x="270636" y="0"/>
                </a:lnTo>
                <a:close/>
              </a:path>
              <a:path w="1053464" h="441325">
                <a:moveTo>
                  <a:pt x="56895" y="260603"/>
                </a:moveTo>
                <a:lnTo>
                  <a:pt x="0" y="286638"/>
                </a:lnTo>
                <a:lnTo>
                  <a:pt x="5333" y="299719"/>
                </a:lnTo>
                <a:lnTo>
                  <a:pt x="34670" y="286638"/>
                </a:lnTo>
                <a:lnTo>
                  <a:pt x="68554" y="286638"/>
                </a:lnTo>
                <a:lnTo>
                  <a:pt x="56895" y="260603"/>
                </a:lnTo>
                <a:close/>
              </a:path>
              <a:path w="1053464" h="441325">
                <a:moveTo>
                  <a:pt x="1053083" y="23113"/>
                </a:moveTo>
                <a:lnTo>
                  <a:pt x="257555" y="23113"/>
                </a:lnTo>
                <a:lnTo>
                  <a:pt x="257555" y="23621"/>
                </a:lnTo>
                <a:lnTo>
                  <a:pt x="1053083" y="23621"/>
                </a:lnTo>
                <a:lnTo>
                  <a:pt x="1053083" y="23113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2957" y="1786963"/>
            <a:ext cx="2618740" cy="116840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>
              <a:spcBef>
                <a:spcPts val="1235"/>
              </a:spcBef>
            </a:pPr>
            <a:r>
              <a:rPr sz="2800" spc="5" dirty="0">
                <a:solidFill>
                  <a:srgbClr val="5F5F5F"/>
                </a:solidFill>
                <a:latin typeface="Cambria Math"/>
                <a:cs typeface="Cambria Math"/>
              </a:rPr>
              <a:t>𝐶𝑜𝑣𝑎𝑟𝑖𝑎𝑛𝑐𝑒(x,</a:t>
            </a:r>
            <a:r>
              <a:rPr sz="2800" spc="-235" dirty="0">
                <a:solidFill>
                  <a:srgbClr val="5F5F5F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5F5F5F"/>
                </a:solidFill>
                <a:latin typeface="Cambria Math"/>
                <a:cs typeface="Cambria Math"/>
              </a:rPr>
              <a:t>y)</a:t>
            </a:r>
            <a:endParaRPr sz="280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495300">
              <a:spcBef>
                <a:spcPts val="1140"/>
              </a:spcBef>
              <a:tabLst>
                <a:tab pos="1630680" algn="l"/>
              </a:tabLst>
            </a:pPr>
            <a:r>
              <a:rPr sz="2800" spc="-5" dirty="0">
                <a:solidFill>
                  <a:srgbClr val="5F5F5F"/>
                </a:solidFill>
                <a:latin typeface="Cambria Math"/>
                <a:cs typeface="Cambria Math"/>
              </a:rPr>
              <a:t>𝑉𝑎𝑟𝑥	</a:t>
            </a:r>
            <a:r>
              <a:rPr sz="2800" spc="-10" dirty="0">
                <a:solidFill>
                  <a:srgbClr val="5F5F5F"/>
                </a:solidFill>
                <a:latin typeface="Cambria Math"/>
                <a:cs typeface="Cambria Math"/>
              </a:rPr>
              <a:t>𝑉𝑎𝑟𝑦</a:t>
            </a:r>
            <a:endParaRPr sz="28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8694" y="2152635"/>
            <a:ext cx="183515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3450" i="1" spc="-105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98367" y="227965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5F5F5F"/>
                </a:solidFill>
                <a:cs typeface="Calibri"/>
              </a:rPr>
              <a:t>=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491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7404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Scatter </a:t>
            </a:r>
            <a:r>
              <a:rPr sz="2800" spc="-10" dirty="0">
                <a:solidFill>
                  <a:srgbClr val="095A82"/>
                </a:solidFill>
              </a:rPr>
              <a:t>Plots </a:t>
            </a:r>
            <a:r>
              <a:rPr sz="2800" spc="-5" dirty="0">
                <a:solidFill>
                  <a:srgbClr val="095A82"/>
                </a:solidFill>
              </a:rPr>
              <a:t>with </a:t>
            </a:r>
            <a:r>
              <a:rPr sz="2800" spc="-10" dirty="0">
                <a:solidFill>
                  <a:srgbClr val="095A82"/>
                </a:solidFill>
              </a:rPr>
              <a:t>Various Correlation</a:t>
            </a:r>
            <a:r>
              <a:rPr sz="2800" spc="18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Coefficients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910589" y="1204722"/>
            <a:ext cx="0" cy="1138555"/>
          </a:xfrm>
          <a:custGeom>
            <a:avLst/>
            <a:gdLst/>
            <a:ahLst/>
            <a:cxnLst/>
            <a:rect l="l" t="t" r="r" b="b"/>
            <a:pathLst>
              <a:path h="1138555">
                <a:moveTo>
                  <a:pt x="0" y="0"/>
                </a:moveTo>
                <a:lnTo>
                  <a:pt x="0" y="1138427"/>
                </a:lnTo>
              </a:path>
            </a:pathLst>
          </a:custGeom>
          <a:ln w="2590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0589" y="1315974"/>
            <a:ext cx="1927860" cy="654050"/>
          </a:xfrm>
          <a:custGeom>
            <a:avLst/>
            <a:gdLst/>
            <a:ahLst/>
            <a:cxnLst/>
            <a:rect l="l" t="t" r="r" b="b"/>
            <a:pathLst>
              <a:path w="1927860" h="654050">
                <a:moveTo>
                  <a:pt x="1927860" y="653795"/>
                </a:moveTo>
                <a:lnTo>
                  <a:pt x="0" y="0"/>
                </a:lnTo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89656" y="1823160"/>
            <a:ext cx="182094" cy="182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19025" y="1594939"/>
            <a:ext cx="182006" cy="182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0699" y="1537898"/>
            <a:ext cx="182096" cy="1820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8858" y="1252547"/>
            <a:ext cx="182072" cy="182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62478" y="1423743"/>
            <a:ext cx="182096" cy="182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5078" y="936751"/>
            <a:ext cx="112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Y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8397" y="234315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452" y="0"/>
                </a:lnTo>
              </a:path>
            </a:pathLst>
          </a:custGeom>
          <a:ln w="2590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04287" y="1709094"/>
            <a:ext cx="182096" cy="182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0810" y="2192527"/>
            <a:ext cx="118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X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99616" y="2407920"/>
            <a:ext cx="563880" cy="307975"/>
          </a:xfrm>
          <a:prstGeom prst="rect">
            <a:avLst/>
          </a:prstGeom>
          <a:solidFill>
            <a:srgbClr val="D9D9D9"/>
          </a:solidFill>
          <a:ln w="12191">
            <a:solidFill>
              <a:srgbClr val="5F5F5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075">
              <a:spcBef>
                <a:spcPts val="270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r =</a:t>
            </a:r>
            <a:r>
              <a:rPr sz="1400" spc="-6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-1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34189" y="1366648"/>
            <a:ext cx="182058" cy="182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53434" y="1268730"/>
            <a:ext cx="0" cy="1033780"/>
          </a:xfrm>
          <a:custGeom>
            <a:avLst/>
            <a:gdLst/>
            <a:ahLst/>
            <a:cxnLst/>
            <a:rect l="l" t="t" r="r" b="b"/>
            <a:pathLst>
              <a:path h="1033780">
                <a:moveTo>
                  <a:pt x="0" y="0"/>
                </a:moveTo>
                <a:lnTo>
                  <a:pt x="0" y="1033272"/>
                </a:lnTo>
              </a:path>
            </a:pathLst>
          </a:custGeom>
          <a:ln w="2590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53434" y="1369313"/>
            <a:ext cx="1803400" cy="593090"/>
          </a:xfrm>
          <a:custGeom>
            <a:avLst/>
            <a:gdLst/>
            <a:ahLst/>
            <a:cxnLst/>
            <a:rect l="l" t="t" r="r" b="b"/>
            <a:pathLst>
              <a:path w="1803400" h="593089">
                <a:moveTo>
                  <a:pt x="1802891" y="592836"/>
                </a:moveTo>
                <a:lnTo>
                  <a:pt x="0" y="0"/>
                </a:lnTo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30471" y="2035796"/>
            <a:ext cx="170126" cy="167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83481" y="1783246"/>
            <a:ext cx="157480" cy="154940"/>
          </a:xfrm>
          <a:custGeom>
            <a:avLst/>
            <a:gdLst/>
            <a:ahLst/>
            <a:cxnLst/>
            <a:rect l="l" t="t" r="r" b="b"/>
            <a:pathLst>
              <a:path w="157479" h="154939">
                <a:moveTo>
                  <a:pt x="68081" y="0"/>
                </a:moveTo>
                <a:lnTo>
                  <a:pt x="38326" y="11009"/>
                </a:lnTo>
                <a:lnTo>
                  <a:pt x="14851" y="32430"/>
                </a:lnTo>
                <a:lnTo>
                  <a:pt x="1781" y="59888"/>
                </a:lnTo>
                <a:lnTo>
                  <a:pt x="0" y="89894"/>
                </a:lnTo>
                <a:lnTo>
                  <a:pt x="10386" y="118959"/>
                </a:lnTo>
                <a:lnTo>
                  <a:pt x="31497" y="141472"/>
                </a:lnTo>
                <a:lnTo>
                  <a:pt x="58979" y="153614"/>
                </a:lnTo>
                <a:lnTo>
                  <a:pt x="89342" y="154588"/>
                </a:lnTo>
                <a:lnTo>
                  <a:pt x="119098" y="143597"/>
                </a:lnTo>
                <a:lnTo>
                  <a:pt x="142573" y="122175"/>
                </a:lnTo>
                <a:lnTo>
                  <a:pt x="155642" y="94718"/>
                </a:lnTo>
                <a:lnTo>
                  <a:pt x="157424" y="64712"/>
                </a:lnTo>
                <a:lnTo>
                  <a:pt x="147038" y="35647"/>
                </a:lnTo>
                <a:lnTo>
                  <a:pt x="125926" y="13081"/>
                </a:lnTo>
                <a:lnTo>
                  <a:pt x="98444" y="944"/>
                </a:lnTo>
                <a:lnTo>
                  <a:pt x="68081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83481" y="1783246"/>
            <a:ext cx="157480" cy="154940"/>
          </a:xfrm>
          <a:custGeom>
            <a:avLst/>
            <a:gdLst/>
            <a:ahLst/>
            <a:cxnLst/>
            <a:rect l="l" t="t" r="r" b="b"/>
            <a:pathLst>
              <a:path w="157479" h="154939">
                <a:moveTo>
                  <a:pt x="119098" y="143597"/>
                </a:moveTo>
                <a:lnTo>
                  <a:pt x="89342" y="154588"/>
                </a:lnTo>
                <a:lnTo>
                  <a:pt x="58979" y="153614"/>
                </a:lnTo>
                <a:lnTo>
                  <a:pt x="31497" y="141472"/>
                </a:lnTo>
                <a:lnTo>
                  <a:pt x="10386" y="118959"/>
                </a:lnTo>
                <a:lnTo>
                  <a:pt x="0" y="89894"/>
                </a:lnTo>
                <a:lnTo>
                  <a:pt x="1781" y="59888"/>
                </a:lnTo>
                <a:lnTo>
                  <a:pt x="14851" y="32430"/>
                </a:lnTo>
                <a:lnTo>
                  <a:pt x="38326" y="11009"/>
                </a:lnTo>
                <a:lnTo>
                  <a:pt x="68081" y="0"/>
                </a:lnTo>
                <a:lnTo>
                  <a:pt x="98444" y="944"/>
                </a:lnTo>
                <a:lnTo>
                  <a:pt x="125926" y="13081"/>
                </a:lnTo>
                <a:lnTo>
                  <a:pt x="147038" y="35647"/>
                </a:lnTo>
                <a:lnTo>
                  <a:pt x="157424" y="64712"/>
                </a:lnTo>
                <a:lnTo>
                  <a:pt x="155642" y="94718"/>
                </a:lnTo>
                <a:lnTo>
                  <a:pt x="142573" y="122175"/>
                </a:lnTo>
                <a:lnTo>
                  <a:pt x="119098" y="143597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96715" y="1103616"/>
            <a:ext cx="170108" cy="1673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03395" y="1362515"/>
            <a:ext cx="170108" cy="1673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63769" y="1932235"/>
            <a:ext cx="170054" cy="1673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90035" y="1569706"/>
            <a:ext cx="170054" cy="16734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03312" y="1783246"/>
            <a:ext cx="157480" cy="154940"/>
          </a:xfrm>
          <a:custGeom>
            <a:avLst/>
            <a:gdLst/>
            <a:ahLst/>
            <a:cxnLst/>
            <a:rect l="l" t="t" r="r" b="b"/>
            <a:pathLst>
              <a:path w="157479" h="154939">
                <a:moveTo>
                  <a:pt x="68064" y="0"/>
                </a:moveTo>
                <a:lnTo>
                  <a:pt x="38308" y="11009"/>
                </a:lnTo>
                <a:lnTo>
                  <a:pt x="14886" y="32430"/>
                </a:lnTo>
                <a:lnTo>
                  <a:pt x="1811" y="59888"/>
                </a:lnTo>
                <a:lnTo>
                  <a:pt x="0" y="89894"/>
                </a:lnTo>
                <a:lnTo>
                  <a:pt x="10368" y="118959"/>
                </a:lnTo>
                <a:lnTo>
                  <a:pt x="31482" y="141472"/>
                </a:lnTo>
                <a:lnTo>
                  <a:pt x="58977" y="153614"/>
                </a:lnTo>
                <a:lnTo>
                  <a:pt x="89378" y="154588"/>
                </a:lnTo>
                <a:lnTo>
                  <a:pt x="119207" y="143597"/>
                </a:lnTo>
                <a:lnTo>
                  <a:pt x="142609" y="122175"/>
                </a:lnTo>
                <a:lnTo>
                  <a:pt x="155640" y="94718"/>
                </a:lnTo>
                <a:lnTo>
                  <a:pt x="157408" y="64712"/>
                </a:lnTo>
                <a:lnTo>
                  <a:pt x="147020" y="35647"/>
                </a:lnTo>
                <a:lnTo>
                  <a:pt x="125908" y="13081"/>
                </a:lnTo>
                <a:lnTo>
                  <a:pt x="98426" y="944"/>
                </a:lnTo>
                <a:lnTo>
                  <a:pt x="68064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03312" y="1783246"/>
            <a:ext cx="157480" cy="154940"/>
          </a:xfrm>
          <a:custGeom>
            <a:avLst/>
            <a:gdLst/>
            <a:ahLst/>
            <a:cxnLst/>
            <a:rect l="l" t="t" r="r" b="b"/>
            <a:pathLst>
              <a:path w="157479" h="154939">
                <a:moveTo>
                  <a:pt x="119207" y="143597"/>
                </a:moveTo>
                <a:lnTo>
                  <a:pt x="89378" y="154588"/>
                </a:lnTo>
                <a:lnTo>
                  <a:pt x="58977" y="153614"/>
                </a:lnTo>
                <a:lnTo>
                  <a:pt x="31482" y="141472"/>
                </a:lnTo>
                <a:lnTo>
                  <a:pt x="10368" y="118959"/>
                </a:lnTo>
                <a:lnTo>
                  <a:pt x="0" y="89894"/>
                </a:lnTo>
                <a:lnTo>
                  <a:pt x="1811" y="59888"/>
                </a:lnTo>
                <a:lnTo>
                  <a:pt x="14886" y="32430"/>
                </a:lnTo>
                <a:lnTo>
                  <a:pt x="38308" y="11009"/>
                </a:lnTo>
                <a:lnTo>
                  <a:pt x="68064" y="0"/>
                </a:lnTo>
                <a:lnTo>
                  <a:pt x="98426" y="944"/>
                </a:lnTo>
                <a:lnTo>
                  <a:pt x="125908" y="13081"/>
                </a:lnTo>
                <a:lnTo>
                  <a:pt x="147020" y="35647"/>
                </a:lnTo>
                <a:lnTo>
                  <a:pt x="157408" y="64712"/>
                </a:lnTo>
                <a:lnTo>
                  <a:pt x="155640" y="94718"/>
                </a:lnTo>
                <a:lnTo>
                  <a:pt x="142609" y="122175"/>
                </a:lnTo>
                <a:lnTo>
                  <a:pt x="119207" y="143597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23509" y="1259008"/>
            <a:ext cx="330182" cy="27090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76799" y="1627818"/>
            <a:ext cx="157480" cy="154940"/>
          </a:xfrm>
          <a:custGeom>
            <a:avLst/>
            <a:gdLst/>
            <a:ahLst/>
            <a:cxnLst/>
            <a:rect l="l" t="t" r="r" b="b"/>
            <a:pathLst>
              <a:path w="157479" h="154939">
                <a:moveTo>
                  <a:pt x="67976" y="0"/>
                </a:moveTo>
                <a:lnTo>
                  <a:pt x="38201" y="10989"/>
                </a:lnTo>
                <a:lnTo>
                  <a:pt x="14799" y="32466"/>
                </a:lnTo>
                <a:lnTo>
                  <a:pt x="1768" y="59932"/>
                </a:lnTo>
                <a:lnTo>
                  <a:pt x="0" y="89945"/>
                </a:lnTo>
                <a:lnTo>
                  <a:pt x="10388" y="119066"/>
                </a:lnTo>
                <a:lnTo>
                  <a:pt x="31499" y="141579"/>
                </a:lnTo>
                <a:lnTo>
                  <a:pt x="58981" y="153721"/>
                </a:lnTo>
                <a:lnTo>
                  <a:pt x="89344" y="154695"/>
                </a:lnTo>
                <a:lnTo>
                  <a:pt x="119100" y="143704"/>
                </a:lnTo>
                <a:lnTo>
                  <a:pt x="142521" y="122283"/>
                </a:lnTo>
                <a:lnTo>
                  <a:pt x="155596" y="94825"/>
                </a:lnTo>
                <a:lnTo>
                  <a:pt x="157408" y="64819"/>
                </a:lnTo>
                <a:lnTo>
                  <a:pt x="147040" y="35754"/>
                </a:lnTo>
                <a:lnTo>
                  <a:pt x="125908" y="13168"/>
                </a:lnTo>
                <a:lnTo>
                  <a:pt x="98383" y="988"/>
                </a:lnTo>
                <a:lnTo>
                  <a:pt x="6797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76799" y="1627818"/>
            <a:ext cx="157480" cy="154940"/>
          </a:xfrm>
          <a:custGeom>
            <a:avLst/>
            <a:gdLst/>
            <a:ahLst/>
            <a:cxnLst/>
            <a:rect l="l" t="t" r="r" b="b"/>
            <a:pathLst>
              <a:path w="157479" h="154939">
                <a:moveTo>
                  <a:pt x="119100" y="143704"/>
                </a:moveTo>
                <a:lnTo>
                  <a:pt x="89344" y="154695"/>
                </a:lnTo>
                <a:lnTo>
                  <a:pt x="58981" y="153721"/>
                </a:lnTo>
                <a:lnTo>
                  <a:pt x="31499" y="141579"/>
                </a:lnTo>
                <a:lnTo>
                  <a:pt x="10388" y="119066"/>
                </a:lnTo>
                <a:lnTo>
                  <a:pt x="0" y="89945"/>
                </a:lnTo>
                <a:lnTo>
                  <a:pt x="1768" y="59932"/>
                </a:lnTo>
                <a:lnTo>
                  <a:pt x="14799" y="32466"/>
                </a:lnTo>
                <a:lnTo>
                  <a:pt x="38201" y="10989"/>
                </a:lnTo>
                <a:lnTo>
                  <a:pt x="67976" y="0"/>
                </a:lnTo>
                <a:lnTo>
                  <a:pt x="98383" y="988"/>
                </a:lnTo>
                <a:lnTo>
                  <a:pt x="125908" y="13168"/>
                </a:lnTo>
                <a:lnTo>
                  <a:pt x="147040" y="35754"/>
                </a:lnTo>
                <a:lnTo>
                  <a:pt x="157408" y="64819"/>
                </a:lnTo>
                <a:lnTo>
                  <a:pt x="155596" y="94825"/>
                </a:lnTo>
                <a:lnTo>
                  <a:pt x="142521" y="122283"/>
                </a:lnTo>
                <a:lnTo>
                  <a:pt x="119100" y="143704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56737" y="1569706"/>
            <a:ext cx="170124" cy="167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16726" y="1472495"/>
            <a:ext cx="157480" cy="154940"/>
          </a:xfrm>
          <a:custGeom>
            <a:avLst/>
            <a:gdLst/>
            <a:ahLst/>
            <a:cxnLst/>
            <a:rect l="l" t="t" r="r" b="b"/>
            <a:pathLst>
              <a:path w="157479" h="154939">
                <a:moveTo>
                  <a:pt x="68030" y="0"/>
                </a:moveTo>
                <a:lnTo>
                  <a:pt x="38254" y="10991"/>
                </a:lnTo>
                <a:lnTo>
                  <a:pt x="14851" y="32412"/>
                </a:lnTo>
                <a:lnTo>
                  <a:pt x="1805" y="59870"/>
                </a:lnTo>
                <a:lnTo>
                  <a:pt x="0" y="89876"/>
                </a:lnTo>
                <a:lnTo>
                  <a:pt x="10314" y="118941"/>
                </a:lnTo>
                <a:lnTo>
                  <a:pt x="31446" y="141527"/>
                </a:lnTo>
                <a:lnTo>
                  <a:pt x="58971" y="153707"/>
                </a:lnTo>
                <a:lnTo>
                  <a:pt x="89378" y="154695"/>
                </a:lnTo>
                <a:lnTo>
                  <a:pt x="119153" y="143706"/>
                </a:lnTo>
                <a:lnTo>
                  <a:pt x="142557" y="122229"/>
                </a:lnTo>
                <a:lnTo>
                  <a:pt x="155602" y="94763"/>
                </a:lnTo>
                <a:lnTo>
                  <a:pt x="157408" y="64750"/>
                </a:lnTo>
                <a:lnTo>
                  <a:pt x="147093" y="35629"/>
                </a:lnTo>
                <a:lnTo>
                  <a:pt x="125962" y="13116"/>
                </a:lnTo>
                <a:lnTo>
                  <a:pt x="98436" y="974"/>
                </a:lnTo>
                <a:lnTo>
                  <a:pt x="6803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16726" y="1472495"/>
            <a:ext cx="157480" cy="154940"/>
          </a:xfrm>
          <a:custGeom>
            <a:avLst/>
            <a:gdLst/>
            <a:ahLst/>
            <a:cxnLst/>
            <a:rect l="l" t="t" r="r" b="b"/>
            <a:pathLst>
              <a:path w="157479" h="154939">
                <a:moveTo>
                  <a:pt x="119153" y="143706"/>
                </a:moveTo>
                <a:lnTo>
                  <a:pt x="89378" y="154695"/>
                </a:lnTo>
                <a:lnTo>
                  <a:pt x="58971" y="153707"/>
                </a:lnTo>
                <a:lnTo>
                  <a:pt x="31446" y="141527"/>
                </a:lnTo>
                <a:lnTo>
                  <a:pt x="10314" y="118941"/>
                </a:lnTo>
                <a:lnTo>
                  <a:pt x="0" y="89876"/>
                </a:lnTo>
                <a:lnTo>
                  <a:pt x="1805" y="59870"/>
                </a:lnTo>
                <a:lnTo>
                  <a:pt x="14851" y="32412"/>
                </a:lnTo>
                <a:lnTo>
                  <a:pt x="38254" y="10991"/>
                </a:lnTo>
                <a:lnTo>
                  <a:pt x="68030" y="0"/>
                </a:lnTo>
                <a:lnTo>
                  <a:pt x="98436" y="974"/>
                </a:lnTo>
                <a:lnTo>
                  <a:pt x="125962" y="13116"/>
                </a:lnTo>
                <a:lnTo>
                  <a:pt x="147093" y="35629"/>
                </a:lnTo>
                <a:lnTo>
                  <a:pt x="157408" y="64750"/>
                </a:lnTo>
                <a:lnTo>
                  <a:pt x="155602" y="94763"/>
                </a:lnTo>
                <a:lnTo>
                  <a:pt x="142557" y="122229"/>
                </a:lnTo>
                <a:lnTo>
                  <a:pt x="119153" y="143706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70115" y="1569706"/>
            <a:ext cx="170108" cy="167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643272" y="1627818"/>
            <a:ext cx="157480" cy="154940"/>
          </a:xfrm>
          <a:custGeom>
            <a:avLst/>
            <a:gdLst/>
            <a:ahLst/>
            <a:cxnLst/>
            <a:rect l="l" t="t" r="r" b="b"/>
            <a:pathLst>
              <a:path w="157479" h="154939">
                <a:moveTo>
                  <a:pt x="68030" y="0"/>
                </a:moveTo>
                <a:lnTo>
                  <a:pt x="38201" y="10989"/>
                </a:lnTo>
                <a:lnTo>
                  <a:pt x="14799" y="32466"/>
                </a:lnTo>
                <a:lnTo>
                  <a:pt x="1768" y="59932"/>
                </a:lnTo>
                <a:lnTo>
                  <a:pt x="0" y="89945"/>
                </a:lnTo>
                <a:lnTo>
                  <a:pt x="10388" y="119066"/>
                </a:lnTo>
                <a:lnTo>
                  <a:pt x="31499" y="141579"/>
                </a:lnTo>
                <a:lnTo>
                  <a:pt x="58981" y="153721"/>
                </a:lnTo>
                <a:lnTo>
                  <a:pt x="89344" y="154695"/>
                </a:lnTo>
                <a:lnTo>
                  <a:pt x="119100" y="143704"/>
                </a:lnTo>
                <a:lnTo>
                  <a:pt x="142521" y="122283"/>
                </a:lnTo>
                <a:lnTo>
                  <a:pt x="155596" y="94825"/>
                </a:lnTo>
                <a:lnTo>
                  <a:pt x="157408" y="64819"/>
                </a:lnTo>
                <a:lnTo>
                  <a:pt x="147040" y="35754"/>
                </a:lnTo>
                <a:lnTo>
                  <a:pt x="125926" y="13168"/>
                </a:lnTo>
                <a:lnTo>
                  <a:pt x="98430" y="988"/>
                </a:lnTo>
                <a:lnTo>
                  <a:pt x="6803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43272" y="1627818"/>
            <a:ext cx="157480" cy="154940"/>
          </a:xfrm>
          <a:custGeom>
            <a:avLst/>
            <a:gdLst/>
            <a:ahLst/>
            <a:cxnLst/>
            <a:rect l="l" t="t" r="r" b="b"/>
            <a:pathLst>
              <a:path w="157479" h="154939">
                <a:moveTo>
                  <a:pt x="119100" y="143704"/>
                </a:moveTo>
                <a:lnTo>
                  <a:pt x="89344" y="154695"/>
                </a:lnTo>
                <a:lnTo>
                  <a:pt x="58981" y="153721"/>
                </a:lnTo>
                <a:lnTo>
                  <a:pt x="31499" y="141579"/>
                </a:lnTo>
                <a:lnTo>
                  <a:pt x="10388" y="119066"/>
                </a:lnTo>
                <a:lnTo>
                  <a:pt x="0" y="89945"/>
                </a:lnTo>
                <a:lnTo>
                  <a:pt x="1768" y="59932"/>
                </a:lnTo>
                <a:lnTo>
                  <a:pt x="14799" y="32466"/>
                </a:lnTo>
                <a:lnTo>
                  <a:pt x="38201" y="10989"/>
                </a:lnTo>
                <a:lnTo>
                  <a:pt x="68030" y="0"/>
                </a:lnTo>
                <a:lnTo>
                  <a:pt x="98430" y="988"/>
                </a:lnTo>
                <a:lnTo>
                  <a:pt x="125926" y="13168"/>
                </a:lnTo>
                <a:lnTo>
                  <a:pt x="147040" y="35754"/>
                </a:lnTo>
                <a:lnTo>
                  <a:pt x="157408" y="64819"/>
                </a:lnTo>
                <a:lnTo>
                  <a:pt x="155596" y="94825"/>
                </a:lnTo>
                <a:lnTo>
                  <a:pt x="142521" y="122283"/>
                </a:lnTo>
                <a:lnTo>
                  <a:pt x="119100" y="143704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483252" y="1783246"/>
            <a:ext cx="157480" cy="154940"/>
          </a:xfrm>
          <a:custGeom>
            <a:avLst/>
            <a:gdLst/>
            <a:ahLst/>
            <a:cxnLst/>
            <a:rect l="l" t="t" r="r" b="b"/>
            <a:pathLst>
              <a:path w="157479" h="154939">
                <a:moveTo>
                  <a:pt x="67976" y="0"/>
                </a:moveTo>
                <a:lnTo>
                  <a:pt x="38201" y="11009"/>
                </a:lnTo>
                <a:lnTo>
                  <a:pt x="14799" y="32430"/>
                </a:lnTo>
                <a:lnTo>
                  <a:pt x="1768" y="59888"/>
                </a:lnTo>
                <a:lnTo>
                  <a:pt x="0" y="89894"/>
                </a:lnTo>
                <a:lnTo>
                  <a:pt x="10388" y="118959"/>
                </a:lnTo>
                <a:lnTo>
                  <a:pt x="31446" y="141472"/>
                </a:lnTo>
                <a:lnTo>
                  <a:pt x="58933" y="153614"/>
                </a:lnTo>
                <a:lnTo>
                  <a:pt x="89326" y="154588"/>
                </a:lnTo>
                <a:lnTo>
                  <a:pt x="119100" y="143597"/>
                </a:lnTo>
                <a:lnTo>
                  <a:pt x="142503" y="122175"/>
                </a:lnTo>
                <a:lnTo>
                  <a:pt x="155549" y="94718"/>
                </a:lnTo>
                <a:lnTo>
                  <a:pt x="157354" y="64712"/>
                </a:lnTo>
                <a:lnTo>
                  <a:pt x="147040" y="35647"/>
                </a:lnTo>
                <a:lnTo>
                  <a:pt x="125908" y="13081"/>
                </a:lnTo>
                <a:lnTo>
                  <a:pt x="98383" y="944"/>
                </a:lnTo>
                <a:lnTo>
                  <a:pt x="6797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83252" y="1783246"/>
            <a:ext cx="157480" cy="154940"/>
          </a:xfrm>
          <a:custGeom>
            <a:avLst/>
            <a:gdLst/>
            <a:ahLst/>
            <a:cxnLst/>
            <a:rect l="l" t="t" r="r" b="b"/>
            <a:pathLst>
              <a:path w="157479" h="154939">
                <a:moveTo>
                  <a:pt x="119100" y="143597"/>
                </a:moveTo>
                <a:lnTo>
                  <a:pt x="89326" y="154588"/>
                </a:lnTo>
                <a:lnTo>
                  <a:pt x="58933" y="153614"/>
                </a:lnTo>
                <a:lnTo>
                  <a:pt x="31446" y="141472"/>
                </a:lnTo>
                <a:lnTo>
                  <a:pt x="10388" y="118959"/>
                </a:lnTo>
                <a:lnTo>
                  <a:pt x="0" y="89894"/>
                </a:lnTo>
                <a:lnTo>
                  <a:pt x="1768" y="59888"/>
                </a:lnTo>
                <a:lnTo>
                  <a:pt x="14799" y="32430"/>
                </a:lnTo>
                <a:lnTo>
                  <a:pt x="38201" y="11009"/>
                </a:lnTo>
                <a:lnTo>
                  <a:pt x="67976" y="0"/>
                </a:lnTo>
                <a:lnTo>
                  <a:pt x="98383" y="944"/>
                </a:lnTo>
                <a:lnTo>
                  <a:pt x="125908" y="13081"/>
                </a:lnTo>
                <a:lnTo>
                  <a:pt x="147040" y="35647"/>
                </a:lnTo>
                <a:lnTo>
                  <a:pt x="157354" y="64712"/>
                </a:lnTo>
                <a:lnTo>
                  <a:pt x="155549" y="94718"/>
                </a:lnTo>
                <a:lnTo>
                  <a:pt x="142503" y="122175"/>
                </a:lnTo>
                <a:lnTo>
                  <a:pt x="119100" y="143597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42765" y="2302001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2590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05450" y="2166874"/>
            <a:ext cx="118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7E7E7E"/>
                </a:solidFill>
                <a:cs typeface="Calibri"/>
              </a:rPr>
              <a:t>X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15967" y="2359151"/>
            <a:ext cx="608330" cy="306705"/>
          </a:xfrm>
          <a:prstGeom prst="rect">
            <a:avLst/>
          </a:prstGeom>
          <a:solidFill>
            <a:srgbClr val="D9D9D9"/>
          </a:solidFill>
          <a:ln w="12192">
            <a:solidFill>
              <a:srgbClr val="5F5F5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>
              <a:spcBef>
                <a:spcPts val="265"/>
              </a:spcBef>
            </a:pPr>
            <a:r>
              <a:rPr sz="1400" dirty="0">
                <a:solidFill>
                  <a:srgbClr val="7E7E7E"/>
                </a:solidFill>
                <a:cs typeface="Calibri"/>
              </a:rPr>
              <a:t>r =</a:t>
            </a:r>
            <a:r>
              <a:rPr sz="1400" spc="-55" dirty="0">
                <a:solidFill>
                  <a:srgbClr val="7E7E7E"/>
                </a:solidFill>
                <a:cs typeface="Calibri"/>
              </a:rPr>
              <a:t> </a:t>
            </a:r>
            <a:r>
              <a:rPr sz="1400" dirty="0">
                <a:solidFill>
                  <a:srgbClr val="7E7E7E"/>
                </a:solidFill>
                <a:cs typeface="Calibri"/>
              </a:rPr>
              <a:t>-.6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598157" y="1649729"/>
            <a:ext cx="1490980" cy="0"/>
          </a:xfrm>
          <a:custGeom>
            <a:avLst/>
            <a:gdLst/>
            <a:ahLst/>
            <a:cxnLst/>
            <a:rect l="l" t="t" r="r" b="b"/>
            <a:pathLst>
              <a:path w="1490979">
                <a:moveTo>
                  <a:pt x="0" y="0"/>
                </a:moveTo>
                <a:lnTo>
                  <a:pt x="1490472" y="0"/>
                </a:lnTo>
              </a:path>
            </a:pathLst>
          </a:custGeom>
          <a:ln w="2590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575297" y="1256538"/>
            <a:ext cx="0" cy="989330"/>
          </a:xfrm>
          <a:custGeom>
            <a:avLst/>
            <a:gdLst/>
            <a:ahLst/>
            <a:cxnLst/>
            <a:rect l="l" t="t" r="r" b="b"/>
            <a:pathLst>
              <a:path h="989330">
                <a:moveTo>
                  <a:pt x="0" y="0"/>
                </a:moveTo>
                <a:lnTo>
                  <a:pt x="0" y="989076"/>
                </a:lnTo>
              </a:path>
            </a:pathLst>
          </a:custGeom>
          <a:ln w="2590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56627" y="1792779"/>
            <a:ext cx="160071" cy="1601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948340" y="1345920"/>
            <a:ext cx="160055" cy="1600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047654" y="1544548"/>
            <a:ext cx="160055" cy="16007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458120" y="1749526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5">
                <a:moveTo>
                  <a:pt x="62714" y="0"/>
                </a:moveTo>
                <a:lnTo>
                  <a:pt x="34879" y="10058"/>
                </a:lnTo>
                <a:lnTo>
                  <a:pt x="13204" y="30178"/>
                </a:lnTo>
                <a:lnTo>
                  <a:pt x="1303" y="56143"/>
                </a:lnTo>
                <a:lnTo>
                  <a:pt x="0" y="84657"/>
                </a:lnTo>
                <a:lnTo>
                  <a:pt x="10114" y="112420"/>
                </a:lnTo>
                <a:lnTo>
                  <a:pt x="30233" y="134151"/>
                </a:lnTo>
                <a:lnTo>
                  <a:pt x="56199" y="146059"/>
                </a:lnTo>
                <a:lnTo>
                  <a:pt x="84712" y="147371"/>
                </a:lnTo>
                <a:lnTo>
                  <a:pt x="112476" y="137312"/>
                </a:lnTo>
                <a:lnTo>
                  <a:pt x="134205" y="117193"/>
                </a:lnTo>
                <a:lnTo>
                  <a:pt x="146099" y="91227"/>
                </a:lnTo>
                <a:lnTo>
                  <a:pt x="147373" y="62714"/>
                </a:lnTo>
                <a:lnTo>
                  <a:pt x="137241" y="34950"/>
                </a:lnTo>
                <a:lnTo>
                  <a:pt x="117193" y="13219"/>
                </a:lnTo>
                <a:lnTo>
                  <a:pt x="91251" y="1311"/>
                </a:lnTo>
                <a:lnTo>
                  <a:pt x="62714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458120" y="1749526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5">
                <a:moveTo>
                  <a:pt x="112476" y="137312"/>
                </a:moveTo>
                <a:lnTo>
                  <a:pt x="84712" y="147371"/>
                </a:lnTo>
                <a:lnTo>
                  <a:pt x="56199" y="146059"/>
                </a:lnTo>
                <a:lnTo>
                  <a:pt x="30233" y="134151"/>
                </a:lnTo>
                <a:lnTo>
                  <a:pt x="10114" y="112420"/>
                </a:lnTo>
                <a:lnTo>
                  <a:pt x="0" y="84657"/>
                </a:lnTo>
                <a:lnTo>
                  <a:pt x="1303" y="56143"/>
                </a:lnTo>
                <a:lnTo>
                  <a:pt x="13204" y="30178"/>
                </a:lnTo>
                <a:lnTo>
                  <a:pt x="34879" y="10058"/>
                </a:lnTo>
                <a:lnTo>
                  <a:pt x="62714" y="0"/>
                </a:lnTo>
                <a:lnTo>
                  <a:pt x="91251" y="1311"/>
                </a:lnTo>
                <a:lnTo>
                  <a:pt x="117193" y="13219"/>
                </a:lnTo>
                <a:lnTo>
                  <a:pt x="137241" y="34950"/>
                </a:lnTo>
                <a:lnTo>
                  <a:pt x="147373" y="62714"/>
                </a:lnTo>
                <a:lnTo>
                  <a:pt x="146099" y="91227"/>
                </a:lnTo>
                <a:lnTo>
                  <a:pt x="134205" y="117193"/>
                </a:lnTo>
                <a:lnTo>
                  <a:pt x="112476" y="137312"/>
                </a:lnTo>
                <a:close/>
              </a:path>
            </a:pathLst>
          </a:custGeom>
          <a:ln w="1269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501427" y="1345920"/>
            <a:ext cx="160073" cy="16007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187991" y="1296263"/>
            <a:ext cx="160073" cy="16007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657314" y="1395577"/>
            <a:ext cx="160127" cy="16007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855941" y="1494891"/>
            <a:ext cx="160071" cy="16007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060920" y="1623288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5">
                <a:moveTo>
                  <a:pt x="62714" y="0"/>
                </a:moveTo>
                <a:lnTo>
                  <a:pt x="34950" y="10058"/>
                </a:lnTo>
                <a:lnTo>
                  <a:pt x="13219" y="30178"/>
                </a:lnTo>
                <a:lnTo>
                  <a:pt x="1311" y="56143"/>
                </a:lnTo>
                <a:lnTo>
                  <a:pt x="0" y="84657"/>
                </a:lnTo>
                <a:lnTo>
                  <a:pt x="10058" y="112420"/>
                </a:lnTo>
                <a:lnTo>
                  <a:pt x="30178" y="134151"/>
                </a:lnTo>
                <a:lnTo>
                  <a:pt x="56143" y="146059"/>
                </a:lnTo>
                <a:lnTo>
                  <a:pt x="84657" y="147371"/>
                </a:lnTo>
                <a:lnTo>
                  <a:pt x="112420" y="137312"/>
                </a:lnTo>
                <a:lnTo>
                  <a:pt x="134151" y="117193"/>
                </a:lnTo>
                <a:lnTo>
                  <a:pt x="146059" y="91227"/>
                </a:lnTo>
                <a:lnTo>
                  <a:pt x="147371" y="62714"/>
                </a:lnTo>
                <a:lnTo>
                  <a:pt x="137312" y="34950"/>
                </a:lnTo>
                <a:lnTo>
                  <a:pt x="117193" y="13219"/>
                </a:lnTo>
                <a:lnTo>
                  <a:pt x="91227" y="1311"/>
                </a:lnTo>
                <a:lnTo>
                  <a:pt x="62714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060920" y="1623288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5">
                <a:moveTo>
                  <a:pt x="112420" y="137312"/>
                </a:moveTo>
                <a:lnTo>
                  <a:pt x="84657" y="147371"/>
                </a:lnTo>
                <a:lnTo>
                  <a:pt x="56143" y="146059"/>
                </a:lnTo>
                <a:lnTo>
                  <a:pt x="30178" y="134151"/>
                </a:lnTo>
                <a:lnTo>
                  <a:pt x="10058" y="112420"/>
                </a:lnTo>
                <a:lnTo>
                  <a:pt x="0" y="84657"/>
                </a:lnTo>
                <a:lnTo>
                  <a:pt x="1311" y="56143"/>
                </a:lnTo>
                <a:lnTo>
                  <a:pt x="13219" y="30178"/>
                </a:lnTo>
                <a:lnTo>
                  <a:pt x="34950" y="10058"/>
                </a:lnTo>
                <a:lnTo>
                  <a:pt x="62714" y="0"/>
                </a:lnTo>
                <a:lnTo>
                  <a:pt x="91227" y="1311"/>
                </a:lnTo>
                <a:lnTo>
                  <a:pt x="117193" y="13219"/>
                </a:lnTo>
                <a:lnTo>
                  <a:pt x="137312" y="34950"/>
                </a:lnTo>
                <a:lnTo>
                  <a:pt x="147371" y="62714"/>
                </a:lnTo>
                <a:lnTo>
                  <a:pt x="146059" y="91227"/>
                </a:lnTo>
                <a:lnTo>
                  <a:pt x="134151" y="117193"/>
                </a:lnTo>
                <a:lnTo>
                  <a:pt x="112420" y="137312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309205" y="1600555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5">
                <a:moveTo>
                  <a:pt x="62714" y="0"/>
                </a:moveTo>
                <a:lnTo>
                  <a:pt x="34950" y="10058"/>
                </a:lnTo>
                <a:lnTo>
                  <a:pt x="13219" y="30178"/>
                </a:lnTo>
                <a:lnTo>
                  <a:pt x="1311" y="56143"/>
                </a:lnTo>
                <a:lnTo>
                  <a:pt x="0" y="84657"/>
                </a:lnTo>
                <a:lnTo>
                  <a:pt x="10058" y="112420"/>
                </a:lnTo>
                <a:lnTo>
                  <a:pt x="30178" y="134151"/>
                </a:lnTo>
                <a:lnTo>
                  <a:pt x="56143" y="146059"/>
                </a:lnTo>
                <a:lnTo>
                  <a:pt x="84657" y="147371"/>
                </a:lnTo>
                <a:lnTo>
                  <a:pt x="112420" y="137312"/>
                </a:lnTo>
                <a:lnTo>
                  <a:pt x="134151" y="117193"/>
                </a:lnTo>
                <a:lnTo>
                  <a:pt x="146059" y="91227"/>
                </a:lnTo>
                <a:lnTo>
                  <a:pt x="147371" y="62714"/>
                </a:lnTo>
                <a:lnTo>
                  <a:pt x="137312" y="34950"/>
                </a:lnTo>
                <a:lnTo>
                  <a:pt x="117193" y="13219"/>
                </a:lnTo>
                <a:lnTo>
                  <a:pt x="91227" y="1311"/>
                </a:lnTo>
                <a:lnTo>
                  <a:pt x="62714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309205" y="1600555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5">
                <a:moveTo>
                  <a:pt x="112420" y="137312"/>
                </a:moveTo>
                <a:lnTo>
                  <a:pt x="84657" y="147371"/>
                </a:lnTo>
                <a:lnTo>
                  <a:pt x="56143" y="146059"/>
                </a:lnTo>
                <a:lnTo>
                  <a:pt x="30178" y="134151"/>
                </a:lnTo>
                <a:lnTo>
                  <a:pt x="10058" y="112420"/>
                </a:lnTo>
                <a:lnTo>
                  <a:pt x="0" y="84657"/>
                </a:lnTo>
                <a:lnTo>
                  <a:pt x="1311" y="56143"/>
                </a:lnTo>
                <a:lnTo>
                  <a:pt x="13219" y="30178"/>
                </a:lnTo>
                <a:lnTo>
                  <a:pt x="34950" y="10058"/>
                </a:lnTo>
                <a:lnTo>
                  <a:pt x="62714" y="0"/>
                </a:lnTo>
                <a:lnTo>
                  <a:pt x="91227" y="1311"/>
                </a:lnTo>
                <a:lnTo>
                  <a:pt x="117193" y="13219"/>
                </a:lnTo>
                <a:lnTo>
                  <a:pt x="137312" y="34950"/>
                </a:lnTo>
                <a:lnTo>
                  <a:pt x="147371" y="62714"/>
                </a:lnTo>
                <a:lnTo>
                  <a:pt x="146059" y="91227"/>
                </a:lnTo>
                <a:lnTo>
                  <a:pt x="134151" y="117193"/>
                </a:lnTo>
                <a:lnTo>
                  <a:pt x="112420" y="137312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160234" y="1799129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5">
                <a:moveTo>
                  <a:pt x="62714" y="0"/>
                </a:moveTo>
                <a:lnTo>
                  <a:pt x="34950" y="10112"/>
                </a:lnTo>
                <a:lnTo>
                  <a:pt x="13219" y="30231"/>
                </a:lnTo>
                <a:lnTo>
                  <a:pt x="1311" y="56197"/>
                </a:lnTo>
                <a:lnTo>
                  <a:pt x="0" y="84710"/>
                </a:lnTo>
                <a:lnTo>
                  <a:pt x="10058" y="112474"/>
                </a:lnTo>
                <a:lnTo>
                  <a:pt x="30178" y="134205"/>
                </a:lnTo>
                <a:lnTo>
                  <a:pt x="56143" y="146113"/>
                </a:lnTo>
                <a:lnTo>
                  <a:pt x="84657" y="147425"/>
                </a:lnTo>
                <a:lnTo>
                  <a:pt x="112420" y="137366"/>
                </a:lnTo>
                <a:lnTo>
                  <a:pt x="134151" y="117246"/>
                </a:lnTo>
                <a:lnTo>
                  <a:pt x="146059" y="91281"/>
                </a:lnTo>
                <a:lnTo>
                  <a:pt x="147371" y="62767"/>
                </a:lnTo>
                <a:lnTo>
                  <a:pt x="137312" y="35004"/>
                </a:lnTo>
                <a:lnTo>
                  <a:pt x="117193" y="13255"/>
                </a:lnTo>
                <a:lnTo>
                  <a:pt x="91227" y="1317"/>
                </a:lnTo>
                <a:lnTo>
                  <a:pt x="62714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160234" y="1799129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5">
                <a:moveTo>
                  <a:pt x="112420" y="137366"/>
                </a:moveTo>
                <a:lnTo>
                  <a:pt x="84657" y="147425"/>
                </a:lnTo>
                <a:lnTo>
                  <a:pt x="56143" y="146113"/>
                </a:lnTo>
                <a:lnTo>
                  <a:pt x="30178" y="134205"/>
                </a:lnTo>
                <a:lnTo>
                  <a:pt x="10058" y="112474"/>
                </a:lnTo>
                <a:lnTo>
                  <a:pt x="0" y="84710"/>
                </a:lnTo>
                <a:lnTo>
                  <a:pt x="1311" y="56197"/>
                </a:lnTo>
                <a:lnTo>
                  <a:pt x="13219" y="30231"/>
                </a:lnTo>
                <a:lnTo>
                  <a:pt x="34950" y="10112"/>
                </a:lnTo>
                <a:lnTo>
                  <a:pt x="62714" y="0"/>
                </a:lnTo>
                <a:lnTo>
                  <a:pt x="91227" y="1317"/>
                </a:lnTo>
                <a:lnTo>
                  <a:pt x="117193" y="13255"/>
                </a:lnTo>
                <a:lnTo>
                  <a:pt x="137312" y="35004"/>
                </a:lnTo>
                <a:lnTo>
                  <a:pt x="147371" y="62767"/>
                </a:lnTo>
                <a:lnTo>
                  <a:pt x="146059" y="91281"/>
                </a:lnTo>
                <a:lnTo>
                  <a:pt x="134151" y="117246"/>
                </a:lnTo>
                <a:lnTo>
                  <a:pt x="112420" y="137366"/>
                </a:lnTo>
                <a:close/>
              </a:path>
            </a:pathLst>
          </a:custGeom>
          <a:ln w="1269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760978" y="975487"/>
            <a:ext cx="2846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745740" algn="l"/>
              </a:tabLst>
            </a:pPr>
            <a:r>
              <a:rPr sz="1400" dirty="0">
                <a:solidFill>
                  <a:srgbClr val="7E7E7E"/>
                </a:solidFill>
                <a:cs typeface="Calibri"/>
              </a:rPr>
              <a:t>Y	Y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564630" y="2245614"/>
            <a:ext cx="1489075" cy="0"/>
          </a:xfrm>
          <a:custGeom>
            <a:avLst/>
            <a:gdLst/>
            <a:ahLst/>
            <a:cxnLst/>
            <a:rect l="l" t="t" r="r" b="b"/>
            <a:pathLst>
              <a:path w="1489075">
                <a:moveTo>
                  <a:pt x="0" y="0"/>
                </a:moveTo>
                <a:lnTo>
                  <a:pt x="1488948" y="0"/>
                </a:lnTo>
              </a:path>
            </a:pathLst>
          </a:custGeom>
          <a:ln w="2590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783875" y="1693519"/>
            <a:ext cx="160055" cy="1600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117840" y="2117852"/>
            <a:ext cx="118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7E7E7E"/>
                </a:solidFill>
                <a:cs typeface="Calibri"/>
              </a:rPr>
              <a:t>X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085076" y="2298192"/>
            <a:ext cx="508000" cy="307975"/>
          </a:xfrm>
          <a:prstGeom prst="rect">
            <a:avLst/>
          </a:prstGeom>
          <a:solidFill>
            <a:srgbClr val="D9D9D9"/>
          </a:solidFill>
          <a:ln w="12192">
            <a:solidFill>
              <a:srgbClr val="5F5F5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spcBef>
                <a:spcPts val="280"/>
              </a:spcBef>
            </a:pPr>
            <a:r>
              <a:rPr sz="1400" dirty="0">
                <a:solidFill>
                  <a:srgbClr val="7E7E7E"/>
                </a:solidFill>
                <a:cs typeface="Calibri"/>
              </a:rPr>
              <a:t>r =</a:t>
            </a:r>
            <a:r>
              <a:rPr sz="1400" spc="-65" dirty="0">
                <a:solidFill>
                  <a:srgbClr val="7E7E7E"/>
                </a:solidFill>
                <a:cs typeface="Calibri"/>
              </a:rPr>
              <a:t> </a:t>
            </a:r>
            <a:r>
              <a:rPr sz="1400" dirty="0">
                <a:solidFill>
                  <a:srgbClr val="7E7E7E"/>
                </a:solidFill>
                <a:cs typeface="Calibri"/>
              </a:rPr>
              <a:t>0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79169" y="3060954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699"/>
                </a:lnTo>
              </a:path>
            </a:pathLst>
          </a:custGeom>
          <a:ln w="2590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79169" y="3161538"/>
            <a:ext cx="1805939" cy="591820"/>
          </a:xfrm>
          <a:custGeom>
            <a:avLst/>
            <a:gdLst/>
            <a:ahLst/>
            <a:cxnLst/>
            <a:rect l="l" t="t" r="r" b="b"/>
            <a:pathLst>
              <a:path w="1805939" h="591820">
                <a:moveTo>
                  <a:pt x="0" y="591312"/>
                </a:moveTo>
                <a:lnTo>
                  <a:pt x="1805940" y="0"/>
                </a:lnTo>
              </a:path>
            </a:pathLst>
          </a:custGeom>
          <a:ln w="2895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015085" y="3618446"/>
            <a:ext cx="170221" cy="1669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28912" y="3566830"/>
            <a:ext cx="170252" cy="16695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672201" y="3102518"/>
            <a:ext cx="170191" cy="16695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404937" y="3154134"/>
            <a:ext cx="170247" cy="1669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442714" y="3463633"/>
            <a:ext cx="170245" cy="16695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923790" y="3308875"/>
            <a:ext cx="170247" cy="16695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710049" y="3412071"/>
            <a:ext cx="170191" cy="16695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14832" y="2924048"/>
            <a:ext cx="112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7E7E7E"/>
                </a:solidFill>
                <a:cs typeface="Calibri"/>
              </a:rPr>
              <a:t>Y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66977" y="4089653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2590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191124" y="3257260"/>
            <a:ext cx="170191" cy="16695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632710" y="3956100"/>
            <a:ext cx="118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7E7E7E"/>
                </a:solidFill>
                <a:cs typeface="Calibri"/>
              </a:rPr>
              <a:t>X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441703" y="4146803"/>
            <a:ext cx="597535" cy="307975"/>
          </a:xfrm>
          <a:prstGeom prst="rect">
            <a:avLst/>
          </a:prstGeom>
          <a:solidFill>
            <a:srgbClr val="D9D9D9"/>
          </a:solidFill>
          <a:ln w="12191">
            <a:solidFill>
              <a:srgbClr val="5F5F5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spcBef>
                <a:spcPts val="280"/>
              </a:spcBef>
            </a:pPr>
            <a:r>
              <a:rPr sz="1400" dirty="0">
                <a:solidFill>
                  <a:srgbClr val="7E7E7E"/>
                </a:solidFill>
                <a:cs typeface="Calibri"/>
              </a:rPr>
              <a:t>r =</a:t>
            </a:r>
            <a:r>
              <a:rPr sz="1400" spc="-60" dirty="0">
                <a:solidFill>
                  <a:srgbClr val="7E7E7E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7E7E7E"/>
                </a:solidFill>
                <a:cs typeface="Calibri"/>
              </a:rPr>
              <a:t>+1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801617" y="3060954"/>
            <a:ext cx="0" cy="1104900"/>
          </a:xfrm>
          <a:custGeom>
            <a:avLst/>
            <a:gdLst/>
            <a:ahLst/>
            <a:cxnLst/>
            <a:rect l="l" t="t" r="r" b="b"/>
            <a:pathLst>
              <a:path h="1104900">
                <a:moveTo>
                  <a:pt x="0" y="0"/>
                </a:moveTo>
                <a:lnTo>
                  <a:pt x="0" y="1104899"/>
                </a:lnTo>
              </a:path>
            </a:pathLst>
          </a:custGeom>
          <a:ln w="2590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801617" y="3169157"/>
            <a:ext cx="1859280" cy="634365"/>
          </a:xfrm>
          <a:custGeom>
            <a:avLst/>
            <a:gdLst/>
            <a:ahLst/>
            <a:cxnLst/>
            <a:rect l="l" t="t" r="r" b="b"/>
            <a:pathLst>
              <a:path w="1859279" h="634364">
                <a:moveTo>
                  <a:pt x="0" y="633984"/>
                </a:moveTo>
                <a:lnTo>
                  <a:pt x="1859280" y="0"/>
                </a:lnTo>
              </a:path>
            </a:pathLst>
          </a:custGeom>
          <a:ln w="2895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839097" y="3882960"/>
            <a:ext cx="176250" cy="17692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004194" y="3661304"/>
            <a:ext cx="176252" cy="17699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202313" y="2719345"/>
            <a:ext cx="176252" cy="17693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324994" y="3162631"/>
            <a:ext cx="176252" cy="17693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211713" y="3882960"/>
            <a:ext cx="176252" cy="1769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477504" y="3495063"/>
            <a:ext cx="176268" cy="17699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872113" y="3772175"/>
            <a:ext cx="176252" cy="17689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927105" y="2940962"/>
            <a:ext cx="176321" cy="17699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486921" y="2940962"/>
            <a:ext cx="176252" cy="17699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881515" y="3384300"/>
            <a:ext cx="176250" cy="17688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046613" y="3051831"/>
            <a:ext cx="176252" cy="17688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321821" y="3328820"/>
            <a:ext cx="176252" cy="17699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147321" y="3439689"/>
            <a:ext cx="176250" cy="17688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609603" y="3439689"/>
            <a:ext cx="176250" cy="17688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596959" y="3938370"/>
            <a:ext cx="176268" cy="17692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686683" y="2912745"/>
            <a:ext cx="112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7E7E7E"/>
                </a:solidFill>
                <a:cs typeface="Calibri"/>
              </a:rPr>
              <a:t>Y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790950" y="4165853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0491" y="0"/>
                </a:lnTo>
              </a:path>
            </a:pathLst>
          </a:custGeom>
          <a:ln w="2590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147321" y="3716732"/>
            <a:ext cx="176250" cy="17692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503290" y="4021328"/>
            <a:ext cx="118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7E7E7E"/>
                </a:solidFill>
                <a:cs typeface="Calibri"/>
              </a:rPr>
              <a:t>X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375403" y="4226052"/>
            <a:ext cx="643255" cy="307975"/>
          </a:xfrm>
          <a:prstGeom prst="rect">
            <a:avLst/>
          </a:prstGeom>
          <a:solidFill>
            <a:srgbClr val="D9D9D9"/>
          </a:solidFill>
          <a:ln w="12192">
            <a:solidFill>
              <a:srgbClr val="5F5F5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710">
              <a:spcBef>
                <a:spcPts val="275"/>
              </a:spcBef>
            </a:pPr>
            <a:r>
              <a:rPr sz="1400" dirty="0">
                <a:solidFill>
                  <a:srgbClr val="7E7E7E"/>
                </a:solidFill>
                <a:cs typeface="Calibri"/>
              </a:rPr>
              <a:t>r =</a:t>
            </a:r>
            <a:r>
              <a:rPr sz="1400" spc="-60" dirty="0">
                <a:solidFill>
                  <a:srgbClr val="7E7E7E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7E7E7E"/>
                </a:solidFill>
                <a:cs typeface="Calibri"/>
              </a:rPr>
              <a:t>+.3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872113" y="3273446"/>
            <a:ext cx="176252" cy="17693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431859" y="3716732"/>
            <a:ext cx="176268" cy="17692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707013" y="2996441"/>
            <a:ext cx="176252" cy="17688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611873" y="3501390"/>
            <a:ext cx="1582420" cy="0"/>
          </a:xfrm>
          <a:custGeom>
            <a:avLst/>
            <a:gdLst/>
            <a:ahLst/>
            <a:cxnLst/>
            <a:rect l="l" t="t" r="r" b="b"/>
            <a:pathLst>
              <a:path w="1582420">
                <a:moveTo>
                  <a:pt x="0" y="0"/>
                </a:moveTo>
                <a:lnTo>
                  <a:pt x="1581911" y="0"/>
                </a:lnTo>
              </a:path>
            </a:pathLst>
          </a:custGeom>
          <a:ln w="2590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587490" y="3082289"/>
            <a:ext cx="0" cy="1051560"/>
          </a:xfrm>
          <a:custGeom>
            <a:avLst/>
            <a:gdLst/>
            <a:ahLst/>
            <a:cxnLst/>
            <a:rect l="l" t="t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ln w="2590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8086532" y="3442543"/>
            <a:ext cx="169150" cy="16920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717363" y="3442543"/>
            <a:ext cx="169255" cy="16920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715586" y="3442543"/>
            <a:ext cx="169255" cy="16920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6926532" y="3442543"/>
            <a:ext cx="169132" cy="16920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137354" y="3442543"/>
            <a:ext cx="169255" cy="16920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360366" y="3442543"/>
            <a:ext cx="169255" cy="16920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500240" y="2795143"/>
            <a:ext cx="112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7E7E7E"/>
                </a:solidFill>
                <a:cs typeface="Calibri"/>
              </a:rPr>
              <a:t>Y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575297" y="4133850"/>
            <a:ext cx="1582420" cy="0"/>
          </a:xfrm>
          <a:custGeom>
            <a:avLst/>
            <a:gdLst/>
            <a:ahLst/>
            <a:cxnLst/>
            <a:rect l="l" t="t" r="r" b="b"/>
            <a:pathLst>
              <a:path w="1582420">
                <a:moveTo>
                  <a:pt x="0" y="0"/>
                </a:moveTo>
                <a:lnTo>
                  <a:pt x="1581911" y="0"/>
                </a:lnTo>
              </a:path>
            </a:pathLst>
          </a:custGeom>
          <a:ln w="2590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220582" y="3997553"/>
            <a:ext cx="118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7E7E7E"/>
                </a:solidFill>
                <a:cs typeface="Calibri"/>
              </a:rPr>
              <a:t>X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132319" y="4201667"/>
            <a:ext cx="508000" cy="307975"/>
          </a:xfrm>
          <a:prstGeom prst="rect">
            <a:avLst/>
          </a:prstGeom>
          <a:solidFill>
            <a:srgbClr val="D9D9D9"/>
          </a:solidFill>
          <a:ln w="12192">
            <a:solidFill>
              <a:srgbClr val="5F5F5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spcBef>
                <a:spcPts val="275"/>
              </a:spcBef>
            </a:pPr>
            <a:r>
              <a:rPr sz="1400" dirty="0">
                <a:solidFill>
                  <a:srgbClr val="7E7E7E"/>
                </a:solidFill>
                <a:cs typeface="Calibri"/>
              </a:rPr>
              <a:t>r =</a:t>
            </a:r>
            <a:r>
              <a:rPr sz="1400" spc="-65" dirty="0">
                <a:solidFill>
                  <a:srgbClr val="7E7E7E"/>
                </a:solidFill>
                <a:cs typeface="Calibri"/>
              </a:rPr>
              <a:t> </a:t>
            </a:r>
            <a:r>
              <a:rPr sz="1400" dirty="0">
                <a:solidFill>
                  <a:srgbClr val="7E7E7E"/>
                </a:solidFill>
                <a:cs typeface="Calibri"/>
              </a:rPr>
              <a:t>0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64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98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1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20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518159" y="1225295"/>
            <a:ext cx="1397508" cy="3493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3"/>
          <p:cNvSpPr/>
          <p:nvPr/>
        </p:nvSpPr>
        <p:spPr>
          <a:xfrm>
            <a:off x="1627632" y="556924"/>
            <a:ext cx="3585845" cy="1906270"/>
          </a:xfrm>
          <a:custGeom>
            <a:avLst/>
            <a:gdLst/>
            <a:ahLst/>
            <a:cxnLst/>
            <a:rect l="l" t="t" r="r" b="b"/>
            <a:pathLst>
              <a:path w="3585845" h="1906270">
                <a:moveTo>
                  <a:pt x="2310296" y="0"/>
                </a:moveTo>
                <a:lnTo>
                  <a:pt x="2258769" y="195"/>
                </a:lnTo>
                <a:lnTo>
                  <a:pt x="2207128" y="1729"/>
                </a:lnTo>
                <a:lnTo>
                  <a:pt x="2155431" y="4615"/>
                </a:lnTo>
                <a:lnTo>
                  <a:pt x="2103739" y="8868"/>
                </a:lnTo>
                <a:lnTo>
                  <a:pt x="2052110" y="14501"/>
                </a:lnTo>
                <a:lnTo>
                  <a:pt x="2000604" y="21529"/>
                </a:lnTo>
                <a:lnTo>
                  <a:pt x="1949281" y="29965"/>
                </a:lnTo>
                <a:lnTo>
                  <a:pt x="1898201" y="39824"/>
                </a:lnTo>
                <a:lnTo>
                  <a:pt x="1847423" y="51119"/>
                </a:lnTo>
                <a:lnTo>
                  <a:pt x="1797007" y="63865"/>
                </a:lnTo>
                <a:lnTo>
                  <a:pt x="1747012" y="78075"/>
                </a:lnTo>
                <a:lnTo>
                  <a:pt x="1692463" y="95449"/>
                </a:lnTo>
                <a:lnTo>
                  <a:pt x="1639741" y="114245"/>
                </a:lnTo>
                <a:lnTo>
                  <a:pt x="1588875" y="134411"/>
                </a:lnTo>
                <a:lnTo>
                  <a:pt x="1539897" y="155894"/>
                </a:lnTo>
                <a:lnTo>
                  <a:pt x="1492835" y="178640"/>
                </a:lnTo>
                <a:lnTo>
                  <a:pt x="1447719" y="202596"/>
                </a:lnTo>
                <a:lnTo>
                  <a:pt x="1404581" y="227710"/>
                </a:lnTo>
                <a:lnTo>
                  <a:pt x="1363449" y="253927"/>
                </a:lnTo>
                <a:lnTo>
                  <a:pt x="1324355" y="281195"/>
                </a:lnTo>
                <a:lnTo>
                  <a:pt x="1287328" y="309460"/>
                </a:lnTo>
                <a:lnTo>
                  <a:pt x="1252398" y="338670"/>
                </a:lnTo>
                <a:lnTo>
                  <a:pt x="1219595" y="368771"/>
                </a:lnTo>
                <a:lnTo>
                  <a:pt x="1188949" y="399710"/>
                </a:lnTo>
                <a:lnTo>
                  <a:pt x="1160491" y="431434"/>
                </a:lnTo>
                <a:lnTo>
                  <a:pt x="1134250" y="463889"/>
                </a:lnTo>
                <a:lnTo>
                  <a:pt x="1110257" y="497023"/>
                </a:lnTo>
                <a:lnTo>
                  <a:pt x="1088541" y="530782"/>
                </a:lnTo>
                <a:lnTo>
                  <a:pt x="1069133" y="565114"/>
                </a:lnTo>
                <a:lnTo>
                  <a:pt x="1052063" y="599964"/>
                </a:lnTo>
                <a:lnTo>
                  <a:pt x="1037361" y="635280"/>
                </a:lnTo>
                <a:lnTo>
                  <a:pt x="1015180" y="707097"/>
                </a:lnTo>
                <a:lnTo>
                  <a:pt x="1002830" y="780138"/>
                </a:lnTo>
                <a:lnTo>
                  <a:pt x="1000418" y="816986"/>
                </a:lnTo>
                <a:lnTo>
                  <a:pt x="1000554" y="853979"/>
                </a:lnTo>
                <a:lnTo>
                  <a:pt x="1008591" y="928195"/>
                </a:lnTo>
                <a:lnTo>
                  <a:pt x="1027181" y="1002359"/>
                </a:lnTo>
                <a:lnTo>
                  <a:pt x="1040510" y="1039289"/>
                </a:lnTo>
                <a:lnTo>
                  <a:pt x="1056566" y="1076046"/>
                </a:lnTo>
                <a:lnTo>
                  <a:pt x="1075382" y="1112578"/>
                </a:lnTo>
                <a:lnTo>
                  <a:pt x="1096986" y="1148832"/>
                </a:lnTo>
                <a:lnTo>
                  <a:pt x="1121410" y="1184753"/>
                </a:lnTo>
                <a:lnTo>
                  <a:pt x="0" y="1905986"/>
                </a:lnTo>
                <a:lnTo>
                  <a:pt x="1411224" y="1441928"/>
                </a:lnTo>
                <a:lnTo>
                  <a:pt x="3174759" y="1441928"/>
                </a:lnTo>
                <a:lnTo>
                  <a:pt x="3181134" y="1438217"/>
                </a:lnTo>
                <a:lnTo>
                  <a:pt x="3222266" y="1411999"/>
                </a:lnTo>
                <a:lnTo>
                  <a:pt x="3261360" y="1384731"/>
                </a:lnTo>
                <a:lnTo>
                  <a:pt x="3298387" y="1356466"/>
                </a:lnTo>
                <a:lnTo>
                  <a:pt x="3333317" y="1327256"/>
                </a:lnTo>
                <a:lnTo>
                  <a:pt x="3366120" y="1297155"/>
                </a:lnTo>
                <a:lnTo>
                  <a:pt x="3396766" y="1266216"/>
                </a:lnTo>
                <a:lnTo>
                  <a:pt x="3425224" y="1234492"/>
                </a:lnTo>
                <a:lnTo>
                  <a:pt x="3451465" y="1202037"/>
                </a:lnTo>
                <a:lnTo>
                  <a:pt x="3475458" y="1168903"/>
                </a:lnTo>
                <a:lnTo>
                  <a:pt x="3497174" y="1135144"/>
                </a:lnTo>
                <a:lnTo>
                  <a:pt x="3516582" y="1100812"/>
                </a:lnTo>
                <a:lnTo>
                  <a:pt x="3533652" y="1065962"/>
                </a:lnTo>
                <a:lnTo>
                  <a:pt x="3548354" y="1030646"/>
                </a:lnTo>
                <a:lnTo>
                  <a:pt x="3570535" y="958829"/>
                </a:lnTo>
                <a:lnTo>
                  <a:pt x="3582885" y="885788"/>
                </a:lnTo>
                <a:lnTo>
                  <a:pt x="3585297" y="848941"/>
                </a:lnTo>
                <a:lnTo>
                  <a:pt x="3585161" y="811947"/>
                </a:lnTo>
                <a:lnTo>
                  <a:pt x="3577124" y="737731"/>
                </a:lnTo>
                <a:lnTo>
                  <a:pt x="3558534" y="663567"/>
                </a:lnTo>
                <a:lnTo>
                  <a:pt x="3545205" y="626637"/>
                </a:lnTo>
                <a:lnTo>
                  <a:pt x="3529149" y="589880"/>
                </a:lnTo>
                <a:lnTo>
                  <a:pt x="3510333" y="553348"/>
                </a:lnTo>
                <a:lnTo>
                  <a:pt x="3488729" y="517095"/>
                </a:lnTo>
                <a:lnTo>
                  <a:pt x="3464305" y="481173"/>
                </a:lnTo>
                <a:lnTo>
                  <a:pt x="3440201" y="449569"/>
                </a:lnTo>
                <a:lnTo>
                  <a:pt x="3414313" y="418913"/>
                </a:lnTo>
                <a:lnTo>
                  <a:pt x="3386701" y="389217"/>
                </a:lnTo>
                <a:lnTo>
                  <a:pt x="3357424" y="360495"/>
                </a:lnTo>
                <a:lnTo>
                  <a:pt x="3326541" y="332763"/>
                </a:lnTo>
                <a:lnTo>
                  <a:pt x="3294113" y="306033"/>
                </a:lnTo>
                <a:lnTo>
                  <a:pt x="3260199" y="280321"/>
                </a:lnTo>
                <a:lnTo>
                  <a:pt x="3224858" y="255638"/>
                </a:lnTo>
                <a:lnTo>
                  <a:pt x="3188151" y="232001"/>
                </a:lnTo>
                <a:lnTo>
                  <a:pt x="3150137" y="209423"/>
                </a:lnTo>
                <a:lnTo>
                  <a:pt x="3110875" y="187917"/>
                </a:lnTo>
                <a:lnTo>
                  <a:pt x="3070424" y="167498"/>
                </a:lnTo>
                <a:lnTo>
                  <a:pt x="3028846" y="148179"/>
                </a:lnTo>
                <a:lnTo>
                  <a:pt x="2986199" y="129975"/>
                </a:lnTo>
                <a:lnTo>
                  <a:pt x="2942542" y="112900"/>
                </a:lnTo>
                <a:lnTo>
                  <a:pt x="2897937" y="96968"/>
                </a:lnTo>
                <a:lnTo>
                  <a:pt x="2852441" y="82192"/>
                </a:lnTo>
                <a:lnTo>
                  <a:pt x="2806114" y="68587"/>
                </a:lnTo>
                <a:lnTo>
                  <a:pt x="2759017" y="56167"/>
                </a:lnTo>
                <a:lnTo>
                  <a:pt x="2711209" y="44945"/>
                </a:lnTo>
                <a:lnTo>
                  <a:pt x="2662750" y="34936"/>
                </a:lnTo>
                <a:lnTo>
                  <a:pt x="2613698" y="26153"/>
                </a:lnTo>
                <a:lnTo>
                  <a:pt x="2564114" y="18611"/>
                </a:lnTo>
                <a:lnTo>
                  <a:pt x="2514057" y="12324"/>
                </a:lnTo>
                <a:lnTo>
                  <a:pt x="2463588" y="7305"/>
                </a:lnTo>
                <a:lnTo>
                  <a:pt x="2412764" y="3568"/>
                </a:lnTo>
                <a:lnTo>
                  <a:pt x="2361647" y="1129"/>
                </a:lnTo>
                <a:lnTo>
                  <a:pt x="2310296" y="0"/>
                </a:lnTo>
                <a:close/>
              </a:path>
              <a:path w="3585845" h="1906270">
                <a:moveTo>
                  <a:pt x="3174759" y="1441928"/>
                </a:moveTo>
                <a:lnTo>
                  <a:pt x="1411224" y="1441928"/>
                </a:lnTo>
                <a:lnTo>
                  <a:pt x="1450331" y="1464512"/>
                </a:lnTo>
                <a:lnTo>
                  <a:pt x="1490577" y="1485930"/>
                </a:lnTo>
                <a:lnTo>
                  <a:pt x="1531901" y="1506176"/>
                </a:lnTo>
                <a:lnTo>
                  <a:pt x="1574245" y="1525244"/>
                </a:lnTo>
                <a:lnTo>
                  <a:pt x="1617549" y="1543128"/>
                </a:lnTo>
                <a:lnTo>
                  <a:pt x="1661753" y="1559822"/>
                </a:lnTo>
                <a:lnTo>
                  <a:pt x="1706799" y="1575320"/>
                </a:lnTo>
                <a:lnTo>
                  <a:pt x="1752626" y="1589616"/>
                </a:lnTo>
                <a:lnTo>
                  <a:pt x="1799177" y="1602704"/>
                </a:lnTo>
                <a:lnTo>
                  <a:pt x="1846391" y="1614578"/>
                </a:lnTo>
                <a:lnTo>
                  <a:pt x="1894210" y="1625231"/>
                </a:lnTo>
                <a:lnTo>
                  <a:pt x="1942573" y="1634659"/>
                </a:lnTo>
                <a:lnTo>
                  <a:pt x="1991422" y="1642855"/>
                </a:lnTo>
                <a:lnTo>
                  <a:pt x="2040698" y="1649813"/>
                </a:lnTo>
                <a:lnTo>
                  <a:pt x="2090340" y="1655526"/>
                </a:lnTo>
                <a:lnTo>
                  <a:pt x="2140290" y="1659990"/>
                </a:lnTo>
                <a:lnTo>
                  <a:pt x="2190489" y="1663197"/>
                </a:lnTo>
                <a:lnTo>
                  <a:pt x="2240877" y="1665142"/>
                </a:lnTo>
                <a:lnTo>
                  <a:pt x="2291395" y="1665819"/>
                </a:lnTo>
                <a:lnTo>
                  <a:pt x="2341983" y="1665222"/>
                </a:lnTo>
                <a:lnTo>
                  <a:pt x="2392583" y="1663345"/>
                </a:lnTo>
                <a:lnTo>
                  <a:pt x="2443134" y="1660182"/>
                </a:lnTo>
                <a:lnTo>
                  <a:pt x="2493579" y="1655726"/>
                </a:lnTo>
                <a:lnTo>
                  <a:pt x="2543856" y="1649972"/>
                </a:lnTo>
                <a:lnTo>
                  <a:pt x="2593908" y="1642914"/>
                </a:lnTo>
                <a:lnTo>
                  <a:pt x="2643675" y="1634546"/>
                </a:lnTo>
                <a:lnTo>
                  <a:pt x="2693097" y="1624862"/>
                </a:lnTo>
                <a:lnTo>
                  <a:pt x="2742115" y="1613855"/>
                </a:lnTo>
                <a:lnTo>
                  <a:pt x="2790671" y="1601520"/>
                </a:lnTo>
                <a:lnTo>
                  <a:pt x="2838704" y="1587851"/>
                </a:lnTo>
                <a:lnTo>
                  <a:pt x="2893252" y="1570478"/>
                </a:lnTo>
                <a:lnTo>
                  <a:pt x="2945974" y="1551681"/>
                </a:lnTo>
                <a:lnTo>
                  <a:pt x="2996840" y="1531515"/>
                </a:lnTo>
                <a:lnTo>
                  <a:pt x="3045818" y="1510032"/>
                </a:lnTo>
                <a:lnTo>
                  <a:pt x="3092880" y="1487286"/>
                </a:lnTo>
                <a:lnTo>
                  <a:pt x="3137996" y="1463330"/>
                </a:lnTo>
                <a:lnTo>
                  <a:pt x="3174759" y="1441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1627632" y="556924"/>
            <a:ext cx="3585845" cy="1906270"/>
          </a:xfrm>
          <a:custGeom>
            <a:avLst/>
            <a:gdLst/>
            <a:ahLst/>
            <a:cxnLst/>
            <a:rect l="l" t="t" r="r" b="b"/>
            <a:pathLst>
              <a:path w="3585845" h="1906270">
                <a:moveTo>
                  <a:pt x="0" y="1905986"/>
                </a:moveTo>
                <a:lnTo>
                  <a:pt x="1121410" y="1184753"/>
                </a:lnTo>
                <a:lnTo>
                  <a:pt x="1096986" y="1148832"/>
                </a:lnTo>
                <a:lnTo>
                  <a:pt x="1075382" y="1112578"/>
                </a:lnTo>
                <a:lnTo>
                  <a:pt x="1056566" y="1076046"/>
                </a:lnTo>
                <a:lnTo>
                  <a:pt x="1040510" y="1039289"/>
                </a:lnTo>
                <a:lnTo>
                  <a:pt x="1027181" y="1002359"/>
                </a:lnTo>
                <a:lnTo>
                  <a:pt x="1016552" y="965310"/>
                </a:lnTo>
                <a:lnTo>
                  <a:pt x="1003268" y="891067"/>
                </a:lnTo>
                <a:lnTo>
                  <a:pt x="1000418" y="816986"/>
                </a:lnTo>
                <a:lnTo>
                  <a:pt x="1002830" y="780138"/>
                </a:lnTo>
                <a:lnTo>
                  <a:pt x="1015180" y="707097"/>
                </a:lnTo>
                <a:lnTo>
                  <a:pt x="1037361" y="635280"/>
                </a:lnTo>
                <a:lnTo>
                  <a:pt x="1052063" y="599964"/>
                </a:lnTo>
                <a:lnTo>
                  <a:pt x="1069133" y="565114"/>
                </a:lnTo>
                <a:lnTo>
                  <a:pt x="1088541" y="530782"/>
                </a:lnTo>
                <a:lnTo>
                  <a:pt x="1110257" y="497023"/>
                </a:lnTo>
                <a:lnTo>
                  <a:pt x="1134250" y="463889"/>
                </a:lnTo>
                <a:lnTo>
                  <a:pt x="1160491" y="431434"/>
                </a:lnTo>
                <a:lnTo>
                  <a:pt x="1188949" y="399710"/>
                </a:lnTo>
                <a:lnTo>
                  <a:pt x="1219595" y="368771"/>
                </a:lnTo>
                <a:lnTo>
                  <a:pt x="1252398" y="338670"/>
                </a:lnTo>
                <a:lnTo>
                  <a:pt x="1287328" y="309460"/>
                </a:lnTo>
                <a:lnTo>
                  <a:pt x="1324355" y="281195"/>
                </a:lnTo>
                <a:lnTo>
                  <a:pt x="1363449" y="253927"/>
                </a:lnTo>
                <a:lnTo>
                  <a:pt x="1404581" y="227710"/>
                </a:lnTo>
                <a:lnTo>
                  <a:pt x="1447719" y="202596"/>
                </a:lnTo>
                <a:lnTo>
                  <a:pt x="1492835" y="178640"/>
                </a:lnTo>
                <a:lnTo>
                  <a:pt x="1539897" y="155894"/>
                </a:lnTo>
                <a:lnTo>
                  <a:pt x="1588875" y="134411"/>
                </a:lnTo>
                <a:lnTo>
                  <a:pt x="1639741" y="114245"/>
                </a:lnTo>
                <a:lnTo>
                  <a:pt x="1692463" y="95449"/>
                </a:lnTo>
                <a:lnTo>
                  <a:pt x="1747012" y="78075"/>
                </a:lnTo>
                <a:lnTo>
                  <a:pt x="1797007" y="63865"/>
                </a:lnTo>
                <a:lnTo>
                  <a:pt x="1847423" y="51119"/>
                </a:lnTo>
                <a:lnTo>
                  <a:pt x="1898201" y="39824"/>
                </a:lnTo>
                <a:lnTo>
                  <a:pt x="1949281" y="29965"/>
                </a:lnTo>
                <a:lnTo>
                  <a:pt x="2000604" y="21529"/>
                </a:lnTo>
                <a:lnTo>
                  <a:pt x="2052110" y="14501"/>
                </a:lnTo>
                <a:lnTo>
                  <a:pt x="2103739" y="8868"/>
                </a:lnTo>
                <a:lnTo>
                  <a:pt x="2155431" y="4615"/>
                </a:lnTo>
                <a:lnTo>
                  <a:pt x="2207128" y="1729"/>
                </a:lnTo>
                <a:lnTo>
                  <a:pt x="2258769" y="195"/>
                </a:lnTo>
                <a:lnTo>
                  <a:pt x="2310296" y="0"/>
                </a:lnTo>
                <a:lnTo>
                  <a:pt x="2361647" y="1129"/>
                </a:lnTo>
                <a:lnTo>
                  <a:pt x="2412764" y="3568"/>
                </a:lnTo>
                <a:lnTo>
                  <a:pt x="2463588" y="7305"/>
                </a:lnTo>
                <a:lnTo>
                  <a:pt x="2514057" y="12324"/>
                </a:lnTo>
                <a:lnTo>
                  <a:pt x="2564114" y="18611"/>
                </a:lnTo>
                <a:lnTo>
                  <a:pt x="2613698" y="26153"/>
                </a:lnTo>
                <a:lnTo>
                  <a:pt x="2662750" y="34936"/>
                </a:lnTo>
                <a:lnTo>
                  <a:pt x="2711209" y="44945"/>
                </a:lnTo>
                <a:lnTo>
                  <a:pt x="2759017" y="56167"/>
                </a:lnTo>
                <a:lnTo>
                  <a:pt x="2806114" y="68587"/>
                </a:lnTo>
                <a:lnTo>
                  <a:pt x="2852441" y="82192"/>
                </a:lnTo>
                <a:lnTo>
                  <a:pt x="2897937" y="96968"/>
                </a:lnTo>
                <a:lnTo>
                  <a:pt x="2942542" y="112900"/>
                </a:lnTo>
                <a:lnTo>
                  <a:pt x="2986199" y="129975"/>
                </a:lnTo>
                <a:lnTo>
                  <a:pt x="3028846" y="148179"/>
                </a:lnTo>
                <a:lnTo>
                  <a:pt x="3070424" y="167498"/>
                </a:lnTo>
                <a:lnTo>
                  <a:pt x="3110875" y="187917"/>
                </a:lnTo>
                <a:lnTo>
                  <a:pt x="3150137" y="209423"/>
                </a:lnTo>
                <a:lnTo>
                  <a:pt x="3188151" y="232001"/>
                </a:lnTo>
                <a:lnTo>
                  <a:pt x="3224858" y="255638"/>
                </a:lnTo>
                <a:lnTo>
                  <a:pt x="3260199" y="280321"/>
                </a:lnTo>
                <a:lnTo>
                  <a:pt x="3294113" y="306033"/>
                </a:lnTo>
                <a:lnTo>
                  <a:pt x="3326541" y="332763"/>
                </a:lnTo>
                <a:lnTo>
                  <a:pt x="3357424" y="360495"/>
                </a:lnTo>
                <a:lnTo>
                  <a:pt x="3386701" y="389217"/>
                </a:lnTo>
                <a:lnTo>
                  <a:pt x="3414313" y="418913"/>
                </a:lnTo>
                <a:lnTo>
                  <a:pt x="3440201" y="449569"/>
                </a:lnTo>
                <a:lnTo>
                  <a:pt x="3464305" y="481173"/>
                </a:lnTo>
                <a:lnTo>
                  <a:pt x="3488729" y="517095"/>
                </a:lnTo>
                <a:lnTo>
                  <a:pt x="3510333" y="553348"/>
                </a:lnTo>
                <a:lnTo>
                  <a:pt x="3529149" y="589880"/>
                </a:lnTo>
                <a:lnTo>
                  <a:pt x="3545205" y="626637"/>
                </a:lnTo>
                <a:lnTo>
                  <a:pt x="3558534" y="663567"/>
                </a:lnTo>
                <a:lnTo>
                  <a:pt x="3569163" y="700616"/>
                </a:lnTo>
                <a:lnTo>
                  <a:pt x="3582447" y="774859"/>
                </a:lnTo>
                <a:lnTo>
                  <a:pt x="3585297" y="848941"/>
                </a:lnTo>
                <a:lnTo>
                  <a:pt x="3582885" y="885788"/>
                </a:lnTo>
                <a:lnTo>
                  <a:pt x="3570535" y="958829"/>
                </a:lnTo>
                <a:lnTo>
                  <a:pt x="3548354" y="1030646"/>
                </a:lnTo>
                <a:lnTo>
                  <a:pt x="3533652" y="1065962"/>
                </a:lnTo>
                <a:lnTo>
                  <a:pt x="3516582" y="1100812"/>
                </a:lnTo>
                <a:lnTo>
                  <a:pt x="3497174" y="1135144"/>
                </a:lnTo>
                <a:lnTo>
                  <a:pt x="3475458" y="1168903"/>
                </a:lnTo>
                <a:lnTo>
                  <a:pt x="3451465" y="1202037"/>
                </a:lnTo>
                <a:lnTo>
                  <a:pt x="3425224" y="1234492"/>
                </a:lnTo>
                <a:lnTo>
                  <a:pt x="3396766" y="1266216"/>
                </a:lnTo>
                <a:lnTo>
                  <a:pt x="3366120" y="1297155"/>
                </a:lnTo>
                <a:lnTo>
                  <a:pt x="3333317" y="1327256"/>
                </a:lnTo>
                <a:lnTo>
                  <a:pt x="3298387" y="1356466"/>
                </a:lnTo>
                <a:lnTo>
                  <a:pt x="3261360" y="1384731"/>
                </a:lnTo>
                <a:lnTo>
                  <a:pt x="3222266" y="1411999"/>
                </a:lnTo>
                <a:lnTo>
                  <a:pt x="3181134" y="1438217"/>
                </a:lnTo>
                <a:lnTo>
                  <a:pt x="3137996" y="1463330"/>
                </a:lnTo>
                <a:lnTo>
                  <a:pt x="3092880" y="1487286"/>
                </a:lnTo>
                <a:lnTo>
                  <a:pt x="3045818" y="1510032"/>
                </a:lnTo>
                <a:lnTo>
                  <a:pt x="2996840" y="1531515"/>
                </a:lnTo>
                <a:lnTo>
                  <a:pt x="2945974" y="1551681"/>
                </a:lnTo>
                <a:lnTo>
                  <a:pt x="2893252" y="1570478"/>
                </a:lnTo>
                <a:lnTo>
                  <a:pt x="2838704" y="1587851"/>
                </a:lnTo>
                <a:lnTo>
                  <a:pt x="2790671" y="1601520"/>
                </a:lnTo>
                <a:lnTo>
                  <a:pt x="2742115" y="1613855"/>
                </a:lnTo>
                <a:lnTo>
                  <a:pt x="2693097" y="1624862"/>
                </a:lnTo>
                <a:lnTo>
                  <a:pt x="2643675" y="1634546"/>
                </a:lnTo>
                <a:lnTo>
                  <a:pt x="2593908" y="1642914"/>
                </a:lnTo>
                <a:lnTo>
                  <a:pt x="2543856" y="1649972"/>
                </a:lnTo>
                <a:lnTo>
                  <a:pt x="2493579" y="1655726"/>
                </a:lnTo>
                <a:lnTo>
                  <a:pt x="2443134" y="1660182"/>
                </a:lnTo>
                <a:lnTo>
                  <a:pt x="2392583" y="1663345"/>
                </a:lnTo>
                <a:lnTo>
                  <a:pt x="2341983" y="1665222"/>
                </a:lnTo>
                <a:lnTo>
                  <a:pt x="2291395" y="1665819"/>
                </a:lnTo>
                <a:lnTo>
                  <a:pt x="2240877" y="1665142"/>
                </a:lnTo>
                <a:lnTo>
                  <a:pt x="2190489" y="1663197"/>
                </a:lnTo>
                <a:lnTo>
                  <a:pt x="2140290" y="1659990"/>
                </a:lnTo>
                <a:lnTo>
                  <a:pt x="2090340" y="1655526"/>
                </a:lnTo>
                <a:lnTo>
                  <a:pt x="2040698" y="1649813"/>
                </a:lnTo>
                <a:lnTo>
                  <a:pt x="1991422" y="1642855"/>
                </a:lnTo>
                <a:lnTo>
                  <a:pt x="1942573" y="1634659"/>
                </a:lnTo>
                <a:lnTo>
                  <a:pt x="1894210" y="1625231"/>
                </a:lnTo>
                <a:lnTo>
                  <a:pt x="1846391" y="1614578"/>
                </a:lnTo>
                <a:lnTo>
                  <a:pt x="1799177" y="1602704"/>
                </a:lnTo>
                <a:lnTo>
                  <a:pt x="1752626" y="1589616"/>
                </a:lnTo>
                <a:lnTo>
                  <a:pt x="1706799" y="1575320"/>
                </a:lnTo>
                <a:lnTo>
                  <a:pt x="1661753" y="1559822"/>
                </a:lnTo>
                <a:lnTo>
                  <a:pt x="1617549" y="1543128"/>
                </a:lnTo>
                <a:lnTo>
                  <a:pt x="1574245" y="1525244"/>
                </a:lnTo>
                <a:lnTo>
                  <a:pt x="1531901" y="1506176"/>
                </a:lnTo>
                <a:lnTo>
                  <a:pt x="1490577" y="1485930"/>
                </a:lnTo>
                <a:lnTo>
                  <a:pt x="1450331" y="1464512"/>
                </a:lnTo>
                <a:lnTo>
                  <a:pt x="1411224" y="1441928"/>
                </a:lnTo>
                <a:lnTo>
                  <a:pt x="0" y="1905986"/>
                </a:lnTo>
                <a:close/>
              </a:path>
            </a:pathLst>
          </a:custGeom>
          <a:ln w="2895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3175807" y="1005750"/>
            <a:ext cx="143764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spcBef>
                <a:spcPts val="105"/>
              </a:spcBef>
            </a:pP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Let’s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calculate 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Correlation  Coefficient</a:t>
            </a:r>
            <a:r>
              <a:rPr sz="1400" spc="-80" dirty="0">
                <a:solidFill>
                  <a:srgbClr val="095A82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using 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Python</a:t>
            </a:r>
            <a:endParaRPr sz="1400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054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1292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Scenario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45693" y="867257"/>
            <a:ext cx="3654425" cy="25863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spcBef>
                <a:spcPts val="94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Following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sample</a:t>
            </a:r>
            <a:r>
              <a:rPr sz="1400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dataset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2700">
              <a:spcBef>
                <a:spcPts val="840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‘mtcars_for_manymerge’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containing the</a:t>
            </a:r>
            <a:r>
              <a:rPr sz="140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variables: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Cars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mpg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Mileage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Per </a:t>
            </a:r>
            <a:r>
              <a:rPr sz="1400" dirty="0">
                <a:solidFill>
                  <a:srgbClr val="5F5F5F"/>
                </a:solidFill>
                <a:cs typeface="Calibri"/>
              </a:rPr>
              <a:t>Gallon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cyl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</a:t>
            </a:r>
            <a:r>
              <a:rPr sz="1400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cylinder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disp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</a:t>
            </a:r>
            <a:r>
              <a:rPr sz="1400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displacement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hp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horsepower</a:t>
            </a:r>
            <a:r>
              <a:rPr sz="1400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and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F5F5F"/>
                </a:solidFill>
                <a:cs typeface="Calibri"/>
              </a:rPr>
              <a:t>drat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real axle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ratio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674870" y="1037336"/>
          <a:ext cx="4000498" cy="291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7170"/>
                <a:gridCol w="651509"/>
                <a:gridCol w="440689"/>
                <a:gridCol w="666750"/>
                <a:gridCol w="401320"/>
                <a:gridCol w="353060"/>
              </a:tblGrid>
              <a:tr h="217424"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mpg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cyl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</a:tr>
              <a:tr h="27927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MazdaRX4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MazdaRX4_WAG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296"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Datsun_710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22.8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10"/>
                        </a:lnSpc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1610"/>
                        </a:lnSpc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3.85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Hornet_4_Drive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Hornet_Sportabout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18.7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175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2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Valiant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18.1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2.76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Duster_360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14.3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245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424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Merc_240D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24.4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10"/>
                        </a:lnSpc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146.7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1610"/>
                        </a:lnSpc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3.69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297"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Merc_230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22.8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10"/>
                        </a:lnSpc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140.8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1610"/>
                        </a:lnSpc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3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Merc_280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19.2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167.6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3.92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6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37833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</a:rPr>
              <a:t>Correlation </a:t>
            </a:r>
            <a:r>
              <a:rPr sz="2800" spc="-5" dirty="0">
                <a:solidFill>
                  <a:srgbClr val="095A82"/>
                </a:solidFill>
              </a:rPr>
              <a:t>– Tasks To</a:t>
            </a:r>
            <a:r>
              <a:rPr sz="2800" spc="4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Do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1835572" y="2291986"/>
            <a:ext cx="2272030" cy="1158875"/>
          </a:xfrm>
          <a:custGeom>
            <a:avLst/>
            <a:gdLst/>
            <a:ahLst/>
            <a:cxnLst/>
            <a:rect l="l" t="t" r="r" b="b"/>
            <a:pathLst>
              <a:path w="2272029" h="1158875">
                <a:moveTo>
                  <a:pt x="186719" y="0"/>
                </a:moveTo>
                <a:lnTo>
                  <a:pt x="146770" y="10253"/>
                </a:lnTo>
                <a:lnTo>
                  <a:pt x="113297" y="34865"/>
                </a:lnTo>
                <a:lnTo>
                  <a:pt x="90636" y="71991"/>
                </a:lnTo>
                <a:lnTo>
                  <a:pt x="6562" y="307576"/>
                </a:lnTo>
                <a:lnTo>
                  <a:pt x="0" y="350470"/>
                </a:lnTo>
                <a:lnTo>
                  <a:pt x="10165" y="390697"/>
                </a:lnTo>
                <a:lnTo>
                  <a:pt x="34690" y="423876"/>
                </a:lnTo>
                <a:lnTo>
                  <a:pt x="71205" y="445625"/>
                </a:lnTo>
                <a:lnTo>
                  <a:pt x="2042118" y="1152507"/>
                </a:lnTo>
                <a:lnTo>
                  <a:pt x="2085014" y="1158482"/>
                </a:lnTo>
                <a:lnTo>
                  <a:pt x="2125255" y="1148395"/>
                </a:lnTo>
                <a:lnTo>
                  <a:pt x="2158472" y="1124235"/>
                </a:lnTo>
                <a:lnTo>
                  <a:pt x="2180294" y="1087991"/>
                </a:lnTo>
                <a:lnTo>
                  <a:pt x="2183860" y="1078099"/>
                </a:lnTo>
                <a:lnTo>
                  <a:pt x="2080889" y="1078099"/>
                </a:lnTo>
                <a:lnTo>
                  <a:pt x="2070693" y="1076053"/>
                </a:lnTo>
                <a:lnTo>
                  <a:pt x="98129" y="370568"/>
                </a:lnTo>
                <a:lnTo>
                  <a:pt x="89245" y="364565"/>
                </a:lnTo>
                <a:lnTo>
                  <a:pt x="83159" y="356169"/>
                </a:lnTo>
                <a:lnTo>
                  <a:pt x="80430" y="346368"/>
                </a:lnTo>
                <a:lnTo>
                  <a:pt x="81619" y="336151"/>
                </a:lnTo>
                <a:lnTo>
                  <a:pt x="167217" y="98915"/>
                </a:lnTo>
                <a:lnTo>
                  <a:pt x="172650" y="90031"/>
                </a:lnTo>
                <a:lnTo>
                  <a:pt x="181155" y="83945"/>
                </a:lnTo>
                <a:lnTo>
                  <a:pt x="191327" y="81216"/>
                </a:lnTo>
                <a:lnTo>
                  <a:pt x="438665" y="81216"/>
                </a:lnTo>
                <a:lnTo>
                  <a:pt x="228812" y="5951"/>
                </a:lnTo>
                <a:lnTo>
                  <a:pt x="186719" y="0"/>
                </a:lnTo>
                <a:close/>
              </a:path>
              <a:path w="2272029" h="1158875">
                <a:moveTo>
                  <a:pt x="438665" y="81216"/>
                </a:moveTo>
                <a:lnTo>
                  <a:pt x="191327" y="81216"/>
                </a:lnTo>
                <a:lnTo>
                  <a:pt x="201761" y="82405"/>
                </a:lnTo>
                <a:lnTo>
                  <a:pt x="2172801" y="789287"/>
                </a:lnTo>
                <a:lnTo>
                  <a:pt x="2182328" y="794506"/>
                </a:lnTo>
                <a:lnTo>
                  <a:pt x="2188342" y="802653"/>
                </a:lnTo>
                <a:lnTo>
                  <a:pt x="2190714" y="812754"/>
                </a:lnTo>
                <a:lnTo>
                  <a:pt x="2189311" y="823831"/>
                </a:lnTo>
                <a:lnTo>
                  <a:pt x="2103713" y="1059543"/>
                </a:lnTo>
                <a:lnTo>
                  <a:pt x="2098518" y="1069284"/>
                </a:lnTo>
                <a:lnTo>
                  <a:pt x="2090537" y="1075656"/>
                </a:lnTo>
                <a:lnTo>
                  <a:pt x="2080889" y="1078099"/>
                </a:lnTo>
                <a:lnTo>
                  <a:pt x="2183860" y="1078099"/>
                </a:lnTo>
                <a:lnTo>
                  <a:pt x="2265765" y="850882"/>
                </a:lnTo>
                <a:lnTo>
                  <a:pt x="2271716" y="808630"/>
                </a:lnTo>
                <a:lnTo>
                  <a:pt x="2261463" y="768332"/>
                </a:lnTo>
                <a:lnTo>
                  <a:pt x="2236851" y="734796"/>
                </a:lnTo>
                <a:lnTo>
                  <a:pt x="2199725" y="712833"/>
                </a:lnTo>
                <a:lnTo>
                  <a:pt x="438665" y="81216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76815" y="2333158"/>
            <a:ext cx="2189480" cy="1078865"/>
          </a:xfrm>
          <a:custGeom>
            <a:avLst/>
            <a:gdLst/>
            <a:ahLst/>
            <a:cxnLst/>
            <a:rect l="l" t="t" r="r" b="b"/>
            <a:pathLst>
              <a:path w="2189479" h="1078864">
                <a:moveTo>
                  <a:pt x="148365" y="0"/>
                </a:moveTo>
                <a:lnTo>
                  <a:pt x="102677" y="21530"/>
                </a:lnTo>
                <a:lnTo>
                  <a:pt x="3546" y="282152"/>
                </a:lnTo>
                <a:lnTo>
                  <a:pt x="0" y="308403"/>
                </a:lnTo>
                <a:lnTo>
                  <a:pt x="6419" y="333380"/>
                </a:lnTo>
                <a:lnTo>
                  <a:pt x="21530" y="354143"/>
                </a:lnTo>
                <a:lnTo>
                  <a:pt x="44059" y="367750"/>
                </a:lnTo>
                <a:lnTo>
                  <a:pt x="2013829" y="1074632"/>
                </a:lnTo>
                <a:lnTo>
                  <a:pt x="2040745" y="1078249"/>
                </a:lnTo>
                <a:lnTo>
                  <a:pt x="2065803" y="1071854"/>
                </a:lnTo>
                <a:lnTo>
                  <a:pt x="2086623" y="1056719"/>
                </a:lnTo>
                <a:lnTo>
                  <a:pt x="2100824" y="1034119"/>
                </a:lnTo>
                <a:lnTo>
                  <a:pt x="2184898" y="797010"/>
                </a:lnTo>
                <a:lnTo>
                  <a:pt x="2189301" y="770092"/>
                </a:lnTo>
                <a:lnTo>
                  <a:pt x="2183167" y="745019"/>
                </a:lnTo>
                <a:lnTo>
                  <a:pt x="2167770" y="724161"/>
                </a:lnTo>
                <a:lnTo>
                  <a:pt x="2144385" y="709888"/>
                </a:lnTo>
                <a:lnTo>
                  <a:pt x="174615" y="4403"/>
                </a:lnTo>
                <a:lnTo>
                  <a:pt x="148365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76815" y="2333158"/>
            <a:ext cx="2189480" cy="1078865"/>
          </a:xfrm>
          <a:custGeom>
            <a:avLst/>
            <a:gdLst/>
            <a:ahLst/>
            <a:cxnLst/>
            <a:rect l="l" t="t" r="r" b="b"/>
            <a:pathLst>
              <a:path w="2189479" h="1078864">
                <a:moveTo>
                  <a:pt x="44059" y="367750"/>
                </a:moveTo>
                <a:lnTo>
                  <a:pt x="21530" y="354143"/>
                </a:lnTo>
                <a:lnTo>
                  <a:pt x="6419" y="333380"/>
                </a:lnTo>
                <a:lnTo>
                  <a:pt x="0" y="308403"/>
                </a:lnTo>
                <a:lnTo>
                  <a:pt x="3546" y="282152"/>
                </a:lnTo>
                <a:lnTo>
                  <a:pt x="53032" y="145000"/>
                </a:lnTo>
                <a:lnTo>
                  <a:pt x="78444" y="74570"/>
                </a:lnTo>
                <a:lnTo>
                  <a:pt x="87806" y="48623"/>
                </a:lnTo>
                <a:lnTo>
                  <a:pt x="89144" y="44916"/>
                </a:lnTo>
                <a:lnTo>
                  <a:pt x="102677" y="21530"/>
                </a:lnTo>
                <a:lnTo>
                  <a:pt x="123402" y="6133"/>
                </a:lnTo>
                <a:lnTo>
                  <a:pt x="148365" y="0"/>
                </a:lnTo>
                <a:lnTo>
                  <a:pt x="174615" y="4403"/>
                </a:lnTo>
                <a:lnTo>
                  <a:pt x="1313388" y="412261"/>
                </a:lnTo>
                <a:lnTo>
                  <a:pt x="1898163" y="621702"/>
                </a:lnTo>
                <a:lnTo>
                  <a:pt x="2113607" y="698865"/>
                </a:lnTo>
                <a:lnTo>
                  <a:pt x="2144385" y="709888"/>
                </a:lnTo>
                <a:lnTo>
                  <a:pt x="2167770" y="724161"/>
                </a:lnTo>
                <a:lnTo>
                  <a:pt x="2183167" y="745019"/>
                </a:lnTo>
                <a:lnTo>
                  <a:pt x="2189301" y="770092"/>
                </a:lnTo>
                <a:lnTo>
                  <a:pt x="2184898" y="797010"/>
                </a:lnTo>
                <a:lnTo>
                  <a:pt x="2136292" y="934088"/>
                </a:lnTo>
                <a:lnTo>
                  <a:pt x="2111333" y="1004480"/>
                </a:lnTo>
                <a:lnTo>
                  <a:pt x="2086623" y="1056719"/>
                </a:lnTo>
                <a:lnTo>
                  <a:pt x="2040745" y="1078249"/>
                </a:lnTo>
                <a:lnTo>
                  <a:pt x="2013829" y="1074632"/>
                </a:lnTo>
                <a:lnTo>
                  <a:pt x="44059" y="367750"/>
                </a:lnTo>
                <a:close/>
              </a:path>
            </a:pathLst>
          </a:custGeom>
          <a:ln w="12192">
            <a:solidFill>
              <a:srgbClr val="B97609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82263" y="2981723"/>
            <a:ext cx="349250" cy="347980"/>
          </a:xfrm>
          <a:custGeom>
            <a:avLst/>
            <a:gdLst/>
            <a:ahLst/>
            <a:cxnLst/>
            <a:rect l="l" t="t" r="r" b="b"/>
            <a:pathLst>
              <a:path w="349250" h="347979">
                <a:moveTo>
                  <a:pt x="186875" y="0"/>
                </a:moveTo>
                <a:lnTo>
                  <a:pt x="141602" y="2913"/>
                </a:lnTo>
                <a:lnTo>
                  <a:pt x="99164" y="16953"/>
                </a:lnTo>
                <a:lnTo>
                  <a:pt x="61606" y="41079"/>
                </a:lnTo>
                <a:lnTo>
                  <a:pt x="30969" y="74250"/>
                </a:lnTo>
                <a:lnTo>
                  <a:pt x="9296" y="115425"/>
                </a:lnTo>
                <a:lnTo>
                  <a:pt x="0" y="161409"/>
                </a:lnTo>
                <a:lnTo>
                  <a:pt x="2913" y="206734"/>
                </a:lnTo>
                <a:lnTo>
                  <a:pt x="16995" y="249236"/>
                </a:lnTo>
                <a:lnTo>
                  <a:pt x="41206" y="286753"/>
                </a:lnTo>
                <a:lnTo>
                  <a:pt x="74504" y="317123"/>
                </a:lnTo>
                <a:lnTo>
                  <a:pt x="115849" y="338183"/>
                </a:lnTo>
                <a:lnTo>
                  <a:pt x="162022" y="347543"/>
                </a:lnTo>
                <a:lnTo>
                  <a:pt x="207529" y="344863"/>
                </a:lnTo>
                <a:lnTo>
                  <a:pt x="250199" y="331056"/>
                </a:lnTo>
                <a:lnTo>
                  <a:pt x="287863" y="307036"/>
                </a:lnTo>
                <a:lnTo>
                  <a:pt x="318352" y="273716"/>
                </a:lnTo>
                <a:lnTo>
                  <a:pt x="339496" y="232011"/>
                </a:lnTo>
                <a:lnTo>
                  <a:pt x="348898" y="186133"/>
                </a:lnTo>
                <a:lnTo>
                  <a:pt x="346217" y="141042"/>
                </a:lnTo>
                <a:lnTo>
                  <a:pt x="332368" y="98773"/>
                </a:lnTo>
                <a:lnTo>
                  <a:pt x="308263" y="61361"/>
                </a:lnTo>
                <a:lnTo>
                  <a:pt x="274817" y="30843"/>
                </a:lnTo>
                <a:lnTo>
                  <a:pt x="232943" y="9253"/>
                </a:lnTo>
                <a:lnTo>
                  <a:pt x="186875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92078" y="2499570"/>
            <a:ext cx="2004060" cy="772795"/>
          </a:xfrm>
          <a:custGeom>
            <a:avLst/>
            <a:gdLst/>
            <a:ahLst/>
            <a:cxnLst/>
            <a:rect l="l" t="t" r="r" b="b"/>
            <a:pathLst>
              <a:path w="2004060" h="772795">
                <a:moveTo>
                  <a:pt x="46358" y="0"/>
                </a:moveTo>
                <a:lnTo>
                  <a:pt x="28015" y="4742"/>
                </a:lnTo>
                <a:lnTo>
                  <a:pt x="12767" y="15962"/>
                </a:lnTo>
                <a:lnTo>
                  <a:pt x="2710" y="32682"/>
                </a:lnTo>
                <a:lnTo>
                  <a:pt x="0" y="52046"/>
                </a:lnTo>
                <a:lnTo>
                  <a:pt x="4742" y="70433"/>
                </a:lnTo>
                <a:lnTo>
                  <a:pt x="15962" y="85725"/>
                </a:lnTo>
                <a:lnTo>
                  <a:pt x="32682" y="95801"/>
                </a:lnTo>
                <a:lnTo>
                  <a:pt x="1937936" y="769536"/>
                </a:lnTo>
                <a:lnTo>
                  <a:pt x="1957280" y="772247"/>
                </a:lnTo>
                <a:lnTo>
                  <a:pt x="1975623" y="767504"/>
                </a:lnTo>
                <a:lnTo>
                  <a:pt x="1990871" y="756285"/>
                </a:lnTo>
                <a:lnTo>
                  <a:pt x="1999642" y="741703"/>
                </a:lnTo>
                <a:lnTo>
                  <a:pt x="1955494" y="741703"/>
                </a:lnTo>
                <a:lnTo>
                  <a:pt x="1948350" y="741088"/>
                </a:lnTo>
                <a:lnTo>
                  <a:pt x="41699" y="67226"/>
                </a:lnTo>
                <a:lnTo>
                  <a:pt x="35625" y="63672"/>
                </a:lnTo>
                <a:lnTo>
                  <a:pt x="31396" y="58035"/>
                </a:lnTo>
                <a:lnTo>
                  <a:pt x="29716" y="50992"/>
                </a:lnTo>
                <a:lnTo>
                  <a:pt x="31285" y="43223"/>
                </a:lnTo>
                <a:lnTo>
                  <a:pt x="34786" y="36480"/>
                </a:lnTo>
                <a:lnTo>
                  <a:pt x="40429" y="32142"/>
                </a:lnTo>
                <a:lnTo>
                  <a:pt x="47501" y="30329"/>
                </a:lnTo>
                <a:lnTo>
                  <a:pt x="143805" y="30329"/>
                </a:lnTo>
                <a:lnTo>
                  <a:pt x="65702" y="2710"/>
                </a:lnTo>
                <a:lnTo>
                  <a:pt x="46358" y="0"/>
                </a:lnTo>
                <a:close/>
              </a:path>
              <a:path w="2004060" h="772795">
                <a:moveTo>
                  <a:pt x="143805" y="30329"/>
                </a:moveTo>
                <a:lnTo>
                  <a:pt x="47501" y="30329"/>
                </a:lnTo>
                <a:lnTo>
                  <a:pt x="55288" y="31158"/>
                </a:lnTo>
                <a:lnTo>
                  <a:pt x="1960415" y="705020"/>
                </a:lnTo>
                <a:lnTo>
                  <a:pt x="1967156" y="708574"/>
                </a:lnTo>
                <a:lnTo>
                  <a:pt x="1971480" y="714212"/>
                </a:lnTo>
                <a:lnTo>
                  <a:pt x="1973256" y="721254"/>
                </a:lnTo>
                <a:lnTo>
                  <a:pt x="1972353" y="729023"/>
                </a:lnTo>
                <a:lnTo>
                  <a:pt x="1968638" y="735123"/>
                </a:lnTo>
                <a:lnTo>
                  <a:pt x="1962638" y="739532"/>
                </a:lnTo>
                <a:lnTo>
                  <a:pt x="1955494" y="741703"/>
                </a:lnTo>
                <a:lnTo>
                  <a:pt x="1999642" y="741703"/>
                </a:lnTo>
                <a:lnTo>
                  <a:pt x="2000932" y="739532"/>
                </a:lnTo>
                <a:lnTo>
                  <a:pt x="2003639" y="719558"/>
                </a:lnTo>
                <a:lnTo>
                  <a:pt x="1998896" y="701242"/>
                </a:lnTo>
                <a:lnTo>
                  <a:pt x="1987676" y="686307"/>
                </a:lnTo>
                <a:lnTo>
                  <a:pt x="1970956" y="676445"/>
                </a:lnTo>
                <a:lnTo>
                  <a:pt x="143805" y="30329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06744" y="2515115"/>
            <a:ext cx="1972310" cy="741045"/>
          </a:xfrm>
          <a:custGeom>
            <a:avLst/>
            <a:gdLst/>
            <a:ahLst/>
            <a:cxnLst/>
            <a:rect l="l" t="t" r="r" b="b"/>
            <a:pathLst>
              <a:path w="1972310" h="741045">
                <a:moveTo>
                  <a:pt x="31746" y="0"/>
                </a:moveTo>
                <a:lnTo>
                  <a:pt x="19016" y="3357"/>
                </a:lnTo>
                <a:lnTo>
                  <a:pt x="8548" y="11477"/>
                </a:lnTo>
                <a:lnTo>
                  <a:pt x="1760" y="23360"/>
                </a:lnTo>
                <a:lnTo>
                  <a:pt x="0" y="36077"/>
                </a:lnTo>
                <a:lnTo>
                  <a:pt x="3300" y="48521"/>
                </a:lnTo>
                <a:lnTo>
                  <a:pt x="11100" y="59275"/>
                </a:lnTo>
                <a:lnTo>
                  <a:pt x="22842" y="66921"/>
                </a:lnTo>
                <a:lnTo>
                  <a:pt x="1925937" y="738751"/>
                </a:lnTo>
                <a:lnTo>
                  <a:pt x="1939512" y="740511"/>
                </a:lnTo>
                <a:lnTo>
                  <a:pt x="1952242" y="737211"/>
                </a:lnTo>
                <a:lnTo>
                  <a:pt x="1962709" y="729410"/>
                </a:lnTo>
                <a:lnTo>
                  <a:pt x="1969498" y="717669"/>
                </a:lnTo>
                <a:lnTo>
                  <a:pt x="1971925" y="704167"/>
                </a:lnTo>
                <a:lnTo>
                  <a:pt x="1968720" y="691475"/>
                </a:lnTo>
                <a:lnTo>
                  <a:pt x="1961014" y="681021"/>
                </a:lnTo>
                <a:lnTo>
                  <a:pt x="1949940" y="674235"/>
                </a:lnTo>
                <a:lnTo>
                  <a:pt x="45321" y="2405"/>
                </a:lnTo>
                <a:lnTo>
                  <a:pt x="317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02495" y="3000515"/>
            <a:ext cx="308610" cy="308610"/>
          </a:xfrm>
          <a:custGeom>
            <a:avLst/>
            <a:gdLst/>
            <a:ahLst/>
            <a:cxnLst/>
            <a:rect l="l" t="t" r="r" b="b"/>
            <a:pathLst>
              <a:path w="308610" h="308610">
                <a:moveTo>
                  <a:pt x="156936" y="0"/>
                </a:moveTo>
                <a:lnTo>
                  <a:pt x="109927" y="6503"/>
                </a:lnTo>
                <a:lnTo>
                  <a:pt x="67374" y="26881"/>
                </a:lnTo>
                <a:lnTo>
                  <a:pt x="32587" y="59628"/>
                </a:lnTo>
                <a:lnTo>
                  <a:pt x="8876" y="103237"/>
                </a:lnTo>
                <a:lnTo>
                  <a:pt x="0" y="151393"/>
                </a:lnTo>
                <a:lnTo>
                  <a:pt x="6503" y="198402"/>
                </a:lnTo>
                <a:lnTo>
                  <a:pt x="26881" y="240955"/>
                </a:lnTo>
                <a:lnTo>
                  <a:pt x="59628" y="275742"/>
                </a:lnTo>
                <a:lnTo>
                  <a:pt x="103237" y="299452"/>
                </a:lnTo>
                <a:lnTo>
                  <a:pt x="151393" y="308329"/>
                </a:lnTo>
                <a:lnTo>
                  <a:pt x="198402" y="301826"/>
                </a:lnTo>
                <a:lnTo>
                  <a:pt x="240955" y="281448"/>
                </a:lnTo>
                <a:lnTo>
                  <a:pt x="275742" y="248701"/>
                </a:lnTo>
                <a:lnTo>
                  <a:pt x="299452" y="205091"/>
                </a:lnTo>
                <a:lnTo>
                  <a:pt x="308329" y="156936"/>
                </a:lnTo>
                <a:lnTo>
                  <a:pt x="301826" y="109927"/>
                </a:lnTo>
                <a:lnTo>
                  <a:pt x="281448" y="67374"/>
                </a:lnTo>
                <a:lnTo>
                  <a:pt x="248701" y="32587"/>
                </a:lnTo>
                <a:lnTo>
                  <a:pt x="205091" y="8876"/>
                </a:lnTo>
                <a:lnTo>
                  <a:pt x="156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9538" y="305079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19C13"/>
                </a:solidFill>
                <a:latin typeface="Arial"/>
                <a:cs typeface="Arial"/>
              </a:rPr>
              <a:t>03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01241" y="1629739"/>
            <a:ext cx="2291715" cy="1055370"/>
          </a:xfrm>
          <a:custGeom>
            <a:avLst/>
            <a:gdLst/>
            <a:ahLst/>
            <a:cxnLst/>
            <a:rect l="l" t="t" r="r" b="b"/>
            <a:pathLst>
              <a:path w="2291715" h="1055370">
                <a:moveTo>
                  <a:pt x="2124297" y="0"/>
                </a:moveTo>
                <a:lnTo>
                  <a:pt x="2081706" y="3734"/>
                </a:lnTo>
                <a:lnTo>
                  <a:pt x="75741" y="604698"/>
                </a:lnTo>
                <a:lnTo>
                  <a:pt x="38111" y="624498"/>
                </a:lnTo>
                <a:lnTo>
                  <a:pt x="12162" y="656228"/>
                </a:lnTo>
                <a:lnTo>
                  <a:pt x="0" y="695531"/>
                </a:lnTo>
                <a:lnTo>
                  <a:pt x="3732" y="738048"/>
                </a:lnTo>
                <a:lnTo>
                  <a:pt x="75741" y="979348"/>
                </a:lnTo>
                <a:lnTo>
                  <a:pt x="96424" y="1016904"/>
                </a:lnTo>
                <a:lnTo>
                  <a:pt x="128621" y="1042816"/>
                </a:lnTo>
                <a:lnTo>
                  <a:pt x="168128" y="1054965"/>
                </a:lnTo>
                <a:lnTo>
                  <a:pt x="210742" y="1051230"/>
                </a:lnTo>
                <a:lnTo>
                  <a:pt x="466519" y="974544"/>
                </a:lnTo>
                <a:lnTo>
                  <a:pt x="176543" y="974544"/>
                </a:lnTo>
                <a:lnTo>
                  <a:pt x="166895" y="971649"/>
                </a:lnTo>
                <a:lnTo>
                  <a:pt x="158914" y="965110"/>
                </a:lnTo>
                <a:lnTo>
                  <a:pt x="153719" y="955345"/>
                </a:lnTo>
                <a:lnTo>
                  <a:pt x="81710" y="715569"/>
                </a:lnTo>
                <a:lnTo>
                  <a:pt x="80545" y="704494"/>
                </a:lnTo>
                <a:lnTo>
                  <a:pt x="83440" y="694408"/>
                </a:lnTo>
                <a:lnTo>
                  <a:pt x="89979" y="686298"/>
                </a:lnTo>
                <a:lnTo>
                  <a:pt x="99744" y="681152"/>
                </a:lnTo>
                <a:lnTo>
                  <a:pt x="2104185" y="81585"/>
                </a:lnTo>
                <a:lnTo>
                  <a:pt x="2115262" y="80420"/>
                </a:lnTo>
                <a:lnTo>
                  <a:pt x="2216617" y="80420"/>
                </a:lnTo>
                <a:lnTo>
                  <a:pt x="2215183" y="75616"/>
                </a:lnTo>
                <a:lnTo>
                  <a:pt x="2195381" y="38060"/>
                </a:lnTo>
                <a:lnTo>
                  <a:pt x="2163637" y="12148"/>
                </a:lnTo>
                <a:lnTo>
                  <a:pt x="2124297" y="0"/>
                </a:lnTo>
                <a:close/>
              </a:path>
              <a:path w="2291715" h="1055370">
                <a:moveTo>
                  <a:pt x="2216617" y="80420"/>
                </a:moveTo>
                <a:lnTo>
                  <a:pt x="2115262" y="80420"/>
                </a:lnTo>
                <a:lnTo>
                  <a:pt x="2125362" y="83315"/>
                </a:lnTo>
                <a:lnTo>
                  <a:pt x="2133510" y="89854"/>
                </a:lnTo>
                <a:lnTo>
                  <a:pt x="2138729" y="99619"/>
                </a:lnTo>
                <a:lnTo>
                  <a:pt x="2210738" y="339395"/>
                </a:lnTo>
                <a:lnTo>
                  <a:pt x="2211046" y="350470"/>
                </a:lnTo>
                <a:lnTo>
                  <a:pt x="2207865" y="360556"/>
                </a:lnTo>
                <a:lnTo>
                  <a:pt x="2201612" y="368667"/>
                </a:lnTo>
                <a:lnTo>
                  <a:pt x="2192704" y="373812"/>
                </a:lnTo>
                <a:lnTo>
                  <a:pt x="186739" y="973379"/>
                </a:lnTo>
                <a:lnTo>
                  <a:pt x="176543" y="974544"/>
                </a:lnTo>
                <a:lnTo>
                  <a:pt x="466519" y="974544"/>
                </a:lnTo>
                <a:lnTo>
                  <a:pt x="2215183" y="450266"/>
                </a:lnTo>
                <a:lnTo>
                  <a:pt x="2253027" y="430466"/>
                </a:lnTo>
                <a:lnTo>
                  <a:pt x="2279334" y="398736"/>
                </a:lnTo>
                <a:lnTo>
                  <a:pt x="2291568" y="359433"/>
                </a:lnTo>
                <a:lnTo>
                  <a:pt x="2287192" y="316916"/>
                </a:lnTo>
                <a:lnTo>
                  <a:pt x="2216617" y="8042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40724" y="1669224"/>
            <a:ext cx="2212975" cy="975994"/>
          </a:xfrm>
          <a:custGeom>
            <a:avLst/>
            <a:gdLst/>
            <a:ahLst/>
            <a:cxnLst/>
            <a:rect l="l" t="t" r="r" b="b"/>
            <a:pathLst>
              <a:path w="2212975" h="975994">
                <a:moveTo>
                  <a:pt x="2080269" y="0"/>
                </a:moveTo>
                <a:lnTo>
                  <a:pt x="47434" y="604329"/>
                </a:lnTo>
                <a:lnTo>
                  <a:pt x="7524" y="636603"/>
                </a:lnTo>
                <a:lnTo>
                  <a:pt x="0" y="660890"/>
                </a:lnTo>
                <a:lnTo>
                  <a:pt x="2476" y="686879"/>
                </a:lnTo>
                <a:lnTo>
                  <a:pt x="74485" y="928560"/>
                </a:lnTo>
                <a:lnTo>
                  <a:pt x="87014" y="952230"/>
                </a:lnTo>
                <a:lnTo>
                  <a:pt x="106997" y="968470"/>
                </a:lnTo>
                <a:lnTo>
                  <a:pt x="131742" y="975994"/>
                </a:lnTo>
                <a:lnTo>
                  <a:pt x="158559" y="973518"/>
                </a:lnTo>
                <a:lnTo>
                  <a:pt x="2164524" y="373189"/>
                </a:lnTo>
                <a:lnTo>
                  <a:pt x="2188408" y="359820"/>
                </a:lnTo>
                <a:lnTo>
                  <a:pt x="2205005" y="339582"/>
                </a:lnTo>
                <a:lnTo>
                  <a:pt x="2212601" y="315128"/>
                </a:lnTo>
                <a:lnTo>
                  <a:pt x="2209482" y="289115"/>
                </a:lnTo>
                <a:lnTo>
                  <a:pt x="2137473" y="47434"/>
                </a:lnTo>
                <a:lnTo>
                  <a:pt x="2124962" y="23764"/>
                </a:lnTo>
                <a:lnTo>
                  <a:pt x="2105009" y="7524"/>
                </a:lnTo>
                <a:lnTo>
                  <a:pt x="2080269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40724" y="1669224"/>
            <a:ext cx="2212975" cy="975994"/>
          </a:xfrm>
          <a:custGeom>
            <a:avLst/>
            <a:gdLst/>
            <a:ahLst/>
            <a:cxnLst/>
            <a:rect l="l" t="t" r="r" b="b"/>
            <a:pathLst>
              <a:path w="2212975" h="975994">
                <a:moveTo>
                  <a:pt x="158559" y="973518"/>
                </a:moveTo>
                <a:lnTo>
                  <a:pt x="106997" y="968470"/>
                </a:lnTo>
                <a:lnTo>
                  <a:pt x="74485" y="928560"/>
                </a:lnTo>
                <a:lnTo>
                  <a:pt x="32855" y="788838"/>
                </a:lnTo>
                <a:lnTo>
                  <a:pt x="11477" y="717089"/>
                </a:lnTo>
                <a:lnTo>
                  <a:pt x="3601" y="690655"/>
                </a:lnTo>
                <a:lnTo>
                  <a:pt x="2476" y="686879"/>
                </a:lnTo>
                <a:lnTo>
                  <a:pt x="0" y="660890"/>
                </a:lnTo>
                <a:lnTo>
                  <a:pt x="7524" y="636603"/>
                </a:lnTo>
                <a:lnTo>
                  <a:pt x="23764" y="616817"/>
                </a:lnTo>
                <a:lnTo>
                  <a:pt x="47434" y="604329"/>
                </a:lnTo>
                <a:lnTo>
                  <a:pt x="1207133" y="256383"/>
                </a:lnTo>
                <a:lnTo>
                  <a:pt x="1802653" y="77708"/>
                </a:lnTo>
                <a:lnTo>
                  <a:pt x="2022056" y="11880"/>
                </a:lnTo>
                <a:lnTo>
                  <a:pt x="2053399" y="2476"/>
                </a:lnTo>
                <a:lnTo>
                  <a:pt x="2080269" y="0"/>
                </a:lnTo>
                <a:lnTo>
                  <a:pt x="2105009" y="7524"/>
                </a:lnTo>
                <a:lnTo>
                  <a:pt x="2137473" y="47434"/>
                </a:lnTo>
                <a:lnTo>
                  <a:pt x="2179103" y="187156"/>
                </a:lnTo>
                <a:lnTo>
                  <a:pt x="2200481" y="258905"/>
                </a:lnTo>
                <a:lnTo>
                  <a:pt x="2208357" y="285339"/>
                </a:lnTo>
                <a:lnTo>
                  <a:pt x="2209482" y="289115"/>
                </a:lnTo>
                <a:lnTo>
                  <a:pt x="2212601" y="315128"/>
                </a:lnTo>
                <a:lnTo>
                  <a:pt x="2205005" y="339582"/>
                </a:lnTo>
                <a:lnTo>
                  <a:pt x="2188408" y="359820"/>
                </a:lnTo>
                <a:lnTo>
                  <a:pt x="2164524" y="373189"/>
                </a:lnTo>
                <a:lnTo>
                  <a:pt x="158559" y="973518"/>
                </a:lnTo>
                <a:close/>
              </a:path>
            </a:pathLst>
          </a:custGeom>
          <a:ln w="12192">
            <a:solidFill>
              <a:srgbClr val="074361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69451" y="1742981"/>
            <a:ext cx="347980" cy="350520"/>
          </a:xfrm>
          <a:custGeom>
            <a:avLst/>
            <a:gdLst/>
            <a:ahLst/>
            <a:cxnLst/>
            <a:rect l="l" t="t" r="r" b="b"/>
            <a:pathLst>
              <a:path w="347979" h="350519">
                <a:moveTo>
                  <a:pt x="170592" y="0"/>
                </a:moveTo>
                <a:lnTo>
                  <a:pt x="124265" y="7713"/>
                </a:lnTo>
                <a:lnTo>
                  <a:pt x="81463" y="26712"/>
                </a:lnTo>
                <a:lnTo>
                  <a:pt x="46513" y="55394"/>
                </a:lnTo>
                <a:lnTo>
                  <a:pt x="20538" y="91676"/>
                </a:lnTo>
                <a:lnTo>
                  <a:pt x="4660" y="133471"/>
                </a:lnTo>
                <a:lnTo>
                  <a:pt x="0" y="178696"/>
                </a:lnTo>
                <a:lnTo>
                  <a:pt x="7679" y="225264"/>
                </a:lnTo>
                <a:lnTo>
                  <a:pt x="26595" y="268192"/>
                </a:lnTo>
                <a:lnTo>
                  <a:pt x="55159" y="303256"/>
                </a:lnTo>
                <a:lnTo>
                  <a:pt x="91293" y="329325"/>
                </a:lnTo>
                <a:lnTo>
                  <a:pt x="132920" y="345265"/>
                </a:lnTo>
                <a:lnTo>
                  <a:pt x="177962" y="349944"/>
                </a:lnTo>
                <a:lnTo>
                  <a:pt x="224341" y="342231"/>
                </a:lnTo>
                <a:lnTo>
                  <a:pt x="266509" y="323232"/>
                </a:lnTo>
                <a:lnTo>
                  <a:pt x="301078" y="294550"/>
                </a:lnTo>
                <a:lnTo>
                  <a:pt x="326926" y="258268"/>
                </a:lnTo>
                <a:lnTo>
                  <a:pt x="342931" y="216473"/>
                </a:lnTo>
                <a:lnTo>
                  <a:pt x="347972" y="171248"/>
                </a:lnTo>
                <a:lnTo>
                  <a:pt x="340927" y="124680"/>
                </a:lnTo>
                <a:lnTo>
                  <a:pt x="321959" y="81752"/>
                </a:lnTo>
                <a:lnTo>
                  <a:pt x="293364" y="46688"/>
                </a:lnTo>
                <a:lnTo>
                  <a:pt x="257219" y="20619"/>
                </a:lnTo>
                <a:lnTo>
                  <a:pt x="215602" y="4679"/>
                </a:lnTo>
                <a:lnTo>
                  <a:pt x="170592" y="0"/>
                </a:lnTo>
                <a:close/>
              </a:path>
            </a:pathLst>
          </a:custGeom>
          <a:solidFill>
            <a:srgbClr val="042C4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51337" y="1810984"/>
            <a:ext cx="2035175" cy="678180"/>
          </a:xfrm>
          <a:custGeom>
            <a:avLst/>
            <a:gdLst/>
            <a:ahLst/>
            <a:cxnLst/>
            <a:rect l="l" t="t" r="r" b="b"/>
            <a:pathLst>
              <a:path w="2035175" h="678180">
                <a:moveTo>
                  <a:pt x="1991082" y="0"/>
                </a:moveTo>
                <a:lnTo>
                  <a:pt x="34611" y="581695"/>
                </a:lnTo>
                <a:lnTo>
                  <a:pt x="0" y="623325"/>
                </a:lnTo>
                <a:lnTo>
                  <a:pt x="1591" y="643290"/>
                </a:lnTo>
                <a:lnTo>
                  <a:pt x="10787" y="660272"/>
                </a:lnTo>
                <a:lnTo>
                  <a:pt x="25626" y="672183"/>
                </a:lnTo>
                <a:lnTo>
                  <a:pt x="43846" y="677902"/>
                </a:lnTo>
                <a:lnTo>
                  <a:pt x="63186" y="676310"/>
                </a:lnTo>
                <a:lnTo>
                  <a:pt x="156504" y="648400"/>
                </a:lnTo>
                <a:lnTo>
                  <a:pt x="47263" y="648400"/>
                </a:lnTo>
                <a:lnTo>
                  <a:pt x="40643" y="646100"/>
                </a:lnTo>
                <a:lnTo>
                  <a:pt x="35167" y="641252"/>
                </a:lnTo>
                <a:lnTo>
                  <a:pt x="31690" y="634273"/>
                </a:lnTo>
                <a:lnTo>
                  <a:pt x="30787" y="626504"/>
                </a:lnTo>
                <a:lnTo>
                  <a:pt x="32563" y="619462"/>
                </a:lnTo>
                <a:lnTo>
                  <a:pt x="36887" y="613824"/>
                </a:lnTo>
                <a:lnTo>
                  <a:pt x="43628" y="610270"/>
                </a:lnTo>
                <a:lnTo>
                  <a:pt x="1980759" y="30896"/>
                </a:lnTo>
                <a:lnTo>
                  <a:pt x="1987665" y="30281"/>
                </a:lnTo>
                <a:lnTo>
                  <a:pt x="2030663" y="30281"/>
                </a:lnTo>
                <a:lnTo>
                  <a:pt x="2024141" y="17629"/>
                </a:lnTo>
                <a:lnTo>
                  <a:pt x="2009302" y="5433"/>
                </a:lnTo>
                <a:lnTo>
                  <a:pt x="1991082" y="0"/>
                </a:lnTo>
                <a:close/>
              </a:path>
              <a:path w="2035175" h="678180">
                <a:moveTo>
                  <a:pt x="2030663" y="30281"/>
                </a:moveTo>
                <a:lnTo>
                  <a:pt x="1987665" y="30281"/>
                </a:lnTo>
                <a:lnTo>
                  <a:pt x="1994284" y="32452"/>
                </a:lnTo>
                <a:lnTo>
                  <a:pt x="1999761" y="36861"/>
                </a:lnTo>
                <a:lnTo>
                  <a:pt x="2003238" y="42961"/>
                </a:lnTo>
                <a:lnTo>
                  <a:pt x="2004141" y="50730"/>
                </a:lnTo>
                <a:lnTo>
                  <a:pt x="2002365" y="57773"/>
                </a:lnTo>
                <a:lnTo>
                  <a:pt x="1998041" y="63410"/>
                </a:lnTo>
                <a:lnTo>
                  <a:pt x="1991300" y="66964"/>
                </a:lnTo>
                <a:lnTo>
                  <a:pt x="54169" y="647735"/>
                </a:lnTo>
                <a:lnTo>
                  <a:pt x="47263" y="648400"/>
                </a:lnTo>
                <a:lnTo>
                  <a:pt x="156504" y="648400"/>
                </a:lnTo>
                <a:lnTo>
                  <a:pt x="2000317" y="96936"/>
                </a:lnTo>
                <a:lnTo>
                  <a:pt x="2017299" y="87118"/>
                </a:lnTo>
                <a:lnTo>
                  <a:pt x="2029209" y="72393"/>
                </a:lnTo>
                <a:lnTo>
                  <a:pt x="2034928" y="54574"/>
                </a:lnTo>
                <a:lnTo>
                  <a:pt x="2033337" y="35468"/>
                </a:lnTo>
                <a:lnTo>
                  <a:pt x="2030663" y="30281"/>
                </a:lnTo>
                <a:close/>
              </a:path>
            </a:pathLst>
          </a:custGeom>
          <a:solidFill>
            <a:srgbClr val="042C4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65123" y="1826506"/>
            <a:ext cx="2004695" cy="647700"/>
          </a:xfrm>
          <a:custGeom>
            <a:avLst/>
            <a:gdLst/>
            <a:ahLst/>
            <a:cxnLst/>
            <a:rect l="l" t="t" r="r" b="b"/>
            <a:pathLst>
              <a:path w="2004695" h="647700">
                <a:moveTo>
                  <a:pt x="1974070" y="0"/>
                </a:moveTo>
                <a:lnTo>
                  <a:pt x="24128" y="581032"/>
                </a:lnTo>
                <a:lnTo>
                  <a:pt x="0" y="609518"/>
                </a:lnTo>
                <a:lnTo>
                  <a:pt x="1522" y="623069"/>
                </a:lnTo>
                <a:lnTo>
                  <a:pt x="7483" y="634976"/>
                </a:lnTo>
                <a:lnTo>
                  <a:pt x="17492" y="643262"/>
                </a:lnTo>
                <a:lnTo>
                  <a:pt x="30025" y="647072"/>
                </a:lnTo>
                <a:lnTo>
                  <a:pt x="43559" y="645548"/>
                </a:lnTo>
                <a:lnTo>
                  <a:pt x="1980182" y="66682"/>
                </a:lnTo>
                <a:lnTo>
                  <a:pt x="1992161" y="60132"/>
                </a:lnTo>
                <a:lnTo>
                  <a:pt x="2000486" y="50188"/>
                </a:lnTo>
                <a:lnTo>
                  <a:pt x="2004310" y="37982"/>
                </a:lnTo>
                <a:lnTo>
                  <a:pt x="2002788" y="24645"/>
                </a:lnTo>
                <a:lnTo>
                  <a:pt x="1996184" y="12715"/>
                </a:lnTo>
                <a:lnTo>
                  <a:pt x="1986246" y="4262"/>
                </a:lnTo>
                <a:lnTo>
                  <a:pt x="19740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90041" y="1764127"/>
            <a:ext cx="308610" cy="307975"/>
          </a:xfrm>
          <a:custGeom>
            <a:avLst/>
            <a:gdLst/>
            <a:ahLst/>
            <a:cxnLst/>
            <a:rect l="l" t="t" r="r" b="b"/>
            <a:pathLst>
              <a:path w="308610" h="307975">
                <a:moveTo>
                  <a:pt x="158984" y="0"/>
                </a:moveTo>
                <a:lnTo>
                  <a:pt x="110280" y="6379"/>
                </a:lnTo>
                <a:lnTo>
                  <a:pt x="65489" y="27712"/>
                </a:lnTo>
                <a:lnTo>
                  <a:pt x="31024" y="60853"/>
                </a:lnTo>
                <a:lnTo>
                  <a:pt x="8617" y="102492"/>
                </a:lnTo>
                <a:lnTo>
                  <a:pt x="0" y="149318"/>
                </a:lnTo>
                <a:lnTo>
                  <a:pt x="6902" y="198022"/>
                </a:lnTo>
                <a:lnTo>
                  <a:pt x="28151" y="242081"/>
                </a:lnTo>
                <a:lnTo>
                  <a:pt x="61037" y="276173"/>
                </a:lnTo>
                <a:lnTo>
                  <a:pt x="102475" y="298560"/>
                </a:lnTo>
                <a:lnTo>
                  <a:pt x="149382" y="307506"/>
                </a:lnTo>
                <a:lnTo>
                  <a:pt x="198672" y="301273"/>
                </a:lnTo>
                <a:lnTo>
                  <a:pt x="242731" y="279940"/>
                </a:lnTo>
                <a:lnTo>
                  <a:pt x="276823" y="246799"/>
                </a:lnTo>
                <a:lnTo>
                  <a:pt x="299210" y="205160"/>
                </a:lnTo>
                <a:lnTo>
                  <a:pt x="308156" y="158334"/>
                </a:lnTo>
                <a:lnTo>
                  <a:pt x="301923" y="109630"/>
                </a:lnTo>
                <a:lnTo>
                  <a:pt x="280590" y="64986"/>
                </a:lnTo>
                <a:lnTo>
                  <a:pt x="247449" y="30821"/>
                </a:lnTo>
                <a:lnTo>
                  <a:pt x="205811" y="8653"/>
                </a:lnTo>
                <a:lnTo>
                  <a:pt x="158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7015" y="1818513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095A82"/>
                </a:solidFill>
                <a:latin typeface="Arial"/>
                <a:cs typeface="Arial"/>
              </a:rPr>
              <a:t>01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96439" y="2258567"/>
            <a:ext cx="2920365" cy="467995"/>
          </a:xfrm>
          <a:custGeom>
            <a:avLst/>
            <a:gdLst/>
            <a:ahLst/>
            <a:cxnLst/>
            <a:rect l="l" t="t" r="r" b="b"/>
            <a:pathLst>
              <a:path w="2920365" h="467994">
                <a:moveTo>
                  <a:pt x="2811907" y="0"/>
                </a:moveTo>
                <a:lnTo>
                  <a:pt x="108077" y="0"/>
                </a:lnTo>
                <a:lnTo>
                  <a:pt x="65847" y="8461"/>
                </a:lnTo>
                <a:lnTo>
                  <a:pt x="31511" y="31591"/>
                </a:lnTo>
                <a:lnTo>
                  <a:pt x="8439" y="66008"/>
                </a:lnTo>
                <a:lnTo>
                  <a:pt x="0" y="108331"/>
                </a:lnTo>
                <a:lnTo>
                  <a:pt x="0" y="359537"/>
                </a:lnTo>
                <a:lnTo>
                  <a:pt x="8439" y="401859"/>
                </a:lnTo>
                <a:lnTo>
                  <a:pt x="31511" y="436276"/>
                </a:lnTo>
                <a:lnTo>
                  <a:pt x="65847" y="459406"/>
                </a:lnTo>
                <a:lnTo>
                  <a:pt x="108077" y="467868"/>
                </a:lnTo>
                <a:lnTo>
                  <a:pt x="2811907" y="467868"/>
                </a:lnTo>
                <a:lnTo>
                  <a:pt x="2854136" y="459406"/>
                </a:lnTo>
                <a:lnTo>
                  <a:pt x="2888472" y="436276"/>
                </a:lnTo>
                <a:lnTo>
                  <a:pt x="2911544" y="401859"/>
                </a:lnTo>
                <a:lnTo>
                  <a:pt x="2914589" y="386588"/>
                </a:lnTo>
                <a:lnTo>
                  <a:pt x="108077" y="386588"/>
                </a:lnTo>
                <a:lnTo>
                  <a:pt x="97528" y="384486"/>
                </a:lnTo>
                <a:lnTo>
                  <a:pt x="88931" y="378729"/>
                </a:lnTo>
                <a:lnTo>
                  <a:pt x="83145" y="370139"/>
                </a:lnTo>
                <a:lnTo>
                  <a:pt x="81026" y="359537"/>
                </a:lnTo>
                <a:lnTo>
                  <a:pt x="81026" y="108331"/>
                </a:lnTo>
                <a:lnTo>
                  <a:pt x="83145" y="97728"/>
                </a:lnTo>
                <a:lnTo>
                  <a:pt x="88931" y="89138"/>
                </a:lnTo>
                <a:lnTo>
                  <a:pt x="97528" y="83381"/>
                </a:lnTo>
                <a:lnTo>
                  <a:pt x="108077" y="81280"/>
                </a:lnTo>
                <a:lnTo>
                  <a:pt x="2914589" y="81280"/>
                </a:lnTo>
                <a:lnTo>
                  <a:pt x="2911544" y="66008"/>
                </a:lnTo>
                <a:lnTo>
                  <a:pt x="2888472" y="31591"/>
                </a:lnTo>
                <a:lnTo>
                  <a:pt x="2854136" y="8461"/>
                </a:lnTo>
                <a:lnTo>
                  <a:pt x="2811907" y="0"/>
                </a:lnTo>
                <a:close/>
              </a:path>
              <a:path w="2920365" h="467994">
                <a:moveTo>
                  <a:pt x="2914589" y="81280"/>
                </a:moveTo>
                <a:lnTo>
                  <a:pt x="2811907" y="81280"/>
                </a:lnTo>
                <a:lnTo>
                  <a:pt x="2822455" y="83381"/>
                </a:lnTo>
                <a:lnTo>
                  <a:pt x="2831052" y="89138"/>
                </a:lnTo>
                <a:lnTo>
                  <a:pt x="2836838" y="97728"/>
                </a:lnTo>
                <a:lnTo>
                  <a:pt x="2838958" y="108331"/>
                </a:lnTo>
                <a:lnTo>
                  <a:pt x="2838958" y="359537"/>
                </a:lnTo>
                <a:lnTo>
                  <a:pt x="2836838" y="370139"/>
                </a:lnTo>
                <a:lnTo>
                  <a:pt x="2831052" y="378729"/>
                </a:lnTo>
                <a:lnTo>
                  <a:pt x="2822455" y="384486"/>
                </a:lnTo>
                <a:lnTo>
                  <a:pt x="2811907" y="386588"/>
                </a:lnTo>
                <a:lnTo>
                  <a:pt x="2914589" y="386588"/>
                </a:lnTo>
                <a:lnTo>
                  <a:pt x="2919984" y="359537"/>
                </a:lnTo>
                <a:lnTo>
                  <a:pt x="2919984" y="108331"/>
                </a:lnTo>
                <a:lnTo>
                  <a:pt x="2914589" y="8128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36064" y="2299716"/>
            <a:ext cx="2839720" cy="386080"/>
          </a:xfrm>
          <a:custGeom>
            <a:avLst/>
            <a:gdLst/>
            <a:ahLst/>
            <a:cxnLst/>
            <a:rect l="l" t="t" r="r" b="b"/>
            <a:pathLst>
              <a:path w="2839720" h="386080">
                <a:moveTo>
                  <a:pt x="2771648" y="0"/>
                </a:moveTo>
                <a:lnTo>
                  <a:pt x="67563" y="0"/>
                </a:lnTo>
                <a:lnTo>
                  <a:pt x="41147" y="5270"/>
                </a:lnTo>
                <a:lnTo>
                  <a:pt x="19684" y="19684"/>
                </a:lnTo>
                <a:lnTo>
                  <a:pt x="5270" y="41147"/>
                </a:lnTo>
                <a:lnTo>
                  <a:pt x="0" y="67563"/>
                </a:lnTo>
                <a:lnTo>
                  <a:pt x="0" y="318007"/>
                </a:lnTo>
                <a:lnTo>
                  <a:pt x="5270" y="344424"/>
                </a:lnTo>
                <a:lnTo>
                  <a:pt x="19685" y="365887"/>
                </a:lnTo>
                <a:lnTo>
                  <a:pt x="41148" y="380301"/>
                </a:lnTo>
                <a:lnTo>
                  <a:pt x="67563" y="385571"/>
                </a:lnTo>
                <a:lnTo>
                  <a:pt x="2771648" y="385571"/>
                </a:lnTo>
                <a:lnTo>
                  <a:pt x="2798064" y="380301"/>
                </a:lnTo>
                <a:lnTo>
                  <a:pt x="2819527" y="365887"/>
                </a:lnTo>
                <a:lnTo>
                  <a:pt x="2833941" y="344424"/>
                </a:lnTo>
                <a:lnTo>
                  <a:pt x="2839212" y="318007"/>
                </a:lnTo>
                <a:lnTo>
                  <a:pt x="2839212" y="67563"/>
                </a:lnTo>
                <a:lnTo>
                  <a:pt x="2833941" y="41147"/>
                </a:lnTo>
                <a:lnTo>
                  <a:pt x="2819527" y="19684"/>
                </a:lnTo>
                <a:lnTo>
                  <a:pt x="2798064" y="5270"/>
                </a:lnTo>
                <a:lnTo>
                  <a:pt x="2771648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36064" y="2299716"/>
            <a:ext cx="2839720" cy="386080"/>
          </a:xfrm>
          <a:custGeom>
            <a:avLst/>
            <a:gdLst/>
            <a:ahLst/>
            <a:cxnLst/>
            <a:rect l="l" t="t" r="r" b="b"/>
            <a:pathLst>
              <a:path w="2839720" h="386080">
                <a:moveTo>
                  <a:pt x="67563" y="385571"/>
                </a:moveTo>
                <a:lnTo>
                  <a:pt x="41148" y="380301"/>
                </a:lnTo>
                <a:lnTo>
                  <a:pt x="19685" y="365887"/>
                </a:lnTo>
                <a:lnTo>
                  <a:pt x="5270" y="344424"/>
                </a:lnTo>
                <a:lnTo>
                  <a:pt x="0" y="318007"/>
                </a:lnTo>
                <a:lnTo>
                  <a:pt x="0" y="173220"/>
                </a:lnTo>
                <a:lnTo>
                  <a:pt x="0" y="98869"/>
                </a:lnTo>
                <a:lnTo>
                  <a:pt x="0" y="71477"/>
                </a:lnTo>
                <a:lnTo>
                  <a:pt x="0" y="67563"/>
                </a:lnTo>
                <a:lnTo>
                  <a:pt x="5270" y="41147"/>
                </a:lnTo>
                <a:lnTo>
                  <a:pt x="19684" y="19684"/>
                </a:lnTo>
                <a:lnTo>
                  <a:pt x="41147" y="5270"/>
                </a:lnTo>
                <a:lnTo>
                  <a:pt x="67563" y="0"/>
                </a:lnTo>
                <a:lnTo>
                  <a:pt x="1630862" y="0"/>
                </a:lnTo>
                <a:lnTo>
                  <a:pt x="2433637" y="0"/>
                </a:lnTo>
                <a:lnTo>
                  <a:pt x="2729396" y="0"/>
                </a:lnTo>
                <a:lnTo>
                  <a:pt x="2771648" y="0"/>
                </a:lnTo>
                <a:lnTo>
                  <a:pt x="2798064" y="5270"/>
                </a:lnTo>
                <a:lnTo>
                  <a:pt x="2819527" y="19684"/>
                </a:lnTo>
                <a:lnTo>
                  <a:pt x="2833941" y="41147"/>
                </a:lnTo>
                <a:lnTo>
                  <a:pt x="2839212" y="67563"/>
                </a:lnTo>
                <a:lnTo>
                  <a:pt x="2839212" y="212351"/>
                </a:lnTo>
                <a:lnTo>
                  <a:pt x="2839212" y="286702"/>
                </a:lnTo>
                <a:lnTo>
                  <a:pt x="2839212" y="314094"/>
                </a:lnTo>
                <a:lnTo>
                  <a:pt x="2839212" y="318007"/>
                </a:lnTo>
                <a:lnTo>
                  <a:pt x="2833941" y="344424"/>
                </a:lnTo>
                <a:lnTo>
                  <a:pt x="2819527" y="365887"/>
                </a:lnTo>
                <a:lnTo>
                  <a:pt x="2798064" y="380301"/>
                </a:lnTo>
                <a:lnTo>
                  <a:pt x="2771648" y="385571"/>
                </a:lnTo>
                <a:lnTo>
                  <a:pt x="67563" y="385571"/>
                </a:lnTo>
                <a:close/>
              </a:path>
            </a:pathLst>
          </a:custGeom>
          <a:ln w="12192">
            <a:solidFill>
              <a:srgbClr val="095F8A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15028" y="2324100"/>
            <a:ext cx="350520" cy="349250"/>
          </a:xfrm>
          <a:custGeom>
            <a:avLst/>
            <a:gdLst/>
            <a:ahLst/>
            <a:cxnLst/>
            <a:rect l="l" t="t" r="r" b="b"/>
            <a:pathLst>
              <a:path w="350520" h="349250">
                <a:moveTo>
                  <a:pt x="175260" y="0"/>
                </a:moveTo>
                <a:lnTo>
                  <a:pt x="128675" y="6231"/>
                </a:lnTo>
                <a:lnTo>
                  <a:pt x="86811" y="23819"/>
                </a:lnTo>
                <a:lnTo>
                  <a:pt x="51339" y="51101"/>
                </a:lnTo>
                <a:lnTo>
                  <a:pt x="23932" y="86416"/>
                </a:lnTo>
                <a:lnTo>
                  <a:pt x="6261" y="128102"/>
                </a:lnTo>
                <a:lnTo>
                  <a:pt x="0" y="174498"/>
                </a:lnTo>
                <a:lnTo>
                  <a:pt x="6261" y="220893"/>
                </a:lnTo>
                <a:lnTo>
                  <a:pt x="23932" y="262579"/>
                </a:lnTo>
                <a:lnTo>
                  <a:pt x="51339" y="297894"/>
                </a:lnTo>
                <a:lnTo>
                  <a:pt x="86811" y="325176"/>
                </a:lnTo>
                <a:lnTo>
                  <a:pt x="128675" y="342764"/>
                </a:lnTo>
                <a:lnTo>
                  <a:pt x="175260" y="348995"/>
                </a:lnTo>
                <a:lnTo>
                  <a:pt x="221844" y="342764"/>
                </a:lnTo>
                <a:lnTo>
                  <a:pt x="263708" y="325176"/>
                </a:lnTo>
                <a:lnTo>
                  <a:pt x="299180" y="297894"/>
                </a:lnTo>
                <a:lnTo>
                  <a:pt x="326587" y="262579"/>
                </a:lnTo>
                <a:lnTo>
                  <a:pt x="344258" y="220893"/>
                </a:lnTo>
                <a:lnTo>
                  <a:pt x="350520" y="174498"/>
                </a:lnTo>
                <a:lnTo>
                  <a:pt x="344258" y="128102"/>
                </a:lnTo>
                <a:lnTo>
                  <a:pt x="326587" y="86416"/>
                </a:lnTo>
                <a:lnTo>
                  <a:pt x="299180" y="51101"/>
                </a:lnTo>
                <a:lnTo>
                  <a:pt x="263708" y="23819"/>
                </a:lnTo>
                <a:lnTo>
                  <a:pt x="221844" y="6231"/>
                </a:lnTo>
                <a:lnTo>
                  <a:pt x="175260" y="0"/>
                </a:lnTo>
                <a:close/>
              </a:path>
            </a:pathLst>
          </a:custGeom>
          <a:solidFill>
            <a:srgbClr val="05405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10739" y="2449067"/>
            <a:ext cx="2729865" cy="99060"/>
          </a:xfrm>
          <a:custGeom>
            <a:avLst/>
            <a:gdLst/>
            <a:ahLst/>
            <a:cxnLst/>
            <a:rect l="l" t="t" r="r" b="b"/>
            <a:pathLst>
              <a:path w="2729865" h="99060">
                <a:moveTo>
                  <a:pt x="2679954" y="0"/>
                </a:moveTo>
                <a:lnTo>
                  <a:pt x="49530" y="0"/>
                </a:lnTo>
                <a:lnTo>
                  <a:pt x="30378" y="3935"/>
                </a:lnTo>
                <a:lnTo>
                  <a:pt x="14620" y="14620"/>
                </a:lnTo>
                <a:lnTo>
                  <a:pt x="3935" y="30378"/>
                </a:lnTo>
                <a:lnTo>
                  <a:pt x="0" y="49530"/>
                </a:lnTo>
                <a:lnTo>
                  <a:pt x="3935" y="68681"/>
                </a:lnTo>
                <a:lnTo>
                  <a:pt x="14620" y="84439"/>
                </a:lnTo>
                <a:lnTo>
                  <a:pt x="30378" y="95124"/>
                </a:lnTo>
                <a:lnTo>
                  <a:pt x="49530" y="99059"/>
                </a:lnTo>
                <a:lnTo>
                  <a:pt x="2679954" y="99059"/>
                </a:lnTo>
                <a:lnTo>
                  <a:pt x="2699748" y="95124"/>
                </a:lnTo>
                <a:lnTo>
                  <a:pt x="2715434" y="84439"/>
                </a:lnTo>
                <a:lnTo>
                  <a:pt x="2725763" y="68681"/>
                </a:lnTo>
                <a:lnTo>
                  <a:pt x="2725980" y="67563"/>
                </a:lnTo>
                <a:lnTo>
                  <a:pt x="49530" y="67563"/>
                </a:lnTo>
                <a:lnTo>
                  <a:pt x="42027" y="66228"/>
                </a:lnTo>
                <a:lnTo>
                  <a:pt x="35798" y="62499"/>
                </a:lnTo>
                <a:lnTo>
                  <a:pt x="31545" y="56794"/>
                </a:lnTo>
                <a:lnTo>
                  <a:pt x="29972" y="49530"/>
                </a:lnTo>
                <a:lnTo>
                  <a:pt x="31545" y="42027"/>
                </a:lnTo>
                <a:lnTo>
                  <a:pt x="35798" y="35798"/>
                </a:lnTo>
                <a:lnTo>
                  <a:pt x="42027" y="31545"/>
                </a:lnTo>
                <a:lnTo>
                  <a:pt x="49530" y="29971"/>
                </a:lnTo>
                <a:lnTo>
                  <a:pt x="2725496" y="29971"/>
                </a:lnTo>
                <a:lnTo>
                  <a:pt x="2715434" y="14620"/>
                </a:lnTo>
                <a:lnTo>
                  <a:pt x="2699748" y="3935"/>
                </a:lnTo>
                <a:lnTo>
                  <a:pt x="2679954" y="0"/>
                </a:lnTo>
                <a:close/>
              </a:path>
              <a:path w="2729865" h="99060">
                <a:moveTo>
                  <a:pt x="2725496" y="29971"/>
                </a:moveTo>
                <a:lnTo>
                  <a:pt x="2679954" y="29971"/>
                </a:lnTo>
                <a:lnTo>
                  <a:pt x="2687456" y="31545"/>
                </a:lnTo>
                <a:lnTo>
                  <a:pt x="2693685" y="35798"/>
                </a:lnTo>
                <a:lnTo>
                  <a:pt x="2697938" y="42027"/>
                </a:lnTo>
                <a:lnTo>
                  <a:pt x="2699512" y="49530"/>
                </a:lnTo>
                <a:lnTo>
                  <a:pt x="2697938" y="56794"/>
                </a:lnTo>
                <a:lnTo>
                  <a:pt x="2693685" y="62499"/>
                </a:lnTo>
                <a:lnTo>
                  <a:pt x="2687456" y="66228"/>
                </a:lnTo>
                <a:lnTo>
                  <a:pt x="2679954" y="67563"/>
                </a:lnTo>
                <a:lnTo>
                  <a:pt x="2725980" y="67563"/>
                </a:lnTo>
                <a:lnTo>
                  <a:pt x="2729484" y="49530"/>
                </a:lnTo>
                <a:lnTo>
                  <a:pt x="2725763" y="30378"/>
                </a:lnTo>
                <a:lnTo>
                  <a:pt x="2725496" y="29971"/>
                </a:lnTo>
                <a:close/>
              </a:path>
            </a:pathLst>
          </a:custGeom>
          <a:solidFill>
            <a:srgbClr val="05405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24455" y="2465832"/>
            <a:ext cx="2700655" cy="68580"/>
          </a:xfrm>
          <a:custGeom>
            <a:avLst/>
            <a:gdLst/>
            <a:ahLst/>
            <a:cxnLst/>
            <a:rect l="l" t="t" r="r" b="b"/>
            <a:pathLst>
              <a:path w="2700654" h="68580">
                <a:moveTo>
                  <a:pt x="2665984" y="0"/>
                </a:moveTo>
                <a:lnTo>
                  <a:pt x="34543" y="0"/>
                </a:lnTo>
                <a:lnTo>
                  <a:pt x="20895" y="2625"/>
                </a:lnTo>
                <a:lnTo>
                  <a:pt x="9937" y="9858"/>
                </a:lnTo>
                <a:lnTo>
                  <a:pt x="2647" y="20734"/>
                </a:lnTo>
                <a:lnTo>
                  <a:pt x="0" y="34290"/>
                </a:lnTo>
                <a:lnTo>
                  <a:pt x="2647" y="47202"/>
                </a:lnTo>
                <a:lnTo>
                  <a:pt x="9937" y="58150"/>
                </a:lnTo>
                <a:lnTo>
                  <a:pt x="20895" y="65740"/>
                </a:lnTo>
                <a:lnTo>
                  <a:pt x="34543" y="68580"/>
                </a:lnTo>
                <a:lnTo>
                  <a:pt x="2665984" y="68580"/>
                </a:lnTo>
                <a:lnTo>
                  <a:pt x="2679632" y="65740"/>
                </a:lnTo>
                <a:lnTo>
                  <a:pt x="2690590" y="58150"/>
                </a:lnTo>
                <a:lnTo>
                  <a:pt x="2697880" y="47202"/>
                </a:lnTo>
                <a:lnTo>
                  <a:pt x="2700528" y="34290"/>
                </a:lnTo>
                <a:lnTo>
                  <a:pt x="2697880" y="20734"/>
                </a:lnTo>
                <a:lnTo>
                  <a:pt x="2690590" y="9858"/>
                </a:lnTo>
                <a:lnTo>
                  <a:pt x="2679632" y="2625"/>
                </a:lnTo>
                <a:lnTo>
                  <a:pt x="2665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36364" y="2345435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79" h="309880">
                <a:moveTo>
                  <a:pt x="154686" y="0"/>
                </a:moveTo>
                <a:lnTo>
                  <a:pt x="105777" y="7882"/>
                </a:lnTo>
                <a:lnTo>
                  <a:pt x="63313" y="29833"/>
                </a:lnTo>
                <a:lnTo>
                  <a:pt x="29833" y="63313"/>
                </a:lnTo>
                <a:lnTo>
                  <a:pt x="7882" y="105777"/>
                </a:lnTo>
                <a:lnTo>
                  <a:pt x="0" y="154686"/>
                </a:lnTo>
                <a:lnTo>
                  <a:pt x="7882" y="203594"/>
                </a:lnTo>
                <a:lnTo>
                  <a:pt x="29833" y="246058"/>
                </a:lnTo>
                <a:lnTo>
                  <a:pt x="63313" y="279538"/>
                </a:lnTo>
                <a:lnTo>
                  <a:pt x="105777" y="301489"/>
                </a:lnTo>
                <a:lnTo>
                  <a:pt x="154686" y="309371"/>
                </a:lnTo>
                <a:lnTo>
                  <a:pt x="203594" y="301489"/>
                </a:lnTo>
                <a:lnTo>
                  <a:pt x="246058" y="279538"/>
                </a:lnTo>
                <a:lnTo>
                  <a:pt x="279538" y="246058"/>
                </a:lnTo>
                <a:lnTo>
                  <a:pt x="301489" y="203594"/>
                </a:lnTo>
                <a:lnTo>
                  <a:pt x="309372" y="154686"/>
                </a:lnTo>
                <a:lnTo>
                  <a:pt x="301489" y="105777"/>
                </a:lnTo>
                <a:lnTo>
                  <a:pt x="279538" y="63313"/>
                </a:lnTo>
                <a:lnTo>
                  <a:pt x="246058" y="29833"/>
                </a:lnTo>
                <a:lnTo>
                  <a:pt x="203594" y="7882"/>
                </a:lnTo>
                <a:lnTo>
                  <a:pt x="1546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01641" y="2390013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0D80B8"/>
                </a:solidFill>
                <a:latin typeface="Arial"/>
                <a:cs typeface="Arial"/>
              </a:rPr>
              <a:t>02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94332" y="943355"/>
            <a:ext cx="466725" cy="2308860"/>
          </a:xfrm>
          <a:custGeom>
            <a:avLst/>
            <a:gdLst/>
            <a:ahLst/>
            <a:cxnLst/>
            <a:rect l="l" t="t" r="r" b="b"/>
            <a:pathLst>
              <a:path w="466725" h="2308860">
                <a:moveTo>
                  <a:pt x="358394" y="0"/>
                </a:moveTo>
                <a:lnTo>
                  <a:pt x="107950" y="0"/>
                </a:lnTo>
                <a:lnTo>
                  <a:pt x="65793" y="8439"/>
                </a:lnTo>
                <a:lnTo>
                  <a:pt x="31496" y="31511"/>
                </a:lnTo>
                <a:lnTo>
                  <a:pt x="8437" y="65847"/>
                </a:lnTo>
                <a:lnTo>
                  <a:pt x="0" y="108077"/>
                </a:lnTo>
                <a:lnTo>
                  <a:pt x="0" y="2200783"/>
                </a:lnTo>
                <a:lnTo>
                  <a:pt x="8437" y="2242369"/>
                </a:lnTo>
                <a:lnTo>
                  <a:pt x="31495" y="2276776"/>
                </a:lnTo>
                <a:lnTo>
                  <a:pt x="65793" y="2300206"/>
                </a:lnTo>
                <a:lnTo>
                  <a:pt x="107950" y="2308860"/>
                </a:lnTo>
                <a:lnTo>
                  <a:pt x="358394" y="2308860"/>
                </a:lnTo>
                <a:lnTo>
                  <a:pt x="400550" y="2300206"/>
                </a:lnTo>
                <a:lnTo>
                  <a:pt x="434847" y="2276776"/>
                </a:lnTo>
                <a:lnTo>
                  <a:pt x="457906" y="2242369"/>
                </a:lnTo>
                <a:lnTo>
                  <a:pt x="460855" y="2227834"/>
                </a:lnTo>
                <a:lnTo>
                  <a:pt x="107950" y="2227834"/>
                </a:lnTo>
                <a:lnTo>
                  <a:pt x="97420" y="2225732"/>
                </a:lnTo>
                <a:lnTo>
                  <a:pt x="88868" y="2219975"/>
                </a:lnTo>
                <a:lnTo>
                  <a:pt x="83125" y="2211385"/>
                </a:lnTo>
                <a:lnTo>
                  <a:pt x="81025" y="2200783"/>
                </a:lnTo>
                <a:lnTo>
                  <a:pt x="81025" y="108077"/>
                </a:lnTo>
                <a:lnTo>
                  <a:pt x="83125" y="97474"/>
                </a:lnTo>
                <a:lnTo>
                  <a:pt x="88868" y="88884"/>
                </a:lnTo>
                <a:lnTo>
                  <a:pt x="97420" y="83127"/>
                </a:lnTo>
                <a:lnTo>
                  <a:pt x="107950" y="81026"/>
                </a:lnTo>
                <a:lnTo>
                  <a:pt x="460939" y="81026"/>
                </a:lnTo>
                <a:lnTo>
                  <a:pt x="457906" y="65847"/>
                </a:lnTo>
                <a:lnTo>
                  <a:pt x="434848" y="31511"/>
                </a:lnTo>
                <a:lnTo>
                  <a:pt x="400550" y="8439"/>
                </a:lnTo>
                <a:lnTo>
                  <a:pt x="358394" y="0"/>
                </a:lnTo>
                <a:close/>
              </a:path>
              <a:path w="466725" h="2308860">
                <a:moveTo>
                  <a:pt x="460939" y="81026"/>
                </a:moveTo>
                <a:lnTo>
                  <a:pt x="358394" y="81026"/>
                </a:lnTo>
                <a:lnTo>
                  <a:pt x="368923" y="83127"/>
                </a:lnTo>
                <a:lnTo>
                  <a:pt x="377475" y="88884"/>
                </a:lnTo>
                <a:lnTo>
                  <a:pt x="383218" y="97474"/>
                </a:lnTo>
                <a:lnTo>
                  <a:pt x="385318" y="108077"/>
                </a:lnTo>
                <a:lnTo>
                  <a:pt x="385318" y="2200783"/>
                </a:lnTo>
                <a:lnTo>
                  <a:pt x="383218" y="2211385"/>
                </a:lnTo>
                <a:lnTo>
                  <a:pt x="377475" y="2219975"/>
                </a:lnTo>
                <a:lnTo>
                  <a:pt x="368923" y="2225732"/>
                </a:lnTo>
                <a:lnTo>
                  <a:pt x="358394" y="2227834"/>
                </a:lnTo>
                <a:lnTo>
                  <a:pt x="460855" y="2227834"/>
                </a:lnTo>
                <a:lnTo>
                  <a:pt x="466344" y="2200783"/>
                </a:lnTo>
                <a:lnTo>
                  <a:pt x="466344" y="108077"/>
                </a:lnTo>
                <a:lnTo>
                  <a:pt x="460939" y="81026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36242" y="985266"/>
            <a:ext cx="386080" cy="2226945"/>
          </a:xfrm>
          <a:custGeom>
            <a:avLst/>
            <a:gdLst/>
            <a:ahLst/>
            <a:cxnLst/>
            <a:rect l="l" t="t" r="r" b="b"/>
            <a:pathLst>
              <a:path w="386080" h="2226945">
                <a:moveTo>
                  <a:pt x="318007" y="0"/>
                </a:moveTo>
                <a:lnTo>
                  <a:pt x="67563" y="0"/>
                </a:lnTo>
                <a:lnTo>
                  <a:pt x="41147" y="5268"/>
                </a:lnTo>
                <a:lnTo>
                  <a:pt x="19684" y="19669"/>
                </a:lnTo>
                <a:lnTo>
                  <a:pt x="5270" y="41094"/>
                </a:lnTo>
                <a:lnTo>
                  <a:pt x="0" y="67437"/>
                </a:lnTo>
                <a:lnTo>
                  <a:pt x="0" y="2159127"/>
                </a:lnTo>
                <a:lnTo>
                  <a:pt x="5270" y="2184826"/>
                </a:lnTo>
                <a:lnTo>
                  <a:pt x="19685" y="2206323"/>
                </a:lnTo>
                <a:lnTo>
                  <a:pt x="41148" y="2221081"/>
                </a:lnTo>
                <a:lnTo>
                  <a:pt x="67563" y="2226564"/>
                </a:lnTo>
                <a:lnTo>
                  <a:pt x="318007" y="2226564"/>
                </a:lnTo>
                <a:lnTo>
                  <a:pt x="344424" y="2221081"/>
                </a:lnTo>
                <a:lnTo>
                  <a:pt x="365887" y="2206323"/>
                </a:lnTo>
                <a:lnTo>
                  <a:pt x="380301" y="2184826"/>
                </a:lnTo>
                <a:lnTo>
                  <a:pt x="385571" y="2159127"/>
                </a:lnTo>
                <a:lnTo>
                  <a:pt x="385571" y="67437"/>
                </a:lnTo>
                <a:lnTo>
                  <a:pt x="380301" y="41094"/>
                </a:lnTo>
                <a:lnTo>
                  <a:pt x="365887" y="19669"/>
                </a:lnTo>
                <a:lnTo>
                  <a:pt x="344424" y="5268"/>
                </a:lnTo>
                <a:lnTo>
                  <a:pt x="318007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36242" y="985266"/>
            <a:ext cx="386080" cy="2226945"/>
          </a:xfrm>
          <a:custGeom>
            <a:avLst/>
            <a:gdLst/>
            <a:ahLst/>
            <a:cxnLst/>
            <a:rect l="l" t="t" r="r" b="b"/>
            <a:pathLst>
              <a:path w="386080" h="2226945">
                <a:moveTo>
                  <a:pt x="385571" y="2159127"/>
                </a:moveTo>
                <a:lnTo>
                  <a:pt x="380301" y="2184826"/>
                </a:lnTo>
                <a:lnTo>
                  <a:pt x="365887" y="2206323"/>
                </a:lnTo>
                <a:lnTo>
                  <a:pt x="344424" y="2221081"/>
                </a:lnTo>
                <a:lnTo>
                  <a:pt x="318007" y="2226564"/>
                </a:lnTo>
                <a:lnTo>
                  <a:pt x="173220" y="2226564"/>
                </a:lnTo>
                <a:lnTo>
                  <a:pt x="98869" y="2226564"/>
                </a:lnTo>
                <a:lnTo>
                  <a:pt x="71477" y="2226564"/>
                </a:lnTo>
                <a:lnTo>
                  <a:pt x="67563" y="2226564"/>
                </a:lnTo>
                <a:lnTo>
                  <a:pt x="41147" y="2221081"/>
                </a:lnTo>
                <a:lnTo>
                  <a:pt x="19684" y="2206323"/>
                </a:lnTo>
                <a:lnTo>
                  <a:pt x="5270" y="2184826"/>
                </a:lnTo>
                <a:lnTo>
                  <a:pt x="0" y="2159127"/>
                </a:lnTo>
                <a:lnTo>
                  <a:pt x="0" y="949868"/>
                </a:lnTo>
                <a:lnTo>
                  <a:pt x="0" y="328898"/>
                </a:lnTo>
                <a:lnTo>
                  <a:pt x="0" y="100119"/>
                </a:lnTo>
                <a:lnTo>
                  <a:pt x="0" y="67437"/>
                </a:lnTo>
                <a:lnTo>
                  <a:pt x="5270" y="41094"/>
                </a:lnTo>
                <a:lnTo>
                  <a:pt x="19684" y="19669"/>
                </a:lnTo>
                <a:lnTo>
                  <a:pt x="41147" y="5268"/>
                </a:lnTo>
                <a:lnTo>
                  <a:pt x="67563" y="0"/>
                </a:lnTo>
                <a:lnTo>
                  <a:pt x="212351" y="0"/>
                </a:lnTo>
                <a:lnTo>
                  <a:pt x="286702" y="0"/>
                </a:lnTo>
                <a:lnTo>
                  <a:pt x="314094" y="0"/>
                </a:lnTo>
                <a:lnTo>
                  <a:pt x="318007" y="0"/>
                </a:lnTo>
                <a:lnTo>
                  <a:pt x="344424" y="5268"/>
                </a:lnTo>
                <a:lnTo>
                  <a:pt x="365887" y="19669"/>
                </a:lnTo>
                <a:lnTo>
                  <a:pt x="380301" y="41094"/>
                </a:lnTo>
                <a:lnTo>
                  <a:pt x="385571" y="67437"/>
                </a:lnTo>
                <a:lnTo>
                  <a:pt x="385571" y="2159127"/>
                </a:lnTo>
                <a:close/>
              </a:path>
            </a:pathLst>
          </a:custGeom>
          <a:ln w="19812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70660" y="1769364"/>
            <a:ext cx="1329055" cy="1325880"/>
          </a:xfrm>
          <a:custGeom>
            <a:avLst/>
            <a:gdLst/>
            <a:ahLst/>
            <a:cxnLst/>
            <a:rect l="l" t="t" r="r" b="b"/>
            <a:pathLst>
              <a:path w="1329055" h="1325880">
                <a:moveTo>
                  <a:pt x="664464" y="0"/>
                </a:moveTo>
                <a:lnTo>
                  <a:pt x="617003" y="1664"/>
                </a:lnTo>
                <a:lnTo>
                  <a:pt x="570445" y="6583"/>
                </a:lnTo>
                <a:lnTo>
                  <a:pt x="524901" y="14643"/>
                </a:lnTo>
                <a:lnTo>
                  <a:pt x="480483" y="25734"/>
                </a:lnTo>
                <a:lnTo>
                  <a:pt x="437304" y="39742"/>
                </a:lnTo>
                <a:lnTo>
                  <a:pt x="395476" y="56556"/>
                </a:lnTo>
                <a:lnTo>
                  <a:pt x="355112" y="76063"/>
                </a:lnTo>
                <a:lnTo>
                  <a:pt x="316323" y="98151"/>
                </a:lnTo>
                <a:lnTo>
                  <a:pt x="279223" y="122708"/>
                </a:lnTo>
                <a:lnTo>
                  <a:pt x="243923" y="149622"/>
                </a:lnTo>
                <a:lnTo>
                  <a:pt x="210536" y="178781"/>
                </a:lnTo>
                <a:lnTo>
                  <a:pt x="179175" y="210072"/>
                </a:lnTo>
                <a:lnTo>
                  <a:pt x="149951" y="243383"/>
                </a:lnTo>
                <a:lnTo>
                  <a:pt x="122977" y="278603"/>
                </a:lnTo>
                <a:lnTo>
                  <a:pt x="98365" y="315619"/>
                </a:lnTo>
                <a:lnTo>
                  <a:pt x="76228" y="354318"/>
                </a:lnTo>
                <a:lnTo>
                  <a:pt x="56678" y="394589"/>
                </a:lnTo>
                <a:lnTo>
                  <a:pt x="39828" y="436320"/>
                </a:lnTo>
                <a:lnTo>
                  <a:pt x="25789" y="479398"/>
                </a:lnTo>
                <a:lnTo>
                  <a:pt x="14675" y="523711"/>
                </a:lnTo>
                <a:lnTo>
                  <a:pt x="6597" y="569147"/>
                </a:lnTo>
                <a:lnTo>
                  <a:pt x="1668" y="615594"/>
                </a:lnTo>
                <a:lnTo>
                  <a:pt x="0" y="662940"/>
                </a:lnTo>
                <a:lnTo>
                  <a:pt x="1668" y="710285"/>
                </a:lnTo>
                <a:lnTo>
                  <a:pt x="6597" y="756732"/>
                </a:lnTo>
                <a:lnTo>
                  <a:pt x="14675" y="802168"/>
                </a:lnTo>
                <a:lnTo>
                  <a:pt x="25789" y="846481"/>
                </a:lnTo>
                <a:lnTo>
                  <a:pt x="39828" y="889559"/>
                </a:lnTo>
                <a:lnTo>
                  <a:pt x="56678" y="931290"/>
                </a:lnTo>
                <a:lnTo>
                  <a:pt x="76228" y="971561"/>
                </a:lnTo>
                <a:lnTo>
                  <a:pt x="98365" y="1010260"/>
                </a:lnTo>
                <a:lnTo>
                  <a:pt x="122977" y="1047276"/>
                </a:lnTo>
                <a:lnTo>
                  <a:pt x="149951" y="1082496"/>
                </a:lnTo>
                <a:lnTo>
                  <a:pt x="179175" y="1115807"/>
                </a:lnTo>
                <a:lnTo>
                  <a:pt x="210536" y="1147098"/>
                </a:lnTo>
                <a:lnTo>
                  <a:pt x="243923" y="1176257"/>
                </a:lnTo>
                <a:lnTo>
                  <a:pt x="279223" y="1203171"/>
                </a:lnTo>
                <a:lnTo>
                  <a:pt x="316323" y="1227728"/>
                </a:lnTo>
                <a:lnTo>
                  <a:pt x="355112" y="1249816"/>
                </a:lnTo>
                <a:lnTo>
                  <a:pt x="395476" y="1269323"/>
                </a:lnTo>
                <a:lnTo>
                  <a:pt x="437304" y="1286137"/>
                </a:lnTo>
                <a:lnTo>
                  <a:pt x="480483" y="1300145"/>
                </a:lnTo>
                <a:lnTo>
                  <a:pt x="524901" y="1311236"/>
                </a:lnTo>
                <a:lnTo>
                  <a:pt x="570445" y="1319296"/>
                </a:lnTo>
                <a:lnTo>
                  <a:pt x="617003" y="1324215"/>
                </a:lnTo>
                <a:lnTo>
                  <a:pt x="664464" y="1325880"/>
                </a:lnTo>
                <a:lnTo>
                  <a:pt x="711924" y="1324215"/>
                </a:lnTo>
                <a:lnTo>
                  <a:pt x="758482" y="1319296"/>
                </a:lnTo>
                <a:lnTo>
                  <a:pt x="804026" y="1311236"/>
                </a:lnTo>
                <a:lnTo>
                  <a:pt x="848444" y="1300145"/>
                </a:lnTo>
                <a:lnTo>
                  <a:pt x="891623" y="1286137"/>
                </a:lnTo>
                <a:lnTo>
                  <a:pt x="933451" y="1269323"/>
                </a:lnTo>
                <a:lnTo>
                  <a:pt x="973815" y="1249816"/>
                </a:lnTo>
                <a:lnTo>
                  <a:pt x="1012604" y="1227728"/>
                </a:lnTo>
                <a:lnTo>
                  <a:pt x="1049704" y="1203171"/>
                </a:lnTo>
                <a:lnTo>
                  <a:pt x="1085004" y="1176257"/>
                </a:lnTo>
                <a:lnTo>
                  <a:pt x="1118391" y="1147098"/>
                </a:lnTo>
                <a:lnTo>
                  <a:pt x="1149752" y="1115807"/>
                </a:lnTo>
                <a:lnTo>
                  <a:pt x="1178976" y="1082496"/>
                </a:lnTo>
                <a:lnTo>
                  <a:pt x="1205950" y="1047276"/>
                </a:lnTo>
                <a:lnTo>
                  <a:pt x="1230562" y="1010260"/>
                </a:lnTo>
                <a:lnTo>
                  <a:pt x="1252699" y="971561"/>
                </a:lnTo>
                <a:lnTo>
                  <a:pt x="1272249" y="931290"/>
                </a:lnTo>
                <a:lnTo>
                  <a:pt x="1289099" y="889559"/>
                </a:lnTo>
                <a:lnTo>
                  <a:pt x="1303138" y="846481"/>
                </a:lnTo>
                <a:lnTo>
                  <a:pt x="1314252" y="802168"/>
                </a:lnTo>
                <a:lnTo>
                  <a:pt x="1322330" y="756732"/>
                </a:lnTo>
                <a:lnTo>
                  <a:pt x="1327259" y="710285"/>
                </a:lnTo>
                <a:lnTo>
                  <a:pt x="1328928" y="662940"/>
                </a:lnTo>
                <a:lnTo>
                  <a:pt x="1327259" y="615594"/>
                </a:lnTo>
                <a:lnTo>
                  <a:pt x="1322330" y="569147"/>
                </a:lnTo>
                <a:lnTo>
                  <a:pt x="1314252" y="523711"/>
                </a:lnTo>
                <a:lnTo>
                  <a:pt x="1303138" y="479398"/>
                </a:lnTo>
                <a:lnTo>
                  <a:pt x="1289099" y="436320"/>
                </a:lnTo>
                <a:lnTo>
                  <a:pt x="1272249" y="394589"/>
                </a:lnTo>
                <a:lnTo>
                  <a:pt x="1252699" y="354318"/>
                </a:lnTo>
                <a:lnTo>
                  <a:pt x="1230562" y="315619"/>
                </a:lnTo>
                <a:lnTo>
                  <a:pt x="1205950" y="278603"/>
                </a:lnTo>
                <a:lnTo>
                  <a:pt x="1178976" y="243383"/>
                </a:lnTo>
                <a:lnTo>
                  <a:pt x="1149752" y="210072"/>
                </a:lnTo>
                <a:lnTo>
                  <a:pt x="1118391" y="178781"/>
                </a:lnTo>
                <a:lnTo>
                  <a:pt x="1085004" y="149622"/>
                </a:lnTo>
                <a:lnTo>
                  <a:pt x="1049704" y="122708"/>
                </a:lnTo>
                <a:lnTo>
                  <a:pt x="1012604" y="98151"/>
                </a:lnTo>
                <a:lnTo>
                  <a:pt x="973815" y="76063"/>
                </a:lnTo>
                <a:lnTo>
                  <a:pt x="933451" y="56556"/>
                </a:lnTo>
                <a:lnTo>
                  <a:pt x="891623" y="39742"/>
                </a:lnTo>
                <a:lnTo>
                  <a:pt x="848444" y="25734"/>
                </a:lnTo>
                <a:lnTo>
                  <a:pt x="804026" y="14643"/>
                </a:lnTo>
                <a:lnTo>
                  <a:pt x="758482" y="6583"/>
                </a:lnTo>
                <a:lnTo>
                  <a:pt x="711924" y="1664"/>
                </a:lnTo>
                <a:lnTo>
                  <a:pt x="6644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52955" y="1851660"/>
            <a:ext cx="1163320" cy="1161415"/>
          </a:xfrm>
          <a:custGeom>
            <a:avLst/>
            <a:gdLst/>
            <a:ahLst/>
            <a:cxnLst/>
            <a:rect l="l" t="t" r="r" b="b"/>
            <a:pathLst>
              <a:path w="1163320" h="1161414">
                <a:moveTo>
                  <a:pt x="581406" y="0"/>
                </a:moveTo>
                <a:lnTo>
                  <a:pt x="533727" y="1924"/>
                </a:lnTo>
                <a:lnTo>
                  <a:pt x="487110" y="7599"/>
                </a:lnTo>
                <a:lnTo>
                  <a:pt x="441702" y="16875"/>
                </a:lnTo>
                <a:lnTo>
                  <a:pt x="397654" y="29602"/>
                </a:lnTo>
                <a:lnTo>
                  <a:pt x="355115" y="45630"/>
                </a:lnTo>
                <a:lnTo>
                  <a:pt x="314236" y="64811"/>
                </a:lnTo>
                <a:lnTo>
                  <a:pt x="275166" y="86995"/>
                </a:lnTo>
                <a:lnTo>
                  <a:pt x="238054" y="112032"/>
                </a:lnTo>
                <a:lnTo>
                  <a:pt x="203051" y="139773"/>
                </a:lnTo>
                <a:lnTo>
                  <a:pt x="170306" y="170068"/>
                </a:lnTo>
                <a:lnTo>
                  <a:pt x="139970" y="202769"/>
                </a:lnTo>
                <a:lnTo>
                  <a:pt x="112190" y="237725"/>
                </a:lnTo>
                <a:lnTo>
                  <a:pt x="87118" y="274788"/>
                </a:lnTo>
                <a:lnTo>
                  <a:pt x="64904" y="313807"/>
                </a:lnTo>
                <a:lnTo>
                  <a:pt x="45696" y="354633"/>
                </a:lnTo>
                <a:lnTo>
                  <a:pt x="29644" y="397117"/>
                </a:lnTo>
                <a:lnTo>
                  <a:pt x="16899" y="441110"/>
                </a:lnTo>
                <a:lnTo>
                  <a:pt x="7610" y="486461"/>
                </a:lnTo>
                <a:lnTo>
                  <a:pt x="1927" y="533022"/>
                </a:lnTo>
                <a:lnTo>
                  <a:pt x="0" y="580644"/>
                </a:lnTo>
                <a:lnTo>
                  <a:pt x="1927" y="628265"/>
                </a:lnTo>
                <a:lnTo>
                  <a:pt x="7610" y="674826"/>
                </a:lnTo>
                <a:lnTo>
                  <a:pt x="16899" y="720177"/>
                </a:lnTo>
                <a:lnTo>
                  <a:pt x="29644" y="764170"/>
                </a:lnTo>
                <a:lnTo>
                  <a:pt x="45696" y="806654"/>
                </a:lnTo>
                <a:lnTo>
                  <a:pt x="64904" y="847480"/>
                </a:lnTo>
                <a:lnTo>
                  <a:pt x="87118" y="886499"/>
                </a:lnTo>
                <a:lnTo>
                  <a:pt x="112190" y="923562"/>
                </a:lnTo>
                <a:lnTo>
                  <a:pt x="139970" y="958518"/>
                </a:lnTo>
                <a:lnTo>
                  <a:pt x="170306" y="991219"/>
                </a:lnTo>
                <a:lnTo>
                  <a:pt x="203051" y="1021514"/>
                </a:lnTo>
                <a:lnTo>
                  <a:pt x="238054" y="1049255"/>
                </a:lnTo>
                <a:lnTo>
                  <a:pt x="275166" y="1074292"/>
                </a:lnTo>
                <a:lnTo>
                  <a:pt x="314236" y="1096476"/>
                </a:lnTo>
                <a:lnTo>
                  <a:pt x="355115" y="1115657"/>
                </a:lnTo>
                <a:lnTo>
                  <a:pt x="397654" y="1131685"/>
                </a:lnTo>
                <a:lnTo>
                  <a:pt x="441702" y="1144412"/>
                </a:lnTo>
                <a:lnTo>
                  <a:pt x="487110" y="1153688"/>
                </a:lnTo>
                <a:lnTo>
                  <a:pt x="533727" y="1159363"/>
                </a:lnTo>
                <a:lnTo>
                  <a:pt x="581406" y="1161288"/>
                </a:lnTo>
                <a:lnTo>
                  <a:pt x="629084" y="1159363"/>
                </a:lnTo>
                <a:lnTo>
                  <a:pt x="675701" y="1153688"/>
                </a:lnTo>
                <a:lnTo>
                  <a:pt x="721109" y="1144412"/>
                </a:lnTo>
                <a:lnTo>
                  <a:pt x="765157" y="1131685"/>
                </a:lnTo>
                <a:lnTo>
                  <a:pt x="807696" y="1115657"/>
                </a:lnTo>
                <a:lnTo>
                  <a:pt x="848575" y="1096476"/>
                </a:lnTo>
                <a:lnTo>
                  <a:pt x="887645" y="1074292"/>
                </a:lnTo>
                <a:lnTo>
                  <a:pt x="924757" y="1049255"/>
                </a:lnTo>
                <a:lnTo>
                  <a:pt x="959760" y="1021514"/>
                </a:lnTo>
                <a:lnTo>
                  <a:pt x="992505" y="991219"/>
                </a:lnTo>
                <a:lnTo>
                  <a:pt x="1022841" y="958518"/>
                </a:lnTo>
                <a:lnTo>
                  <a:pt x="1050621" y="923562"/>
                </a:lnTo>
                <a:lnTo>
                  <a:pt x="1075693" y="886499"/>
                </a:lnTo>
                <a:lnTo>
                  <a:pt x="1097907" y="847480"/>
                </a:lnTo>
                <a:lnTo>
                  <a:pt x="1117115" y="806654"/>
                </a:lnTo>
                <a:lnTo>
                  <a:pt x="1133167" y="764170"/>
                </a:lnTo>
                <a:lnTo>
                  <a:pt x="1145912" y="720177"/>
                </a:lnTo>
                <a:lnTo>
                  <a:pt x="1155201" y="674826"/>
                </a:lnTo>
                <a:lnTo>
                  <a:pt x="1160884" y="628265"/>
                </a:lnTo>
                <a:lnTo>
                  <a:pt x="1162812" y="580644"/>
                </a:lnTo>
                <a:lnTo>
                  <a:pt x="1160884" y="533022"/>
                </a:lnTo>
                <a:lnTo>
                  <a:pt x="1155201" y="486461"/>
                </a:lnTo>
                <a:lnTo>
                  <a:pt x="1145912" y="441110"/>
                </a:lnTo>
                <a:lnTo>
                  <a:pt x="1133167" y="397117"/>
                </a:lnTo>
                <a:lnTo>
                  <a:pt x="1117115" y="354633"/>
                </a:lnTo>
                <a:lnTo>
                  <a:pt x="1097907" y="313807"/>
                </a:lnTo>
                <a:lnTo>
                  <a:pt x="1075693" y="274788"/>
                </a:lnTo>
                <a:lnTo>
                  <a:pt x="1050621" y="237725"/>
                </a:lnTo>
                <a:lnTo>
                  <a:pt x="1022841" y="202769"/>
                </a:lnTo>
                <a:lnTo>
                  <a:pt x="992505" y="170068"/>
                </a:lnTo>
                <a:lnTo>
                  <a:pt x="959760" y="139773"/>
                </a:lnTo>
                <a:lnTo>
                  <a:pt x="924757" y="112032"/>
                </a:lnTo>
                <a:lnTo>
                  <a:pt x="887645" y="86995"/>
                </a:lnTo>
                <a:lnTo>
                  <a:pt x="848575" y="64811"/>
                </a:lnTo>
                <a:lnTo>
                  <a:pt x="807696" y="45630"/>
                </a:lnTo>
                <a:lnTo>
                  <a:pt x="765157" y="29602"/>
                </a:lnTo>
                <a:lnTo>
                  <a:pt x="721109" y="16875"/>
                </a:lnTo>
                <a:lnTo>
                  <a:pt x="675701" y="7599"/>
                </a:lnTo>
                <a:lnTo>
                  <a:pt x="629084" y="1924"/>
                </a:lnTo>
                <a:lnTo>
                  <a:pt x="58140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59471" y="2235559"/>
            <a:ext cx="586105" cy="1221105"/>
          </a:xfrm>
          <a:custGeom>
            <a:avLst/>
            <a:gdLst/>
            <a:ahLst/>
            <a:cxnLst/>
            <a:rect l="l" t="t" r="r" b="b"/>
            <a:pathLst>
              <a:path w="586105" h="1221104">
                <a:moveTo>
                  <a:pt x="380672" y="0"/>
                </a:moveTo>
                <a:lnTo>
                  <a:pt x="357003" y="5466"/>
                </a:lnTo>
                <a:lnTo>
                  <a:pt x="329952" y="24721"/>
                </a:lnTo>
                <a:lnTo>
                  <a:pt x="309664" y="66061"/>
                </a:lnTo>
                <a:lnTo>
                  <a:pt x="258319" y="112742"/>
                </a:lnTo>
                <a:lnTo>
                  <a:pt x="146940" y="226907"/>
                </a:lnTo>
                <a:lnTo>
                  <a:pt x="39507" y="369742"/>
                </a:lnTo>
                <a:lnTo>
                  <a:pt x="0" y="502433"/>
                </a:lnTo>
                <a:lnTo>
                  <a:pt x="7657" y="546404"/>
                </a:lnTo>
                <a:lnTo>
                  <a:pt x="18472" y="594116"/>
                </a:lnTo>
                <a:lnTo>
                  <a:pt x="31429" y="644482"/>
                </a:lnTo>
                <a:lnTo>
                  <a:pt x="59701" y="748821"/>
                </a:lnTo>
                <a:lnTo>
                  <a:pt x="72983" y="800618"/>
                </a:lnTo>
                <a:lnTo>
                  <a:pt x="84341" y="850715"/>
                </a:lnTo>
                <a:lnTo>
                  <a:pt x="92757" y="898024"/>
                </a:lnTo>
                <a:lnTo>
                  <a:pt x="97216" y="941456"/>
                </a:lnTo>
                <a:lnTo>
                  <a:pt x="96701" y="979924"/>
                </a:lnTo>
                <a:lnTo>
                  <a:pt x="62760" y="1088703"/>
                </a:lnTo>
                <a:lnTo>
                  <a:pt x="37580" y="1152816"/>
                </a:lnTo>
                <a:lnTo>
                  <a:pt x="19166" y="1196951"/>
                </a:lnTo>
                <a:lnTo>
                  <a:pt x="12026" y="1213379"/>
                </a:lnTo>
                <a:lnTo>
                  <a:pt x="446443" y="1220872"/>
                </a:lnTo>
                <a:lnTo>
                  <a:pt x="469350" y="1205214"/>
                </a:lnTo>
                <a:lnTo>
                  <a:pt x="516928" y="1156372"/>
                </a:lnTo>
                <a:lnTo>
                  <a:pt x="557456" y="1071550"/>
                </a:lnTo>
                <a:lnTo>
                  <a:pt x="559219" y="947949"/>
                </a:lnTo>
                <a:lnTo>
                  <a:pt x="570184" y="913239"/>
                </a:lnTo>
                <a:lnTo>
                  <a:pt x="586079" y="818759"/>
                </a:lnTo>
                <a:lnTo>
                  <a:pt x="581400" y="678987"/>
                </a:lnTo>
                <a:lnTo>
                  <a:pt x="530644" y="508402"/>
                </a:lnTo>
                <a:lnTo>
                  <a:pt x="511178" y="457241"/>
                </a:lnTo>
                <a:lnTo>
                  <a:pt x="498299" y="406829"/>
                </a:lnTo>
                <a:lnTo>
                  <a:pt x="490724" y="357550"/>
                </a:lnTo>
                <a:lnTo>
                  <a:pt x="487172" y="309788"/>
                </a:lnTo>
                <a:lnTo>
                  <a:pt x="486360" y="263927"/>
                </a:lnTo>
                <a:lnTo>
                  <a:pt x="487006" y="220350"/>
                </a:lnTo>
                <a:lnTo>
                  <a:pt x="487829" y="179441"/>
                </a:lnTo>
                <a:lnTo>
                  <a:pt x="487545" y="141583"/>
                </a:lnTo>
                <a:lnTo>
                  <a:pt x="478531" y="76560"/>
                </a:lnTo>
                <a:lnTo>
                  <a:pt x="449707" y="28349"/>
                </a:lnTo>
                <a:lnTo>
                  <a:pt x="390817" y="21"/>
                </a:lnTo>
                <a:lnTo>
                  <a:pt x="380672" y="0"/>
                </a:lnTo>
                <a:close/>
              </a:path>
            </a:pathLst>
          </a:custGeom>
          <a:solidFill>
            <a:srgbClr val="FFBD8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48486" y="2305811"/>
            <a:ext cx="118745" cy="426720"/>
          </a:xfrm>
          <a:custGeom>
            <a:avLst/>
            <a:gdLst/>
            <a:ahLst/>
            <a:cxnLst/>
            <a:rect l="l" t="t" r="r" b="b"/>
            <a:pathLst>
              <a:path w="118744" h="426719">
                <a:moveTo>
                  <a:pt x="116204" y="0"/>
                </a:moveTo>
                <a:lnTo>
                  <a:pt x="111632" y="3048"/>
                </a:lnTo>
                <a:lnTo>
                  <a:pt x="107187" y="7493"/>
                </a:lnTo>
                <a:lnTo>
                  <a:pt x="99567" y="13462"/>
                </a:lnTo>
                <a:lnTo>
                  <a:pt x="86603" y="69126"/>
                </a:lnTo>
                <a:lnTo>
                  <a:pt x="66476" y="125510"/>
                </a:lnTo>
                <a:lnTo>
                  <a:pt x="42875" y="179004"/>
                </a:lnTo>
                <a:lnTo>
                  <a:pt x="19486" y="226001"/>
                </a:lnTo>
                <a:lnTo>
                  <a:pt x="0" y="262889"/>
                </a:lnTo>
                <a:lnTo>
                  <a:pt x="3115" y="313884"/>
                </a:lnTo>
                <a:lnTo>
                  <a:pt x="40925" y="367379"/>
                </a:lnTo>
                <a:lnTo>
                  <a:pt x="84689" y="409586"/>
                </a:lnTo>
                <a:lnTo>
                  <a:pt x="105663" y="426719"/>
                </a:lnTo>
                <a:lnTo>
                  <a:pt x="109150" y="407237"/>
                </a:lnTo>
                <a:lnTo>
                  <a:pt x="115458" y="356488"/>
                </a:lnTo>
                <a:lnTo>
                  <a:pt x="118362" y="286023"/>
                </a:lnTo>
                <a:lnTo>
                  <a:pt x="111632" y="207390"/>
                </a:lnTo>
                <a:lnTo>
                  <a:pt x="106203" y="152965"/>
                </a:lnTo>
                <a:lnTo>
                  <a:pt x="106584" y="96885"/>
                </a:lnTo>
                <a:lnTo>
                  <a:pt x="110632" y="44209"/>
                </a:lnTo>
                <a:lnTo>
                  <a:pt x="116204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99616" y="2278379"/>
            <a:ext cx="108203" cy="80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52016" y="2607564"/>
            <a:ext cx="7620" cy="45720"/>
          </a:xfrm>
          <a:custGeom>
            <a:avLst/>
            <a:gdLst/>
            <a:ahLst/>
            <a:cxnLst/>
            <a:rect l="l" t="t" r="r" b="b"/>
            <a:pathLst>
              <a:path w="7619" h="45719">
                <a:moveTo>
                  <a:pt x="4571" y="32615"/>
                </a:moveTo>
                <a:lnTo>
                  <a:pt x="4571" y="33528"/>
                </a:lnTo>
                <a:lnTo>
                  <a:pt x="7619" y="45719"/>
                </a:lnTo>
                <a:lnTo>
                  <a:pt x="4714" y="33432"/>
                </a:lnTo>
                <a:lnTo>
                  <a:pt x="4571" y="32615"/>
                </a:lnTo>
                <a:close/>
              </a:path>
              <a:path w="7619" h="45719">
                <a:moveTo>
                  <a:pt x="1996" y="16658"/>
                </a:moveTo>
                <a:lnTo>
                  <a:pt x="2667" y="21717"/>
                </a:lnTo>
                <a:lnTo>
                  <a:pt x="4571" y="32615"/>
                </a:lnTo>
                <a:lnTo>
                  <a:pt x="4571" y="25908"/>
                </a:lnTo>
                <a:lnTo>
                  <a:pt x="3047" y="19812"/>
                </a:lnTo>
                <a:lnTo>
                  <a:pt x="1996" y="16658"/>
                </a:lnTo>
                <a:close/>
              </a:path>
              <a:path w="7619" h="45719">
                <a:moveTo>
                  <a:pt x="1523" y="13089"/>
                </a:moveTo>
                <a:lnTo>
                  <a:pt x="1523" y="15240"/>
                </a:lnTo>
                <a:lnTo>
                  <a:pt x="1996" y="16658"/>
                </a:lnTo>
                <a:lnTo>
                  <a:pt x="1523" y="13089"/>
                </a:lnTo>
                <a:close/>
              </a:path>
              <a:path w="7619" h="45719">
                <a:moveTo>
                  <a:pt x="443" y="3934"/>
                </a:moveTo>
                <a:lnTo>
                  <a:pt x="1190" y="10572"/>
                </a:lnTo>
                <a:lnTo>
                  <a:pt x="1523" y="13089"/>
                </a:lnTo>
                <a:lnTo>
                  <a:pt x="1523" y="6096"/>
                </a:lnTo>
                <a:lnTo>
                  <a:pt x="443" y="3934"/>
                </a:lnTo>
                <a:close/>
              </a:path>
              <a:path w="7619" h="45719">
                <a:moveTo>
                  <a:pt x="0" y="0"/>
                </a:moveTo>
                <a:lnTo>
                  <a:pt x="0" y="3048"/>
                </a:lnTo>
                <a:lnTo>
                  <a:pt x="443" y="3934"/>
                </a:lnTo>
                <a:lnTo>
                  <a:pt x="0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75816" y="2673095"/>
            <a:ext cx="170815" cy="783590"/>
          </a:xfrm>
          <a:custGeom>
            <a:avLst/>
            <a:gdLst/>
            <a:ahLst/>
            <a:cxnLst/>
            <a:rect l="l" t="t" r="r" b="b"/>
            <a:pathLst>
              <a:path w="170814" h="783589">
                <a:moveTo>
                  <a:pt x="89789" y="0"/>
                </a:moveTo>
                <a:lnTo>
                  <a:pt x="103576" y="66506"/>
                </a:lnTo>
                <a:lnTo>
                  <a:pt x="111883" y="113376"/>
                </a:lnTo>
                <a:lnTo>
                  <a:pt x="119801" y="166504"/>
                </a:lnTo>
                <a:lnTo>
                  <a:pt x="126333" y="223774"/>
                </a:lnTo>
                <a:lnTo>
                  <a:pt x="130479" y="283070"/>
                </a:lnTo>
                <a:lnTo>
                  <a:pt x="131243" y="342279"/>
                </a:lnTo>
                <a:lnTo>
                  <a:pt x="127624" y="399283"/>
                </a:lnTo>
                <a:lnTo>
                  <a:pt x="118626" y="451969"/>
                </a:lnTo>
                <a:lnTo>
                  <a:pt x="103251" y="498221"/>
                </a:lnTo>
                <a:lnTo>
                  <a:pt x="102691" y="529679"/>
                </a:lnTo>
                <a:lnTo>
                  <a:pt x="93154" y="605869"/>
                </a:lnTo>
                <a:lnTo>
                  <a:pt x="62853" y="699514"/>
                </a:lnTo>
                <a:lnTo>
                  <a:pt x="0" y="783336"/>
                </a:lnTo>
                <a:lnTo>
                  <a:pt x="29971" y="783336"/>
                </a:lnTo>
                <a:lnTo>
                  <a:pt x="48446" y="770933"/>
                </a:lnTo>
                <a:lnTo>
                  <a:pt x="89090" y="732504"/>
                </a:lnTo>
                <a:lnTo>
                  <a:pt x="129734" y="666214"/>
                </a:lnTo>
                <a:lnTo>
                  <a:pt x="148209" y="570230"/>
                </a:lnTo>
                <a:lnTo>
                  <a:pt x="147901" y="556200"/>
                </a:lnTo>
                <a:lnTo>
                  <a:pt x="146891" y="541337"/>
                </a:lnTo>
                <a:lnTo>
                  <a:pt x="145047" y="525903"/>
                </a:lnTo>
                <a:lnTo>
                  <a:pt x="142240" y="510159"/>
                </a:lnTo>
                <a:lnTo>
                  <a:pt x="146684" y="497435"/>
                </a:lnTo>
                <a:lnTo>
                  <a:pt x="156464" y="461232"/>
                </a:lnTo>
                <a:lnTo>
                  <a:pt x="166243" y="404502"/>
                </a:lnTo>
                <a:lnTo>
                  <a:pt x="170688" y="330200"/>
                </a:lnTo>
                <a:lnTo>
                  <a:pt x="168940" y="284852"/>
                </a:lnTo>
                <a:lnTo>
                  <a:pt x="163169" y="235707"/>
                </a:lnTo>
                <a:lnTo>
                  <a:pt x="152582" y="183265"/>
                </a:lnTo>
                <a:lnTo>
                  <a:pt x="136387" y="128024"/>
                </a:lnTo>
                <a:lnTo>
                  <a:pt x="113791" y="70485"/>
                </a:lnTo>
                <a:lnTo>
                  <a:pt x="106451" y="53363"/>
                </a:lnTo>
                <a:lnTo>
                  <a:pt x="100123" y="35813"/>
                </a:lnTo>
                <a:lnTo>
                  <a:pt x="94628" y="17978"/>
                </a:lnTo>
                <a:lnTo>
                  <a:pt x="89789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72083" y="3380232"/>
            <a:ext cx="951230" cy="1346200"/>
          </a:xfrm>
          <a:custGeom>
            <a:avLst/>
            <a:gdLst/>
            <a:ahLst/>
            <a:cxnLst/>
            <a:rect l="l" t="t" r="r" b="b"/>
            <a:pathLst>
              <a:path w="951230" h="1346200">
                <a:moveTo>
                  <a:pt x="439762" y="0"/>
                </a:moveTo>
                <a:lnTo>
                  <a:pt x="0" y="1345692"/>
                </a:lnTo>
                <a:lnTo>
                  <a:pt x="555663" y="1345692"/>
                </a:lnTo>
                <a:lnTo>
                  <a:pt x="950976" y="138049"/>
                </a:lnTo>
                <a:lnTo>
                  <a:pt x="43976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27936" y="3489959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0" y="0"/>
                </a:moveTo>
                <a:lnTo>
                  <a:pt x="0" y="3175"/>
                </a:lnTo>
                <a:lnTo>
                  <a:pt x="95122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20139" y="3493008"/>
            <a:ext cx="502920" cy="1233170"/>
          </a:xfrm>
          <a:custGeom>
            <a:avLst/>
            <a:gdLst/>
            <a:ahLst/>
            <a:cxnLst/>
            <a:rect l="l" t="t" r="r" b="b"/>
            <a:pathLst>
              <a:path w="502919" h="1233170">
                <a:moveTo>
                  <a:pt x="407669" y="0"/>
                </a:moveTo>
                <a:lnTo>
                  <a:pt x="0" y="1232916"/>
                </a:lnTo>
                <a:lnTo>
                  <a:pt x="107886" y="1232916"/>
                </a:lnTo>
                <a:lnTo>
                  <a:pt x="502919" y="25400"/>
                </a:lnTo>
                <a:lnTo>
                  <a:pt x="407669" y="0"/>
                </a:lnTo>
                <a:close/>
              </a:path>
            </a:pathLst>
          </a:custGeom>
          <a:solidFill>
            <a:srgbClr val="515A6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20139" y="3493008"/>
            <a:ext cx="502920" cy="1233170"/>
          </a:xfrm>
          <a:custGeom>
            <a:avLst/>
            <a:gdLst/>
            <a:ahLst/>
            <a:cxnLst/>
            <a:rect l="l" t="t" r="r" b="b"/>
            <a:pathLst>
              <a:path w="502919" h="1233170">
                <a:moveTo>
                  <a:pt x="407669" y="0"/>
                </a:moveTo>
                <a:lnTo>
                  <a:pt x="0" y="1232916"/>
                </a:lnTo>
                <a:lnTo>
                  <a:pt x="107886" y="1232916"/>
                </a:lnTo>
                <a:lnTo>
                  <a:pt x="502919" y="25400"/>
                </a:lnTo>
                <a:lnTo>
                  <a:pt x="40766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47176" y="3309078"/>
            <a:ext cx="655320" cy="326390"/>
          </a:xfrm>
          <a:custGeom>
            <a:avLst/>
            <a:gdLst/>
            <a:ahLst/>
            <a:cxnLst/>
            <a:rect l="l" t="t" r="r" b="b"/>
            <a:pathLst>
              <a:path w="655319" h="326389">
                <a:moveTo>
                  <a:pt x="70657" y="0"/>
                </a:moveTo>
                <a:lnTo>
                  <a:pt x="43057" y="11733"/>
                </a:lnTo>
                <a:lnTo>
                  <a:pt x="19949" y="34159"/>
                </a:lnTo>
                <a:lnTo>
                  <a:pt x="4141" y="65311"/>
                </a:lnTo>
                <a:lnTo>
                  <a:pt x="0" y="100661"/>
                </a:lnTo>
                <a:lnTo>
                  <a:pt x="6945" y="132653"/>
                </a:lnTo>
                <a:lnTo>
                  <a:pt x="23715" y="157930"/>
                </a:lnTo>
                <a:lnTo>
                  <a:pt x="49048" y="173134"/>
                </a:lnTo>
                <a:lnTo>
                  <a:pt x="555055" y="324391"/>
                </a:lnTo>
                <a:lnTo>
                  <a:pt x="584304" y="326100"/>
                </a:lnTo>
                <a:lnTo>
                  <a:pt x="611887" y="314628"/>
                </a:lnTo>
                <a:lnTo>
                  <a:pt x="634993" y="291941"/>
                </a:lnTo>
                <a:lnTo>
                  <a:pt x="650813" y="260002"/>
                </a:lnTo>
                <a:lnTo>
                  <a:pt x="654950" y="225460"/>
                </a:lnTo>
                <a:lnTo>
                  <a:pt x="648003" y="193883"/>
                </a:lnTo>
                <a:lnTo>
                  <a:pt x="631221" y="168759"/>
                </a:lnTo>
                <a:lnTo>
                  <a:pt x="605855" y="153576"/>
                </a:lnTo>
                <a:lnTo>
                  <a:pt x="99937" y="922"/>
                </a:lnTo>
                <a:lnTo>
                  <a:pt x="7065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555384" y="3477266"/>
            <a:ext cx="84177" cy="826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050791" y="2502407"/>
            <a:ext cx="879475" cy="1370330"/>
          </a:xfrm>
          <a:custGeom>
            <a:avLst/>
            <a:gdLst/>
            <a:ahLst/>
            <a:cxnLst/>
            <a:rect l="l" t="t" r="r" b="b"/>
            <a:pathLst>
              <a:path w="879475" h="1370329">
                <a:moveTo>
                  <a:pt x="96012" y="595757"/>
                </a:moveTo>
                <a:lnTo>
                  <a:pt x="91567" y="595757"/>
                </a:lnTo>
                <a:lnTo>
                  <a:pt x="74781" y="598900"/>
                </a:lnTo>
                <a:lnTo>
                  <a:pt x="29972" y="619760"/>
                </a:lnTo>
                <a:lnTo>
                  <a:pt x="3004" y="663658"/>
                </a:lnTo>
                <a:lnTo>
                  <a:pt x="0" y="684276"/>
                </a:lnTo>
                <a:lnTo>
                  <a:pt x="1061" y="696936"/>
                </a:lnTo>
                <a:lnTo>
                  <a:pt x="6207" y="719169"/>
                </a:lnTo>
                <a:lnTo>
                  <a:pt x="18377" y="744212"/>
                </a:lnTo>
                <a:lnTo>
                  <a:pt x="40512" y="765302"/>
                </a:lnTo>
                <a:lnTo>
                  <a:pt x="58894" y="780609"/>
                </a:lnTo>
                <a:lnTo>
                  <a:pt x="84026" y="805465"/>
                </a:lnTo>
                <a:lnTo>
                  <a:pt x="123062" y="852297"/>
                </a:lnTo>
                <a:lnTo>
                  <a:pt x="143351" y="900052"/>
                </a:lnTo>
                <a:lnTo>
                  <a:pt x="150113" y="916940"/>
                </a:lnTo>
                <a:lnTo>
                  <a:pt x="163897" y="950523"/>
                </a:lnTo>
                <a:lnTo>
                  <a:pt x="178562" y="982154"/>
                </a:lnTo>
                <a:lnTo>
                  <a:pt x="194369" y="1009308"/>
                </a:lnTo>
                <a:lnTo>
                  <a:pt x="211582" y="1029462"/>
                </a:lnTo>
                <a:lnTo>
                  <a:pt x="233610" y="1057241"/>
                </a:lnTo>
                <a:lnTo>
                  <a:pt x="251097" y="1095069"/>
                </a:lnTo>
                <a:lnTo>
                  <a:pt x="264463" y="1140319"/>
                </a:lnTo>
                <a:lnTo>
                  <a:pt x="274128" y="1190366"/>
                </a:lnTo>
                <a:lnTo>
                  <a:pt x="280511" y="1242583"/>
                </a:lnTo>
                <a:lnTo>
                  <a:pt x="284034" y="1294344"/>
                </a:lnTo>
                <a:lnTo>
                  <a:pt x="285115" y="1343025"/>
                </a:lnTo>
                <a:lnTo>
                  <a:pt x="285115" y="1370076"/>
                </a:lnTo>
                <a:lnTo>
                  <a:pt x="790829" y="1370076"/>
                </a:lnTo>
                <a:lnTo>
                  <a:pt x="790829" y="1298067"/>
                </a:lnTo>
                <a:lnTo>
                  <a:pt x="791700" y="1277941"/>
                </a:lnTo>
                <a:lnTo>
                  <a:pt x="796655" y="1230693"/>
                </a:lnTo>
                <a:lnTo>
                  <a:pt x="809206" y="1165729"/>
                </a:lnTo>
                <a:lnTo>
                  <a:pt x="832866" y="1092454"/>
                </a:lnTo>
                <a:lnTo>
                  <a:pt x="857220" y="1025923"/>
                </a:lnTo>
                <a:lnTo>
                  <a:pt x="871299" y="974455"/>
                </a:lnTo>
                <a:lnTo>
                  <a:pt x="877782" y="937345"/>
                </a:lnTo>
                <a:lnTo>
                  <a:pt x="879348" y="913892"/>
                </a:lnTo>
                <a:lnTo>
                  <a:pt x="879348" y="675259"/>
                </a:lnTo>
                <a:lnTo>
                  <a:pt x="234061" y="675259"/>
                </a:lnTo>
                <a:lnTo>
                  <a:pt x="229616" y="672338"/>
                </a:lnTo>
                <a:lnTo>
                  <a:pt x="187825" y="634940"/>
                </a:lnTo>
                <a:lnTo>
                  <a:pt x="156083" y="613791"/>
                </a:lnTo>
                <a:lnTo>
                  <a:pt x="111113" y="597306"/>
                </a:lnTo>
                <a:lnTo>
                  <a:pt x="96012" y="595757"/>
                </a:lnTo>
                <a:close/>
              </a:path>
              <a:path w="879475" h="1370329">
                <a:moveTo>
                  <a:pt x="373634" y="0"/>
                </a:moveTo>
                <a:lnTo>
                  <a:pt x="372110" y="0"/>
                </a:lnTo>
                <a:lnTo>
                  <a:pt x="346442" y="3145"/>
                </a:lnTo>
                <a:lnTo>
                  <a:pt x="308012" y="24056"/>
                </a:lnTo>
                <a:lnTo>
                  <a:pt x="283368" y="56114"/>
                </a:lnTo>
                <a:lnTo>
                  <a:pt x="267081" y="96012"/>
                </a:lnTo>
                <a:lnTo>
                  <a:pt x="267081" y="666242"/>
                </a:lnTo>
                <a:lnTo>
                  <a:pt x="250571" y="670814"/>
                </a:lnTo>
                <a:lnTo>
                  <a:pt x="246125" y="673735"/>
                </a:lnTo>
                <a:lnTo>
                  <a:pt x="240157" y="675259"/>
                </a:lnTo>
                <a:lnTo>
                  <a:pt x="879348" y="675259"/>
                </a:lnTo>
                <a:lnTo>
                  <a:pt x="879249" y="625729"/>
                </a:lnTo>
                <a:lnTo>
                  <a:pt x="870454" y="582104"/>
                </a:lnTo>
                <a:lnTo>
                  <a:pt x="847746" y="545347"/>
                </a:lnTo>
                <a:lnTo>
                  <a:pt x="800324" y="520142"/>
                </a:lnTo>
                <a:lnTo>
                  <a:pt x="762254" y="516255"/>
                </a:lnTo>
                <a:lnTo>
                  <a:pt x="750316" y="516255"/>
                </a:lnTo>
                <a:lnTo>
                  <a:pt x="744347" y="511683"/>
                </a:lnTo>
                <a:lnTo>
                  <a:pt x="741299" y="505714"/>
                </a:lnTo>
                <a:lnTo>
                  <a:pt x="741299" y="504190"/>
                </a:lnTo>
                <a:lnTo>
                  <a:pt x="739775" y="502666"/>
                </a:lnTo>
                <a:lnTo>
                  <a:pt x="738251" y="499744"/>
                </a:lnTo>
                <a:lnTo>
                  <a:pt x="735330" y="496697"/>
                </a:lnTo>
                <a:lnTo>
                  <a:pt x="732282" y="490728"/>
                </a:lnTo>
                <a:lnTo>
                  <a:pt x="726313" y="484759"/>
                </a:lnTo>
                <a:lnTo>
                  <a:pt x="715785" y="475918"/>
                </a:lnTo>
                <a:lnTo>
                  <a:pt x="701941" y="468249"/>
                </a:lnTo>
                <a:lnTo>
                  <a:pt x="613791" y="468249"/>
                </a:lnTo>
                <a:lnTo>
                  <a:pt x="606298" y="465200"/>
                </a:lnTo>
                <a:lnTo>
                  <a:pt x="603250" y="459231"/>
                </a:lnTo>
                <a:lnTo>
                  <a:pt x="601726" y="457708"/>
                </a:lnTo>
                <a:lnTo>
                  <a:pt x="601726" y="456184"/>
                </a:lnTo>
                <a:lnTo>
                  <a:pt x="600202" y="453136"/>
                </a:lnTo>
                <a:lnTo>
                  <a:pt x="597281" y="450215"/>
                </a:lnTo>
                <a:lnTo>
                  <a:pt x="594231" y="446045"/>
                </a:lnTo>
                <a:lnTo>
                  <a:pt x="565767" y="418365"/>
                </a:lnTo>
                <a:lnTo>
                  <a:pt x="542793" y="406654"/>
                </a:lnTo>
                <a:lnTo>
                  <a:pt x="480187" y="406654"/>
                </a:lnTo>
                <a:lnTo>
                  <a:pt x="475742" y="405130"/>
                </a:lnTo>
                <a:lnTo>
                  <a:pt x="471170" y="402209"/>
                </a:lnTo>
                <a:lnTo>
                  <a:pt x="468122" y="399161"/>
                </a:lnTo>
                <a:lnTo>
                  <a:pt x="465200" y="394716"/>
                </a:lnTo>
                <a:lnTo>
                  <a:pt x="465200" y="82550"/>
                </a:lnTo>
                <a:lnTo>
                  <a:pt x="463677" y="81025"/>
                </a:lnTo>
                <a:lnTo>
                  <a:pt x="463677" y="77978"/>
                </a:lnTo>
                <a:lnTo>
                  <a:pt x="462153" y="73533"/>
                </a:lnTo>
                <a:lnTo>
                  <a:pt x="433766" y="28074"/>
                </a:lnTo>
                <a:lnTo>
                  <a:pt x="401583" y="4484"/>
                </a:lnTo>
                <a:lnTo>
                  <a:pt x="373634" y="0"/>
                </a:lnTo>
                <a:close/>
              </a:path>
              <a:path w="879475" h="1370329">
                <a:moveTo>
                  <a:pt x="661797" y="460756"/>
                </a:moveTo>
                <a:lnTo>
                  <a:pt x="619760" y="466725"/>
                </a:lnTo>
                <a:lnTo>
                  <a:pt x="613791" y="468249"/>
                </a:lnTo>
                <a:lnTo>
                  <a:pt x="701941" y="468249"/>
                </a:lnTo>
                <a:lnTo>
                  <a:pt x="684111" y="462809"/>
                </a:lnTo>
                <a:lnTo>
                  <a:pt x="661797" y="460756"/>
                </a:lnTo>
                <a:close/>
              </a:path>
              <a:path w="879475" h="1370329">
                <a:moveTo>
                  <a:pt x="513207" y="400685"/>
                </a:moveTo>
                <a:lnTo>
                  <a:pt x="480187" y="406654"/>
                </a:lnTo>
                <a:lnTo>
                  <a:pt x="542793" y="406654"/>
                </a:lnTo>
                <a:lnTo>
                  <a:pt x="532616" y="403022"/>
                </a:lnTo>
                <a:lnTo>
                  <a:pt x="513207" y="400685"/>
                </a:lnTo>
                <a:close/>
              </a:path>
            </a:pathLst>
          </a:custGeom>
          <a:solidFill>
            <a:srgbClr val="FFBD8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709159" y="3020567"/>
            <a:ext cx="220979" cy="852169"/>
          </a:xfrm>
          <a:custGeom>
            <a:avLst/>
            <a:gdLst/>
            <a:ahLst/>
            <a:cxnLst/>
            <a:rect l="l" t="t" r="r" b="b"/>
            <a:pathLst>
              <a:path w="220979" h="852170">
                <a:moveTo>
                  <a:pt x="139826" y="0"/>
                </a:moveTo>
                <a:lnTo>
                  <a:pt x="149232" y="28547"/>
                </a:lnTo>
                <a:lnTo>
                  <a:pt x="156686" y="62737"/>
                </a:lnTo>
                <a:lnTo>
                  <a:pt x="161329" y="103120"/>
                </a:lnTo>
                <a:lnTo>
                  <a:pt x="162305" y="150240"/>
                </a:lnTo>
                <a:lnTo>
                  <a:pt x="162305" y="350138"/>
                </a:lnTo>
                <a:lnTo>
                  <a:pt x="148796" y="425989"/>
                </a:lnTo>
                <a:lnTo>
                  <a:pt x="129355" y="504765"/>
                </a:lnTo>
                <a:lnTo>
                  <a:pt x="99187" y="596519"/>
                </a:lnTo>
                <a:lnTo>
                  <a:pt x="78337" y="644550"/>
                </a:lnTo>
                <a:lnTo>
                  <a:pt x="52148" y="702182"/>
                </a:lnTo>
                <a:lnTo>
                  <a:pt x="26464" y="761339"/>
                </a:lnTo>
                <a:lnTo>
                  <a:pt x="7133" y="813942"/>
                </a:lnTo>
                <a:lnTo>
                  <a:pt x="0" y="851916"/>
                </a:lnTo>
                <a:lnTo>
                  <a:pt x="132334" y="851916"/>
                </a:lnTo>
                <a:lnTo>
                  <a:pt x="132334" y="779779"/>
                </a:lnTo>
                <a:lnTo>
                  <a:pt x="133187" y="759686"/>
                </a:lnTo>
                <a:lnTo>
                  <a:pt x="138112" y="712374"/>
                </a:lnTo>
                <a:lnTo>
                  <a:pt x="150657" y="647299"/>
                </a:lnTo>
                <a:lnTo>
                  <a:pt x="174370" y="573913"/>
                </a:lnTo>
                <a:lnTo>
                  <a:pt x="198798" y="507307"/>
                </a:lnTo>
                <a:lnTo>
                  <a:pt x="212915" y="455787"/>
                </a:lnTo>
                <a:lnTo>
                  <a:pt x="219412" y="418625"/>
                </a:lnTo>
                <a:lnTo>
                  <a:pt x="220979" y="395096"/>
                </a:lnTo>
                <a:lnTo>
                  <a:pt x="220979" y="108204"/>
                </a:lnTo>
                <a:lnTo>
                  <a:pt x="212086" y="62948"/>
                </a:lnTo>
                <a:lnTo>
                  <a:pt x="180387" y="17827"/>
                </a:lnTo>
                <a:lnTo>
                  <a:pt x="162780" y="7431"/>
                </a:lnTo>
                <a:lnTo>
                  <a:pt x="139826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360164" y="3895344"/>
            <a:ext cx="341630" cy="830580"/>
          </a:xfrm>
          <a:custGeom>
            <a:avLst/>
            <a:gdLst/>
            <a:ahLst/>
            <a:cxnLst/>
            <a:rect l="l" t="t" r="r" b="b"/>
            <a:pathLst>
              <a:path w="341629" h="830579">
                <a:moveTo>
                  <a:pt x="0" y="830579"/>
                </a:moveTo>
                <a:lnTo>
                  <a:pt x="341375" y="830579"/>
                </a:lnTo>
                <a:lnTo>
                  <a:pt x="341375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701540" y="3895344"/>
            <a:ext cx="116205" cy="830580"/>
          </a:xfrm>
          <a:custGeom>
            <a:avLst/>
            <a:gdLst/>
            <a:ahLst/>
            <a:cxnLst/>
            <a:rect l="l" t="t" r="r" b="b"/>
            <a:pathLst>
              <a:path w="116204" h="830579">
                <a:moveTo>
                  <a:pt x="115824" y="0"/>
                </a:moveTo>
                <a:lnTo>
                  <a:pt x="0" y="0"/>
                </a:lnTo>
                <a:lnTo>
                  <a:pt x="115824" y="0"/>
                </a:lnTo>
                <a:lnTo>
                  <a:pt x="115824" y="830579"/>
                </a:lnTo>
                <a:lnTo>
                  <a:pt x="115824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01540" y="3895344"/>
            <a:ext cx="116205" cy="830580"/>
          </a:xfrm>
          <a:custGeom>
            <a:avLst/>
            <a:gdLst/>
            <a:ahLst/>
            <a:cxnLst/>
            <a:rect l="l" t="t" r="r" b="b"/>
            <a:pathLst>
              <a:path w="116204" h="830579">
                <a:moveTo>
                  <a:pt x="0" y="830579"/>
                </a:moveTo>
                <a:lnTo>
                  <a:pt x="115824" y="830579"/>
                </a:lnTo>
                <a:lnTo>
                  <a:pt x="115824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264152" y="3834384"/>
            <a:ext cx="647700" cy="169545"/>
          </a:xfrm>
          <a:custGeom>
            <a:avLst/>
            <a:gdLst/>
            <a:ahLst/>
            <a:cxnLst/>
            <a:rect l="l" t="t" r="r" b="b"/>
            <a:pathLst>
              <a:path w="647700" h="169545">
                <a:moveTo>
                  <a:pt x="578612" y="0"/>
                </a:moveTo>
                <a:lnTo>
                  <a:pt x="69087" y="0"/>
                </a:lnTo>
                <a:lnTo>
                  <a:pt x="42433" y="6536"/>
                </a:lnTo>
                <a:lnTo>
                  <a:pt x="20446" y="24479"/>
                </a:lnTo>
                <a:lnTo>
                  <a:pt x="5508" y="51327"/>
                </a:lnTo>
                <a:lnTo>
                  <a:pt x="0" y="84581"/>
                </a:lnTo>
                <a:lnTo>
                  <a:pt x="5508" y="117203"/>
                </a:lnTo>
                <a:lnTo>
                  <a:pt x="20447" y="144122"/>
                </a:lnTo>
                <a:lnTo>
                  <a:pt x="42433" y="162416"/>
                </a:lnTo>
                <a:lnTo>
                  <a:pt x="69087" y="169163"/>
                </a:lnTo>
                <a:lnTo>
                  <a:pt x="578612" y="169163"/>
                </a:lnTo>
                <a:lnTo>
                  <a:pt x="605266" y="162416"/>
                </a:lnTo>
                <a:lnTo>
                  <a:pt x="627253" y="144122"/>
                </a:lnTo>
                <a:lnTo>
                  <a:pt x="642191" y="117203"/>
                </a:lnTo>
                <a:lnTo>
                  <a:pt x="647700" y="84581"/>
                </a:lnTo>
                <a:lnTo>
                  <a:pt x="642191" y="51327"/>
                </a:lnTo>
                <a:lnTo>
                  <a:pt x="627252" y="24479"/>
                </a:lnTo>
                <a:lnTo>
                  <a:pt x="605266" y="6536"/>
                </a:lnTo>
                <a:lnTo>
                  <a:pt x="5786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765547" y="3860291"/>
            <a:ext cx="79248" cy="80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643628" y="2948939"/>
            <a:ext cx="45720" cy="241300"/>
          </a:xfrm>
          <a:custGeom>
            <a:avLst/>
            <a:gdLst/>
            <a:ahLst/>
            <a:cxnLst/>
            <a:rect l="l" t="t" r="r" b="b"/>
            <a:pathLst>
              <a:path w="45720" h="241300">
                <a:moveTo>
                  <a:pt x="1524" y="0"/>
                </a:moveTo>
                <a:lnTo>
                  <a:pt x="0" y="0"/>
                </a:lnTo>
                <a:lnTo>
                  <a:pt x="0" y="240792"/>
                </a:lnTo>
                <a:lnTo>
                  <a:pt x="44787" y="21082"/>
                </a:lnTo>
                <a:lnTo>
                  <a:pt x="17399" y="21082"/>
                </a:lnTo>
                <a:lnTo>
                  <a:pt x="12573" y="18034"/>
                </a:lnTo>
                <a:lnTo>
                  <a:pt x="9398" y="12065"/>
                </a:lnTo>
                <a:lnTo>
                  <a:pt x="7874" y="10541"/>
                </a:lnTo>
                <a:lnTo>
                  <a:pt x="7874" y="9017"/>
                </a:lnTo>
                <a:lnTo>
                  <a:pt x="6350" y="5968"/>
                </a:lnTo>
                <a:lnTo>
                  <a:pt x="3175" y="3048"/>
                </a:lnTo>
                <a:lnTo>
                  <a:pt x="3175" y="1524"/>
                </a:lnTo>
                <a:lnTo>
                  <a:pt x="1524" y="1524"/>
                </a:lnTo>
                <a:lnTo>
                  <a:pt x="1524" y="0"/>
                </a:lnTo>
                <a:close/>
              </a:path>
              <a:path w="45720" h="241300">
                <a:moveTo>
                  <a:pt x="45720" y="16510"/>
                </a:moveTo>
                <a:lnTo>
                  <a:pt x="41021" y="16510"/>
                </a:lnTo>
                <a:lnTo>
                  <a:pt x="36322" y="18034"/>
                </a:lnTo>
                <a:lnTo>
                  <a:pt x="29972" y="19558"/>
                </a:lnTo>
                <a:lnTo>
                  <a:pt x="26797" y="19558"/>
                </a:lnTo>
                <a:lnTo>
                  <a:pt x="25273" y="21082"/>
                </a:lnTo>
                <a:lnTo>
                  <a:pt x="44787" y="21082"/>
                </a:lnTo>
                <a:lnTo>
                  <a:pt x="45720" y="1651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515611" y="2896870"/>
            <a:ext cx="43180" cy="224790"/>
          </a:xfrm>
          <a:custGeom>
            <a:avLst/>
            <a:gdLst/>
            <a:ahLst/>
            <a:cxnLst/>
            <a:rect l="l" t="t" r="r" b="b"/>
            <a:pathLst>
              <a:path w="43179" h="224789">
                <a:moveTo>
                  <a:pt x="0" y="0"/>
                </a:moveTo>
                <a:lnTo>
                  <a:pt x="0" y="224281"/>
                </a:lnTo>
                <a:lnTo>
                  <a:pt x="41802" y="10541"/>
                </a:lnTo>
                <a:lnTo>
                  <a:pt x="9143" y="10541"/>
                </a:lnTo>
                <a:lnTo>
                  <a:pt x="6096" y="7493"/>
                </a:lnTo>
                <a:lnTo>
                  <a:pt x="3048" y="4572"/>
                </a:lnTo>
                <a:lnTo>
                  <a:pt x="0" y="0"/>
                </a:lnTo>
                <a:close/>
              </a:path>
              <a:path w="43179" h="224789">
                <a:moveTo>
                  <a:pt x="42672" y="6096"/>
                </a:moveTo>
                <a:lnTo>
                  <a:pt x="35051" y="6096"/>
                </a:lnTo>
                <a:lnTo>
                  <a:pt x="27432" y="7493"/>
                </a:lnTo>
                <a:lnTo>
                  <a:pt x="19812" y="10541"/>
                </a:lnTo>
                <a:lnTo>
                  <a:pt x="41802" y="10541"/>
                </a:lnTo>
                <a:lnTo>
                  <a:pt x="42672" y="6096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780788" y="2991611"/>
            <a:ext cx="40005" cy="231775"/>
          </a:xfrm>
          <a:custGeom>
            <a:avLst/>
            <a:gdLst/>
            <a:ahLst/>
            <a:cxnLst/>
            <a:rect l="l" t="t" r="r" b="b"/>
            <a:pathLst>
              <a:path w="40004" h="231775">
                <a:moveTo>
                  <a:pt x="0" y="0"/>
                </a:moveTo>
                <a:lnTo>
                  <a:pt x="0" y="231648"/>
                </a:lnTo>
                <a:lnTo>
                  <a:pt x="39624" y="27050"/>
                </a:lnTo>
                <a:lnTo>
                  <a:pt x="19812" y="27050"/>
                </a:lnTo>
                <a:lnTo>
                  <a:pt x="13715" y="22606"/>
                </a:lnTo>
                <a:lnTo>
                  <a:pt x="10667" y="16510"/>
                </a:lnTo>
                <a:lnTo>
                  <a:pt x="10667" y="14986"/>
                </a:lnTo>
                <a:lnTo>
                  <a:pt x="9144" y="13588"/>
                </a:lnTo>
                <a:lnTo>
                  <a:pt x="6096" y="7493"/>
                </a:lnTo>
                <a:lnTo>
                  <a:pt x="3048" y="4571"/>
                </a:lnTo>
                <a:lnTo>
                  <a:pt x="0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364735" y="2540507"/>
            <a:ext cx="109727" cy="640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050791" y="3153501"/>
            <a:ext cx="91017" cy="895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270247" y="3538728"/>
            <a:ext cx="153783" cy="899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034528" y="1560575"/>
            <a:ext cx="408940" cy="368935"/>
          </a:xfrm>
          <a:custGeom>
            <a:avLst/>
            <a:gdLst/>
            <a:ahLst/>
            <a:cxnLst/>
            <a:rect l="l" t="t" r="r" b="b"/>
            <a:pathLst>
              <a:path w="408940" h="368935">
                <a:moveTo>
                  <a:pt x="346964" y="0"/>
                </a:moveTo>
                <a:lnTo>
                  <a:pt x="61468" y="0"/>
                </a:lnTo>
                <a:lnTo>
                  <a:pt x="37558" y="4835"/>
                </a:lnTo>
                <a:lnTo>
                  <a:pt x="18018" y="18018"/>
                </a:lnTo>
                <a:lnTo>
                  <a:pt x="4835" y="37558"/>
                </a:lnTo>
                <a:lnTo>
                  <a:pt x="0" y="61468"/>
                </a:lnTo>
                <a:lnTo>
                  <a:pt x="0" y="307339"/>
                </a:lnTo>
                <a:lnTo>
                  <a:pt x="4835" y="331249"/>
                </a:lnTo>
                <a:lnTo>
                  <a:pt x="18018" y="350789"/>
                </a:lnTo>
                <a:lnTo>
                  <a:pt x="37558" y="363972"/>
                </a:lnTo>
                <a:lnTo>
                  <a:pt x="61468" y="368807"/>
                </a:lnTo>
                <a:lnTo>
                  <a:pt x="346964" y="368807"/>
                </a:lnTo>
                <a:lnTo>
                  <a:pt x="370873" y="363972"/>
                </a:lnTo>
                <a:lnTo>
                  <a:pt x="390413" y="350789"/>
                </a:lnTo>
                <a:lnTo>
                  <a:pt x="403596" y="331249"/>
                </a:lnTo>
                <a:lnTo>
                  <a:pt x="408431" y="307339"/>
                </a:lnTo>
                <a:lnTo>
                  <a:pt x="408431" y="61468"/>
                </a:lnTo>
                <a:lnTo>
                  <a:pt x="403596" y="37558"/>
                </a:lnTo>
                <a:lnTo>
                  <a:pt x="390413" y="18018"/>
                </a:lnTo>
                <a:lnTo>
                  <a:pt x="370873" y="4835"/>
                </a:lnTo>
                <a:lnTo>
                  <a:pt x="346964" y="0"/>
                </a:lnTo>
                <a:close/>
              </a:path>
            </a:pathLst>
          </a:custGeom>
          <a:solidFill>
            <a:srgbClr val="07436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034528" y="1522475"/>
            <a:ext cx="408940" cy="370840"/>
          </a:xfrm>
          <a:custGeom>
            <a:avLst/>
            <a:gdLst/>
            <a:ahLst/>
            <a:cxnLst/>
            <a:rect l="l" t="t" r="r" b="b"/>
            <a:pathLst>
              <a:path w="408940" h="370839">
                <a:moveTo>
                  <a:pt x="346710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346710" y="370331"/>
                </a:lnTo>
                <a:lnTo>
                  <a:pt x="370713" y="365474"/>
                </a:lnTo>
                <a:lnTo>
                  <a:pt x="390334" y="352234"/>
                </a:lnTo>
                <a:lnTo>
                  <a:pt x="403574" y="332613"/>
                </a:lnTo>
                <a:lnTo>
                  <a:pt x="408431" y="308610"/>
                </a:lnTo>
                <a:lnTo>
                  <a:pt x="408431" y="61722"/>
                </a:lnTo>
                <a:lnTo>
                  <a:pt x="403574" y="37719"/>
                </a:lnTo>
                <a:lnTo>
                  <a:pt x="390334" y="18097"/>
                </a:lnTo>
                <a:lnTo>
                  <a:pt x="370713" y="4857"/>
                </a:lnTo>
                <a:lnTo>
                  <a:pt x="34671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149208" y="159512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cs typeface="Calibri"/>
              </a:rPr>
              <a:t>01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034528" y="2447544"/>
            <a:ext cx="408940" cy="370840"/>
          </a:xfrm>
          <a:custGeom>
            <a:avLst/>
            <a:gdLst/>
            <a:ahLst/>
            <a:cxnLst/>
            <a:rect l="l" t="t" r="r" b="b"/>
            <a:pathLst>
              <a:path w="408940" h="370839">
                <a:moveTo>
                  <a:pt x="346710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8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346710" y="370331"/>
                </a:lnTo>
                <a:lnTo>
                  <a:pt x="370712" y="365474"/>
                </a:lnTo>
                <a:lnTo>
                  <a:pt x="390334" y="352234"/>
                </a:lnTo>
                <a:lnTo>
                  <a:pt x="403574" y="332613"/>
                </a:lnTo>
                <a:lnTo>
                  <a:pt x="408431" y="308610"/>
                </a:lnTo>
                <a:lnTo>
                  <a:pt x="408431" y="61722"/>
                </a:lnTo>
                <a:lnTo>
                  <a:pt x="403574" y="37718"/>
                </a:lnTo>
                <a:lnTo>
                  <a:pt x="390334" y="18097"/>
                </a:lnTo>
                <a:lnTo>
                  <a:pt x="370713" y="4857"/>
                </a:lnTo>
                <a:lnTo>
                  <a:pt x="346710" y="0"/>
                </a:lnTo>
                <a:close/>
              </a:path>
            </a:pathLst>
          </a:custGeom>
          <a:solidFill>
            <a:srgbClr val="095F8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034528" y="2410967"/>
            <a:ext cx="408940" cy="370840"/>
          </a:xfrm>
          <a:custGeom>
            <a:avLst/>
            <a:gdLst/>
            <a:ahLst/>
            <a:cxnLst/>
            <a:rect l="l" t="t" r="r" b="b"/>
            <a:pathLst>
              <a:path w="408940" h="370839">
                <a:moveTo>
                  <a:pt x="346710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8"/>
                </a:lnTo>
                <a:lnTo>
                  <a:pt x="0" y="61721"/>
                </a:lnTo>
                <a:lnTo>
                  <a:pt x="0" y="308609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346710" y="370331"/>
                </a:lnTo>
                <a:lnTo>
                  <a:pt x="370713" y="365474"/>
                </a:lnTo>
                <a:lnTo>
                  <a:pt x="390334" y="352234"/>
                </a:lnTo>
                <a:lnTo>
                  <a:pt x="403574" y="332613"/>
                </a:lnTo>
                <a:lnTo>
                  <a:pt x="408431" y="308609"/>
                </a:lnTo>
                <a:lnTo>
                  <a:pt x="408431" y="61721"/>
                </a:lnTo>
                <a:lnTo>
                  <a:pt x="403574" y="37718"/>
                </a:lnTo>
                <a:lnTo>
                  <a:pt x="390334" y="18097"/>
                </a:lnTo>
                <a:lnTo>
                  <a:pt x="370713" y="4857"/>
                </a:lnTo>
                <a:lnTo>
                  <a:pt x="346710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149208" y="248361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cs typeface="Calibri"/>
              </a:rPr>
              <a:t>02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034528" y="3336035"/>
            <a:ext cx="408940" cy="370840"/>
          </a:xfrm>
          <a:custGeom>
            <a:avLst/>
            <a:gdLst/>
            <a:ahLst/>
            <a:cxnLst/>
            <a:rect l="l" t="t" r="r" b="b"/>
            <a:pathLst>
              <a:path w="408940" h="370839">
                <a:moveTo>
                  <a:pt x="346710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8"/>
                </a:lnTo>
                <a:lnTo>
                  <a:pt x="0" y="61721"/>
                </a:lnTo>
                <a:lnTo>
                  <a:pt x="0" y="308609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346710" y="370331"/>
                </a:lnTo>
                <a:lnTo>
                  <a:pt x="370713" y="365474"/>
                </a:lnTo>
                <a:lnTo>
                  <a:pt x="390334" y="352234"/>
                </a:lnTo>
                <a:lnTo>
                  <a:pt x="403574" y="332613"/>
                </a:lnTo>
                <a:lnTo>
                  <a:pt x="408431" y="308609"/>
                </a:lnTo>
                <a:lnTo>
                  <a:pt x="408431" y="61721"/>
                </a:lnTo>
                <a:lnTo>
                  <a:pt x="403574" y="37718"/>
                </a:lnTo>
                <a:lnTo>
                  <a:pt x="390334" y="18097"/>
                </a:lnTo>
                <a:lnTo>
                  <a:pt x="370713" y="4857"/>
                </a:lnTo>
                <a:lnTo>
                  <a:pt x="346710" y="0"/>
                </a:lnTo>
                <a:close/>
              </a:path>
            </a:pathLst>
          </a:custGeom>
          <a:solidFill>
            <a:srgbClr val="B97609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034528" y="3299459"/>
            <a:ext cx="408940" cy="368935"/>
          </a:xfrm>
          <a:custGeom>
            <a:avLst/>
            <a:gdLst/>
            <a:ahLst/>
            <a:cxnLst/>
            <a:rect l="l" t="t" r="r" b="b"/>
            <a:pathLst>
              <a:path w="408940" h="368935">
                <a:moveTo>
                  <a:pt x="346964" y="0"/>
                </a:moveTo>
                <a:lnTo>
                  <a:pt x="61468" y="0"/>
                </a:lnTo>
                <a:lnTo>
                  <a:pt x="37558" y="4835"/>
                </a:lnTo>
                <a:lnTo>
                  <a:pt x="18018" y="18018"/>
                </a:lnTo>
                <a:lnTo>
                  <a:pt x="4835" y="37558"/>
                </a:lnTo>
                <a:lnTo>
                  <a:pt x="0" y="61467"/>
                </a:lnTo>
                <a:lnTo>
                  <a:pt x="0" y="307339"/>
                </a:lnTo>
                <a:lnTo>
                  <a:pt x="4835" y="331249"/>
                </a:lnTo>
                <a:lnTo>
                  <a:pt x="18018" y="350789"/>
                </a:lnTo>
                <a:lnTo>
                  <a:pt x="37558" y="363972"/>
                </a:lnTo>
                <a:lnTo>
                  <a:pt x="61468" y="368807"/>
                </a:lnTo>
                <a:lnTo>
                  <a:pt x="346964" y="368807"/>
                </a:lnTo>
                <a:lnTo>
                  <a:pt x="370873" y="363972"/>
                </a:lnTo>
                <a:lnTo>
                  <a:pt x="390413" y="350789"/>
                </a:lnTo>
                <a:lnTo>
                  <a:pt x="403596" y="331249"/>
                </a:lnTo>
                <a:lnTo>
                  <a:pt x="408431" y="307339"/>
                </a:lnTo>
                <a:lnTo>
                  <a:pt x="408431" y="61467"/>
                </a:lnTo>
                <a:lnTo>
                  <a:pt x="403596" y="37558"/>
                </a:lnTo>
                <a:lnTo>
                  <a:pt x="390413" y="18018"/>
                </a:lnTo>
                <a:lnTo>
                  <a:pt x="370873" y="4835"/>
                </a:lnTo>
                <a:lnTo>
                  <a:pt x="346964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149208" y="3372103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cs typeface="Calibri"/>
              </a:rPr>
              <a:t>03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10809" y="1577086"/>
            <a:ext cx="175577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1557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Consider 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dataset  </a:t>
            </a:r>
            <a:r>
              <a:rPr sz="1400" spc="-20" dirty="0">
                <a:solidFill>
                  <a:srgbClr val="5F5F5F"/>
                </a:solidFill>
                <a:cs typeface="Calibri"/>
              </a:rPr>
              <a:t>m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t</a:t>
            </a:r>
            <a:r>
              <a:rPr sz="1400" spc="-20" dirty="0">
                <a:solidFill>
                  <a:srgbClr val="5F5F5F"/>
                </a:solidFill>
                <a:cs typeface="Calibri"/>
              </a:rPr>
              <a:t>c</a:t>
            </a:r>
            <a:r>
              <a:rPr sz="1400" dirty="0">
                <a:solidFill>
                  <a:srgbClr val="5F5F5F"/>
                </a:solidFill>
                <a:cs typeface="Calibri"/>
              </a:rPr>
              <a:t>a</a:t>
            </a:r>
            <a:r>
              <a:rPr sz="1400" spc="-25" dirty="0">
                <a:solidFill>
                  <a:srgbClr val="5F5F5F"/>
                </a:solidFill>
                <a:cs typeface="Calibri"/>
              </a:rPr>
              <a:t>r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s_</a:t>
            </a:r>
            <a:r>
              <a:rPr sz="1400" spc="-25" dirty="0">
                <a:solidFill>
                  <a:srgbClr val="5F5F5F"/>
                </a:solidFill>
                <a:cs typeface="Calibri"/>
              </a:rPr>
              <a:t>f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</a:t>
            </a:r>
            <a:r>
              <a:rPr sz="1400" dirty="0">
                <a:solidFill>
                  <a:srgbClr val="5F5F5F"/>
                </a:solidFill>
                <a:cs typeface="Calibri"/>
              </a:rPr>
              <a:t>r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_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m</a:t>
            </a:r>
            <a:r>
              <a:rPr sz="1400" dirty="0">
                <a:solidFill>
                  <a:srgbClr val="5F5F5F"/>
                </a:solidFill>
                <a:cs typeface="Calibri"/>
              </a:rPr>
              <a:t>a</a:t>
            </a:r>
            <a:r>
              <a:rPr sz="1400" spc="-30" dirty="0">
                <a:solidFill>
                  <a:srgbClr val="5F5F5F"/>
                </a:solidFill>
                <a:cs typeface="Calibri"/>
              </a:rPr>
              <a:t>n</a:t>
            </a:r>
            <a:r>
              <a:rPr sz="1400" dirty="0">
                <a:solidFill>
                  <a:srgbClr val="5F5F5F"/>
                </a:solidFill>
                <a:cs typeface="Calibri"/>
              </a:rPr>
              <a:t>y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m</a:t>
            </a:r>
            <a:r>
              <a:rPr sz="1400" dirty="0">
                <a:solidFill>
                  <a:srgbClr val="5F5F5F"/>
                </a:solidFill>
                <a:cs typeface="Calibri"/>
              </a:rPr>
              <a:t>e</a:t>
            </a:r>
            <a:r>
              <a:rPr sz="1400" spc="-25" dirty="0">
                <a:solidFill>
                  <a:srgbClr val="5F5F5F"/>
                </a:solidFill>
                <a:cs typeface="Calibri"/>
              </a:rPr>
              <a:t>r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g</a:t>
            </a:r>
            <a:r>
              <a:rPr sz="1400" dirty="0">
                <a:solidFill>
                  <a:srgbClr val="5F5F5F"/>
                </a:solidFill>
                <a:cs typeface="Calibri"/>
              </a:rPr>
              <a:t>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20536" y="2437841"/>
            <a:ext cx="15341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Extract </a:t>
            </a:r>
            <a:r>
              <a:rPr sz="1400" dirty="0">
                <a:solidFill>
                  <a:srgbClr val="5F5F5F"/>
                </a:solidFill>
                <a:cs typeface="Calibri"/>
              </a:rPr>
              <a:t>two</a:t>
            </a:r>
            <a:r>
              <a:rPr sz="1400" spc="-2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variables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294757" y="3274567"/>
            <a:ext cx="2586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1725" marR="5080" indent="-1089660"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Determine the correlation between  them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884426" y="2264791"/>
            <a:ext cx="509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45" dirty="0">
                <a:solidFill>
                  <a:srgbClr val="FFFFFF"/>
                </a:solidFill>
                <a:cs typeface="Calibri"/>
              </a:rPr>
              <a:t>T</a:t>
            </a:r>
            <a:r>
              <a:rPr dirty="0">
                <a:solidFill>
                  <a:srgbClr val="FFFFFF"/>
                </a:solidFill>
                <a:cs typeface="Calibri"/>
              </a:rPr>
              <a:t>as</a:t>
            </a:r>
            <a:r>
              <a:rPr spc="-15" dirty="0">
                <a:solidFill>
                  <a:srgbClr val="FFFFFF"/>
                </a:solidFill>
                <a:cs typeface="Calibri"/>
              </a:rPr>
              <a:t>k</a:t>
            </a:r>
            <a:r>
              <a:rPr dirty="0">
                <a:solidFill>
                  <a:srgbClr val="FFFFFF"/>
                </a:solidFill>
                <a:cs typeface="Calibri"/>
              </a:rPr>
              <a:t>s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73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58774"/>
            <a:ext cx="8210550" cy="0"/>
          </a:xfrm>
          <a:custGeom>
            <a:avLst/>
            <a:gdLst/>
            <a:ahLst/>
            <a:cxnLst/>
            <a:rect l="l" t="t" r="r" b="b"/>
            <a:pathLst>
              <a:path w="8210550">
                <a:moveTo>
                  <a:pt x="0" y="0"/>
                </a:moveTo>
                <a:lnTo>
                  <a:pt x="8210550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495" y="1563624"/>
            <a:ext cx="8065008" cy="2395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4144" y="2643758"/>
            <a:ext cx="137795" cy="255270"/>
          </a:xfrm>
          <a:custGeom>
            <a:avLst/>
            <a:gdLst/>
            <a:ahLst/>
            <a:cxnLst/>
            <a:rect l="l" t="t" r="r" b="b"/>
            <a:pathLst>
              <a:path w="137795" h="255269">
                <a:moveTo>
                  <a:pt x="15493" y="0"/>
                </a:moveTo>
                <a:lnTo>
                  <a:pt x="73025" y="130810"/>
                </a:lnTo>
                <a:lnTo>
                  <a:pt x="888" y="254000"/>
                </a:lnTo>
                <a:lnTo>
                  <a:pt x="0" y="254889"/>
                </a:lnTo>
                <a:lnTo>
                  <a:pt x="137794" y="134493"/>
                </a:lnTo>
                <a:lnTo>
                  <a:pt x="16763" y="127"/>
                </a:lnTo>
                <a:lnTo>
                  <a:pt x="15493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2221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Course</a:t>
            </a:r>
            <a:r>
              <a:rPr sz="2800" spc="-3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Outline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749300" y="1656333"/>
            <a:ext cx="17640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cs typeface="Calibri"/>
              </a:rPr>
              <a:t>Understanding the</a:t>
            </a:r>
            <a:r>
              <a:rPr sz="1400" spc="2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Data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19" y="3626307"/>
            <a:ext cx="14535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cs typeface="Calibri"/>
              </a:rPr>
              <a:t>Statistical</a:t>
            </a:r>
            <a:r>
              <a:rPr sz="1400" spc="-3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Inference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218" y="2638120"/>
            <a:ext cx="16967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cs typeface="Calibri"/>
              </a:rPr>
              <a:t>Probability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1400" dirty="0">
                <a:solidFill>
                  <a:srgbClr val="FFFFFF"/>
                </a:solidFill>
                <a:cs typeface="Calibri"/>
              </a:rPr>
              <a:t>its</a:t>
            </a:r>
            <a:r>
              <a:rPr sz="1400" spc="-5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uses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01636" y="1656333"/>
            <a:ext cx="12122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cs typeface="Calibri"/>
              </a:rPr>
              <a:t>Testing the</a:t>
            </a:r>
            <a:r>
              <a:rPr sz="1400" spc="-4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Data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41260" y="2643327"/>
            <a:ext cx="11341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cs typeface="Calibri"/>
              </a:rPr>
              <a:t>Data</a:t>
            </a:r>
            <a:r>
              <a:rPr sz="1400" spc="-4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Clustering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6979" y="3647643"/>
            <a:ext cx="15881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cs typeface="Calibri"/>
              </a:rPr>
              <a:t>Regression</a:t>
            </a:r>
            <a:r>
              <a:rPr sz="1400" spc="-5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cs typeface="Calibri"/>
              </a:rPr>
              <a:t>Modelling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464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6294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1: Import Module &amp; Load the</a:t>
            </a:r>
            <a:r>
              <a:rPr sz="2800" spc="10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Dataset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1943100" y="915924"/>
            <a:ext cx="5257800" cy="864235"/>
          </a:xfrm>
          <a:custGeom>
            <a:avLst/>
            <a:gdLst/>
            <a:ahLst/>
            <a:cxnLst/>
            <a:rect l="l" t="t" r="r" b="b"/>
            <a:pathLst>
              <a:path w="5257800" h="864235">
                <a:moveTo>
                  <a:pt x="0" y="864108"/>
                </a:moveTo>
                <a:lnTo>
                  <a:pt x="5257800" y="864108"/>
                </a:lnTo>
                <a:lnTo>
                  <a:pt x="5257800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43100" y="915924"/>
            <a:ext cx="5257800" cy="864235"/>
          </a:xfrm>
          <a:custGeom>
            <a:avLst/>
            <a:gdLst/>
            <a:ahLst/>
            <a:cxnLst/>
            <a:rect l="l" t="t" r="r" b="b"/>
            <a:pathLst>
              <a:path w="5257800" h="864235">
                <a:moveTo>
                  <a:pt x="0" y="864108"/>
                </a:moveTo>
                <a:lnTo>
                  <a:pt x="5257800" y="864108"/>
                </a:lnTo>
                <a:lnTo>
                  <a:pt x="5257800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ln w="12192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2094" y="994028"/>
            <a:ext cx="470725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pandas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sz="1400" b="1" spc="-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pd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marR="5080"/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pd.read_csv(</a:t>
            </a:r>
            <a:r>
              <a:rPr sz="1400" b="1" spc="-10" dirty="0">
                <a:solidFill>
                  <a:srgbClr val="008080"/>
                </a:solidFill>
                <a:latin typeface="Courier New"/>
                <a:cs typeface="Courier New"/>
              </a:rPr>
              <a:t>'mtcars_for_manymerge.csv'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)  </a:t>
            </a:r>
            <a:r>
              <a:rPr sz="1400" spc="-5" dirty="0">
                <a:solidFill>
                  <a:srgbClr val="000080"/>
                </a:solidFill>
                <a:latin typeface="Courier New"/>
                <a:cs typeface="Courier New"/>
              </a:rPr>
              <a:t>print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(df)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95681" y="2031631"/>
            <a:ext cx="3378626" cy="2589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65120" y="1975104"/>
            <a:ext cx="3413760" cy="2650490"/>
          </a:xfrm>
          <a:custGeom>
            <a:avLst/>
            <a:gdLst/>
            <a:ahLst/>
            <a:cxnLst/>
            <a:rect l="l" t="t" r="r" b="b"/>
            <a:pathLst>
              <a:path w="3413760" h="2650490">
                <a:moveTo>
                  <a:pt x="0" y="2650236"/>
                </a:moveTo>
                <a:lnTo>
                  <a:pt x="3413759" y="2650236"/>
                </a:lnTo>
                <a:lnTo>
                  <a:pt x="3413759" y="0"/>
                </a:lnTo>
                <a:lnTo>
                  <a:pt x="0" y="0"/>
                </a:lnTo>
                <a:lnTo>
                  <a:pt x="0" y="2650236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7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372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02: </a:t>
            </a:r>
            <a:r>
              <a:rPr sz="2800" dirty="0">
                <a:solidFill>
                  <a:srgbClr val="095A82"/>
                </a:solidFill>
              </a:rPr>
              <a:t>Extract </a:t>
            </a:r>
            <a:r>
              <a:rPr sz="2800" spc="-5" dirty="0">
                <a:solidFill>
                  <a:srgbClr val="095A82"/>
                </a:solidFill>
              </a:rPr>
              <a:t>the</a:t>
            </a:r>
            <a:r>
              <a:rPr sz="2800" spc="3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Variables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899160" y="1053083"/>
            <a:ext cx="2399030" cy="707390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spcBef>
                <a:spcPts val="100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x =</a:t>
            </a:r>
            <a:r>
              <a:rPr sz="14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df[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'hp'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1440"/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y =</a:t>
            </a:r>
            <a:r>
              <a:rPr sz="14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df[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'cyl’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1440">
              <a:spcBef>
                <a:spcPts val="5"/>
              </a:spcBef>
            </a:pPr>
            <a:r>
              <a:rPr sz="1400" spc="-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(x)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6064" y="1051560"/>
            <a:ext cx="2399030" cy="707390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92710">
              <a:spcBef>
                <a:spcPts val="105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x =</a:t>
            </a:r>
            <a:r>
              <a:rPr sz="1400"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df[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'hp'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2710" marR="913130"/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y = 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df[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'cyl’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  </a:t>
            </a:r>
            <a:r>
              <a:rPr sz="1400" spc="-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(y)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36647" y="2038329"/>
            <a:ext cx="734290" cy="1874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0116" y="1991867"/>
            <a:ext cx="817244" cy="1967864"/>
          </a:xfrm>
          <a:custGeom>
            <a:avLst/>
            <a:gdLst/>
            <a:ahLst/>
            <a:cxnLst/>
            <a:rect l="l" t="t" r="r" b="b"/>
            <a:pathLst>
              <a:path w="817244" h="1967864">
                <a:moveTo>
                  <a:pt x="0" y="1967483"/>
                </a:moveTo>
                <a:lnTo>
                  <a:pt x="816863" y="1967483"/>
                </a:lnTo>
                <a:lnTo>
                  <a:pt x="816863" y="0"/>
                </a:lnTo>
                <a:lnTo>
                  <a:pt x="0" y="0"/>
                </a:lnTo>
                <a:lnTo>
                  <a:pt x="0" y="1967483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65380" y="2058609"/>
            <a:ext cx="560143" cy="1854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19316" y="1991867"/>
            <a:ext cx="652780" cy="1967864"/>
          </a:xfrm>
          <a:custGeom>
            <a:avLst/>
            <a:gdLst/>
            <a:ahLst/>
            <a:cxnLst/>
            <a:rect l="l" t="t" r="r" b="b"/>
            <a:pathLst>
              <a:path w="652779" h="1967864">
                <a:moveTo>
                  <a:pt x="0" y="1967483"/>
                </a:moveTo>
                <a:lnTo>
                  <a:pt x="652272" y="1967483"/>
                </a:lnTo>
                <a:lnTo>
                  <a:pt x="652272" y="0"/>
                </a:lnTo>
                <a:lnTo>
                  <a:pt x="0" y="0"/>
                </a:lnTo>
                <a:lnTo>
                  <a:pt x="0" y="1967483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5205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03: </a:t>
            </a:r>
            <a:r>
              <a:rPr sz="2800" spc="-10" dirty="0">
                <a:solidFill>
                  <a:srgbClr val="095A82"/>
                </a:solidFill>
              </a:rPr>
              <a:t>Determine </a:t>
            </a:r>
            <a:r>
              <a:rPr sz="2800" spc="-5" dirty="0">
                <a:solidFill>
                  <a:srgbClr val="095A82"/>
                </a:solidFill>
              </a:rPr>
              <a:t>the</a:t>
            </a:r>
            <a:r>
              <a:rPr sz="2800" spc="9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Correlation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3973067" y="987552"/>
            <a:ext cx="1198245" cy="373380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91440">
              <a:spcBef>
                <a:spcPts val="500"/>
              </a:spcBef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x.corr(y)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31592" y="1632204"/>
            <a:ext cx="3480815" cy="448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27020" y="1627632"/>
            <a:ext cx="3489960" cy="660400"/>
          </a:xfrm>
          <a:custGeom>
            <a:avLst/>
            <a:gdLst/>
            <a:ahLst/>
            <a:cxnLst/>
            <a:rect l="l" t="t" r="r" b="b"/>
            <a:pathLst>
              <a:path w="3489960" h="660400">
                <a:moveTo>
                  <a:pt x="0" y="659891"/>
                </a:moveTo>
                <a:lnTo>
                  <a:pt x="3489959" y="659891"/>
                </a:lnTo>
                <a:lnTo>
                  <a:pt x="3489959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82317" y="2556510"/>
            <a:ext cx="5581015" cy="650875"/>
          </a:xfrm>
          <a:custGeom>
            <a:avLst/>
            <a:gdLst/>
            <a:ahLst/>
            <a:cxnLst/>
            <a:rect l="l" t="t" r="r" b="b"/>
            <a:pathLst>
              <a:path w="5581015" h="650875">
                <a:moveTo>
                  <a:pt x="0" y="108457"/>
                </a:moveTo>
                <a:lnTo>
                  <a:pt x="8516" y="66222"/>
                </a:lnTo>
                <a:lnTo>
                  <a:pt x="31750" y="31750"/>
                </a:lnTo>
                <a:lnTo>
                  <a:pt x="66222" y="8516"/>
                </a:lnTo>
                <a:lnTo>
                  <a:pt x="108457" y="0"/>
                </a:lnTo>
                <a:lnTo>
                  <a:pt x="5472430" y="0"/>
                </a:lnTo>
                <a:lnTo>
                  <a:pt x="5514665" y="8516"/>
                </a:lnTo>
                <a:lnTo>
                  <a:pt x="5549138" y="31750"/>
                </a:lnTo>
                <a:lnTo>
                  <a:pt x="5572371" y="66222"/>
                </a:lnTo>
                <a:lnTo>
                  <a:pt x="5580887" y="108457"/>
                </a:lnTo>
                <a:lnTo>
                  <a:pt x="5580887" y="542289"/>
                </a:lnTo>
                <a:lnTo>
                  <a:pt x="5572371" y="584525"/>
                </a:lnTo>
                <a:lnTo>
                  <a:pt x="5549137" y="618997"/>
                </a:lnTo>
                <a:lnTo>
                  <a:pt x="5514665" y="642231"/>
                </a:lnTo>
                <a:lnTo>
                  <a:pt x="5472430" y="650747"/>
                </a:lnTo>
                <a:lnTo>
                  <a:pt x="108457" y="650747"/>
                </a:lnTo>
                <a:lnTo>
                  <a:pt x="66222" y="642231"/>
                </a:lnTo>
                <a:lnTo>
                  <a:pt x="31750" y="618997"/>
                </a:lnTo>
                <a:lnTo>
                  <a:pt x="8516" y="584525"/>
                </a:lnTo>
                <a:lnTo>
                  <a:pt x="0" y="542289"/>
                </a:lnTo>
                <a:lnTo>
                  <a:pt x="0" y="108457"/>
                </a:lnTo>
                <a:close/>
              </a:path>
            </a:pathLst>
          </a:custGeom>
          <a:ln w="22859">
            <a:solidFill>
              <a:srgbClr val="0D80B8"/>
            </a:solidFill>
            <a:prstDash val="sysDash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2254" y="2643632"/>
            <a:ext cx="50863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1400" spc="-25" dirty="0">
                <a:solidFill>
                  <a:srgbClr val="5F5F5F"/>
                </a:solidFill>
                <a:cs typeface="Calibri"/>
              </a:rPr>
              <a:t>We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can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infer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that the ‘hp’ </a:t>
            </a:r>
            <a:r>
              <a:rPr sz="1400" dirty="0">
                <a:solidFill>
                  <a:srgbClr val="5F5F5F"/>
                </a:solidFill>
                <a:cs typeface="Calibri"/>
              </a:rPr>
              <a:t>and 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‘cyl’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variables are highly correlated</a:t>
            </a:r>
            <a:r>
              <a:rPr sz="1400" spc="12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with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algn="ctr">
              <a:spcBef>
                <a:spcPts val="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each other </a:t>
            </a:r>
            <a:r>
              <a:rPr sz="1400" dirty="0">
                <a:solidFill>
                  <a:srgbClr val="5F5F5F"/>
                </a:solidFill>
                <a:cs typeface="Calibri"/>
              </a:rPr>
              <a:t>with 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correlation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factor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</a:t>
            </a:r>
            <a:r>
              <a:rPr sz="1400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0.92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85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352" y="4727448"/>
            <a:ext cx="1137920" cy="416243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590" y="4726683"/>
            <a:ext cx="1138047" cy="415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487" y="857631"/>
            <a:ext cx="821055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2225177"/>
            <a:ext cx="74295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300" b="1" spc="-3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3. Simpsons Paradox</a:t>
            </a:r>
            <a:endParaRPr sz="3300" dirty="0">
              <a:solidFill>
                <a:prstClr val="black"/>
              </a:solidFill>
              <a:latin typeface="Trebuchet MS" panose="020B06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06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0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19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1143001" y="2290698"/>
            <a:ext cx="6934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00"/>
              </a:spcBef>
            </a:pPr>
            <a:r>
              <a:rPr lang="en-IN" dirty="0" smtClean="0">
                <a:solidFill>
                  <a:srgbClr val="002060"/>
                </a:solidFill>
              </a:rPr>
              <a:t>Simpson Paradox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3074" y="3509009"/>
            <a:ext cx="7199630" cy="567055"/>
          </a:xfrm>
          <a:custGeom>
            <a:avLst/>
            <a:gdLst/>
            <a:ahLst/>
            <a:cxnLst/>
            <a:rect l="l" t="t" r="r" b="b"/>
            <a:pathLst>
              <a:path w="7199630" h="567054">
                <a:moveTo>
                  <a:pt x="7104887" y="0"/>
                </a:moveTo>
                <a:lnTo>
                  <a:pt x="94487" y="0"/>
                </a:lnTo>
                <a:lnTo>
                  <a:pt x="57708" y="7423"/>
                </a:lnTo>
                <a:lnTo>
                  <a:pt x="27674" y="27670"/>
                </a:lnTo>
                <a:lnTo>
                  <a:pt x="7425" y="57703"/>
                </a:lnTo>
                <a:lnTo>
                  <a:pt x="0" y="94487"/>
                </a:lnTo>
                <a:lnTo>
                  <a:pt x="0" y="472439"/>
                </a:lnTo>
                <a:lnTo>
                  <a:pt x="7425" y="509219"/>
                </a:lnTo>
                <a:lnTo>
                  <a:pt x="27674" y="539253"/>
                </a:lnTo>
                <a:lnTo>
                  <a:pt x="57708" y="559502"/>
                </a:lnTo>
                <a:lnTo>
                  <a:pt x="94487" y="566927"/>
                </a:lnTo>
                <a:lnTo>
                  <a:pt x="7104887" y="566927"/>
                </a:lnTo>
                <a:lnTo>
                  <a:pt x="7141672" y="559502"/>
                </a:lnTo>
                <a:lnTo>
                  <a:pt x="7171705" y="539253"/>
                </a:lnTo>
                <a:lnTo>
                  <a:pt x="7191952" y="509219"/>
                </a:lnTo>
                <a:lnTo>
                  <a:pt x="7199376" y="472439"/>
                </a:lnTo>
                <a:lnTo>
                  <a:pt x="7199376" y="94487"/>
                </a:lnTo>
                <a:lnTo>
                  <a:pt x="7191952" y="57703"/>
                </a:lnTo>
                <a:lnTo>
                  <a:pt x="7171705" y="27670"/>
                </a:lnTo>
                <a:lnTo>
                  <a:pt x="7141672" y="7423"/>
                </a:lnTo>
                <a:lnTo>
                  <a:pt x="7104887" y="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3074" y="3509009"/>
            <a:ext cx="7199630" cy="567055"/>
          </a:xfrm>
          <a:custGeom>
            <a:avLst/>
            <a:gdLst/>
            <a:ahLst/>
            <a:cxnLst/>
            <a:rect l="l" t="t" r="r" b="b"/>
            <a:pathLst>
              <a:path w="7199630" h="567054">
                <a:moveTo>
                  <a:pt x="0" y="94487"/>
                </a:moveTo>
                <a:lnTo>
                  <a:pt x="7425" y="57703"/>
                </a:lnTo>
                <a:lnTo>
                  <a:pt x="27674" y="27670"/>
                </a:lnTo>
                <a:lnTo>
                  <a:pt x="57708" y="7423"/>
                </a:lnTo>
                <a:lnTo>
                  <a:pt x="94487" y="0"/>
                </a:lnTo>
                <a:lnTo>
                  <a:pt x="7104887" y="0"/>
                </a:lnTo>
                <a:lnTo>
                  <a:pt x="7141672" y="7423"/>
                </a:lnTo>
                <a:lnTo>
                  <a:pt x="7171705" y="27670"/>
                </a:lnTo>
                <a:lnTo>
                  <a:pt x="7191952" y="57703"/>
                </a:lnTo>
                <a:lnTo>
                  <a:pt x="7199376" y="94487"/>
                </a:lnTo>
                <a:lnTo>
                  <a:pt x="7199376" y="472439"/>
                </a:lnTo>
                <a:lnTo>
                  <a:pt x="7191952" y="509219"/>
                </a:lnTo>
                <a:lnTo>
                  <a:pt x="7171705" y="539253"/>
                </a:lnTo>
                <a:lnTo>
                  <a:pt x="7141672" y="559502"/>
                </a:lnTo>
                <a:lnTo>
                  <a:pt x="7104887" y="566927"/>
                </a:lnTo>
                <a:lnTo>
                  <a:pt x="94487" y="566927"/>
                </a:lnTo>
                <a:lnTo>
                  <a:pt x="57708" y="559502"/>
                </a:lnTo>
                <a:lnTo>
                  <a:pt x="27674" y="539253"/>
                </a:lnTo>
                <a:lnTo>
                  <a:pt x="7425" y="509219"/>
                </a:lnTo>
                <a:lnTo>
                  <a:pt x="0" y="472439"/>
                </a:lnTo>
                <a:lnTo>
                  <a:pt x="0" y="94487"/>
                </a:lnTo>
                <a:close/>
              </a:path>
            </a:pathLst>
          </a:custGeom>
          <a:ln w="2895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9095" y="3670708"/>
            <a:ext cx="634581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500" spc="-15" dirty="0">
                <a:solidFill>
                  <a:srgbClr val="095A82"/>
                </a:solidFill>
                <a:cs typeface="Calibri"/>
              </a:rPr>
              <a:t>Let’s </a:t>
            </a:r>
            <a:r>
              <a:rPr sz="1500" spc="-5" dirty="0">
                <a:solidFill>
                  <a:srgbClr val="095A82"/>
                </a:solidFill>
                <a:cs typeface="Calibri"/>
              </a:rPr>
              <a:t>begin by understanding </a:t>
            </a:r>
            <a:r>
              <a:rPr sz="1500" dirty="0">
                <a:solidFill>
                  <a:srgbClr val="095A82"/>
                </a:solidFill>
                <a:cs typeface="Calibri"/>
              </a:rPr>
              <a:t>the </a:t>
            </a:r>
            <a:r>
              <a:rPr sz="1500" spc="-10" dirty="0">
                <a:solidFill>
                  <a:srgbClr val="095A82"/>
                </a:solidFill>
                <a:cs typeface="Calibri"/>
              </a:rPr>
              <a:t>concept </a:t>
            </a:r>
            <a:r>
              <a:rPr sz="1500" spc="-5" dirty="0" smtClean="0">
                <a:solidFill>
                  <a:srgbClr val="095A82"/>
                </a:solidFill>
                <a:cs typeface="Calibri"/>
              </a:rPr>
              <a:t>of</a:t>
            </a:r>
            <a:r>
              <a:rPr lang="en-IN" sz="1500" spc="-5" dirty="0" smtClean="0">
                <a:solidFill>
                  <a:srgbClr val="095A82"/>
                </a:solidFill>
                <a:cs typeface="Calibri"/>
              </a:rPr>
              <a:t> Simpson Paradox</a:t>
            </a:r>
            <a:endParaRPr sz="15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80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98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1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20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2"/>
          <p:cNvSpPr/>
          <p:nvPr/>
        </p:nvSpPr>
        <p:spPr>
          <a:xfrm>
            <a:off x="251459" y="1851660"/>
            <a:ext cx="2100072" cy="2884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3"/>
          <p:cNvSpPr/>
          <p:nvPr/>
        </p:nvSpPr>
        <p:spPr>
          <a:xfrm>
            <a:off x="4159503" y="2360929"/>
            <a:ext cx="3222625" cy="2009775"/>
          </a:xfrm>
          <a:custGeom>
            <a:avLst/>
            <a:gdLst/>
            <a:ahLst/>
            <a:cxnLst/>
            <a:rect l="l" t="t" r="r" b="b"/>
            <a:pathLst>
              <a:path w="3222625" h="2009775">
                <a:moveTo>
                  <a:pt x="0" y="0"/>
                </a:moveTo>
                <a:lnTo>
                  <a:pt x="605536" y="657606"/>
                </a:lnTo>
                <a:lnTo>
                  <a:pt x="561234" y="689335"/>
                </a:lnTo>
                <a:lnTo>
                  <a:pt x="520021" y="721996"/>
                </a:lnTo>
                <a:lnTo>
                  <a:pt x="481907" y="755522"/>
                </a:lnTo>
                <a:lnTo>
                  <a:pt x="446905" y="789847"/>
                </a:lnTo>
                <a:lnTo>
                  <a:pt x="415023" y="824904"/>
                </a:lnTo>
                <a:lnTo>
                  <a:pt x="386275" y="860629"/>
                </a:lnTo>
                <a:lnTo>
                  <a:pt x="360671" y="896953"/>
                </a:lnTo>
                <a:lnTo>
                  <a:pt x="338221" y="933813"/>
                </a:lnTo>
                <a:lnTo>
                  <a:pt x="318938" y="971140"/>
                </a:lnTo>
                <a:lnTo>
                  <a:pt x="302833" y="1008870"/>
                </a:lnTo>
                <a:lnTo>
                  <a:pt x="289915" y="1046936"/>
                </a:lnTo>
                <a:lnTo>
                  <a:pt x="280198" y="1085272"/>
                </a:lnTo>
                <a:lnTo>
                  <a:pt x="273691" y="1123811"/>
                </a:lnTo>
                <a:lnTo>
                  <a:pt x="270405" y="1162488"/>
                </a:lnTo>
                <a:lnTo>
                  <a:pt x="270353" y="1201237"/>
                </a:lnTo>
                <a:lnTo>
                  <a:pt x="273545" y="1239992"/>
                </a:lnTo>
                <a:lnTo>
                  <a:pt x="279992" y="1278685"/>
                </a:lnTo>
                <a:lnTo>
                  <a:pt x="289705" y="1317252"/>
                </a:lnTo>
                <a:lnTo>
                  <a:pt x="302696" y="1355626"/>
                </a:lnTo>
                <a:lnTo>
                  <a:pt x="318975" y="1393741"/>
                </a:lnTo>
                <a:lnTo>
                  <a:pt x="338554" y="1431530"/>
                </a:lnTo>
                <a:lnTo>
                  <a:pt x="361443" y="1468928"/>
                </a:lnTo>
                <a:lnTo>
                  <a:pt x="387655" y="1505869"/>
                </a:lnTo>
                <a:lnTo>
                  <a:pt x="417199" y="1542287"/>
                </a:lnTo>
                <a:lnTo>
                  <a:pt x="450088" y="1578114"/>
                </a:lnTo>
                <a:lnTo>
                  <a:pt x="477465" y="1605055"/>
                </a:lnTo>
                <a:lnTo>
                  <a:pt x="506363" y="1631203"/>
                </a:lnTo>
                <a:lnTo>
                  <a:pt x="536734" y="1656551"/>
                </a:lnTo>
                <a:lnTo>
                  <a:pt x="568528" y="1681091"/>
                </a:lnTo>
                <a:lnTo>
                  <a:pt x="601699" y="1704814"/>
                </a:lnTo>
                <a:lnTo>
                  <a:pt x="636196" y="1727713"/>
                </a:lnTo>
                <a:lnTo>
                  <a:pt x="671973" y="1749780"/>
                </a:lnTo>
                <a:lnTo>
                  <a:pt x="708980" y="1771007"/>
                </a:lnTo>
                <a:lnTo>
                  <a:pt x="747169" y="1791386"/>
                </a:lnTo>
                <a:lnTo>
                  <a:pt x="786492" y="1810908"/>
                </a:lnTo>
                <a:lnTo>
                  <a:pt x="826900" y="1829566"/>
                </a:lnTo>
                <a:lnTo>
                  <a:pt x="868346" y="1847352"/>
                </a:lnTo>
                <a:lnTo>
                  <a:pt x="910779" y="1864258"/>
                </a:lnTo>
                <a:lnTo>
                  <a:pt x="954153" y="1880276"/>
                </a:lnTo>
                <a:lnTo>
                  <a:pt x="998419" y="1895398"/>
                </a:lnTo>
                <a:lnTo>
                  <a:pt x="1043528" y="1909616"/>
                </a:lnTo>
                <a:lnTo>
                  <a:pt x="1089432" y="1922922"/>
                </a:lnTo>
                <a:lnTo>
                  <a:pt x="1136082" y="1935307"/>
                </a:lnTo>
                <a:lnTo>
                  <a:pt x="1183431" y="1946765"/>
                </a:lnTo>
                <a:lnTo>
                  <a:pt x="1231429" y="1957287"/>
                </a:lnTo>
                <a:lnTo>
                  <a:pt x="1280029" y="1966865"/>
                </a:lnTo>
                <a:lnTo>
                  <a:pt x="1329181" y="1975491"/>
                </a:lnTo>
                <a:lnTo>
                  <a:pt x="1378839" y="1983157"/>
                </a:lnTo>
                <a:lnTo>
                  <a:pt x="1428952" y="1989855"/>
                </a:lnTo>
                <a:lnTo>
                  <a:pt x="1479474" y="1995577"/>
                </a:lnTo>
                <a:lnTo>
                  <a:pt x="1530354" y="2000316"/>
                </a:lnTo>
                <a:lnTo>
                  <a:pt x="1581546" y="2004063"/>
                </a:lnTo>
                <a:lnTo>
                  <a:pt x="1633001" y="2006809"/>
                </a:lnTo>
                <a:lnTo>
                  <a:pt x="1684669" y="2008549"/>
                </a:lnTo>
                <a:lnTo>
                  <a:pt x="1736504" y="2009272"/>
                </a:lnTo>
                <a:lnTo>
                  <a:pt x="1788455" y="2008971"/>
                </a:lnTo>
                <a:lnTo>
                  <a:pt x="1840476" y="2007639"/>
                </a:lnTo>
                <a:lnTo>
                  <a:pt x="1892518" y="2005268"/>
                </a:lnTo>
                <a:lnTo>
                  <a:pt x="1944532" y="2001848"/>
                </a:lnTo>
                <a:lnTo>
                  <a:pt x="1996469" y="1997373"/>
                </a:lnTo>
                <a:lnTo>
                  <a:pt x="2048282" y="1991834"/>
                </a:lnTo>
                <a:lnTo>
                  <a:pt x="2099922" y="1985224"/>
                </a:lnTo>
                <a:lnTo>
                  <a:pt x="2151341" y="1977534"/>
                </a:lnTo>
                <a:lnTo>
                  <a:pt x="2202490" y="1968756"/>
                </a:lnTo>
                <a:lnTo>
                  <a:pt x="2253321" y="1958883"/>
                </a:lnTo>
                <a:lnTo>
                  <a:pt x="2303786" y="1947907"/>
                </a:lnTo>
                <a:lnTo>
                  <a:pt x="2353836" y="1935819"/>
                </a:lnTo>
                <a:lnTo>
                  <a:pt x="2403422" y="1922611"/>
                </a:lnTo>
                <a:lnTo>
                  <a:pt x="2452497" y="1908276"/>
                </a:lnTo>
                <a:lnTo>
                  <a:pt x="2509538" y="1889941"/>
                </a:lnTo>
                <a:lnTo>
                  <a:pt x="2564574" y="1870408"/>
                </a:lnTo>
                <a:lnTo>
                  <a:pt x="2617581" y="1849724"/>
                </a:lnTo>
                <a:lnTo>
                  <a:pt x="2668536" y="1827933"/>
                </a:lnTo>
                <a:lnTo>
                  <a:pt x="2717414" y="1805082"/>
                </a:lnTo>
                <a:lnTo>
                  <a:pt x="2764191" y="1781217"/>
                </a:lnTo>
                <a:lnTo>
                  <a:pt x="2808844" y="1756381"/>
                </a:lnTo>
                <a:lnTo>
                  <a:pt x="2851349" y="1730622"/>
                </a:lnTo>
                <a:lnTo>
                  <a:pt x="2891681" y="1703985"/>
                </a:lnTo>
                <a:lnTo>
                  <a:pt x="2929817" y="1676516"/>
                </a:lnTo>
                <a:lnTo>
                  <a:pt x="2965733" y="1648259"/>
                </a:lnTo>
                <a:lnTo>
                  <a:pt x="2999404" y="1619261"/>
                </a:lnTo>
                <a:lnTo>
                  <a:pt x="3030808" y="1589566"/>
                </a:lnTo>
                <a:lnTo>
                  <a:pt x="3059920" y="1559222"/>
                </a:lnTo>
                <a:lnTo>
                  <a:pt x="3086716" y="1528273"/>
                </a:lnTo>
                <a:lnTo>
                  <a:pt x="3111172" y="1496764"/>
                </a:lnTo>
                <a:lnTo>
                  <a:pt x="3133264" y="1464742"/>
                </a:lnTo>
                <a:lnTo>
                  <a:pt x="3170262" y="1399340"/>
                </a:lnTo>
                <a:lnTo>
                  <a:pt x="3197519" y="1332430"/>
                </a:lnTo>
                <a:lnTo>
                  <a:pt x="3214842" y="1264378"/>
                </a:lnTo>
                <a:lnTo>
                  <a:pt x="3222041" y="1195547"/>
                </a:lnTo>
                <a:lnTo>
                  <a:pt x="3221784" y="1160954"/>
                </a:lnTo>
                <a:lnTo>
                  <a:pt x="3213437" y="1091639"/>
                </a:lnTo>
                <a:lnTo>
                  <a:pt x="3194487" y="1022458"/>
                </a:lnTo>
                <a:lnTo>
                  <a:pt x="3164743" y="953775"/>
                </a:lnTo>
                <a:lnTo>
                  <a:pt x="3145764" y="919734"/>
                </a:lnTo>
                <a:lnTo>
                  <a:pt x="3124014" y="885954"/>
                </a:lnTo>
                <a:lnTo>
                  <a:pt x="3099470" y="852481"/>
                </a:lnTo>
                <a:lnTo>
                  <a:pt x="3072108" y="819360"/>
                </a:lnTo>
                <a:lnTo>
                  <a:pt x="3041904" y="786638"/>
                </a:lnTo>
                <a:lnTo>
                  <a:pt x="3014526" y="759694"/>
                </a:lnTo>
                <a:lnTo>
                  <a:pt x="2985628" y="733544"/>
                </a:lnTo>
                <a:lnTo>
                  <a:pt x="2955257" y="708193"/>
                </a:lnTo>
                <a:lnTo>
                  <a:pt x="2923463" y="683651"/>
                </a:lnTo>
                <a:lnTo>
                  <a:pt x="2890292" y="659925"/>
                </a:lnTo>
                <a:lnTo>
                  <a:pt x="2855795" y="637024"/>
                </a:lnTo>
                <a:lnTo>
                  <a:pt x="2820018" y="614955"/>
                </a:lnTo>
                <a:lnTo>
                  <a:pt x="2783011" y="593726"/>
                </a:lnTo>
                <a:lnTo>
                  <a:pt x="2744822" y="573346"/>
                </a:lnTo>
                <a:lnTo>
                  <a:pt x="2705499" y="553822"/>
                </a:lnTo>
                <a:lnTo>
                  <a:pt x="2665091" y="535162"/>
                </a:lnTo>
                <a:lnTo>
                  <a:pt x="2623645" y="517374"/>
                </a:lnTo>
                <a:lnTo>
                  <a:pt x="2581212" y="500466"/>
                </a:lnTo>
                <a:lnTo>
                  <a:pt x="2537838" y="484447"/>
                </a:lnTo>
                <a:lnTo>
                  <a:pt x="2493572" y="469324"/>
                </a:lnTo>
                <a:lnTo>
                  <a:pt x="2452693" y="456438"/>
                </a:lnTo>
                <a:lnTo>
                  <a:pt x="1039495" y="456438"/>
                </a:lnTo>
                <a:lnTo>
                  <a:pt x="0" y="0"/>
                </a:lnTo>
                <a:close/>
              </a:path>
              <a:path w="3222625" h="2009775">
                <a:moveTo>
                  <a:pt x="1755487" y="355437"/>
                </a:moveTo>
                <a:lnTo>
                  <a:pt x="1703536" y="355738"/>
                </a:lnTo>
                <a:lnTo>
                  <a:pt x="1651515" y="357069"/>
                </a:lnTo>
                <a:lnTo>
                  <a:pt x="1599473" y="359441"/>
                </a:lnTo>
                <a:lnTo>
                  <a:pt x="1547459" y="362861"/>
                </a:lnTo>
                <a:lnTo>
                  <a:pt x="1495522" y="367336"/>
                </a:lnTo>
                <a:lnTo>
                  <a:pt x="1443709" y="372875"/>
                </a:lnTo>
                <a:lnTo>
                  <a:pt x="1392069" y="379486"/>
                </a:lnTo>
                <a:lnTo>
                  <a:pt x="1340650" y="387176"/>
                </a:lnTo>
                <a:lnTo>
                  <a:pt x="1289501" y="395954"/>
                </a:lnTo>
                <a:lnTo>
                  <a:pt x="1238670" y="405827"/>
                </a:lnTo>
                <a:lnTo>
                  <a:pt x="1188205" y="416805"/>
                </a:lnTo>
                <a:lnTo>
                  <a:pt x="1138155" y="428893"/>
                </a:lnTo>
                <a:lnTo>
                  <a:pt x="1088569" y="442102"/>
                </a:lnTo>
                <a:lnTo>
                  <a:pt x="1039495" y="456438"/>
                </a:lnTo>
                <a:lnTo>
                  <a:pt x="2452693" y="456438"/>
                </a:lnTo>
                <a:lnTo>
                  <a:pt x="2402559" y="441797"/>
                </a:lnTo>
                <a:lnTo>
                  <a:pt x="2355909" y="429410"/>
                </a:lnTo>
                <a:lnTo>
                  <a:pt x="2308560" y="417951"/>
                </a:lnTo>
                <a:lnTo>
                  <a:pt x="2260562" y="407428"/>
                </a:lnTo>
                <a:lnTo>
                  <a:pt x="2211962" y="397850"/>
                </a:lnTo>
                <a:lnTo>
                  <a:pt x="2162810" y="389223"/>
                </a:lnTo>
                <a:lnTo>
                  <a:pt x="2113152" y="381556"/>
                </a:lnTo>
                <a:lnTo>
                  <a:pt x="2063039" y="374857"/>
                </a:lnTo>
                <a:lnTo>
                  <a:pt x="2012517" y="369134"/>
                </a:lnTo>
                <a:lnTo>
                  <a:pt x="1961637" y="364395"/>
                </a:lnTo>
                <a:lnTo>
                  <a:pt x="1910445" y="360648"/>
                </a:lnTo>
                <a:lnTo>
                  <a:pt x="1858990" y="357900"/>
                </a:lnTo>
                <a:lnTo>
                  <a:pt x="1807322" y="356161"/>
                </a:lnTo>
                <a:lnTo>
                  <a:pt x="1755487" y="355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4"/>
          <p:cNvSpPr/>
          <p:nvPr/>
        </p:nvSpPr>
        <p:spPr>
          <a:xfrm>
            <a:off x="4159503" y="2360929"/>
            <a:ext cx="3222625" cy="2009775"/>
          </a:xfrm>
          <a:custGeom>
            <a:avLst/>
            <a:gdLst/>
            <a:ahLst/>
            <a:cxnLst/>
            <a:rect l="l" t="t" r="r" b="b"/>
            <a:pathLst>
              <a:path w="3222625" h="2009775">
                <a:moveTo>
                  <a:pt x="0" y="0"/>
                </a:moveTo>
                <a:lnTo>
                  <a:pt x="1039495" y="456438"/>
                </a:lnTo>
                <a:lnTo>
                  <a:pt x="1088569" y="442102"/>
                </a:lnTo>
                <a:lnTo>
                  <a:pt x="1138155" y="428893"/>
                </a:lnTo>
                <a:lnTo>
                  <a:pt x="1188205" y="416805"/>
                </a:lnTo>
                <a:lnTo>
                  <a:pt x="1238670" y="405827"/>
                </a:lnTo>
                <a:lnTo>
                  <a:pt x="1289501" y="395954"/>
                </a:lnTo>
                <a:lnTo>
                  <a:pt x="1340650" y="387176"/>
                </a:lnTo>
                <a:lnTo>
                  <a:pt x="1392069" y="379486"/>
                </a:lnTo>
                <a:lnTo>
                  <a:pt x="1443709" y="372875"/>
                </a:lnTo>
                <a:lnTo>
                  <a:pt x="1495522" y="367336"/>
                </a:lnTo>
                <a:lnTo>
                  <a:pt x="1547459" y="362861"/>
                </a:lnTo>
                <a:lnTo>
                  <a:pt x="1599473" y="359441"/>
                </a:lnTo>
                <a:lnTo>
                  <a:pt x="1651515" y="357069"/>
                </a:lnTo>
                <a:lnTo>
                  <a:pt x="1703536" y="355738"/>
                </a:lnTo>
                <a:lnTo>
                  <a:pt x="1755487" y="355437"/>
                </a:lnTo>
                <a:lnTo>
                  <a:pt x="1807322" y="356161"/>
                </a:lnTo>
                <a:lnTo>
                  <a:pt x="1858990" y="357900"/>
                </a:lnTo>
                <a:lnTo>
                  <a:pt x="1910445" y="360648"/>
                </a:lnTo>
                <a:lnTo>
                  <a:pt x="1961637" y="364395"/>
                </a:lnTo>
                <a:lnTo>
                  <a:pt x="2012517" y="369134"/>
                </a:lnTo>
                <a:lnTo>
                  <a:pt x="2063039" y="374857"/>
                </a:lnTo>
                <a:lnTo>
                  <a:pt x="2113152" y="381556"/>
                </a:lnTo>
                <a:lnTo>
                  <a:pt x="2162810" y="389223"/>
                </a:lnTo>
                <a:lnTo>
                  <a:pt x="2211962" y="397850"/>
                </a:lnTo>
                <a:lnTo>
                  <a:pt x="2260562" y="407428"/>
                </a:lnTo>
                <a:lnTo>
                  <a:pt x="2308560" y="417951"/>
                </a:lnTo>
                <a:lnTo>
                  <a:pt x="2355909" y="429410"/>
                </a:lnTo>
                <a:lnTo>
                  <a:pt x="2402559" y="441797"/>
                </a:lnTo>
                <a:lnTo>
                  <a:pt x="2448463" y="455104"/>
                </a:lnTo>
                <a:lnTo>
                  <a:pt x="2493572" y="469324"/>
                </a:lnTo>
                <a:lnTo>
                  <a:pt x="2537838" y="484447"/>
                </a:lnTo>
                <a:lnTo>
                  <a:pt x="2581212" y="500466"/>
                </a:lnTo>
                <a:lnTo>
                  <a:pt x="2623645" y="517374"/>
                </a:lnTo>
                <a:lnTo>
                  <a:pt x="2665091" y="535162"/>
                </a:lnTo>
                <a:lnTo>
                  <a:pt x="2705499" y="553822"/>
                </a:lnTo>
                <a:lnTo>
                  <a:pt x="2744822" y="573346"/>
                </a:lnTo>
                <a:lnTo>
                  <a:pt x="2783011" y="593726"/>
                </a:lnTo>
                <a:lnTo>
                  <a:pt x="2820018" y="614955"/>
                </a:lnTo>
                <a:lnTo>
                  <a:pt x="2855795" y="637024"/>
                </a:lnTo>
                <a:lnTo>
                  <a:pt x="2890292" y="659925"/>
                </a:lnTo>
                <a:lnTo>
                  <a:pt x="2923463" y="683651"/>
                </a:lnTo>
                <a:lnTo>
                  <a:pt x="2955257" y="708193"/>
                </a:lnTo>
                <a:lnTo>
                  <a:pt x="2985628" y="733544"/>
                </a:lnTo>
                <a:lnTo>
                  <a:pt x="3014526" y="759694"/>
                </a:lnTo>
                <a:lnTo>
                  <a:pt x="3041904" y="786638"/>
                </a:lnTo>
                <a:lnTo>
                  <a:pt x="3072108" y="819360"/>
                </a:lnTo>
                <a:lnTo>
                  <a:pt x="3099470" y="852481"/>
                </a:lnTo>
                <a:lnTo>
                  <a:pt x="3124014" y="885954"/>
                </a:lnTo>
                <a:lnTo>
                  <a:pt x="3145764" y="919734"/>
                </a:lnTo>
                <a:lnTo>
                  <a:pt x="3164743" y="953775"/>
                </a:lnTo>
                <a:lnTo>
                  <a:pt x="3194487" y="1022458"/>
                </a:lnTo>
                <a:lnTo>
                  <a:pt x="3213437" y="1091639"/>
                </a:lnTo>
                <a:lnTo>
                  <a:pt x="3221784" y="1160954"/>
                </a:lnTo>
                <a:lnTo>
                  <a:pt x="3222041" y="1195547"/>
                </a:lnTo>
                <a:lnTo>
                  <a:pt x="3219719" y="1230037"/>
                </a:lnTo>
                <a:lnTo>
                  <a:pt x="3207434" y="1298524"/>
                </a:lnTo>
                <a:lnTo>
                  <a:pt x="3185120" y="1366051"/>
                </a:lnTo>
                <a:lnTo>
                  <a:pt x="3152969" y="1432253"/>
                </a:lnTo>
                <a:lnTo>
                  <a:pt x="3111172" y="1496764"/>
                </a:lnTo>
                <a:lnTo>
                  <a:pt x="3086716" y="1528273"/>
                </a:lnTo>
                <a:lnTo>
                  <a:pt x="3059920" y="1559222"/>
                </a:lnTo>
                <a:lnTo>
                  <a:pt x="3030808" y="1589566"/>
                </a:lnTo>
                <a:lnTo>
                  <a:pt x="2999404" y="1619261"/>
                </a:lnTo>
                <a:lnTo>
                  <a:pt x="2965733" y="1648259"/>
                </a:lnTo>
                <a:lnTo>
                  <a:pt x="2929817" y="1676516"/>
                </a:lnTo>
                <a:lnTo>
                  <a:pt x="2891681" y="1703985"/>
                </a:lnTo>
                <a:lnTo>
                  <a:pt x="2851349" y="1730622"/>
                </a:lnTo>
                <a:lnTo>
                  <a:pt x="2808844" y="1756381"/>
                </a:lnTo>
                <a:lnTo>
                  <a:pt x="2764191" y="1781217"/>
                </a:lnTo>
                <a:lnTo>
                  <a:pt x="2717414" y="1805082"/>
                </a:lnTo>
                <a:lnTo>
                  <a:pt x="2668536" y="1827933"/>
                </a:lnTo>
                <a:lnTo>
                  <a:pt x="2617581" y="1849724"/>
                </a:lnTo>
                <a:lnTo>
                  <a:pt x="2564574" y="1870408"/>
                </a:lnTo>
                <a:lnTo>
                  <a:pt x="2509538" y="1889941"/>
                </a:lnTo>
                <a:lnTo>
                  <a:pt x="2452497" y="1908276"/>
                </a:lnTo>
                <a:lnTo>
                  <a:pt x="2403422" y="1922611"/>
                </a:lnTo>
                <a:lnTo>
                  <a:pt x="2353836" y="1935819"/>
                </a:lnTo>
                <a:lnTo>
                  <a:pt x="2303786" y="1947907"/>
                </a:lnTo>
                <a:lnTo>
                  <a:pt x="2253321" y="1958883"/>
                </a:lnTo>
                <a:lnTo>
                  <a:pt x="2202490" y="1968756"/>
                </a:lnTo>
                <a:lnTo>
                  <a:pt x="2151341" y="1977534"/>
                </a:lnTo>
                <a:lnTo>
                  <a:pt x="2099922" y="1985224"/>
                </a:lnTo>
                <a:lnTo>
                  <a:pt x="2048282" y="1991834"/>
                </a:lnTo>
                <a:lnTo>
                  <a:pt x="1996469" y="1997373"/>
                </a:lnTo>
                <a:lnTo>
                  <a:pt x="1944532" y="2001848"/>
                </a:lnTo>
                <a:lnTo>
                  <a:pt x="1892518" y="2005268"/>
                </a:lnTo>
                <a:lnTo>
                  <a:pt x="1840476" y="2007639"/>
                </a:lnTo>
                <a:lnTo>
                  <a:pt x="1788455" y="2008971"/>
                </a:lnTo>
                <a:lnTo>
                  <a:pt x="1736504" y="2009272"/>
                </a:lnTo>
                <a:lnTo>
                  <a:pt x="1684669" y="2008549"/>
                </a:lnTo>
                <a:lnTo>
                  <a:pt x="1633001" y="2006809"/>
                </a:lnTo>
                <a:lnTo>
                  <a:pt x="1581546" y="2004063"/>
                </a:lnTo>
                <a:lnTo>
                  <a:pt x="1530354" y="2000316"/>
                </a:lnTo>
                <a:lnTo>
                  <a:pt x="1479474" y="1995577"/>
                </a:lnTo>
                <a:lnTo>
                  <a:pt x="1428952" y="1989855"/>
                </a:lnTo>
                <a:lnTo>
                  <a:pt x="1378839" y="1983157"/>
                </a:lnTo>
                <a:lnTo>
                  <a:pt x="1329181" y="1975491"/>
                </a:lnTo>
                <a:lnTo>
                  <a:pt x="1280029" y="1966865"/>
                </a:lnTo>
                <a:lnTo>
                  <a:pt x="1231429" y="1957287"/>
                </a:lnTo>
                <a:lnTo>
                  <a:pt x="1183431" y="1946765"/>
                </a:lnTo>
                <a:lnTo>
                  <a:pt x="1136082" y="1935307"/>
                </a:lnTo>
                <a:lnTo>
                  <a:pt x="1089432" y="1922922"/>
                </a:lnTo>
                <a:lnTo>
                  <a:pt x="1043528" y="1909616"/>
                </a:lnTo>
                <a:lnTo>
                  <a:pt x="998419" y="1895398"/>
                </a:lnTo>
                <a:lnTo>
                  <a:pt x="954153" y="1880276"/>
                </a:lnTo>
                <a:lnTo>
                  <a:pt x="910779" y="1864258"/>
                </a:lnTo>
                <a:lnTo>
                  <a:pt x="868346" y="1847352"/>
                </a:lnTo>
                <a:lnTo>
                  <a:pt x="826900" y="1829566"/>
                </a:lnTo>
                <a:lnTo>
                  <a:pt x="786492" y="1810908"/>
                </a:lnTo>
                <a:lnTo>
                  <a:pt x="747169" y="1791386"/>
                </a:lnTo>
                <a:lnTo>
                  <a:pt x="708980" y="1771007"/>
                </a:lnTo>
                <a:lnTo>
                  <a:pt x="671973" y="1749780"/>
                </a:lnTo>
                <a:lnTo>
                  <a:pt x="636196" y="1727713"/>
                </a:lnTo>
                <a:lnTo>
                  <a:pt x="601699" y="1704814"/>
                </a:lnTo>
                <a:lnTo>
                  <a:pt x="568528" y="1681091"/>
                </a:lnTo>
                <a:lnTo>
                  <a:pt x="536734" y="1656551"/>
                </a:lnTo>
                <a:lnTo>
                  <a:pt x="506363" y="1631203"/>
                </a:lnTo>
                <a:lnTo>
                  <a:pt x="477465" y="1605055"/>
                </a:lnTo>
                <a:lnTo>
                  <a:pt x="450088" y="1578114"/>
                </a:lnTo>
                <a:lnTo>
                  <a:pt x="417199" y="1542287"/>
                </a:lnTo>
                <a:lnTo>
                  <a:pt x="387655" y="1505869"/>
                </a:lnTo>
                <a:lnTo>
                  <a:pt x="361443" y="1468928"/>
                </a:lnTo>
                <a:lnTo>
                  <a:pt x="338554" y="1431530"/>
                </a:lnTo>
                <a:lnTo>
                  <a:pt x="318975" y="1393741"/>
                </a:lnTo>
                <a:lnTo>
                  <a:pt x="302696" y="1355626"/>
                </a:lnTo>
                <a:lnTo>
                  <a:pt x="289705" y="1317252"/>
                </a:lnTo>
                <a:lnTo>
                  <a:pt x="279992" y="1278685"/>
                </a:lnTo>
                <a:lnTo>
                  <a:pt x="273545" y="1239992"/>
                </a:lnTo>
                <a:lnTo>
                  <a:pt x="270353" y="1201237"/>
                </a:lnTo>
                <a:lnTo>
                  <a:pt x="270405" y="1162488"/>
                </a:lnTo>
                <a:lnTo>
                  <a:pt x="273691" y="1123811"/>
                </a:lnTo>
                <a:lnTo>
                  <a:pt x="280198" y="1085272"/>
                </a:lnTo>
                <a:lnTo>
                  <a:pt x="289915" y="1046936"/>
                </a:lnTo>
                <a:lnTo>
                  <a:pt x="302833" y="1008870"/>
                </a:lnTo>
                <a:lnTo>
                  <a:pt x="318938" y="971140"/>
                </a:lnTo>
                <a:lnTo>
                  <a:pt x="338221" y="933813"/>
                </a:lnTo>
                <a:lnTo>
                  <a:pt x="360671" y="896953"/>
                </a:lnTo>
                <a:lnTo>
                  <a:pt x="386275" y="860629"/>
                </a:lnTo>
                <a:lnTo>
                  <a:pt x="415023" y="824904"/>
                </a:lnTo>
                <a:lnTo>
                  <a:pt x="446905" y="789847"/>
                </a:lnTo>
                <a:lnTo>
                  <a:pt x="481907" y="755522"/>
                </a:lnTo>
                <a:lnTo>
                  <a:pt x="520021" y="721996"/>
                </a:lnTo>
                <a:lnTo>
                  <a:pt x="561234" y="689335"/>
                </a:lnTo>
                <a:lnTo>
                  <a:pt x="605536" y="657606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5"/>
          <p:cNvSpPr/>
          <p:nvPr/>
        </p:nvSpPr>
        <p:spPr>
          <a:xfrm>
            <a:off x="1469263" y="509602"/>
            <a:ext cx="5269865" cy="2419350"/>
          </a:xfrm>
          <a:custGeom>
            <a:avLst/>
            <a:gdLst/>
            <a:ahLst/>
            <a:cxnLst/>
            <a:rect l="l" t="t" r="r" b="b"/>
            <a:pathLst>
              <a:path w="5269865" h="2419350">
                <a:moveTo>
                  <a:pt x="3094496" y="0"/>
                </a:moveTo>
                <a:lnTo>
                  <a:pt x="3041489" y="72"/>
                </a:lnTo>
                <a:lnTo>
                  <a:pt x="2988425" y="793"/>
                </a:lnTo>
                <a:lnTo>
                  <a:pt x="2935327" y="2164"/>
                </a:lnTo>
                <a:lnTo>
                  <a:pt x="2882220" y="4189"/>
                </a:lnTo>
                <a:lnTo>
                  <a:pt x="2829127" y="6872"/>
                </a:lnTo>
                <a:lnTo>
                  <a:pt x="2776071" y="10216"/>
                </a:lnTo>
                <a:lnTo>
                  <a:pt x="2723075" y="14223"/>
                </a:lnTo>
                <a:lnTo>
                  <a:pt x="2670163" y="18898"/>
                </a:lnTo>
                <a:lnTo>
                  <a:pt x="2617359" y="24244"/>
                </a:lnTo>
                <a:lnTo>
                  <a:pt x="2564686" y="30264"/>
                </a:lnTo>
                <a:lnTo>
                  <a:pt x="2512167" y="36961"/>
                </a:lnTo>
                <a:lnTo>
                  <a:pt x="2459826" y="44338"/>
                </a:lnTo>
                <a:lnTo>
                  <a:pt x="2407686" y="52400"/>
                </a:lnTo>
                <a:lnTo>
                  <a:pt x="2355771" y="61148"/>
                </a:lnTo>
                <a:lnTo>
                  <a:pt x="2304104" y="70587"/>
                </a:lnTo>
                <a:lnTo>
                  <a:pt x="2252709" y="80720"/>
                </a:lnTo>
                <a:lnTo>
                  <a:pt x="2201609" y="91550"/>
                </a:lnTo>
                <a:lnTo>
                  <a:pt x="2150828" y="103080"/>
                </a:lnTo>
                <a:lnTo>
                  <a:pt x="2100389" y="115314"/>
                </a:lnTo>
                <a:lnTo>
                  <a:pt x="2050315" y="128256"/>
                </a:lnTo>
                <a:lnTo>
                  <a:pt x="2000631" y="141907"/>
                </a:lnTo>
                <a:lnTo>
                  <a:pt x="1940494" y="159559"/>
                </a:lnTo>
                <a:lnTo>
                  <a:pt x="1881882" y="178018"/>
                </a:lnTo>
                <a:lnTo>
                  <a:pt x="1824806" y="197263"/>
                </a:lnTo>
                <a:lnTo>
                  <a:pt x="1769278" y="217272"/>
                </a:lnTo>
                <a:lnTo>
                  <a:pt x="1715310" y="238024"/>
                </a:lnTo>
                <a:lnTo>
                  <a:pt x="1662916" y="259494"/>
                </a:lnTo>
                <a:lnTo>
                  <a:pt x="1612106" y="281663"/>
                </a:lnTo>
                <a:lnTo>
                  <a:pt x="1562894" y="304508"/>
                </a:lnTo>
                <a:lnTo>
                  <a:pt x="1515292" y="328006"/>
                </a:lnTo>
                <a:lnTo>
                  <a:pt x="1469311" y="352136"/>
                </a:lnTo>
                <a:lnTo>
                  <a:pt x="1424965" y="376876"/>
                </a:lnTo>
                <a:lnTo>
                  <a:pt x="1382264" y="402204"/>
                </a:lnTo>
                <a:lnTo>
                  <a:pt x="1341223" y="428098"/>
                </a:lnTo>
                <a:lnTo>
                  <a:pt x="1301852" y="454535"/>
                </a:lnTo>
                <a:lnTo>
                  <a:pt x="1264164" y="481494"/>
                </a:lnTo>
                <a:lnTo>
                  <a:pt x="1228172" y="508952"/>
                </a:lnTo>
                <a:lnTo>
                  <a:pt x="1193887" y="536889"/>
                </a:lnTo>
                <a:lnTo>
                  <a:pt x="1161321" y="565281"/>
                </a:lnTo>
                <a:lnTo>
                  <a:pt x="1130488" y="594107"/>
                </a:lnTo>
                <a:lnTo>
                  <a:pt x="1101400" y="623344"/>
                </a:lnTo>
                <a:lnTo>
                  <a:pt x="1074067" y="652971"/>
                </a:lnTo>
                <a:lnTo>
                  <a:pt x="1048504" y="682966"/>
                </a:lnTo>
                <a:lnTo>
                  <a:pt x="1024722" y="713306"/>
                </a:lnTo>
                <a:lnTo>
                  <a:pt x="982549" y="774935"/>
                </a:lnTo>
                <a:lnTo>
                  <a:pt x="947648" y="837683"/>
                </a:lnTo>
                <a:lnTo>
                  <a:pt x="920116" y="901373"/>
                </a:lnTo>
                <a:lnTo>
                  <a:pt x="900051" y="965829"/>
                </a:lnTo>
                <a:lnTo>
                  <a:pt x="887551" y="1030875"/>
                </a:lnTo>
                <a:lnTo>
                  <a:pt x="882714" y="1096335"/>
                </a:lnTo>
                <a:lnTo>
                  <a:pt x="883199" y="1129166"/>
                </a:lnTo>
                <a:lnTo>
                  <a:pt x="890041" y="1194916"/>
                </a:lnTo>
                <a:lnTo>
                  <a:pt x="904790" y="1260641"/>
                </a:lnTo>
                <a:lnTo>
                  <a:pt x="927546" y="1326162"/>
                </a:lnTo>
                <a:lnTo>
                  <a:pt x="958406" y="1391306"/>
                </a:lnTo>
                <a:lnTo>
                  <a:pt x="997467" y="1455894"/>
                </a:lnTo>
                <a:lnTo>
                  <a:pt x="1020104" y="1487926"/>
                </a:lnTo>
                <a:lnTo>
                  <a:pt x="1044829" y="1519752"/>
                </a:lnTo>
                <a:lnTo>
                  <a:pt x="1071652" y="1551352"/>
                </a:lnTo>
                <a:lnTo>
                  <a:pt x="1100588" y="1582703"/>
                </a:lnTo>
                <a:lnTo>
                  <a:pt x="1131648" y="1613783"/>
                </a:lnTo>
                <a:lnTo>
                  <a:pt x="1164844" y="1644571"/>
                </a:lnTo>
                <a:lnTo>
                  <a:pt x="0" y="2419144"/>
                </a:lnTo>
                <a:lnTo>
                  <a:pt x="1706880" y="1965500"/>
                </a:lnTo>
                <a:lnTo>
                  <a:pt x="4445555" y="1965500"/>
                </a:lnTo>
                <a:lnTo>
                  <a:pt x="4489217" y="1947607"/>
                </a:lnTo>
                <a:lnTo>
                  <a:pt x="4540027" y="1925439"/>
                </a:lnTo>
                <a:lnTo>
                  <a:pt x="4589239" y="1902594"/>
                </a:lnTo>
                <a:lnTo>
                  <a:pt x="4636841" y="1879096"/>
                </a:lnTo>
                <a:lnTo>
                  <a:pt x="4682822" y="1854966"/>
                </a:lnTo>
                <a:lnTo>
                  <a:pt x="4727168" y="1830226"/>
                </a:lnTo>
                <a:lnTo>
                  <a:pt x="4769869" y="1804898"/>
                </a:lnTo>
                <a:lnTo>
                  <a:pt x="4810910" y="1779004"/>
                </a:lnTo>
                <a:lnTo>
                  <a:pt x="4850281" y="1752567"/>
                </a:lnTo>
                <a:lnTo>
                  <a:pt x="4887969" y="1725608"/>
                </a:lnTo>
                <a:lnTo>
                  <a:pt x="4923961" y="1698150"/>
                </a:lnTo>
                <a:lnTo>
                  <a:pt x="4958246" y="1670213"/>
                </a:lnTo>
                <a:lnTo>
                  <a:pt x="4990812" y="1641821"/>
                </a:lnTo>
                <a:lnTo>
                  <a:pt x="5021645" y="1612995"/>
                </a:lnTo>
                <a:lnTo>
                  <a:pt x="5050733" y="1583758"/>
                </a:lnTo>
                <a:lnTo>
                  <a:pt x="5078066" y="1554131"/>
                </a:lnTo>
                <a:lnTo>
                  <a:pt x="5103629" y="1524136"/>
                </a:lnTo>
                <a:lnTo>
                  <a:pt x="5127411" y="1493796"/>
                </a:lnTo>
                <a:lnTo>
                  <a:pt x="5169584" y="1432167"/>
                </a:lnTo>
                <a:lnTo>
                  <a:pt x="5204485" y="1369419"/>
                </a:lnTo>
                <a:lnTo>
                  <a:pt x="5232017" y="1305729"/>
                </a:lnTo>
                <a:lnTo>
                  <a:pt x="5252082" y="1241273"/>
                </a:lnTo>
                <a:lnTo>
                  <a:pt x="5264582" y="1176227"/>
                </a:lnTo>
                <a:lnTo>
                  <a:pt x="5269419" y="1110767"/>
                </a:lnTo>
                <a:lnTo>
                  <a:pt x="5268934" y="1077936"/>
                </a:lnTo>
                <a:lnTo>
                  <a:pt x="5262092" y="1012186"/>
                </a:lnTo>
                <a:lnTo>
                  <a:pt x="5247343" y="946461"/>
                </a:lnTo>
                <a:lnTo>
                  <a:pt x="5224587" y="880940"/>
                </a:lnTo>
                <a:lnTo>
                  <a:pt x="5193727" y="815796"/>
                </a:lnTo>
                <a:lnTo>
                  <a:pt x="5154666" y="751208"/>
                </a:lnTo>
                <a:lnTo>
                  <a:pt x="5132029" y="719176"/>
                </a:lnTo>
                <a:lnTo>
                  <a:pt x="5107304" y="687350"/>
                </a:lnTo>
                <a:lnTo>
                  <a:pt x="5080481" y="655750"/>
                </a:lnTo>
                <a:lnTo>
                  <a:pt x="5051545" y="624399"/>
                </a:lnTo>
                <a:lnTo>
                  <a:pt x="5020485" y="593319"/>
                </a:lnTo>
                <a:lnTo>
                  <a:pt x="4987290" y="562531"/>
                </a:lnTo>
                <a:lnTo>
                  <a:pt x="4929469" y="513748"/>
                </a:lnTo>
                <a:lnTo>
                  <a:pt x="4898985" y="490117"/>
                </a:lnTo>
                <a:lnTo>
                  <a:pt x="4867482" y="466999"/>
                </a:lnTo>
                <a:lnTo>
                  <a:pt x="4834983" y="444396"/>
                </a:lnTo>
                <a:lnTo>
                  <a:pt x="4801514" y="422312"/>
                </a:lnTo>
                <a:lnTo>
                  <a:pt x="4767096" y="400750"/>
                </a:lnTo>
                <a:lnTo>
                  <a:pt x="4731753" y="379713"/>
                </a:lnTo>
                <a:lnTo>
                  <a:pt x="4695509" y="359204"/>
                </a:lnTo>
                <a:lnTo>
                  <a:pt x="4658388" y="339228"/>
                </a:lnTo>
                <a:lnTo>
                  <a:pt x="4620412" y="319786"/>
                </a:lnTo>
                <a:lnTo>
                  <a:pt x="4581605" y="300883"/>
                </a:lnTo>
                <a:lnTo>
                  <a:pt x="4541991" y="282522"/>
                </a:lnTo>
                <a:lnTo>
                  <a:pt x="4501594" y="264706"/>
                </a:lnTo>
                <a:lnTo>
                  <a:pt x="4460435" y="247438"/>
                </a:lnTo>
                <a:lnTo>
                  <a:pt x="4418540" y="230722"/>
                </a:lnTo>
                <a:lnTo>
                  <a:pt x="4375931" y="214561"/>
                </a:lnTo>
                <a:lnTo>
                  <a:pt x="4332632" y="198958"/>
                </a:lnTo>
                <a:lnTo>
                  <a:pt x="4288666" y="183916"/>
                </a:lnTo>
                <a:lnTo>
                  <a:pt x="4244058" y="169440"/>
                </a:lnTo>
                <a:lnTo>
                  <a:pt x="4198829" y="155532"/>
                </a:lnTo>
                <a:lnTo>
                  <a:pt x="4153004" y="142195"/>
                </a:lnTo>
                <a:lnTo>
                  <a:pt x="4106607" y="129434"/>
                </a:lnTo>
                <a:lnTo>
                  <a:pt x="4059660" y="117250"/>
                </a:lnTo>
                <a:lnTo>
                  <a:pt x="4012187" y="105648"/>
                </a:lnTo>
                <a:lnTo>
                  <a:pt x="3964212" y="94630"/>
                </a:lnTo>
                <a:lnTo>
                  <a:pt x="3915758" y="84201"/>
                </a:lnTo>
                <a:lnTo>
                  <a:pt x="3866849" y="74363"/>
                </a:lnTo>
                <a:lnTo>
                  <a:pt x="3817507" y="65119"/>
                </a:lnTo>
                <a:lnTo>
                  <a:pt x="3767757" y="56474"/>
                </a:lnTo>
                <a:lnTo>
                  <a:pt x="3717622" y="48429"/>
                </a:lnTo>
                <a:lnTo>
                  <a:pt x="3667125" y="40990"/>
                </a:lnTo>
                <a:lnTo>
                  <a:pt x="3616289" y="34158"/>
                </a:lnTo>
                <a:lnTo>
                  <a:pt x="3565139" y="27937"/>
                </a:lnTo>
                <a:lnTo>
                  <a:pt x="3513698" y="22331"/>
                </a:lnTo>
                <a:lnTo>
                  <a:pt x="3461989" y="17343"/>
                </a:lnTo>
                <a:lnTo>
                  <a:pt x="3410035" y="12975"/>
                </a:lnTo>
                <a:lnTo>
                  <a:pt x="3357861" y="9232"/>
                </a:lnTo>
                <a:lnTo>
                  <a:pt x="3305489" y="6117"/>
                </a:lnTo>
                <a:lnTo>
                  <a:pt x="3252943" y="3633"/>
                </a:lnTo>
                <a:lnTo>
                  <a:pt x="3200247" y="1783"/>
                </a:lnTo>
                <a:lnTo>
                  <a:pt x="3147423" y="571"/>
                </a:lnTo>
                <a:lnTo>
                  <a:pt x="3094496" y="0"/>
                </a:lnTo>
                <a:close/>
              </a:path>
              <a:path w="5269865" h="2419350">
                <a:moveTo>
                  <a:pt x="4445555" y="1965500"/>
                </a:moveTo>
                <a:lnTo>
                  <a:pt x="1706880" y="1965500"/>
                </a:lnTo>
                <a:lnTo>
                  <a:pt x="1749093" y="1982058"/>
                </a:lnTo>
                <a:lnTo>
                  <a:pt x="1791931" y="1998036"/>
                </a:lnTo>
                <a:lnTo>
                  <a:pt x="1835370" y="2013432"/>
                </a:lnTo>
                <a:lnTo>
                  <a:pt x="1879389" y="2028246"/>
                </a:lnTo>
                <a:lnTo>
                  <a:pt x="1923966" y="2042478"/>
                </a:lnTo>
                <a:lnTo>
                  <a:pt x="1969078" y="2056125"/>
                </a:lnTo>
                <a:lnTo>
                  <a:pt x="2014705" y="2069188"/>
                </a:lnTo>
                <a:lnTo>
                  <a:pt x="2060824" y="2081666"/>
                </a:lnTo>
                <a:lnTo>
                  <a:pt x="2107412" y="2093556"/>
                </a:lnTo>
                <a:lnTo>
                  <a:pt x="2154449" y="2104860"/>
                </a:lnTo>
                <a:lnTo>
                  <a:pt x="2201912" y="2115575"/>
                </a:lnTo>
                <a:lnTo>
                  <a:pt x="2249779" y="2125701"/>
                </a:lnTo>
                <a:lnTo>
                  <a:pt x="2298028" y="2135237"/>
                </a:lnTo>
                <a:lnTo>
                  <a:pt x="2346638" y="2144182"/>
                </a:lnTo>
                <a:lnTo>
                  <a:pt x="2395586" y="2152535"/>
                </a:lnTo>
                <a:lnTo>
                  <a:pt x="2444851" y="2160295"/>
                </a:lnTo>
                <a:lnTo>
                  <a:pt x="2494410" y="2167462"/>
                </a:lnTo>
                <a:lnTo>
                  <a:pt x="2544242" y="2174035"/>
                </a:lnTo>
                <a:lnTo>
                  <a:pt x="2594324" y="2180012"/>
                </a:lnTo>
                <a:lnTo>
                  <a:pt x="2644635" y="2185393"/>
                </a:lnTo>
                <a:lnTo>
                  <a:pt x="2695153" y="2190177"/>
                </a:lnTo>
                <a:lnTo>
                  <a:pt x="2745856" y="2194363"/>
                </a:lnTo>
                <a:lnTo>
                  <a:pt x="2796722" y="2197950"/>
                </a:lnTo>
                <a:lnTo>
                  <a:pt x="2847728" y="2200937"/>
                </a:lnTo>
                <a:lnTo>
                  <a:pt x="2898854" y="2203323"/>
                </a:lnTo>
                <a:lnTo>
                  <a:pt x="2950077" y="2205108"/>
                </a:lnTo>
                <a:lnTo>
                  <a:pt x="3001374" y="2206291"/>
                </a:lnTo>
                <a:lnTo>
                  <a:pt x="3052725" y="2206870"/>
                </a:lnTo>
                <a:lnTo>
                  <a:pt x="3104108" y="2206846"/>
                </a:lnTo>
                <a:lnTo>
                  <a:pt x="3155499" y="2206216"/>
                </a:lnTo>
                <a:lnTo>
                  <a:pt x="3206878" y="2204980"/>
                </a:lnTo>
                <a:lnTo>
                  <a:pt x="3258223" y="2203137"/>
                </a:lnTo>
                <a:lnTo>
                  <a:pt x="3309511" y="2200687"/>
                </a:lnTo>
                <a:lnTo>
                  <a:pt x="3360720" y="2197628"/>
                </a:lnTo>
                <a:lnTo>
                  <a:pt x="3411829" y="2193960"/>
                </a:lnTo>
                <a:lnTo>
                  <a:pt x="3462816" y="2189681"/>
                </a:lnTo>
                <a:lnTo>
                  <a:pt x="3513659" y="2184791"/>
                </a:lnTo>
                <a:lnTo>
                  <a:pt x="3564335" y="2179289"/>
                </a:lnTo>
                <a:lnTo>
                  <a:pt x="3614823" y="2173174"/>
                </a:lnTo>
                <a:lnTo>
                  <a:pt x="3665102" y="2166444"/>
                </a:lnTo>
                <a:lnTo>
                  <a:pt x="3715148" y="2159101"/>
                </a:lnTo>
                <a:lnTo>
                  <a:pt x="3764940" y="2151141"/>
                </a:lnTo>
                <a:lnTo>
                  <a:pt x="3814456" y="2142565"/>
                </a:lnTo>
                <a:lnTo>
                  <a:pt x="3863675" y="2133372"/>
                </a:lnTo>
                <a:lnTo>
                  <a:pt x="3912573" y="2123560"/>
                </a:lnTo>
                <a:lnTo>
                  <a:pt x="3961130" y="2113129"/>
                </a:lnTo>
                <a:lnTo>
                  <a:pt x="4009324" y="2102078"/>
                </a:lnTo>
                <a:lnTo>
                  <a:pt x="4057132" y="2090406"/>
                </a:lnTo>
                <a:lnTo>
                  <a:pt x="4104532" y="2078112"/>
                </a:lnTo>
                <a:lnTo>
                  <a:pt x="4151503" y="2065195"/>
                </a:lnTo>
                <a:lnTo>
                  <a:pt x="4211639" y="2047543"/>
                </a:lnTo>
                <a:lnTo>
                  <a:pt x="4270251" y="2029084"/>
                </a:lnTo>
                <a:lnTo>
                  <a:pt x="4327327" y="2009839"/>
                </a:lnTo>
                <a:lnTo>
                  <a:pt x="4382855" y="1989829"/>
                </a:lnTo>
                <a:lnTo>
                  <a:pt x="4436823" y="1969078"/>
                </a:lnTo>
                <a:lnTo>
                  <a:pt x="4445555" y="1965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6"/>
          <p:cNvSpPr/>
          <p:nvPr/>
        </p:nvSpPr>
        <p:spPr>
          <a:xfrm>
            <a:off x="1469263" y="509602"/>
            <a:ext cx="5269865" cy="2419350"/>
          </a:xfrm>
          <a:custGeom>
            <a:avLst/>
            <a:gdLst/>
            <a:ahLst/>
            <a:cxnLst/>
            <a:rect l="l" t="t" r="r" b="b"/>
            <a:pathLst>
              <a:path w="5269865" h="2419350">
                <a:moveTo>
                  <a:pt x="0" y="2419144"/>
                </a:moveTo>
                <a:lnTo>
                  <a:pt x="1164844" y="1644571"/>
                </a:lnTo>
                <a:lnTo>
                  <a:pt x="1131648" y="1613783"/>
                </a:lnTo>
                <a:lnTo>
                  <a:pt x="1100588" y="1582703"/>
                </a:lnTo>
                <a:lnTo>
                  <a:pt x="1071652" y="1551352"/>
                </a:lnTo>
                <a:lnTo>
                  <a:pt x="1044829" y="1519752"/>
                </a:lnTo>
                <a:lnTo>
                  <a:pt x="1020104" y="1487926"/>
                </a:lnTo>
                <a:lnTo>
                  <a:pt x="997467" y="1455894"/>
                </a:lnTo>
                <a:lnTo>
                  <a:pt x="976905" y="1423680"/>
                </a:lnTo>
                <a:lnTo>
                  <a:pt x="941957" y="1358792"/>
                </a:lnTo>
                <a:lnTo>
                  <a:pt x="915161" y="1293438"/>
                </a:lnTo>
                <a:lnTo>
                  <a:pt x="896421" y="1227793"/>
                </a:lnTo>
                <a:lnTo>
                  <a:pt x="885638" y="1162033"/>
                </a:lnTo>
                <a:lnTo>
                  <a:pt x="882714" y="1096335"/>
                </a:lnTo>
                <a:lnTo>
                  <a:pt x="884168" y="1063565"/>
                </a:lnTo>
                <a:lnTo>
                  <a:pt x="892849" y="998290"/>
                </a:lnTo>
                <a:lnTo>
                  <a:pt x="909144" y="933516"/>
                </a:lnTo>
                <a:lnTo>
                  <a:pt x="932954" y="869421"/>
                </a:lnTo>
                <a:lnTo>
                  <a:pt x="964183" y="806180"/>
                </a:lnTo>
                <a:lnTo>
                  <a:pt x="1002733" y="743970"/>
                </a:lnTo>
                <a:lnTo>
                  <a:pt x="1048504" y="682966"/>
                </a:lnTo>
                <a:lnTo>
                  <a:pt x="1074067" y="652971"/>
                </a:lnTo>
                <a:lnTo>
                  <a:pt x="1101400" y="623344"/>
                </a:lnTo>
                <a:lnTo>
                  <a:pt x="1130488" y="594107"/>
                </a:lnTo>
                <a:lnTo>
                  <a:pt x="1161321" y="565281"/>
                </a:lnTo>
                <a:lnTo>
                  <a:pt x="1193887" y="536889"/>
                </a:lnTo>
                <a:lnTo>
                  <a:pt x="1228172" y="508952"/>
                </a:lnTo>
                <a:lnTo>
                  <a:pt x="1264164" y="481494"/>
                </a:lnTo>
                <a:lnTo>
                  <a:pt x="1301852" y="454535"/>
                </a:lnTo>
                <a:lnTo>
                  <a:pt x="1341223" y="428098"/>
                </a:lnTo>
                <a:lnTo>
                  <a:pt x="1382264" y="402204"/>
                </a:lnTo>
                <a:lnTo>
                  <a:pt x="1424965" y="376876"/>
                </a:lnTo>
                <a:lnTo>
                  <a:pt x="1469311" y="352136"/>
                </a:lnTo>
                <a:lnTo>
                  <a:pt x="1515292" y="328006"/>
                </a:lnTo>
                <a:lnTo>
                  <a:pt x="1562894" y="304508"/>
                </a:lnTo>
                <a:lnTo>
                  <a:pt x="1612106" y="281663"/>
                </a:lnTo>
                <a:lnTo>
                  <a:pt x="1662916" y="259494"/>
                </a:lnTo>
                <a:lnTo>
                  <a:pt x="1715310" y="238024"/>
                </a:lnTo>
                <a:lnTo>
                  <a:pt x="1769278" y="217272"/>
                </a:lnTo>
                <a:lnTo>
                  <a:pt x="1824806" y="197263"/>
                </a:lnTo>
                <a:lnTo>
                  <a:pt x="1881882" y="178018"/>
                </a:lnTo>
                <a:lnTo>
                  <a:pt x="1940494" y="159559"/>
                </a:lnTo>
                <a:lnTo>
                  <a:pt x="2000631" y="141907"/>
                </a:lnTo>
                <a:lnTo>
                  <a:pt x="2050315" y="128256"/>
                </a:lnTo>
                <a:lnTo>
                  <a:pt x="2100389" y="115314"/>
                </a:lnTo>
                <a:lnTo>
                  <a:pt x="2150828" y="103080"/>
                </a:lnTo>
                <a:lnTo>
                  <a:pt x="2201609" y="91550"/>
                </a:lnTo>
                <a:lnTo>
                  <a:pt x="2252709" y="80720"/>
                </a:lnTo>
                <a:lnTo>
                  <a:pt x="2304104" y="70587"/>
                </a:lnTo>
                <a:lnTo>
                  <a:pt x="2355771" y="61148"/>
                </a:lnTo>
                <a:lnTo>
                  <a:pt x="2407686" y="52400"/>
                </a:lnTo>
                <a:lnTo>
                  <a:pt x="2459826" y="44338"/>
                </a:lnTo>
                <a:lnTo>
                  <a:pt x="2512167" y="36961"/>
                </a:lnTo>
                <a:lnTo>
                  <a:pt x="2564686" y="30264"/>
                </a:lnTo>
                <a:lnTo>
                  <a:pt x="2617359" y="24244"/>
                </a:lnTo>
                <a:lnTo>
                  <a:pt x="2670163" y="18898"/>
                </a:lnTo>
                <a:lnTo>
                  <a:pt x="2723075" y="14223"/>
                </a:lnTo>
                <a:lnTo>
                  <a:pt x="2776071" y="10216"/>
                </a:lnTo>
                <a:lnTo>
                  <a:pt x="2829127" y="6872"/>
                </a:lnTo>
                <a:lnTo>
                  <a:pt x="2882220" y="4189"/>
                </a:lnTo>
                <a:lnTo>
                  <a:pt x="2935327" y="2164"/>
                </a:lnTo>
                <a:lnTo>
                  <a:pt x="2988425" y="793"/>
                </a:lnTo>
                <a:lnTo>
                  <a:pt x="3041489" y="72"/>
                </a:lnTo>
                <a:lnTo>
                  <a:pt x="3094496" y="0"/>
                </a:lnTo>
                <a:lnTo>
                  <a:pt x="3147423" y="571"/>
                </a:lnTo>
                <a:lnTo>
                  <a:pt x="3200247" y="1783"/>
                </a:lnTo>
                <a:lnTo>
                  <a:pt x="3252943" y="3633"/>
                </a:lnTo>
                <a:lnTo>
                  <a:pt x="3305489" y="6117"/>
                </a:lnTo>
                <a:lnTo>
                  <a:pt x="3357861" y="9232"/>
                </a:lnTo>
                <a:lnTo>
                  <a:pt x="3410035" y="12975"/>
                </a:lnTo>
                <a:lnTo>
                  <a:pt x="3461989" y="17343"/>
                </a:lnTo>
                <a:lnTo>
                  <a:pt x="3513698" y="22331"/>
                </a:lnTo>
                <a:lnTo>
                  <a:pt x="3565139" y="27937"/>
                </a:lnTo>
                <a:lnTo>
                  <a:pt x="3616289" y="34158"/>
                </a:lnTo>
                <a:lnTo>
                  <a:pt x="3667125" y="40990"/>
                </a:lnTo>
                <a:lnTo>
                  <a:pt x="3717622" y="48429"/>
                </a:lnTo>
                <a:lnTo>
                  <a:pt x="3767757" y="56474"/>
                </a:lnTo>
                <a:lnTo>
                  <a:pt x="3817507" y="65119"/>
                </a:lnTo>
                <a:lnTo>
                  <a:pt x="3866849" y="74363"/>
                </a:lnTo>
                <a:lnTo>
                  <a:pt x="3915758" y="84201"/>
                </a:lnTo>
                <a:lnTo>
                  <a:pt x="3964212" y="94630"/>
                </a:lnTo>
                <a:lnTo>
                  <a:pt x="4012187" y="105648"/>
                </a:lnTo>
                <a:lnTo>
                  <a:pt x="4059660" y="117250"/>
                </a:lnTo>
                <a:lnTo>
                  <a:pt x="4106607" y="129434"/>
                </a:lnTo>
                <a:lnTo>
                  <a:pt x="4153004" y="142195"/>
                </a:lnTo>
                <a:lnTo>
                  <a:pt x="4198829" y="155532"/>
                </a:lnTo>
                <a:lnTo>
                  <a:pt x="4244058" y="169440"/>
                </a:lnTo>
                <a:lnTo>
                  <a:pt x="4288666" y="183916"/>
                </a:lnTo>
                <a:lnTo>
                  <a:pt x="4332632" y="198958"/>
                </a:lnTo>
                <a:lnTo>
                  <a:pt x="4375931" y="214561"/>
                </a:lnTo>
                <a:lnTo>
                  <a:pt x="4418540" y="230722"/>
                </a:lnTo>
                <a:lnTo>
                  <a:pt x="4460435" y="247438"/>
                </a:lnTo>
                <a:lnTo>
                  <a:pt x="4501594" y="264706"/>
                </a:lnTo>
                <a:lnTo>
                  <a:pt x="4541991" y="282522"/>
                </a:lnTo>
                <a:lnTo>
                  <a:pt x="4581605" y="300883"/>
                </a:lnTo>
                <a:lnTo>
                  <a:pt x="4620412" y="319786"/>
                </a:lnTo>
                <a:lnTo>
                  <a:pt x="4658388" y="339228"/>
                </a:lnTo>
                <a:lnTo>
                  <a:pt x="4695509" y="359204"/>
                </a:lnTo>
                <a:lnTo>
                  <a:pt x="4731753" y="379713"/>
                </a:lnTo>
                <a:lnTo>
                  <a:pt x="4767096" y="400750"/>
                </a:lnTo>
                <a:lnTo>
                  <a:pt x="4801514" y="422312"/>
                </a:lnTo>
                <a:lnTo>
                  <a:pt x="4834983" y="444396"/>
                </a:lnTo>
                <a:lnTo>
                  <a:pt x="4867482" y="466999"/>
                </a:lnTo>
                <a:lnTo>
                  <a:pt x="4898985" y="490117"/>
                </a:lnTo>
                <a:lnTo>
                  <a:pt x="4929469" y="513748"/>
                </a:lnTo>
                <a:lnTo>
                  <a:pt x="4987290" y="562531"/>
                </a:lnTo>
                <a:lnTo>
                  <a:pt x="5020485" y="593319"/>
                </a:lnTo>
                <a:lnTo>
                  <a:pt x="5051545" y="624399"/>
                </a:lnTo>
                <a:lnTo>
                  <a:pt x="5080481" y="655750"/>
                </a:lnTo>
                <a:lnTo>
                  <a:pt x="5107304" y="687350"/>
                </a:lnTo>
                <a:lnTo>
                  <a:pt x="5132029" y="719176"/>
                </a:lnTo>
                <a:lnTo>
                  <a:pt x="5154666" y="751208"/>
                </a:lnTo>
                <a:lnTo>
                  <a:pt x="5175228" y="783422"/>
                </a:lnTo>
                <a:lnTo>
                  <a:pt x="5210176" y="848310"/>
                </a:lnTo>
                <a:lnTo>
                  <a:pt x="5236972" y="913664"/>
                </a:lnTo>
                <a:lnTo>
                  <a:pt x="5255712" y="979309"/>
                </a:lnTo>
                <a:lnTo>
                  <a:pt x="5266495" y="1045069"/>
                </a:lnTo>
                <a:lnTo>
                  <a:pt x="5269419" y="1110767"/>
                </a:lnTo>
                <a:lnTo>
                  <a:pt x="5267965" y="1143537"/>
                </a:lnTo>
                <a:lnTo>
                  <a:pt x="5259284" y="1208812"/>
                </a:lnTo>
                <a:lnTo>
                  <a:pt x="5242989" y="1273586"/>
                </a:lnTo>
                <a:lnTo>
                  <a:pt x="5219179" y="1337681"/>
                </a:lnTo>
                <a:lnTo>
                  <a:pt x="5187949" y="1400921"/>
                </a:lnTo>
                <a:lnTo>
                  <a:pt x="5149400" y="1463132"/>
                </a:lnTo>
                <a:lnTo>
                  <a:pt x="5103629" y="1524136"/>
                </a:lnTo>
                <a:lnTo>
                  <a:pt x="5078066" y="1554131"/>
                </a:lnTo>
                <a:lnTo>
                  <a:pt x="5050733" y="1583758"/>
                </a:lnTo>
                <a:lnTo>
                  <a:pt x="5021645" y="1612995"/>
                </a:lnTo>
                <a:lnTo>
                  <a:pt x="4990812" y="1641821"/>
                </a:lnTo>
                <a:lnTo>
                  <a:pt x="4958246" y="1670213"/>
                </a:lnTo>
                <a:lnTo>
                  <a:pt x="4923961" y="1698150"/>
                </a:lnTo>
                <a:lnTo>
                  <a:pt x="4887969" y="1725608"/>
                </a:lnTo>
                <a:lnTo>
                  <a:pt x="4850281" y="1752567"/>
                </a:lnTo>
                <a:lnTo>
                  <a:pt x="4810910" y="1779004"/>
                </a:lnTo>
                <a:lnTo>
                  <a:pt x="4769869" y="1804898"/>
                </a:lnTo>
                <a:lnTo>
                  <a:pt x="4727168" y="1830226"/>
                </a:lnTo>
                <a:lnTo>
                  <a:pt x="4682822" y="1854966"/>
                </a:lnTo>
                <a:lnTo>
                  <a:pt x="4636841" y="1879096"/>
                </a:lnTo>
                <a:lnTo>
                  <a:pt x="4589239" y="1902594"/>
                </a:lnTo>
                <a:lnTo>
                  <a:pt x="4540027" y="1925439"/>
                </a:lnTo>
                <a:lnTo>
                  <a:pt x="4489217" y="1947607"/>
                </a:lnTo>
                <a:lnTo>
                  <a:pt x="4436823" y="1969078"/>
                </a:lnTo>
                <a:lnTo>
                  <a:pt x="4382855" y="1989829"/>
                </a:lnTo>
                <a:lnTo>
                  <a:pt x="4327327" y="2009839"/>
                </a:lnTo>
                <a:lnTo>
                  <a:pt x="4270251" y="2029084"/>
                </a:lnTo>
                <a:lnTo>
                  <a:pt x="4211639" y="2047543"/>
                </a:lnTo>
                <a:lnTo>
                  <a:pt x="4151503" y="2065195"/>
                </a:lnTo>
                <a:lnTo>
                  <a:pt x="4104532" y="2078112"/>
                </a:lnTo>
                <a:lnTo>
                  <a:pt x="4057132" y="2090406"/>
                </a:lnTo>
                <a:lnTo>
                  <a:pt x="4009324" y="2102078"/>
                </a:lnTo>
                <a:lnTo>
                  <a:pt x="3961130" y="2113129"/>
                </a:lnTo>
                <a:lnTo>
                  <a:pt x="3912573" y="2123560"/>
                </a:lnTo>
                <a:lnTo>
                  <a:pt x="3863675" y="2133372"/>
                </a:lnTo>
                <a:lnTo>
                  <a:pt x="3814456" y="2142565"/>
                </a:lnTo>
                <a:lnTo>
                  <a:pt x="3764940" y="2151141"/>
                </a:lnTo>
                <a:lnTo>
                  <a:pt x="3715148" y="2159101"/>
                </a:lnTo>
                <a:lnTo>
                  <a:pt x="3665102" y="2166444"/>
                </a:lnTo>
                <a:lnTo>
                  <a:pt x="3614823" y="2173174"/>
                </a:lnTo>
                <a:lnTo>
                  <a:pt x="3564335" y="2179289"/>
                </a:lnTo>
                <a:lnTo>
                  <a:pt x="3513659" y="2184791"/>
                </a:lnTo>
                <a:lnTo>
                  <a:pt x="3462816" y="2189681"/>
                </a:lnTo>
                <a:lnTo>
                  <a:pt x="3411829" y="2193960"/>
                </a:lnTo>
                <a:lnTo>
                  <a:pt x="3360720" y="2197628"/>
                </a:lnTo>
                <a:lnTo>
                  <a:pt x="3309511" y="2200687"/>
                </a:lnTo>
                <a:lnTo>
                  <a:pt x="3258223" y="2203137"/>
                </a:lnTo>
                <a:lnTo>
                  <a:pt x="3206878" y="2204980"/>
                </a:lnTo>
                <a:lnTo>
                  <a:pt x="3155499" y="2206216"/>
                </a:lnTo>
                <a:lnTo>
                  <a:pt x="3104108" y="2206846"/>
                </a:lnTo>
                <a:lnTo>
                  <a:pt x="3052725" y="2206870"/>
                </a:lnTo>
                <a:lnTo>
                  <a:pt x="3001374" y="2206291"/>
                </a:lnTo>
                <a:lnTo>
                  <a:pt x="2950077" y="2205108"/>
                </a:lnTo>
                <a:lnTo>
                  <a:pt x="2898854" y="2203323"/>
                </a:lnTo>
                <a:lnTo>
                  <a:pt x="2847728" y="2200937"/>
                </a:lnTo>
                <a:lnTo>
                  <a:pt x="2796722" y="2197950"/>
                </a:lnTo>
                <a:lnTo>
                  <a:pt x="2745856" y="2194363"/>
                </a:lnTo>
                <a:lnTo>
                  <a:pt x="2695153" y="2190177"/>
                </a:lnTo>
                <a:lnTo>
                  <a:pt x="2644635" y="2185393"/>
                </a:lnTo>
                <a:lnTo>
                  <a:pt x="2594324" y="2180012"/>
                </a:lnTo>
                <a:lnTo>
                  <a:pt x="2544242" y="2174035"/>
                </a:lnTo>
                <a:lnTo>
                  <a:pt x="2494410" y="2167462"/>
                </a:lnTo>
                <a:lnTo>
                  <a:pt x="2444851" y="2160295"/>
                </a:lnTo>
                <a:lnTo>
                  <a:pt x="2395586" y="2152535"/>
                </a:lnTo>
                <a:lnTo>
                  <a:pt x="2346638" y="2144182"/>
                </a:lnTo>
                <a:lnTo>
                  <a:pt x="2298028" y="2135237"/>
                </a:lnTo>
                <a:lnTo>
                  <a:pt x="2249779" y="2125701"/>
                </a:lnTo>
                <a:lnTo>
                  <a:pt x="2201912" y="2115575"/>
                </a:lnTo>
                <a:lnTo>
                  <a:pt x="2154449" y="2104860"/>
                </a:lnTo>
                <a:lnTo>
                  <a:pt x="2107412" y="2093556"/>
                </a:lnTo>
                <a:lnTo>
                  <a:pt x="2060824" y="2081666"/>
                </a:lnTo>
                <a:lnTo>
                  <a:pt x="2014705" y="2069188"/>
                </a:lnTo>
                <a:lnTo>
                  <a:pt x="1969078" y="2056125"/>
                </a:lnTo>
                <a:lnTo>
                  <a:pt x="1923966" y="2042478"/>
                </a:lnTo>
                <a:lnTo>
                  <a:pt x="1879389" y="2028246"/>
                </a:lnTo>
                <a:lnTo>
                  <a:pt x="1835370" y="2013432"/>
                </a:lnTo>
                <a:lnTo>
                  <a:pt x="1791931" y="1998036"/>
                </a:lnTo>
                <a:lnTo>
                  <a:pt x="1749093" y="1982058"/>
                </a:lnTo>
                <a:lnTo>
                  <a:pt x="1706880" y="1965500"/>
                </a:lnTo>
                <a:lnTo>
                  <a:pt x="0" y="2419144"/>
                </a:lnTo>
                <a:close/>
              </a:path>
            </a:pathLst>
          </a:custGeom>
          <a:ln w="2895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3160522" y="757125"/>
            <a:ext cx="3566795" cy="3396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8915" marR="998855" indent="260350">
              <a:lnSpc>
                <a:spcPct val="150100"/>
              </a:lnSpc>
              <a:spcBef>
                <a:spcPts val="90"/>
              </a:spcBef>
            </a:pP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Let’s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take an example,  You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want to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get your eyes  operated,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but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you are</a:t>
            </a:r>
            <a:r>
              <a:rPr sz="1400" spc="-160" dirty="0">
                <a:solidFill>
                  <a:srgbClr val="095A82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afraid</a:t>
            </a:r>
            <a:endParaRPr sz="140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2700">
              <a:spcBef>
                <a:spcPts val="840"/>
              </a:spcBef>
            </a:pP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because chances of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failure in</a:t>
            </a:r>
            <a:r>
              <a:rPr sz="1400" spc="-90" dirty="0">
                <a:solidFill>
                  <a:srgbClr val="095A82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the</a:t>
            </a:r>
            <a:endParaRPr sz="140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65100">
              <a:spcBef>
                <a:spcPts val="840"/>
              </a:spcBef>
            </a:pP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particular procedure are</a:t>
            </a:r>
            <a:r>
              <a:rPr sz="1400" spc="-100" dirty="0">
                <a:solidFill>
                  <a:srgbClr val="095A82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high</a:t>
            </a:r>
            <a:endParaRPr sz="1400">
              <a:solidFill>
                <a:prstClr val="black"/>
              </a:solidFill>
              <a:latin typeface="Comic Sans MS"/>
              <a:cs typeface="Comic Sans MS"/>
            </a:endParaRPr>
          </a:p>
          <a:p>
            <a:endParaRPr sz="1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34210" marR="5080" indent="28575" algn="just">
              <a:lnSpc>
                <a:spcPct val="150000"/>
              </a:lnSpc>
              <a:spcBef>
                <a:spcPts val="1680"/>
              </a:spcBef>
            </a:pP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You decided to use 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statistics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to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make  your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decisions,</a:t>
            </a:r>
            <a:r>
              <a:rPr sz="1400" spc="-110" dirty="0">
                <a:solidFill>
                  <a:srgbClr val="095A82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let’s  see how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that</a:t>
            </a:r>
            <a:r>
              <a:rPr sz="1400" spc="-90" dirty="0">
                <a:solidFill>
                  <a:srgbClr val="095A82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goes</a:t>
            </a:r>
            <a:endParaRPr sz="140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001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017" y="946784"/>
            <a:ext cx="26035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The Data </a:t>
            </a:r>
            <a:r>
              <a:rPr sz="1400" dirty="0">
                <a:solidFill>
                  <a:srgbClr val="5F5F5F"/>
                </a:solidFill>
                <a:cs typeface="Calibri"/>
              </a:rPr>
              <a:t>available is as</a:t>
            </a:r>
            <a:r>
              <a:rPr sz="1400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follows: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017" y="3295474"/>
            <a:ext cx="7000875" cy="9855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6385" algn="just">
              <a:lnSpc>
                <a:spcPct val="150100"/>
              </a:lnSpc>
              <a:spcBef>
                <a:spcPts val="90"/>
              </a:spcBef>
              <a:buClr>
                <a:srgbClr val="095A82"/>
              </a:buClr>
              <a:buFont typeface="Wingdings"/>
              <a:buChar char=""/>
              <a:tabLst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From 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table we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can see that during both </a:t>
            </a:r>
            <a:r>
              <a:rPr sz="1400" dirty="0">
                <a:solidFill>
                  <a:srgbClr val="5F5F5F"/>
                </a:solidFill>
                <a:cs typeface="Calibri"/>
              </a:rPr>
              <a:t>period 1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and </a:t>
            </a:r>
            <a:r>
              <a:rPr sz="1400" dirty="0">
                <a:solidFill>
                  <a:srgbClr val="5F5F5F"/>
                </a:solidFill>
                <a:cs typeface="Calibri"/>
              </a:rPr>
              <a:t>2 respectively,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Doctor </a:t>
            </a:r>
            <a:r>
              <a:rPr sz="1400" dirty="0">
                <a:solidFill>
                  <a:srgbClr val="5F5F5F"/>
                </a:solidFill>
                <a:cs typeface="Calibri"/>
              </a:rPr>
              <a:t>B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had higher  success rates </a:t>
            </a:r>
            <a:r>
              <a:rPr sz="1400" dirty="0">
                <a:solidFill>
                  <a:srgbClr val="5F5F5F"/>
                </a:solidFill>
                <a:cs typeface="Calibri"/>
              </a:rPr>
              <a:t>as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compared </a:t>
            </a:r>
            <a:r>
              <a:rPr sz="1400" dirty="0">
                <a:solidFill>
                  <a:srgbClr val="5F5F5F"/>
                </a:solidFill>
                <a:cs typeface="Calibri"/>
              </a:rPr>
              <a:t>to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doctor </a:t>
            </a:r>
            <a:r>
              <a:rPr sz="1400" dirty="0">
                <a:solidFill>
                  <a:srgbClr val="5F5F5F"/>
                </a:solidFill>
                <a:cs typeface="Calibri"/>
              </a:rPr>
              <a:t>A,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but 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total shows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Doctor </a:t>
            </a:r>
            <a:r>
              <a:rPr sz="1400" dirty="0">
                <a:solidFill>
                  <a:srgbClr val="5F5F5F"/>
                </a:solidFill>
                <a:cs typeface="Calibri"/>
              </a:rPr>
              <a:t>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has higher success </a:t>
            </a:r>
            <a:r>
              <a:rPr sz="1400" dirty="0">
                <a:solidFill>
                  <a:srgbClr val="5F5F5F"/>
                </a:solidFill>
                <a:cs typeface="Calibri"/>
              </a:rPr>
              <a:t>rate.  </a:t>
            </a:r>
            <a:r>
              <a:rPr sz="1400" b="1" i="1" dirty="0">
                <a:solidFill>
                  <a:srgbClr val="5F5F5F"/>
                </a:solidFill>
                <a:cs typeface="Calibri"/>
              </a:rPr>
              <a:t>Clearly we have a</a:t>
            </a:r>
            <a:r>
              <a:rPr sz="1400" b="1" i="1" spc="-6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b="1" i="1" dirty="0">
                <a:solidFill>
                  <a:srgbClr val="5F5F5F"/>
                </a:solidFill>
                <a:cs typeface="Calibri"/>
              </a:rPr>
              <a:t>conflict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1590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A</a:t>
            </a:r>
            <a:r>
              <a:rPr sz="2800" spc="-5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Scenario</a:t>
            </a:r>
            <a:endParaRPr sz="28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09268" y="1341247"/>
          <a:ext cx="6096000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Doctor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Doctor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70802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Period</a:t>
                      </a:r>
                      <a:r>
                        <a:rPr sz="1400" spc="-9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641350" algn="l"/>
                        </a:tabLst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63/90	</a:t>
                      </a:r>
                      <a:r>
                        <a:rPr sz="2100" baseline="1984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100" spc="-150" baseline="1984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1984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70%</a:t>
                      </a:r>
                      <a:endParaRPr sz="2100" baseline="1984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532765" algn="l"/>
                        </a:tabLst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9/10	</a:t>
                      </a:r>
                      <a:r>
                        <a:rPr sz="2100" baseline="-3968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100" spc="-150" baseline="-3968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-3968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90%</a:t>
                      </a:r>
                      <a:endParaRPr sz="2100" baseline="-3968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R="70802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Period</a:t>
                      </a:r>
                      <a:r>
                        <a:rPr sz="1400" spc="-9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608330" algn="l"/>
                        </a:tabLst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4/10	</a:t>
                      </a:r>
                      <a:r>
                        <a:rPr sz="2100" baseline="1984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100" spc="-150" baseline="1984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1984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40%</a:t>
                      </a:r>
                      <a:endParaRPr sz="2100" baseline="1984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577215" algn="l"/>
                        </a:tabLst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45/90	</a:t>
                      </a:r>
                      <a:r>
                        <a:rPr sz="2100" baseline="1984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100" spc="-150" baseline="1984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1984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50%</a:t>
                      </a:r>
                      <a:endParaRPr sz="2100" baseline="1984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735"/>
                        </a:spcBef>
                        <a:tabLst>
                          <a:tab pos="730250" algn="l"/>
                        </a:tabLst>
                      </a:pPr>
                      <a:r>
                        <a:rPr sz="2100" spc="-7" baseline="1984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67/100	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1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67%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735"/>
                        </a:spcBef>
                        <a:tabLst>
                          <a:tab pos="671195" algn="l"/>
                        </a:tabLst>
                      </a:pPr>
                      <a:r>
                        <a:rPr sz="2100" spc="-7" baseline="1984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54/100	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1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54%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793735" y="2639567"/>
            <a:ext cx="883920" cy="2148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32281" y="1447632"/>
            <a:ext cx="1346835" cy="949325"/>
          </a:xfrm>
          <a:custGeom>
            <a:avLst/>
            <a:gdLst/>
            <a:ahLst/>
            <a:cxnLst/>
            <a:rect l="l" t="t" r="r" b="b"/>
            <a:pathLst>
              <a:path w="1346834" h="949325">
                <a:moveTo>
                  <a:pt x="121982" y="312206"/>
                </a:moveTo>
                <a:lnTo>
                  <a:pt x="120955" y="265570"/>
                </a:lnTo>
                <a:lnTo>
                  <a:pt x="130648" y="221384"/>
                </a:lnTo>
                <a:lnTo>
                  <a:pt x="149981" y="181011"/>
                </a:lnTo>
                <a:lnTo>
                  <a:pt x="177871" y="145812"/>
                </a:lnTo>
                <a:lnTo>
                  <a:pt x="213237" y="117148"/>
                </a:lnTo>
                <a:lnTo>
                  <a:pt x="254997" y="96382"/>
                </a:lnTo>
                <a:lnTo>
                  <a:pt x="302068" y="84876"/>
                </a:lnTo>
                <a:lnTo>
                  <a:pt x="337051" y="83118"/>
                </a:lnTo>
                <a:lnTo>
                  <a:pt x="371617" y="86908"/>
                </a:lnTo>
                <a:lnTo>
                  <a:pt x="405064" y="96128"/>
                </a:lnTo>
                <a:lnTo>
                  <a:pt x="436688" y="110657"/>
                </a:lnTo>
                <a:lnTo>
                  <a:pt x="462652" y="75859"/>
                </a:lnTo>
                <a:lnTo>
                  <a:pt x="496063" y="49735"/>
                </a:lnTo>
                <a:lnTo>
                  <a:pt x="534780" y="32917"/>
                </a:lnTo>
                <a:lnTo>
                  <a:pt x="576661" y="26038"/>
                </a:lnTo>
                <a:lnTo>
                  <a:pt x="619566" y="29727"/>
                </a:lnTo>
                <a:lnTo>
                  <a:pt x="661351" y="44617"/>
                </a:lnTo>
                <a:lnTo>
                  <a:pt x="699959" y="71795"/>
                </a:lnTo>
                <a:lnTo>
                  <a:pt x="725351" y="37787"/>
                </a:lnTo>
                <a:lnTo>
                  <a:pt x="759290" y="13971"/>
                </a:lnTo>
                <a:lnTo>
                  <a:pt x="798770" y="1304"/>
                </a:lnTo>
                <a:lnTo>
                  <a:pt x="840785" y="744"/>
                </a:lnTo>
                <a:lnTo>
                  <a:pt x="882331" y="13248"/>
                </a:lnTo>
                <a:lnTo>
                  <a:pt x="895788" y="20640"/>
                </a:lnTo>
                <a:lnTo>
                  <a:pt x="908255" y="29425"/>
                </a:lnTo>
                <a:lnTo>
                  <a:pt x="919604" y="39519"/>
                </a:lnTo>
                <a:lnTo>
                  <a:pt x="929702" y="50840"/>
                </a:lnTo>
                <a:lnTo>
                  <a:pt x="966546" y="20665"/>
                </a:lnTo>
                <a:lnTo>
                  <a:pt x="1009808" y="3627"/>
                </a:lnTo>
                <a:lnTo>
                  <a:pt x="1055972" y="0"/>
                </a:lnTo>
                <a:lnTo>
                  <a:pt x="1101520" y="10058"/>
                </a:lnTo>
                <a:lnTo>
                  <a:pt x="1142935" y="34076"/>
                </a:lnTo>
                <a:lnTo>
                  <a:pt x="1176241" y="72208"/>
                </a:lnTo>
                <a:lnTo>
                  <a:pt x="1194116" y="118912"/>
                </a:lnTo>
                <a:lnTo>
                  <a:pt x="1235164" y="135599"/>
                </a:lnTo>
                <a:lnTo>
                  <a:pt x="1269046" y="161175"/>
                </a:lnTo>
                <a:lnTo>
                  <a:pt x="1294653" y="193779"/>
                </a:lnTo>
                <a:lnTo>
                  <a:pt x="1310872" y="231547"/>
                </a:lnTo>
                <a:lnTo>
                  <a:pt x="1316592" y="272617"/>
                </a:lnTo>
                <a:lnTo>
                  <a:pt x="1310702" y="315127"/>
                </a:lnTo>
                <a:lnTo>
                  <a:pt x="1308670" y="322239"/>
                </a:lnTo>
                <a:lnTo>
                  <a:pt x="1306130" y="329351"/>
                </a:lnTo>
                <a:lnTo>
                  <a:pt x="1303082" y="336082"/>
                </a:lnTo>
                <a:lnTo>
                  <a:pt x="1328135" y="376199"/>
                </a:lnTo>
                <a:lnTo>
                  <a:pt x="1342598" y="419322"/>
                </a:lnTo>
                <a:lnTo>
                  <a:pt x="1346703" y="463745"/>
                </a:lnTo>
                <a:lnTo>
                  <a:pt x="1340685" y="507761"/>
                </a:lnTo>
                <a:lnTo>
                  <a:pt x="1324776" y="549664"/>
                </a:lnTo>
                <a:lnTo>
                  <a:pt x="1299210" y="587749"/>
                </a:lnTo>
                <a:lnTo>
                  <a:pt x="1264220" y="620308"/>
                </a:lnTo>
                <a:lnTo>
                  <a:pt x="1217596" y="646343"/>
                </a:lnTo>
                <a:lnTo>
                  <a:pt x="1165541" y="660186"/>
                </a:lnTo>
                <a:lnTo>
                  <a:pt x="1158739" y="706100"/>
                </a:lnTo>
                <a:lnTo>
                  <a:pt x="1140245" y="747252"/>
                </a:lnTo>
                <a:lnTo>
                  <a:pt x="1111789" y="782011"/>
                </a:lnTo>
                <a:lnTo>
                  <a:pt x="1075099" y="808748"/>
                </a:lnTo>
                <a:lnTo>
                  <a:pt x="1031903" y="825833"/>
                </a:lnTo>
                <a:lnTo>
                  <a:pt x="983931" y="831636"/>
                </a:lnTo>
                <a:lnTo>
                  <a:pt x="959174" y="829816"/>
                </a:lnTo>
                <a:lnTo>
                  <a:pt x="935036" y="824794"/>
                </a:lnTo>
                <a:lnTo>
                  <a:pt x="911851" y="816652"/>
                </a:lnTo>
                <a:lnTo>
                  <a:pt x="889951" y="805474"/>
                </a:lnTo>
                <a:lnTo>
                  <a:pt x="870666" y="848369"/>
                </a:lnTo>
                <a:lnTo>
                  <a:pt x="842702" y="884748"/>
                </a:lnTo>
                <a:lnTo>
                  <a:pt x="807632" y="913803"/>
                </a:lnTo>
                <a:lnTo>
                  <a:pt x="767026" y="934724"/>
                </a:lnTo>
                <a:lnTo>
                  <a:pt x="722454" y="946703"/>
                </a:lnTo>
                <a:lnTo>
                  <a:pt x="675487" y="948932"/>
                </a:lnTo>
                <a:lnTo>
                  <a:pt x="627696" y="940602"/>
                </a:lnTo>
                <a:lnTo>
                  <a:pt x="594038" y="927652"/>
                </a:lnTo>
                <a:lnTo>
                  <a:pt x="563403" y="909487"/>
                </a:lnTo>
                <a:lnTo>
                  <a:pt x="536435" y="886560"/>
                </a:lnTo>
                <a:lnTo>
                  <a:pt x="513777" y="859322"/>
                </a:lnTo>
                <a:lnTo>
                  <a:pt x="469737" y="879342"/>
                </a:lnTo>
                <a:lnTo>
                  <a:pt x="423844" y="890177"/>
                </a:lnTo>
                <a:lnTo>
                  <a:pt x="377423" y="892145"/>
                </a:lnTo>
                <a:lnTo>
                  <a:pt x="331802" y="885564"/>
                </a:lnTo>
                <a:lnTo>
                  <a:pt x="288307" y="870748"/>
                </a:lnTo>
                <a:lnTo>
                  <a:pt x="248262" y="848017"/>
                </a:lnTo>
                <a:lnTo>
                  <a:pt x="212995" y="817687"/>
                </a:lnTo>
                <a:lnTo>
                  <a:pt x="183831" y="780074"/>
                </a:lnTo>
                <a:lnTo>
                  <a:pt x="181291" y="775883"/>
                </a:lnTo>
                <a:lnTo>
                  <a:pt x="137828" y="774094"/>
                </a:lnTo>
                <a:lnTo>
                  <a:pt x="98546" y="759924"/>
                </a:lnTo>
                <a:lnTo>
                  <a:pt x="65922" y="735256"/>
                </a:lnTo>
                <a:lnTo>
                  <a:pt x="42429" y="701975"/>
                </a:lnTo>
                <a:lnTo>
                  <a:pt x="30542" y="661964"/>
                </a:lnTo>
                <a:lnTo>
                  <a:pt x="30296" y="633548"/>
                </a:lnTo>
                <a:lnTo>
                  <a:pt x="36384" y="606084"/>
                </a:lnTo>
                <a:lnTo>
                  <a:pt x="48473" y="580525"/>
                </a:lnTo>
                <a:lnTo>
                  <a:pt x="66229" y="557824"/>
                </a:lnTo>
                <a:lnTo>
                  <a:pt x="32802" y="531218"/>
                </a:lnTo>
                <a:lnTo>
                  <a:pt x="10463" y="497102"/>
                </a:lnTo>
                <a:lnTo>
                  <a:pt x="0" y="458420"/>
                </a:lnTo>
                <a:lnTo>
                  <a:pt x="2197" y="418116"/>
                </a:lnTo>
                <a:lnTo>
                  <a:pt x="17842" y="379135"/>
                </a:lnTo>
                <a:lnTo>
                  <a:pt x="61435" y="335273"/>
                </a:lnTo>
                <a:lnTo>
                  <a:pt x="120839" y="315127"/>
                </a:lnTo>
                <a:lnTo>
                  <a:pt x="121982" y="312206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88908" y="2360041"/>
            <a:ext cx="319659" cy="397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00035" y="2001773"/>
            <a:ext cx="79375" cy="17780"/>
          </a:xfrm>
          <a:custGeom>
            <a:avLst/>
            <a:gdLst/>
            <a:ahLst/>
            <a:cxnLst/>
            <a:rect l="l" t="t" r="r" b="b"/>
            <a:pathLst>
              <a:path w="79375" h="17780">
                <a:moveTo>
                  <a:pt x="78867" y="17525"/>
                </a:moveTo>
                <a:lnTo>
                  <a:pt x="58257" y="17537"/>
                </a:lnTo>
                <a:lnTo>
                  <a:pt x="38004" y="14573"/>
                </a:lnTo>
                <a:lnTo>
                  <a:pt x="18466" y="8703"/>
                </a:lnTo>
                <a:lnTo>
                  <a:pt x="0" y="0"/>
                </a:lnTo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13955" y="2210942"/>
            <a:ext cx="34925" cy="8890"/>
          </a:xfrm>
          <a:custGeom>
            <a:avLst/>
            <a:gdLst/>
            <a:ahLst/>
            <a:cxnLst/>
            <a:rect l="l" t="t" r="r" b="b"/>
            <a:pathLst>
              <a:path w="34925" h="8889">
                <a:moveTo>
                  <a:pt x="34544" y="0"/>
                </a:moveTo>
                <a:lnTo>
                  <a:pt x="26163" y="2952"/>
                </a:lnTo>
                <a:lnTo>
                  <a:pt x="17605" y="5333"/>
                </a:lnTo>
                <a:lnTo>
                  <a:pt x="8880" y="7143"/>
                </a:lnTo>
                <a:lnTo>
                  <a:pt x="0" y="8381"/>
                </a:lnTo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25231" y="2264917"/>
            <a:ext cx="20955" cy="38735"/>
          </a:xfrm>
          <a:custGeom>
            <a:avLst/>
            <a:gdLst/>
            <a:ahLst/>
            <a:cxnLst/>
            <a:rect l="l" t="t" r="r" b="b"/>
            <a:pathLst>
              <a:path w="20954" h="38735">
                <a:moveTo>
                  <a:pt x="20827" y="38226"/>
                </a:moveTo>
                <a:lnTo>
                  <a:pt x="14805" y="29039"/>
                </a:lnTo>
                <a:lnTo>
                  <a:pt x="9318" y="19589"/>
                </a:lnTo>
                <a:lnTo>
                  <a:pt x="4379" y="9902"/>
                </a:lnTo>
                <a:lnTo>
                  <a:pt x="0" y="0"/>
                </a:lnTo>
              </a:path>
            </a:pathLst>
          </a:custGeom>
          <a:ln w="2895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22360" y="2207767"/>
            <a:ext cx="8890" cy="41910"/>
          </a:xfrm>
          <a:custGeom>
            <a:avLst/>
            <a:gdLst/>
            <a:ahLst/>
            <a:cxnLst/>
            <a:rect l="l" t="t" r="r" b="b"/>
            <a:pathLst>
              <a:path w="8890" h="41910">
                <a:moveTo>
                  <a:pt x="8382" y="0"/>
                </a:moveTo>
                <a:lnTo>
                  <a:pt x="7143" y="10638"/>
                </a:lnTo>
                <a:lnTo>
                  <a:pt x="5334" y="21193"/>
                </a:lnTo>
                <a:lnTo>
                  <a:pt x="2952" y="31628"/>
                </a:lnTo>
                <a:lnTo>
                  <a:pt x="0" y="41909"/>
                </a:lnTo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95843" y="1948433"/>
            <a:ext cx="101600" cy="156845"/>
          </a:xfrm>
          <a:custGeom>
            <a:avLst/>
            <a:gdLst/>
            <a:ahLst/>
            <a:cxnLst/>
            <a:rect l="l" t="t" r="r" b="b"/>
            <a:pathLst>
              <a:path w="101600" h="156844">
                <a:moveTo>
                  <a:pt x="0" y="0"/>
                </a:moveTo>
                <a:lnTo>
                  <a:pt x="42267" y="27453"/>
                </a:lnTo>
                <a:lnTo>
                  <a:pt x="74295" y="64373"/>
                </a:lnTo>
                <a:lnTo>
                  <a:pt x="94511" y="108317"/>
                </a:lnTo>
                <a:lnTo>
                  <a:pt x="101346" y="156845"/>
                </a:lnTo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89644" y="1781429"/>
            <a:ext cx="45085" cy="59055"/>
          </a:xfrm>
          <a:custGeom>
            <a:avLst/>
            <a:gdLst/>
            <a:ahLst/>
            <a:cxnLst/>
            <a:rect l="l" t="t" r="r" b="b"/>
            <a:pathLst>
              <a:path w="45084" h="59055">
                <a:moveTo>
                  <a:pt x="45084" y="0"/>
                </a:moveTo>
                <a:lnTo>
                  <a:pt x="36504" y="16527"/>
                </a:lnTo>
                <a:lnTo>
                  <a:pt x="26066" y="31924"/>
                </a:lnTo>
                <a:lnTo>
                  <a:pt x="13866" y="46059"/>
                </a:lnTo>
                <a:lnTo>
                  <a:pt x="0" y="58800"/>
                </a:lnTo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26526" y="1563242"/>
            <a:ext cx="2540" cy="27940"/>
          </a:xfrm>
          <a:custGeom>
            <a:avLst/>
            <a:gdLst/>
            <a:ahLst/>
            <a:cxnLst/>
            <a:rect l="l" t="t" r="r" b="b"/>
            <a:pathLst>
              <a:path w="2540" h="27940">
                <a:moveTo>
                  <a:pt x="0" y="0"/>
                </a:moveTo>
                <a:lnTo>
                  <a:pt x="1144" y="6881"/>
                </a:lnTo>
                <a:lnTo>
                  <a:pt x="1920" y="13811"/>
                </a:lnTo>
                <a:lnTo>
                  <a:pt x="2339" y="20788"/>
                </a:lnTo>
                <a:lnTo>
                  <a:pt x="2413" y="27812"/>
                </a:lnTo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38490" y="1495425"/>
            <a:ext cx="23495" cy="35560"/>
          </a:xfrm>
          <a:custGeom>
            <a:avLst/>
            <a:gdLst/>
            <a:ahLst/>
            <a:cxnLst/>
            <a:rect l="l" t="t" r="r" b="b"/>
            <a:pathLst>
              <a:path w="23495" h="35559">
                <a:moveTo>
                  <a:pt x="0" y="35433"/>
                </a:moveTo>
                <a:lnTo>
                  <a:pt x="4754" y="25985"/>
                </a:lnTo>
                <a:lnTo>
                  <a:pt x="10223" y="16906"/>
                </a:lnTo>
                <a:lnTo>
                  <a:pt x="16359" y="8233"/>
                </a:lnTo>
                <a:lnTo>
                  <a:pt x="23113" y="0"/>
                </a:lnTo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22463" y="1517141"/>
            <a:ext cx="11430" cy="31115"/>
          </a:xfrm>
          <a:custGeom>
            <a:avLst/>
            <a:gdLst/>
            <a:ahLst/>
            <a:cxnLst/>
            <a:rect l="l" t="t" r="r" b="b"/>
            <a:pathLst>
              <a:path w="11429" h="31115">
                <a:moveTo>
                  <a:pt x="0" y="30607"/>
                </a:moveTo>
                <a:lnTo>
                  <a:pt x="2049" y="22699"/>
                </a:lnTo>
                <a:lnTo>
                  <a:pt x="4587" y="14970"/>
                </a:lnTo>
                <a:lnTo>
                  <a:pt x="7625" y="7407"/>
                </a:lnTo>
                <a:lnTo>
                  <a:pt x="11175" y="0"/>
                </a:lnTo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68843" y="1558163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4">
                <a:moveTo>
                  <a:pt x="0" y="0"/>
                </a:moveTo>
                <a:lnTo>
                  <a:pt x="10830" y="6498"/>
                </a:lnTo>
                <a:lnTo>
                  <a:pt x="21209" y="13604"/>
                </a:lnTo>
                <a:lnTo>
                  <a:pt x="31111" y="21306"/>
                </a:lnTo>
                <a:lnTo>
                  <a:pt x="40512" y="29590"/>
                </a:lnTo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54265" y="1759839"/>
            <a:ext cx="6985" cy="31115"/>
          </a:xfrm>
          <a:custGeom>
            <a:avLst/>
            <a:gdLst/>
            <a:ahLst/>
            <a:cxnLst/>
            <a:rect l="l" t="t" r="r" b="b"/>
            <a:pathLst>
              <a:path w="6984" h="31114">
                <a:moveTo>
                  <a:pt x="6984" y="31114"/>
                </a:moveTo>
                <a:lnTo>
                  <a:pt x="4750" y="23449"/>
                </a:lnTo>
                <a:lnTo>
                  <a:pt x="2825" y="15700"/>
                </a:lnTo>
                <a:lnTo>
                  <a:pt x="1234" y="7879"/>
                </a:lnTo>
                <a:lnTo>
                  <a:pt x="0" y="0"/>
                </a:lnTo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14666" y="1767586"/>
            <a:ext cx="6877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latin typeface="Comic Sans MS"/>
                <a:cs typeface="Comic Sans MS"/>
              </a:rPr>
              <a:t>W</a:t>
            </a:r>
            <a:r>
              <a:rPr sz="1400" spc="5" dirty="0">
                <a:solidFill>
                  <a:srgbClr val="5F5F5F"/>
                </a:solidFill>
                <a:latin typeface="Comic Sans MS"/>
                <a:cs typeface="Comic Sans MS"/>
              </a:rPr>
              <a:t>h</a:t>
            </a:r>
            <a:r>
              <a:rPr sz="1400" dirty="0">
                <a:solidFill>
                  <a:srgbClr val="5F5F5F"/>
                </a:solidFill>
                <a:latin typeface="Comic Sans MS"/>
                <a:cs typeface="Comic Sans MS"/>
              </a:rPr>
              <a:t>y?</a:t>
            </a:r>
            <a:r>
              <a:rPr sz="1400" spc="-10" dirty="0">
                <a:solidFill>
                  <a:srgbClr val="5F5F5F"/>
                </a:solidFill>
                <a:latin typeface="Comic Sans MS"/>
                <a:cs typeface="Comic Sans MS"/>
              </a:rPr>
              <a:t>?</a:t>
            </a:r>
            <a:r>
              <a:rPr sz="1400" dirty="0">
                <a:solidFill>
                  <a:srgbClr val="5F5F5F"/>
                </a:solidFill>
                <a:latin typeface="Comic Sans MS"/>
                <a:cs typeface="Comic Sans MS"/>
              </a:rPr>
              <a:t>?</a:t>
            </a:r>
            <a:endParaRPr sz="140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320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017" y="2693670"/>
            <a:ext cx="4829175" cy="146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F5F5F"/>
                </a:solidFill>
                <a:cs typeface="Calibri"/>
              </a:rPr>
              <a:t>Answer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that </a:t>
            </a:r>
            <a:r>
              <a:rPr sz="1400" dirty="0">
                <a:solidFill>
                  <a:srgbClr val="5F5F5F"/>
                </a:solidFill>
                <a:cs typeface="Calibri"/>
              </a:rPr>
              <a:t>we are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not comparing the same thing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5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During period 1, we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compared </a:t>
            </a:r>
            <a:r>
              <a:rPr sz="1400" dirty="0">
                <a:solidFill>
                  <a:srgbClr val="5F5F5F"/>
                </a:solidFill>
                <a:cs typeface="Calibri"/>
              </a:rPr>
              <a:t>90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event </a:t>
            </a:r>
            <a:r>
              <a:rPr sz="1400" dirty="0">
                <a:solidFill>
                  <a:srgbClr val="5F5F5F"/>
                </a:solidFill>
                <a:cs typeface="Calibri"/>
              </a:rPr>
              <a:t>to 10</a:t>
            </a:r>
            <a:r>
              <a:rPr sz="1400" spc="-5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events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Similarly during </a:t>
            </a:r>
            <a:r>
              <a:rPr sz="1400" dirty="0">
                <a:solidFill>
                  <a:srgbClr val="5F5F5F"/>
                </a:solidFill>
                <a:cs typeface="Calibri"/>
              </a:rPr>
              <a:t>period 2, we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compared </a:t>
            </a:r>
            <a:r>
              <a:rPr sz="1400" dirty="0">
                <a:solidFill>
                  <a:srgbClr val="5F5F5F"/>
                </a:solidFill>
                <a:cs typeface="Calibri"/>
              </a:rPr>
              <a:t>10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events </a:t>
            </a:r>
            <a:r>
              <a:rPr sz="1400" dirty="0">
                <a:solidFill>
                  <a:srgbClr val="5F5F5F"/>
                </a:solidFill>
                <a:cs typeface="Calibri"/>
              </a:rPr>
              <a:t>to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90</a:t>
            </a:r>
            <a:r>
              <a:rPr sz="1400" spc="2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events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55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This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why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b="1" dirty="0">
                <a:solidFill>
                  <a:srgbClr val="095A82"/>
                </a:solidFill>
                <a:cs typeface="Calibri"/>
              </a:rPr>
              <a:t>Simpson’s </a:t>
            </a:r>
            <a:r>
              <a:rPr sz="1400" b="1" spc="-5" dirty="0">
                <a:solidFill>
                  <a:srgbClr val="095A82"/>
                </a:solidFill>
                <a:cs typeface="Calibri"/>
              </a:rPr>
              <a:t>paradox</a:t>
            </a:r>
            <a:r>
              <a:rPr sz="1400" b="1" spc="-45" dirty="0">
                <a:solidFill>
                  <a:srgbClr val="095A82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occurs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3434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The Simpson’s</a:t>
            </a:r>
            <a:r>
              <a:rPr sz="2800" spc="-3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Paradox</a:t>
            </a:r>
            <a:endParaRPr sz="28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57298" y="918463"/>
          <a:ext cx="609600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Doctor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Doctor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Period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641350" algn="l"/>
                        </a:tabLst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63/90	</a:t>
                      </a:r>
                      <a:r>
                        <a:rPr sz="2100" baseline="11904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100" spc="-150" baseline="11904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11904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70%</a:t>
                      </a:r>
                      <a:endParaRPr sz="2100" baseline="11904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95"/>
                        </a:spcBef>
                        <a:tabLst>
                          <a:tab pos="532765" algn="l"/>
                        </a:tabLst>
                      </a:pPr>
                      <a:r>
                        <a:rPr sz="2100" spc="-7" baseline="-5952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9/10	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1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Period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607695" algn="l"/>
                        </a:tabLst>
                      </a:pPr>
                      <a:r>
                        <a:rPr sz="2100" spc="-7" baseline="-99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4/10	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1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577215" algn="l"/>
                        </a:tabLst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45/90	</a:t>
                      </a:r>
                      <a:r>
                        <a:rPr sz="2100" baseline="99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100" spc="-150" baseline="99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99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50%</a:t>
                      </a:r>
                      <a:endParaRPr sz="2100" baseline="992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760"/>
                        </a:spcBef>
                        <a:tabLst>
                          <a:tab pos="730250" algn="l"/>
                        </a:tabLst>
                      </a:pPr>
                      <a:r>
                        <a:rPr sz="2100" spc="-7" baseline="1984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67/100	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1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67%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760"/>
                        </a:spcBef>
                        <a:tabLst>
                          <a:tab pos="671830" algn="l"/>
                        </a:tabLst>
                      </a:pPr>
                      <a:r>
                        <a:rPr sz="2100" spc="-7" baseline="1984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54/100	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10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54%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4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194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Simpson’s </a:t>
            </a:r>
            <a:r>
              <a:rPr sz="2800" spc="-10" dirty="0">
                <a:solidFill>
                  <a:srgbClr val="095A82"/>
                </a:solidFill>
              </a:rPr>
              <a:t>Paradox </a:t>
            </a:r>
            <a:r>
              <a:rPr sz="2800" spc="-5" dirty="0">
                <a:solidFill>
                  <a:srgbClr val="095A82"/>
                </a:solidFill>
              </a:rPr>
              <a:t>–</a:t>
            </a:r>
            <a:r>
              <a:rPr sz="2800" spc="2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When?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2392933" y="1145032"/>
            <a:ext cx="2051050" cy="1649730"/>
          </a:xfrm>
          <a:custGeom>
            <a:avLst/>
            <a:gdLst/>
            <a:ahLst/>
            <a:cxnLst/>
            <a:rect l="l" t="t" r="r" b="b"/>
            <a:pathLst>
              <a:path w="2051050" h="1649730">
                <a:moveTo>
                  <a:pt x="1924825" y="57150"/>
                </a:moveTo>
                <a:lnTo>
                  <a:pt x="672465" y="57150"/>
                </a:lnTo>
                <a:lnTo>
                  <a:pt x="670179" y="58673"/>
                </a:lnTo>
                <a:lnTo>
                  <a:pt x="0" y="1644522"/>
                </a:lnTo>
                <a:lnTo>
                  <a:pt x="11684" y="1649348"/>
                </a:lnTo>
                <a:lnTo>
                  <a:pt x="679183" y="69850"/>
                </a:lnTo>
                <a:lnTo>
                  <a:pt x="675005" y="69850"/>
                </a:lnTo>
                <a:lnTo>
                  <a:pt x="680847" y="65912"/>
                </a:lnTo>
                <a:lnTo>
                  <a:pt x="1924029" y="65912"/>
                </a:lnTo>
                <a:lnTo>
                  <a:pt x="1923542" y="63500"/>
                </a:lnTo>
                <a:lnTo>
                  <a:pt x="1924825" y="57150"/>
                </a:lnTo>
                <a:close/>
              </a:path>
              <a:path w="2051050" h="1649730">
                <a:moveTo>
                  <a:pt x="1987042" y="0"/>
                </a:moveTo>
                <a:lnTo>
                  <a:pt x="1962332" y="4992"/>
                </a:lnTo>
                <a:lnTo>
                  <a:pt x="1942147" y="18605"/>
                </a:lnTo>
                <a:lnTo>
                  <a:pt x="1928534" y="38790"/>
                </a:lnTo>
                <a:lnTo>
                  <a:pt x="1923542" y="63500"/>
                </a:lnTo>
                <a:lnTo>
                  <a:pt x="1928534" y="88209"/>
                </a:lnTo>
                <a:lnTo>
                  <a:pt x="1942147" y="108394"/>
                </a:lnTo>
                <a:lnTo>
                  <a:pt x="1962332" y="122007"/>
                </a:lnTo>
                <a:lnTo>
                  <a:pt x="1987042" y="127000"/>
                </a:lnTo>
                <a:lnTo>
                  <a:pt x="2011751" y="122007"/>
                </a:lnTo>
                <a:lnTo>
                  <a:pt x="2031936" y="108394"/>
                </a:lnTo>
                <a:lnTo>
                  <a:pt x="2045549" y="88209"/>
                </a:lnTo>
                <a:lnTo>
                  <a:pt x="2049258" y="69850"/>
                </a:lnTo>
                <a:lnTo>
                  <a:pt x="1987042" y="69850"/>
                </a:lnTo>
                <a:lnTo>
                  <a:pt x="1987042" y="57150"/>
                </a:lnTo>
                <a:lnTo>
                  <a:pt x="2049258" y="57150"/>
                </a:lnTo>
                <a:lnTo>
                  <a:pt x="2045549" y="38790"/>
                </a:lnTo>
                <a:lnTo>
                  <a:pt x="2031936" y="18605"/>
                </a:lnTo>
                <a:lnTo>
                  <a:pt x="2011751" y="4992"/>
                </a:lnTo>
                <a:lnTo>
                  <a:pt x="1987042" y="0"/>
                </a:lnTo>
                <a:close/>
              </a:path>
              <a:path w="2051050" h="1649730">
                <a:moveTo>
                  <a:pt x="680847" y="65912"/>
                </a:moveTo>
                <a:lnTo>
                  <a:pt x="675005" y="69850"/>
                </a:lnTo>
                <a:lnTo>
                  <a:pt x="679183" y="69850"/>
                </a:lnTo>
                <a:lnTo>
                  <a:pt x="680847" y="65912"/>
                </a:lnTo>
                <a:close/>
              </a:path>
              <a:path w="2051050" h="1649730">
                <a:moveTo>
                  <a:pt x="1924029" y="65912"/>
                </a:moveTo>
                <a:lnTo>
                  <a:pt x="680847" y="65912"/>
                </a:lnTo>
                <a:lnTo>
                  <a:pt x="679183" y="69850"/>
                </a:lnTo>
                <a:lnTo>
                  <a:pt x="1924825" y="69850"/>
                </a:lnTo>
                <a:lnTo>
                  <a:pt x="1924029" y="65912"/>
                </a:lnTo>
                <a:close/>
              </a:path>
              <a:path w="2051050" h="1649730">
                <a:moveTo>
                  <a:pt x="2049258" y="57150"/>
                </a:moveTo>
                <a:lnTo>
                  <a:pt x="1987042" y="57150"/>
                </a:lnTo>
                <a:lnTo>
                  <a:pt x="1987042" y="69850"/>
                </a:lnTo>
                <a:lnTo>
                  <a:pt x="2049258" y="69850"/>
                </a:lnTo>
                <a:lnTo>
                  <a:pt x="2050542" y="63500"/>
                </a:lnTo>
                <a:lnTo>
                  <a:pt x="2049258" y="57150"/>
                </a:lnTo>
                <a:close/>
              </a:path>
            </a:pathLst>
          </a:custGeom>
          <a:solidFill>
            <a:srgbClr val="5F5F5F">
              <a:alpha val="50195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92933" y="3005963"/>
            <a:ext cx="2051050" cy="1649730"/>
          </a:xfrm>
          <a:custGeom>
            <a:avLst/>
            <a:gdLst/>
            <a:ahLst/>
            <a:cxnLst/>
            <a:rect l="l" t="t" r="r" b="b"/>
            <a:pathLst>
              <a:path w="2051050" h="1649729">
                <a:moveTo>
                  <a:pt x="1987042" y="1522349"/>
                </a:moveTo>
                <a:lnTo>
                  <a:pt x="1962332" y="1527339"/>
                </a:lnTo>
                <a:lnTo>
                  <a:pt x="1942147" y="1540949"/>
                </a:lnTo>
                <a:lnTo>
                  <a:pt x="1928534" y="1561134"/>
                </a:lnTo>
                <a:lnTo>
                  <a:pt x="1923542" y="1585849"/>
                </a:lnTo>
                <a:lnTo>
                  <a:pt x="1928534" y="1610563"/>
                </a:lnTo>
                <a:lnTo>
                  <a:pt x="1942147" y="1630748"/>
                </a:lnTo>
                <a:lnTo>
                  <a:pt x="1962332" y="1644358"/>
                </a:lnTo>
                <a:lnTo>
                  <a:pt x="1987042" y="1649349"/>
                </a:lnTo>
                <a:lnTo>
                  <a:pt x="2011751" y="1644358"/>
                </a:lnTo>
                <a:lnTo>
                  <a:pt x="2031936" y="1630748"/>
                </a:lnTo>
                <a:lnTo>
                  <a:pt x="2045549" y="1610563"/>
                </a:lnTo>
                <a:lnTo>
                  <a:pt x="2049259" y="1592199"/>
                </a:lnTo>
                <a:lnTo>
                  <a:pt x="1987042" y="1592199"/>
                </a:lnTo>
                <a:lnTo>
                  <a:pt x="1987042" y="1579499"/>
                </a:lnTo>
                <a:lnTo>
                  <a:pt x="2049259" y="1579499"/>
                </a:lnTo>
                <a:lnTo>
                  <a:pt x="2045549" y="1561134"/>
                </a:lnTo>
                <a:lnTo>
                  <a:pt x="2031936" y="1540949"/>
                </a:lnTo>
                <a:lnTo>
                  <a:pt x="2011751" y="1527339"/>
                </a:lnTo>
                <a:lnTo>
                  <a:pt x="1987042" y="1522349"/>
                </a:lnTo>
                <a:close/>
              </a:path>
              <a:path w="2051050" h="1649729">
                <a:moveTo>
                  <a:pt x="11684" y="0"/>
                </a:moveTo>
                <a:lnTo>
                  <a:pt x="0" y="4825"/>
                </a:lnTo>
                <a:lnTo>
                  <a:pt x="669163" y="1588325"/>
                </a:lnTo>
                <a:lnTo>
                  <a:pt x="670179" y="1590675"/>
                </a:lnTo>
                <a:lnTo>
                  <a:pt x="672465" y="1592199"/>
                </a:lnTo>
                <a:lnTo>
                  <a:pt x="1924824" y="1592199"/>
                </a:lnTo>
                <a:lnTo>
                  <a:pt x="1923542" y="1585849"/>
                </a:lnTo>
                <a:lnTo>
                  <a:pt x="1924042" y="1583372"/>
                </a:lnTo>
                <a:lnTo>
                  <a:pt x="680847" y="1583372"/>
                </a:lnTo>
                <a:lnTo>
                  <a:pt x="675005" y="1579499"/>
                </a:lnTo>
                <a:lnTo>
                  <a:pt x="679209" y="1579499"/>
                </a:lnTo>
                <a:lnTo>
                  <a:pt x="11684" y="0"/>
                </a:lnTo>
                <a:close/>
              </a:path>
              <a:path w="2051050" h="1649729">
                <a:moveTo>
                  <a:pt x="2049259" y="1579499"/>
                </a:moveTo>
                <a:lnTo>
                  <a:pt x="1987042" y="1579499"/>
                </a:lnTo>
                <a:lnTo>
                  <a:pt x="1987042" y="1592199"/>
                </a:lnTo>
                <a:lnTo>
                  <a:pt x="2049259" y="1592199"/>
                </a:lnTo>
                <a:lnTo>
                  <a:pt x="2050542" y="1585849"/>
                </a:lnTo>
                <a:lnTo>
                  <a:pt x="2049259" y="1579499"/>
                </a:lnTo>
                <a:close/>
              </a:path>
              <a:path w="2051050" h="1649729">
                <a:moveTo>
                  <a:pt x="679209" y="1579499"/>
                </a:moveTo>
                <a:lnTo>
                  <a:pt x="675005" y="1579499"/>
                </a:lnTo>
                <a:lnTo>
                  <a:pt x="680847" y="1583372"/>
                </a:lnTo>
                <a:lnTo>
                  <a:pt x="679209" y="1579499"/>
                </a:lnTo>
                <a:close/>
              </a:path>
              <a:path w="2051050" h="1649729">
                <a:moveTo>
                  <a:pt x="1924824" y="1579499"/>
                </a:moveTo>
                <a:lnTo>
                  <a:pt x="679209" y="1579499"/>
                </a:lnTo>
                <a:lnTo>
                  <a:pt x="680847" y="1583372"/>
                </a:lnTo>
                <a:lnTo>
                  <a:pt x="1924042" y="1583372"/>
                </a:lnTo>
                <a:lnTo>
                  <a:pt x="1924824" y="1579499"/>
                </a:lnTo>
                <a:close/>
              </a:path>
            </a:pathLst>
          </a:custGeom>
          <a:solidFill>
            <a:srgbClr val="5F5F5F">
              <a:alpha val="50195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10128" y="2908300"/>
            <a:ext cx="1132205" cy="127000"/>
          </a:xfrm>
          <a:custGeom>
            <a:avLst/>
            <a:gdLst/>
            <a:ahLst/>
            <a:cxnLst/>
            <a:rect l="l" t="t" r="r" b="b"/>
            <a:pathLst>
              <a:path w="1132204" h="127000">
                <a:moveTo>
                  <a:pt x="1068705" y="0"/>
                </a:moveTo>
                <a:lnTo>
                  <a:pt x="1043995" y="4992"/>
                </a:lnTo>
                <a:lnTo>
                  <a:pt x="1023810" y="18605"/>
                </a:lnTo>
                <a:lnTo>
                  <a:pt x="1010197" y="38790"/>
                </a:lnTo>
                <a:lnTo>
                  <a:pt x="1005205" y="63500"/>
                </a:lnTo>
                <a:lnTo>
                  <a:pt x="1010197" y="88209"/>
                </a:lnTo>
                <a:lnTo>
                  <a:pt x="1023810" y="108394"/>
                </a:lnTo>
                <a:lnTo>
                  <a:pt x="1043995" y="122007"/>
                </a:lnTo>
                <a:lnTo>
                  <a:pt x="1068705" y="127000"/>
                </a:lnTo>
                <a:lnTo>
                  <a:pt x="1093414" y="122007"/>
                </a:lnTo>
                <a:lnTo>
                  <a:pt x="1113599" y="108394"/>
                </a:lnTo>
                <a:lnTo>
                  <a:pt x="1127212" y="88209"/>
                </a:lnTo>
                <a:lnTo>
                  <a:pt x="1130921" y="69850"/>
                </a:lnTo>
                <a:lnTo>
                  <a:pt x="1068705" y="69850"/>
                </a:lnTo>
                <a:lnTo>
                  <a:pt x="1068705" y="57150"/>
                </a:lnTo>
                <a:lnTo>
                  <a:pt x="1130921" y="57150"/>
                </a:lnTo>
                <a:lnTo>
                  <a:pt x="1127212" y="38790"/>
                </a:lnTo>
                <a:lnTo>
                  <a:pt x="1113599" y="18605"/>
                </a:lnTo>
                <a:lnTo>
                  <a:pt x="1093414" y="4992"/>
                </a:lnTo>
                <a:lnTo>
                  <a:pt x="1068705" y="0"/>
                </a:lnTo>
                <a:close/>
              </a:path>
              <a:path w="1132204" h="127000">
                <a:moveTo>
                  <a:pt x="1006488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1006488" y="69850"/>
                </a:lnTo>
                <a:lnTo>
                  <a:pt x="1005205" y="63500"/>
                </a:lnTo>
                <a:lnTo>
                  <a:pt x="1006488" y="57150"/>
                </a:lnTo>
                <a:close/>
              </a:path>
              <a:path w="1132204" h="127000">
                <a:moveTo>
                  <a:pt x="1130921" y="57150"/>
                </a:moveTo>
                <a:lnTo>
                  <a:pt x="1068705" y="57150"/>
                </a:lnTo>
                <a:lnTo>
                  <a:pt x="1068705" y="69850"/>
                </a:lnTo>
                <a:lnTo>
                  <a:pt x="1130921" y="69850"/>
                </a:lnTo>
                <a:lnTo>
                  <a:pt x="1132205" y="63500"/>
                </a:lnTo>
                <a:lnTo>
                  <a:pt x="1130921" y="57150"/>
                </a:lnTo>
                <a:close/>
              </a:path>
            </a:pathLst>
          </a:custGeom>
          <a:solidFill>
            <a:srgbClr val="5F5F5F">
              <a:alpha val="50195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9388" y="1917192"/>
            <a:ext cx="2110740" cy="2110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62683" y="2250948"/>
            <a:ext cx="1242060" cy="1447800"/>
          </a:xfrm>
          <a:custGeom>
            <a:avLst/>
            <a:gdLst/>
            <a:ahLst/>
            <a:cxnLst/>
            <a:rect l="l" t="t" r="r" b="b"/>
            <a:pathLst>
              <a:path w="1242060" h="1447800">
                <a:moveTo>
                  <a:pt x="758825" y="1435099"/>
                </a:moveTo>
                <a:lnTo>
                  <a:pt x="442303" y="1435099"/>
                </a:lnTo>
                <a:lnTo>
                  <a:pt x="489077" y="1447799"/>
                </a:lnTo>
                <a:lnTo>
                  <a:pt x="714873" y="1447799"/>
                </a:lnTo>
                <a:lnTo>
                  <a:pt x="758825" y="1435099"/>
                </a:lnTo>
                <a:close/>
              </a:path>
              <a:path w="1242060" h="1447800">
                <a:moveTo>
                  <a:pt x="626022" y="0"/>
                </a:moveTo>
                <a:lnTo>
                  <a:pt x="458517" y="0"/>
                </a:lnTo>
                <a:lnTo>
                  <a:pt x="406378" y="12700"/>
                </a:lnTo>
                <a:lnTo>
                  <a:pt x="357360" y="25400"/>
                </a:lnTo>
                <a:lnTo>
                  <a:pt x="311467" y="38100"/>
                </a:lnTo>
                <a:lnTo>
                  <a:pt x="268705" y="50800"/>
                </a:lnTo>
                <a:lnTo>
                  <a:pt x="229078" y="63500"/>
                </a:lnTo>
                <a:lnTo>
                  <a:pt x="192592" y="88900"/>
                </a:lnTo>
                <a:lnTo>
                  <a:pt x="159252" y="114300"/>
                </a:lnTo>
                <a:lnTo>
                  <a:pt x="129063" y="139700"/>
                </a:lnTo>
                <a:lnTo>
                  <a:pt x="78159" y="203200"/>
                </a:lnTo>
                <a:lnTo>
                  <a:pt x="57453" y="228600"/>
                </a:lnTo>
                <a:lnTo>
                  <a:pt x="39919" y="266700"/>
                </a:lnTo>
                <a:lnTo>
                  <a:pt x="25562" y="304800"/>
                </a:lnTo>
                <a:lnTo>
                  <a:pt x="14386" y="355600"/>
                </a:lnTo>
                <a:lnTo>
                  <a:pt x="6397" y="393700"/>
                </a:lnTo>
                <a:lnTo>
                  <a:pt x="1600" y="444500"/>
                </a:lnTo>
                <a:lnTo>
                  <a:pt x="0" y="495300"/>
                </a:lnTo>
                <a:lnTo>
                  <a:pt x="3860" y="558800"/>
                </a:lnTo>
                <a:lnTo>
                  <a:pt x="14628" y="609600"/>
                </a:lnTo>
                <a:lnTo>
                  <a:pt x="31082" y="660400"/>
                </a:lnTo>
                <a:lnTo>
                  <a:pt x="52001" y="698500"/>
                </a:lnTo>
                <a:lnTo>
                  <a:pt x="76165" y="736600"/>
                </a:lnTo>
                <a:lnTo>
                  <a:pt x="102352" y="774700"/>
                </a:lnTo>
                <a:lnTo>
                  <a:pt x="129342" y="800100"/>
                </a:lnTo>
                <a:lnTo>
                  <a:pt x="155914" y="825500"/>
                </a:lnTo>
                <a:lnTo>
                  <a:pt x="180848" y="850900"/>
                </a:lnTo>
                <a:lnTo>
                  <a:pt x="200068" y="876300"/>
                </a:lnTo>
                <a:lnTo>
                  <a:pt x="216789" y="889000"/>
                </a:lnTo>
                <a:lnTo>
                  <a:pt x="250552" y="977900"/>
                </a:lnTo>
                <a:lnTo>
                  <a:pt x="257871" y="1041400"/>
                </a:lnTo>
                <a:lnTo>
                  <a:pt x="259969" y="1104900"/>
                </a:lnTo>
                <a:lnTo>
                  <a:pt x="257748" y="1155700"/>
                </a:lnTo>
                <a:lnTo>
                  <a:pt x="252113" y="1206500"/>
                </a:lnTo>
                <a:lnTo>
                  <a:pt x="243967" y="1244600"/>
                </a:lnTo>
                <a:lnTo>
                  <a:pt x="234211" y="1282699"/>
                </a:lnTo>
                <a:lnTo>
                  <a:pt x="223750" y="1320799"/>
                </a:lnTo>
                <a:lnTo>
                  <a:pt x="213487" y="1346199"/>
                </a:lnTo>
                <a:lnTo>
                  <a:pt x="210439" y="1346199"/>
                </a:lnTo>
                <a:lnTo>
                  <a:pt x="213487" y="1358899"/>
                </a:lnTo>
                <a:lnTo>
                  <a:pt x="219329" y="1358899"/>
                </a:lnTo>
                <a:lnTo>
                  <a:pt x="262114" y="1384299"/>
                </a:lnTo>
                <a:lnTo>
                  <a:pt x="305911" y="1396999"/>
                </a:lnTo>
                <a:lnTo>
                  <a:pt x="350613" y="1422399"/>
                </a:lnTo>
                <a:lnTo>
                  <a:pt x="396113" y="1435099"/>
                </a:lnTo>
                <a:lnTo>
                  <a:pt x="764794" y="1435099"/>
                </a:lnTo>
                <a:lnTo>
                  <a:pt x="767715" y="1422399"/>
                </a:lnTo>
                <a:lnTo>
                  <a:pt x="485759" y="1422399"/>
                </a:lnTo>
                <a:lnTo>
                  <a:pt x="338180" y="1384299"/>
                </a:lnTo>
                <a:lnTo>
                  <a:pt x="291314" y="1371599"/>
                </a:lnTo>
                <a:lnTo>
                  <a:pt x="245999" y="1346199"/>
                </a:lnTo>
                <a:lnTo>
                  <a:pt x="255999" y="1308099"/>
                </a:lnTo>
                <a:lnTo>
                  <a:pt x="265700" y="1282699"/>
                </a:lnTo>
                <a:lnTo>
                  <a:pt x="274371" y="1244600"/>
                </a:lnTo>
                <a:lnTo>
                  <a:pt x="281280" y="1193800"/>
                </a:lnTo>
                <a:lnTo>
                  <a:pt x="285694" y="1143000"/>
                </a:lnTo>
                <a:lnTo>
                  <a:pt x="286883" y="1092200"/>
                </a:lnTo>
                <a:lnTo>
                  <a:pt x="284115" y="1028700"/>
                </a:lnTo>
                <a:lnTo>
                  <a:pt x="276657" y="977900"/>
                </a:lnTo>
                <a:lnTo>
                  <a:pt x="263779" y="914400"/>
                </a:lnTo>
                <a:lnTo>
                  <a:pt x="256180" y="889000"/>
                </a:lnTo>
                <a:lnTo>
                  <a:pt x="242712" y="876300"/>
                </a:lnTo>
                <a:lnTo>
                  <a:pt x="224220" y="850900"/>
                </a:lnTo>
                <a:lnTo>
                  <a:pt x="201549" y="838200"/>
                </a:lnTo>
                <a:lnTo>
                  <a:pt x="173615" y="812800"/>
                </a:lnTo>
                <a:lnTo>
                  <a:pt x="144220" y="774700"/>
                </a:lnTo>
                <a:lnTo>
                  <a:pt x="114962" y="749300"/>
                </a:lnTo>
                <a:lnTo>
                  <a:pt x="87439" y="711200"/>
                </a:lnTo>
                <a:lnTo>
                  <a:pt x="63250" y="660400"/>
                </a:lnTo>
                <a:lnTo>
                  <a:pt x="43993" y="609600"/>
                </a:lnTo>
                <a:lnTo>
                  <a:pt x="31267" y="558800"/>
                </a:lnTo>
                <a:lnTo>
                  <a:pt x="26670" y="495300"/>
                </a:lnTo>
                <a:lnTo>
                  <a:pt x="29024" y="431800"/>
                </a:lnTo>
                <a:lnTo>
                  <a:pt x="36050" y="381000"/>
                </a:lnTo>
                <a:lnTo>
                  <a:pt x="47693" y="330200"/>
                </a:lnTo>
                <a:lnTo>
                  <a:pt x="63897" y="279400"/>
                </a:lnTo>
                <a:lnTo>
                  <a:pt x="84606" y="241300"/>
                </a:lnTo>
                <a:lnTo>
                  <a:pt x="109765" y="203200"/>
                </a:lnTo>
                <a:lnTo>
                  <a:pt x="139319" y="165100"/>
                </a:lnTo>
                <a:lnTo>
                  <a:pt x="171935" y="139700"/>
                </a:lnTo>
                <a:lnTo>
                  <a:pt x="208471" y="114300"/>
                </a:lnTo>
                <a:lnTo>
                  <a:pt x="248905" y="88900"/>
                </a:lnTo>
                <a:lnTo>
                  <a:pt x="293215" y="76200"/>
                </a:lnTo>
                <a:lnTo>
                  <a:pt x="341379" y="50800"/>
                </a:lnTo>
                <a:lnTo>
                  <a:pt x="393375" y="38100"/>
                </a:lnTo>
                <a:lnTo>
                  <a:pt x="449181" y="38100"/>
                </a:lnTo>
                <a:lnTo>
                  <a:pt x="508775" y="25400"/>
                </a:lnTo>
                <a:lnTo>
                  <a:pt x="772918" y="25400"/>
                </a:lnTo>
                <a:lnTo>
                  <a:pt x="726396" y="12700"/>
                </a:lnTo>
                <a:lnTo>
                  <a:pt x="677437" y="12700"/>
                </a:lnTo>
                <a:lnTo>
                  <a:pt x="626022" y="0"/>
                </a:lnTo>
                <a:close/>
              </a:path>
              <a:path w="1242060" h="1447800">
                <a:moveTo>
                  <a:pt x="773684" y="1143000"/>
                </a:moveTo>
                <a:lnTo>
                  <a:pt x="758825" y="1143000"/>
                </a:lnTo>
                <a:lnTo>
                  <a:pt x="749867" y="1168400"/>
                </a:lnTo>
                <a:lnTo>
                  <a:pt x="744044" y="1219200"/>
                </a:lnTo>
                <a:lnTo>
                  <a:pt x="740921" y="1282699"/>
                </a:lnTo>
                <a:lnTo>
                  <a:pt x="740065" y="1358899"/>
                </a:lnTo>
                <a:lnTo>
                  <a:pt x="741045" y="1409699"/>
                </a:lnTo>
                <a:lnTo>
                  <a:pt x="690140" y="1422399"/>
                </a:lnTo>
                <a:lnTo>
                  <a:pt x="767715" y="1422399"/>
                </a:lnTo>
                <a:lnTo>
                  <a:pt x="768078" y="1346199"/>
                </a:lnTo>
                <a:lnTo>
                  <a:pt x="769161" y="1282699"/>
                </a:lnTo>
                <a:lnTo>
                  <a:pt x="770951" y="1231900"/>
                </a:lnTo>
                <a:lnTo>
                  <a:pt x="773437" y="1193800"/>
                </a:lnTo>
                <a:lnTo>
                  <a:pt x="776605" y="1168400"/>
                </a:lnTo>
                <a:lnTo>
                  <a:pt x="865573" y="1168400"/>
                </a:lnTo>
                <a:lnTo>
                  <a:pt x="808094" y="1155700"/>
                </a:lnTo>
                <a:lnTo>
                  <a:pt x="773684" y="1143000"/>
                </a:lnTo>
                <a:close/>
              </a:path>
              <a:path w="1242060" h="1447800">
                <a:moveTo>
                  <a:pt x="865573" y="1168400"/>
                </a:moveTo>
                <a:lnTo>
                  <a:pt x="776605" y="1168400"/>
                </a:lnTo>
                <a:lnTo>
                  <a:pt x="819880" y="1181100"/>
                </a:lnTo>
                <a:lnTo>
                  <a:pt x="877780" y="1193800"/>
                </a:lnTo>
                <a:lnTo>
                  <a:pt x="938654" y="1206500"/>
                </a:lnTo>
                <a:lnTo>
                  <a:pt x="990855" y="1219200"/>
                </a:lnTo>
                <a:lnTo>
                  <a:pt x="1079023" y="1219200"/>
                </a:lnTo>
                <a:lnTo>
                  <a:pt x="1104511" y="1193800"/>
                </a:lnTo>
                <a:lnTo>
                  <a:pt x="988259" y="1193800"/>
                </a:lnTo>
                <a:lnTo>
                  <a:pt x="930750" y="1181100"/>
                </a:lnTo>
                <a:lnTo>
                  <a:pt x="865573" y="1168400"/>
                </a:lnTo>
                <a:close/>
              </a:path>
              <a:path w="1242060" h="1447800">
                <a:moveTo>
                  <a:pt x="1123692" y="1054100"/>
                </a:moveTo>
                <a:lnTo>
                  <a:pt x="1093851" y="1054100"/>
                </a:lnTo>
                <a:lnTo>
                  <a:pt x="1093851" y="1079500"/>
                </a:lnTo>
                <a:lnTo>
                  <a:pt x="1095922" y="1092200"/>
                </a:lnTo>
                <a:lnTo>
                  <a:pt x="1097184" y="1117600"/>
                </a:lnTo>
                <a:lnTo>
                  <a:pt x="1096779" y="1130300"/>
                </a:lnTo>
                <a:lnTo>
                  <a:pt x="1093851" y="1155700"/>
                </a:lnTo>
                <a:lnTo>
                  <a:pt x="1086151" y="1168400"/>
                </a:lnTo>
                <a:lnTo>
                  <a:pt x="1072356" y="1193800"/>
                </a:lnTo>
                <a:lnTo>
                  <a:pt x="1104511" y="1193800"/>
                </a:lnTo>
                <a:lnTo>
                  <a:pt x="1120521" y="1155700"/>
                </a:lnTo>
                <a:lnTo>
                  <a:pt x="1125156" y="1130300"/>
                </a:lnTo>
                <a:lnTo>
                  <a:pt x="1126458" y="1117600"/>
                </a:lnTo>
                <a:lnTo>
                  <a:pt x="1125521" y="1092200"/>
                </a:lnTo>
                <a:lnTo>
                  <a:pt x="1123442" y="1079500"/>
                </a:lnTo>
                <a:lnTo>
                  <a:pt x="1123442" y="1066800"/>
                </a:lnTo>
                <a:lnTo>
                  <a:pt x="1120521" y="1066800"/>
                </a:lnTo>
                <a:lnTo>
                  <a:pt x="1123692" y="1054100"/>
                </a:lnTo>
                <a:close/>
              </a:path>
              <a:path w="1242060" h="1447800">
                <a:moveTo>
                  <a:pt x="1145349" y="1016000"/>
                </a:moveTo>
                <a:lnTo>
                  <a:pt x="1111631" y="1016000"/>
                </a:lnTo>
                <a:lnTo>
                  <a:pt x="1107174" y="1028700"/>
                </a:lnTo>
                <a:lnTo>
                  <a:pt x="1098307" y="1054100"/>
                </a:lnTo>
                <a:lnTo>
                  <a:pt x="1128268" y="1054100"/>
                </a:lnTo>
                <a:lnTo>
                  <a:pt x="1133415" y="1041400"/>
                </a:lnTo>
                <a:lnTo>
                  <a:pt x="1138301" y="1028700"/>
                </a:lnTo>
                <a:lnTo>
                  <a:pt x="1142253" y="1028700"/>
                </a:lnTo>
                <a:lnTo>
                  <a:pt x="1145349" y="1016000"/>
                </a:lnTo>
                <a:close/>
              </a:path>
              <a:path w="1242060" h="1447800">
                <a:moveTo>
                  <a:pt x="1151300" y="965200"/>
                </a:moveTo>
                <a:lnTo>
                  <a:pt x="1114552" y="965200"/>
                </a:lnTo>
                <a:lnTo>
                  <a:pt x="1111631" y="977900"/>
                </a:lnTo>
                <a:lnTo>
                  <a:pt x="1114552" y="977900"/>
                </a:lnTo>
                <a:lnTo>
                  <a:pt x="1117600" y="990600"/>
                </a:lnTo>
                <a:lnTo>
                  <a:pt x="1120521" y="1003300"/>
                </a:lnTo>
                <a:lnTo>
                  <a:pt x="1117600" y="1016000"/>
                </a:lnTo>
                <a:lnTo>
                  <a:pt x="1147873" y="1016000"/>
                </a:lnTo>
                <a:lnTo>
                  <a:pt x="1150112" y="1003300"/>
                </a:lnTo>
                <a:lnTo>
                  <a:pt x="1149609" y="1003300"/>
                </a:lnTo>
                <a:lnTo>
                  <a:pt x="1148286" y="990600"/>
                </a:lnTo>
                <a:lnTo>
                  <a:pt x="1146415" y="990600"/>
                </a:lnTo>
                <a:lnTo>
                  <a:pt x="1144270" y="977900"/>
                </a:lnTo>
                <a:lnTo>
                  <a:pt x="1151300" y="965200"/>
                </a:lnTo>
                <a:close/>
              </a:path>
              <a:path w="1242060" h="1447800">
                <a:moveTo>
                  <a:pt x="1167892" y="939800"/>
                </a:moveTo>
                <a:lnTo>
                  <a:pt x="1137959" y="939800"/>
                </a:lnTo>
                <a:lnTo>
                  <a:pt x="1132744" y="952500"/>
                </a:lnTo>
                <a:lnTo>
                  <a:pt x="1125862" y="952500"/>
                </a:lnTo>
                <a:lnTo>
                  <a:pt x="1117600" y="965200"/>
                </a:lnTo>
                <a:lnTo>
                  <a:pt x="1158319" y="965200"/>
                </a:lnTo>
                <a:lnTo>
                  <a:pt x="1164218" y="952500"/>
                </a:lnTo>
                <a:lnTo>
                  <a:pt x="1167892" y="939800"/>
                </a:lnTo>
                <a:close/>
              </a:path>
              <a:path w="1242060" h="1447800">
                <a:moveTo>
                  <a:pt x="1212469" y="850900"/>
                </a:moveTo>
                <a:lnTo>
                  <a:pt x="1129411" y="850900"/>
                </a:lnTo>
                <a:lnTo>
                  <a:pt x="1129411" y="863600"/>
                </a:lnTo>
                <a:lnTo>
                  <a:pt x="1127722" y="889000"/>
                </a:lnTo>
                <a:lnTo>
                  <a:pt x="1126855" y="901700"/>
                </a:lnTo>
                <a:lnTo>
                  <a:pt x="1126535" y="901700"/>
                </a:lnTo>
                <a:lnTo>
                  <a:pt x="1126490" y="914400"/>
                </a:lnTo>
                <a:lnTo>
                  <a:pt x="1132332" y="914400"/>
                </a:lnTo>
                <a:lnTo>
                  <a:pt x="1138301" y="927100"/>
                </a:lnTo>
                <a:lnTo>
                  <a:pt x="1141222" y="939800"/>
                </a:lnTo>
                <a:lnTo>
                  <a:pt x="1166885" y="939800"/>
                </a:lnTo>
                <a:lnTo>
                  <a:pt x="1164224" y="927100"/>
                </a:lnTo>
                <a:lnTo>
                  <a:pt x="1160444" y="914400"/>
                </a:lnTo>
                <a:lnTo>
                  <a:pt x="1156081" y="901700"/>
                </a:lnTo>
                <a:lnTo>
                  <a:pt x="1156081" y="876300"/>
                </a:lnTo>
                <a:lnTo>
                  <a:pt x="1171142" y="863600"/>
                </a:lnTo>
                <a:lnTo>
                  <a:pt x="1202408" y="863600"/>
                </a:lnTo>
                <a:lnTo>
                  <a:pt x="1212469" y="850900"/>
                </a:lnTo>
                <a:close/>
              </a:path>
              <a:path w="1242060" h="1447800">
                <a:moveTo>
                  <a:pt x="539496" y="812800"/>
                </a:moveTo>
                <a:lnTo>
                  <a:pt x="509905" y="812800"/>
                </a:lnTo>
                <a:lnTo>
                  <a:pt x="517959" y="838200"/>
                </a:lnTo>
                <a:lnTo>
                  <a:pt x="532431" y="850900"/>
                </a:lnTo>
                <a:lnTo>
                  <a:pt x="551928" y="863600"/>
                </a:lnTo>
                <a:lnTo>
                  <a:pt x="598231" y="863600"/>
                </a:lnTo>
                <a:lnTo>
                  <a:pt x="618061" y="850900"/>
                </a:lnTo>
                <a:lnTo>
                  <a:pt x="633438" y="838200"/>
                </a:lnTo>
                <a:lnTo>
                  <a:pt x="553989" y="838200"/>
                </a:lnTo>
                <a:lnTo>
                  <a:pt x="545498" y="825500"/>
                </a:lnTo>
                <a:lnTo>
                  <a:pt x="539496" y="812800"/>
                </a:lnTo>
                <a:close/>
              </a:path>
              <a:path w="1242060" h="1447800">
                <a:moveTo>
                  <a:pt x="1102741" y="558800"/>
                </a:moveTo>
                <a:lnTo>
                  <a:pt x="1076071" y="558800"/>
                </a:lnTo>
                <a:lnTo>
                  <a:pt x="1086060" y="584200"/>
                </a:lnTo>
                <a:lnTo>
                  <a:pt x="1109408" y="635000"/>
                </a:lnTo>
                <a:lnTo>
                  <a:pt x="1142757" y="685800"/>
                </a:lnTo>
                <a:lnTo>
                  <a:pt x="1182751" y="749300"/>
                </a:lnTo>
                <a:lnTo>
                  <a:pt x="1192002" y="774700"/>
                </a:lnTo>
                <a:lnTo>
                  <a:pt x="1200943" y="787400"/>
                </a:lnTo>
                <a:lnTo>
                  <a:pt x="1208218" y="800100"/>
                </a:lnTo>
                <a:lnTo>
                  <a:pt x="1212469" y="812800"/>
                </a:lnTo>
                <a:lnTo>
                  <a:pt x="1211032" y="812800"/>
                </a:lnTo>
                <a:lnTo>
                  <a:pt x="1207643" y="825500"/>
                </a:lnTo>
                <a:lnTo>
                  <a:pt x="1203682" y="825500"/>
                </a:lnTo>
                <a:lnTo>
                  <a:pt x="1200531" y="838200"/>
                </a:lnTo>
                <a:lnTo>
                  <a:pt x="1159686" y="838200"/>
                </a:lnTo>
                <a:lnTo>
                  <a:pt x="1141222" y="850900"/>
                </a:lnTo>
                <a:lnTo>
                  <a:pt x="1224593" y="850900"/>
                </a:lnTo>
                <a:lnTo>
                  <a:pt x="1233932" y="838200"/>
                </a:lnTo>
                <a:lnTo>
                  <a:pt x="1239936" y="812800"/>
                </a:lnTo>
                <a:lnTo>
                  <a:pt x="1242060" y="800100"/>
                </a:lnTo>
                <a:lnTo>
                  <a:pt x="1241093" y="800100"/>
                </a:lnTo>
                <a:lnTo>
                  <a:pt x="1236519" y="787400"/>
                </a:lnTo>
                <a:lnTo>
                  <a:pt x="1225825" y="774700"/>
                </a:lnTo>
                <a:lnTo>
                  <a:pt x="1206500" y="736600"/>
                </a:lnTo>
                <a:lnTo>
                  <a:pt x="1176125" y="698500"/>
                </a:lnTo>
                <a:lnTo>
                  <a:pt x="1143523" y="635000"/>
                </a:lnTo>
                <a:lnTo>
                  <a:pt x="1116470" y="584200"/>
                </a:lnTo>
                <a:lnTo>
                  <a:pt x="1102741" y="558800"/>
                </a:lnTo>
                <a:close/>
              </a:path>
              <a:path w="1242060" h="1447800">
                <a:moveTo>
                  <a:pt x="643255" y="812800"/>
                </a:moveTo>
                <a:lnTo>
                  <a:pt x="613664" y="812800"/>
                </a:lnTo>
                <a:lnTo>
                  <a:pt x="607613" y="825500"/>
                </a:lnTo>
                <a:lnTo>
                  <a:pt x="598789" y="838200"/>
                </a:lnTo>
                <a:lnTo>
                  <a:pt x="633438" y="838200"/>
                </a:lnTo>
                <a:lnTo>
                  <a:pt x="643255" y="812800"/>
                </a:lnTo>
                <a:close/>
              </a:path>
              <a:path w="1242060" h="1447800">
                <a:moveTo>
                  <a:pt x="679211" y="800100"/>
                </a:moveTo>
                <a:lnTo>
                  <a:pt x="473900" y="800100"/>
                </a:lnTo>
                <a:lnTo>
                  <a:pt x="486195" y="812800"/>
                </a:lnTo>
                <a:lnTo>
                  <a:pt x="666910" y="812800"/>
                </a:lnTo>
                <a:lnTo>
                  <a:pt x="679211" y="800100"/>
                </a:lnTo>
                <a:close/>
              </a:path>
              <a:path w="1242060" h="1447800">
                <a:moveTo>
                  <a:pt x="575056" y="203200"/>
                </a:moveTo>
                <a:lnTo>
                  <a:pt x="526847" y="215900"/>
                </a:lnTo>
                <a:lnTo>
                  <a:pt x="482216" y="228600"/>
                </a:lnTo>
                <a:lnTo>
                  <a:pt x="442561" y="254000"/>
                </a:lnTo>
                <a:lnTo>
                  <a:pt x="409282" y="279400"/>
                </a:lnTo>
                <a:lnTo>
                  <a:pt x="383778" y="317500"/>
                </a:lnTo>
                <a:lnTo>
                  <a:pt x="367449" y="368300"/>
                </a:lnTo>
                <a:lnTo>
                  <a:pt x="361696" y="419100"/>
                </a:lnTo>
                <a:lnTo>
                  <a:pt x="366035" y="457200"/>
                </a:lnTo>
                <a:lnTo>
                  <a:pt x="378698" y="508000"/>
                </a:lnTo>
                <a:lnTo>
                  <a:pt x="399147" y="546100"/>
                </a:lnTo>
                <a:lnTo>
                  <a:pt x="426847" y="571500"/>
                </a:lnTo>
                <a:lnTo>
                  <a:pt x="437439" y="596900"/>
                </a:lnTo>
                <a:lnTo>
                  <a:pt x="449103" y="609600"/>
                </a:lnTo>
                <a:lnTo>
                  <a:pt x="458529" y="647700"/>
                </a:lnTo>
                <a:lnTo>
                  <a:pt x="462407" y="711200"/>
                </a:lnTo>
                <a:lnTo>
                  <a:pt x="462407" y="774700"/>
                </a:lnTo>
                <a:lnTo>
                  <a:pt x="465510" y="800100"/>
                </a:lnTo>
                <a:lnTo>
                  <a:pt x="687631" y="800100"/>
                </a:lnTo>
                <a:lnTo>
                  <a:pt x="689192" y="787400"/>
                </a:lnTo>
                <a:lnTo>
                  <a:pt x="489077" y="787400"/>
                </a:lnTo>
                <a:lnTo>
                  <a:pt x="489077" y="723900"/>
                </a:lnTo>
                <a:lnTo>
                  <a:pt x="690753" y="723900"/>
                </a:lnTo>
                <a:lnTo>
                  <a:pt x="690753" y="711200"/>
                </a:lnTo>
                <a:lnTo>
                  <a:pt x="691518" y="698500"/>
                </a:lnTo>
                <a:lnTo>
                  <a:pt x="489077" y="698500"/>
                </a:lnTo>
                <a:lnTo>
                  <a:pt x="483447" y="647700"/>
                </a:lnTo>
                <a:lnTo>
                  <a:pt x="472805" y="596900"/>
                </a:lnTo>
                <a:lnTo>
                  <a:pt x="459948" y="571500"/>
                </a:lnTo>
                <a:lnTo>
                  <a:pt x="447675" y="558800"/>
                </a:lnTo>
                <a:lnTo>
                  <a:pt x="423808" y="533400"/>
                </a:lnTo>
                <a:lnTo>
                  <a:pt x="406098" y="495300"/>
                </a:lnTo>
                <a:lnTo>
                  <a:pt x="395079" y="457200"/>
                </a:lnTo>
                <a:lnTo>
                  <a:pt x="391287" y="419100"/>
                </a:lnTo>
                <a:lnTo>
                  <a:pt x="397905" y="368300"/>
                </a:lnTo>
                <a:lnTo>
                  <a:pt x="416550" y="330200"/>
                </a:lnTo>
                <a:lnTo>
                  <a:pt x="445404" y="292100"/>
                </a:lnTo>
                <a:lnTo>
                  <a:pt x="482651" y="254000"/>
                </a:lnTo>
                <a:lnTo>
                  <a:pt x="526474" y="241300"/>
                </a:lnTo>
                <a:lnTo>
                  <a:pt x="575056" y="228600"/>
                </a:lnTo>
                <a:lnTo>
                  <a:pt x="669253" y="228600"/>
                </a:lnTo>
                <a:lnTo>
                  <a:pt x="624230" y="215900"/>
                </a:lnTo>
                <a:lnTo>
                  <a:pt x="575056" y="203200"/>
                </a:lnTo>
                <a:close/>
              </a:path>
              <a:path w="1242060" h="1447800">
                <a:moveTo>
                  <a:pt x="690753" y="723900"/>
                </a:moveTo>
                <a:lnTo>
                  <a:pt x="661035" y="723900"/>
                </a:lnTo>
                <a:lnTo>
                  <a:pt x="661035" y="787400"/>
                </a:lnTo>
                <a:lnTo>
                  <a:pt x="689192" y="787400"/>
                </a:lnTo>
                <a:lnTo>
                  <a:pt x="690753" y="774700"/>
                </a:lnTo>
                <a:lnTo>
                  <a:pt x="690753" y="723900"/>
                </a:lnTo>
                <a:close/>
              </a:path>
              <a:path w="1242060" h="1447800">
                <a:moveTo>
                  <a:pt x="503936" y="393700"/>
                </a:moveTo>
                <a:lnTo>
                  <a:pt x="497967" y="393700"/>
                </a:lnTo>
                <a:lnTo>
                  <a:pt x="489077" y="406400"/>
                </a:lnTo>
                <a:lnTo>
                  <a:pt x="486156" y="406400"/>
                </a:lnTo>
                <a:lnTo>
                  <a:pt x="486156" y="419100"/>
                </a:lnTo>
                <a:lnTo>
                  <a:pt x="491093" y="431800"/>
                </a:lnTo>
                <a:lnTo>
                  <a:pt x="503555" y="457200"/>
                </a:lnTo>
                <a:lnTo>
                  <a:pt x="526589" y="482600"/>
                </a:lnTo>
                <a:lnTo>
                  <a:pt x="563245" y="495300"/>
                </a:lnTo>
                <a:lnTo>
                  <a:pt x="563245" y="698500"/>
                </a:lnTo>
                <a:lnTo>
                  <a:pt x="589915" y="698500"/>
                </a:lnTo>
                <a:lnTo>
                  <a:pt x="589915" y="495300"/>
                </a:lnTo>
                <a:lnTo>
                  <a:pt x="625219" y="482600"/>
                </a:lnTo>
                <a:lnTo>
                  <a:pt x="636626" y="469900"/>
                </a:lnTo>
                <a:lnTo>
                  <a:pt x="575056" y="469900"/>
                </a:lnTo>
                <a:lnTo>
                  <a:pt x="546580" y="457200"/>
                </a:lnTo>
                <a:lnTo>
                  <a:pt x="527272" y="444500"/>
                </a:lnTo>
                <a:lnTo>
                  <a:pt x="516298" y="419100"/>
                </a:lnTo>
                <a:lnTo>
                  <a:pt x="512826" y="406400"/>
                </a:lnTo>
                <a:lnTo>
                  <a:pt x="503936" y="393700"/>
                </a:lnTo>
                <a:close/>
              </a:path>
              <a:path w="1242060" h="1447800">
                <a:moveTo>
                  <a:pt x="669253" y="228600"/>
                </a:moveTo>
                <a:lnTo>
                  <a:pt x="575056" y="228600"/>
                </a:lnTo>
                <a:lnTo>
                  <a:pt x="624921" y="241300"/>
                </a:lnTo>
                <a:lnTo>
                  <a:pt x="669605" y="254000"/>
                </a:lnTo>
                <a:lnTo>
                  <a:pt x="707374" y="292100"/>
                </a:lnTo>
                <a:lnTo>
                  <a:pt x="736496" y="330200"/>
                </a:lnTo>
                <a:lnTo>
                  <a:pt x="755240" y="368300"/>
                </a:lnTo>
                <a:lnTo>
                  <a:pt x="761873" y="419100"/>
                </a:lnTo>
                <a:lnTo>
                  <a:pt x="758017" y="457200"/>
                </a:lnTo>
                <a:lnTo>
                  <a:pt x="746648" y="495300"/>
                </a:lnTo>
                <a:lnTo>
                  <a:pt x="728065" y="533400"/>
                </a:lnTo>
                <a:lnTo>
                  <a:pt x="702564" y="558800"/>
                </a:lnTo>
                <a:lnTo>
                  <a:pt x="690217" y="571500"/>
                </a:lnTo>
                <a:lnTo>
                  <a:pt x="677322" y="596900"/>
                </a:lnTo>
                <a:lnTo>
                  <a:pt x="666666" y="647700"/>
                </a:lnTo>
                <a:lnTo>
                  <a:pt x="661035" y="698500"/>
                </a:lnTo>
                <a:lnTo>
                  <a:pt x="691518" y="698500"/>
                </a:lnTo>
                <a:lnTo>
                  <a:pt x="694582" y="647700"/>
                </a:lnTo>
                <a:lnTo>
                  <a:pt x="703675" y="609600"/>
                </a:lnTo>
                <a:lnTo>
                  <a:pt x="714434" y="596900"/>
                </a:lnTo>
                <a:lnTo>
                  <a:pt x="723265" y="571500"/>
                </a:lnTo>
                <a:lnTo>
                  <a:pt x="750984" y="546100"/>
                </a:lnTo>
                <a:lnTo>
                  <a:pt x="771477" y="508000"/>
                </a:lnTo>
                <a:lnTo>
                  <a:pt x="784183" y="457200"/>
                </a:lnTo>
                <a:lnTo>
                  <a:pt x="788543" y="419100"/>
                </a:lnTo>
                <a:lnTo>
                  <a:pt x="782942" y="368300"/>
                </a:lnTo>
                <a:lnTo>
                  <a:pt x="766968" y="317500"/>
                </a:lnTo>
                <a:lnTo>
                  <a:pt x="741866" y="279400"/>
                </a:lnTo>
                <a:lnTo>
                  <a:pt x="708880" y="254000"/>
                </a:lnTo>
                <a:lnTo>
                  <a:pt x="669253" y="228600"/>
                </a:lnTo>
                <a:close/>
              </a:path>
              <a:path w="1242060" h="1447800">
                <a:moveTo>
                  <a:pt x="1105662" y="546100"/>
                </a:moveTo>
                <a:lnTo>
                  <a:pt x="1076817" y="546100"/>
                </a:lnTo>
                <a:lnTo>
                  <a:pt x="1076164" y="558800"/>
                </a:lnTo>
                <a:lnTo>
                  <a:pt x="1105662" y="558800"/>
                </a:lnTo>
                <a:lnTo>
                  <a:pt x="1105662" y="546100"/>
                </a:lnTo>
                <a:close/>
              </a:path>
              <a:path w="1242060" h="1447800">
                <a:moveTo>
                  <a:pt x="772918" y="25400"/>
                </a:moveTo>
                <a:lnTo>
                  <a:pt x="629002" y="25400"/>
                </a:lnTo>
                <a:lnTo>
                  <a:pt x="683018" y="38100"/>
                </a:lnTo>
                <a:lnTo>
                  <a:pt x="734182" y="50800"/>
                </a:lnTo>
                <a:lnTo>
                  <a:pt x="782492" y="63500"/>
                </a:lnTo>
                <a:lnTo>
                  <a:pt x="827947" y="76200"/>
                </a:lnTo>
                <a:lnTo>
                  <a:pt x="870547" y="101600"/>
                </a:lnTo>
                <a:lnTo>
                  <a:pt x="910290" y="127000"/>
                </a:lnTo>
                <a:lnTo>
                  <a:pt x="947175" y="152400"/>
                </a:lnTo>
                <a:lnTo>
                  <a:pt x="981202" y="177800"/>
                </a:lnTo>
                <a:lnTo>
                  <a:pt x="1029051" y="241300"/>
                </a:lnTo>
                <a:lnTo>
                  <a:pt x="1059386" y="292100"/>
                </a:lnTo>
                <a:lnTo>
                  <a:pt x="1075838" y="330200"/>
                </a:lnTo>
                <a:lnTo>
                  <a:pt x="1091596" y="406400"/>
                </a:lnTo>
                <a:lnTo>
                  <a:pt x="1095291" y="444500"/>
                </a:lnTo>
                <a:lnTo>
                  <a:pt x="1096772" y="469900"/>
                </a:lnTo>
                <a:lnTo>
                  <a:pt x="1095291" y="482600"/>
                </a:lnTo>
                <a:lnTo>
                  <a:pt x="1091596" y="508000"/>
                </a:lnTo>
                <a:lnTo>
                  <a:pt x="1082040" y="533400"/>
                </a:lnTo>
                <a:lnTo>
                  <a:pt x="1078589" y="546100"/>
                </a:lnTo>
                <a:lnTo>
                  <a:pt x="1108710" y="546100"/>
                </a:lnTo>
                <a:lnTo>
                  <a:pt x="1113476" y="520700"/>
                </a:lnTo>
                <a:lnTo>
                  <a:pt x="1118266" y="508000"/>
                </a:lnTo>
                <a:lnTo>
                  <a:pt x="1121961" y="482600"/>
                </a:lnTo>
                <a:lnTo>
                  <a:pt x="1123442" y="469900"/>
                </a:lnTo>
                <a:lnTo>
                  <a:pt x="1122390" y="444500"/>
                </a:lnTo>
                <a:lnTo>
                  <a:pt x="1119409" y="406400"/>
                </a:lnTo>
                <a:lnTo>
                  <a:pt x="1108710" y="355600"/>
                </a:lnTo>
                <a:lnTo>
                  <a:pt x="1083071" y="279400"/>
                </a:lnTo>
                <a:lnTo>
                  <a:pt x="1050684" y="228600"/>
                </a:lnTo>
                <a:lnTo>
                  <a:pt x="1001903" y="165100"/>
                </a:lnTo>
                <a:lnTo>
                  <a:pt x="969617" y="127000"/>
                </a:lnTo>
                <a:lnTo>
                  <a:pt x="935005" y="101600"/>
                </a:lnTo>
                <a:lnTo>
                  <a:pt x="898047" y="76200"/>
                </a:lnTo>
                <a:lnTo>
                  <a:pt x="858726" y="63500"/>
                </a:lnTo>
                <a:lnTo>
                  <a:pt x="817022" y="38100"/>
                </a:lnTo>
                <a:lnTo>
                  <a:pt x="772918" y="25400"/>
                </a:lnTo>
                <a:close/>
              </a:path>
              <a:path w="1242060" h="1447800">
                <a:moveTo>
                  <a:pt x="667004" y="406400"/>
                </a:moveTo>
                <a:lnTo>
                  <a:pt x="637286" y="406400"/>
                </a:lnTo>
                <a:lnTo>
                  <a:pt x="634241" y="419100"/>
                </a:lnTo>
                <a:lnTo>
                  <a:pt x="623982" y="444500"/>
                </a:lnTo>
                <a:lnTo>
                  <a:pt x="604817" y="457200"/>
                </a:lnTo>
                <a:lnTo>
                  <a:pt x="575056" y="469900"/>
                </a:lnTo>
                <a:lnTo>
                  <a:pt x="636626" y="469900"/>
                </a:lnTo>
                <a:lnTo>
                  <a:pt x="648033" y="457200"/>
                </a:lnTo>
                <a:lnTo>
                  <a:pt x="660298" y="431800"/>
                </a:lnTo>
                <a:lnTo>
                  <a:pt x="663956" y="419100"/>
                </a:lnTo>
                <a:lnTo>
                  <a:pt x="667004" y="406400"/>
                </a:lnTo>
                <a:close/>
              </a:path>
              <a:path w="1242060" h="1447800">
                <a:moveTo>
                  <a:pt x="655066" y="393700"/>
                </a:moveTo>
                <a:lnTo>
                  <a:pt x="646176" y="393700"/>
                </a:lnTo>
                <a:lnTo>
                  <a:pt x="640334" y="406400"/>
                </a:lnTo>
                <a:lnTo>
                  <a:pt x="661035" y="406400"/>
                </a:lnTo>
                <a:lnTo>
                  <a:pt x="655066" y="39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3750" y="969721"/>
            <a:ext cx="2778125" cy="421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55"/>
              </a:lnSpc>
              <a:spcBef>
                <a:spcPts val="105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Occurs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when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groups </a:t>
            </a:r>
            <a:r>
              <a:rPr sz="1400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show</a:t>
            </a:r>
            <a:r>
              <a:rPr sz="1400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one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2700">
              <a:lnSpc>
                <a:spcPts val="1555"/>
              </a:lnSpc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particular</a:t>
            </a:r>
            <a:r>
              <a:rPr sz="1400" spc="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trend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3750" y="2735072"/>
            <a:ext cx="3079750" cy="42100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359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trend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reversed </a:t>
            </a:r>
            <a:r>
              <a:rPr sz="1400" dirty="0">
                <a:solidFill>
                  <a:srgbClr val="5F5F5F"/>
                </a:solidFill>
                <a:cs typeface="Calibri"/>
              </a:rPr>
              <a:t>when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groups are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combined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together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03750" y="4331614"/>
            <a:ext cx="3188970" cy="4210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360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Understanding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this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paradox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important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 correctly interpreting</a:t>
            </a:r>
            <a:r>
              <a:rPr sz="1400" spc="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0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105" y="962405"/>
            <a:ext cx="8211820" cy="2094230"/>
          </a:xfrm>
          <a:custGeom>
            <a:avLst/>
            <a:gdLst/>
            <a:ahLst/>
            <a:cxnLst/>
            <a:rect l="l" t="t" r="r" b="b"/>
            <a:pathLst>
              <a:path w="8211820" h="2094230">
                <a:moveTo>
                  <a:pt x="0" y="2093976"/>
                </a:moveTo>
                <a:lnTo>
                  <a:pt x="8211311" y="2093976"/>
                </a:lnTo>
                <a:lnTo>
                  <a:pt x="8211311" y="0"/>
                </a:lnTo>
                <a:lnTo>
                  <a:pt x="0" y="0"/>
                </a:lnTo>
                <a:lnTo>
                  <a:pt x="0" y="2093976"/>
                </a:lnTo>
                <a:close/>
              </a:path>
            </a:pathLst>
          </a:custGeom>
          <a:ln w="22860">
            <a:solidFill>
              <a:srgbClr val="9CB955"/>
            </a:solidFill>
            <a:prstDash val="sysDot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537" y="2570480"/>
            <a:ext cx="946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dirty="0">
                <a:solidFill>
                  <a:srgbClr val="095A82"/>
                </a:solidFill>
                <a:latin typeface="Wingdings"/>
                <a:cs typeface="Wingdings"/>
              </a:rPr>
              <a:t></a:t>
            </a:r>
            <a:endParaRPr sz="14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4136" y="2570480"/>
            <a:ext cx="17360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for all i = 1, 2, ……, n</a:t>
            </a:r>
            <a:r>
              <a:rPr sz="1400" spc="-14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but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08171" y="2688082"/>
            <a:ext cx="680085" cy="0"/>
          </a:xfrm>
          <a:custGeom>
            <a:avLst/>
            <a:gdLst/>
            <a:ahLst/>
            <a:cxnLst/>
            <a:rect l="l" t="t" r="r" b="b"/>
            <a:pathLst>
              <a:path w="680085">
                <a:moveTo>
                  <a:pt x="0" y="0"/>
                </a:moveTo>
                <a:lnTo>
                  <a:pt x="679703" y="0"/>
                </a:lnTo>
              </a:path>
            </a:pathLst>
          </a:custGeom>
          <a:ln w="1676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3046" y="2496769"/>
            <a:ext cx="2762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200" spc="220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r>
              <a:rPr sz="1200" dirty="0">
                <a:solidFill>
                  <a:srgbClr val="5F5F5F"/>
                </a:solidFill>
                <a:latin typeface="Cambria Math"/>
                <a:cs typeface="Cambria Math"/>
              </a:rPr>
              <a:t>=</a:t>
            </a:r>
            <a:r>
              <a:rPr sz="1200" spc="50" dirty="0">
                <a:solidFill>
                  <a:srgbClr val="5F5F5F"/>
                </a:solidFill>
                <a:latin typeface="Cambria Math"/>
                <a:cs typeface="Cambria Math"/>
              </a:rPr>
              <a:t>1</a:t>
            </a:r>
            <a:endParaRPr sz="12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9997" y="2785364"/>
            <a:ext cx="275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200" spc="225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r>
              <a:rPr sz="1200" dirty="0">
                <a:solidFill>
                  <a:srgbClr val="5F5F5F"/>
                </a:solidFill>
                <a:latin typeface="Cambria Math"/>
                <a:cs typeface="Cambria Math"/>
              </a:rPr>
              <a:t>=</a:t>
            </a:r>
            <a:r>
              <a:rPr sz="1200" spc="45" dirty="0">
                <a:solidFill>
                  <a:srgbClr val="5F5F5F"/>
                </a:solidFill>
                <a:latin typeface="Cambria Math"/>
                <a:cs typeface="Cambria Math"/>
              </a:rPr>
              <a:t>1</a:t>
            </a:r>
            <a:endParaRPr sz="12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8934" y="2614676"/>
            <a:ext cx="25146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2175" spc="292" baseline="-21072" dirty="0">
                <a:solidFill>
                  <a:srgbClr val="5F5F5F"/>
                </a:solidFill>
                <a:latin typeface="Cambria Math"/>
                <a:cs typeface="Cambria Math"/>
              </a:rPr>
              <a:t>σ</a:t>
            </a:r>
            <a:r>
              <a:rPr sz="1200" spc="275" dirty="0">
                <a:solidFill>
                  <a:srgbClr val="5F5F5F"/>
                </a:solidFill>
                <a:latin typeface="Cambria Math"/>
                <a:cs typeface="Cambria Math"/>
              </a:rPr>
              <a:t>𝑛</a:t>
            </a:r>
            <a:endParaRPr sz="12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4797" y="2349261"/>
            <a:ext cx="193675" cy="5905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540">
              <a:spcBef>
                <a:spcPts val="580"/>
              </a:spcBef>
            </a:pPr>
            <a:r>
              <a:rPr sz="1450" spc="185" dirty="0">
                <a:solidFill>
                  <a:srgbClr val="5F5F5F"/>
                </a:solidFill>
                <a:latin typeface="Cambria Math"/>
                <a:cs typeface="Cambria Math"/>
              </a:rPr>
              <a:t>𝑎</a:t>
            </a:r>
            <a:r>
              <a:rPr spc="330" baseline="-13888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endParaRPr baseline="-13888">
              <a:solidFill>
                <a:prstClr val="black"/>
              </a:solidFill>
              <a:latin typeface="Cambria Math"/>
              <a:cs typeface="Cambria Math"/>
            </a:endParaRPr>
          </a:p>
          <a:p>
            <a:pPr>
              <a:spcBef>
                <a:spcPts val="480"/>
              </a:spcBef>
            </a:pPr>
            <a:r>
              <a:rPr sz="1450" spc="80" dirty="0">
                <a:solidFill>
                  <a:srgbClr val="5F5F5F"/>
                </a:solidFill>
                <a:latin typeface="Cambria Math"/>
                <a:cs typeface="Cambria Math"/>
              </a:rPr>
              <a:t>𝐴</a:t>
            </a:r>
            <a:r>
              <a:rPr spc="330" baseline="-13888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endParaRPr baseline="-13888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07509" y="2570480"/>
            <a:ext cx="146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dirty="0">
                <a:solidFill>
                  <a:srgbClr val="5F5F5F"/>
                </a:solidFill>
                <a:latin typeface="Cambria Math"/>
                <a:cs typeface="Cambria Math"/>
              </a:rPr>
              <a:t>≥</a:t>
            </a:r>
            <a:endParaRPr sz="14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61255" y="2688082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1676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9432" y="2496769"/>
            <a:ext cx="2762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200" spc="220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r>
              <a:rPr sz="1200" dirty="0">
                <a:solidFill>
                  <a:srgbClr val="5F5F5F"/>
                </a:solidFill>
                <a:latin typeface="Cambria Math"/>
                <a:cs typeface="Cambria Math"/>
              </a:rPr>
              <a:t>=</a:t>
            </a:r>
            <a:r>
              <a:rPr sz="1200" spc="50" dirty="0">
                <a:solidFill>
                  <a:srgbClr val="5F5F5F"/>
                </a:solidFill>
                <a:latin typeface="Cambria Math"/>
                <a:cs typeface="Cambria Math"/>
              </a:rPr>
              <a:t>1</a:t>
            </a:r>
            <a:endParaRPr sz="12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11982" y="2326081"/>
            <a:ext cx="130810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spcBef>
                <a:spcPts val="114"/>
              </a:spcBef>
              <a:tabLst>
                <a:tab pos="1056005" algn="l"/>
              </a:tabLst>
            </a:pPr>
            <a:r>
              <a:rPr sz="2175" spc="292" baseline="-22988" dirty="0">
                <a:solidFill>
                  <a:srgbClr val="5F5F5F"/>
                </a:solidFill>
                <a:latin typeface="Cambria Math"/>
                <a:cs typeface="Cambria Math"/>
              </a:rPr>
              <a:t>σ</a:t>
            </a:r>
            <a:r>
              <a:rPr sz="1200" spc="275" dirty="0">
                <a:solidFill>
                  <a:srgbClr val="5F5F5F"/>
                </a:solidFill>
                <a:latin typeface="Cambria Math"/>
                <a:cs typeface="Cambria Math"/>
              </a:rPr>
              <a:t>𝑛</a:t>
            </a:r>
            <a:r>
              <a:rPr sz="1200" dirty="0">
                <a:solidFill>
                  <a:srgbClr val="5F5F5F"/>
                </a:solidFill>
                <a:latin typeface="Cambria Math"/>
                <a:cs typeface="Cambria Math"/>
              </a:rPr>
              <a:t>	</a:t>
            </a:r>
            <a:r>
              <a:rPr sz="2175" spc="292" baseline="-22988" dirty="0">
                <a:solidFill>
                  <a:srgbClr val="5F5F5F"/>
                </a:solidFill>
                <a:latin typeface="Cambria Math"/>
                <a:cs typeface="Cambria Math"/>
              </a:rPr>
              <a:t>σ</a:t>
            </a:r>
            <a:r>
              <a:rPr sz="1200" spc="275" dirty="0">
                <a:solidFill>
                  <a:srgbClr val="5F5F5F"/>
                </a:solidFill>
                <a:latin typeface="Cambria Math"/>
                <a:cs typeface="Cambria Math"/>
              </a:rPr>
              <a:t>𝑛</a:t>
            </a:r>
            <a:endParaRPr sz="12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3335" y="2785364"/>
            <a:ext cx="275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200" spc="225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r>
              <a:rPr sz="1200" dirty="0">
                <a:solidFill>
                  <a:srgbClr val="5F5F5F"/>
                </a:solidFill>
                <a:latin typeface="Cambria Math"/>
                <a:cs typeface="Cambria Math"/>
              </a:rPr>
              <a:t>=</a:t>
            </a:r>
            <a:r>
              <a:rPr sz="1200" spc="45" dirty="0">
                <a:solidFill>
                  <a:srgbClr val="5F5F5F"/>
                </a:solidFill>
                <a:latin typeface="Cambria Math"/>
                <a:cs typeface="Cambria Math"/>
              </a:rPr>
              <a:t>1</a:t>
            </a:r>
            <a:endParaRPr sz="12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62271" y="2614676"/>
            <a:ext cx="25146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2175" spc="292" baseline="-21072" dirty="0">
                <a:solidFill>
                  <a:srgbClr val="5F5F5F"/>
                </a:solidFill>
                <a:latin typeface="Cambria Math"/>
                <a:cs typeface="Cambria Math"/>
              </a:rPr>
              <a:t>σ</a:t>
            </a:r>
            <a:r>
              <a:rPr sz="1200" spc="275" dirty="0">
                <a:solidFill>
                  <a:srgbClr val="5F5F5F"/>
                </a:solidFill>
                <a:latin typeface="Cambria Math"/>
                <a:cs typeface="Cambria Math"/>
              </a:rPr>
              <a:t>𝑛</a:t>
            </a:r>
            <a:endParaRPr sz="12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98135" y="2349261"/>
            <a:ext cx="196850" cy="5905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715">
              <a:spcBef>
                <a:spcPts val="580"/>
              </a:spcBef>
            </a:pPr>
            <a:r>
              <a:rPr sz="1450" spc="80" dirty="0">
                <a:solidFill>
                  <a:srgbClr val="5F5F5F"/>
                </a:solidFill>
                <a:latin typeface="Cambria Math"/>
                <a:cs typeface="Cambria Math"/>
              </a:rPr>
              <a:t>𝑏</a:t>
            </a:r>
            <a:r>
              <a:rPr spc="120" baseline="-13888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endParaRPr baseline="-13888">
              <a:solidFill>
                <a:prstClr val="black"/>
              </a:solidFill>
              <a:latin typeface="Cambria Math"/>
              <a:cs typeface="Cambria Math"/>
            </a:endParaRPr>
          </a:p>
          <a:p>
            <a:pPr>
              <a:spcBef>
                <a:spcPts val="480"/>
              </a:spcBef>
            </a:pPr>
            <a:r>
              <a:rPr sz="1450" spc="60" dirty="0">
                <a:solidFill>
                  <a:srgbClr val="5F5F5F"/>
                </a:solidFill>
                <a:latin typeface="Cambria Math"/>
                <a:cs typeface="Cambria Math"/>
              </a:rPr>
              <a:t>𝐵</a:t>
            </a:r>
            <a:r>
              <a:rPr spc="330" baseline="-13888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endParaRPr baseline="-13888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5469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Simpson’s </a:t>
            </a:r>
            <a:r>
              <a:rPr sz="2800" spc="-10" dirty="0">
                <a:solidFill>
                  <a:srgbClr val="095A82"/>
                </a:solidFill>
              </a:rPr>
              <a:t>Paradox </a:t>
            </a:r>
            <a:r>
              <a:rPr sz="2800" spc="-5" dirty="0">
                <a:solidFill>
                  <a:srgbClr val="095A82"/>
                </a:solidFill>
              </a:rPr>
              <a:t>–</a:t>
            </a:r>
            <a:r>
              <a:rPr sz="2800" spc="5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Mathematically</a:t>
            </a:r>
            <a:endParaRPr sz="2800"/>
          </a:p>
        </p:txBody>
      </p:sp>
      <p:sp>
        <p:nvSpPr>
          <p:cNvPr id="22" name="object 22"/>
          <p:cNvSpPr txBox="1"/>
          <p:nvPr/>
        </p:nvSpPr>
        <p:spPr>
          <a:xfrm>
            <a:off x="567537" y="1029081"/>
            <a:ext cx="6550659" cy="1056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2565" indent="-202565"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0320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Consider ’n’ groups of data such that ‘I’ group has </a:t>
            </a:r>
            <a:r>
              <a:rPr sz="2100" spc="22" baseline="-9920" dirty="0">
                <a:solidFill>
                  <a:srgbClr val="5F5F5F"/>
                </a:solidFill>
                <a:latin typeface="Cambria Math"/>
                <a:cs typeface="Cambria Math"/>
              </a:rPr>
              <a:t>𝐴</a:t>
            </a:r>
            <a:r>
              <a:rPr sz="1500" spc="22" baseline="-30555" dirty="0">
                <a:solidFill>
                  <a:srgbClr val="5F5F5F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5F5F5F"/>
                </a:solidFill>
                <a:cs typeface="Calibri"/>
              </a:rPr>
              <a:t>trials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and </a:t>
            </a:r>
            <a:r>
              <a:rPr sz="2100" baseline="-9920" dirty="0">
                <a:solidFill>
                  <a:srgbClr val="5F5F5F"/>
                </a:solidFill>
                <a:cs typeface="Calibri"/>
              </a:rPr>
              <a:t>0 </a:t>
            </a:r>
            <a:r>
              <a:rPr sz="2100" baseline="-9920" dirty="0">
                <a:solidFill>
                  <a:srgbClr val="5F5F5F"/>
                </a:solidFill>
                <a:latin typeface="Cambria Math"/>
                <a:cs typeface="Cambria Math"/>
              </a:rPr>
              <a:t>≤ </a:t>
            </a:r>
            <a:r>
              <a:rPr sz="2100" spc="22" baseline="-9920" dirty="0">
                <a:solidFill>
                  <a:srgbClr val="5F5F5F"/>
                </a:solidFill>
                <a:latin typeface="Cambria Math"/>
                <a:cs typeface="Cambria Math"/>
              </a:rPr>
              <a:t>𝑎</a:t>
            </a:r>
            <a:r>
              <a:rPr sz="1500" spc="22" baseline="-30555" dirty="0">
                <a:solidFill>
                  <a:srgbClr val="5F5F5F"/>
                </a:solidFill>
                <a:latin typeface="Cambria Math"/>
                <a:cs typeface="Cambria Math"/>
              </a:rPr>
              <a:t>𝑖 </a:t>
            </a:r>
            <a:r>
              <a:rPr sz="2100" baseline="-9920" dirty="0">
                <a:solidFill>
                  <a:srgbClr val="5F5F5F"/>
                </a:solidFill>
                <a:latin typeface="Cambria Math"/>
                <a:cs typeface="Cambria Math"/>
              </a:rPr>
              <a:t>≤ </a:t>
            </a:r>
            <a:r>
              <a:rPr sz="2100" spc="22" baseline="-9920" dirty="0">
                <a:solidFill>
                  <a:srgbClr val="5F5F5F"/>
                </a:solidFill>
                <a:latin typeface="Cambria Math"/>
                <a:cs typeface="Cambria Math"/>
              </a:rPr>
              <a:t>𝐴</a:t>
            </a:r>
            <a:r>
              <a:rPr sz="1500" spc="22" baseline="-30555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r>
              <a:rPr sz="1500" spc="135" baseline="-30555" dirty="0">
                <a:solidFill>
                  <a:srgbClr val="5F5F5F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"successes"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02565" indent="-202565">
              <a:spcBef>
                <a:spcPts val="1535"/>
              </a:spcBef>
              <a:buClr>
                <a:srgbClr val="095A82"/>
              </a:buClr>
              <a:buFont typeface="Wingdings"/>
              <a:buChar char=""/>
              <a:tabLst>
                <a:tab pos="20320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Similarly,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consider </a:t>
            </a:r>
            <a:r>
              <a:rPr sz="1400" dirty="0">
                <a:solidFill>
                  <a:srgbClr val="5F5F5F"/>
                </a:solidFill>
                <a:cs typeface="Calibri"/>
              </a:rPr>
              <a:t>an analogous group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‘I’ has </a:t>
            </a:r>
            <a:r>
              <a:rPr sz="2100" spc="-15" baseline="-13888" dirty="0">
                <a:solidFill>
                  <a:srgbClr val="5F5F5F"/>
                </a:solidFill>
                <a:latin typeface="Cambria Math"/>
                <a:cs typeface="Cambria Math"/>
              </a:rPr>
              <a:t>𝐵</a:t>
            </a:r>
            <a:r>
              <a:rPr sz="1500" spc="-15" baseline="-36111" dirty="0">
                <a:solidFill>
                  <a:srgbClr val="5F5F5F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5F5F5F"/>
                </a:solidFill>
                <a:cs typeface="Calibri"/>
              </a:rPr>
              <a:t>trials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and </a:t>
            </a:r>
            <a:r>
              <a:rPr sz="2100" baseline="-11904" dirty="0">
                <a:solidFill>
                  <a:srgbClr val="5F5F5F"/>
                </a:solidFill>
                <a:cs typeface="Calibri"/>
              </a:rPr>
              <a:t>0 </a:t>
            </a:r>
            <a:r>
              <a:rPr sz="2100" baseline="-11904" dirty="0">
                <a:solidFill>
                  <a:srgbClr val="5F5F5F"/>
                </a:solidFill>
                <a:latin typeface="Cambria Math"/>
                <a:cs typeface="Cambria Math"/>
              </a:rPr>
              <a:t>≤ </a:t>
            </a:r>
            <a:r>
              <a:rPr sz="2100" spc="-7" baseline="-11904" dirty="0">
                <a:solidFill>
                  <a:srgbClr val="5F5F5F"/>
                </a:solidFill>
                <a:latin typeface="Cambria Math"/>
                <a:cs typeface="Cambria Math"/>
              </a:rPr>
              <a:t>𝑏</a:t>
            </a:r>
            <a:r>
              <a:rPr sz="1500" spc="-7" baseline="-33333" dirty="0">
                <a:solidFill>
                  <a:srgbClr val="5F5F5F"/>
                </a:solidFill>
                <a:latin typeface="Cambria Math"/>
                <a:cs typeface="Cambria Math"/>
              </a:rPr>
              <a:t>𝑖 </a:t>
            </a:r>
            <a:r>
              <a:rPr sz="2100" baseline="-11904" dirty="0">
                <a:solidFill>
                  <a:srgbClr val="5F5F5F"/>
                </a:solidFill>
                <a:latin typeface="Cambria Math"/>
                <a:cs typeface="Cambria Math"/>
              </a:rPr>
              <a:t>≤ </a:t>
            </a:r>
            <a:r>
              <a:rPr sz="2100" spc="-15" baseline="-11904" dirty="0">
                <a:solidFill>
                  <a:srgbClr val="5F5F5F"/>
                </a:solidFill>
                <a:latin typeface="Cambria Math"/>
                <a:cs typeface="Cambria Math"/>
              </a:rPr>
              <a:t>𝐵</a:t>
            </a:r>
            <a:r>
              <a:rPr sz="1500" spc="-15" baseline="-33333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r>
              <a:rPr sz="1500" spc="22" baseline="-33333" dirty="0">
                <a:solidFill>
                  <a:srgbClr val="5F5F5F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"successes"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02565" indent="-202565">
              <a:spcBef>
                <a:spcPts val="1535"/>
              </a:spcBef>
              <a:buClr>
                <a:srgbClr val="095A82"/>
              </a:buClr>
              <a:buFont typeface="Wingdings"/>
              <a:buChar char=""/>
              <a:tabLst>
                <a:tab pos="20320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Then, </a:t>
            </a:r>
            <a:r>
              <a:rPr sz="1400" b="1" dirty="0">
                <a:solidFill>
                  <a:srgbClr val="095A82"/>
                </a:solidFill>
                <a:cs typeface="Calibri"/>
              </a:rPr>
              <a:t>Simpson’s Paradox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occurs</a:t>
            </a:r>
            <a:r>
              <a:rPr sz="1400" spc="-5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if: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5268" y="2450719"/>
            <a:ext cx="112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dirty="0">
                <a:solidFill>
                  <a:srgbClr val="5F5F5F"/>
                </a:solidFill>
                <a:latin typeface="Cambria Math"/>
                <a:cs typeface="Cambria Math"/>
              </a:rPr>
              <a:t>𝑎</a:t>
            </a:r>
            <a:endParaRPr sz="14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7394" y="2526098"/>
            <a:ext cx="183515" cy="4191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spcBef>
                <a:spcPts val="195"/>
              </a:spcBef>
            </a:pPr>
            <a:r>
              <a:rPr sz="1000" u="sng" spc="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000" u="sng" spc="8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40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Cambria Math"/>
                <a:cs typeface="Cambria Math"/>
              </a:rPr>
              <a:t>𝑖</a:t>
            </a:r>
            <a:r>
              <a:rPr sz="1000" u="sng" spc="-80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Cambria Math"/>
                <a:cs typeface="Cambria Math"/>
              </a:rPr>
              <a:t> </a:t>
            </a:r>
            <a:endParaRPr sz="1000">
              <a:solidFill>
                <a:prstClr val="black"/>
              </a:solidFill>
              <a:latin typeface="Cambria Math"/>
              <a:cs typeface="Cambria Math"/>
            </a:endParaRPr>
          </a:p>
          <a:p>
            <a:pPr>
              <a:spcBef>
                <a:spcPts val="120"/>
              </a:spcBef>
            </a:pPr>
            <a:r>
              <a:rPr sz="1400" spc="15" dirty="0">
                <a:solidFill>
                  <a:srgbClr val="5F5F5F"/>
                </a:solidFill>
                <a:latin typeface="Cambria Math"/>
                <a:cs typeface="Cambria Math"/>
              </a:rPr>
              <a:t>𝐴</a:t>
            </a:r>
            <a:r>
              <a:rPr sz="1500" spc="22" baseline="-16666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endParaRPr sz="1500" baseline="-16666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0996" y="2561590"/>
            <a:ext cx="146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dirty="0">
                <a:solidFill>
                  <a:srgbClr val="5F5F5F"/>
                </a:solidFill>
                <a:latin typeface="Cambria Math"/>
                <a:cs typeface="Cambria Math"/>
              </a:rPr>
              <a:t>≤</a:t>
            </a:r>
            <a:endParaRPr sz="14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36166" y="275869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36547" y="2442819"/>
            <a:ext cx="158750" cy="534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0160">
              <a:spcBef>
                <a:spcPts val="420"/>
              </a:spcBef>
            </a:pPr>
            <a:r>
              <a:rPr sz="1400" spc="-50" dirty="0">
                <a:solidFill>
                  <a:srgbClr val="5F5F5F"/>
                </a:solidFill>
                <a:latin typeface="Cambria Math"/>
                <a:cs typeface="Cambria Math"/>
              </a:rPr>
              <a:t>𝑏</a:t>
            </a:r>
            <a:r>
              <a:rPr sz="1500" spc="187" baseline="-16666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endParaRPr sz="1500" baseline="-16666">
              <a:solidFill>
                <a:prstClr val="black"/>
              </a:solidFill>
              <a:latin typeface="Cambria Math"/>
              <a:cs typeface="Cambria Math"/>
            </a:endParaRPr>
          </a:p>
          <a:p>
            <a:pPr>
              <a:spcBef>
                <a:spcPts val="325"/>
              </a:spcBef>
            </a:pPr>
            <a:r>
              <a:rPr sz="1400" dirty="0">
                <a:solidFill>
                  <a:srgbClr val="5F5F5F"/>
                </a:solidFill>
                <a:latin typeface="Cambria Math"/>
                <a:cs typeface="Cambria Math"/>
              </a:rPr>
              <a:t>𝐵</a:t>
            </a:r>
            <a:endParaRPr sz="14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46275" y="2823210"/>
            <a:ext cx="58419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000" spc="125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endParaRPr sz="10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0268" y="3867911"/>
            <a:ext cx="507492" cy="451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8522" y="3922014"/>
            <a:ext cx="6769734" cy="307975"/>
          </a:xfrm>
          <a:prstGeom prst="rect">
            <a:avLst/>
          </a:prstGeom>
          <a:ln w="19811">
            <a:solidFill>
              <a:srgbClr val="16A995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spcBef>
                <a:spcPts val="265"/>
              </a:spcBef>
            </a:pPr>
            <a:r>
              <a:rPr sz="1400" b="1" spc="-5" dirty="0">
                <a:solidFill>
                  <a:srgbClr val="5F5F5F"/>
                </a:solidFill>
                <a:cs typeface="Calibri"/>
              </a:rPr>
              <a:t>Note: </a:t>
            </a:r>
            <a:r>
              <a:rPr sz="1400" spc="-20" dirty="0">
                <a:solidFill>
                  <a:srgbClr val="5F5F5F"/>
                </a:solidFill>
                <a:cs typeface="Calibri"/>
              </a:rPr>
              <a:t>At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least one of the inequalities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strict (meaning that </a:t>
            </a:r>
            <a:r>
              <a:rPr sz="1400" dirty="0">
                <a:solidFill>
                  <a:srgbClr val="5F5F5F"/>
                </a:solidFill>
                <a:cs typeface="Calibri"/>
              </a:rPr>
              <a:t>it 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not </a:t>
            </a:r>
            <a:r>
              <a:rPr sz="1400" dirty="0">
                <a:solidFill>
                  <a:srgbClr val="5F5F5F"/>
                </a:solidFill>
                <a:cs typeface="Calibri"/>
              </a:rPr>
              <a:t>in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equality</a:t>
            </a:r>
            <a:r>
              <a:rPr sz="1400" spc="19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case)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37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7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7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76900" y="2571750"/>
            <a:ext cx="3189731" cy="2116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311038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sz="2800" spc="-10" dirty="0">
                <a:solidFill>
                  <a:srgbClr val="095A82"/>
                </a:solidFill>
              </a:rPr>
              <a:t>Course </a:t>
            </a:r>
            <a:r>
              <a:rPr sz="2800" spc="-10" dirty="0">
                <a:solidFill>
                  <a:srgbClr val="095A82"/>
                </a:solidFill>
              </a:rPr>
              <a:t>Obje</a:t>
            </a:r>
            <a:r>
              <a:rPr sz="2800" dirty="0">
                <a:solidFill>
                  <a:srgbClr val="095A82"/>
                </a:solidFill>
              </a:rPr>
              <a:t>c</a:t>
            </a:r>
            <a:r>
              <a:rPr sz="2800" spc="-5" dirty="0">
                <a:solidFill>
                  <a:srgbClr val="095A82"/>
                </a:solidFill>
              </a:rPr>
              <a:t>tiv</a:t>
            </a:r>
            <a:r>
              <a:rPr sz="2800" spc="-20" dirty="0">
                <a:solidFill>
                  <a:srgbClr val="095A82"/>
                </a:solidFill>
              </a:rPr>
              <a:t>e</a:t>
            </a:r>
            <a:r>
              <a:rPr sz="2800" spc="-5" dirty="0">
                <a:solidFill>
                  <a:srgbClr val="095A82"/>
                </a:solidFill>
              </a:rPr>
              <a:t>s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471016" y="933957"/>
            <a:ext cx="6386983" cy="31143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buClr>
                <a:srgbClr val="095A82"/>
              </a:buClr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After completing this module, you should be able to:</a:t>
            </a:r>
          </a:p>
          <a:p>
            <a:pPr marL="598170" indent="-572770">
              <a:spcBef>
                <a:spcPts val="4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lang="en-IN" sz="1400" spc="-1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fr-FR" sz="14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Association </a:t>
            </a:r>
            <a:r>
              <a:rPr lang="fr-FR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&amp; </a:t>
            </a:r>
            <a:r>
              <a:rPr lang="fr-FR" sz="14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Dépendance</a:t>
            </a:r>
            <a:endParaRPr lang="fr-FR" sz="1400" spc="-1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endParaRPr lang="fr-FR" sz="1400" spc="-1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fr-FR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Causation &amp; </a:t>
            </a:r>
            <a:r>
              <a:rPr lang="fr-FR" sz="14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Corrélation</a:t>
            </a:r>
            <a:endParaRPr lang="fr-FR" sz="1400" spc="-1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endParaRPr lang="fr-FR" sz="1400" spc="-1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fr-FR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Covariance</a:t>
            </a: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endParaRPr lang="fr-FR" sz="1400" spc="-1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fr-FR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Simpsons Paradox</a:t>
            </a: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endParaRPr lang="fr-FR" sz="1400" spc="-1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fr-FR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Clustering Techniques</a:t>
            </a: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endParaRPr lang="en-IN" sz="1400" spc="-5" dirty="0" smtClean="0">
              <a:solidFill>
                <a:prstClr val="black"/>
              </a:solidFill>
              <a:latin typeface="Arial Rounded MT Bold" panose="020F0704030504030204" pitchFamily="34" charset="0"/>
              <a:cs typeface="Calibri"/>
            </a:endParaRPr>
          </a:p>
          <a:p>
            <a:pPr>
              <a:spcBef>
                <a:spcPts val="10"/>
              </a:spcBef>
              <a:buClr>
                <a:srgbClr val="095A82"/>
              </a:buClr>
              <a:buFont typeface="Wingdings"/>
              <a:buChar char=""/>
            </a:pPr>
            <a:endParaRPr sz="1400" dirty="0">
              <a:solidFill>
                <a:prstClr val="black"/>
              </a:solidFill>
              <a:latin typeface="Arial Rounded MT Bold" panose="020F0704030504030204" pitchFamily="34" charset="0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endParaRPr sz="1200" dirty="0">
              <a:solidFill>
                <a:prstClr val="black"/>
              </a:solidFill>
              <a:latin typeface="Arial Rounded MT Bold" panose="020F07040305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54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352" y="4727448"/>
            <a:ext cx="1137920" cy="416243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590" y="4726683"/>
            <a:ext cx="1138047" cy="415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487" y="857631"/>
            <a:ext cx="821055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2225177"/>
            <a:ext cx="74295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300" b="1" spc="-3" dirty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4</a:t>
            </a:r>
            <a:r>
              <a:rPr lang="en-US" sz="3300" b="1" spc="-3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. Clustering</a:t>
            </a:r>
            <a:endParaRPr sz="3300" dirty="0">
              <a:solidFill>
                <a:prstClr val="black"/>
              </a:solidFill>
              <a:latin typeface="Trebuchet MS" panose="020B06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249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0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19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1143001" y="2290698"/>
            <a:ext cx="6934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00"/>
              </a:spcBef>
            </a:pPr>
            <a:r>
              <a:rPr lang="en-IN" dirty="0" smtClean="0">
                <a:solidFill>
                  <a:srgbClr val="002060"/>
                </a:solidFill>
              </a:rPr>
              <a:t>Clustering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3074" y="3509009"/>
            <a:ext cx="7199630" cy="567055"/>
          </a:xfrm>
          <a:custGeom>
            <a:avLst/>
            <a:gdLst/>
            <a:ahLst/>
            <a:cxnLst/>
            <a:rect l="l" t="t" r="r" b="b"/>
            <a:pathLst>
              <a:path w="7199630" h="567054">
                <a:moveTo>
                  <a:pt x="7104887" y="0"/>
                </a:moveTo>
                <a:lnTo>
                  <a:pt x="94487" y="0"/>
                </a:lnTo>
                <a:lnTo>
                  <a:pt x="57708" y="7423"/>
                </a:lnTo>
                <a:lnTo>
                  <a:pt x="27674" y="27670"/>
                </a:lnTo>
                <a:lnTo>
                  <a:pt x="7425" y="57703"/>
                </a:lnTo>
                <a:lnTo>
                  <a:pt x="0" y="94487"/>
                </a:lnTo>
                <a:lnTo>
                  <a:pt x="0" y="472439"/>
                </a:lnTo>
                <a:lnTo>
                  <a:pt x="7425" y="509219"/>
                </a:lnTo>
                <a:lnTo>
                  <a:pt x="27674" y="539253"/>
                </a:lnTo>
                <a:lnTo>
                  <a:pt x="57708" y="559502"/>
                </a:lnTo>
                <a:lnTo>
                  <a:pt x="94487" y="566927"/>
                </a:lnTo>
                <a:lnTo>
                  <a:pt x="7104887" y="566927"/>
                </a:lnTo>
                <a:lnTo>
                  <a:pt x="7141672" y="559502"/>
                </a:lnTo>
                <a:lnTo>
                  <a:pt x="7171705" y="539253"/>
                </a:lnTo>
                <a:lnTo>
                  <a:pt x="7191952" y="509219"/>
                </a:lnTo>
                <a:lnTo>
                  <a:pt x="7199376" y="472439"/>
                </a:lnTo>
                <a:lnTo>
                  <a:pt x="7199376" y="94487"/>
                </a:lnTo>
                <a:lnTo>
                  <a:pt x="7191952" y="57703"/>
                </a:lnTo>
                <a:lnTo>
                  <a:pt x="7171705" y="27670"/>
                </a:lnTo>
                <a:lnTo>
                  <a:pt x="7141672" y="7423"/>
                </a:lnTo>
                <a:lnTo>
                  <a:pt x="7104887" y="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3074" y="3509009"/>
            <a:ext cx="7199630" cy="567055"/>
          </a:xfrm>
          <a:custGeom>
            <a:avLst/>
            <a:gdLst/>
            <a:ahLst/>
            <a:cxnLst/>
            <a:rect l="l" t="t" r="r" b="b"/>
            <a:pathLst>
              <a:path w="7199630" h="567054">
                <a:moveTo>
                  <a:pt x="0" y="94487"/>
                </a:moveTo>
                <a:lnTo>
                  <a:pt x="7425" y="57703"/>
                </a:lnTo>
                <a:lnTo>
                  <a:pt x="27674" y="27670"/>
                </a:lnTo>
                <a:lnTo>
                  <a:pt x="57708" y="7423"/>
                </a:lnTo>
                <a:lnTo>
                  <a:pt x="94487" y="0"/>
                </a:lnTo>
                <a:lnTo>
                  <a:pt x="7104887" y="0"/>
                </a:lnTo>
                <a:lnTo>
                  <a:pt x="7141672" y="7423"/>
                </a:lnTo>
                <a:lnTo>
                  <a:pt x="7171705" y="27670"/>
                </a:lnTo>
                <a:lnTo>
                  <a:pt x="7191952" y="57703"/>
                </a:lnTo>
                <a:lnTo>
                  <a:pt x="7199376" y="94487"/>
                </a:lnTo>
                <a:lnTo>
                  <a:pt x="7199376" y="472439"/>
                </a:lnTo>
                <a:lnTo>
                  <a:pt x="7191952" y="509219"/>
                </a:lnTo>
                <a:lnTo>
                  <a:pt x="7171705" y="539253"/>
                </a:lnTo>
                <a:lnTo>
                  <a:pt x="7141672" y="559502"/>
                </a:lnTo>
                <a:lnTo>
                  <a:pt x="7104887" y="566927"/>
                </a:lnTo>
                <a:lnTo>
                  <a:pt x="94487" y="566927"/>
                </a:lnTo>
                <a:lnTo>
                  <a:pt x="57708" y="559502"/>
                </a:lnTo>
                <a:lnTo>
                  <a:pt x="27674" y="539253"/>
                </a:lnTo>
                <a:lnTo>
                  <a:pt x="7425" y="509219"/>
                </a:lnTo>
                <a:lnTo>
                  <a:pt x="0" y="472439"/>
                </a:lnTo>
                <a:lnTo>
                  <a:pt x="0" y="94487"/>
                </a:lnTo>
                <a:close/>
              </a:path>
            </a:pathLst>
          </a:custGeom>
          <a:ln w="2895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9095" y="3670708"/>
            <a:ext cx="634581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500" spc="-15" dirty="0">
                <a:solidFill>
                  <a:srgbClr val="095A82"/>
                </a:solidFill>
                <a:cs typeface="Calibri"/>
              </a:rPr>
              <a:t>Let’s </a:t>
            </a:r>
            <a:r>
              <a:rPr sz="1500" spc="-5" dirty="0">
                <a:solidFill>
                  <a:srgbClr val="095A82"/>
                </a:solidFill>
                <a:cs typeface="Calibri"/>
              </a:rPr>
              <a:t>begin by understanding </a:t>
            </a:r>
            <a:r>
              <a:rPr sz="1500" dirty="0">
                <a:solidFill>
                  <a:srgbClr val="095A82"/>
                </a:solidFill>
                <a:cs typeface="Calibri"/>
              </a:rPr>
              <a:t>the </a:t>
            </a:r>
            <a:r>
              <a:rPr sz="1500" spc="-10" dirty="0">
                <a:solidFill>
                  <a:srgbClr val="095A82"/>
                </a:solidFill>
                <a:cs typeface="Calibri"/>
              </a:rPr>
              <a:t>concept </a:t>
            </a:r>
            <a:r>
              <a:rPr sz="1500" spc="-5" dirty="0">
                <a:solidFill>
                  <a:srgbClr val="095A82"/>
                </a:solidFill>
                <a:cs typeface="Calibri"/>
              </a:rPr>
              <a:t>of </a:t>
            </a:r>
            <a:r>
              <a:rPr lang="en-IN" sz="1500" spc="-5" dirty="0" smtClean="0">
                <a:solidFill>
                  <a:srgbClr val="095A82"/>
                </a:solidFill>
                <a:cs typeface="Calibri"/>
              </a:rPr>
              <a:t>Clustering</a:t>
            </a:r>
            <a:endParaRPr sz="15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66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3261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Clustering</a:t>
            </a:r>
            <a:r>
              <a:rPr sz="2800" spc="-2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Techniques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466344" y="2633472"/>
            <a:ext cx="2052955" cy="492759"/>
          </a:xfrm>
          <a:custGeom>
            <a:avLst/>
            <a:gdLst/>
            <a:ahLst/>
            <a:cxnLst/>
            <a:rect l="l" t="t" r="r" b="b"/>
            <a:pathLst>
              <a:path w="2052955" h="492760">
                <a:moveTo>
                  <a:pt x="0" y="492251"/>
                </a:moveTo>
                <a:lnTo>
                  <a:pt x="2052827" y="492251"/>
                </a:lnTo>
                <a:lnTo>
                  <a:pt x="2052827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51C3C9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093" y="2675000"/>
            <a:ext cx="2305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b="1" spc="-15" baseline="-17361" dirty="0">
                <a:solidFill>
                  <a:srgbClr val="FFFFFF"/>
                </a:solidFill>
                <a:cs typeface="Calibri"/>
              </a:rPr>
              <a:t>1</a:t>
            </a:r>
            <a:r>
              <a:rPr sz="1050" b="1" spc="10" dirty="0">
                <a:solidFill>
                  <a:srgbClr val="FFFFFF"/>
                </a:solidFill>
                <a:cs typeface="Calibri"/>
              </a:rPr>
              <a:t>st</a:t>
            </a:r>
            <a:endParaRPr sz="1050"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9172" y="2098548"/>
            <a:ext cx="2052955" cy="492759"/>
          </a:xfrm>
          <a:custGeom>
            <a:avLst/>
            <a:gdLst/>
            <a:ahLst/>
            <a:cxnLst/>
            <a:rect l="l" t="t" r="r" b="b"/>
            <a:pathLst>
              <a:path w="2052954" h="492760">
                <a:moveTo>
                  <a:pt x="0" y="492251"/>
                </a:moveTo>
                <a:lnTo>
                  <a:pt x="2052827" y="492251"/>
                </a:lnTo>
                <a:lnTo>
                  <a:pt x="2052827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1AA4B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1201" y="2139772"/>
            <a:ext cx="274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b="1" spc="-22" baseline="-17361" dirty="0">
                <a:solidFill>
                  <a:srgbClr val="FFFFFF"/>
                </a:solidFill>
                <a:cs typeface="Calibri"/>
              </a:rPr>
              <a:t>2</a:t>
            </a:r>
            <a:r>
              <a:rPr sz="1050" b="1" spc="10" dirty="0">
                <a:solidFill>
                  <a:srgbClr val="FFFFFF"/>
                </a:solidFill>
                <a:cs typeface="Calibri"/>
              </a:rPr>
              <a:t>nd</a:t>
            </a:r>
            <a:endParaRPr sz="1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0" y="1563624"/>
            <a:ext cx="2054860" cy="492759"/>
          </a:xfrm>
          <a:custGeom>
            <a:avLst/>
            <a:gdLst/>
            <a:ahLst/>
            <a:cxnLst/>
            <a:rect l="l" t="t" r="r" b="b"/>
            <a:pathLst>
              <a:path w="2054859" h="492760">
                <a:moveTo>
                  <a:pt x="0" y="492251"/>
                </a:moveTo>
                <a:lnTo>
                  <a:pt x="2054352" y="492251"/>
                </a:lnTo>
                <a:lnTo>
                  <a:pt x="2054352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0085A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4664" y="1605534"/>
            <a:ext cx="250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b="1" spc="-15" baseline="-17361" dirty="0">
                <a:solidFill>
                  <a:srgbClr val="FFFFFF"/>
                </a:solidFill>
                <a:cs typeface="Calibri"/>
              </a:rPr>
              <a:t>3</a:t>
            </a:r>
            <a:r>
              <a:rPr sz="1050" b="1" spc="5" dirty="0">
                <a:solidFill>
                  <a:srgbClr val="FFFFFF"/>
                </a:solidFill>
                <a:cs typeface="Calibri"/>
              </a:rPr>
              <a:t>rd</a:t>
            </a:r>
            <a:endParaRPr sz="1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24828" y="1030224"/>
            <a:ext cx="2052955" cy="492759"/>
          </a:xfrm>
          <a:custGeom>
            <a:avLst/>
            <a:gdLst/>
            <a:ahLst/>
            <a:cxnLst/>
            <a:rect l="l" t="t" r="r" b="b"/>
            <a:pathLst>
              <a:path w="2052954" h="492759">
                <a:moveTo>
                  <a:pt x="0" y="492251"/>
                </a:moveTo>
                <a:lnTo>
                  <a:pt x="2052827" y="492251"/>
                </a:lnTo>
                <a:lnTo>
                  <a:pt x="2052827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1C5585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56603" y="1070863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b="1" spc="-15" baseline="-17361" dirty="0">
                <a:solidFill>
                  <a:srgbClr val="FFFFFF"/>
                </a:solidFill>
                <a:cs typeface="Calibri"/>
              </a:rPr>
              <a:t>4</a:t>
            </a:r>
            <a:r>
              <a:rPr sz="1050" b="1" spc="5" dirty="0">
                <a:solidFill>
                  <a:srgbClr val="FFFFFF"/>
                </a:solidFill>
                <a:cs typeface="Calibri"/>
              </a:rPr>
              <a:t>th</a:t>
            </a:r>
            <a:endParaRPr sz="105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7868" y="3125723"/>
            <a:ext cx="2052955" cy="1243965"/>
          </a:xfrm>
          <a:custGeom>
            <a:avLst/>
            <a:gdLst/>
            <a:ahLst/>
            <a:cxnLst/>
            <a:rect l="l" t="t" r="r" b="b"/>
            <a:pathLst>
              <a:path w="2052955" h="1243964">
                <a:moveTo>
                  <a:pt x="0" y="1243583"/>
                </a:moveTo>
                <a:lnTo>
                  <a:pt x="2052827" y="1243583"/>
                </a:lnTo>
                <a:lnTo>
                  <a:pt x="2052827" y="0"/>
                </a:lnTo>
                <a:lnTo>
                  <a:pt x="0" y="0"/>
                </a:lnTo>
                <a:lnTo>
                  <a:pt x="0" y="1243583"/>
                </a:lnTo>
                <a:close/>
              </a:path>
            </a:pathLst>
          </a:custGeom>
          <a:solidFill>
            <a:srgbClr val="51C3C9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9312" y="3223336"/>
            <a:ext cx="147701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Confirm 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metric, </a:t>
            </a:r>
            <a:r>
              <a:rPr sz="1400" dirty="0">
                <a:solidFill>
                  <a:srgbClr val="5F5F5F"/>
                </a:solidFill>
                <a:cs typeface="Calibri"/>
              </a:rPr>
              <a:t>as</a:t>
            </a:r>
            <a:r>
              <a:rPr sz="1400" spc="-6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clustering  can be </a:t>
            </a:r>
            <a:r>
              <a:rPr sz="1400" dirty="0">
                <a:solidFill>
                  <a:srgbClr val="5F5F5F"/>
                </a:solidFill>
                <a:cs typeface="Calibri"/>
              </a:rPr>
              <a:t>only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done  based upon metric 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19172" y="2590800"/>
            <a:ext cx="2052955" cy="1778635"/>
          </a:xfrm>
          <a:custGeom>
            <a:avLst/>
            <a:gdLst/>
            <a:ahLst/>
            <a:cxnLst/>
            <a:rect l="l" t="t" r="r" b="b"/>
            <a:pathLst>
              <a:path w="2052954" h="1778635">
                <a:moveTo>
                  <a:pt x="0" y="1778508"/>
                </a:moveTo>
                <a:lnTo>
                  <a:pt x="2052827" y="1778508"/>
                </a:lnTo>
                <a:lnTo>
                  <a:pt x="2052827" y="0"/>
                </a:lnTo>
                <a:lnTo>
                  <a:pt x="0" y="0"/>
                </a:lnTo>
                <a:lnTo>
                  <a:pt x="0" y="1778508"/>
                </a:lnTo>
                <a:close/>
              </a:path>
            </a:pathLst>
          </a:custGeom>
          <a:solidFill>
            <a:srgbClr val="1AA4BC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51201" y="2689098"/>
            <a:ext cx="149352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Select</a:t>
            </a:r>
            <a:r>
              <a:rPr sz="1400" spc="-8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segmentation  variables, basically  the variable </a:t>
            </a:r>
            <a:r>
              <a:rPr sz="1400" dirty="0">
                <a:solidFill>
                  <a:srgbClr val="5F5F5F"/>
                </a:solidFill>
                <a:cs typeface="Calibri"/>
              </a:rPr>
              <a:t>based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upon which  clustering </a:t>
            </a:r>
            <a:r>
              <a:rPr sz="1400" dirty="0">
                <a:solidFill>
                  <a:srgbClr val="5F5F5F"/>
                </a:solidFill>
                <a:cs typeface="Calibri"/>
              </a:rPr>
              <a:t>will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happen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000" y="2055876"/>
            <a:ext cx="2054860" cy="2313940"/>
          </a:xfrm>
          <a:custGeom>
            <a:avLst/>
            <a:gdLst/>
            <a:ahLst/>
            <a:cxnLst/>
            <a:rect l="l" t="t" r="r" b="b"/>
            <a:pathLst>
              <a:path w="2054859" h="2313940">
                <a:moveTo>
                  <a:pt x="0" y="2313432"/>
                </a:moveTo>
                <a:lnTo>
                  <a:pt x="2054352" y="2313432"/>
                </a:lnTo>
                <a:lnTo>
                  <a:pt x="2054352" y="0"/>
                </a:lnTo>
                <a:lnTo>
                  <a:pt x="0" y="0"/>
                </a:lnTo>
                <a:lnTo>
                  <a:pt x="0" y="2313432"/>
                </a:lnTo>
                <a:close/>
              </a:path>
            </a:pathLst>
          </a:custGeom>
          <a:solidFill>
            <a:srgbClr val="0085AC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4664" y="2154174"/>
            <a:ext cx="153733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Define similarity  measure, we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group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points 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together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based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upon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similarity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24828" y="1522475"/>
            <a:ext cx="2052955" cy="2847340"/>
          </a:xfrm>
          <a:custGeom>
            <a:avLst/>
            <a:gdLst/>
            <a:ahLst/>
            <a:cxnLst/>
            <a:rect l="l" t="t" r="r" b="b"/>
            <a:pathLst>
              <a:path w="2052954" h="2847340">
                <a:moveTo>
                  <a:pt x="0" y="2846832"/>
                </a:moveTo>
                <a:lnTo>
                  <a:pt x="2052827" y="2846832"/>
                </a:lnTo>
                <a:lnTo>
                  <a:pt x="2052827" y="0"/>
                </a:lnTo>
                <a:lnTo>
                  <a:pt x="0" y="0"/>
                </a:lnTo>
                <a:lnTo>
                  <a:pt x="0" y="2846832"/>
                </a:lnTo>
                <a:close/>
              </a:path>
            </a:pathLst>
          </a:custGeom>
          <a:solidFill>
            <a:srgbClr val="1C5585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56603" y="1619503"/>
            <a:ext cx="155829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Most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statistical  methods for  clustering </a:t>
            </a:r>
            <a:r>
              <a:rPr sz="1400" dirty="0">
                <a:solidFill>
                  <a:srgbClr val="5F5F5F"/>
                </a:solidFill>
                <a:cs typeface="Calibri"/>
              </a:rPr>
              <a:t>and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segmentation use  common  mathematical  measures </a:t>
            </a:r>
            <a:r>
              <a:rPr sz="1400" dirty="0">
                <a:solidFill>
                  <a:srgbClr val="5F5F5F"/>
                </a:solidFill>
                <a:cs typeface="Calibri"/>
              </a:rPr>
              <a:t>of</a:t>
            </a:r>
            <a:r>
              <a:rPr sz="1400" spc="-5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distance  </a:t>
            </a:r>
            <a:r>
              <a:rPr sz="1400" dirty="0">
                <a:solidFill>
                  <a:srgbClr val="5F5F5F"/>
                </a:solidFill>
                <a:cs typeface="Calibri"/>
              </a:rPr>
              <a:t>(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Euclidean</a:t>
            </a:r>
            <a:r>
              <a:rPr sz="1400" b="1" spc="-6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b="1" spc="-5" dirty="0">
                <a:solidFill>
                  <a:srgbClr val="5F5F5F"/>
                </a:solidFill>
                <a:cs typeface="Calibri"/>
              </a:rPr>
              <a:t>Distance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)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8451" y="972693"/>
            <a:ext cx="721740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Euclidean Distance </a:t>
            </a:r>
            <a:r>
              <a:rPr sz="1400" dirty="0">
                <a:solidFill>
                  <a:srgbClr val="5F5F5F"/>
                </a:solidFill>
                <a:cs typeface="Calibri"/>
              </a:rPr>
              <a:t>or 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Euclidean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metric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"ordinary" distance between </a:t>
            </a:r>
            <a:r>
              <a:rPr sz="1400" dirty="0">
                <a:solidFill>
                  <a:srgbClr val="5F5F5F"/>
                </a:solidFill>
                <a:cs typeface="Calibri"/>
              </a:rPr>
              <a:t>two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points </a:t>
            </a:r>
            <a:r>
              <a:rPr sz="1400" dirty="0">
                <a:solidFill>
                  <a:srgbClr val="5F5F5F"/>
                </a:solidFill>
                <a:cs typeface="Calibri"/>
              </a:rPr>
              <a:t>in</a:t>
            </a:r>
            <a:r>
              <a:rPr sz="1400" spc="9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space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2707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Euclidian</a:t>
            </a:r>
            <a:r>
              <a:rPr sz="2800" spc="-3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Distance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1320546" y="2273045"/>
            <a:ext cx="358140" cy="381000"/>
          </a:xfrm>
          <a:custGeom>
            <a:avLst/>
            <a:gdLst/>
            <a:ahLst/>
            <a:cxnLst/>
            <a:rect l="l" t="t" r="r" b="b"/>
            <a:pathLst>
              <a:path w="358139" h="381000">
                <a:moveTo>
                  <a:pt x="179069" y="0"/>
                </a:moveTo>
                <a:lnTo>
                  <a:pt x="131453" y="6808"/>
                </a:lnTo>
                <a:lnTo>
                  <a:pt x="88674" y="26020"/>
                </a:lnTo>
                <a:lnTo>
                  <a:pt x="52435" y="55816"/>
                </a:lnTo>
                <a:lnTo>
                  <a:pt x="24440" y="94375"/>
                </a:lnTo>
                <a:lnTo>
                  <a:pt x="6394" y="139876"/>
                </a:lnTo>
                <a:lnTo>
                  <a:pt x="0" y="190500"/>
                </a:lnTo>
                <a:lnTo>
                  <a:pt x="6394" y="241123"/>
                </a:lnTo>
                <a:lnTo>
                  <a:pt x="24440" y="286624"/>
                </a:lnTo>
                <a:lnTo>
                  <a:pt x="52435" y="325183"/>
                </a:lnTo>
                <a:lnTo>
                  <a:pt x="88674" y="354979"/>
                </a:lnTo>
                <a:lnTo>
                  <a:pt x="131453" y="374191"/>
                </a:lnTo>
                <a:lnTo>
                  <a:pt x="179069" y="381000"/>
                </a:lnTo>
                <a:lnTo>
                  <a:pt x="226686" y="374191"/>
                </a:lnTo>
                <a:lnTo>
                  <a:pt x="269465" y="354979"/>
                </a:lnTo>
                <a:lnTo>
                  <a:pt x="305704" y="325183"/>
                </a:lnTo>
                <a:lnTo>
                  <a:pt x="333699" y="286624"/>
                </a:lnTo>
                <a:lnTo>
                  <a:pt x="351745" y="241123"/>
                </a:lnTo>
                <a:lnTo>
                  <a:pt x="358140" y="190500"/>
                </a:lnTo>
                <a:lnTo>
                  <a:pt x="351745" y="139876"/>
                </a:lnTo>
                <a:lnTo>
                  <a:pt x="333699" y="94375"/>
                </a:lnTo>
                <a:lnTo>
                  <a:pt x="305704" y="55816"/>
                </a:lnTo>
                <a:lnTo>
                  <a:pt x="269465" y="26020"/>
                </a:lnTo>
                <a:lnTo>
                  <a:pt x="226686" y="6808"/>
                </a:lnTo>
                <a:lnTo>
                  <a:pt x="179069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0546" y="2273045"/>
            <a:ext cx="358140" cy="381000"/>
          </a:xfrm>
          <a:custGeom>
            <a:avLst/>
            <a:gdLst/>
            <a:ahLst/>
            <a:cxnLst/>
            <a:rect l="l" t="t" r="r" b="b"/>
            <a:pathLst>
              <a:path w="358139" h="381000">
                <a:moveTo>
                  <a:pt x="0" y="190500"/>
                </a:moveTo>
                <a:lnTo>
                  <a:pt x="6394" y="139876"/>
                </a:lnTo>
                <a:lnTo>
                  <a:pt x="24440" y="94375"/>
                </a:lnTo>
                <a:lnTo>
                  <a:pt x="52435" y="55816"/>
                </a:lnTo>
                <a:lnTo>
                  <a:pt x="88674" y="26020"/>
                </a:lnTo>
                <a:lnTo>
                  <a:pt x="131453" y="6808"/>
                </a:lnTo>
                <a:lnTo>
                  <a:pt x="179069" y="0"/>
                </a:lnTo>
                <a:lnTo>
                  <a:pt x="226686" y="6808"/>
                </a:lnTo>
                <a:lnTo>
                  <a:pt x="269465" y="26020"/>
                </a:lnTo>
                <a:lnTo>
                  <a:pt x="305704" y="55816"/>
                </a:lnTo>
                <a:lnTo>
                  <a:pt x="333699" y="94375"/>
                </a:lnTo>
                <a:lnTo>
                  <a:pt x="351745" y="139876"/>
                </a:lnTo>
                <a:lnTo>
                  <a:pt x="358140" y="190500"/>
                </a:lnTo>
                <a:lnTo>
                  <a:pt x="351745" y="241123"/>
                </a:lnTo>
                <a:lnTo>
                  <a:pt x="333699" y="286624"/>
                </a:lnTo>
                <a:lnTo>
                  <a:pt x="305704" y="325183"/>
                </a:lnTo>
                <a:lnTo>
                  <a:pt x="269465" y="354979"/>
                </a:lnTo>
                <a:lnTo>
                  <a:pt x="226686" y="374191"/>
                </a:lnTo>
                <a:lnTo>
                  <a:pt x="179069" y="381000"/>
                </a:lnTo>
                <a:lnTo>
                  <a:pt x="131453" y="374191"/>
                </a:lnTo>
                <a:lnTo>
                  <a:pt x="88674" y="354979"/>
                </a:lnTo>
                <a:lnTo>
                  <a:pt x="52435" y="325183"/>
                </a:lnTo>
                <a:lnTo>
                  <a:pt x="24440" y="286624"/>
                </a:lnTo>
                <a:lnTo>
                  <a:pt x="6394" y="241123"/>
                </a:lnTo>
                <a:lnTo>
                  <a:pt x="0" y="190500"/>
                </a:lnTo>
                <a:close/>
              </a:path>
            </a:pathLst>
          </a:custGeom>
          <a:ln w="2895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1305" y="2486405"/>
            <a:ext cx="358140" cy="381000"/>
          </a:xfrm>
          <a:custGeom>
            <a:avLst/>
            <a:gdLst/>
            <a:ahLst/>
            <a:cxnLst/>
            <a:rect l="l" t="t" r="r" b="b"/>
            <a:pathLst>
              <a:path w="358139" h="381000">
                <a:moveTo>
                  <a:pt x="179070" y="0"/>
                </a:moveTo>
                <a:lnTo>
                  <a:pt x="131453" y="6808"/>
                </a:lnTo>
                <a:lnTo>
                  <a:pt x="88674" y="26020"/>
                </a:lnTo>
                <a:lnTo>
                  <a:pt x="52435" y="55816"/>
                </a:lnTo>
                <a:lnTo>
                  <a:pt x="24440" y="94375"/>
                </a:lnTo>
                <a:lnTo>
                  <a:pt x="6394" y="139876"/>
                </a:lnTo>
                <a:lnTo>
                  <a:pt x="0" y="190500"/>
                </a:lnTo>
                <a:lnTo>
                  <a:pt x="6394" y="241123"/>
                </a:lnTo>
                <a:lnTo>
                  <a:pt x="24440" y="286624"/>
                </a:lnTo>
                <a:lnTo>
                  <a:pt x="52435" y="325183"/>
                </a:lnTo>
                <a:lnTo>
                  <a:pt x="88674" y="354979"/>
                </a:lnTo>
                <a:lnTo>
                  <a:pt x="131453" y="374191"/>
                </a:lnTo>
                <a:lnTo>
                  <a:pt x="179070" y="381000"/>
                </a:lnTo>
                <a:lnTo>
                  <a:pt x="226686" y="374191"/>
                </a:lnTo>
                <a:lnTo>
                  <a:pt x="269465" y="354979"/>
                </a:lnTo>
                <a:lnTo>
                  <a:pt x="305704" y="325183"/>
                </a:lnTo>
                <a:lnTo>
                  <a:pt x="333699" y="286624"/>
                </a:lnTo>
                <a:lnTo>
                  <a:pt x="351745" y="241123"/>
                </a:lnTo>
                <a:lnTo>
                  <a:pt x="358140" y="190500"/>
                </a:lnTo>
                <a:lnTo>
                  <a:pt x="351745" y="139876"/>
                </a:lnTo>
                <a:lnTo>
                  <a:pt x="333699" y="94375"/>
                </a:lnTo>
                <a:lnTo>
                  <a:pt x="305704" y="55816"/>
                </a:lnTo>
                <a:lnTo>
                  <a:pt x="269465" y="26020"/>
                </a:lnTo>
                <a:lnTo>
                  <a:pt x="226686" y="6808"/>
                </a:lnTo>
                <a:lnTo>
                  <a:pt x="179070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1305" y="2486405"/>
            <a:ext cx="358140" cy="381000"/>
          </a:xfrm>
          <a:custGeom>
            <a:avLst/>
            <a:gdLst/>
            <a:ahLst/>
            <a:cxnLst/>
            <a:rect l="l" t="t" r="r" b="b"/>
            <a:pathLst>
              <a:path w="358139" h="381000">
                <a:moveTo>
                  <a:pt x="0" y="190500"/>
                </a:moveTo>
                <a:lnTo>
                  <a:pt x="6394" y="139876"/>
                </a:lnTo>
                <a:lnTo>
                  <a:pt x="24440" y="94375"/>
                </a:lnTo>
                <a:lnTo>
                  <a:pt x="52435" y="55816"/>
                </a:lnTo>
                <a:lnTo>
                  <a:pt x="88674" y="26020"/>
                </a:lnTo>
                <a:lnTo>
                  <a:pt x="131453" y="6808"/>
                </a:lnTo>
                <a:lnTo>
                  <a:pt x="179070" y="0"/>
                </a:lnTo>
                <a:lnTo>
                  <a:pt x="226686" y="6808"/>
                </a:lnTo>
                <a:lnTo>
                  <a:pt x="269465" y="26020"/>
                </a:lnTo>
                <a:lnTo>
                  <a:pt x="305704" y="55816"/>
                </a:lnTo>
                <a:lnTo>
                  <a:pt x="333699" y="94375"/>
                </a:lnTo>
                <a:lnTo>
                  <a:pt x="351745" y="139876"/>
                </a:lnTo>
                <a:lnTo>
                  <a:pt x="358140" y="190500"/>
                </a:lnTo>
                <a:lnTo>
                  <a:pt x="351745" y="241123"/>
                </a:lnTo>
                <a:lnTo>
                  <a:pt x="333699" y="286624"/>
                </a:lnTo>
                <a:lnTo>
                  <a:pt x="305704" y="325183"/>
                </a:lnTo>
                <a:lnTo>
                  <a:pt x="269465" y="354979"/>
                </a:lnTo>
                <a:lnTo>
                  <a:pt x="226686" y="374191"/>
                </a:lnTo>
                <a:lnTo>
                  <a:pt x="179070" y="381000"/>
                </a:lnTo>
                <a:lnTo>
                  <a:pt x="131453" y="374191"/>
                </a:lnTo>
                <a:lnTo>
                  <a:pt x="88674" y="354979"/>
                </a:lnTo>
                <a:lnTo>
                  <a:pt x="52435" y="325183"/>
                </a:lnTo>
                <a:lnTo>
                  <a:pt x="24440" y="286624"/>
                </a:lnTo>
                <a:lnTo>
                  <a:pt x="6394" y="241123"/>
                </a:lnTo>
                <a:lnTo>
                  <a:pt x="0" y="190500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78685" y="2463545"/>
            <a:ext cx="1912620" cy="213360"/>
          </a:xfrm>
          <a:custGeom>
            <a:avLst/>
            <a:gdLst/>
            <a:ahLst/>
            <a:cxnLst/>
            <a:rect l="l" t="t" r="r" b="b"/>
            <a:pathLst>
              <a:path w="1912620" h="213360">
                <a:moveTo>
                  <a:pt x="0" y="0"/>
                </a:moveTo>
                <a:lnTo>
                  <a:pt x="1912619" y="213106"/>
                </a:lnTo>
              </a:path>
            </a:pathLst>
          </a:custGeom>
          <a:ln w="28956">
            <a:solidFill>
              <a:srgbClr val="2EB0F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69311" y="2341879"/>
            <a:ext cx="513311" cy="19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6177" y="2728341"/>
            <a:ext cx="16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5F5F5F"/>
                </a:solidFill>
                <a:cs typeface="Calibri"/>
              </a:rPr>
              <a:t>A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8460" y="2918917"/>
            <a:ext cx="154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5F5F5F"/>
                </a:solidFill>
                <a:cs typeface="Calibri"/>
              </a:rPr>
              <a:t>B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8294" y="921258"/>
            <a:ext cx="7489190" cy="373380"/>
          </a:xfrm>
          <a:custGeom>
            <a:avLst/>
            <a:gdLst/>
            <a:ahLst/>
            <a:cxnLst/>
            <a:rect l="l" t="t" r="r" b="b"/>
            <a:pathLst>
              <a:path w="7489190" h="373380">
                <a:moveTo>
                  <a:pt x="0" y="62229"/>
                </a:moveTo>
                <a:lnTo>
                  <a:pt x="4890" y="37986"/>
                </a:lnTo>
                <a:lnTo>
                  <a:pt x="18227" y="18208"/>
                </a:lnTo>
                <a:lnTo>
                  <a:pt x="38008" y="4883"/>
                </a:lnTo>
                <a:lnTo>
                  <a:pt x="62230" y="0"/>
                </a:lnTo>
                <a:lnTo>
                  <a:pt x="7426706" y="0"/>
                </a:lnTo>
                <a:lnTo>
                  <a:pt x="7450949" y="4883"/>
                </a:lnTo>
                <a:lnTo>
                  <a:pt x="7470727" y="18208"/>
                </a:lnTo>
                <a:lnTo>
                  <a:pt x="7484052" y="37986"/>
                </a:lnTo>
                <a:lnTo>
                  <a:pt x="7488935" y="62229"/>
                </a:lnTo>
                <a:lnTo>
                  <a:pt x="7488935" y="311150"/>
                </a:lnTo>
                <a:lnTo>
                  <a:pt x="7484052" y="335393"/>
                </a:lnTo>
                <a:lnTo>
                  <a:pt x="7470727" y="355171"/>
                </a:lnTo>
                <a:lnTo>
                  <a:pt x="7450949" y="368496"/>
                </a:lnTo>
                <a:lnTo>
                  <a:pt x="7426706" y="373379"/>
                </a:lnTo>
                <a:lnTo>
                  <a:pt x="62230" y="373379"/>
                </a:lnTo>
                <a:lnTo>
                  <a:pt x="38008" y="368496"/>
                </a:lnTo>
                <a:lnTo>
                  <a:pt x="18227" y="355171"/>
                </a:lnTo>
                <a:lnTo>
                  <a:pt x="4890" y="335393"/>
                </a:lnTo>
                <a:lnTo>
                  <a:pt x="0" y="311150"/>
                </a:lnTo>
                <a:lnTo>
                  <a:pt x="0" y="62229"/>
                </a:lnTo>
                <a:close/>
              </a:path>
            </a:pathLst>
          </a:custGeom>
          <a:ln w="25908">
            <a:solidFill>
              <a:srgbClr val="2EB0F0"/>
            </a:solidFill>
            <a:prstDash val="sysDash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761" y="1788414"/>
            <a:ext cx="0" cy="2209165"/>
          </a:xfrm>
          <a:custGeom>
            <a:avLst/>
            <a:gdLst/>
            <a:ahLst/>
            <a:cxnLst/>
            <a:rect l="l" t="t" r="r" b="b"/>
            <a:pathLst>
              <a:path h="2209165">
                <a:moveTo>
                  <a:pt x="0" y="0"/>
                </a:moveTo>
                <a:lnTo>
                  <a:pt x="0" y="2208568"/>
                </a:lnTo>
              </a:path>
            </a:pathLst>
          </a:custGeom>
          <a:ln w="32004">
            <a:solidFill>
              <a:srgbClr val="095A82"/>
            </a:solidFill>
            <a:prstDash val="dash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64096" y="2234945"/>
            <a:ext cx="1486535" cy="1019175"/>
          </a:xfrm>
          <a:custGeom>
            <a:avLst/>
            <a:gdLst/>
            <a:ahLst/>
            <a:cxnLst/>
            <a:rect l="l" t="t" r="r" b="b"/>
            <a:pathLst>
              <a:path w="1486534" h="1019175">
                <a:moveTo>
                  <a:pt x="50126" y="888619"/>
                </a:moveTo>
                <a:lnTo>
                  <a:pt x="25907" y="888619"/>
                </a:lnTo>
                <a:lnTo>
                  <a:pt x="96519" y="1018921"/>
                </a:lnTo>
                <a:lnTo>
                  <a:pt x="106933" y="1018921"/>
                </a:lnTo>
                <a:lnTo>
                  <a:pt x="109132" y="975360"/>
                </a:lnTo>
                <a:lnTo>
                  <a:pt x="97027" y="975360"/>
                </a:lnTo>
                <a:lnTo>
                  <a:pt x="50126" y="888619"/>
                </a:lnTo>
                <a:close/>
              </a:path>
              <a:path w="1486534" h="1019175">
                <a:moveTo>
                  <a:pt x="179831" y="0"/>
                </a:moveTo>
                <a:lnTo>
                  <a:pt x="145923" y="0"/>
                </a:lnTo>
                <a:lnTo>
                  <a:pt x="97027" y="975360"/>
                </a:lnTo>
                <a:lnTo>
                  <a:pt x="109132" y="975360"/>
                </a:lnTo>
                <a:lnTo>
                  <a:pt x="157606" y="14859"/>
                </a:lnTo>
                <a:lnTo>
                  <a:pt x="1486534" y="14859"/>
                </a:lnTo>
                <a:lnTo>
                  <a:pt x="1486534" y="508"/>
                </a:lnTo>
                <a:lnTo>
                  <a:pt x="179831" y="508"/>
                </a:lnTo>
                <a:lnTo>
                  <a:pt x="179831" y="0"/>
                </a:lnTo>
                <a:close/>
              </a:path>
              <a:path w="1486534" h="1019175">
                <a:moveTo>
                  <a:pt x="40512" y="870839"/>
                </a:moveTo>
                <a:lnTo>
                  <a:pt x="0" y="892048"/>
                </a:lnTo>
                <a:lnTo>
                  <a:pt x="3937" y="900176"/>
                </a:lnTo>
                <a:lnTo>
                  <a:pt x="25907" y="888619"/>
                </a:lnTo>
                <a:lnTo>
                  <a:pt x="50126" y="888619"/>
                </a:lnTo>
                <a:lnTo>
                  <a:pt x="40512" y="870839"/>
                </a:lnTo>
                <a:close/>
              </a:path>
              <a:path w="1486534" h="1019175">
                <a:moveTo>
                  <a:pt x="1486534" y="14859"/>
                </a:moveTo>
                <a:lnTo>
                  <a:pt x="171323" y="14859"/>
                </a:lnTo>
                <a:lnTo>
                  <a:pt x="171323" y="15748"/>
                </a:lnTo>
                <a:lnTo>
                  <a:pt x="1486534" y="15748"/>
                </a:lnTo>
                <a:lnTo>
                  <a:pt x="1486534" y="14859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58761" y="2653283"/>
            <a:ext cx="815340" cy="212090"/>
          </a:xfrm>
          <a:custGeom>
            <a:avLst/>
            <a:gdLst/>
            <a:ahLst/>
            <a:cxnLst/>
            <a:rect l="l" t="t" r="r" b="b"/>
            <a:pathLst>
              <a:path w="815340" h="212089">
                <a:moveTo>
                  <a:pt x="747649" y="0"/>
                </a:moveTo>
                <a:lnTo>
                  <a:pt x="744601" y="8509"/>
                </a:lnTo>
                <a:lnTo>
                  <a:pt x="756886" y="13819"/>
                </a:lnTo>
                <a:lnTo>
                  <a:pt x="767445" y="21177"/>
                </a:lnTo>
                <a:lnTo>
                  <a:pt x="788836" y="55322"/>
                </a:lnTo>
                <a:lnTo>
                  <a:pt x="795909" y="104775"/>
                </a:lnTo>
                <a:lnTo>
                  <a:pt x="795123" y="123443"/>
                </a:lnTo>
                <a:lnTo>
                  <a:pt x="783336" y="169164"/>
                </a:lnTo>
                <a:lnTo>
                  <a:pt x="757029" y="197739"/>
                </a:lnTo>
                <a:lnTo>
                  <a:pt x="744982" y="203073"/>
                </a:lnTo>
                <a:lnTo>
                  <a:pt x="747649" y="211709"/>
                </a:lnTo>
                <a:lnTo>
                  <a:pt x="788118" y="187652"/>
                </a:lnTo>
                <a:lnTo>
                  <a:pt x="810847" y="143271"/>
                </a:lnTo>
                <a:lnTo>
                  <a:pt x="815213" y="105918"/>
                </a:lnTo>
                <a:lnTo>
                  <a:pt x="814117" y="86465"/>
                </a:lnTo>
                <a:lnTo>
                  <a:pt x="797687" y="37084"/>
                </a:lnTo>
                <a:lnTo>
                  <a:pt x="762986" y="5526"/>
                </a:lnTo>
                <a:lnTo>
                  <a:pt x="747649" y="0"/>
                </a:lnTo>
                <a:close/>
              </a:path>
              <a:path w="815340" h="212089">
                <a:moveTo>
                  <a:pt x="67564" y="0"/>
                </a:moveTo>
                <a:lnTo>
                  <a:pt x="27166" y="24056"/>
                </a:lnTo>
                <a:lnTo>
                  <a:pt x="4381" y="68500"/>
                </a:lnTo>
                <a:lnTo>
                  <a:pt x="0" y="105918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53" y="206182"/>
                </a:lnTo>
                <a:lnTo>
                  <a:pt x="67564" y="211709"/>
                </a:lnTo>
                <a:lnTo>
                  <a:pt x="70231" y="203073"/>
                </a:lnTo>
                <a:lnTo>
                  <a:pt x="58130" y="197739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77" y="42037"/>
                </a:lnTo>
                <a:lnTo>
                  <a:pt x="58291" y="13819"/>
                </a:lnTo>
                <a:lnTo>
                  <a:pt x="70485" y="8509"/>
                </a:lnTo>
                <a:lnTo>
                  <a:pt x="67564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23990" y="2243749"/>
            <a:ext cx="1073785" cy="9182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739775" algn="ctr">
              <a:spcBef>
                <a:spcPts val="580"/>
              </a:spcBef>
            </a:pPr>
            <a:r>
              <a:rPr sz="1300" spc="110" dirty="0">
                <a:solidFill>
                  <a:srgbClr val="5F5F5F"/>
                </a:solidFill>
                <a:latin typeface="Cambria Math"/>
                <a:cs typeface="Cambria Math"/>
              </a:rPr>
              <a:t>𝑛</a:t>
            </a:r>
            <a:endParaRPr sz="130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12700">
              <a:spcBef>
                <a:spcPts val="630"/>
              </a:spcBef>
            </a:pPr>
            <a:r>
              <a:rPr spc="1825" dirty="0">
                <a:solidFill>
                  <a:srgbClr val="5F5F5F"/>
                </a:solidFill>
                <a:latin typeface="Cambria Math"/>
                <a:cs typeface="Cambria Math"/>
              </a:rPr>
              <a:t>෍</a:t>
            </a:r>
            <a:r>
              <a:rPr spc="235" dirty="0">
                <a:solidFill>
                  <a:srgbClr val="5F5F5F"/>
                </a:solidFill>
                <a:latin typeface="Cambria Math"/>
                <a:cs typeface="Cambria Math"/>
              </a:rPr>
              <a:t> </a:t>
            </a:r>
            <a:r>
              <a:rPr spc="-5" dirty="0">
                <a:solidFill>
                  <a:srgbClr val="5F5F5F"/>
                </a:solidFill>
                <a:latin typeface="Cambria Math"/>
                <a:cs typeface="Cambria Math"/>
              </a:rPr>
              <a:t>𝑏</a:t>
            </a:r>
            <a:r>
              <a:rPr sz="1950" spc="-7" baseline="-14957" dirty="0">
                <a:solidFill>
                  <a:srgbClr val="5F5F5F"/>
                </a:solidFill>
                <a:latin typeface="Cambria Math"/>
                <a:cs typeface="Cambria Math"/>
              </a:rPr>
              <a:t>𝑖 </a:t>
            </a:r>
            <a:r>
              <a:rPr dirty="0">
                <a:solidFill>
                  <a:srgbClr val="5F5F5F"/>
                </a:solidFill>
                <a:latin typeface="Cambria Math"/>
                <a:cs typeface="Cambria Math"/>
              </a:rPr>
              <a:t>−  </a:t>
            </a:r>
            <a:r>
              <a:rPr spc="-290" dirty="0">
                <a:solidFill>
                  <a:srgbClr val="5F5F5F"/>
                </a:solidFill>
                <a:latin typeface="Cambria Math"/>
                <a:cs typeface="Cambria Math"/>
              </a:rPr>
              <a:t>𝑎</a:t>
            </a:r>
            <a:r>
              <a:rPr sz="1950" spc="-434" baseline="-14957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endParaRPr sz="1950" baseline="-14957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22860">
              <a:spcBef>
                <a:spcPts val="635"/>
              </a:spcBef>
            </a:pPr>
            <a:r>
              <a:rPr sz="1300" spc="35" dirty="0">
                <a:solidFill>
                  <a:srgbClr val="5F5F5F"/>
                </a:solidFill>
                <a:latin typeface="Cambria Math"/>
                <a:cs typeface="Cambria Math"/>
              </a:rPr>
              <a:t>𝑖=1</a:t>
            </a:r>
            <a:endParaRPr sz="13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82230" y="2575686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300" spc="40" dirty="0">
                <a:solidFill>
                  <a:srgbClr val="5F5F5F"/>
                </a:solidFill>
                <a:latin typeface="Cambria Math"/>
                <a:cs typeface="Cambria Math"/>
              </a:rPr>
              <a:t>2</a:t>
            </a:r>
            <a:endParaRPr sz="13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79516" y="2569921"/>
            <a:ext cx="916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5F5F5F"/>
                </a:solidFill>
                <a:cs typeface="Calibri"/>
              </a:rPr>
              <a:t>D </a:t>
            </a:r>
            <a:r>
              <a:rPr spc="-5" dirty="0">
                <a:solidFill>
                  <a:srgbClr val="5F5F5F"/>
                </a:solidFill>
                <a:cs typeface="Calibri"/>
              </a:rPr>
              <a:t>(a, b)</a:t>
            </a:r>
            <a:r>
              <a:rPr spc="355" dirty="0">
                <a:solidFill>
                  <a:srgbClr val="5F5F5F"/>
                </a:solidFill>
                <a:cs typeface="Calibri"/>
              </a:rPr>
              <a:t> </a:t>
            </a:r>
            <a:r>
              <a:rPr dirty="0">
                <a:solidFill>
                  <a:srgbClr val="5F5F5F"/>
                </a:solidFill>
                <a:cs typeface="Calibri"/>
              </a:rPr>
              <a:t>=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37759" y="1969007"/>
            <a:ext cx="3441191" cy="1495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04053" y="1997201"/>
            <a:ext cx="3313429" cy="1367155"/>
          </a:xfrm>
          <a:custGeom>
            <a:avLst/>
            <a:gdLst/>
            <a:ahLst/>
            <a:cxnLst/>
            <a:rect l="l" t="t" r="r" b="b"/>
            <a:pathLst>
              <a:path w="3313429" h="1367154">
                <a:moveTo>
                  <a:pt x="0" y="227837"/>
                </a:moveTo>
                <a:lnTo>
                  <a:pt x="4627" y="181913"/>
                </a:lnTo>
                <a:lnTo>
                  <a:pt x="17901" y="139142"/>
                </a:lnTo>
                <a:lnTo>
                  <a:pt x="38904" y="100440"/>
                </a:lnTo>
                <a:lnTo>
                  <a:pt x="66722" y="66722"/>
                </a:lnTo>
                <a:lnTo>
                  <a:pt x="100440" y="38904"/>
                </a:lnTo>
                <a:lnTo>
                  <a:pt x="139142" y="17901"/>
                </a:lnTo>
                <a:lnTo>
                  <a:pt x="181913" y="4627"/>
                </a:lnTo>
                <a:lnTo>
                  <a:pt x="227837" y="0"/>
                </a:lnTo>
                <a:lnTo>
                  <a:pt x="3085338" y="0"/>
                </a:lnTo>
                <a:lnTo>
                  <a:pt x="3131262" y="4627"/>
                </a:lnTo>
                <a:lnTo>
                  <a:pt x="3174033" y="17901"/>
                </a:lnTo>
                <a:lnTo>
                  <a:pt x="3212735" y="38904"/>
                </a:lnTo>
                <a:lnTo>
                  <a:pt x="3246453" y="66722"/>
                </a:lnTo>
                <a:lnTo>
                  <a:pt x="3274271" y="100440"/>
                </a:lnTo>
                <a:lnTo>
                  <a:pt x="3295274" y="139142"/>
                </a:lnTo>
                <a:lnTo>
                  <a:pt x="3308548" y="181913"/>
                </a:lnTo>
                <a:lnTo>
                  <a:pt x="3313176" y="227837"/>
                </a:lnTo>
                <a:lnTo>
                  <a:pt x="3313176" y="1139190"/>
                </a:lnTo>
                <a:lnTo>
                  <a:pt x="3308548" y="1185114"/>
                </a:lnTo>
                <a:lnTo>
                  <a:pt x="3295274" y="1227885"/>
                </a:lnTo>
                <a:lnTo>
                  <a:pt x="3274271" y="1266587"/>
                </a:lnTo>
                <a:lnTo>
                  <a:pt x="3246453" y="1300305"/>
                </a:lnTo>
                <a:lnTo>
                  <a:pt x="3212735" y="1328123"/>
                </a:lnTo>
                <a:lnTo>
                  <a:pt x="3174033" y="1349126"/>
                </a:lnTo>
                <a:lnTo>
                  <a:pt x="3131262" y="1362400"/>
                </a:lnTo>
                <a:lnTo>
                  <a:pt x="3085338" y="1367028"/>
                </a:lnTo>
                <a:lnTo>
                  <a:pt x="227837" y="1367028"/>
                </a:lnTo>
                <a:lnTo>
                  <a:pt x="181913" y="1362400"/>
                </a:lnTo>
                <a:lnTo>
                  <a:pt x="139142" y="1349126"/>
                </a:lnTo>
                <a:lnTo>
                  <a:pt x="100440" y="1328123"/>
                </a:lnTo>
                <a:lnTo>
                  <a:pt x="66722" y="1300305"/>
                </a:lnTo>
                <a:lnTo>
                  <a:pt x="38904" y="1266587"/>
                </a:lnTo>
                <a:lnTo>
                  <a:pt x="17901" y="1227885"/>
                </a:lnTo>
                <a:lnTo>
                  <a:pt x="4627" y="1185114"/>
                </a:lnTo>
                <a:lnTo>
                  <a:pt x="0" y="1139190"/>
                </a:lnTo>
                <a:lnTo>
                  <a:pt x="0" y="227837"/>
                </a:lnTo>
                <a:close/>
              </a:path>
            </a:pathLst>
          </a:custGeom>
          <a:ln w="25908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27632" y="4204715"/>
            <a:ext cx="5884164" cy="4190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37588" y="4201667"/>
            <a:ext cx="5064252" cy="4755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85544" y="4224528"/>
            <a:ext cx="5773420" cy="307975"/>
          </a:xfrm>
          <a:custGeom>
            <a:avLst/>
            <a:gdLst/>
            <a:ahLst/>
            <a:cxnLst/>
            <a:rect l="l" t="t" r="r" b="b"/>
            <a:pathLst>
              <a:path w="5773420" h="307975">
                <a:moveTo>
                  <a:pt x="0" y="307848"/>
                </a:moveTo>
                <a:lnTo>
                  <a:pt x="5772911" y="307848"/>
                </a:lnTo>
                <a:lnTo>
                  <a:pt x="5772911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85544" y="4224528"/>
            <a:ext cx="5773420" cy="307975"/>
          </a:xfrm>
          <a:custGeom>
            <a:avLst/>
            <a:gdLst/>
            <a:ahLst/>
            <a:cxnLst/>
            <a:rect l="l" t="t" r="r" b="b"/>
            <a:pathLst>
              <a:path w="5773420" h="307975">
                <a:moveTo>
                  <a:pt x="0" y="307848"/>
                </a:moveTo>
                <a:lnTo>
                  <a:pt x="5772911" y="307848"/>
                </a:lnTo>
                <a:lnTo>
                  <a:pt x="5772911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85544" y="4247184"/>
            <a:ext cx="57734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2445"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cs typeface="Calibri"/>
              </a:rPr>
              <a:t>Clusters are </a:t>
            </a:r>
            <a:r>
              <a:rPr sz="1400" dirty="0">
                <a:solidFill>
                  <a:srgbClr val="FFFFFF"/>
                </a:solidFill>
                <a:cs typeface="Calibri"/>
              </a:rPr>
              <a:t>assigned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based on the measure </a:t>
            </a:r>
            <a:r>
              <a:rPr sz="1400" dirty="0">
                <a:solidFill>
                  <a:srgbClr val="FFFFFF"/>
                </a:solidFill>
                <a:cs typeface="Calibri"/>
              </a:rPr>
              <a:t>of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Euclidean</a:t>
            </a:r>
            <a:r>
              <a:rPr sz="1400" spc="7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Distance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6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2869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Cluster</a:t>
            </a:r>
            <a:r>
              <a:rPr sz="2800" spc="-1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Assignment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1507236" y="911352"/>
            <a:ext cx="6124956" cy="434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54480" y="938745"/>
            <a:ext cx="6030468" cy="475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65147" y="931163"/>
            <a:ext cx="6014085" cy="323215"/>
          </a:xfrm>
          <a:custGeom>
            <a:avLst/>
            <a:gdLst/>
            <a:ahLst/>
            <a:cxnLst/>
            <a:rect l="l" t="t" r="r" b="b"/>
            <a:pathLst>
              <a:path w="6014084" h="323215">
                <a:moveTo>
                  <a:pt x="0" y="323088"/>
                </a:moveTo>
                <a:lnTo>
                  <a:pt x="6013704" y="323088"/>
                </a:lnTo>
                <a:lnTo>
                  <a:pt x="6013704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65147" y="931163"/>
            <a:ext cx="6014085" cy="323215"/>
          </a:xfrm>
          <a:custGeom>
            <a:avLst/>
            <a:gdLst/>
            <a:ahLst/>
            <a:cxnLst/>
            <a:rect l="l" t="t" r="r" b="b"/>
            <a:pathLst>
              <a:path w="6014084" h="323215">
                <a:moveTo>
                  <a:pt x="0" y="323088"/>
                </a:moveTo>
                <a:lnTo>
                  <a:pt x="6013704" y="323088"/>
                </a:lnTo>
                <a:lnTo>
                  <a:pt x="6013704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037" y="1396746"/>
            <a:ext cx="719455" cy="676910"/>
          </a:xfrm>
          <a:custGeom>
            <a:avLst/>
            <a:gdLst/>
            <a:ahLst/>
            <a:cxnLst/>
            <a:rect l="l" t="t" r="r" b="b"/>
            <a:pathLst>
              <a:path w="719455" h="676910">
                <a:moveTo>
                  <a:pt x="0" y="338327"/>
                </a:moveTo>
                <a:lnTo>
                  <a:pt x="3283" y="292426"/>
                </a:lnTo>
                <a:lnTo>
                  <a:pt x="12847" y="248399"/>
                </a:lnTo>
                <a:lnTo>
                  <a:pt x="28263" y="206650"/>
                </a:lnTo>
                <a:lnTo>
                  <a:pt x="49103" y="167583"/>
                </a:lnTo>
                <a:lnTo>
                  <a:pt x="74939" y="131601"/>
                </a:lnTo>
                <a:lnTo>
                  <a:pt x="105341" y="99107"/>
                </a:lnTo>
                <a:lnTo>
                  <a:pt x="139882" y="70505"/>
                </a:lnTo>
                <a:lnTo>
                  <a:pt x="178133" y="46199"/>
                </a:lnTo>
                <a:lnTo>
                  <a:pt x="219664" y="26592"/>
                </a:lnTo>
                <a:lnTo>
                  <a:pt x="264049" y="12087"/>
                </a:lnTo>
                <a:lnTo>
                  <a:pt x="310858" y="3089"/>
                </a:lnTo>
                <a:lnTo>
                  <a:pt x="359664" y="0"/>
                </a:lnTo>
                <a:lnTo>
                  <a:pt x="408469" y="3089"/>
                </a:lnTo>
                <a:lnTo>
                  <a:pt x="455278" y="12087"/>
                </a:lnTo>
                <a:lnTo>
                  <a:pt x="499663" y="26592"/>
                </a:lnTo>
                <a:lnTo>
                  <a:pt x="541194" y="46199"/>
                </a:lnTo>
                <a:lnTo>
                  <a:pt x="579445" y="70505"/>
                </a:lnTo>
                <a:lnTo>
                  <a:pt x="613986" y="99107"/>
                </a:lnTo>
                <a:lnTo>
                  <a:pt x="644388" y="131601"/>
                </a:lnTo>
                <a:lnTo>
                  <a:pt x="670224" y="167583"/>
                </a:lnTo>
                <a:lnTo>
                  <a:pt x="691064" y="206650"/>
                </a:lnTo>
                <a:lnTo>
                  <a:pt x="706480" y="248399"/>
                </a:lnTo>
                <a:lnTo>
                  <a:pt x="716044" y="292426"/>
                </a:lnTo>
                <a:lnTo>
                  <a:pt x="719328" y="338327"/>
                </a:lnTo>
                <a:lnTo>
                  <a:pt x="716044" y="384229"/>
                </a:lnTo>
                <a:lnTo>
                  <a:pt x="706480" y="428256"/>
                </a:lnTo>
                <a:lnTo>
                  <a:pt x="691064" y="470005"/>
                </a:lnTo>
                <a:lnTo>
                  <a:pt x="670224" y="509072"/>
                </a:lnTo>
                <a:lnTo>
                  <a:pt x="644388" y="545054"/>
                </a:lnTo>
                <a:lnTo>
                  <a:pt x="613986" y="577548"/>
                </a:lnTo>
                <a:lnTo>
                  <a:pt x="579445" y="606150"/>
                </a:lnTo>
                <a:lnTo>
                  <a:pt x="541194" y="630456"/>
                </a:lnTo>
                <a:lnTo>
                  <a:pt x="499663" y="650063"/>
                </a:lnTo>
                <a:lnTo>
                  <a:pt x="455278" y="664568"/>
                </a:lnTo>
                <a:lnTo>
                  <a:pt x="408469" y="673566"/>
                </a:lnTo>
                <a:lnTo>
                  <a:pt x="359664" y="676655"/>
                </a:lnTo>
                <a:lnTo>
                  <a:pt x="310858" y="673566"/>
                </a:lnTo>
                <a:lnTo>
                  <a:pt x="264049" y="664568"/>
                </a:lnTo>
                <a:lnTo>
                  <a:pt x="219664" y="650063"/>
                </a:lnTo>
                <a:lnTo>
                  <a:pt x="178133" y="630456"/>
                </a:lnTo>
                <a:lnTo>
                  <a:pt x="139882" y="606150"/>
                </a:lnTo>
                <a:lnTo>
                  <a:pt x="105341" y="577548"/>
                </a:lnTo>
                <a:lnTo>
                  <a:pt x="74939" y="545054"/>
                </a:lnTo>
                <a:lnTo>
                  <a:pt x="49103" y="509072"/>
                </a:lnTo>
                <a:lnTo>
                  <a:pt x="28263" y="470005"/>
                </a:lnTo>
                <a:lnTo>
                  <a:pt x="12847" y="428256"/>
                </a:lnTo>
                <a:lnTo>
                  <a:pt x="3283" y="384229"/>
                </a:lnTo>
                <a:lnTo>
                  <a:pt x="0" y="338327"/>
                </a:lnTo>
                <a:close/>
              </a:path>
            </a:pathLst>
          </a:custGeom>
          <a:ln w="19812">
            <a:solidFill>
              <a:srgbClr val="16A99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3291" y="1778507"/>
            <a:ext cx="70104" cy="792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8011" y="1688592"/>
            <a:ext cx="70103" cy="79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68473" y="1390650"/>
            <a:ext cx="721360" cy="676910"/>
          </a:xfrm>
          <a:custGeom>
            <a:avLst/>
            <a:gdLst/>
            <a:ahLst/>
            <a:cxnLst/>
            <a:rect l="l" t="t" r="r" b="b"/>
            <a:pathLst>
              <a:path w="721360" h="676910">
                <a:moveTo>
                  <a:pt x="0" y="338327"/>
                </a:moveTo>
                <a:lnTo>
                  <a:pt x="3291" y="292426"/>
                </a:lnTo>
                <a:lnTo>
                  <a:pt x="12878" y="248399"/>
                </a:lnTo>
                <a:lnTo>
                  <a:pt x="28330" y="206650"/>
                </a:lnTo>
                <a:lnTo>
                  <a:pt x="49219" y="167583"/>
                </a:lnTo>
                <a:lnTo>
                  <a:pt x="75114" y="131601"/>
                </a:lnTo>
                <a:lnTo>
                  <a:pt x="105584" y="99107"/>
                </a:lnTo>
                <a:lnTo>
                  <a:pt x="140201" y="70505"/>
                </a:lnTo>
                <a:lnTo>
                  <a:pt x="178533" y="46199"/>
                </a:lnTo>
                <a:lnTo>
                  <a:pt x="220152" y="26592"/>
                </a:lnTo>
                <a:lnTo>
                  <a:pt x="264627" y="12087"/>
                </a:lnTo>
                <a:lnTo>
                  <a:pt x="311528" y="3089"/>
                </a:lnTo>
                <a:lnTo>
                  <a:pt x="360425" y="0"/>
                </a:lnTo>
                <a:lnTo>
                  <a:pt x="409323" y="3089"/>
                </a:lnTo>
                <a:lnTo>
                  <a:pt x="456224" y="12087"/>
                </a:lnTo>
                <a:lnTo>
                  <a:pt x="500699" y="26592"/>
                </a:lnTo>
                <a:lnTo>
                  <a:pt x="542318" y="46199"/>
                </a:lnTo>
                <a:lnTo>
                  <a:pt x="580650" y="70505"/>
                </a:lnTo>
                <a:lnTo>
                  <a:pt x="615267" y="99107"/>
                </a:lnTo>
                <a:lnTo>
                  <a:pt x="645737" y="131601"/>
                </a:lnTo>
                <a:lnTo>
                  <a:pt x="671632" y="167583"/>
                </a:lnTo>
                <a:lnTo>
                  <a:pt x="692521" y="206650"/>
                </a:lnTo>
                <a:lnTo>
                  <a:pt x="707973" y="248399"/>
                </a:lnTo>
                <a:lnTo>
                  <a:pt x="717560" y="292426"/>
                </a:lnTo>
                <a:lnTo>
                  <a:pt x="720851" y="338327"/>
                </a:lnTo>
                <a:lnTo>
                  <a:pt x="717560" y="384229"/>
                </a:lnTo>
                <a:lnTo>
                  <a:pt x="707973" y="428256"/>
                </a:lnTo>
                <a:lnTo>
                  <a:pt x="692521" y="470005"/>
                </a:lnTo>
                <a:lnTo>
                  <a:pt x="671632" y="509072"/>
                </a:lnTo>
                <a:lnTo>
                  <a:pt x="645737" y="545054"/>
                </a:lnTo>
                <a:lnTo>
                  <a:pt x="615267" y="577548"/>
                </a:lnTo>
                <a:lnTo>
                  <a:pt x="580650" y="606150"/>
                </a:lnTo>
                <a:lnTo>
                  <a:pt x="542318" y="630456"/>
                </a:lnTo>
                <a:lnTo>
                  <a:pt x="500699" y="650063"/>
                </a:lnTo>
                <a:lnTo>
                  <a:pt x="456224" y="664568"/>
                </a:lnTo>
                <a:lnTo>
                  <a:pt x="409323" y="673566"/>
                </a:lnTo>
                <a:lnTo>
                  <a:pt x="360425" y="676656"/>
                </a:lnTo>
                <a:lnTo>
                  <a:pt x="311528" y="673566"/>
                </a:lnTo>
                <a:lnTo>
                  <a:pt x="264627" y="664568"/>
                </a:lnTo>
                <a:lnTo>
                  <a:pt x="220152" y="650063"/>
                </a:lnTo>
                <a:lnTo>
                  <a:pt x="178533" y="630456"/>
                </a:lnTo>
                <a:lnTo>
                  <a:pt x="140201" y="606150"/>
                </a:lnTo>
                <a:lnTo>
                  <a:pt x="105584" y="577548"/>
                </a:lnTo>
                <a:lnTo>
                  <a:pt x="75114" y="545054"/>
                </a:lnTo>
                <a:lnTo>
                  <a:pt x="49219" y="509072"/>
                </a:lnTo>
                <a:lnTo>
                  <a:pt x="28330" y="470005"/>
                </a:lnTo>
                <a:lnTo>
                  <a:pt x="12878" y="428256"/>
                </a:lnTo>
                <a:lnTo>
                  <a:pt x="3291" y="384229"/>
                </a:lnTo>
                <a:lnTo>
                  <a:pt x="0" y="338327"/>
                </a:lnTo>
                <a:close/>
              </a:path>
            </a:pathLst>
          </a:custGeom>
          <a:ln w="19812">
            <a:solidFill>
              <a:srgbClr val="16A99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07207" y="1514855"/>
            <a:ext cx="70104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47544" y="1847088"/>
            <a:ext cx="7162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5037" y="2213610"/>
            <a:ext cx="719455" cy="676910"/>
          </a:xfrm>
          <a:custGeom>
            <a:avLst/>
            <a:gdLst/>
            <a:ahLst/>
            <a:cxnLst/>
            <a:rect l="l" t="t" r="r" b="b"/>
            <a:pathLst>
              <a:path w="719455" h="676910">
                <a:moveTo>
                  <a:pt x="0" y="338327"/>
                </a:moveTo>
                <a:lnTo>
                  <a:pt x="3283" y="292426"/>
                </a:lnTo>
                <a:lnTo>
                  <a:pt x="12847" y="248399"/>
                </a:lnTo>
                <a:lnTo>
                  <a:pt x="28263" y="206650"/>
                </a:lnTo>
                <a:lnTo>
                  <a:pt x="49103" y="167583"/>
                </a:lnTo>
                <a:lnTo>
                  <a:pt x="74939" y="131601"/>
                </a:lnTo>
                <a:lnTo>
                  <a:pt x="105341" y="99107"/>
                </a:lnTo>
                <a:lnTo>
                  <a:pt x="139882" y="70505"/>
                </a:lnTo>
                <a:lnTo>
                  <a:pt x="178133" y="46199"/>
                </a:lnTo>
                <a:lnTo>
                  <a:pt x="219664" y="26592"/>
                </a:lnTo>
                <a:lnTo>
                  <a:pt x="264049" y="12087"/>
                </a:lnTo>
                <a:lnTo>
                  <a:pt x="310858" y="3089"/>
                </a:lnTo>
                <a:lnTo>
                  <a:pt x="359664" y="0"/>
                </a:lnTo>
                <a:lnTo>
                  <a:pt x="408469" y="3089"/>
                </a:lnTo>
                <a:lnTo>
                  <a:pt x="455278" y="12087"/>
                </a:lnTo>
                <a:lnTo>
                  <a:pt x="499663" y="26592"/>
                </a:lnTo>
                <a:lnTo>
                  <a:pt x="541194" y="46199"/>
                </a:lnTo>
                <a:lnTo>
                  <a:pt x="579445" y="70505"/>
                </a:lnTo>
                <a:lnTo>
                  <a:pt x="613986" y="99107"/>
                </a:lnTo>
                <a:lnTo>
                  <a:pt x="644388" y="131601"/>
                </a:lnTo>
                <a:lnTo>
                  <a:pt x="670224" y="167583"/>
                </a:lnTo>
                <a:lnTo>
                  <a:pt x="691064" y="206650"/>
                </a:lnTo>
                <a:lnTo>
                  <a:pt x="706480" y="248399"/>
                </a:lnTo>
                <a:lnTo>
                  <a:pt x="716044" y="292426"/>
                </a:lnTo>
                <a:lnTo>
                  <a:pt x="719328" y="338327"/>
                </a:lnTo>
                <a:lnTo>
                  <a:pt x="716044" y="384229"/>
                </a:lnTo>
                <a:lnTo>
                  <a:pt x="706480" y="428256"/>
                </a:lnTo>
                <a:lnTo>
                  <a:pt x="691064" y="470005"/>
                </a:lnTo>
                <a:lnTo>
                  <a:pt x="670224" y="509072"/>
                </a:lnTo>
                <a:lnTo>
                  <a:pt x="644388" y="545054"/>
                </a:lnTo>
                <a:lnTo>
                  <a:pt x="613986" y="577548"/>
                </a:lnTo>
                <a:lnTo>
                  <a:pt x="579445" y="606150"/>
                </a:lnTo>
                <a:lnTo>
                  <a:pt x="541194" y="630456"/>
                </a:lnTo>
                <a:lnTo>
                  <a:pt x="499663" y="650063"/>
                </a:lnTo>
                <a:lnTo>
                  <a:pt x="455278" y="664568"/>
                </a:lnTo>
                <a:lnTo>
                  <a:pt x="408469" y="673566"/>
                </a:lnTo>
                <a:lnTo>
                  <a:pt x="359664" y="676656"/>
                </a:lnTo>
                <a:lnTo>
                  <a:pt x="310858" y="673566"/>
                </a:lnTo>
                <a:lnTo>
                  <a:pt x="264049" y="664568"/>
                </a:lnTo>
                <a:lnTo>
                  <a:pt x="219664" y="650063"/>
                </a:lnTo>
                <a:lnTo>
                  <a:pt x="178133" y="630456"/>
                </a:lnTo>
                <a:lnTo>
                  <a:pt x="139882" y="606150"/>
                </a:lnTo>
                <a:lnTo>
                  <a:pt x="105341" y="577548"/>
                </a:lnTo>
                <a:lnTo>
                  <a:pt x="74939" y="545054"/>
                </a:lnTo>
                <a:lnTo>
                  <a:pt x="49103" y="509072"/>
                </a:lnTo>
                <a:lnTo>
                  <a:pt x="28263" y="470005"/>
                </a:lnTo>
                <a:lnTo>
                  <a:pt x="12847" y="428256"/>
                </a:lnTo>
                <a:lnTo>
                  <a:pt x="3283" y="384229"/>
                </a:lnTo>
                <a:lnTo>
                  <a:pt x="0" y="338327"/>
                </a:lnTo>
                <a:close/>
              </a:path>
            </a:pathLst>
          </a:custGeom>
          <a:ln w="19812">
            <a:solidFill>
              <a:srgbClr val="16A99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93291" y="2595372"/>
            <a:ext cx="70104" cy="792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8011" y="2505455"/>
            <a:ext cx="70103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5037" y="3030473"/>
            <a:ext cx="719455" cy="676910"/>
          </a:xfrm>
          <a:custGeom>
            <a:avLst/>
            <a:gdLst/>
            <a:ahLst/>
            <a:cxnLst/>
            <a:rect l="l" t="t" r="r" b="b"/>
            <a:pathLst>
              <a:path w="719455" h="676910">
                <a:moveTo>
                  <a:pt x="0" y="338327"/>
                </a:moveTo>
                <a:lnTo>
                  <a:pt x="3283" y="292426"/>
                </a:lnTo>
                <a:lnTo>
                  <a:pt x="12847" y="248399"/>
                </a:lnTo>
                <a:lnTo>
                  <a:pt x="28263" y="206650"/>
                </a:lnTo>
                <a:lnTo>
                  <a:pt x="49103" y="167583"/>
                </a:lnTo>
                <a:lnTo>
                  <a:pt x="74939" y="131601"/>
                </a:lnTo>
                <a:lnTo>
                  <a:pt x="105341" y="99107"/>
                </a:lnTo>
                <a:lnTo>
                  <a:pt x="139882" y="70505"/>
                </a:lnTo>
                <a:lnTo>
                  <a:pt x="178133" y="46199"/>
                </a:lnTo>
                <a:lnTo>
                  <a:pt x="219664" y="26592"/>
                </a:lnTo>
                <a:lnTo>
                  <a:pt x="264049" y="12087"/>
                </a:lnTo>
                <a:lnTo>
                  <a:pt x="310858" y="3089"/>
                </a:lnTo>
                <a:lnTo>
                  <a:pt x="359664" y="0"/>
                </a:lnTo>
                <a:lnTo>
                  <a:pt x="408469" y="3089"/>
                </a:lnTo>
                <a:lnTo>
                  <a:pt x="455278" y="12087"/>
                </a:lnTo>
                <a:lnTo>
                  <a:pt x="499663" y="26592"/>
                </a:lnTo>
                <a:lnTo>
                  <a:pt x="541194" y="46199"/>
                </a:lnTo>
                <a:lnTo>
                  <a:pt x="579445" y="70505"/>
                </a:lnTo>
                <a:lnTo>
                  <a:pt x="613986" y="99107"/>
                </a:lnTo>
                <a:lnTo>
                  <a:pt x="644388" y="131601"/>
                </a:lnTo>
                <a:lnTo>
                  <a:pt x="670224" y="167583"/>
                </a:lnTo>
                <a:lnTo>
                  <a:pt x="691064" y="206650"/>
                </a:lnTo>
                <a:lnTo>
                  <a:pt x="706480" y="248399"/>
                </a:lnTo>
                <a:lnTo>
                  <a:pt x="716044" y="292426"/>
                </a:lnTo>
                <a:lnTo>
                  <a:pt x="719328" y="338327"/>
                </a:lnTo>
                <a:lnTo>
                  <a:pt x="716044" y="384229"/>
                </a:lnTo>
                <a:lnTo>
                  <a:pt x="706480" y="428256"/>
                </a:lnTo>
                <a:lnTo>
                  <a:pt x="691064" y="470005"/>
                </a:lnTo>
                <a:lnTo>
                  <a:pt x="670224" y="509072"/>
                </a:lnTo>
                <a:lnTo>
                  <a:pt x="644388" y="545054"/>
                </a:lnTo>
                <a:lnTo>
                  <a:pt x="613986" y="577548"/>
                </a:lnTo>
                <a:lnTo>
                  <a:pt x="579445" y="606150"/>
                </a:lnTo>
                <a:lnTo>
                  <a:pt x="541194" y="630456"/>
                </a:lnTo>
                <a:lnTo>
                  <a:pt x="499663" y="650063"/>
                </a:lnTo>
                <a:lnTo>
                  <a:pt x="455278" y="664568"/>
                </a:lnTo>
                <a:lnTo>
                  <a:pt x="408469" y="673566"/>
                </a:lnTo>
                <a:lnTo>
                  <a:pt x="359664" y="676656"/>
                </a:lnTo>
                <a:lnTo>
                  <a:pt x="310858" y="673566"/>
                </a:lnTo>
                <a:lnTo>
                  <a:pt x="264049" y="664568"/>
                </a:lnTo>
                <a:lnTo>
                  <a:pt x="219664" y="650063"/>
                </a:lnTo>
                <a:lnTo>
                  <a:pt x="178133" y="630456"/>
                </a:lnTo>
                <a:lnTo>
                  <a:pt x="139882" y="606150"/>
                </a:lnTo>
                <a:lnTo>
                  <a:pt x="105341" y="577548"/>
                </a:lnTo>
                <a:lnTo>
                  <a:pt x="74939" y="545054"/>
                </a:lnTo>
                <a:lnTo>
                  <a:pt x="49103" y="509072"/>
                </a:lnTo>
                <a:lnTo>
                  <a:pt x="28263" y="470005"/>
                </a:lnTo>
                <a:lnTo>
                  <a:pt x="12847" y="428256"/>
                </a:lnTo>
                <a:lnTo>
                  <a:pt x="3283" y="384229"/>
                </a:lnTo>
                <a:lnTo>
                  <a:pt x="0" y="338327"/>
                </a:lnTo>
                <a:close/>
              </a:path>
            </a:pathLst>
          </a:custGeom>
          <a:ln w="19812">
            <a:solidFill>
              <a:srgbClr val="16A99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93291" y="3412235"/>
            <a:ext cx="70104" cy="792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8011" y="3322320"/>
            <a:ext cx="70103" cy="79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5037" y="3848861"/>
            <a:ext cx="719455" cy="676910"/>
          </a:xfrm>
          <a:custGeom>
            <a:avLst/>
            <a:gdLst/>
            <a:ahLst/>
            <a:cxnLst/>
            <a:rect l="l" t="t" r="r" b="b"/>
            <a:pathLst>
              <a:path w="719455" h="676910">
                <a:moveTo>
                  <a:pt x="0" y="338328"/>
                </a:moveTo>
                <a:lnTo>
                  <a:pt x="3283" y="292418"/>
                </a:lnTo>
                <a:lnTo>
                  <a:pt x="12847" y="248386"/>
                </a:lnTo>
                <a:lnTo>
                  <a:pt x="28263" y="206634"/>
                </a:lnTo>
                <a:lnTo>
                  <a:pt x="49103" y="167566"/>
                </a:lnTo>
                <a:lnTo>
                  <a:pt x="74939" y="131585"/>
                </a:lnTo>
                <a:lnTo>
                  <a:pt x="105341" y="99093"/>
                </a:lnTo>
                <a:lnTo>
                  <a:pt x="139882" y="70494"/>
                </a:lnTo>
                <a:lnTo>
                  <a:pt x="178133" y="46191"/>
                </a:lnTo>
                <a:lnTo>
                  <a:pt x="219664" y="26587"/>
                </a:lnTo>
                <a:lnTo>
                  <a:pt x="264049" y="12085"/>
                </a:lnTo>
                <a:lnTo>
                  <a:pt x="310858" y="3088"/>
                </a:lnTo>
                <a:lnTo>
                  <a:pt x="359664" y="0"/>
                </a:lnTo>
                <a:lnTo>
                  <a:pt x="408469" y="3088"/>
                </a:lnTo>
                <a:lnTo>
                  <a:pt x="455278" y="12085"/>
                </a:lnTo>
                <a:lnTo>
                  <a:pt x="499663" y="26587"/>
                </a:lnTo>
                <a:lnTo>
                  <a:pt x="541194" y="46191"/>
                </a:lnTo>
                <a:lnTo>
                  <a:pt x="579445" y="70494"/>
                </a:lnTo>
                <a:lnTo>
                  <a:pt x="613986" y="99093"/>
                </a:lnTo>
                <a:lnTo>
                  <a:pt x="644388" y="131585"/>
                </a:lnTo>
                <a:lnTo>
                  <a:pt x="670224" y="167566"/>
                </a:lnTo>
                <a:lnTo>
                  <a:pt x="691064" y="206634"/>
                </a:lnTo>
                <a:lnTo>
                  <a:pt x="706480" y="248386"/>
                </a:lnTo>
                <a:lnTo>
                  <a:pt x="716044" y="292418"/>
                </a:lnTo>
                <a:lnTo>
                  <a:pt x="719328" y="338328"/>
                </a:lnTo>
                <a:lnTo>
                  <a:pt x="716044" y="384237"/>
                </a:lnTo>
                <a:lnTo>
                  <a:pt x="706480" y="428269"/>
                </a:lnTo>
                <a:lnTo>
                  <a:pt x="691064" y="470021"/>
                </a:lnTo>
                <a:lnTo>
                  <a:pt x="670224" y="509089"/>
                </a:lnTo>
                <a:lnTo>
                  <a:pt x="644388" y="545070"/>
                </a:lnTo>
                <a:lnTo>
                  <a:pt x="613986" y="577562"/>
                </a:lnTo>
                <a:lnTo>
                  <a:pt x="579445" y="606161"/>
                </a:lnTo>
                <a:lnTo>
                  <a:pt x="541194" y="630464"/>
                </a:lnTo>
                <a:lnTo>
                  <a:pt x="499663" y="650068"/>
                </a:lnTo>
                <a:lnTo>
                  <a:pt x="455278" y="664570"/>
                </a:lnTo>
                <a:lnTo>
                  <a:pt x="408469" y="673567"/>
                </a:lnTo>
                <a:lnTo>
                  <a:pt x="359664" y="676656"/>
                </a:lnTo>
                <a:lnTo>
                  <a:pt x="310858" y="673567"/>
                </a:lnTo>
                <a:lnTo>
                  <a:pt x="264049" y="664570"/>
                </a:lnTo>
                <a:lnTo>
                  <a:pt x="219664" y="650068"/>
                </a:lnTo>
                <a:lnTo>
                  <a:pt x="178133" y="630464"/>
                </a:lnTo>
                <a:lnTo>
                  <a:pt x="139882" y="606161"/>
                </a:lnTo>
                <a:lnTo>
                  <a:pt x="105341" y="577562"/>
                </a:lnTo>
                <a:lnTo>
                  <a:pt x="74939" y="545070"/>
                </a:lnTo>
                <a:lnTo>
                  <a:pt x="49103" y="509089"/>
                </a:lnTo>
                <a:lnTo>
                  <a:pt x="28263" y="470021"/>
                </a:lnTo>
                <a:lnTo>
                  <a:pt x="12847" y="428269"/>
                </a:lnTo>
                <a:lnTo>
                  <a:pt x="3283" y="384237"/>
                </a:lnTo>
                <a:lnTo>
                  <a:pt x="0" y="338328"/>
                </a:lnTo>
                <a:close/>
              </a:path>
            </a:pathLst>
          </a:custGeom>
          <a:ln w="19812">
            <a:solidFill>
              <a:srgbClr val="16A99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93291" y="4232147"/>
            <a:ext cx="70104" cy="77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8011" y="4142232"/>
            <a:ext cx="70103" cy="77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68473" y="2218182"/>
            <a:ext cx="721360" cy="676910"/>
          </a:xfrm>
          <a:custGeom>
            <a:avLst/>
            <a:gdLst/>
            <a:ahLst/>
            <a:cxnLst/>
            <a:rect l="l" t="t" r="r" b="b"/>
            <a:pathLst>
              <a:path w="721360" h="676910">
                <a:moveTo>
                  <a:pt x="0" y="338328"/>
                </a:moveTo>
                <a:lnTo>
                  <a:pt x="3291" y="292426"/>
                </a:lnTo>
                <a:lnTo>
                  <a:pt x="12878" y="248399"/>
                </a:lnTo>
                <a:lnTo>
                  <a:pt x="28330" y="206650"/>
                </a:lnTo>
                <a:lnTo>
                  <a:pt x="49219" y="167583"/>
                </a:lnTo>
                <a:lnTo>
                  <a:pt x="75114" y="131601"/>
                </a:lnTo>
                <a:lnTo>
                  <a:pt x="105584" y="99107"/>
                </a:lnTo>
                <a:lnTo>
                  <a:pt x="140201" y="70505"/>
                </a:lnTo>
                <a:lnTo>
                  <a:pt x="178533" y="46199"/>
                </a:lnTo>
                <a:lnTo>
                  <a:pt x="220152" y="26592"/>
                </a:lnTo>
                <a:lnTo>
                  <a:pt x="264627" y="12087"/>
                </a:lnTo>
                <a:lnTo>
                  <a:pt x="311528" y="3089"/>
                </a:lnTo>
                <a:lnTo>
                  <a:pt x="360425" y="0"/>
                </a:lnTo>
                <a:lnTo>
                  <a:pt x="409323" y="3089"/>
                </a:lnTo>
                <a:lnTo>
                  <a:pt x="456224" y="12087"/>
                </a:lnTo>
                <a:lnTo>
                  <a:pt x="500699" y="26592"/>
                </a:lnTo>
                <a:lnTo>
                  <a:pt x="542318" y="46199"/>
                </a:lnTo>
                <a:lnTo>
                  <a:pt x="580650" y="70505"/>
                </a:lnTo>
                <a:lnTo>
                  <a:pt x="615267" y="99107"/>
                </a:lnTo>
                <a:lnTo>
                  <a:pt x="645737" y="131601"/>
                </a:lnTo>
                <a:lnTo>
                  <a:pt x="671632" y="167583"/>
                </a:lnTo>
                <a:lnTo>
                  <a:pt x="692521" y="206650"/>
                </a:lnTo>
                <a:lnTo>
                  <a:pt x="707973" y="248399"/>
                </a:lnTo>
                <a:lnTo>
                  <a:pt x="717560" y="292426"/>
                </a:lnTo>
                <a:lnTo>
                  <a:pt x="720851" y="338328"/>
                </a:lnTo>
                <a:lnTo>
                  <a:pt x="717560" y="384229"/>
                </a:lnTo>
                <a:lnTo>
                  <a:pt x="707973" y="428256"/>
                </a:lnTo>
                <a:lnTo>
                  <a:pt x="692521" y="470005"/>
                </a:lnTo>
                <a:lnTo>
                  <a:pt x="671632" y="509072"/>
                </a:lnTo>
                <a:lnTo>
                  <a:pt x="645737" y="545054"/>
                </a:lnTo>
                <a:lnTo>
                  <a:pt x="615267" y="577548"/>
                </a:lnTo>
                <a:lnTo>
                  <a:pt x="580650" y="606150"/>
                </a:lnTo>
                <a:lnTo>
                  <a:pt x="542318" y="630456"/>
                </a:lnTo>
                <a:lnTo>
                  <a:pt x="500699" y="650063"/>
                </a:lnTo>
                <a:lnTo>
                  <a:pt x="456224" y="664568"/>
                </a:lnTo>
                <a:lnTo>
                  <a:pt x="409323" y="673566"/>
                </a:lnTo>
                <a:lnTo>
                  <a:pt x="360425" y="676656"/>
                </a:lnTo>
                <a:lnTo>
                  <a:pt x="311528" y="673566"/>
                </a:lnTo>
                <a:lnTo>
                  <a:pt x="264627" y="664568"/>
                </a:lnTo>
                <a:lnTo>
                  <a:pt x="220152" y="650063"/>
                </a:lnTo>
                <a:lnTo>
                  <a:pt x="178533" y="630456"/>
                </a:lnTo>
                <a:lnTo>
                  <a:pt x="140201" y="606150"/>
                </a:lnTo>
                <a:lnTo>
                  <a:pt x="105584" y="577548"/>
                </a:lnTo>
                <a:lnTo>
                  <a:pt x="75114" y="545054"/>
                </a:lnTo>
                <a:lnTo>
                  <a:pt x="49219" y="509072"/>
                </a:lnTo>
                <a:lnTo>
                  <a:pt x="28330" y="470005"/>
                </a:lnTo>
                <a:lnTo>
                  <a:pt x="12878" y="428256"/>
                </a:lnTo>
                <a:lnTo>
                  <a:pt x="3291" y="384229"/>
                </a:lnTo>
                <a:lnTo>
                  <a:pt x="0" y="338328"/>
                </a:lnTo>
                <a:close/>
              </a:path>
            </a:pathLst>
          </a:custGeom>
          <a:ln w="19812">
            <a:solidFill>
              <a:srgbClr val="16A99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07207" y="2342388"/>
            <a:ext cx="70104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47544" y="2674620"/>
            <a:ext cx="71628" cy="792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68473" y="3031998"/>
            <a:ext cx="721360" cy="676910"/>
          </a:xfrm>
          <a:custGeom>
            <a:avLst/>
            <a:gdLst/>
            <a:ahLst/>
            <a:cxnLst/>
            <a:rect l="l" t="t" r="r" b="b"/>
            <a:pathLst>
              <a:path w="721360" h="676910">
                <a:moveTo>
                  <a:pt x="0" y="338327"/>
                </a:moveTo>
                <a:lnTo>
                  <a:pt x="3291" y="292426"/>
                </a:lnTo>
                <a:lnTo>
                  <a:pt x="12878" y="248399"/>
                </a:lnTo>
                <a:lnTo>
                  <a:pt x="28330" y="206650"/>
                </a:lnTo>
                <a:lnTo>
                  <a:pt x="49219" y="167583"/>
                </a:lnTo>
                <a:lnTo>
                  <a:pt x="75114" y="131601"/>
                </a:lnTo>
                <a:lnTo>
                  <a:pt x="105584" y="99107"/>
                </a:lnTo>
                <a:lnTo>
                  <a:pt x="140201" y="70505"/>
                </a:lnTo>
                <a:lnTo>
                  <a:pt x="178533" y="46199"/>
                </a:lnTo>
                <a:lnTo>
                  <a:pt x="220152" y="26592"/>
                </a:lnTo>
                <a:lnTo>
                  <a:pt x="264627" y="12087"/>
                </a:lnTo>
                <a:lnTo>
                  <a:pt x="311528" y="3089"/>
                </a:lnTo>
                <a:lnTo>
                  <a:pt x="360425" y="0"/>
                </a:lnTo>
                <a:lnTo>
                  <a:pt x="409323" y="3089"/>
                </a:lnTo>
                <a:lnTo>
                  <a:pt x="456224" y="12087"/>
                </a:lnTo>
                <a:lnTo>
                  <a:pt x="500699" y="26592"/>
                </a:lnTo>
                <a:lnTo>
                  <a:pt x="542318" y="46199"/>
                </a:lnTo>
                <a:lnTo>
                  <a:pt x="580650" y="70505"/>
                </a:lnTo>
                <a:lnTo>
                  <a:pt x="615267" y="99107"/>
                </a:lnTo>
                <a:lnTo>
                  <a:pt x="645737" y="131601"/>
                </a:lnTo>
                <a:lnTo>
                  <a:pt x="671632" y="167583"/>
                </a:lnTo>
                <a:lnTo>
                  <a:pt x="692521" y="206650"/>
                </a:lnTo>
                <a:lnTo>
                  <a:pt x="707973" y="248399"/>
                </a:lnTo>
                <a:lnTo>
                  <a:pt x="717560" y="292426"/>
                </a:lnTo>
                <a:lnTo>
                  <a:pt x="720851" y="338327"/>
                </a:lnTo>
                <a:lnTo>
                  <a:pt x="717560" y="384229"/>
                </a:lnTo>
                <a:lnTo>
                  <a:pt x="707973" y="428256"/>
                </a:lnTo>
                <a:lnTo>
                  <a:pt x="692521" y="470005"/>
                </a:lnTo>
                <a:lnTo>
                  <a:pt x="671632" y="509072"/>
                </a:lnTo>
                <a:lnTo>
                  <a:pt x="645737" y="545054"/>
                </a:lnTo>
                <a:lnTo>
                  <a:pt x="615267" y="577548"/>
                </a:lnTo>
                <a:lnTo>
                  <a:pt x="580650" y="606150"/>
                </a:lnTo>
                <a:lnTo>
                  <a:pt x="542318" y="630456"/>
                </a:lnTo>
                <a:lnTo>
                  <a:pt x="500699" y="650063"/>
                </a:lnTo>
                <a:lnTo>
                  <a:pt x="456224" y="664568"/>
                </a:lnTo>
                <a:lnTo>
                  <a:pt x="409323" y="673566"/>
                </a:lnTo>
                <a:lnTo>
                  <a:pt x="360425" y="676655"/>
                </a:lnTo>
                <a:lnTo>
                  <a:pt x="311528" y="673566"/>
                </a:lnTo>
                <a:lnTo>
                  <a:pt x="264627" y="664568"/>
                </a:lnTo>
                <a:lnTo>
                  <a:pt x="220152" y="650063"/>
                </a:lnTo>
                <a:lnTo>
                  <a:pt x="178533" y="630456"/>
                </a:lnTo>
                <a:lnTo>
                  <a:pt x="140201" y="606150"/>
                </a:lnTo>
                <a:lnTo>
                  <a:pt x="105584" y="577548"/>
                </a:lnTo>
                <a:lnTo>
                  <a:pt x="75114" y="545054"/>
                </a:lnTo>
                <a:lnTo>
                  <a:pt x="49219" y="509072"/>
                </a:lnTo>
                <a:lnTo>
                  <a:pt x="28330" y="470005"/>
                </a:lnTo>
                <a:lnTo>
                  <a:pt x="12878" y="428256"/>
                </a:lnTo>
                <a:lnTo>
                  <a:pt x="3291" y="384229"/>
                </a:lnTo>
                <a:lnTo>
                  <a:pt x="0" y="338327"/>
                </a:lnTo>
                <a:close/>
              </a:path>
            </a:pathLst>
          </a:custGeom>
          <a:ln w="19811">
            <a:solidFill>
              <a:srgbClr val="16A99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07207" y="3156204"/>
            <a:ext cx="70104" cy="77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47544" y="3488435"/>
            <a:ext cx="71628" cy="792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68473" y="3842765"/>
            <a:ext cx="721360" cy="678180"/>
          </a:xfrm>
          <a:custGeom>
            <a:avLst/>
            <a:gdLst/>
            <a:ahLst/>
            <a:cxnLst/>
            <a:rect l="l" t="t" r="r" b="b"/>
            <a:pathLst>
              <a:path w="721360" h="678179">
                <a:moveTo>
                  <a:pt x="0" y="339090"/>
                </a:moveTo>
                <a:lnTo>
                  <a:pt x="3291" y="293077"/>
                </a:lnTo>
                <a:lnTo>
                  <a:pt x="12878" y="248946"/>
                </a:lnTo>
                <a:lnTo>
                  <a:pt x="28330" y="207100"/>
                </a:lnTo>
                <a:lnTo>
                  <a:pt x="49219" y="167944"/>
                </a:lnTo>
                <a:lnTo>
                  <a:pt x="75114" y="131882"/>
                </a:lnTo>
                <a:lnTo>
                  <a:pt x="105584" y="99317"/>
                </a:lnTo>
                <a:lnTo>
                  <a:pt x="140201" y="70653"/>
                </a:lnTo>
                <a:lnTo>
                  <a:pt x="178533" y="46295"/>
                </a:lnTo>
                <a:lnTo>
                  <a:pt x="220152" y="26647"/>
                </a:lnTo>
                <a:lnTo>
                  <a:pt x="264627" y="12112"/>
                </a:lnTo>
                <a:lnTo>
                  <a:pt x="311528" y="3095"/>
                </a:lnTo>
                <a:lnTo>
                  <a:pt x="360425" y="0"/>
                </a:lnTo>
                <a:lnTo>
                  <a:pt x="409323" y="3095"/>
                </a:lnTo>
                <a:lnTo>
                  <a:pt x="456224" y="12112"/>
                </a:lnTo>
                <a:lnTo>
                  <a:pt x="500699" y="26647"/>
                </a:lnTo>
                <a:lnTo>
                  <a:pt x="542318" y="46295"/>
                </a:lnTo>
                <a:lnTo>
                  <a:pt x="580650" y="70653"/>
                </a:lnTo>
                <a:lnTo>
                  <a:pt x="615267" y="99317"/>
                </a:lnTo>
                <a:lnTo>
                  <a:pt x="645737" y="131882"/>
                </a:lnTo>
                <a:lnTo>
                  <a:pt x="671632" y="167944"/>
                </a:lnTo>
                <a:lnTo>
                  <a:pt x="692521" y="207100"/>
                </a:lnTo>
                <a:lnTo>
                  <a:pt x="707973" y="248946"/>
                </a:lnTo>
                <a:lnTo>
                  <a:pt x="717560" y="293077"/>
                </a:lnTo>
                <a:lnTo>
                  <a:pt x="720851" y="339090"/>
                </a:lnTo>
                <a:lnTo>
                  <a:pt x="717560" y="385102"/>
                </a:lnTo>
                <a:lnTo>
                  <a:pt x="707973" y="429233"/>
                </a:lnTo>
                <a:lnTo>
                  <a:pt x="692521" y="471079"/>
                </a:lnTo>
                <a:lnTo>
                  <a:pt x="671632" y="510235"/>
                </a:lnTo>
                <a:lnTo>
                  <a:pt x="645737" y="546297"/>
                </a:lnTo>
                <a:lnTo>
                  <a:pt x="615267" y="578862"/>
                </a:lnTo>
                <a:lnTo>
                  <a:pt x="580650" y="607526"/>
                </a:lnTo>
                <a:lnTo>
                  <a:pt x="542318" y="631884"/>
                </a:lnTo>
                <a:lnTo>
                  <a:pt x="500699" y="651532"/>
                </a:lnTo>
                <a:lnTo>
                  <a:pt x="456224" y="666067"/>
                </a:lnTo>
                <a:lnTo>
                  <a:pt x="409323" y="675084"/>
                </a:lnTo>
                <a:lnTo>
                  <a:pt x="360425" y="678180"/>
                </a:lnTo>
                <a:lnTo>
                  <a:pt x="311528" y="675084"/>
                </a:lnTo>
                <a:lnTo>
                  <a:pt x="264627" y="666067"/>
                </a:lnTo>
                <a:lnTo>
                  <a:pt x="220152" y="651532"/>
                </a:lnTo>
                <a:lnTo>
                  <a:pt x="178533" y="631884"/>
                </a:lnTo>
                <a:lnTo>
                  <a:pt x="140201" y="607526"/>
                </a:lnTo>
                <a:lnTo>
                  <a:pt x="105584" y="578862"/>
                </a:lnTo>
                <a:lnTo>
                  <a:pt x="75114" y="546297"/>
                </a:lnTo>
                <a:lnTo>
                  <a:pt x="49219" y="510235"/>
                </a:lnTo>
                <a:lnTo>
                  <a:pt x="28330" y="471079"/>
                </a:lnTo>
                <a:lnTo>
                  <a:pt x="12878" y="429233"/>
                </a:lnTo>
                <a:lnTo>
                  <a:pt x="3291" y="385102"/>
                </a:lnTo>
                <a:lnTo>
                  <a:pt x="0" y="339090"/>
                </a:lnTo>
                <a:close/>
              </a:path>
            </a:pathLst>
          </a:custGeom>
          <a:ln w="19812">
            <a:solidFill>
              <a:srgbClr val="16A99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07207" y="3966971"/>
            <a:ext cx="70104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47544" y="4299203"/>
            <a:ext cx="71628" cy="79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64158" y="1796033"/>
            <a:ext cx="1184275" cy="79375"/>
          </a:xfrm>
          <a:custGeom>
            <a:avLst/>
            <a:gdLst/>
            <a:ahLst/>
            <a:cxnLst/>
            <a:rect l="l" t="t" r="r" b="b"/>
            <a:pathLst>
              <a:path w="1184275" h="79375">
                <a:moveTo>
                  <a:pt x="1184148" y="79248"/>
                </a:moveTo>
                <a:lnTo>
                  <a:pt x="0" y="0"/>
                </a:lnTo>
              </a:path>
            </a:pathLst>
          </a:custGeom>
          <a:ln w="19812">
            <a:solidFill>
              <a:srgbClr val="16A99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28877" y="2408682"/>
            <a:ext cx="1874520" cy="120650"/>
          </a:xfrm>
          <a:custGeom>
            <a:avLst/>
            <a:gdLst/>
            <a:ahLst/>
            <a:cxnLst/>
            <a:rect l="l" t="t" r="r" b="b"/>
            <a:pathLst>
              <a:path w="1874520" h="120650">
                <a:moveTo>
                  <a:pt x="1874520" y="0"/>
                </a:moveTo>
                <a:lnTo>
                  <a:pt x="0" y="120395"/>
                </a:lnTo>
              </a:path>
            </a:pathLst>
          </a:custGeom>
          <a:ln w="19812">
            <a:solidFill>
              <a:srgbClr val="16A99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6686" y="3188970"/>
            <a:ext cx="1887220" cy="146685"/>
          </a:xfrm>
          <a:custGeom>
            <a:avLst/>
            <a:gdLst/>
            <a:ahLst/>
            <a:cxnLst/>
            <a:rect l="l" t="t" r="r" b="b"/>
            <a:pathLst>
              <a:path w="1887220" h="146685">
                <a:moveTo>
                  <a:pt x="1886712" y="0"/>
                </a:moveTo>
                <a:lnTo>
                  <a:pt x="0" y="146304"/>
                </a:lnTo>
              </a:path>
            </a:pathLst>
          </a:custGeom>
          <a:ln w="19812">
            <a:solidFill>
              <a:srgbClr val="16A99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64158" y="3469385"/>
            <a:ext cx="1184275" cy="60960"/>
          </a:xfrm>
          <a:custGeom>
            <a:avLst/>
            <a:gdLst/>
            <a:ahLst/>
            <a:cxnLst/>
            <a:rect l="l" t="t" r="r" b="b"/>
            <a:pathLst>
              <a:path w="1184275" h="60960">
                <a:moveTo>
                  <a:pt x="1184148" y="60959"/>
                </a:moveTo>
                <a:lnTo>
                  <a:pt x="0" y="0"/>
                </a:lnTo>
              </a:path>
            </a:pathLst>
          </a:custGeom>
          <a:ln w="19811">
            <a:solidFill>
              <a:srgbClr val="16A99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6686" y="3376421"/>
            <a:ext cx="1531620" cy="154305"/>
          </a:xfrm>
          <a:custGeom>
            <a:avLst/>
            <a:gdLst/>
            <a:ahLst/>
            <a:cxnLst/>
            <a:rect l="l" t="t" r="r" b="b"/>
            <a:pathLst>
              <a:path w="1531620" h="154304">
                <a:moveTo>
                  <a:pt x="1531620" y="153923"/>
                </a:moveTo>
                <a:lnTo>
                  <a:pt x="0" y="0"/>
                </a:lnTo>
              </a:path>
            </a:pathLst>
          </a:custGeom>
          <a:ln w="19812">
            <a:solidFill>
              <a:srgbClr val="16A99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64158" y="3210305"/>
            <a:ext cx="1539240" cy="238125"/>
          </a:xfrm>
          <a:custGeom>
            <a:avLst/>
            <a:gdLst/>
            <a:ahLst/>
            <a:cxnLst/>
            <a:rect l="l" t="t" r="r" b="b"/>
            <a:pathLst>
              <a:path w="1539239" h="238125">
                <a:moveTo>
                  <a:pt x="1539240" y="0"/>
                </a:moveTo>
                <a:lnTo>
                  <a:pt x="0" y="237744"/>
                </a:lnTo>
              </a:path>
            </a:pathLst>
          </a:custGeom>
          <a:ln w="19812">
            <a:solidFill>
              <a:srgbClr val="16A99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18794" y="4179570"/>
            <a:ext cx="1644650" cy="26034"/>
          </a:xfrm>
          <a:custGeom>
            <a:avLst/>
            <a:gdLst/>
            <a:ahLst/>
            <a:cxnLst/>
            <a:rect l="l" t="t" r="r" b="b"/>
            <a:pathLst>
              <a:path w="1644650" h="26035">
                <a:moveTo>
                  <a:pt x="1644395" y="0"/>
                </a:moveTo>
                <a:lnTo>
                  <a:pt x="0" y="25907"/>
                </a:lnTo>
              </a:path>
            </a:pathLst>
          </a:custGeom>
          <a:ln w="19812">
            <a:solidFill>
              <a:srgbClr val="16A99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65147" y="982726"/>
            <a:ext cx="7069455" cy="344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225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Clusters </a:t>
            </a:r>
            <a:r>
              <a:rPr sz="1400" dirty="0">
                <a:solidFill>
                  <a:srgbClr val="5F5F5F"/>
                </a:solidFill>
                <a:cs typeface="Calibri"/>
              </a:rPr>
              <a:t>are assigned to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observations based on inter and intra cluster</a:t>
            </a:r>
            <a:r>
              <a:rPr sz="1400" spc="9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distances</a:t>
            </a:r>
            <a:endParaRPr sz="1400">
              <a:solidFill>
                <a:prstClr val="black"/>
              </a:solidFill>
              <a:cs typeface="Calibri"/>
            </a:endParaRPr>
          </a:p>
          <a:p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9260"/>
            <a:r>
              <a:rPr sz="1400" b="1" dirty="0">
                <a:solidFill>
                  <a:srgbClr val="0D80B8"/>
                </a:solidFill>
                <a:cs typeface="Calibri"/>
              </a:rPr>
              <a:t>Single</a:t>
            </a:r>
            <a:r>
              <a:rPr sz="1400" b="1" spc="-10" dirty="0">
                <a:solidFill>
                  <a:srgbClr val="0D80B8"/>
                </a:solidFill>
                <a:cs typeface="Calibri"/>
              </a:rPr>
              <a:t> </a:t>
            </a:r>
            <a:r>
              <a:rPr sz="1400" b="1" spc="-5" dirty="0">
                <a:solidFill>
                  <a:srgbClr val="0D80B8"/>
                </a:solidFill>
                <a:cs typeface="Calibri"/>
              </a:rPr>
              <a:t>Linkage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699260" marR="145415">
              <a:spcBef>
                <a:spcPts val="340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Distance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between two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clusters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shortest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distance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between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any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two 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members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699260">
              <a:spcBef>
                <a:spcPts val="1060"/>
              </a:spcBef>
            </a:pPr>
            <a:r>
              <a:rPr sz="1400" b="1" spc="-5" dirty="0">
                <a:solidFill>
                  <a:srgbClr val="F19C13"/>
                </a:solidFill>
                <a:cs typeface="Calibri"/>
              </a:rPr>
              <a:t>Complete</a:t>
            </a:r>
            <a:r>
              <a:rPr sz="1400" b="1" spc="-25" dirty="0">
                <a:solidFill>
                  <a:srgbClr val="F19C13"/>
                </a:solidFill>
                <a:cs typeface="Calibri"/>
              </a:rPr>
              <a:t> </a:t>
            </a:r>
            <a:r>
              <a:rPr sz="1400" b="1" spc="-10" dirty="0">
                <a:solidFill>
                  <a:srgbClr val="F19C13"/>
                </a:solidFill>
                <a:cs typeface="Calibri"/>
              </a:rPr>
              <a:t>Linkage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699260" marR="211454">
              <a:spcBef>
                <a:spcPts val="335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Distance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between two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clusters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longest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distance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between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any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two 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members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699260">
              <a:spcBef>
                <a:spcPts val="1060"/>
              </a:spcBef>
            </a:pPr>
            <a:r>
              <a:rPr sz="1400" b="1" spc="-15" dirty="0">
                <a:solidFill>
                  <a:srgbClr val="0D80B8"/>
                </a:solidFill>
                <a:cs typeface="Calibri"/>
              </a:rPr>
              <a:t>Average</a:t>
            </a:r>
            <a:r>
              <a:rPr sz="1400" b="1" spc="-35" dirty="0">
                <a:solidFill>
                  <a:srgbClr val="0D80B8"/>
                </a:solidFill>
                <a:cs typeface="Calibri"/>
              </a:rPr>
              <a:t> </a:t>
            </a:r>
            <a:r>
              <a:rPr sz="1400" b="1" spc="-5" dirty="0">
                <a:solidFill>
                  <a:srgbClr val="0D80B8"/>
                </a:solidFill>
                <a:cs typeface="Calibri"/>
              </a:rPr>
              <a:t>Linkage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699260">
              <a:spcBef>
                <a:spcPts val="340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Distance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between two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clusters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average distance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between </a:t>
            </a:r>
            <a:r>
              <a:rPr sz="1400" dirty="0">
                <a:solidFill>
                  <a:srgbClr val="5F5F5F"/>
                </a:solidFill>
                <a:cs typeface="Calibri"/>
              </a:rPr>
              <a:t>all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pairs</a:t>
            </a:r>
            <a:r>
              <a:rPr sz="1400" spc="13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699260"/>
            <a:r>
              <a:rPr sz="1400" spc="-5" dirty="0">
                <a:solidFill>
                  <a:srgbClr val="5F5F5F"/>
                </a:solidFill>
                <a:cs typeface="Calibri"/>
              </a:rPr>
              <a:t>two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cluster’s members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5"/>
              </a:spcBef>
            </a:pPr>
            <a:endParaRPr sz="11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9260"/>
            <a:r>
              <a:rPr sz="1400" b="1" spc="-5" dirty="0">
                <a:solidFill>
                  <a:srgbClr val="F19C13"/>
                </a:solidFill>
                <a:cs typeface="Calibri"/>
              </a:rPr>
              <a:t>Centroid</a:t>
            </a:r>
            <a:r>
              <a:rPr sz="1400" b="1" spc="-55" dirty="0">
                <a:solidFill>
                  <a:srgbClr val="F19C13"/>
                </a:solidFill>
                <a:cs typeface="Calibri"/>
              </a:rPr>
              <a:t> </a:t>
            </a:r>
            <a:r>
              <a:rPr sz="1400" b="1" spc="-5" dirty="0">
                <a:solidFill>
                  <a:srgbClr val="F19C13"/>
                </a:solidFill>
                <a:cs typeface="Calibri"/>
              </a:rPr>
              <a:t>Linkage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699260">
              <a:spcBef>
                <a:spcPts val="335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Distance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between two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clusters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equals 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distance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between two</a:t>
            </a:r>
            <a:r>
              <a:rPr sz="1400" spc="16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centroids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6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3568" y="1721358"/>
            <a:ext cx="533400" cy="636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AutoShape 6" descr="Image result for machine language"/>
          <p:cNvSpPr>
            <a:spLocks noChangeAspect="1" noChangeArrowheads="1"/>
          </p:cNvSpPr>
          <p:nvPr/>
        </p:nvSpPr>
        <p:spPr bwMode="auto">
          <a:xfrm>
            <a:off x="77788" y="-72232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7" name="AutoShape 2" descr="Related image"/>
          <p:cNvSpPr>
            <a:spLocks noChangeAspect="1" noChangeArrowheads="1"/>
          </p:cNvSpPr>
          <p:nvPr/>
        </p:nvSpPr>
        <p:spPr bwMode="auto">
          <a:xfrm>
            <a:off x="153988" y="3969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3909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Classification of</a:t>
            </a:r>
            <a:r>
              <a:rPr sz="2800" spc="-3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Clustering</a:t>
            </a:r>
            <a:endParaRPr sz="2800"/>
          </a:p>
        </p:txBody>
      </p:sp>
      <p:sp>
        <p:nvSpPr>
          <p:cNvPr id="8" name="object 3"/>
          <p:cNvSpPr txBox="1"/>
          <p:nvPr/>
        </p:nvSpPr>
        <p:spPr>
          <a:xfrm>
            <a:off x="6385305" y="2104135"/>
            <a:ext cx="2051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200" dirty="0">
                <a:solidFill>
                  <a:prstClr val="black"/>
                </a:solidFill>
                <a:cs typeface="Calibri"/>
              </a:rPr>
              <a:t>When </a:t>
            </a:r>
            <a:r>
              <a:rPr sz="1200" spc="-10" dirty="0">
                <a:solidFill>
                  <a:prstClr val="black"/>
                </a:solidFill>
                <a:cs typeface="Calibri"/>
              </a:rPr>
              <a:t>two 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cluster </a:t>
            </a:r>
            <a:r>
              <a:rPr sz="1200" spc="-10" dirty="0">
                <a:solidFill>
                  <a:prstClr val="black"/>
                </a:solidFill>
                <a:cs typeface="Calibri"/>
              </a:rPr>
              <a:t>have </a:t>
            </a:r>
            <a:r>
              <a:rPr sz="1200" dirty="0">
                <a:solidFill>
                  <a:prstClr val="black"/>
                </a:solidFill>
                <a:cs typeface="Calibri"/>
              </a:rPr>
              <a:t>a 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parent-  child relationship or </a:t>
            </a:r>
            <a:r>
              <a:rPr sz="1200" dirty="0">
                <a:solidFill>
                  <a:prstClr val="black"/>
                </a:solidFill>
                <a:cs typeface="Calibri"/>
              </a:rPr>
              <a:t>a </a:t>
            </a:r>
            <a:r>
              <a:rPr sz="1200" spc="-10" dirty="0">
                <a:solidFill>
                  <a:prstClr val="black"/>
                </a:solidFill>
                <a:cs typeface="Calibri"/>
              </a:rPr>
              <a:t>tree-like  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structure </a:t>
            </a:r>
            <a:r>
              <a:rPr sz="1200" dirty="0">
                <a:solidFill>
                  <a:prstClr val="black"/>
                </a:solidFill>
                <a:cs typeface="Calibri"/>
              </a:rPr>
              <a:t>then it is</a:t>
            </a:r>
            <a:r>
              <a:rPr sz="1200" spc="-60" dirty="0">
                <a:solidFill>
                  <a:prstClr val="black"/>
                </a:solidFill>
                <a:cs typeface="Calibri"/>
              </a:rPr>
              <a:t> </a:t>
            </a:r>
            <a:r>
              <a:rPr sz="1200" b="1" spc="-10" dirty="0">
                <a:solidFill>
                  <a:prstClr val="black"/>
                </a:solidFill>
                <a:cs typeface="Calibri"/>
              </a:rPr>
              <a:t>Hierarchical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6385305" y="2652776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prstClr val="black"/>
                </a:solidFill>
                <a:cs typeface="Calibri"/>
              </a:rPr>
              <a:t>clustering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557778" y="2059304"/>
            <a:ext cx="19691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200" spc="-5" dirty="0">
                <a:solidFill>
                  <a:prstClr val="black"/>
                </a:solidFill>
                <a:cs typeface="Calibri"/>
              </a:rPr>
              <a:t>Here, </a:t>
            </a:r>
            <a:r>
              <a:rPr sz="1200" dirty="0">
                <a:solidFill>
                  <a:prstClr val="black"/>
                </a:solidFill>
                <a:cs typeface="Calibri"/>
              </a:rPr>
              <a:t>an 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item </a:t>
            </a:r>
            <a:r>
              <a:rPr sz="1200" spc="-10" dirty="0">
                <a:solidFill>
                  <a:prstClr val="black"/>
                </a:solidFill>
                <a:cs typeface="Calibri"/>
              </a:rPr>
              <a:t>can </a:t>
            </a:r>
            <a:r>
              <a:rPr sz="1200" dirty="0">
                <a:solidFill>
                  <a:prstClr val="black"/>
                </a:solidFill>
                <a:cs typeface="Calibri"/>
              </a:rPr>
              <a:t>belong 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to  </a:t>
            </a:r>
            <a:r>
              <a:rPr sz="1200" dirty="0">
                <a:solidFill>
                  <a:prstClr val="black"/>
                </a:solidFill>
                <a:cs typeface="Calibri"/>
              </a:rPr>
              <a:t>multiple </a:t>
            </a:r>
            <a:r>
              <a:rPr sz="1200" spc="-10" dirty="0">
                <a:solidFill>
                  <a:prstClr val="black"/>
                </a:solidFill>
                <a:cs typeface="Calibri"/>
              </a:rPr>
              <a:t>clusters </a:t>
            </a:r>
            <a:r>
              <a:rPr sz="1200" dirty="0">
                <a:solidFill>
                  <a:prstClr val="black"/>
                </a:solidFill>
                <a:cs typeface="Calibri"/>
              </a:rPr>
              <a:t>and its 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degree  of association with each cluster  </a:t>
            </a:r>
            <a:r>
              <a:rPr sz="1200" dirty="0">
                <a:solidFill>
                  <a:prstClr val="black"/>
                </a:solidFill>
                <a:cs typeface="Calibri"/>
              </a:rPr>
              <a:t>is 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shown. </a:t>
            </a:r>
            <a:r>
              <a:rPr sz="1200" b="1" spc="-5" dirty="0">
                <a:solidFill>
                  <a:prstClr val="black"/>
                </a:solidFill>
                <a:cs typeface="Calibri"/>
              </a:rPr>
              <a:t>Fuzzy/c-means </a:t>
            </a:r>
            <a:r>
              <a:rPr sz="1200" dirty="0">
                <a:solidFill>
                  <a:prstClr val="black"/>
                </a:solidFill>
                <a:cs typeface="Calibri"/>
              </a:rPr>
              <a:t>is 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of  </a:t>
            </a:r>
            <a:r>
              <a:rPr sz="1200" dirty="0">
                <a:solidFill>
                  <a:prstClr val="black"/>
                </a:solidFill>
                <a:cs typeface="Calibri"/>
              </a:rPr>
              <a:t>this</a:t>
            </a:r>
            <a:r>
              <a:rPr sz="12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sz="1200" dirty="0">
                <a:solidFill>
                  <a:prstClr val="black"/>
                </a:solidFill>
                <a:cs typeface="Calibri"/>
              </a:rPr>
              <a:t>type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730097" y="2148077"/>
            <a:ext cx="2077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200" spc="-5" dirty="0">
                <a:solidFill>
                  <a:prstClr val="black"/>
                </a:solidFill>
                <a:cs typeface="Calibri"/>
              </a:rPr>
              <a:t>Here, </a:t>
            </a:r>
            <a:r>
              <a:rPr sz="1200" dirty="0">
                <a:solidFill>
                  <a:prstClr val="black"/>
                </a:solidFill>
                <a:cs typeface="Calibri"/>
              </a:rPr>
              <a:t>an 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item </a:t>
            </a:r>
            <a:r>
              <a:rPr sz="1200" dirty="0">
                <a:solidFill>
                  <a:prstClr val="black"/>
                </a:solidFill>
                <a:cs typeface="Calibri"/>
              </a:rPr>
              <a:t>belongs </a:t>
            </a:r>
            <a:r>
              <a:rPr sz="1200" spc="-10" dirty="0">
                <a:solidFill>
                  <a:prstClr val="black"/>
                </a:solidFill>
                <a:cs typeface="Calibri"/>
              </a:rPr>
              <a:t>exclusively  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to </a:t>
            </a:r>
            <a:r>
              <a:rPr sz="1200" dirty="0">
                <a:solidFill>
                  <a:prstClr val="black"/>
                </a:solidFill>
                <a:cs typeface="Calibri"/>
              </a:rPr>
              <a:t>one </a:t>
            </a:r>
            <a:r>
              <a:rPr sz="1200" spc="-20" dirty="0">
                <a:solidFill>
                  <a:prstClr val="black"/>
                </a:solidFill>
                <a:cs typeface="Calibri"/>
              </a:rPr>
              <a:t>cluster, 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not </a:t>
            </a:r>
            <a:r>
              <a:rPr sz="1200" spc="-10" dirty="0">
                <a:solidFill>
                  <a:prstClr val="black"/>
                </a:solidFill>
                <a:cs typeface="Calibri"/>
              </a:rPr>
              <a:t>several. </a:t>
            </a:r>
            <a:r>
              <a:rPr sz="1200" b="1" dirty="0">
                <a:solidFill>
                  <a:prstClr val="black"/>
                </a:solidFill>
                <a:cs typeface="Calibri"/>
              </a:rPr>
              <a:t>K-  </a:t>
            </a:r>
            <a:r>
              <a:rPr sz="1200" b="1" spc="-5" dirty="0">
                <a:solidFill>
                  <a:prstClr val="black"/>
                </a:solidFill>
                <a:cs typeface="Calibri"/>
              </a:rPr>
              <a:t>means 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does </a:t>
            </a:r>
            <a:r>
              <a:rPr sz="1200" dirty="0">
                <a:solidFill>
                  <a:prstClr val="black"/>
                </a:solidFill>
                <a:cs typeface="Calibri"/>
              </a:rPr>
              <a:t>this 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sort of </a:t>
            </a:r>
            <a:r>
              <a:rPr sz="1200" spc="-10" dirty="0">
                <a:solidFill>
                  <a:prstClr val="black"/>
                </a:solidFill>
                <a:cs typeface="Calibri"/>
              </a:rPr>
              <a:t>exclusive  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clustering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3302508" y="1002791"/>
            <a:ext cx="2417445" cy="307975"/>
          </a:xfrm>
          <a:custGeom>
            <a:avLst/>
            <a:gdLst/>
            <a:ahLst/>
            <a:cxnLst/>
            <a:rect l="l" t="t" r="r" b="b"/>
            <a:pathLst>
              <a:path w="2417445" h="307975">
                <a:moveTo>
                  <a:pt x="2365755" y="0"/>
                </a:moveTo>
                <a:lnTo>
                  <a:pt x="51307" y="0"/>
                </a:lnTo>
                <a:lnTo>
                  <a:pt x="31343" y="4034"/>
                </a:lnTo>
                <a:lnTo>
                  <a:pt x="15033" y="15033"/>
                </a:lnTo>
                <a:lnTo>
                  <a:pt x="4034" y="31343"/>
                </a:lnTo>
                <a:lnTo>
                  <a:pt x="0" y="51308"/>
                </a:lnTo>
                <a:lnTo>
                  <a:pt x="0" y="256540"/>
                </a:lnTo>
                <a:lnTo>
                  <a:pt x="4034" y="276504"/>
                </a:lnTo>
                <a:lnTo>
                  <a:pt x="15033" y="292814"/>
                </a:lnTo>
                <a:lnTo>
                  <a:pt x="31343" y="303813"/>
                </a:lnTo>
                <a:lnTo>
                  <a:pt x="51307" y="307848"/>
                </a:lnTo>
                <a:lnTo>
                  <a:pt x="2365755" y="307848"/>
                </a:lnTo>
                <a:lnTo>
                  <a:pt x="2385720" y="303813"/>
                </a:lnTo>
                <a:lnTo>
                  <a:pt x="2402030" y="292814"/>
                </a:lnTo>
                <a:lnTo>
                  <a:pt x="2413029" y="276504"/>
                </a:lnTo>
                <a:lnTo>
                  <a:pt x="2417064" y="256540"/>
                </a:lnTo>
                <a:lnTo>
                  <a:pt x="2417064" y="51308"/>
                </a:lnTo>
                <a:lnTo>
                  <a:pt x="2413029" y="31343"/>
                </a:lnTo>
                <a:lnTo>
                  <a:pt x="2402030" y="15033"/>
                </a:lnTo>
                <a:lnTo>
                  <a:pt x="2385720" y="4034"/>
                </a:lnTo>
                <a:lnTo>
                  <a:pt x="2365755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4127753" y="1024889"/>
            <a:ext cx="7689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cs typeface="Calibri"/>
              </a:rPr>
              <a:t>Clustering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4" name="object 9"/>
          <p:cNvSpPr/>
          <p:nvPr/>
        </p:nvSpPr>
        <p:spPr>
          <a:xfrm>
            <a:off x="475487" y="1595627"/>
            <a:ext cx="2417445" cy="307975"/>
          </a:xfrm>
          <a:custGeom>
            <a:avLst/>
            <a:gdLst/>
            <a:ahLst/>
            <a:cxnLst/>
            <a:rect l="l" t="t" r="r" b="b"/>
            <a:pathLst>
              <a:path w="2417445" h="307975">
                <a:moveTo>
                  <a:pt x="2365756" y="0"/>
                </a:moveTo>
                <a:lnTo>
                  <a:pt x="51307" y="0"/>
                </a:lnTo>
                <a:lnTo>
                  <a:pt x="31337" y="4034"/>
                </a:lnTo>
                <a:lnTo>
                  <a:pt x="15028" y="15033"/>
                </a:lnTo>
                <a:lnTo>
                  <a:pt x="4032" y="31343"/>
                </a:lnTo>
                <a:lnTo>
                  <a:pt x="0" y="51308"/>
                </a:lnTo>
                <a:lnTo>
                  <a:pt x="0" y="256539"/>
                </a:lnTo>
                <a:lnTo>
                  <a:pt x="4032" y="276504"/>
                </a:lnTo>
                <a:lnTo>
                  <a:pt x="15028" y="292814"/>
                </a:lnTo>
                <a:lnTo>
                  <a:pt x="31337" y="303813"/>
                </a:lnTo>
                <a:lnTo>
                  <a:pt x="51307" y="307848"/>
                </a:lnTo>
                <a:lnTo>
                  <a:pt x="2365756" y="307848"/>
                </a:lnTo>
                <a:lnTo>
                  <a:pt x="2385720" y="303813"/>
                </a:lnTo>
                <a:lnTo>
                  <a:pt x="2402030" y="292814"/>
                </a:lnTo>
                <a:lnTo>
                  <a:pt x="2413029" y="276504"/>
                </a:lnTo>
                <a:lnTo>
                  <a:pt x="2417064" y="256539"/>
                </a:lnTo>
                <a:lnTo>
                  <a:pt x="2417064" y="51308"/>
                </a:lnTo>
                <a:lnTo>
                  <a:pt x="2413029" y="31343"/>
                </a:lnTo>
                <a:lnTo>
                  <a:pt x="2402030" y="15033"/>
                </a:lnTo>
                <a:lnTo>
                  <a:pt x="2385720" y="4034"/>
                </a:lnTo>
                <a:lnTo>
                  <a:pt x="236575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948029" y="1618869"/>
            <a:ext cx="14732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cs typeface="Calibri"/>
              </a:rPr>
              <a:t>Exclusive</a:t>
            </a:r>
            <a:r>
              <a:rPr sz="1400" b="1" spc="-7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cs typeface="Calibri"/>
              </a:rPr>
              <a:t>Clustering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11"/>
          <p:cNvSpPr/>
          <p:nvPr/>
        </p:nvSpPr>
        <p:spPr>
          <a:xfrm>
            <a:off x="3302508" y="1595627"/>
            <a:ext cx="2417445" cy="307975"/>
          </a:xfrm>
          <a:custGeom>
            <a:avLst/>
            <a:gdLst/>
            <a:ahLst/>
            <a:cxnLst/>
            <a:rect l="l" t="t" r="r" b="b"/>
            <a:pathLst>
              <a:path w="2417445" h="307975">
                <a:moveTo>
                  <a:pt x="2365755" y="0"/>
                </a:moveTo>
                <a:lnTo>
                  <a:pt x="51307" y="0"/>
                </a:lnTo>
                <a:lnTo>
                  <a:pt x="31343" y="4034"/>
                </a:lnTo>
                <a:lnTo>
                  <a:pt x="15033" y="15033"/>
                </a:lnTo>
                <a:lnTo>
                  <a:pt x="4034" y="31343"/>
                </a:lnTo>
                <a:lnTo>
                  <a:pt x="0" y="51308"/>
                </a:lnTo>
                <a:lnTo>
                  <a:pt x="0" y="256539"/>
                </a:lnTo>
                <a:lnTo>
                  <a:pt x="4034" y="276504"/>
                </a:lnTo>
                <a:lnTo>
                  <a:pt x="15033" y="292814"/>
                </a:lnTo>
                <a:lnTo>
                  <a:pt x="31343" y="303813"/>
                </a:lnTo>
                <a:lnTo>
                  <a:pt x="51307" y="307848"/>
                </a:lnTo>
                <a:lnTo>
                  <a:pt x="2365755" y="307848"/>
                </a:lnTo>
                <a:lnTo>
                  <a:pt x="2385720" y="303813"/>
                </a:lnTo>
                <a:lnTo>
                  <a:pt x="2402030" y="292814"/>
                </a:lnTo>
                <a:lnTo>
                  <a:pt x="2413029" y="276504"/>
                </a:lnTo>
                <a:lnTo>
                  <a:pt x="2417064" y="256539"/>
                </a:lnTo>
                <a:lnTo>
                  <a:pt x="2417064" y="51308"/>
                </a:lnTo>
                <a:lnTo>
                  <a:pt x="2413029" y="31343"/>
                </a:lnTo>
                <a:lnTo>
                  <a:pt x="2402030" y="15033"/>
                </a:lnTo>
                <a:lnTo>
                  <a:pt x="2385720" y="4034"/>
                </a:lnTo>
                <a:lnTo>
                  <a:pt x="2365755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2"/>
          <p:cNvSpPr txBox="1"/>
          <p:nvPr/>
        </p:nvSpPr>
        <p:spPr>
          <a:xfrm>
            <a:off x="3656838" y="1618869"/>
            <a:ext cx="17094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cs typeface="Calibri"/>
              </a:rPr>
              <a:t>Overlapping</a:t>
            </a:r>
            <a:r>
              <a:rPr sz="1400" b="1" spc="-8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cs typeface="Calibri"/>
              </a:rPr>
              <a:t>Clustering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13"/>
          <p:cNvSpPr/>
          <p:nvPr/>
        </p:nvSpPr>
        <p:spPr>
          <a:xfrm>
            <a:off x="6129528" y="1595627"/>
            <a:ext cx="2417445" cy="307975"/>
          </a:xfrm>
          <a:custGeom>
            <a:avLst/>
            <a:gdLst/>
            <a:ahLst/>
            <a:cxnLst/>
            <a:rect l="l" t="t" r="r" b="b"/>
            <a:pathLst>
              <a:path w="2417445" h="307975">
                <a:moveTo>
                  <a:pt x="2365755" y="0"/>
                </a:moveTo>
                <a:lnTo>
                  <a:pt x="51308" y="0"/>
                </a:lnTo>
                <a:lnTo>
                  <a:pt x="31343" y="4034"/>
                </a:lnTo>
                <a:lnTo>
                  <a:pt x="15033" y="15033"/>
                </a:lnTo>
                <a:lnTo>
                  <a:pt x="4034" y="31343"/>
                </a:lnTo>
                <a:lnTo>
                  <a:pt x="0" y="51308"/>
                </a:lnTo>
                <a:lnTo>
                  <a:pt x="0" y="256539"/>
                </a:lnTo>
                <a:lnTo>
                  <a:pt x="4034" y="276504"/>
                </a:lnTo>
                <a:lnTo>
                  <a:pt x="15033" y="292814"/>
                </a:lnTo>
                <a:lnTo>
                  <a:pt x="31343" y="303813"/>
                </a:lnTo>
                <a:lnTo>
                  <a:pt x="51308" y="307848"/>
                </a:lnTo>
                <a:lnTo>
                  <a:pt x="2365755" y="307848"/>
                </a:lnTo>
                <a:lnTo>
                  <a:pt x="2385720" y="303813"/>
                </a:lnTo>
                <a:lnTo>
                  <a:pt x="2402030" y="292814"/>
                </a:lnTo>
                <a:lnTo>
                  <a:pt x="2413029" y="276504"/>
                </a:lnTo>
                <a:lnTo>
                  <a:pt x="2417064" y="256539"/>
                </a:lnTo>
                <a:lnTo>
                  <a:pt x="2417064" y="51308"/>
                </a:lnTo>
                <a:lnTo>
                  <a:pt x="2413029" y="31343"/>
                </a:lnTo>
                <a:lnTo>
                  <a:pt x="2402030" y="15033"/>
                </a:lnTo>
                <a:lnTo>
                  <a:pt x="2385720" y="4034"/>
                </a:lnTo>
                <a:lnTo>
                  <a:pt x="2365755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4"/>
          <p:cNvSpPr txBox="1"/>
          <p:nvPr/>
        </p:nvSpPr>
        <p:spPr>
          <a:xfrm>
            <a:off x="6498082" y="1618869"/>
            <a:ext cx="16814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cs typeface="Calibri"/>
              </a:rPr>
              <a:t>Hierarchical</a:t>
            </a:r>
            <a:r>
              <a:rPr sz="1400" b="1" spc="-6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cs typeface="Calibri"/>
              </a:rPr>
              <a:t>Clustering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15"/>
          <p:cNvSpPr/>
          <p:nvPr/>
        </p:nvSpPr>
        <p:spPr>
          <a:xfrm>
            <a:off x="816102" y="3082289"/>
            <a:ext cx="718185" cy="640080"/>
          </a:xfrm>
          <a:custGeom>
            <a:avLst/>
            <a:gdLst/>
            <a:ahLst/>
            <a:cxnLst/>
            <a:rect l="l" t="t" r="r" b="b"/>
            <a:pathLst>
              <a:path w="718185" h="640079">
                <a:moveTo>
                  <a:pt x="0" y="320040"/>
                </a:moveTo>
                <a:lnTo>
                  <a:pt x="3276" y="276606"/>
                </a:lnTo>
                <a:lnTo>
                  <a:pt x="12819" y="234950"/>
                </a:lnTo>
                <a:lnTo>
                  <a:pt x="28203" y="195452"/>
                </a:lnTo>
                <a:lnTo>
                  <a:pt x="48999" y="158495"/>
                </a:lnTo>
                <a:lnTo>
                  <a:pt x="74780" y="124459"/>
                </a:lnTo>
                <a:lnTo>
                  <a:pt x="105117" y="93725"/>
                </a:lnTo>
                <a:lnTo>
                  <a:pt x="139585" y="66675"/>
                </a:lnTo>
                <a:lnTo>
                  <a:pt x="177754" y="43687"/>
                </a:lnTo>
                <a:lnTo>
                  <a:pt x="219198" y="25145"/>
                </a:lnTo>
                <a:lnTo>
                  <a:pt x="263489" y="11429"/>
                </a:lnTo>
                <a:lnTo>
                  <a:pt x="310199" y="2920"/>
                </a:lnTo>
                <a:lnTo>
                  <a:pt x="358901" y="0"/>
                </a:lnTo>
                <a:lnTo>
                  <a:pt x="407609" y="2920"/>
                </a:lnTo>
                <a:lnTo>
                  <a:pt x="454323" y="11429"/>
                </a:lnTo>
                <a:lnTo>
                  <a:pt x="498615" y="25145"/>
                </a:lnTo>
                <a:lnTo>
                  <a:pt x="540060" y="43687"/>
                </a:lnTo>
                <a:lnTo>
                  <a:pt x="578229" y="66675"/>
                </a:lnTo>
                <a:lnTo>
                  <a:pt x="612695" y="93725"/>
                </a:lnTo>
                <a:lnTo>
                  <a:pt x="643031" y="124459"/>
                </a:lnTo>
                <a:lnTo>
                  <a:pt x="668810" y="158495"/>
                </a:lnTo>
                <a:lnTo>
                  <a:pt x="689604" y="195452"/>
                </a:lnTo>
                <a:lnTo>
                  <a:pt x="704985" y="234950"/>
                </a:lnTo>
                <a:lnTo>
                  <a:pt x="714528" y="276606"/>
                </a:lnTo>
                <a:lnTo>
                  <a:pt x="717804" y="320040"/>
                </a:lnTo>
                <a:lnTo>
                  <a:pt x="714528" y="363474"/>
                </a:lnTo>
                <a:lnTo>
                  <a:pt x="704985" y="405130"/>
                </a:lnTo>
                <a:lnTo>
                  <a:pt x="689604" y="444627"/>
                </a:lnTo>
                <a:lnTo>
                  <a:pt x="668810" y="481584"/>
                </a:lnTo>
                <a:lnTo>
                  <a:pt x="643031" y="515619"/>
                </a:lnTo>
                <a:lnTo>
                  <a:pt x="612695" y="546354"/>
                </a:lnTo>
                <a:lnTo>
                  <a:pt x="578229" y="573404"/>
                </a:lnTo>
                <a:lnTo>
                  <a:pt x="540060" y="596391"/>
                </a:lnTo>
                <a:lnTo>
                  <a:pt x="498615" y="614933"/>
                </a:lnTo>
                <a:lnTo>
                  <a:pt x="454323" y="628649"/>
                </a:lnTo>
                <a:lnTo>
                  <a:pt x="407609" y="637158"/>
                </a:lnTo>
                <a:lnTo>
                  <a:pt x="358901" y="640080"/>
                </a:lnTo>
                <a:lnTo>
                  <a:pt x="310199" y="637159"/>
                </a:lnTo>
                <a:lnTo>
                  <a:pt x="263489" y="628650"/>
                </a:lnTo>
                <a:lnTo>
                  <a:pt x="219198" y="614934"/>
                </a:lnTo>
                <a:lnTo>
                  <a:pt x="177754" y="596392"/>
                </a:lnTo>
                <a:lnTo>
                  <a:pt x="139585" y="573405"/>
                </a:lnTo>
                <a:lnTo>
                  <a:pt x="105117" y="546354"/>
                </a:lnTo>
                <a:lnTo>
                  <a:pt x="74780" y="515620"/>
                </a:lnTo>
                <a:lnTo>
                  <a:pt x="48999" y="481584"/>
                </a:lnTo>
                <a:lnTo>
                  <a:pt x="28203" y="444627"/>
                </a:lnTo>
                <a:lnTo>
                  <a:pt x="12819" y="405130"/>
                </a:lnTo>
                <a:lnTo>
                  <a:pt x="3276" y="363474"/>
                </a:lnTo>
                <a:lnTo>
                  <a:pt x="0" y="320040"/>
                </a:lnTo>
                <a:close/>
              </a:path>
            </a:pathLst>
          </a:custGeom>
          <a:ln w="25907">
            <a:solidFill>
              <a:srgbClr val="D56E0A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16"/>
          <p:cNvSpPr/>
          <p:nvPr/>
        </p:nvSpPr>
        <p:spPr>
          <a:xfrm>
            <a:off x="931163" y="3255264"/>
            <a:ext cx="116205" cy="104139"/>
          </a:xfrm>
          <a:custGeom>
            <a:avLst/>
            <a:gdLst/>
            <a:ahLst/>
            <a:cxnLst/>
            <a:rect l="l" t="t" r="r" b="b"/>
            <a:pathLst>
              <a:path w="116205" h="104139">
                <a:moveTo>
                  <a:pt x="57912" y="0"/>
                </a:moveTo>
                <a:lnTo>
                  <a:pt x="35372" y="4077"/>
                </a:lnTo>
                <a:lnTo>
                  <a:pt x="16964" y="15192"/>
                </a:lnTo>
                <a:lnTo>
                  <a:pt x="4551" y="31664"/>
                </a:lnTo>
                <a:lnTo>
                  <a:pt x="0" y="51816"/>
                </a:lnTo>
                <a:lnTo>
                  <a:pt x="4551" y="71967"/>
                </a:lnTo>
                <a:lnTo>
                  <a:pt x="16964" y="88439"/>
                </a:lnTo>
                <a:lnTo>
                  <a:pt x="35372" y="99554"/>
                </a:lnTo>
                <a:lnTo>
                  <a:pt x="57912" y="103631"/>
                </a:lnTo>
                <a:lnTo>
                  <a:pt x="80451" y="99554"/>
                </a:lnTo>
                <a:lnTo>
                  <a:pt x="98859" y="88439"/>
                </a:lnTo>
                <a:lnTo>
                  <a:pt x="111272" y="71967"/>
                </a:lnTo>
                <a:lnTo>
                  <a:pt x="115824" y="51816"/>
                </a:lnTo>
                <a:lnTo>
                  <a:pt x="111272" y="31664"/>
                </a:lnTo>
                <a:lnTo>
                  <a:pt x="98859" y="15192"/>
                </a:lnTo>
                <a:lnTo>
                  <a:pt x="80451" y="4077"/>
                </a:lnTo>
                <a:lnTo>
                  <a:pt x="57912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17"/>
          <p:cNvSpPr/>
          <p:nvPr/>
        </p:nvSpPr>
        <p:spPr>
          <a:xfrm>
            <a:off x="1315211" y="3398520"/>
            <a:ext cx="79375" cy="71755"/>
          </a:xfrm>
          <a:custGeom>
            <a:avLst/>
            <a:gdLst/>
            <a:ahLst/>
            <a:cxnLst/>
            <a:rect l="l" t="t" r="r" b="b"/>
            <a:pathLst>
              <a:path w="79375" h="71754">
                <a:moveTo>
                  <a:pt x="39624" y="0"/>
                </a:moveTo>
                <a:lnTo>
                  <a:pt x="24217" y="2809"/>
                </a:lnTo>
                <a:lnTo>
                  <a:pt x="11620" y="10477"/>
                </a:lnTo>
                <a:lnTo>
                  <a:pt x="3119" y="21859"/>
                </a:lnTo>
                <a:lnTo>
                  <a:pt x="0" y="35813"/>
                </a:lnTo>
                <a:lnTo>
                  <a:pt x="3119" y="49768"/>
                </a:lnTo>
                <a:lnTo>
                  <a:pt x="11620" y="61150"/>
                </a:lnTo>
                <a:lnTo>
                  <a:pt x="24217" y="68818"/>
                </a:lnTo>
                <a:lnTo>
                  <a:pt x="39624" y="71627"/>
                </a:lnTo>
                <a:lnTo>
                  <a:pt x="55030" y="68818"/>
                </a:lnTo>
                <a:lnTo>
                  <a:pt x="67627" y="61150"/>
                </a:lnTo>
                <a:lnTo>
                  <a:pt x="76128" y="49768"/>
                </a:lnTo>
                <a:lnTo>
                  <a:pt x="79247" y="35813"/>
                </a:lnTo>
                <a:lnTo>
                  <a:pt x="76128" y="21859"/>
                </a:lnTo>
                <a:lnTo>
                  <a:pt x="67627" y="10477"/>
                </a:lnTo>
                <a:lnTo>
                  <a:pt x="55030" y="2809"/>
                </a:lnTo>
                <a:lnTo>
                  <a:pt x="39624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18"/>
          <p:cNvSpPr/>
          <p:nvPr/>
        </p:nvSpPr>
        <p:spPr>
          <a:xfrm>
            <a:off x="1153667" y="3499103"/>
            <a:ext cx="81280" cy="70485"/>
          </a:xfrm>
          <a:custGeom>
            <a:avLst/>
            <a:gdLst/>
            <a:ahLst/>
            <a:cxnLst/>
            <a:rect l="l" t="t" r="r" b="b"/>
            <a:pathLst>
              <a:path w="81280" h="70485">
                <a:moveTo>
                  <a:pt x="40385" y="0"/>
                </a:moveTo>
                <a:lnTo>
                  <a:pt x="24667" y="2762"/>
                </a:lnTo>
                <a:lnTo>
                  <a:pt x="11830" y="10287"/>
                </a:lnTo>
                <a:lnTo>
                  <a:pt x="3174" y="21431"/>
                </a:lnTo>
                <a:lnTo>
                  <a:pt x="0" y="35052"/>
                </a:lnTo>
                <a:lnTo>
                  <a:pt x="3174" y="48672"/>
                </a:lnTo>
                <a:lnTo>
                  <a:pt x="11830" y="59817"/>
                </a:lnTo>
                <a:lnTo>
                  <a:pt x="24667" y="67341"/>
                </a:lnTo>
                <a:lnTo>
                  <a:pt x="40385" y="70104"/>
                </a:lnTo>
                <a:lnTo>
                  <a:pt x="56104" y="67341"/>
                </a:lnTo>
                <a:lnTo>
                  <a:pt x="68941" y="59817"/>
                </a:lnTo>
                <a:lnTo>
                  <a:pt x="77597" y="48672"/>
                </a:lnTo>
                <a:lnTo>
                  <a:pt x="80772" y="35052"/>
                </a:lnTo>
                <a:lnTo>
                  <a:pt x="77597" y="21431"/>
                </a:lnTo>
                <a:lnTo>
                  <a:pt x="68941" y="10287"/>
                </a:lnTo>
                <a:lnTo>
                  <a:pt x="56104" y="2762"/>
                </a:lnTo>
                <a:lnTo>
                  <a:pt x="40385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19"/>
          <p:cNvSpPr/>
          <p:nvPr/>
        </p:nvSpPr>
        <p:spPr>
          <a:xfrm>
            <a:off x="1171955" y="3311652"/>
            <a:ext cx="81280" cy="71755"/>
          </a:xfrm>
          <a:custGeom>
            <a:avLst/>
            <a:gdLst/>
            <a:ahLst/>
            <a:cxnLst/>
            <a:rect l="l" t="t" r="r" b="b"/>
            <a:pathLst>
              <a:path w="81280" h="71754">
                <a:moveTo>
                  <a:pt x="40385" y="0"/>
                </a:moveTo>
                <a:lnTo>
                  <a:pt x="24667" y="2809"/>
                </a:lnTo>
                <a:lnTo>
                  <a:pt x="11830" y="10477"/>
                </a:lnTo>
                <a:lnTo>
                  <a:pt x="3174" y="21859"/>
                </a:lnTo>
                <a:lnTo>
                  <a:pt x="0" y="35814"/>
                </a:lnTo>
                <a:lnTo>
                  <a:pt x="3174" y="49768"/>
                </a:lnTo>
                <a:lnTo>
                  <a:pt x="11830" y="61150"/>
                </a:lnTo>
                <a:lnTo>
                  <a:pt x="24667" y="68818"/>
                </a:lnTo>
                <a:lnTo>
                  <a:pt x="40385" y="71628"/>
                </a:lnTo>
                <a:lnTo>
                  <a:pt x="56104" y="68818"/>
                </a:lnTo>
                <a:lnTo>
                  <a:pt x="68941" y="61150"/>
                </a:lnTo>
                <a:lnTo>
                  <a:pt x="77597" y="49768"/>
                </a:lnTo>
                <a:lnTo>
                  <a:pt x="80772" y="35814"/>
                </a:lnTo>
                <a:lnTo>
                  <a:pt x="77597" y="21859"/>
                </a:lnTo>
                <a:lnTo>
                  <a:pt x="68941" y="10477"/>
                </a:lnTo>
                <a:lnTo>
                  <a:pt x="56104" y="2809"/>
                </a:lnTo>
                <a:lnTo>
                  <a:pt x="40385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0"/>
          <p:cNvSpPr/>
          <p:nvPr/>
        </p:nvSpPr>
        <p:spPr>
          <a:xfrm>
            <a:off x="1104900" y="3454908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19" h="52070">
                <a:moveTo>
                  <a:pt x="28956" y="0"/>
                </a:moveTo>
                <a:lnTo>
                  <a:pt x="17686" y="2030"/>
                </a:lnTo>
                <a:lnTo>
                  <a:pt x="8482" y="7572"/>
                </a:lnTo>
                <a:lnTo>
                  <a:pt x="2275" y="15805"/>
                </a:lnTo>
                <a:lnTo>
                  <a:pt x="0" y="25908"/>
                </a:lnTo>
                <a:lnTo>
                  <a:pt x="2275" y="36010"/>
                </a:lnTo>
                <a:lnTo>
                  <a:pt x="8482" y="44243"/>
                </a:lnTo>
                <a:lnTo>
                  <a:pt x="17686" y="49785"/>
                </a:lnTo>
                <a:lnTo>
                  <a:pt x="28956" y="51816"/>
                </a:lnTo>
                <a:lnTo>
                  <a:pt x="40225" y="49785"/>
                </a:lnTo>
                <a:lnTo>
                  <a:pt x="49429" y="44243"/>
                </a:lnTo>
                <a:lnTo>
                  <a:pt x="55636" y="36010"/>
                </a:lnTo>
                <a:lnTo>
                  <a:pt x="57912" y="25908"/>
                </a:lnTo>
                <a:lnTo>
                  <a:pt x="55636" y="15805"/>
                </a:lnTo>
                <a:lnTo>
                  <a:pt x="49429" y="7572"/>
                </a:lnTo>
                <a:lnTo>
                  <a:pt x="40225" y="2030"/>
                </a:lnTo>
                <a:lnTo>
                  <a:pt x="28956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1"/>
          <p:cNvSpPr/>
          <p:nvPr/>
        </p:nvSpPr>
        <p:spPr>
          <a:xfrm>
            <a:off x="1229867" y="3415284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19" h="52070">
                <a:moveTo>
                  <a:pt x="28956" y="0"/>
                </a:moveTo>
                <a:lnTo>
                  <a:pt x="17686" y="2030"/>
                </a:lnTo>
                <a:lnTo>
                  <a:pt x="8482" y="7572"/>
                </a:lnTo>
                <a:lnTo>
                  <a:pt x="2275" y="15805"/>
                </a:lnTo>
                <a:lnTo>
                  <a:pt x="0" y="25908"/>
                </a:lnTo>
                <a:lnTo>
                  <a:pt x="2275" y="36010"/>
                </a:lnTo>
                <a:lnTo>
                  <a:pt x="8482" y="44243"/>
                </a:lnTo>
                <a:lnTo>
                  <a:pt x="17686" y="49785"/>
                </a:lnTo>
                <a:lnTo>
                  <a:pt x="28956" y="51816"/>
                </a:lnTo>
                <a:lnTo>
                  <a:pt x="40231" y="49785"/>
                </a:lnTo>
                <a:lnTo>
                  <a:pt x="49434" y="44243"/>
                </a:lnTo>
                <a:lnTo>
                  <a:pt x="55637" y="36010"/>
                </a:lnTo>
                <a:lnTo>
                  <a:pt x="57912" y="25908"/>
                </a:lnTo>
                <a:lnTo>
                  <a:pt x="55637" y="15805"/>
                </a:lnTo>
                <a:lnTo>
                  <a:pt x="49434" y="7572"/>
                </a:lnTo>
                <a:lnTo>
                  <a:pt x="40231" y="2030"/>
                </a:lnTo>
                <a:lnTo>
                  <a:pt x="28956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2"/>
          <p:cNvSpPr/>
          <p:nvPr/>
        </p:nvSpPr>
        <p:spPr>
          <a:xfrm>
            <a:off x="1287780" y="3294888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90" h="52070">
                <a:moveTo>
                  <a:pt x="29717" y="0"/>
                </a:moveTo>
                <a:lnTo>
                  <a:pt x="18162" y="2030"/>
                </a:lnTo>
                <a:lnTo>
                  <a:pt x="8715" y="7572"/>
                </a:lnTo>
                <a:lnTo>
                  <a:pt x="2339" y="15805"/>
                </a:lnTo>
                <a:lnTo>
                  <a:pt x="0" y="25907"/>
                </a:lnTo>
                <a:lnTo>
                  <a:pt x="2339" y="36010"/>
                </a:lnTo>
                <a:lnTo>
                  <a:pt x="8715" y="44243"/>
                </a:lnTo>
                <a:lnTo>
                  <a:pt x="18162" y="49785"/>
                </a:lnTo>
                <a:lnTo>
                  <a:pt x="29717" y="51816"/>
                </a:lnTo>
                <a:lnTo>
                  <a:pt x="41273" y="49785"/>
                </a:lnTo>
                <a:lnTo>
                  <a:pt x="50720" y="44243"/>
                </a:lnTo>
                <a:lnTo>
                  <a:pt x="57096" y="36010"/>
                </a:lnTo>
                <a:lnTo>
                  <a:pt x="59435" y="25907"/>
                </a:lnTo>
                <a:lnTo>
                  <a:pt x="57096" y="15805"/>
                </a:lnTo>
                <a:lnTo>
                  <a:pt x="50720" y="7572"/>
                </a:lnTo>
                <a:lnTo>
                  <a:pt x="41273" y="2030"/>
                </a:lnTo>
                <a:lnTo>
                  <a:pt x="29717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3"/>
          <p:cNvSpPr/>
          <p:nvPr/>
        </p:nvSpPr>
        <p:spPr>
          <a:xfrm>
            <a:off x="993647" y="3511296"/>
            <a:ext cx="116205" cy="104139"/>
          </a:xfrm>
          <a:custGeom>
            <a:avLst/>
            <a:gdLst/>
            <a:ahLst/>
            <a:cxnLst/>
            <a:rect l="l" t="t" r="r" b="b"/>
            <a:pathLst>
              <a:path w="116205" h="104139">
                <a:moveTo>
                  <a:pt x="57912" y="0"/>
                </a:moveTo>
                <a:lnTo>
                  <a:pt x="35372" y="4077"/>
                </a:lnTo>
                <a:lnTo>
                  <a:pt x="16964" y="15192"/>
                </a:lnTo>
                <a:lnTo>
                  <a:pt x="4551" y="31664"/>
                </a:lnTo>
                <a:lnTo>
                  <a:pt x="0" y="51815"/>
                </a:lnTo>
                <a:lnTo>
                  <a:pt x="4551" y="71967"/>
                </a:lnTo>
                <a:lnTo>
                  <a:pt x="16964" y="88439"/>
                </a:lnTo>
                <a:lnTo>
                  <a:pt x="35372" y="99554"/>
                </a:lnTo>
                <a:lnTo>
                  <a:pt x="57912" y="103631"/>
                </a:lnTo>
                <a:lnTo>
                  <a:pt x="80451" y="99554"/>
                </a:lnTo>
                <a:lnTo>
                  <a:pt x="98859" y="88439"/>
                </a:lnTo>
                <a:lnTo>
                  <a:pt x="111272" y="71967"/>
                </a:lnTo>
                <a:lnTo>
                  <a:pt x="115824" y="51815"/>
                </a:lnTo>
                <a:lnTo>
                  <a:pt x="111272" y="31664"/>
                </a:lnTo>
                <a:lnTo>
                  <a:pt x="98859" y="15192"/>
                </a:lnTo>
                <a:lnTo>
                  <a:pt x="80451" y="4077"/>
                </a:lnTo>
                <a:lnTo>
                  <a:pt x="57912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4"/>
          <p:cNvSpPr/>
          <p:nvPr/>
        </p:nvSpPr>
        <p:spPr>
          <a:xfrm>
            <a:off x="1095755" y="3278123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19" h="52070">
                <a:moveTo>
                  <a:pt x="28956" y="0"/>
                </a:moveTo>
                <a:lnTo>
                  <a:pt x="17686" y="2030"/>
                </a:lnTo>
                <a:lnTo>
                  <a:pt x="8482" y="7572"/>
                </a:lnTo>
                <a:lnTo>
                  <a:pt x="2275" y="15805"/>
                </a:lnTo>
                <a:lnTo>
                  <a:pt x="0" y="25907"/>
                </a:lnTo>
                <a:lnTo>
                  <a:pt x="2275" y="36010"/>
                </a:lnTo>
                <a:lnTo>
                  <a:pt x="8482" y="44243"/>
                </a:lnTo>
                <a:lnTo>
                  <a:pt x="17686" y="49785"/>
                </a:lnTo>
                <a:lnTo>
                  <a:pt x="28956" y="51815"/>
                </a:lnTo>
                <a:lnTo>
                  <a:pt x="40225" y="49785"/>
                </a:lnTo>
                <a:lnTo>
                  <a:pt x="49429" y="44243"/>
                </a:lnTo>
                <a:lnTo>
                  <a:pt x="55636" y="36010"/>
                </a:lnTo>
                <a:lnTo>
                  <a:pt x="57912" y="25907"/>
                </a:lnTo>
                <a:lnTo>
                  <a:pt x="55636" y="15805"/>
                </a:lnTo>
                <a:lnTo>
                  <a:pt x="49429" y="7572"/>
                </a:lnTo>
                <a:lnTo>
                  <a:pt x="40225" y="2030"/>
                </a:lnTo>
                <a:lnTo>
                  <a:pt x="28956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25"/>
          <p:cNvSpPr/>
          <p:nvPr/>
        </p:nvSpPr>
        <p:spPr>
          <a:xfrm>
            <a:off x="1380744" y="3285744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19" h="52070">
                <a:moveTo>
                  <a:pt x="28956" y="0"/>
                </a:moveTo>
                <a:lnTo>
                  <a:pt x="17680" y="2030"/>
                </a:lnTo>
                <a:lnTo>
                  <a:pt x="8477" y="7572"/>
                </a:lnTo>
                <a:lnTo>
                  <a:pt x="2274" y="15805"/>
                </a:lnTo>
                <a:lnTo>
                  <a:pt x="0" y="25907"/>
                </a:lnTo>
                <a:lnTo>
                  <a:pt x="2274" y="36010"/>
                </a:lnTo>
                <a:lnTo>
                  <a:pt x="8477" y="44243"/>
                </a:lnTo>
                <a:lnTo>
                  <a:pt x="17680" y="49785"/>
                </a:lnTo>
                <a:lnTo>
                  <a:pt x="28956" y="51815"/>
                </a:lnTo>
                <a:lnTo>
                  <a:pt x="40231" y="49785"/>
                </a:lnTo>
                <a:lnTo>
                  <a:pt x="49434" y="44243"/>
                </a:lnTo>
                <a:lnTo>
                  <a:pt x="55637" y="36010"/>
                </a:lnTo>
                <a:lnTo>
                  <a:pt x="57912" y="25907"/>
                </a:lnTo>
                <a:lnTo>
                  <a:pt x="55637" y="15805"/>
                </a:lnTo>
                <a:lnTo>
                  <a:pt x="49434" y="7572"/>
                </a:lnTo>
                <a:lnTo>
                  <a:pt x="40231" y="2030"/>
                </a:lnTo>
                <a:lnTo>
                  <a:pt x="28956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26"/>
          <p:cNvSpPr/>
          <p:nvPr/>
        </p:nvSpPr>
        <p:spPr>
          <a:xfrm>
            <a:off x="1328927" y="3310128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80" h="73660">
                <a:moveTo>
                  <a:pt x="40385" y="0"/>
                </a:moveTo>
                <a:lnTo>
                  <a:pt x="24645" y="2875"/>
                </a:lnTo>
                <a:lnTo>
                  <a:pt x="11811" y="10715"/>
                </a:lnTo>
                <a:lnTo>
                  <a:pt x="3167" y="22342"/>
                </a:lnTo>
                <a:lnTo>
                  <a:pt x="0" y="36576"/>
                </a:lnTo>
                <a:lnTo>
                  <a:pt x="3167" y="50809"/>
                </a:lnTo>
                <a:lnTo>
                  <a:pt x="11810" y="62436"/>
                </a:lnTo>
                <a:lnTo>
                  <a:pt x="24645" y="70276"/>
                </a:lnTo>
                <a:lnTo>
                  <a:pt x="40385" y="73152"/>
                </a:lnTo>
                <a:lnTo>
                  <a:pt x="56126" y="70276"/>
                </a:lnTo>
                <a:lnTo>
                  <a:pt x="68960" y="62436"/>
                </a:lnTo>
                <a:lnTo>
                  <a:pt x="77604" y="50809"/>
                </a:lnTo>
                <a:lnTo>
                  <a:pt x="80772" y="36576"/>
                </a:lnTo>
                <a:lnTo>
                  <a:pt x="77604" y="22342"/>
                </a:lnTo>
                <a:lnTo>
                  <a:pt x="68961" y="10715"/>
                </a:lnTo>
                <a:lnTo>
                  <a:pt x="56126" y="2875"/>
                </a:lnTo>
                <a:lnTo>
                  <a:pt x="40385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27"/>
          <p:cNvSpPr/>
          <p:nvPr/>
        </p:nvSpPr>
        <p:spPr>
          <a:xfrm>
            <a:off x="1380744" y="3381755"/>
            <a:ext cx="82550" cy="73660"/>
          </a:xfrm>
          <a:custGeom>
            <a:avLst/>
            <a:gdLst/>
            <a:ahLst/>
            <a:cxnLst/>
            <a:rect l="l" t="t" r="r" b="b"/>
            <a:pathLst>
              <a:path w="82550" h="73660">
                <a:moveTo>
                  <a:pt x="41147" y="0"/>
                </a:moveTo>
                <a:lnTo>
                  <a:pt x="25128" y="2875"/>
                </a:lnTo>
                <a:lnTo>
                  <a:pt x="12049" y="10715"/>
                </a:lnTo>
                <a:lnTo>
                  <a:pt x="3232" y="22342"/>
                </a:lnTo>
                <a:lnTo>
                  <a:pt x="0" y="36576"/>
                </a:lnTo>
                <a:lnTo>
                  <a:pt x="3232" y="50809"/>
                </a:lnTo>
                <a:lnTo>
                  <a:pt x="12049" y="62436"/>
                </a:lnTo>
                <a:lnTo>
                  <a:pt x="25128" y="70276"/>
                </a:lnTo>
                <a:lnTo>
                  <a:pt x="41147" y="73152"/>
                </a:lnTo>
                <a:lnTo>
                  <a:pt x="57167" y="70276"/>
                </a:lnTo>
                <a:lnTo>
                  <a:pt x="70246" y="62436"/>
                </a:lnTo>
                <a:lnTo>
                  <a:pt x="79063" y="50809"/>
                </a:lnTo>
                <a:lnTo>
                  <a:pt x="82296" y="36576"/>
                </a:lnTo>
                <a:lnTo>
                  <a:pt x="79063" y="22342"/>
                </a:lnTo>
                <a:lnTo>
                  <a:pt x="70246" y="10715"/>
                </a:lnTo>
                <a:lnTo>
                  <a:pt x="57167" y="2875"/>
                </a:lnTo>
                <a:lnTo>
                  <a:pt x="41147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28"/>
          <p:cNvSpPr/>
          <p:nvPr/>
        </p:nvSpPr>
        <p:spPr>
          <a:xfrm>
            <a:off x="1034796" y="3334511"/>
            <a:ext cx="81280" cy="71755"/>
          </a:xfrm>
          <a:custGeom>
            <a:avLst/>
            <a:gdLst/>
            <a:ahLst/>
            <a:cxnLst/>
            <a:rect l="l" t="t" r="r" b="b"/>
            <a:pathLst>
              <a:path w="81280" h="71754">
                <a:moveTo>
                  <a:pt x="40385" y="0"/>
                </a:moveTo>
                <a:lnTo>
                  <a:pt x="24667" y="2809"/>
                </a:lnTo>
                <a:lnTo>
                  <a:pt x="11830" y="10477"/>
                </a:lnTo>
                <a:lnTo>
                  <a:pt x="3174" y="21859"/>
                </a:lnTo>
                <a:lnTo>
                  <a:pt x="0" y="35813"/>
                </a:lnTo>
                <a:lnTo>
                  <a:pt x="3174" y="49768"/>
                </a:lnTo>
                <a:lnTo>
                  <a:pt x="11830" y="61150"/>
                </a:lnTo>
                <a:lnTo>
                  <a:pt x="24667" y="68818"/>
                </a:lnTo>
                <a:lnTo>
                  <a:pt x="40385" y="71627"/>
                </a:lnTo>
                <a:lnTo>
                  <a:pt x="56104" y="68818"/>
                </a:lnTo>
                <a:lnTo>
                  <a:pt x="68941" y="61150"/>
                </a:lnTo>
                <a:lnTo>
                  <a:pt x="77597" y="49768"/>
                </a:lnTo>
                <a:lnTo>
                  <a:pt x="80772" y="35813"/>
                </a:lnTo>
                <a:lnTo>
                  <a:pt x="77597" y="21859"/>
                </a:lnTo>
                <a:lnTo>
                  <a:pt x="68941" y="10477"/>
                </a:lnTo>
                <a:lnTo>
                  <a:pt x="56104" y="2809"/>
                </a:lnTo>
                <a:lnTo>
                  <a:pt x="40385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29"/>
          <p:cNvSpPr/>
          <p:nvPr/>
        </p:nvSpPr>
        <p:spPr>
          <a:xfrm>
            <a:off x="918972" y="3439667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41147" y="0"/>
                </a:moveTo>
                <a:lnTo>
                  <a:pt x="25133" y="2940"/>
                </a:lnTo>
                <a:lnTo>
                  <a:pt x="12053" y="10953"/>
                </a:lnTo>
                <a:lnTo>
                  <a:pt x="3234" y="22824"/>
                </a:lnTo>
                <a:lnTo>
                  <a:pt x="0" y="37337"/>
                </a:lnTo>
                <a:lnTo>
                  <a:pt x="3234" y="51851"/>
                </a:lnTo>
                <a:lnTo>
                  <a:pt x="12053" y="63722"/>
                </a:lnTo>
                <a:lnTo>
                  <a:pt x="25133" y="71735"/>
                </a:lnTo>
                <a:lnTo>
                  <a:pt x="41147" y="74675"/>
                </a:lnTo>
                <a:lnTo>
                  <a:pt x="57162" y="71735"/>
                </a:lnTo>
                <a:lnTo>
                  <a:pt x="70242" y="63722"/>
                </a:lnTo>
                <a:lnTo>
                  <a:pt x="79061" y="51851"/>
                </a:lnTo>
                <a:lnTo>
                  <a:pt x="82296" y="37337"/>
                </a:lnTo>
                <a:lnTo>
                  <a:pt x="79061" y="22824"/>
                </a:lnTo>
                <a:lnTo>
                  <a:pt x="70242" y="10953"/>
                </a:lnTo>
                <a:lnTo>
                  <a:pt x="57162" y="2940"/>
                </a:lnTo>
                <a:lnTo>
                  <a:pt x="41147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0"/>
          <p:cNvSpPr/>
          <p:nvPr/>
        </p:nvSpPr>
        <p:spPr>
          <a:xfrm>
            <a:off x="1239011" y="3238500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19" h="52070">
                <a:moveTo>
                  <a:pt x="28956" y="0"/>
                </a:moveTo>
                <a:lnTo>
                  <a:pt x="17686" y="2030"/>
                </a:lnTo>
                <a:lnTo>
                  <a:pt x="8482" y="7572"/>
                </a:lnTo>
                <a:lnTo>
                  <a:pt x="2275" y="15805"/>
                </a:lnTo>
                <a:lnTo>
                  <a:pt x="0" y="25907"/>
                </a:lnTo>
                <a:lnTo>
                  <a:pt x="2275" y="36010"/>
                </a:lnTo>
                <a:lnTo>
                  <a:pt x="8482" y="44243"/>
                </a:lnTo>
                <a:lnTo>
                  <a:pt x="17686" y="49785"/>
                </a:lnTo>
                <a:lnTo>
                  <a:pt x="28956" y="51816"/>
                </a:lnTo>
                <a:lnTo>
                  <a:pt x="40231" y="49785"/>
                </a:lnTo>
                <a:lnTo>
                  <a:pt x="49434" y="44243"/>
                </a:lnTo>
                <a:lnTo>
                  <a:pt x="55637" y="36010"/>
                </a:lnTo>
                <a:lnTo>
                  <a:pt x="57912" y="25907"/>
                </a:lnTo>
                <a:lnTo>
                  <a:pt x="55637" y="15805"/>
                </a:lnTo>
                <a:lnTo>
                  <a:pt x="49434" y="7572"/>
                </a:lnTo>
                <a:lnTo>
                  <a:pt x="40231" y="2030"/>
                </a:lnTo>
                <a:lnTo>
                  <a:pt x="28956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1"/>
          <p:cNvSpPr/>
          <p:nvPr/>
        </p:nvSpPr>
        <p:spPr>
          <a:xfrm>
            <a:off x="1252727" y="3483864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90" h="52070">
                <a:moveTo>
                  <a:pt x="29718" y="0"/>
                </a:moveTo>
                <a:lnTo>
                  <a:pt x="18152" y="2030"/>
                </a:lnTo>
                <a:lnTo>
                  <a:pt x="8705" y="7572"/>
                </a:lnTo>
                <a:lnTo>
                  <a:pt x="2336" y="15805"/>
                </a:lnTo>
                <a:lnTo>
                  <a:pt x="0" y="25908"/>
                </a:lnTo>
                <a:lnTo>
                  <a:pt x="2336" y="36010"/>
                </a:lnTo>
                <a:lnTo>
                  <a:pt x="8705" y="44243"/>
                </a:lnTo>
                <a:lnTo>
                  <a:pt x="18152" y="49785"/>
                </a:lnTo>
                <a:lnTo>
                  <a:pt x="29718" y="51816"/>
                </a:lnTo>
                <a:lnTo>
                  <a:pt x="41273" y="49785"/>
                </a:lnTo>
                <a:lnTo>
                  <a:pt x="50720" y="44243"/>
                </a:lnTo>
                <a:lnTo>
                  <a:pt x="57096" y="36010"/>
                </a:lnTo>
                <a:lnTo>
                  <a:pt x="59435" y="25908"/>
                </a:lnTo>
                <a:lnTo>
                  <a:pt x="57096" y="15805"/>
                </a:lnTo>
                <a:lnTo>
                  <a:pt x="50720" y="7572"/>
                </a:lnTo>
                <a:lnTo>
                  <a:pt x="41273" y="2030"/>
                </a:lnTo>
                <a:lnTo>
                  <a:pt x="29718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2"/>
          <p:cNvSpPr/>
          <p:nvPr/>
        </p:nvSpPr>
        <p:spPr>
          <a:xfrm>
            <a:off x="938783" y="3337559"/>
            <a:ext cx="81280" cy="71755"/>
          </a:xfrm>
          <a:custGeom>
            <a:avLst/>
            <a:gdLst/>
            <a:ahLst/>
            <a:cxnLst/>
            <a:rect l="l" t="t" r="r" b="b"/>
            <a:pathLst>
              <a:path w="81280" h="71754">
                <a:moveTo>
                  <a:pt x="40385" y="0"/>
                </a:moveTo>
                <a:lnTo>
                  <a:pt x="24667" y="2809"/>
                </a:lnTo>
                <a:lnTo>
                  <a:pt x="11830" y="10477"/>
                </a:lnTo>
                <a:lnTo>
                  <a:pt x="3174" y="21859"/>
                </a:lnTo>
                <a:lnTo>
                  <a:pt x="0" y="35813"/>
                </a:lnTo>
                <a:lnTo>
                  <a:pt x="3174" y="49768"/>
                </a:lnTo>
                <a:lnTo>
                  <a:pt x="11830" y="61150"/>
                </a:lnTo>
                <a:lnTo>
                  <a:pt x="24667" y="68818"/>
                </a:lnTo>
                <a:lnTo>
                  <a:pt x="40385" y="71627"/>
                </a:lnTo>
                <a:lnTo>
                  <a:pt x="56104" y="68818"/>
                </a:lnTo>
                <a:lnTo>
                  <a:pt x="68941" y="61150"/>
                </a:lnTo>
                <a:lnTo>
                  <a:pt x="77597" y="49768"/>
                </a:lnTo>
                <a:lnTo>
                  <a:pt x="80772" y="35813"/>
                </a:lnTo>
                <a:lnTo>
                  <a:pt x="77597" y="21859"/>
                </a:lnTo>
                <a:lnTo>
                  <a:pt x="68941" y="10477"/>
                </a:lnTo>
                <a:lnTo>
                  <a:pt x="56104" y="2809"/>
                </a:lnTo>
                <a:lnTo>
                  <a:pt x="40385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3"/>
          <p:cNvSpPr/>
          <p:nvPr/>
        </p:nvSpPr>
        <p:spPr>
          <a:xfrm>
            <a:off x="981455" y="3413759"/>
            <a:ext cx="104139" cy="93345"/>
          </a:xfrm>
          <a:custGeom>
            <a:avLst/>
            <a:gdLst/>
            <a:ahLst/>
            <a:cxnLst/>
            <a:rect l="l" t="t" r="r" b="b"/>
            <a:pathLst>
              <a:path w="104140" h="93345">
                <a:moveTo>
                  <a:pt x="51815" y="0"/>
                </a:moveTo>
                <a:lnTo>
                  <a:pt x="31648" y="3655"/>
                </a:lnTo>
                <a:lnTo>
                  <a:pt x="15178" y="13620"/>
                </a:lnTo>
                <a:lnTo>
                  <a:pt x="4072" y="28396"/>
                </a:lnTo>
                <a:lnTo>
                  <a:pt x="0" y="46481"/>
                </a:lnTo>
                <a:lnTo>
                  <a:pt x="4072" y="64567"/>
                </a:lnTo>
                <a:lnTo>
                  <a:pt x="15178" y="79343"/>
                </a:lnTo>
                <a:lnTo>
                  <a:pt x="31648" y="89308"/>
                </a:lnTo>
                <a:lnTo>
                  <a:pt x="51815" y="92963"/>
                </a:lnTo>
                <a:lnTo>
                  <a:pt x="71983" y="89308"/>
                </a:lnTo>
                <a:lnTo>
                  <a:pt x="88453" y="79343"/>
                </a:lnTo>
                <a:lnTo>
                  <a:pt x="99559" y="64567"/>
                </a:lnTo>
                <a:lnTo>
                  <a:pt x="103631" y="46481"/>
                </a:lnTo>
                <a:lnTo>
                  <a:pt x="99559" y="28396"/>
                </a:lnTo>
                <a:lnTo>
                  <a:pt x="88453" y="13620"/>
                </a:lnTo>
                <a:lnTo>
                  <a:pt x="71983" y="3655"/>
                </a:lnTo>
                <a:lnTo>
                  <a:pt x="51815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4"/>
          <p:cNvSpPr/>
          <p:nvPr/>
        </p:nvSpPr>
        <p:spPr>
          <a:xfrm>
            <a:off x="1175003" y="3267455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19" h="52070">
                <a:moveTo>
                  <a:pt x="28956" y="0"/>
                </a:moveTo>
                <a:lnTo>
                  <a:pt x="17686" y="2030"/>
                </a:lnTo>
                <a:lnTo>
                  <a:pt x="8482" y="7572"/>
                </a:lnTo>
                <a:lnTo>
                  <a:pt x="2275" y="15805"/>
                </a:lnTo>
                <a:lnTo>
                  <a:pt x="0" y="25908"/>
                </a:lnTo>
                <a:lnTo>
                  <a:pt x="2275" y="36010"/>
                </a:lnTo>
                <a:lnTo>
                  <a:pt x="8482" y="44243"/>
                </a:lnTo>
                <a:lnTo>
                  <a:pt x="17686" y="49785"/>
                </a:lnTo>
                <a:lnTo>
                  <a:pt x="28956" y="51816"/>
                </a:lnTo>
                <a:lnTo>
                  <a:pt x="40225" y="49785"/>
                </a:lnTo>
                <a:lnTo>
                  <a:pt x="49429" y="44243"/>
                </a:lnTo>
                <a:lnTo>
                  <a:pt x="55636" y="36010"/>
                </a:lnTo>
                <a:lnTo>
                  <a:pt x="57912" y="25908"/>
                </a:lnTo>
                <a:lnTo>
                  <a:pt x="55636" y="15805"/>
                </a:lnTo>
                <a:lnTo>
                  <a:pt x="49429" y="7572"/>
                </a:lnTo>
                <a:lnTo>
                  <a:pt x="40225" y="2030"/>
                </a:lnTo>
                <a:lnTo>
                  <a:pt x="28956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35"/>
          <p:cNvSpPr/>
          <p:nvPr/>
        </p:nvSpPr>
        <p:spPr>
          <a:xfrm>
            <a:off x="1124711" y="3400044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19" h="52070">
                <a:moveTo>
                  <a:pt x="28956" y="0"/>
                </a:moveTo>
                <a:lnTo>
                  <a:pt x="17686" y="2030"/>
                </a:lnTo>
                <a:lnTo>
                  <a:pt x="8482" y="7572"/>
                </a:lnTo>
                <a:lnTo>
                  <a:pt x="2275" y="15805"/>
                </a:lnTo>
                <a:lnTo>
                  <a:pt x="0" y="25907"/>
                </a:lnTo>
                <a:lnTo>
                  <a:pt x="2275" y="36010"/>
                </a:lnTo>
                <a:lnTo>
                  <a:pt x="8482" y="44243"/>
                </a:lnTo>
                <a:lnTo>
                  <a:pt x="17686" y="49785"/>
                </a:lnTo>
                <a:lnTo>
                  <a:pt x="28956" y="51815"/>
                </a:lnTo>
                <a:lnTo>
                  <a:pt x="40225" y="49785"/>
                </a:lnTo>
                <a:lnTo>
                  <a:pt x="49429" y="44243"/>
                </a:lnTo>
                <a:lnTo>
                  <a:pt x="55636" y="36010"/>
                </a:lnTo>
                <a:lnTo>
                  <a:pt x="57912" y="25907"/>
                </a:lnTo>
                <a:lnTo>
                  <a:pt x="55636" y="15805"/>
                </a:lnTo>
                <a:lnTo>
                  <a:pt x="49429" y="7572"/>
                </a:lnTo>
                <a:lnTo>
                  <a:pt x="40225" y="2030"/>
                </a:lnTo>
                <a:lnTo>
                  <a:pt x="28956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36"/>
          <p:cNvSpPr/>
          <p:nvPr/>
        </p:nvSpPr>
        <p:spPr>
          <a:xfrm>
            <a:off x="1248155" y="3509771"/>
            <a:ext cx="58419" cy="53340"/>
          </a:xfrm>
          <a:custGeom>
            <a:avLst/>
            <a:gdLst/>
            <a:ahLst/>
            <a:cxnLst/>
            <a:rect l="l" t="t" r="r" b="b"/>
            <a:pathLst>
              <a:path w="58419" h="53339">
                <a:moveTo>
                  <a:pt x="28956" y="0"/>
                </a:moveTo>
                <a:lnTo>
                  <a:pt x="17686" y="2095"/>
                </a:lnTo>
                <a:lnTo>
                  <a:pt x="8482" y="7810"/>
                </a:lnTo>
                <a:lnTo>
                  <a:pt x="2275" y="16287"/>
                </a:lnTo>
                <a:lnTo>
                  <a:pt x="0" y="26669"/>
                </a:lnTo>
                <a:lnTo>
                  <a:pt x="2275" y="37052"/>
                </a:lnTo>
                <a:lnTo>
                  <a:pt x="8482" y="45529"/>
                </a:lnTo>
                <a:lnTo>
                  <a:pt x="17686" y="51244"/>
                </a:lnTo>
                <a:lnTo>
                  <a:pt x="28956" y="53339"/>
                </a:lnTo>
                <a:lnTo>
                  <a:pt x="40231" y="51244"/>
                </a:lnTo>
                <a:lnTo>
                  <a:pt x="49434" y="45529"/>
                </a:lnTo>
                <a:lnTo>
                  <a:pt x="55637" y="37052"/>
                </a:lnTo>
                <a:lnTo>
                  <a:pt x="57912" y="26669"/>
                </a:lnTo>
                <a:lnTo>
                  <a:pt x="55637" y="16287"/>
                </a:lnTo>
                <a:lnTo>
                  <a:pt x="49434" y="7810"/>
                </a:lnTo>
                <a:lnTo>
                  <a:pt x="40231" y="2095"/>
                </a:lnTo>
                <a:lnTo>
                  <a:pt x="28956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37"/>
          <p:cNvSpPr/>
          <p:nvPr/>
        </p:nvSpPr>
        <p:spPr>
          <a:xfrm>
            <a:off x="1263396" y="3363467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19" h="52070">
                <a:moveTo>
                  <a:pt x="28956" y="0"/>
                </a:moveTo>
                <a:lnTo>
                  <a:pt x="17680" y="2030"/>
                </a:lnTo>
                <a:lnTo>
                  <a:pt x="8477" y="7572"/>
                </a:lnTo>
                <a:lnTo>
                  <a:pt x="2274" y="15805"/>
                </a:lnTo>
                <a:lnTo>
                  <a:pt x="0" y="25907"/>
                </a:lnTo>
                <a:lnTo>
                  <a:pt x="2274" y="36010"/>
                </a:lnTo>
                <a:lnTo>
                  <a:pt x="8477" y="44243"/>
                </a:lnTo>
                <a:lnTo>
                  <a:pt x="17680" y="49785"/>
                </a:lnTo>
                <a:lnTo>
                  <a:pt x="28956" y="51815"/>
                </a:lnTo>
                <a:lnTo>
                  <a:pt x="40231" y="49785"/>
                </a:lnTo>
                <a:lnTo>
                  <a:pt x="49434" y="44243"/>
                </a:lnTo>
                <a:lnTo>
                  <a:pt x="55637" y="36010"/>
                </a:lnTo>
                <a:lnTo>
                  <a:pt x="57912" y="25907"/>
                </a:lnTo>
                <a:lnTo>
                  <a:pt x="55637" y="15805"/>
                </a:lnTo>
                <a:lnTo>
                  <a:pt x="49434" y="7572"/>
                </a:lnTo>
                <a:lnTo>
                  <a:pt x="40231" y="2030"/>
                </a:lnTo>
                <a:lnTo>
                  <a:pt x="28956" y="0"/>
                </a:lnTo>
                <a:close/>
              </a:path>
            </a:pathLst>
          </a:custGeom>
          <a:solidFill>
            <a:srgbClr val="D56E0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38"/>
          <p:cNvSpPr/>
          <p:nvPr/>
        </p:nvSpPr>
        <p:spPr>
          <a:xfrm>
            <a:off x="1794510" y="3361182"/>
            <a:ext cx="718185" cy="640080"/>
          </a:xfrm>
          <a:custGeom>
            <a:avLst/>
            <a:gdLst/>
            <a:ahLst/>
            <a:cxnLst/>
            <a:rect l="l" t="t" r="r" b="b"/>
            <a:pathLst>
              <a:path w="718185" h="640079">
                <a:moveTo>
                  <a:pt x="0" y="320040"/>
                </a:moveTo>
                <a:lnTo>
                  <a:pt x="3275" y="276606"/>
                </a:lnTo>
                <a:lnTo>
                  <a:pt x="12818" y="234950"/>
                </a:lnTo>
                <a:lnTo>
                  <a:pt x="28199" y="195453"/>
                </a:lnTo>
                <a:lnTo>
                  <a:pt x="48993" y="158496"/>
                </a:lnTo>
                <a:lnTo>
                  <a:pt x="74772" y="124460"/>
                </a:lnTo>
                <a:lnTo>
                  <a:pt x="105108" y="93726"/>
                </a:lnTo>
                <a:lnTo>
                  <a:pt x="139574" y="66675"/>
                </a:lnTo>
                <a:lnTo>
                  <a:pt x="177743" y="43688"/>
                </a:lnTo>
                <a:lnTo>
                  <a:pt x="219188" y="25146"/>
                </a:lnTo>
                <a:lnTo>
                  <a:pt x="263480" y="11430"/>
                </a:lnTo>
                <a:lnTo>
                  <a:pt x="310194" y="2921"/>
                </a:lnTo>
                <a:lnTo>
                  <a:pt x="358901" y="0"/>
                </a:lnTo>
                <a:lnTo>
                  <a:pt x="407609" y="2921"/>
                </a:lnTo>
                <a:lnTo>
                  <a:pt x="454323" y="11430"/>
                </a:lnTo>
                <a:lnTo>
                  <a:pt x="498615" y="25146"/>
                </a:lnTo>
                <a:lnTo>
                  <a:pt x="540060" y="43688"/>
                </a:lnTo>
                <a:lnTo>
                  <a:pt x="578229" y="66675"/>
                </a:lnTo>
                <a:lnTo>
                  <a:pt x="612695" y="93726"/>
                </a:lnTo>
                <a:lnTo>
                  <a:pt x="643031" y="124460"/>
                </a:lnTo>
                <a:lnTo>
                  <a:pt x="668810" y="158496"/>
                </a:lnTo>
                <a:lnTo>
                  <a:pt x="689604" y="195453"/>
                </a:lnTo>
                <a:lnTo>
                  <a:pt x="704985" y="234950"/>
                </a:lnTo>
                <a:lnTo>
                  <a:pt x="714528" y="276606"/>
                </a:lnTo>
                <a:lnTo>
                  <a:pt x="717803" y="320040"/>
                </a:lnTo>
                <a:lnTo>
                  <a:pt x="714528" y="363474"/>
                </a:lnTo>
                <a:lnTo>
                  <a:pt x="704985" y="405130"/>
                </a:lnTo>
                <a:lnTo>
                  <a:pt x="689604" y="444627"/>
                </a:lnTo>
                <a:lnTo>
                  <a:pt x="668810" y="481584"/>
                </a:lnTo>
                <a:lnTo>
                  <a:pt x="643031" y="515620"/>
                </a:lnTo>
                <a:lnTo>
                  <a:pt x="612695" y="546354"/>
                </a:lnTo>
                <a:lnTo>
                  <a:pt x="578229" y="573405"/>
                </a:lnTo>
                <a:lnTo>
                  <a:pt x="540060" y="596392"/>
                </a:lnTo>
                <a:lnTo>
                  <a:pt x="498615" y="614934"/>
                </a:lnTo>
                <a:lnTo>
                  <a:pt x="454323" y="628650"/>
                </a:lnTo>
                <a:lnTo>
                  <a:pt x="407609" y="637159"/>
                </a:lnTo>
                <a:lnTo>
                  <a:pt x="358901" y="640080"/>
                </a:lnTo>
                <a:lnTo>
                  <a:pt x="310194" y="637159"/>
                </a:lnTo>
                <a:lnTo>
                  <a:pt x="263480" y="628650"/>
                </a:lnTo>
                <a:lnTo>
                  <a:pt x="219188" y="614934"/>
                </a:lnTo>
                <a:lnTo>
                  <a:pt x="177743" y="596392"/>
                </a:lnTo>
                <a:lnTo>
                  <a:pt x="139574" y="573405"/>
                </a:lnTo>
                <a:lnTo>
                  <a:pt x="105108" y="546354"/>
                </a:lnTo>
                <a:lnTo>
                  <a:pt x="74772" y="515620"/>
                </a:lnTo>
                <a:lnTo>
                  <a:pt x="48993" y="481584"/>
                </a:lnTo>
                <a:lnTo>
                  <a:pt x="28199" y="444627"/>
                </a:lnTo>
                <a:lnTo>
                  <a:pt x="12818" y="405130"/>
                </a:lnTo>
                <a:lnTo>
                  <a:pt x="3275" y="363474"/>
                </a:lnTo>
                <a:lnTo>
                  <a:pt x="0" y="320040"/>
                </a:lnTo>
                <a:close/>
              </a:path>
            </a:pathLst>
          </a:custGeom>
          <a:ln w="25907">
            <a:solidFill>
              <a:srgbClr val="7B4F07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39"/>
          <p:cNvSpPr/>
          <p:nvPr/>
        </p:nvSpPr>
        <p:spPr>
          <a:xfrm>
            <a:off x="2025395" y="3447288"/>
            <a:ext cx="116205" cy="104139"/>
          </a:xfrm>
          <a:custGeom>
            <a:avLst/>
            <a:gdLst/>
            <a:ahLst/>
            <a:cxnLst/>
            <a:rect l="l" t="t" r="r" b="b"/>
            <a:pathLst>
              <a:path w="116205" h="104139">
                <a:moveTo>
                  <a:pt x="57912" y="0"/>
                </a:moveTo>
                <a:lnTo>
                  <a:pt x="35361" y="4077"/>
                </a:lnTo>
                <a:lnTo>
                  <a:pt x="16954" y="15192"/>
                </a:lnTo>
                <a:lnTo>
                  <a:pt x="4548" y="31664"/>
                </a:lnTo>
                <a:lnTo>
                  <a:pt x="0" y="51816"/>
                </a:lnTo>
                <a:lnTo>
                  <a:pt x="4548" y="71967"/>
                </a:lnTo>
                <a:lnTo>
                  <a:pt x="16954" y="88439"/>
                </a:lnTo>
                <a:lnTo>
                  <a:pt x="35361" y="99554"/>
                </a:lnTo>
                <a:lnTo>
                  <a:pt x="57912" y="103631"/>
                </a:lnTo>
                <a:lnTo>
                  <a:pt x="80462" y="99554"/>
                </a:lnTo>
                <a:lnTo>
                  <a:pt x="98869" y="88439"/>
                </a:lnTo>
                <a:lnTo>
                  <a:pt x="111275" y="71967"/>
                </a:lnTo>
                <a:lnTo>
                  <a:pt x="115824" y="51816"/>
                </a:lnTo>
                <a:lnTo>
                  <a:pt x="111275" y="31664"/>
                </a:lnTo>
                <a:lnTo>
                  <a:pt x="98869" y="15192"/>
                </a:lnTo>
                <a:lnTo>
                  <a:pt x="80462" y="4077"/>
                </a:lnTo>
                <a:lnTo>
                  <a:pt x="57912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0"/>
          <p:cNvSpPr/>
          <p:nvPr/>
        </p:nvSpPr>
        <p:spPr>
          <a:xfrm>
            <a:off x="1965960" y="379780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1"/>
          <p:cNvSpPr/>
          <p:nvPr/>
        </p:nvSpPr>
        <p:spPr>
          <a:xfrm>
            <a:off x="2180844" y="3864864"/>
            <a:ext cx="80772" cy="71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2"/>
          <p:cNvSpPr/>
          <p:nvPr/>
        </p:nvSpPr>
        <p:spPr>
          <a:xfrm>
            <a:off x="2221992" y="3482340"/>
            <a:ext cx="106680" cy="85725"/>
          </a:xfrm>
          <a:custGeom>
            <a:avLst/>
            <a:gdLst/>
            <a:ahLst/>
            <a:cxnLst/>
            <a:rect l="l" t="t" r="r" b="b"/>
            <a:pathLst>
              <a:path w="106680" h="85725">
                <a:moveTo>
                  <a:pt x="53339" y="0"/>
                </a:moveTo>
                <a:lnTo>
                  <a:pt x="32575" y="3345"/>
                </a:lnTo>
                <a:lnTo>
                  <a:pt x="15621" y="12477"/>
                </a:lnTo>
                <a:lnTo>
                  <a:pt x="4191" y="26038"/>
                </a:lnTo>
                <a:lnTo>
                  <a:pt x="0" y="42672"/>
                </a:lnTo>
                <a:lnTo>
                  <a:pt x="4190" y="59305"/>
                </a:lnTo>
                <a:lnTo>
                  <a:pt x="15620" y="72866"/>
                </a:lnTo>
                <a:lnTo>
                  <a:pt x="32575" y="81998"/>
                </a:lnTo>
                <a:lnTo>
                  <a:pt x="53339" y="85344"/>
                </a:lnTo>
                <a:lnTo>
                  <a:pt x="74104" y="81998"/>
                </a:lnTo>
                <a:lnTo>
                  <a:pt x="91058" y="72866"/>
                </a:lnTo>
                <a:lnTo>
                  <a:pt x="102488" y="59305"/>
                </a:lnTo>
                <a:lnTo>
                  <a:pt x="106680" y="42672"/>
                </a:lnTo>
                <a:lnTo>
                  <a:pt x="102488" y="26038"/>
                </a:lnTo>
                <a:lnTo>
                  <a:pt x="91058" y="12477"/>
                </a:lnTo>
                <a:lnTo>
                  <a:pt x="74104" y="3345"/>
                </a:lnTo>
                <a:lnTo>
                  <a:pt x="53339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3"/>
          <p:cNvSpPr/>
          <p:nvPr/>
        </p:nvSpPr>
        <p:spPr>
          <a:xfrm>
            <a:off x="2069592" y="3689603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19" h="52070">
                <a:moveTo>
                  <a:pt x="28956" y="0"/>
                </a:moveTo>
                <a:lnTo>
                  <a:pt x="17680" y="2030"/>
                </a:lnTo>
                <a:lnTo>
                  <a:pt x="8477" y="7572"/>
                </a:lnTo>
                <a:lnTo>
                  <a:pt x="2274" y="15805"/>
                </a:lnTo>
                <a:lnTo>
                  <a:pt x="0" y="25908"/>
                </a:lnTo>
                <a:lnTo>
                  <a:pt x="2274" y="36010"/>
                </a:lnTo>
                <a:lnTo>
                  <a:pt x="8477" y="44243"/>
                </a:lnTo>
                <a:lnTo>
                  <a:pt x="17680" y="49785"/>
                </a:lnTo>
                <a:lnTo>
                  <a:pt x="28956" y="51816"/>
                </a:lnTo>
                <a:lnTo>
                  <a:pt x="40231" y="49785"/>
                </a:lnTo>
                <a:lnTo>
                  <a:pt x="49434" y="44243"/>
                </a:lnTo>
                <a:lnTo>
                  <a:pt x="55637" y="36010"/>
                </a:lnTo>
                <a:lnTo>
                  <a:pt x="57912" y="25908"/>
                </a:lnTo>
                <a:lnTo>
                  <a:pt x="55637" y="15805"/>
                </a:lnTo>
                <a:lnTo>
                  <a:pt x="49434" y="7572"/>
                </a:lnTo>
                <a:lnTo>
                  <a:pt x="40231" y="2030"/>
                </a:lnTo>
                <a:lnTo>
                  <a:pt x="28956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4"/>
          <p:cNvSpPr/>
          <p:nvPr/>
        </p:nvSpPr>
        <p:spPr>
          <a:xfrm>
            <a:off x="2208276" y="3694176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89" h="52070">
                <a:moveTo>
                  <a:pt x="29718" y="0"/>
                </a:moveTo>
                <a:lnTo>
                  <a:pt x="18162" y="2030"/>
                </a:lnTo>
                <a:lnTo>
                  <a:pt x="8715" y="7572"/>
                </a:lnTo>
                <a:lnTo>
                  <a:pt x="2339" y="15805"/>
                </a:lnTo>
                <a:lnTo>
                  <a:pt x="0" y="25908"/>
                </a:lnTo>
                <a:lnTo>
                  <a:pt x="2339" y="36010"/>
                </a:lnTo>
                <a:lnTo>
                  <a:pt x="8715" y="44243"/>
                </a:lnTo>
                <a:lnTo>
                  <a:pt x="18162" y="49785"/>
                </a:lnTo>
                <a:lnTo>
                  <a:pt x="29718" y="51815"/>
                </a:lnTo>
                <a:lnTo>
                  <a:pt x="41273" y="49785"/>
                </a:lnTo>
                <a:lnTo>
                  <a:pt x="50720" y="44243"/>
                </a:lnTo>
                <a:lnTo>
                  <a:pt x="57096" y="36010"/>
                </a:lnTo>
                <a:lnTo>
                  <a:pt x="59436" y="25908"/>
                </a:lnTo>
                <a:lnTo>
                  <a:pt x="57096" y="15805"/>
                </a:lnTo>
                <a:lnTo>
                  <a:pt x="50720" y="7572"/>
                </a:lnTo>
                <a:lnTo>
                  <a:pt x="41273" y="2030"/>
                </a:lnTo>
                <a:lnTo>
                  <a:pt x="29718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45"/>
          <p:cNvSpPr/>
          <p:nvPr/>
        </p:nvSpPr>
        <p:spPr>
          <a:xfrm>
            <a:off x="2267711" y="3573779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19" h="52070">
                <a:moveTo>
                  <a:pt x="28956" y="0"/>
                </a:moveTo>
                <a:lnTo>
                  <a:pt x="17680" y="2030"/>
                </a:lnTo>
                <a:lnTo>
                  <a:pt x="8477" y="7572"/>
                </a:lnTo>
                <a:lnTo>
                  <a:pt x="2274" y="15805"/>
                </a:lnTo>
                <a:lnTo>
                  <a:pt x="0" y="25908"/>
                </a:lnTo>
                <a:lnTo>
                  <a:pt x="2274" y="36010"/>
                </a:lnTo>
                <a:lnTo>
                  <a:pt x="8477" y="44243"/>
                </a:lnTo>
                <a:lnTo>
                  <a:pt x="17680" y="49785"/>
                </a:lnTo>
                <a:lnTo>
                  <a:pt x="28956" y="51816"/>
                </a:lnTo>
                <a:lnTo>
                  <a:pt x="40231" y="49785"/>
                </a:lnTo>
                <a:lnTo>
                  <a:pt x="49434" y="44243"/>
                </a:lnTo>
                <a:lnTo>
                  <a:pt x="55637" y="36010"/>
                </a:lnTo>
                <a:lnTo>
                  <a:pt x="57912" y="25908"/>
                </a:lnTo>
                <a:lnTo>
                  <a:pt x="55637" y="15805"/>
                </a:lnTo>
                <a:lnTo>
                  <a:pt x="49434" y="7572"/>
                </a:lnTo>
                <a:lnTo>
                  <a:pt x="40231" y="2030"/>
                </a:lnTo>
                <a:lnTo>
                  <a:pt x="28956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46"/>
          <p:cNvSpPr/>
          <p:nvPr/>
        </p:nvSpPr>
        <p:spPr>
          <a:xfrm>
            <a:off x="2069592" y="3785615"/>
            <a:ext cx="91440" cy="83820"/>
          </a:xfrm>
          <a:custGeom>
            <a:avLst/>
            <a:gdLst/>
            <a:ahLst/>
            <a:cxnLst/>
            <a:rect l="l" t="t" r="r" b="b"/>
            <a:pathLst>
              <a:path w="91439" h="83820">
                <a:moveTo>
                  <a:pt x="45719" y="0"/>
                </a:moveTo>
                <a:lnTo>
                  <a:pt x="27914" y="3298"/>
                </a:lnTo>
                <a:lnTo>
                  <a:pt x="13382" y="12287"/>
                </a:lnTo>
                <a:lnTo>
                  <a:pt x="3589" y="25610"/>
                </a:lnTo>
                <a:lnTo>
                  <a:pt x="0" y="41910"/>
                </a:lnTo>
                <a:lnTo>
                  <a:pt x="3589" y="58209"/>
                </a:lnTo>
                <a:lnTo>
                  <a:pt x="13382" y="71532"/>
                </a:lnTo>
                <a:lnTo>
                  <a:pt x="27914" y="80521"/>
                </a:lnTo>
                <a:lnTo>
                  <a:pt x="45719" y="83820"/>
                </a:lnTo>
                <a:lnTo>
                  <a:pt x="63525" y="80521"/>
                </a:lnTo>
                <a:lnTo>
                  <a:pt x="78057" y="71532"/>
                </a:lnTo>
                <a:lnTo>
                  <a:pt x="87850" y="58209"/>
                </a:lnTo>
                <a:lnTo>
                  <a:pt x="91439" y="41910"/>
                </a:lnTo>
                <a:lnTo>
                  <a:pt x="87850" y="25610"/>
                </a:lnTo>
                <a:lnTo>
                  <a:pt x="78057" y="12287"/>
                </a:lnTo>
                <a:lnTo>
                  <a:pt x="63525" y="3298"/>
                </a:lnTo>
                <a:lnTo>
                  <a:pt x="45719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47"/>
          <p:cNvSpPr/>
          <p:nvPr/>
        </p:nvSpPr>
        <p:spPr>
          <a:xfrm>
            <a:off x="2014727" y="3560064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19" h="52070">
                <a:moveTo>
                  <a:pt x="28956" y="0"/>
                </a:moveTo>
                <a:lnTo>
                  <a:pt x="17680" y="2030"/>
                </a:lnTo>
                <a:lnTo>
                  <a:pt x="8477" y="7572"/>
                </a:lnTo>
                <a:lnTo>
                  <a:pt x="2274" y="15805"/>
                </a:lnTo>
                <a:lnTo>
                  <a:pt x="0" y="25908"/>
                </a:lnTo>
                <a:lnTo>
                  <a:pt x="2274" y="36010"/>
                </a:lnTo>
                <a:lnTo>
                  <a:pt x="8477" y="44243"/>
                </a:lnTo>
                <a:lnTo>
                  <a:pt x="17680" y="49785"/>
                </a:lnTo>
                <a:lnTo>
                  <a:pt x="28956" y="51816"/>
                </a:lnTo>
                <a:lnTo>
                  <a:pt x="40231" y="49785"/>
                </a:lnTo>
                <a:lnTo>
                  <a:pt x="49434" y="44243"/>
                </a:lnTo>
                <a:lnTo>
                  <a:pt x="55637" y="36010"/>
                </a:lnTo>
                <a:lnTo>
                  <a:pt x="57912" y="25908"/>
                </a:lnTo>
                <a:lnTo>
                  <a:pt x="55637" y="15805"/>
                </a:lnTo>
                <a:lnTo>
                  <a:pt x="49434" y="7572"/>
                </a:lnTo>
                <a:lnTo>
                  <a:pt x="40231" y="2030"/>
                </a:lnTo>
                <a:lnTo>
                  <a:pt x="28956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48"/>
          <p:cNvSpPr/>
          <p:nvPr/>
        </p:nvSpPr>
        <p:spPr>
          <a:xfrm>
            <a:off x="2360676" y="3564635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9718" y="0"/>
                </a:moveTo>
                <a:lnTo>
                  <a:pt x="18162" y="1982"/>
                </a:lnTo>
                <a:lnTo>
                  <a:pt x="8715" y="7381"/>
                </a:lnTo>
                <a:lnTo>
                  <a:pt x="2339" y="15376"/>
                </a:lnTo>
                <a:lnTo>
                  <a:pt x="0" y="25145"/>
                </a:lnTo>
                <a:lnTo>
                  <a:pt x="2339" y="34915"/>
                </a:lnTo>
                <a:lnTo>
                  <a:pt x="8715" y="42910"/>
                </a:lnTo>
                <a:lnTo>
                  <a:pt x="18162" y="48309"/>
                </a:lnTo>
                <a:lnTo>
                  <a:pt x="29718" y="50291"/>
                </a:lnTo>
                <a:lnTo>
                  <a:pt x="41273" y="48309"/>
                </a:lnTo>
                <a:lnTo>
                  <a:pt x="50720" y="42910"/>
                </a:lnTo>
                <a:lnTo>
                  <a:pt x="57096" y="34915"/>
                </a:lnTo>
                <a:lnTo>
                  <a:pt x="59436" y="25145"/>
                </a:lnTo>
                <a:lnTo>
                  <a:pt x="57096" y="15376"/>
                </a:lnTo>
                <a:lnTo>
                  <a:pt x="50720" y="7381"/>
                </a:lnTo>
                <a:lnTo>
                  <a:pt x="41273" y="1982"/>
                </a:lnTo>
                <a:lnTo>
                  <a:pt x="29718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4" name="object 49"/>
          <p:cNvSpPr/>
          <p:nvPr/>
        </p:nvSpPr>
        <p:spPr>
          <a:xfrm>
            <a:off x="2308860" y="358902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80" h="73660">
                <a:moveTo>
                  <a:pt x="40385" y="0"/>
                </a:moveTo>
                <a:lnTo>
                  <a:pt x="24645" y="2875"/>
                </a:lnTo>
                <a:lnTo>
                  <a:pt x="11810" y="10715"/>
                </a:lnTo>
                <a:lnTo>
                  <a:pt x="3167" y="22342"/>
                </a:lnTo>
                <a:lnTo>
                  <a:pt x="0" y="36575"/>
                </a:lnTo>
                <a:lnTo>
                  <a:pt x="3167" y="50809"/>
                </a:lnTo>
                <a:lnTo>
                  <a:pt x="11810" y="62436"/>
                </a:lnTo>
                <a:lnTo>
                  <a:pt x="24645" y="70276"/>
                </a:lnTo>
                <a:lnTo>
                  <a:pt x="40385" y="73151"/>
                </a:lnTo>
                <a:lnTo>
                  <a:pt x="56126" y="70276"/>
                </a:lnTo>
                <a:lnTo>
                  <a:pt x="68961" y="62436"/>
                </a:lnTo>
                <a:lnTo>
                  <a:pt x="77604" y="50809"/>
                </a:lnTo>
                <a:lnTo>
                  <a:pt x="80771" y="36575"/>
                </a:lnTo>
                <a:lnTo>
                  <a:pt x="77604" y="22342"/>
                </a:lnTo>
                <a:lnTo>
                  <a:pt x="68960" y="10715"/>
                </a:lnTo>
                <a:lnTo>
                  <a:pt x="56126" y="2875"/>
                </a:lnTo>
                <a:lnTo>
                  <a:pt x="40385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0"/>
          <p:cNvSpPr/>
          <p:nvPr/>
        </p:nvSpPr>
        <p:spPr>
          <a:xfrm>
            <a:off x="2272283" y="3672840"/>
            <a:ext cx="102235" cy="91440"/>
          </a:xfrm>
          <a:custGeom>
            <a:avLst/>
            <a:gdLst/>
            <a:ahLst/>
            <a:cxnLst/>
            <a:rect l="l" t="t" r="r" b="b"/>
            <a:pathLst>
              <a:path w="102235" h="91439">
                <a:moveTo>
                  <a:pt x="51054" y="0"/>
                </a:moveTo>
                <a:lnTo>
                  <a:pt x="31182" y="3589"/>
                </a:lnTo>
                <a:lnTo>
                  <a:pt x="14954" y="13382"/>
                </a:lnTo>
                <a:lnTo>
                  <a:pt x="4012" y="27914"/>
                </a:lnTo>
                <a:lnTo>
                  <a:pt x="0" y="45720"/>
                </a:lnTo>
                <a:lnTo>
                  <a:pt x="4012" y="63525"/>
                </a:lnTo>
                <a:lnTo>
                  <a:pt x="14954" y="78057"/>
                </a:lnTo>
                <a:lnTo>
                  <a:pt x="31182" y="87850"/>
                </a:lnTo>
                <a:lnTo>
                  <a:pt x="51054" y="91440"/>
                </a:lnTo>
                <a:lnTo>
                  <a:pt x="70925" y="87850"/>
                </a:lnTo>
                <a:lnTo>
                  <a:pt x="87153" y="78057"/>
                </a:lnTo>
                <a:lnTo>
                  <a:pt x="98095" y="63525"/>
                </a:lnTo>
                <a:lnTo>
                  <a:pt x="102108" y="45720"/>
                </a:lnTo>
                <a:lnTo>
                  <a:pt x="98095" y="27914"/>
                </a:lnTo>
                <a:lnTo>
                  <a:pt x="87153" y="13382"/>
                </a:lnTo>
                <a:lnTo>
                  <a:pt x="70925" y="3589"/>
                </a:lnTo>
                <a:lnTo>
                  <a:pt x="51054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1"/>
          <p:cNvSpPr/>
          <p:nvPr/>
        </p:nvSpPr>
        <p:spPr>
          <a:xfrm>
            <a:off x="1964435" y="3617976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41147" y="0"/>
                </a:moveTo>
                <a:lnTo>
                  <a:pt x="25128" y="2940"/>
                </a:lnTo>
                <a:lnTo>
                  <a:pt x="12049" y="10953"/>
                </a:lnTo>
                <a:lnTo>
                  <a:pt x="3232" y="22824"/>
                </a:lnTo>
                <a:lnTo>
                  <a:pt x="0" y="37337"/>
                </a:lnTo>
                <a:lnTo>
                  <a:pt x="3232" y="51851"/>
                </a:lnTo>
                <a:lnTo>
                  <a:pt x="12049" y="63722"/>
                </a:lnTo>
                <a:lnTo>
                  <a:pt x="25128" y="71735"/>
                </a:lnTo>
                <a:lnTo>
                  <a:pt x="41147" y="74676"/>
                </a:lnTo>
                <a:lnTo>
                  <a:pt x="57167" y="71735"/>
                </a:lnTo>
                <a:lnTo>
                  <a:pt x="70246" y="63722"/>
                </a:lnTo>
                <a:lnTo>
                  <a:pt x="79063" y="51851"/>
                </a:lnTo>
                <a:lnTo>
                  <a:pt x="82295" y="37337"/>
                </a:lnTo>
                <a:lnTo>
                  <a:pt x="79063" y="22824"/>
                </a:lnTo>
                <a:lnTo>
                  <a:pt x="70246" y="10953"/>
                </a:lnTo>
                <a:lnTo>
                  <a:pt x="57167" y="2940"/>
                </a:lnTo>
                <a:lnTo>
                  <a:pt x="41147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2"/>
          <p:cNvSpPr/>
          <p:nvPr/>
        </p:nvSpPr>
        <p:spPr>
          <a:xfrm>
            <a:off x="1897379" y="3718559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41147" y="0"/>
                </a:moveTo>
                <a:lnTo>
                  <a:pt x="25128" y="2940"/>
                </a:lnTo>
                <a:lnTo>
                  <a:pt x="12049" y="10953"/>
                </a:lnTo>
                <a:lnTo>
                  <a:pt x="3232" y="22824"/>
                </a:lnTo>
                <a:lnTo>
                  <a:pt x="0" y="37337"/>
                </a:lnTo>
                <a:lnTo>
                  <a:pt x="3232" y="51851"/>
                </a:lnTo>
                <a:lnTo>
                  <a:pt x="12049" y="63722"/>
                </a:lnTo>
                <a:lnTo>
                  <a:pt x="25128" y="71735"/>
                </a:lnTo>
                <a:lnTo>
                  <a:pt x="41147" y="74675"/>
                </a:lnTo>
                <a:lnTo>
                  <a:pt x="57167" y="71735"/>
                </a:lnTo>
                <a:lnTo>
                  <a:pt x="70246" y="63722"/>
                </a:lnTo>
                <a:lnTo>
                  <a:pt x="79063" y="51851"/>
                </a:lnTo>
                <a:lnTo>
                  <a:pt x="82295" y="37337"/>
                </a:lnTo>
                <a:lnTo>
                  <a:pt x="79063" y="22824"/>
                </a:lnTo>
                <a:lnTo>
                  <a:pt x="70246" y="10953"/>
                </a:lnTo>
                <a:lnTo>
                  <a:pt x="57167" y="2940"/>
                </a:lnTo>
                <a:lnTo>
                  <a:pt x="41147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3"/>
          <p:cNvSpPr/>
          <p:nvPr/>
        </p:nvSpPr>
        <p:spPr>
          <a:xfrm>
            <a:off x="2104644" y="3550920"/>
            <a:ext cx="56515" cy="52069"/>
          </a:xfrm>
          <a:custGeom>
            <a:avLst/>
            <a:gdLst/>
            <a:ahLst/>
            <a:cxnLst/>
            <a:rect l="l" t="t" r="r" b="b"/>
            <a:pathLst>
              <a:path w="56514" h="52070">
                <a:moveTo>
                  <a:pt x="28193" y="0"/>
                </a:moveTo>
                <a:lnTo>
                  <a:pt x="17198" y="2030"/>
                </a:lnTo>
                <a:lnTo>
                  <a:pt x="8239" y="7572"/>
                </a:lnTo>
                <a:lnTo>
                  <a:pt x="2208" y="15805"/>
                </a:lnTo>
                <a:lnTo>
                  <a:pt x="0" y="25907"/>
                </a:lnTo>
                <a:lnTo>
                  <a:pt x="2208" y="36010"/>
                </a:lnTo>
                <a:lnTo>
                  <a:pt x="8239" y="44243"/>
                </a:lnTo>
                <a:lnTo>
                  <a:pt x="17198" y="49785"/>
                </a:lnTo>
                <a:lnTo>
                  <a:pt x="28193" y="51815"/>
                </a:lnTo>
                <a:lnTo>
                  <a:pt x="39189" y="49785"/>
                </a:lnTo>
                <a:lnTo>
                  <a:pt x="48148" y="44243"/>
                </a:lnTo>
                <a:lnTo>
                  <a:pt x="54179" y="36010"/>
                </a:lnTo>
                <a:lnTo>
                  <a:pt x="56387" y="25907"/>
                </a:lnTo>
                <a:lnTo>
                  <a:pt x="54179" y="15805"/>
                </a:lnTo>
                <a:lnTo>
                  <a:pt x="48148" y="7572"/>
                </a:lnTo>
                <a:lnTo>
                  <a:pt x="39189" y="2030"/>
                </a:lnTo>
                <a:lnTo>
                  <a:pt x="28193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4"/>
          <p:cNvSpPr/>
          <p:nvPr/>
        </p:nvSpPr>
        <p:spPr>
          <a:xfrm>
            <a:off x="2150364" y="3692652"/>
            <a:ext cx="74930" cy="68580"/>
          </a:xfrm>
          <a:custGeom>
            <a:avLst/>
            <a:gdLst/>
            <a:ahLst/>
            <a:cxnLst/>
            <a:rect l="l" t="t" r="r" b="b"/>
            <a:pathLst>
              <a:path w="74930" h="68579">
                <a:moveTo>
                  <a:pt x="37337" y="0"/>
                </a:moveTo>
                <a:lnTo>
                  <a:pt x="22824" y="2696"/>
                </a:lnTo>
                <a:lnTo>
                  <a:pt x="10953" y="10048"/>
                </a:lnTo>
                <a:lnTo>
                  <a:pt x="2940" y="20949"/>
                </a:lnTo>
                <a:lnTo>
                  <a:pt x="0" y="34290"/>
                </a:lnTo>
                <a:lnTo>
                  <a:pt x="2940" y="47630"/>
                </a:lnTo>
                <a:lnTo>
                  <a:pt x="10953" y="58531"/>
                </a:lnTo>
                <a:lnTo>
                  <a:pt x="22824" y="65883"/>
                </a:lnTo>
                <a:lnTo>
                  <a:pt x="37337" y="68580"/>
                </a:lnTo>
                <a:lnTo>
                  <a:pt x="51851" y="65883"/>
                </a:lnTo>
                <a:lnTo>
                  <a:pt x="63722" y="58531"/>
                </a:lnTo>
                <a:lnTo>
                  <a:pt x="71735" y="47630"/>
                </a:lnTo>
                <a:lnTo>
                  <a:pt x="74675" y="34290"/>
                </a:lnTo>
                <a:lnTo>
                  <a:pt x="71735" y="20949"/>
                </a:lnTo>
                <a:lnTo>
                  <a:pt x="63722" y="10048"/>
                </a:lnTo>
                <a:lnTo>
                  <a:pt x="51851" y="2696"/>
                </a:lnTo>
                <a:lnTo>
                  <a:pt x="37337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55"/>
          <p:cNvSpPr/>
          <p:nvPr/>
        </p:nvSpPr>
        <p:spPr>
          <a:xfrm>
            <a:off x="1879092" y="3553967"/>
            <a:ext cx="79375" cy="71755"/>
          </a:xfrm>
          <a:custGeom>
            <a:avLst/>
            <a:gdLst/>
            <a:ahLst/>
            <a:cxnLst/>
            <a:rect l="l" t="t" r="r" b="b"/>
            <a:pathLst>
              <a:path w="79375" h="71754">
                <a:moveTo>
                  <a:pt x="39624" y="0"/>
                </a:moveTo>
                <a:lnTo>
                  <a:pt x="24217" y="2809"/>
                </a:lnTo>
                <a:lnTo>
                  <a:pt x="11620" y="10477"/>
                </a:lnTo>
                <a:lnTo>
                  <a:pt x="3119" y="21859"/>
                </a:lnTo>
                <a:lnTo>
                  <a:pt x="0" y="35813"/>
                </a:lnTo>
                <a:lnTo>
                  <a:pt x="3119" y="49768"/>
                </a:lnTo>
                <a:lnTo>
                  <a:pt x="11620" y="61150"/>
                </a:lnTo>
                <a:lnTo>
                  <a:pt x="24217" y="68818"/>
                </a:lnTo>
                <a:lnTo>
                  <a:pt x="39624" y="71627"/>
                </a:lnTo>
                <a:lnTo>
                  <a:pt x="55030" y="68818"/>
                </a:lnTo>
                <a:lnTo>
                  <a:pt x="67627" y="61150"/>
                </a:lnTo>
                <a:lnTo>
                  <a:pt x="76128" y="49768"/>
                </a:lnTo>
                <a:lnTo>
                  <a:pt x="79247" y="35813"/>
                </a:lnTo>
                <a:lnTo>
                  <a:pt x="76128" y="21859"/>
                </a:lnTo>
                <a:lnTo>
                  <a:pt x="67627" y="10477"/>
                </a:lnTo>
                <a:lnTo>
                  <a:pt x="55030" y="2809"/>
                </a:lnTo>
                <a:lnTo>
                  <a:pt x="39624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1" name="object 56"/>
          <p:cNvSpPr/>
          <p:nvPr/>
        </p:nvSpPr>
        <p:spPr>
          <a:xfrm>
            <a:off x="1959864" y="3692652"/>
            <a:ext cx="104139" cy="93345"/>
          </a:xfrm>
          <a:custGeom>
            <a:avLst/>
            <a:gdLst/>
            <a:ahLst/>
            <a:cxnLst/>
            <a:rect l="l" t="t" r="r" b="b"/>
            <a:pathLst>
              <a:path w="104139" h="93345">
                <a:moveTo>
                  <a:pt x="51816" y="0"/>
                </a:moveTo>
                <a:lnTo>
                  <a:pt x="31664" y="3655"/>
                </a:lnTo>
                <a:lnTo>
                  <a:pt x="15192" y="13620"/>
                </a:lnTo>
                <a:lnTo>
                  <a:pt x="4077" y="28396"/>
                </a:lnTo>
                <a:lnTo>
                  <a:pt x="0" y="46482"/>
                </a:lnTo>
                <a:lnTo>
                  <a:pt x="4077" y="64567"/>
                </a:lnTo>
                <a:lnTo>
                  <a:pt x="15192" y="79343"/>
                </a:lnTo>
                <a:lnTo>
                  <a:pt x="31664" y="89308"/>
                </a:lnTo>
                <a:lnTo>
                  <a:pt x="51816" y="92964"/>
                </a:lnTo>
                <a:lnTo>
                  <a:pt x="71967" y="89308"/>
                </a:lnTo>
                <a:lnTo>
                  <a:pt x="88439" y="79343"/>
                </a:lnTo>
                <a:lnTo>
                  <a:pt x="99554" y="64567"/>
                </a:lnTo>
                <a:lnTo>
                  <a:pt x="103631" y="46482"/>
                </a:lnTo>
                <a:lnTo>
                  <a:pt x="99554" y="28396"/>
                </a:lnTo>
                <a:lnTo>
                  <a:pt x="88439" y="13620"/>
                </a:lnTo>
                <a:lnTo>
                  <a:pt x="71967" y="3655"/>
                </a:lnTo>
                <a:lnTo>
                  <a:pt x="51816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2" name="object 57"/>
          <p:cNvSpPr/>
          <p:nvPr/>
        </p:nvSpPr>
        <p:spPr>
          <a:xfrm>
            <a:off x="2098548" y="3622547"/>
            <a:ext cx="58419" cy="53340"/>
          </a:xfrm>
          <a:custGeom>
            <a:avLst/>
            <a:gdLst/>
            <a:ahLst/>
            <a:cxnLst/>
            <a:rect l="l" t="t" r="r" b="b"/>
            <a:pathLst>
              <a:path w="58419" h="53339">
                <a:moveTo>
                  <a:pt x="28956" y="0"/>
                </a:moveTo>
                <a:lnTo>
                  <a:pt x="17680" y="2095"/>
                </a:lnTo>
                <a:lnTo>
                  <a:pt x="8477" y="7810"/>
                </a:lnTo>
                <a:lnTo>
                  <a:pt x="2274" y="16287"/>
                </a:lnTo>
                <a:lnTo>
                  <a:pt x="0" y="26669"/>
                </a:lnTo>
                <a:lnTo>
                  <a:pt x="2274" y="37052"/>
                </a:lnTo>
                <a:lnTo>
                  <a:pt x="8477" y="45529"/>
                </a:lnTo>
                <a:lnTo>
                  <a:pt x="17680" y="51244"/>
                </a:lnTo>
                <a:lnTo>
                  <a:pt x="28956" y="53339"/>
                </a:lnTo>
                <a:lnTo>
                  <a:pt x="40231" y="51244"/>
                </a:lnTo>
                <a:lnTo>
                  <a:pt x="49434" y="45529"/>
                </a:lnTo>
                <a:lnTo>
                  <a:pt x="55637" y="37052"/>
                </a:lnTo>
                <a:lnTo>
                  <a:pt x="57912" y="26669"/>
                </a:lnTo>
                <a:lnTo>
                  <a:pt x="55637" y="16287"/>
                </a:lnTo>
                <a:lnTo>
                  <a:pt x="49434" y="7810"/>
                </a:lnTo>
                <a:lnTo>
                  <a:pt x="40231" y="2095"/>
                </a:lnTo>
                <a:lnTo>
                  <a:pt x="28956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3" name="object 58"/>
          <p:cNvSpPr/>
          <p:nvPr/>
        </p:nvSpPr>
        <p:spPr>
          <a:xfrm>
            <a:off x="2104644" y="3678935"/>
            <a:ext cx="56515" cy="52069"/>
          </a:xfrm>
          <a:custGeom>
            <a:avLst/>
            <a:gdLst/>
            <a:ahLst/>
            <a:cxnLst/>
            <a:rect l="l" t="t" r="r" b="b"/>
            <a:pathLst>
              <a:path w="56514" h="52070">
                <a:moveTo>
                  <a:pt x="28193" y="0"/>
                </a:moveTo>
                <a:lnTo>
                  <a:pt x="17198" y="2030"/>
                </a:lnTo>
                <a:lnTo>
                  <a:pt x="8239" y="7572"/>
                </a:lnTo>
                <a:lnTo>
                  <a:pt x="2208" y="15805"/>
                </a:lnTo>
                <a:lnTo>
                  <a:pt x="0" y="25907"/>
                </a:lnTo>
                <a:lnTo>
                  <a:pt x="2208" y="36010"/>
                </a:lnTo>
                <a:lnTo>
                  <a:pt x="8239" y="44243"/>
                </a:lnTo>
                <a:lnTo>
                  <a:pt x="17198" y="49785"/>
                </a:lnTo>
                <a:lnTo>
                  <a:pt x="28193" y="51815"/>
                </a:lnTo>
                <a:lnTo>
                  <a:pt x="39189" y="49785"/>
                </a:lnTo>
                <a:lnTo>
                  <a:pt x="48148" y="44243"/>
                </a:lnTo>
                <a:lnTo>
                  <a:pt x="54179" y="36010"/>
                </a:lnTo>
                <a:lnTo>
                  <a:pt x="56387" y="25907"/>
                </a:lnTo>
                <a:lnTo>
                  <a:pt x="54179" y="15805"/>
                </a:lnTo>
                <a:lnTo>
                  <a:pt x="48148" y="7572"/>
                </a:lnTo>
                <a:lnTo>
                  <a:pt x="39189" y="2030"/>
                </a:lnTo>
                <a:lnTo>
                  <a:pt x="28193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4" name="object 59"/>
          <p:cNvSpPr/>
          <p:nvPr/>
        </p:nvSpPr>
        <p:spPr>
          <a:xfrm>
            <a:off x="2174748" y="3764279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89" h="53339">
                <a:moveTo>
                  <a:pt x="29718" y="0"/>
                </a:moveTo>
                <a:lnTo>
                  <a:pt x="18162" y="2095"/>
                </a:lnTo>
                <a:lnTo>
                  <a:pt x="8715" y="7810"/>
                </a:lnTo>
                <a:lnTo>
                  <a:pt x="2339" y="16287"/>
                </a:lnTo>
                <a:lnTo>
                  <a:pt x="0" y="26670"/>
                </a:lnTo>
                <a:lnTo>
                  <a:pt x="2339" y="37052"/>
                </a:lnTo>
                <a:lnTo>
                  <a:pt x="8715" y="45529"/>
                </a:lnTo>
                <a:lnTo>
                  <a:pt x="18162" y="51244"/>
                </a:lnTo>
                <a:lnTo>
                  <a:pt x="29718" y="53340"/>
                </a:lnTo>
                <a:lnTo>
                  <a:pt x="41273" y="51244"/>
                </a:lnTo>
                <a:lnTo>
                  <a:pt x="50720" y="45529"/>
                </a:lnTo>
                <a:lnTo>
                  <a:pt x="57096" y="37052"/>
                </a:lnTo>
                <a:lnTo>
                  <a:pt x="59435" y="26670"/>
                </a:lnTo>
                <a:lnTo>
                  <a:pt x="57096" y="16287"/>
                </a:lnTo>
                <a:lnTo>
                  <a:pt x="50720" y="7810"/>
                </a:lnTo>
                <a:lnTo>
                  <a:pt x="41273" y="2095"/>
                </a:lnTo>
                <a:lnTo>
                  <a:pt x="29718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5" name="object 60"/>
          <p:cNvSpPr/>
          <p:nvPr/>
        </p:nvSpPr>
        <p:spPr>
          <a:xfrm>
            <a:off x="2241804" y="3642359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19" h="52070">
                <a:moveTo>
                  <a:pt x="28956" y="0"/>
                </a:moveTo>
                <a:lnTo>
                  <a:pt x="17680" y="2030"/>
                </a:lnTo>
                <a:lnTo>
                  <a:pt x="8477" y="7572"/>
                </a:lnTo>
                <a:lnTo>
                  <a:pt x="2274" y="15805"/>
                </a:lnTo>
                <a:lnTo>
                  <a:pt x="0" y="25907"/>
                </a:lnTo>
                <a:lnTo>
                  <a:pt x="2274" y="36010"/>
                </a:lnTo>
                <a:lnTo>
                  <a:pt x="8477" y="44243"/>
                </a:lnTo>
                <a:lnTo>
                  <a:pt x="17680" y="49785"/>
                </a:lnTo>
                <a:lnTo>
                  <a:pt x="28956" y="51815"/>
                </a:lnTo>
                <a:lnTo>
                  <a:pt x="40231" y="49785"/>
                </a:lnTo>
                <a:lnTo>
                  <a:pt x="49434" y="44243"/>
                </a:lnTo>
                <a:lnTo>
                  <a:pt x="55637" y="36010"/>
                </a:lnTo>
                <a:lnTo>
                  <a:pt x="57912" y="25907"/>
                </a:lnTo>
                <a:lnTo>
                  <a:pt x="55637" y="15805"/>
                </a:lnTo>
                <a:lnTo>
                  <a:pt x="49434" y="7572"/>
                </a:lnTo>
                <a:lnTo>
                  <a:pt x="40231" y="2030"/>
                </a:lnTo>
                <a:lnTo>
                  <a:pt x="28956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6" name="object 61"/>
          <p:cNvSpPr/>
          <p:nvPr/>
        </p:nvSpPr>
        <p:spPr>
          <a:xfrm>
            <a:off x="2167127" y="3610355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19" h="52070">
                <a:moveTo>
                  <a:pt x="28956" y="0"/>
                </a:moveTo>
                <a:lnTo>
                  <a:pt x="17680" y="2030"/>
                </a:lnTo>
                <a:lnTo>
                  <a:pt x="8477" y="7572"/>
                </a:lnTo>
                <a:lnTo>
                  <a:pt x="2274" y="15805"/>
                </a:lnTo>
                <a:lnTo>
                  <a:pt x="0" y="25908"/>
                </a:lnTo>
                <a:lnTo>
                  <a:pt x="2274" y="36010"/>
                </a:lnTo>
                <a:lnTo>
                  <a:pt x="8477" y="44243"/>
                </a:lnTo>
                <a:lnTo>
                  <a:pt x="17680" y="49785"/>
                </a:lnTo>
                <a:lnTo>
                  <a:pt x="28956" y="51816"/>
                </a:lnTo>
                <a:lnTo>
                  <a:pt x="40231" y="49785"/>
                </a:lnTo>
                <a:lnTo>
                  <a:pt x="49434" y="44243"/>
                </a:lnTo>
                <a:lnTo>
                  <a:pt x="55637" y="36010"/>
                </a:lnTo>
                <a:lnTo>
                  <a:pt x="57912" y="25908"/>
                </a:lnTo>
                <a:lnTo>
                  <a:pt x="55637" y="15805"/>
                </a:lnTo>
                <a:lnTo>
                  <a:pt x="49434" y="7572"/>
                </a:lnTo>
                <a:lnTo>
                  <a:pt x="40231" y="2030"/>
                </a:lnTo>
                <a:lnTo>
                  <a:pt x="28956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7" name="object 62"/>
          <p:cNvSpPr/>
          <p:nvPr/>
        </p:nvSpPr>
        <p:spPr>
          <a:xfrm>
            <a:off x="2211323" y="3569208"/>
            <a:ext cx="73660" cy="66040"/>
          </a:xfrm>
          <a:custGeom>
            <a:avLst/>
            <a:gdLst/>
            <a:ahLst/>
            <a:cxnLst/>
            <a:rect l="l" t="t" r="r" b="b"/>
            <a:pathLst>
              <a:path w="73660" h="66039">
                <a:moveTo>
                  <a:pt x="36575" y="0"/>
                </a:moveTo>
                <a:lnTo>
                  <a:pt x="22342" y="2583"/>
                </a:lnTo>
                <a:lnTo>
                  <a:pt x="10715" y="9620"/>
                </a:lnTo>
                <a:lnTo>
                  <a:pt x="2875" y="20038"/>
                </a:lnTo>
                <a:lnTo>
                  <a:pt x="0" y="32765"/>
                </a:lnTo>
                <a:lnTo>
                  <a:pt x="2875" y="45493"/>
                </a:lnTo>
                <a:lnTo>
                  <a:pt x="10715" y="55911"/>
                </a:lnTo>
                <a:lnTo>
                  <a:pt x="22342" y="62948"/>
                </a:lnTo>
                <a:lnTo>
                  <a:pt x="36575" y="65531"/>
                </a:lnTo>
                <a:lnTo>
                  <a:pt x="50809" y="62948"/>
                </a:lnTo>
                <a:lnTo>
                  <a:pt x="62436" y="55911"/>
                </a:lnTo>
                <a:lnTo>
                  <a:pt x="70276" y="45493"/>
                </a:lnTo>
                <a:lnTo>
                  <a:pt x="73151" y="32765"/>
                </a:lnTo>
                <a:lnTo>
                  <a:pt x="70276" y="20038"/>
                </a:lnTo>
                <a:lnTo>
                  <a:pt x="62436" y="9620"/>
                </a:lnTo>
                <a:lnTo>
                  <a:pt x="50809" y="2583"/>
                </a:lnTo>
                <a:lnTo>
                  <a:pt x="36575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8" name="object 63"/>
          <p:cNvSpPr/>
          <p:nvPr/>
        </p:nvSpPr>
        <p:spPr>
          <a:xfrm>
            <a:off x="2161032" y="3511296"/>
            <a:ext cx="78105" cy="67310"/>
          </a:xfrm>
          <a:custGeom>
            <a:avLst/>
            <a:gdLst/>
            <a:ahLst/>
            <a:cxnLst/>
            <a:rect l="l" t="t" r="r" b="b"/>
            <a:pathLst>
              <a:path w="78105" h="67310">
                <a:moveTo>
                  <a:pt x="38862" y="0"/>
                </a:moveTo>
                <a:lnTo>
                  <a:pt x="23735" y="2631"/>
                </a:lnTo>
                <a:lnTo>
                  <a:pt x="11382" y="9810"/>
                </a:lnTo>
                <a:lnTo>
                  <a:pt x="3053" y="20466"/>
                </a:lnTo>
                <a:lnTo>
                  <a:pt x="0" y="33527"/>
                </a:lnTo>
                <a:lnTo>
                  <a:pt x="3053" y="46589"/>
                </a:lnTo>
                <a:lnTo>
                  <a:pt x="11382" y="57245"/>
                </a:lnTo>
                <a:lnTo>
                  <a:pt x="23735" y="64424"/>
                </a:lnTo>
                <a:lnTo>
                  <a:pt x="38862" y="67055"/>
                </a:lnTo>
                <a:lnTo>
                  <a:pt x="53988" y="64424"/>
                </a:lnTo>
                <a:lnTo>
                  <a:pt x="66341" y="57245"/>
                </a:lnTo>
                <a:lnTo>
                  <a:pt x="74670" y="46589"/>
                </a:lnTo>
                <a:lnTo>
                  <a:pt x="77724" y="33527"/>
                </a:lnTo>
                <a:lnTo>
                  <a:pt x="74670" y="20466"/>
                </a:lnTo>
                <a:lnTo>
                  <a:pt x="66341" y="9810"/>
                </a:lnTo>
                <a:lnTo>
                  <a:pt x="53988" y="2631"/>
                </a:lnTo>
                <a:lnTo>
                  <a:pt x="38862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9" name="object 64"/>
          <p:cNvSpPr/>
          <p:nvPr/>
        </p:nvSpPr>
        <p:spPr>
          <a:xfrm>
            <a:off x="2101595" y="3718559"/>
            <a:ext cx="56515" cy="52069"/>
          </a:xfrm>
          <a:custGeom>
            <a:avLst/>
            <a:gdLst/>
            <a:ahLst/>
            <a:cxnLst/>
            <a:rect l="l" t="t" r="r" b="b"/>
            <a:pathLst>
              <a:path w="56514" h="52070">
                <a:moveTo>
                  <a:pt x="28193" y="0"/>
                </a:moveTo>
                <a:lnTo>
                  <a:pt x="17198" y="2030"/>
                </a:lnTo>
                <a:lnTo>
                  <a:pt x="8239" y="7572"/>
                </a:lnTo>
                <a:lnTo>
                  <a:pt x="2208" y="15805"/>
                </a:lnTo>
                <a:lnTo>
                  <a:pt x="0" y="25907"/>
                </a:lnTo>
                <a:lnTo>
                  <a:pt x="2208" y="36010"/>
                </a:lnTo>
                <a:lnTo>
                  <a:pt x="8239" y="44243"/>
                </a:lnTo>
                <a:lnTo>
                  <a:pt x="17198" y="49785"/>
                </a:lnTo>
                <a:lnTo>
                  <a:pt x="28193" y="51815"/>
                </a:lnTo>
                <a:lnTo>
                  <a:pt x="39189" y="49785"/>
                </a:lnTo>
                <a:lnTo>
                  <a:pt x="48148" y="44243"/>
                </a:lnTo>
                <a:lnTo>
                  <a:pt x="54179" y="36010"/>
                </a:lnTo>
                <a:lnTo>
                  <a:pt x="56387" y="25907"/>
                </a:lnTo>
                <a:lnTo>
                  <a:pt x="54179" y="15805"/>
                </a:lnTo>
                <a:lnTo>
                  <a:pt x="48148" y="7572"/>
                </a:lnTo>
                <a:lnTo>
                  <a:pt x="39189" y="2030"/>
                </a:lnTo>
                <a:lnTo>
                  <a:pt x="28193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0" name="object 65"/>
          <p:cNvSpPr/>
          <p:nvPr/>
        </p:nvSpPr>
        <p:spPr>
          <a:xfrm>
            <a:off x="806958" y="3947921"/>
            <a:ext cx="716280" cy="640080"/>
          </a:xfrm>
          <a:custGeom>
            <a:avLst/>
            <a:gdLst/>
            <a:ahLst/>
            <a:cxnLst/>
            <a:rect l="l" t="t" r="r" b="b"/>
            <a:pathLst>
              <a:path w="716280" h="640079">
                <a:moveTo>
                  <a:pt x="0" y="320039"/>
                </a:moveTo>
                <a:lnTo>
                  <a:pt x="3269" y="276611"/>
                </a:lnTo>
                <a:lnTo>
                  <a:pt x="12793" y="234958"/>
                </a:lnTo>
                <a:lnTo>
                  <a:pt x="28145" y="195463"/>
                </a:lnTo>
                <a:lnTo>
                  <a:pt x="48897" y="158507"/>
                </a:lnTo>
                <a:lnTo>
                  <a:pt x="74624" y="124470"/>
                </a:lnTo>
                <a:lnTo>
                  <a:pt x="104898" y="93735"/>
                </a:lnTo>
                <a:lnTo>
                  <a:pt x="139293" y="66682"/>
                </a:lnTo>
                <a:lnTo>
                  <a:pt x="177382" y="43693"/>
                </a:lnTo>
                <a:lnTo>
                  <a:pt x="218738" y="25149"/>
                </a:lnTo>
                <a:lnTo>
                  <a:pt x="262934" y="11431"/>
                </a:lnTo>
                <a:lnTo>
                  <a:pt x="309543" y="2921"/>
                </a:lnTo>
                <a:lnTo>
                  <a:pt x="358139" y="0"/>
                </a:lnTo>
                <a:lnTo>
                  <a:pt x="406725" y="2921"/>
                </a:lnTo>
                <a:lnTo>
                  <a:pt x="453328" y="11431"/>
                </a:lnTo>
                <a:lnTo>
                  <a:pt x="497520" y="25149"/>
                </a:lnTo>
                <a:lnTo>
                  <a:pt x="538875" y="43693"/>
                </a:lnTo>
                <a:lnTo>
                  <a:pt x="576964" y="66682"/>
                </a:lnTo>
                <a:lnTo>
                  <a:pt x="611362" y="93735"/>
                </a:lnTo>
                <a:lnTo>
                  <a:pt x="641639" y="124470"/>
                </a:lnTo>
                <a:lnTo>
                  <a:pt x="667370" y="158507"/>
                </a:lnTo>
                <a:lnTo>
                  <a:pt x="688127" y="195463"/>
                </a:lnTo>
                <a:lnTo>
                  <a:pt x="703482" y="234958"/>
                </a:lnTo>
                <a:lnTo>
                  <a:pt x="713009" y="276611"/>
                </a:lnTo>
                <a:lnTo>
                  <a:pt x="716280" y="320039"/>
                </a:lnTo>
                <a:lnTo>
                  <a:pt x="713009" y="363468"/>
                </a:lnTo>
                <a:lnTo>
                  <a:pt x="703482" y="405121"/>
                </a:lnTo>
                <a:lnTo>
                  <a:pt x="688127" y="444616"/>
                </a:lnTo>
                <a:lnTo>
                  <a:pt x="667370" y="481572"/>
                </a:lnTo>
                <a:lnTo>
                  <a:pt x="641639" y="515609"/>
                </a:lnTo>
                <a:lnTo>
                  <a:pt x="611362" y="546344"/>
                </a:lnTo>
                <a:lnTo>
                  <a:pt x="576964" y="573397"/>
                </a:lnTo>
                <a:lnTo>
                  <a:pt x="538875" y="596386"/>
                </a:lnTo>
                <a:lnTo>
                  <a:pt x="497520" y="614930"/>
                </a:lnTo>
                <a:lnTo>
                  <a:pt x="453328" y="628648"/>
                </a:lnTo>
                <a:lnTo>
                  <a:pt x="406725" y="637158"/>
                </a:lnTo>
                <a:lnTo>
                  <a:pt x="358139" y="640079"/>
                </a:lnTo>
                <a:lnTo>
                  <a:pt x="309543" y="637158"/>
                </a:lnTo>
                <a:lnTo>
                  <a:pt x="262934" y="628648"/>
                </a:lnTo>
                <a:lnTo>
                  <a:pt x="218738" y="614930"/>
                </a:lnTo>
                <a:lnTo>
                  <a:pt x="177382" y="596386"/>
                </a:lnTo>
                <a:lnTo>
                  <a:pt x="139293" y="573397"/>
                </a:lnTo>
                <a:lnTo>
                  <a:pt x="104898" y="546344"/>
                </a:lnTo>
                <a:lnTo>
                  <a:pt x="74624" y="515609"/>
                </a:lnTo>
                <a:lnTo>
                  <a:pt x="48897" y="481572"/>
                </a:lnTo>
                <a:lnTo>
                  <a:pt x="28145" y="444616"/>
                </a:lnTo>
                <a:lnTo>
                  <a:pt x="12793" y="405121"/>
                </a:lnTo>
                <a:lnTo>
                  <a:pt x="3269" y="363468"/>
                </a:lnTo>
                <a:lnTo>
                  <a:pt x="0" y="3200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1" name="object 66"/>
          <p:cNvSpPr/>
          <p:nvPr/>
        </p:nvSpPr>
        <p:spPr>
          <a:xfrm>
            <a:off x="1036319" y="4034028"/>
            <a:ext cx="114300" cy="104139"/>
          </a:xfrm>
          <a:custGeom>
            <a:avLst/>
            <a:gdLst/>
            <a:ahLst/>
            <a:cxnLst/>
            <a:rect l="l" t="t" r="r" b="b"/>
            <a:pathLst>
              <a:path w="114300" h="104139">
                <a:moveTo>
                  <a:pt x="57150" y="0"/>
                </a:moveTo>
                <a:lnTo>
                  <a:pt x="34906" y="4072"/>
                </a:lnTo>
                <a:lnTo>
                  <a:pt x="16740" y="15178"/>
                </a:lnTo>
                <a:lnTo>
                  <a:pt x="4491" y="31648"/>
                </a:lnTo>
                <a:lnTo>
                  <a:pt x="0" y="51816"/>
                </a:lnTo>
                <a:lnTo>
                  <a:pt x="4491" y="71983"/>
                </a:lnTo>
                <a:lnTo>
                  <a:pt x="16740" y="88453"/>
                </a:lnTo>
                <a:lnTo>
                  <a:pt x="34906" y="99559"/>
                </a:lnTo>
                <a:lnTo>
                  <a:pt x="57150" y="103632"/>
                </a:lnTo>
                <a:lnTo>
                  <a:pt x="79393" y="99559"/>
                </a:lnTo>
                <a:lnTo>
                  <a:pt x="97559" y="88453"/>
                </a:lnTo>
                <a:lnTo>
                  <a:pt x="109808" y="71983"/>
                </a:lnTo>
                <a:lnTo>
                  <a:pt x="114300" y="51816"/>
                </a:lnTo>
                <a:lnTo>
                  <a:pt x="109808" y="31648"/>
                </a:lnTo>
                <a:lnTo>
                  <a:pt x="97559" y="15178"/>
                </a:lnTo>
                <a:lnTo>
                  <a:pt x="79393" y="4072"/>
                </a:lnTo>
                <a:lnTo>
                  <a:pt x="571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2" name="object 67"/>
          <p:cNvSpPr/>
          <p:nvPr/>
        </p:nvSpPr>
        <p:spPr>
          <a:xfrm>
            <a:off x="976883" y="4384547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90" h="60960">
                <a:moveTo>
                  <a:pt x="29718" y="0"/>
                </a:moveTo>
                <a:lnTo>
                  <a:pt x="18152" y="2396"/>
                </a:lnTo>
                <a:lnTo>
                  <a:pt x="8705" y="8929"/>
                </a:lnTo>
                <a:lnTo>
                  <a:pt x="2336" y="18618"/>
                </a:lnTo>
                <a:lnTo>
                  <a:pt x="0" y="30479"/>
                </a:lnTo>
                <a:lnTo>
                  <a:pt x="2336" y="42341"/>
                </a:lnTo>
                <a:lnTo>
                  <a:pt x="8705" y="52030"/>
                </a:lnTo>
                <a:lnTo>
                  <a:pt x="18152" y="58563"/>
                </a:lnTo>
                <a:lnTo>
                  <a:pt x="29718" y="60959"/>
                </a:lnTo>
                <a:lnTo>
                  <a:pt x="41283" y="58563"/>
                </a:lnTo>
                <a:lnTo>
                  <a:pt x="50730" y="52030"/>
                </a:lnTo>
                <a:lnTo>
                  <a:pt x="57099" y="42341"/>
                </a:lnTo>
                <a:lnTo>
                  <a:pt x="59435" y="30479"/>
                </a:lnTo>
                <a:lnTo>
                  <a:pt x="57099" y="18618"/>
                </a:lnTo>
                <a:lnTo>
                  <a:pt x="50730" y="8929"/>
                </a:lnTo>
                <a:lnTo>
                  <a:pt x="41283" y="2396"/>
                </a:lnTo>
                <a:lnTo>
                  <a:pt x="2971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3" name="object 68"/>
          <p:cNvSpPr/>
          <p:nvPr/>
        </p:nvSpPr>
        <p:spPr>
          <a:xfrm>
            <a:off x="1191767" y="4450079"/>
            <a:ext cx="80772" cy="73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4" name="object 69"/>
          <p:cNvSpPr/>
          <p:nvPr/>
        </p:nvSpPr>
        <p:spPr>
          <a:xfrm>
            <a:off x="1232916" y="4070603"/>
            <a:ext cx="106680" cy="83820"/>
          </a:xfrm>
          <a:custGeom>
            <a:avLst/>
            <a:gdLst/>
            <a:ahLst/>
            <a:cxnLst/>
            <a:rect l="l" t="t" r="r" b="b"/>
            <a:pathLst>
              <a:path w="106680" h="83820">
                <a:moveTo>
                  <a:pt x="53340" y="0"/>
                </a:moveTo>
                <a:lnTo>
                  <a:pt x="32575" y="3292"/>
                </a:lnTo>
                <a:lnTo>
                  <a:pt x="15621" y="12272"/>
                </a:lnTo>
                <a:lnTo>
                  <a:pt x="4190" y="25594"/>
                </a:lnTo>
                <a:lnTo>
                  <a:pt x="0" y="41910"/>
                </a:lnTo>
                <a:lnTo>
                  <a:pt x="4190" y="58225"/>
                </a:lnTo>
                <a:lnTo>
                  <a:pt x="15621" y="71547"/>
                </a:lnTo>
                <a:lnTo>
                  <a:pt x="32575" y="80527"/>
                </a:lnTo>
                <a:lnTo>
                  <a:pt x="53340" y="83820"/>
                </a:lnTo>
                <a:lnTo>
                  <a:pt x="74104" y="80527"/>
                </a:lnTo>
                <a:lnTo>
                  <a:pt x="91059" y="71547"/>
                </a:lnTo>
                <a:lnTo>
                  <a:pt x="102489" y="58225"/>
                </a:lnTo>
                <a:lnTo>
                  <a:pt x="106680" y="41910"/>
                </a:lnTo>
                <a:lnTo>
                  <a:pt x="102489" y="25594"/>
                </a:lnTo>
                <a:lnTo>
                  <a:pt x="91059" y="12272"/>
                </a:lnTo>
                <a:lnTo>
                  <a:pt x="74104" y="3292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5" name="object 70"/>
          <p:cNvSpPr/>
          <p:nvPr/>
        </p:nvSpPr>
        <p:spPr>
          <a:xfrm>
            <a:off x="1080516" y="4276344"/>
            <a:ext cx="56515" cy="52069"/>
          </a:xfrm>
          <a:custGeom>
            <a:avLst/>
            <a:gdLst/>
            <a:ahLst/>
            <a:cxnLst/>
            <a:rect l="l" t="t" r="r" b="b"/>
            <a:pathLst>
              <a:path w="56515" h="52070">
                <a:moveTo>
                  <a:pt x="28193" y="0"/>
                </a:moveTo>
                <a:lnTo>
                  <a:pt x="17220" y="2035"/>
                </a:lnTo>
                <a:lnTo>
                  <a:pt x="8258" y="7586"/>
                </a:lnTo>
                <a:lnTo>
                  <a:pt x="2215" y="15821"/>
                </a:lnTo>
                <a:lnTo>
                  <a:pt x="0" y="25907"/>
                </a:lnTo>
                <a:lnTo>
                  <a:pt x="2215" y="35994"/>
                </a:lnTo>
                <a:lnTo>
                  <a:pt x="8258" y="44229"/>
                </a:lnTo>
                <a:lnTo>
                  <a:pt x="17220" y="49780"/>
                </a:lnTo>
                <a:lnTo>
                  <a:pt x="28193" y="51815"/>
                </a:lnTo>
                <a:lnTo>
                  <a:pt x="39167" y="49780"/>
                </a:lnTo>
                <a:lnTo>
                  <a:pt x="48129" y="44229"/>
                </a:lnTo>
                <a:lnTo>
                  <a:pt x="54172" y="35994"/>
                </a:lnTo>
                <a:lnTo>
                  <a:pt x="56387" y="25907"/>
                </a:lnTo>
                <a:lnTo>
                  <a:pt x="54172" y="15821"/>
                </a:lnTo>
                <a:lnTo>
                  <a:pt x="48129" y="7586"/>
                </a:lnTo>
                <a:lnTo>
                  <a:pt x="39167" y="2035"/>
                </a:lnTo>
                <a:lnTo>
                  <a:pt x="281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6" name="object 71"/>
          <p:cNvSpPr/>
          <p:nvPr/>
        </p:nvSpPr>
        <p:spPr>
          <a:xfrm>
            <a:off x="1220724" y="4280915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19" h="52070">
                <a:moveTo>
                  <a:pt x="28956" y="0"/>
                </a:moveTo>
                <a:lnTo>
                  <a:pt x="17686" y="2035"/>
                </a:lnTo>
                <a:lnTo>
                  <a:pt x="8482" y="7586"/>
                </a:lnTo>
                <a:lnTo>
                  <a:pt x="2275" y="15821"/>
                </a:lnTo>
                <a:lnTo>
                  <a:pt x="0" y="25908"/>
                </a:lnTo>
                <a:lnTo>
                  <a:pt x="2275" y="35994"/>
                </a:lnTo>
                <a:lnTo>
                  <a:pt x="8482" y="44229"/>
                </a:lnTo>
                <a:lnTo>
                  <a:pt x="17686" y="49780"/>
                </a:lnTo>
                <a:lnTo>
                  <a:pt x="28956" y="51816"/>
                </a:lnTo>
                <a:lnTo>
                  <a:pt x="40225" y="49780"/>
                </a:lnTo>
                <a:lnTo>
                  <a:pt x="49429" y="44229"/>
                </a:lnTo>
                <a:lnTo>
                  <a:pt x="55636" y="35994"/>
                </a:lnTo>
                <a:lnTo>
                  <a:pt x="57912" y="25908"/>
                </a:lnTo>
                <a:lnTo>
                  <a:pt x="55636" y="15821"/>
                </a:lnTo>
                <a:lnTo>
                  <a:pt x="49429" y="7586"/>
                </a:lnTo>
                <a:lnTo>
                  <a:pt x="40225" y="2035"/>
                </a:lnTo>
                <a:lnTo>
                  <a:pt x="2895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7" name="object 72"/>
          <p:cNvSpPr/>
          <p:nvPr/>
        </p:nvSpPr>
        <p:spPr>
          <a:xfrm>
            <a:off x="1278636" y="4162044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19" h="52070">
                <a:moveTo>
                  <a:pt x="28955" y="0"/>
                </a:moveTo>
                <a:lnTo>
                  <a:pt x="17680" y="2035"/>
                </a:lnTo>
                <a:lnTo>
                  <a:pt x="8477" y="7586"/>
                </a:lnTo>
                <a:lnTo>
                  <a:pt x="2274" y="15821"/>
                </a:lnTo>
                <a:lnTo>
                  <a:pt x="0" y="25907"/>
                </a:lnTo>
                <a:lnTo>
                  <a:pt x="2274" y="35994"/>
                </a:lnTo>
                <a:lnTo>
                  <a:pt x="8477" y="44229"/>
                </a:lnTo>
                <a:lnTo>
                  <a:pt x="17680" y="49780"/>
                </a:lnTo>
                <a:lnTo>
                  <a:pt x="28955" y="51815"/>
                </a:lnTo>
                <a:lnTo>
                  <a:pt x="40231" y="49780"/>
                </a:lnTo>
                <a:lnTo>
                  <a:pt x="49434" y="44229"/>
                </a:lnTo>
                <a:lnTo>
                  <a:pt x="55637" y="35994"/>
                </a:lnTo>
                <a:lnTo>
                  <a:pt x="57911" y="25907"/>
                </a:lnTo>
                <a:lnTo>
                  <a:pt x="55637" y="15821"/>
                </a:lnTo>
                <a:lnTo>
                  <a:pt x="49434" y="7586"/>
                </a:lnTo>
                <a:lnTo>
                  <a:pt x="40231" y="2035"/>
                </a:lnTo>
                <a:lnTo>
                  <a:pt x="2895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8" name="object 73"/>
          <p:cNvSpPr/>
          <p:nvPr/>
        </p:nvSpPr>
        <p:spPr>
          <a:xfrm>
            <a:off x="1080516" y="4372355"/>
            <a:ext cx="91440" cy="83820"/>
          </a:xfrm>
          <a:custGeom>
            <a:avLst/>
            <a:gdLst/>
            <a:ahLst/>
            <a:cxnLst/>
            <a:rect l="l" t="t" r="r" b="b"/>
            <a:pathLst>
              <a:path w="91440" h="83820">
                <a:moveTo>
                  <a:pt x="45720" y="0"/>
                </a:moveTo>
                <a:lnTo>
                  <a:pt x="27924" y="3292"/>
                </a:lnTo>
                <a:lnTo>
                  <a:pt x="13392" y="12272"/>
                </a:lnTo>
                <a:lnTo>
                  <a:pt x="3593" y="25594"/>
                </a:lnTo>
                <a:lnTo>
                  <a:pt x="0" y="41910"/>
                </a:lnTo>
                <a:lnTo>
                  <a:pt x="3593" y="58220"/>
                </a:lnTo>
                <a:lnTo>
                  <a:pt x="13392" y="71542"/>
                </a:lnTo>
                <a:lnTo>
                  <a:pt x="27924" y="80525"/>
                </a:lnTo>
                <a:lnTo>
                  <a:pt x="45720" y="83820"/>
                </a:lnTo>
                <a:lnTo>
                  <a:pt x="63515" y="80525"/>
                </a:lnTo>
                <a:lnTo>
                  <a:pt x="78047" y="71542"/>
                </a:lnTo>
                <a:lnTo>
                  <a:pt x="87846" y="58220"/>
                </a:lnTo>
                <a:lnTo>
                  <a:pt x="91440" y="41910"/>
                </a:lnTo>
                <a:lnTo>
                  <a:pt x="87846" y="25594"/>
                </a:lnTo>
                <a:lnTo>
                  <a:pt x="78047" y="12272"/>
                </a:lnTo>
                <a:lnTo>
                  <a:pt x="63515" y="3292"/>
                </a:lnTo>
                <a:lnTo>
                  <a:pt x="4572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9" name="object 74"/>
          <p:cNvSpPr/>
          <p:nvPr/>
        </p:nvSpPr>
        <p:spPr>
          <a:xfrm>
            <a:off x="1025652" y="4146803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19" h="52070">
                <a:moveTo>
                  <a:pt x="28956" y="0"/>
                </a:moveTo>
                <a:lnTo>
                  <a:pt x="17686" y="2035"/>
                </a:lnTo>
                <a:lnTo>
                  <a:pt x="8482" y="7586"/>
                </a:lnTo>
                <a:lnTo>
                  <a:pt x="2275" y="15821"/>
                </a:lnTo>
                <a:lnTo>
                  <a:pt x="0" y="25908"/>
                </a:lnTo>
                <a:lnTo>
                  <a:pt x="2275" y="35994"/>
                </a:lnTo>
                <a:lnTo>
                  <a:pt x="8482" y="44229"/>
                </a:lnTo>
                <a:lnTo>
                  <a:pt x="17686" y="49780"/>
                </a:lnTo>
                <a:lnTo>
                  <a:pt x="28956" y="51816"/>
                </a:lnTo>
                <a:lnTo>
                  <a:pt x="40225" y="49780"/>
                </a:lnTo>
                <a:lnTo>
                  <a:pt x="49429" y="44229"/>
                </a:lnTo>
                <a:lnTo>
                  <a:pt x="55636" y="35994"/>
                </a:lnTo>
                <a:lnTo>
                  <a:pt x="57911" y="25908"/>
                </a:lnTo>
                <a:lnTo>
                  <a:pt x="55636" y="15821"/>
                </a:lnTo>
                <a:lnTo>
                  <a:pt x="49429" y="7586"/>
                </a:lnTo>
                <a:lnTo>
                  <a:pt x="40225" y="2035"/>
                </a:lnTo>
                <a:lnTo>
                  <a:pt x="2895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0" name="object 75"/>
          <p:cNvSpPr/>
          <p:nvPr/>
        </p:nvSpPr>
        <p:spPr>
          <a:xfrm>
            <a:off x="1370075" y="4151376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90" h="52070">
                <a:moveTo>
                  <a:pt x="29718" y="0"/>
                </a:moveTo>
                <a:lnTo>
                  <a:pt x="18162" y="2035"/>
                </a:lnTo>
                <a:lnTo>
                  <a:pt x="8715" y="7586"/>
                </a:lnTo>
                <a:lnTo>
                  <a:pt x="2339" y="15821"/>
                </a:lnTo>
                <a:lnTo>
                  <a:pt x="0" y="25908"/>
                </a:lnTo>
                <a:lnTo>
                  <a:pt x="2339" y="35994"/>
                </a:lnTo>
                <a:lnTo>
                  <a:pt x="8715" y="44229"/>
                </a:lnTo>
                <a:lnTo>
                  <a:pt x="18162" y="49780"/>
                </a:lnTo>
                <a:lnTo>
                  <a:pt x="29718" y="51815"/>
                </a:lnTo>
                <a:lnTo>
                  <a:pt x="41273" y="49780"/>
                </a:lnTo>
                <a:lnTo>
                  <a:pt x="50720" y="44229"/>
                </a:lnTo>
                <a:lnTo>
                  <a:pt x="57096" y="35994"/>
                </a:lnTo>
                <a:lnTo>
                  <a:pt x="59436" y="25908"/>
                </a:lnTo>
                <a:lnTo>
                  <a:pt x="57096" y="15821"/>
                </a:lnTo>
                <a:lnTo>
                  <a:pt x="50720" y="7586"/>
                </a:lnTo>
                <a:lnTo>
                  <a:pt x="41273" y="2035"/>
                </a:lnTo>
                <a:lnTo>
                  <a:pt x="2971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1" name="object 76"/>
          <p:cNvSpPr/>
          <p:nvPr/>
        </p:nvSpPr>
        <p:spPr>
          <a:xfrm>
            <a:off x="1319783" y="4175759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80" h="73660">
                <a:moveTo>
                  <a:pt x="40385" y="0"/>
                </a:moveTo>
                <a:lnTo>
                  <a:pt x="24645" y="2873"/>
                </a:lnTo>
                <a:lnTo>
                  <a:pt x="11811" y="10710"/>
                </a:lnTo>
                <a:lnTo>
                  <a:pt x="3167" y="22336"/>
                </a:lnTo>
                <a:lnTo>
                  <a:pt x="0" y="36575"/>
                </a:lnTo>
                <a:lnTo>
                  <a:pt x="3167" y="50815"/>
                </a:lnTo>
                <a:lnTo>
                  <a:pt x="11810" y="62441"/>
                </a:lnTo>
                <a:lnTo>
                  <a:pt x="24645" y="70278"/>
                </a:lnTo>
                <a:lnTo>
                  <a:pt x="40385" y="73151"/>
                </a:lnTo>
                <a:lnTo>
                  <a:pt x="56126" y="70278"/>
                </a:lnTo>
                <a:lnTo>
                  <a:pt x="68960" y="62441"/>
                </a:lnTo>
                <a:lnTo>
                  <a:pt x="77604" y="50815"/>
                </a:lnTo>
                <a:lnTo>
                  <a:pt x="80772" y="36575"/>
                </a:lnTo>
                <a:lnTo>
                  <a:pt x="77604" y="22336"/>
                </a:lnTo>
                <a:lnTo>
                  <a:pt x="68961" y="10710"/>
                </a:lnTo>
                <a:lnTo>
                  <a:pt x="56126" y="2873"/>
                </a:lnTo>
                <a:lnTo>
                  <a:pt x="4038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2" name="object 77"/>
          <p:cNvSpPr/>
          <p:nvPr/>
        </p:nvSpPr>
        <p:spPr>
          <a:xfrm>
            <a:off x="1283208" y="4261103"/>
            <a:ext cx="100965" cy="91440"/>
          </a:xfrm>
          <a:custGeom>
            <a:avLst/>
            <a:gdLst/>
            <a:ahLst/>
            <a:cxnLst/>
            <a:rect l="l" t="t" r="r" b="b"/>
            <a:pathLst>
              <a:path w="100965" h="91439">
                <a:moveTo>
                  <a:pt x="50291" y="0"/>
                </a:moveTo>
                <a:lnTo>
                  <a:pt x="30700" y="3593"/>
                </a:lnTo>
                <a:lnTo>
                  <a:pt x="14716" y="13392"/>
                </a:lnTo>
                <a:lnTo>
                  <a:pt x="3946" y="27924"/>
                </a:lnTo>
                <a:lnTo>
                  <a:pt x="0" y="45720"/>
                </a:lnTo>
                <a:lnTo>
                  <a:pt x="3946" y="63515"/>
                </a:lnTo>
                <a:lnTo>
                  <a:pt x="14716" y="78047"/>
                </a:lnTo>
                <a:lnTo>
                  <a:pt x="30700" y="87846"/>
                </a:lnTo>
                <a:lnTo>
                  <a:pt x="50291" y="91440"/>
                </a:lnTo>
                <a:lnTo>
                  <a:pt x="69883" y="87846"/>
                </a:lnTo>
                <a:lnTo>
                  <a:pt x="85867" y="78047"/>
                </a:lnTo>
                <a:lnTo>
                  <a:pt x="96637" y="63515"/>
                </a:lnTo>
                <a:lnTo>
                  <a:pt x="100583" y="45720"/>
                </a:lnTo>
                <a:lnTo>
                  <a:pt x="96637" y="27924"/>
                </a:lnTo>
                <a:lnTo>
                  <a:pt x="85867" y="13392"/>
                </a:lnTo>
                <a:lnTo>
                  <a:pt x="69883" y="3593"/>
                </a:lnTo>
                <a:lnTo>
                  <a:pt x="5029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3" name="object 78"/>
          <p:cNvSpPr/>
          <p:nvPr/>
        </p:nvSpPr>
        <p:spPr>
          <a:xfrm>
            <a:off x="975360" y="4206240"/>
            <a:ext cx="82550" cy="73660"/>
          </a:xfrm>
          <a:custGeom>
            <a:avLst/>
            <a:gdLst/>
            <a:ahLst/>
            <a:cxnLst/>
            <a:rect l="l" t="t" r="r" b="b"/>
            <a:pathLst>
              <a:path w="82550" h="73660">
                <a:moveTo>
                  <a:pt x="41148" y="0"/>
                </a:moveTo>
                <a:lnTo>
                  <a:pt x="25133" y="2873"/>
                </a:lnTo>
                <a:lnTo>
                  <a:pt x="12053" y="10710"/>
                </a:lnTo>
                <a:lnTo>
                  <a:pt x="3234" y="22336"/>
                </a:lnTo>
                <a:lnTo>
                  <a:pt x="0" y="36576"/>
                </a:lnTo>
                <a:lnTo>
                  <a:pt x="3234" y="50815"/>
                </a:lnTo>
                <a:lnTo>
                  <a:pt x="12053" y="62441"/>
                </a:lnTo>
                <a:lnTo>
                  <a:pt x="25133" y="70278"/>
                </a:lnTo>
                <a:lnTo>
                  <a:pt x="41148" y="73152"/>
                </a:lnTo>
                <a:lnTo>
                  <a:pt x="57162" y="70278"/>
                </a:lnTo>
                <a:lnTo>
                  <a:pt x="70242" y="62441"/>
                </a:lnTo>
                <a:lnTo>
                  <a:pt x="79061" y="50815"/>
                </a:lnTo>
                <a:lnTo>
                  <a:pt x="82296" y="36576"/>
                </a:lnTo>
                <a:lnTo>
                  <a:pt x="79061" y="22336"/>
                </a:lnTo>
                <a:lnTo>
                  <a:pt x="70242" y="10710"/>
                </a:lnTo>
                <a:lnTo>
                  <a:pt x="57162" y="2873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4" name="object 79"/>
          <p:cNvSpPr/>
          <p:nvPr/>
        </p:nvSpPr>
        <p:spPr>
          <a:xfrm>
            <a:off x="909827" y="4306823"/>
            <a:ext cx="82550" cy="73660"/>
          </a:xfrm>
          <a:custGeom>
            <a:avLst/>
            <a:gdLst/>
            <a:ahLst/>
            <a:cxnLst/>
            <a:rect l="l" t="t" r="r" b="b"/>
            <a:pathLst>
              <a:path w="82550" h="73660">
                <a:moveTo>
                  <a:pt x="41147" y="0"/>
                </a:moveTo>
                <a:lnTo>
                  <a:pt x="25133" y="2873"/>
                </a:lnTo>
                <a:lnTo>
                  <a:pt x="12053" y="10710"/>
                </a:lnTo>
                <a:lnTo>
                  <a:pt x="3234" y="22336"/>
                </a:lnTo>
                <a:lnTo>
                  <a:pt x="0" y="36575"/>
                </a:lnTo>
                <a:lnTo>
                  <a:pt x="3234" y="50815"/>
                </a:lnTo>
                <a:lnTo>
                  <a:pt x="12053" y="62441"/>
                </a:lnTo>
                <a:lnTo>
                  <a:pt x="25133" y="70278"/>
                </a:lnTo>
                <a:lnTo>
                  <a:pt x="41147" y="73151"/>
                </a:lnTo>
                <a:lnTo>
                  <a:pt x="57162" y="70278"/>
                </a:lnTo>
                <a:lnTo>
                  <a:pt x="70242" y="62441"/>
                </a:lnTo>
                <a:lnTo>
                  <a:pt x="79061" y="50815"/>
                </a:lnTo>
                <a:lnTo>
                  <a:pt x="82296" y="36575"/>
                </a:lnTo>
                <a:lnTo>
                  <a:pt x="79061" y="22336"/>
                </a:lnTo>
                <a:lnTo>
                  <a:pt x="70242" y="10710"/>
                </a:lnTo>
                <a:lnTo>
                  <a:pt x="57162" y="2873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5" name="object 80"/>
          <p:cNvSpPr/>
          <p:nvPr/>
        </p:nvSpPr>
        <p:spPr>
          <a:xfrm>
            <a:off x="1114044" y="4136135"/>
            <a:ext cx="58419" cy="53340"/>
          </a:xfrm>
          <a:custGeom>
            <a:avLst/>
            <a:gdLst/>
            <a:ahLst/>
            <a:cxnLst/>
            <a:rect l="l" t="t" r="r" b="b"/>
            <a:pathLst>
              <a:path w="58419" h="53339">
                <a:moveTo>
                  <a:pt x="28956" y="0"/>
                </a:moveTo>
                <a:lnTo>
                  <a:pt x="17686" y="2095"/>
                </a:lnTo>
                <a:lnTo>
                  <a:pt x="8482" y="7810"/>
                </a:lnTo>
                <a:lnTo>
                  <a:pt x="2275" y="16287"/>
                </a:lnTo>
                <a:lnTo>
                  <a:pt x="0" y="26669"/>
                </a:lnTo>
                <a:lnTo>
                  <a:pt x="2275" y="37052"/>
                </a:lnTo>
                <a:lnTo>
                  <a:pt x="8482" y="45529"/>
                </a:lnTo>
                <a:lnTo>
                  <a:pt x="17686" y="51244"/>
                </a:lnTo>
                <a:lnTo>
                  <a:pt x="28956" y="53339"/>
                </a:lnTo>
                <a:lnTo>
                  <a:pt x="40225" y="51244"/>
                </a:lnTo>
                <a:lnTo>
                  <a:pt x="49429" y="45529"/>
                </a:lnTo>
                <a:lnTo>
                  <a:pt x="55636" y="37052"/>
                </a:lnTo>
                <a:lnTo>
                  <a:pt x="57912" y="26669"/>
                </a:lnTo>
                <a:lnTo>
                  <a:pt x="55636" y="16287"/>
                </a:lnTo>
                <a:lnTo>
                  <a:pt x="49429" y="7810"/>
                </a:lnTo>
                <a:lnTo>
                  <a:pt x="40225" y="2095"/>
                </a:lnTo>
                <a:lnTo>
                  <a:pt x="2895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6" name="object 81"/>
          <p:cNvSpPr/>
          <p:nvPr/>
        </p:nvSpPr>
        <p:spPr>
          <a:xfrm>
            <a:off x="1159763" y="4279391"/>
            <a:ext cx="78105" cy="70485"/>
          </a:xfrm>
          <a:custGeom>
            <a:avLst/>
            <a:gdLst/>
            <a:ahLst/>
            <a:cxnLst/>
            <a:rect l="l" t="t" r="r" b="b"/>
            <a:pathLst>
              <a:path w="78105" h="70485">
                <a:moveTo>
                  <a:pt x="38862" y="0"/>
                </a:moveTo>
                <a:lnTo>
                  <a:pt x="23735" y="2755"/>
                </a:lnTo>
                <a:lnTo>
                  <a:pt x="11382" y="10267"/>
                </a:lnTo>
                <a:lnTo>
                  <a:pt x="3053" y="21409"/>
                </a:lnTo>
                <a:lnTo>
                  <a:pt x="0" y="35052"/>
                </a:lnTo>
                <a:lnTo>
                  <a:pt x="3053" y="48694"/>
                </a:lnTo>
                <a:lnTo>
                  <a:pt x="11382" y="59836"/>
                </a:lnTo>
                <a:lnTo>
                  <a:pt x="23735" y="67348"/>
                </a:lnTo>
                <a:lnTo>
                  <a:pt x="38862" y="70104"/>
                </a:lnTo>
                <a:lnTo>
                  <a:pt x="53988" y="67348"/>
                </a:lnTo>
                <a:lnTo>
                  <a:pt x="66341" y="59836"/>
                </a:lnTo>
                <a:lnTo>
                  <a:pt x="74670" y="48694"/>
                </a:lnTo>
                <a:lnTo>
                  <a:pt x="77724" y="35052"/>
                </a:lnTo>
                <a:lnTo>
                  <a:pt x="74670" y="21409"/>
                </a:lnTo>
                <a:lnTo>
                  <a:pt x="66341" y="10267"/>
                </a:lnTo>
                <a:lnTo>
                  <a:pt x="53988" y="2755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7" name="object 82"/>
          <p:cNvSpPr/>
          <p:nvPr/>
        </p:nvSpPr>
        <p:spPr>
          <a:xfrm>
            <a:off x="888491" y="4140708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80" h="73660">
                <a:moveTo>
                  <a:pt x="40386" y="0"/>
                </a:moveTo>
                <a:lnTo>
                  <a:pt x="24667" y="2873"/>
                </a:lnTo>
                <a:lnTo>
                  <a:pt x="11830" y="10710"/>
                </a:lnTo>
                <a:lnTo>
                  <a:pt x="3174" y="22336"/>
                </a:lnTo>
                <a:lnTo>
                  <a:pt x="0" y="36575"/>
                </a:lnTo>
                <a:lnTo>
                  <a:pt x="3174" y="50815"/>
                </a:lnTo>
                <a:lnTo>
                  <a:pt x="11830" y="62441"/>
                </a:lnTo>
                <a:lnTo>
                  <a:pt x="24667" y="70278"/>
                </a:lnTo>
                <a:lnTo>
                  <a:pt x="40386" y="73151"/>
                </a:lnTo>
                <a:lnTo>
                  <a:pt x="56104" y="70278"/>
                </a:lnTo>
                <a:lnTo>
                  <a:pt x="68941" y="62441"/>
                </a:lnTo>
                <a:lnTo>
                  <a:pt x="77597" y="50815"/>
                </a:lnTo>
                <a:lnTo>
                  <a:pt x="80772" y="36575"/>
                </a:lnTo>
                <a:lnTo>
                  <a:pt x="77597" y="22336"/>
                </a:lnTo>
                <a:lnTo>
                  <a:pt x="68941" y="10710"/>
                </a:lnTo>
                <a:lnTo>
                  <a:pt x="56104" y="2873"/>
                </a:lnTo>
                <a:lnTo>
                  <a:pt x="4038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8" name="object 83"/>
          <p:cNvSpPr/>
          <p:nvPr/>
        </p:nvSpPr>
        <p:spPr>
          <a:xfrm>
            <a:off x="970788" y="4279391"/>
            <a:ext cx="104139" cy="93345"/>
          </a:xfrm>
          <a:custGeom>
            <a:avLst/>
            <a:gdLst/>
            <a:ahLst/>
            <a:cxnLst/>
            <a:rect l="l" t="t" r="r" b="b"/>
            <a:pathLst>
              <a:path w="104140" h="93345">
                <a:moveTo>
                  <a:pt x="51815" y="0"/>
                </a:moveTo>
                <a:lnTo>
                  <a:pt x="31648" y="3653"/>
                </a:lnTo>
                <a:lnTo>
                  <a:pt x="15178" y="13615"/>
                </a:lnTo>
                <a:lnTo>
                  <a:pt x="4072" y="28391"/>
                </a:lnTo>
                <a:lnTo>
                  <a:pt x="0" y="46482"/>
                </a:lnTo>
                <a:lnTo>
                  <a:pt x="4072" y="64572"/>
                </a:lnTo>
                <a:lnTo>
                  <a:pt x="15178" y="79348"/>
                </a:lnTo>
                <a:lnTo>
                  <a:pt x="31648" y="89310"/>
                </a:lnTo>
                <a:lnTo>
                  <a:pt x="51815" y="92964"/>
                </a:lnTo>
                <a:lnTo>
                  <a:pt x="71983" y="89310"/>
                </a:lnTo>
                <a:lnTo>
                  <a:pt x="88453" y="79348"/>
                </a:lnTo>
                <a:lnTo>
                  <a:pt x="99559" y="64572"/>
                </a:lnTo>
                <a:lnTo>
                  <a:pt x="103631" y="46482"/>
                </a:lnTo>
                <a:lnTo>
                  <a:pt x="99559" y="28391"/>
                </a:lnTo>
                <a:lnTo>
                  <a:pt x="88453" y="13615"/>
                </a:lnTo>
                <a:lnTo>
                  <a:pt x="71983" y="3653"/>
                </a:lnTo>
                <a:lnTo>
                  <a:pt x="5181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9" name="object 84"/>
          <p:cNvSpPr/>
          <p:nvPr/>
        </p:nvSpPr>
        <p:spPr>
          <a:xfrm>
            <a:off x="1107947" y="4210811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19" h="52070">
                <a:moveTo>
                  <a:pt x="28956" y="0"/>
                </a:moveTo>
                <a:lnTo>
                  <a:pt x="17686" y="2035"/>
                </a:lnTo>
                <a:lnTo>
                  <a:pt x="8482" y="7586"/>
                </a:lnTo>
                <a:lnTo>
                  <a:pt x="2275" y="15821"/>
                </a:lnTo>
                <a:lnTo>
                  <a:pt x="0" y="25907"/>
                </a:lnTo>
                <a:lnTo>
                  <a:pt x="2275" y="35994"/>
                </a:lnTo>
                <a:lnTo>
                  <a:pt x="8482" y="44229"/>
                </a:lnTo>
                <a:lnTo>
                  <a:pt x="17686" y="49780"/>
                </a:lnTo>
                <a:lnTo>
                  <a:pt x="28956" y="51815"/>
                </a:lnTo>
                <a:lnTo>
                  <a:pt x="40225" y="49780"/>
                </a:lnTo>
                <a:lnTo>
                  <a:pt x="49429" y="44229"/>
                </a:lnTo>
                <a:lnTo>
                  <a:pt x="55636" y="35994"/>
                </a:lnTo>
                <a:lnTo>
                  <a:pt x="57912" y="25907"/>
                </a:lnTo>
                <a:lnTo>
                  <a:pt x="55636" y="15821"/>
                </a:lnTo>
                <a:lnTo>
                  <a:pt x="49429" y="7586"/>
                </a:lnTo>
                <a:lnTo>
                  <a:pt x="40225" y="2035"/>
                </a:lnTo>
                <a:lnTo>
                  <a:pt x="2895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0" name="object 85"/>
          <p:cNvSpPr/>
          <p:nvPr/>
        </p:nvSpPr>
        <p:spPr>
          <a:xfrm>
            <a:off x="1114044" y="4265676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90" h="52070">
                <a:moveTo>
                  <a:pt x="29718" y="0"/>
                </a:moveTo>
                <a:lnTo>
                  <a:pt x="18152" y="2035"/>
                </a:lnTo>
                <a:lnTo>
                  <a:pt x="8705" y="7586"/>
                </a:lnTo>
                <a:lnTo>
                  <a:pt x="2336" y="15821"/>
                </a:lnTo>
                <a:lnTo>
                  <a:pt x="0" y="25908"/>
                </a:lnTo>
                <a:lnTo>
                  <a:pt x="2336" y="35994"/>
                </a:lnTo>
                <a:lnTo>
                  <a:pt x="8705" y="44229"/>
                </a:lnTo>
                <a:lnTo>
                  <a:pt x="18152" y="49780"/>
                </a:lnTo>
                <a:lnTo>
                  <a:pt x="29718" y="51815"/>
                </a:lnTo>
                <a:lnTo>
                  <a:pt x="41283" y="49780"/>
                </a:lnTo>
                <a:lnTo>
                  <a:pt x="50730" y="44229"/>
                </a:lnTo>
                <a:lnTo>
                  <a:pt x="57099" y="35994"/>
                </a:lnTo>
                <a:lnTo>
                  <a:pt x="59436" y="25908"/>
                </a:lnTo>
                <a:lnTo>
                  <a:pt x="57099" y="15821"/>
                </a:lnTo>
                <a:lnTo>
                  <a:pt x="50730" y="7586"/>
                </a:lnTo>
                <a:lnTo>
                  <a:pt x="41283" y="2035"/>
                </a:lnTo>
                <a:lnTo>
                  <a:pt x="2971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1" name="object 86"/>
          <p:cNvSpPr/>
          <p:nvPr/>
        </p:nvSpPr>
        <p:spPr>
          <a:xfrm>
            <a:off x="1185672" y="4352544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90" h="50800">
                <a:moveTo>
                  <a:pt x="29718" y="0"/>
                </a:moveTo>
                <a:lnTo>
                  <a:pt x="18152" y="1975"/>
                </a:lnTo>
                <a:lnTo>
                  <a:pt x="8705" y="7362"/>
                </a:lnTo>
                <a:lnTo>
                  <a:pt x="2336" y="15355"/>
                </a:lnTo>
                <a:lnTo>
                  <a:pt x="0" y="25145"/>
                </a:lnTo>
                <a:lnTo>
                  <a:pt x="2336" y="34931"/>
                </a:lnTo>
                <a:lnTo>
                  <a:pt x="8705" y="42924"/>
                </a:lnTo>
                <a:lnTo>
                  <a:pt x="18152" y="48314"/>
                </a:lnTo>
                <a:lnTo>
                  <a:pt x="29718" y="50291"/>
                </a:lnTo>
                <a:lnTo>
                  <a:pt x="41283" y="48314"/>
                </a:lnTo>
                <a:lnTo>
                  <a:pt x="50730" y="42924"/>
                </a:lnTo>
                <a:lnTo>
                  <a:pt x="57099" y="34931"/>
                </a:lnTo>
                <a:lnTo>
                  <a:pt x="59436" y="25145"/>
                </a:lnTo>
                <a:lnTo>
                  <a:pt x="57099" y="15355"/>
                </a:lnTo>
                <a:lnTo>
                  <a:pt x="50730" y="7362"/>
                </a:lnTo>
                <a:lnTo>
                  <a:pt x="41283" y="1975"/>
                </a:lnTo>
                <a:lnTo>
                  <a:pt x="2971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2" name="object 87"/>
          <p:cNvSpPr/>
          <p:nvPr/>
        </p:nvSpPr>
        <p:spPr>
          <a:xfrm>
            <a:off x="1252727" y="4229100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90" h="52070">
                <a:moveTo>
                  <a:pt x="29718" y="0"/>
                </a:moveTo>
                <a:lnTo>
                  <a:pt x="18152" y="2035"/>
                </a:lnTo>
                <a:lnTo>
                  <a:pt x="8705" y="7586"/>
                </a:lnTo>
                <a:lnTo>
                  <a:pt x="2336" y="15821"/>
                </a:lnTo>
                <a:lnTo>
                  <a:pt x="0" y="25908"/>
                </a:lnTo>
                <a:lnTo>
                  <a:pt x="2336" y="35994"/>
                </a:lnTo>
                <a:lnTo>
                  <a:pt x="8705" y="44229"/>
                </a:lnTo>
                <a:lnTo>
                  <a:pt x="18152" y="49780"/>
                </a:lnTo>
                <a:lnTo>
                  <a:pt x="29718" y="51815"/>
                </a:lnTo>
                <a:lnTo>
                  <a:pt x="41273" y="49780"/>
                </a:lnTo>
                <a:lnTo>
                  <a:pt x="50720" y="44229"/>
                </a:lnTo>
                <a:lnTo>
                  <a:pt x="57096" y="35994"/>
                </a:lnTo>
                <a:lnTo>
                  <a:pt x="59435" y="25908"/>
                </a:lnTo>
                <a:lnTo>
                  <a:pt x="57096" y="15821"/>
                </a:lnTo>
                <a:lnTo>
                  <a:pt x="50720" y="7586"/>
                </a:lnTo>
                <a:lnTo>
                  <a:pt x="41273" y="2035"/>
                </a:lnTo>
                <a:lnTo>
                  <a:pt x="2971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3" name="object 88"/>
          <p:cNvSpPr/>
          <p:nvPr/>
        </p:nvSpPr>
        <p:spPr>
          <a:xfrm>
            <a:off x="1178052" y="4197096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90" h="52070">
                <a:moveTo>
                  <a:pt x="29717" y="0"/>
                </a:moveTo>
                <a:lnTo>
                  <a:pt x="18152" y="2035"/>
                </a:lnTo>
                <a:lnTo>
                  <a:pt x="8705" y="7586"/>
                </a:lnTo>
                <a:lnTo>
                  <a:pt x="2336" y="15821"/>
                </a:lnTo>
                <a:lnTo>
                  <a:pt x="0" y="25907"/>
                </a:lnTo>
                <a:lnTo>
                  <a:pt x="2336" y="35994"/>
                </a:lnTo>
                <a:lnTo>
                  <a:pt x="8705" y="44229"/>
                </a:lnTo>
                <a:lnTo>
                  <a:pt x="18152" y="49780"/>
                </a:lnTo>
                <a:lnTo>
                  <a:pt x="29717" y="51815"/>
                </a:lnTo>
                <a:lnTo>
                  <a:pt x="41283" y="49780"/>
                </a:lnTo>
                <a:lnTo>
                  <a:pt x="50730" y="44229"/>
                </a:lnTo>
                <a:lnTo>
                  <a:pt x="57099" y="35994"/>
                </a:lnTo>
                <a:lnTo>
                  <a:pt x="59435" y="25907"/>
                </a:lnTo>
                <a:lnTo>
                  <a:pt x="57099" y="15821"/>
                </a:lnTo>
                <a:lnTo>
                  <a:pt x="50730" y="7586"/>
                </a:lnTo>
                <a:lnTo>
                  <a:pt x="41283" y="2035"/>
                </a:lnTo>
                <a:lnTo>
                  <a:pt x="2971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4" name="object 89"/>
          <p:cNvSpPr/>
          <p:nvPr/>
        </p:nvSpPr>
        <p:spPr>
          <a:xfrm>
            <a:off x="1222247" y="4155947"/>
            <a:ext cx="74930" cy="66040"/>
          </a:xfrm>
          <a:custGeom>
            <a:avLst/>
            <a:gdLst/>
            <a:ahLst/>
            <a:cxnLst/>
            <a:rect l="l" t="t" r="r" b="b"/>
            <a:pathLst>
              <a:path w="74930" h="66039">
                <a:moveTo>
                  <a:pt x="37338" y="0"/>
                </a:moveTo>
                <a:lnTo>
                  <a:pt x="22802" y="2574"/>
                </a:lnTo>
                <a:lnTo>
                  <a:pt x="10934" y="9596"/>
                </a:lnTo>
                <a:lnTo>
                  <a:pt x="2933" y="20011"/>
                </a:lnTo>
                <a:lnTo>
                  <a:pt x="0" y="32765"/>
                </a:lnTo>
                <a:lnTo>
                  <a:pt x="2933" y="45520"/>
                </a:lnTo>
                <a:lnTo>
                  <a:pt x="10934" y="55935"/>
                </a:lnTo>
                <a:lnTo>
                  <a:pt x="22802" y="62957"/>
                </a:lnTo>
                <a:lnTo>
                  <a:pt x="37338" y="65531"/>
                </a:lnTo>
                <a:lnTo>
                  <a:pt x="51851" y="62957"/>
                </a:lnTo>
                <a:lnTo>
                  <a:pt x="63722" y="55935"/>
                </a:lnTo>
                <a:lnTo>
                  <a:pt x="71735" y="45520"/>
                </a:lnTo>
                <a:lnTo>
                  <a:pt x="74676" y="32765"/>
                </a:lnTo>
                <a:lnTo>
                  <a:pt x="71735" y="20011"/>
                </a:lnTo>
                <a:lnTo>
                  <a:pt x="63722" y="9596"/>
                </a:lnTo>
                <a:lnTo>
                  <a:pt x="51851" y="2574"/>
                </a:lnTo>
                <a:lnTo>
                  <a:pt x="3733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5" name="object 90"/>
          <p:cNvSpPr/>
          <p:nvPr/>
        </p:nvSpPr>
        <p:spPr>
          <a:xfrm>
            <a:off x="1173480" y="4098035"/>
            <a:ext cx="76200" cy="68580"/>
          </a:xfrm>
          <a:custGeom>
            <a:avLst/>
            <a:gdLst/>
            <a:ahLst/>
            <a:cxnLst/>
            <a:rect l="l" t="t" r="r" b="b"/>
            <a:pathLst>
              <a:path w="76200" h="68579">
                <a:moveTo>
                  <a:pt x="38100" y="0"/>
                </a:moveTo>
                <a:lnTo>
                  <a:pt x="23268" y="2694"/>
                </a:lnTo>
                <a:lnTo>
                  <a:pt x="11158" y="10044"/>
                </a:lnTo>
                <a:lnTo>
                  <a:pt x="2993" y="20943"/>
                </a:lnTo>
                <a:lnTo>
                  <a:pt x="0" y="34289"/>
                </a:lnTo>
                <a:lnTo>
                  <a:pt x="2993" y="47636"/>
                </a:lnTo>
                <a:lnTo>
                  <a:pt x="11158" y="58535"/>
                </a:lnTo>
                <a:lnTo>
                  <a:pt x="23268" y="65885"/>
                </a:lnTo>
                <a:lnTo>
                  <a:pt x="38100" y="68579"/>
                </a:lnTo>
                <a:lnTo>
                  <a:pt x="52931" y="65885"/>
                </a:lnTo>
                <a:lnTo>
                  <a:pt x="65041" y="58535"/>
                </a:lnTo>
                <a:lnTo>
                  <a:pt x="73206" y="47636"/>
                </a:lnTo>
                <a:lnTo>
                  <a:pt x="76200" y="34289"/>
                </a:lnTo>
                <a:lnTo>
                  <a:pt x="73206" y="20943"/>
                </a:lnTo>
                <a:lnTo>
                  <a:pt x="65041" y="10044"/>
                </a:lnTo>
                <a:lnTo>
                  <a:pt x="52931" y="2694"/>
                </a:lnTo>
                <a:lnTo>
                  <a:pt x="381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6" name="object 91"/>
          <p:cNvSpPr/>
          <p:nvPr/>
        </p:nvSpPr>
        <p:spPr>
          <a:xfrm>
            <a:off x="1110996" y="4306823"/>
            <a:ext cx="58419" cy="50800"/>
          </a:xfrm>
          <a:custGeom>
            <a:avLst/>
            <a:gdLst/>
            <a:ahLst/>
            <a:cxnLst/>
            <a:rect l="l" t="t" r="r" b="b"/>
            <a:pathLst>
              <a:path w="58419" h="50800">
                <a:moveTo>
                  <a:pt x="28956" y="0"/>
                </a:moveTo>
                <a:lnTo>
                  <a:pt x="17686" y="1975"/>
                </a:lnTo>
                <a:lnTo>
                  <a:pt x="8482" y="7362"/>
                </a:lnTo>
                <a:lnTo>
                  <a:pt x="2275" y="15355"/>
                </a:lnTo>
                <a:lnTo>
                  <a:pt x="0" y="25145"/>
                </a:lnTo>
                <a:lnTo>
                  <a:pt x="2275" y="34931"/>
                </a:lnTo>
                <a:lnTo>
                  <a:pt x="8482" y="42924"/>
                </a:lnTo>
                <a:lnTo>
                  <a:pt x="17686" y="48314"/>
                </a:lnTo>
                <a:lnTo>
                  <a:pt x="28956" y="50291"/>
                </a:lnTo>
                <a:lnTo>
                  <a:pt x="40225" y="48314"/>
                </a:lnTo>
                <a:lnTo>
                  <a:pt x="49429" y="42924"/>
                </a:lnTo>
                <a:lnTo>
                  <a:pt x="55636" y="34931"/>
                </a:lnTo>
                <a:lnTo>
                  <a:pt x="57912" y="25145"/>
                </a:lnTo>
                <a:lnTo>
                  <a:pt x="55636" y="15355"/>
                </a:lnTo>
                <a:lnTo>
                  <a:pt x="49429" y="7362"/>
                </a:lnTo>
                <a:lnTo>
                  <a:pt x="40225" y="1975"/>
                </a:lnTo>
                <a:lnTo>
                  <a:pt x="2895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7" name="object 92"/>
          <p:cNvSpPr txBox="1"/>
          <p:nvPr/>
        </p:nvSpPr>
        <p:spPr>
          <a:xfrm>
            <a:off x="1561591" y="4017975"/>
            <a:ext cx="866140" cy="42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spcBef>
                <a:spcPts val="95"/>
              </a:spcBef>
            </a:pPr>
            <a:r>
              <a:rPr sz="1000" spc="-5" dirty="0">
                <a:solidFill>
                  <a:srgbClr val="5F5F5F"/>
                </a:solidFill>
                <a:latin typeface="Tahoma"/>
                <a:cs typeface="Tahoma"/>
              </a:rPr>
              <a:t>Cluster</a:t>
            </a:r>
            <a:r>
              <a:rPr sz="1000" spc="-5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5F5F5F"/>
                </a:solidFill>
                <a:latin typeface="Tahoma"/>
                <a:cs typeface="Tahoma"/>
              </a:rPr>
              <a:t>2</a:t>
            </a:r>
            <a:endParaRPr sz="1000">
              <a:solidFill>
                <a:prstClr val="black"/>
              </a:solidFill>
              <a:latin typeface="Tahoma"/>
              <a:cs typeface="Tahoma"/>
            </a:endParaRPr>
          </a:p>
          <a:p>
            <a:pPr marL="12700">
              <a:spcBef>
                <a:spcPts val="710"/>
              </a:spcBef>
            </a:pPr>
            <a:r>
              <a:rPr sz="1000" spc="-5" dirty="0">
                <a:solidFill>
                  <a:srgbClr val="5F5F5F"/>
                </a:solidFill>
                <a:latin typeface="Tahoma"/>
                <a:cs typeface="Tahoma"/>
              </a:rPr>
              <a:t>Cluster</a:t>
            </a:r>
            <a:r>
              <a:rPr sz="100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5F5F5F"/>
                </a:solidFill>
                <a:latin typeface="Tahoma"/>
                <a:cs typeface="Tahoma"/>
              </a:rPr>
              <a:t>1</a:t>
            </a:r>
            <a:endParaRPr sz="10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98" name="object 93"/>
          <p:cNvSpPr txBox="1"/>
          <p:nvPr/>
        </p:nvSpPr>
        <p:spPr>
          <a:xfrm>
            <a:off x="1537461" y="3131311"/>
            <a:ext cx="5232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5F5F5F"/>
                </a:solidFill>
                <a:latin typeface="Tahoma"/>
                <a:cs typeface="Tahoma"/>
              </a:rPr>
              <a:t>Cluster</a:t>
            </a:r>
            <a:r>
              <a:rPr sz="1000" spc="-5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5F5F5F"/>
                </a:solidFill>
                <a:latin typeface="Tahoma"/>
                <a:cs typeface="Tahoma"/>
              </a:rPr>
              <a:t>0</a:t>
            </a:r>
            <a:endParaRPr sz="10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99" name="object 94"/>
          <p:cNvSpPr/>
          <p:nvPr/>
        </p:nvSpPr>
        <p:spPr>
          <a:xfrm>
            <a:off x="3747515" y="3279647"/>
            <a:ext cx="1411223" cy="1074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0" name="object 95"/>
          <p:cNvSpPr txBox="1"/>
          <p:nvPr/>
        </p:nvSpPr>
        <p:spPr>
          <a:xfrm>
            <a:off x="4449317" y="4354169"/>
            <a:ext cx="5232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5F5F5F"/>
                </a:solidFill>
                <a:latin typeface="Tahoma"/>
                <a:cs typeface="Tahoma"/>
              </a:rPr>
              <a:t>Cluster</a:t>
            </a:r>
            <a:r>
              <a:rPr sz="1000" spc="-5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5F5F5F"/>
                </a:solidFill>
                <a:latin typeface="Tahoma"/>
                <a:cs typeface="Tahoma"/>
              </a:rPr>
              <a:t>2</a:t>
            </a:r>
            <a:endParaRPr sz="10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01" name="object 96"/>
          <p:cNvSpPr txBox="1"/>
          <p:nvPr/>
        </p:nvSpPr>
        <p:spPr>
          <a:xfrm>
            <a:off x="3764407" y="4090822"/>
            <a:ext cx="5232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5F5F5F"/>
                </a:solidFill>
                <a:latin typeface="Tahoma"/>
                <a:cs typeface="Tahoma"/>
              </a:rPr>
              <a:t>Cluster</a:t>
            </a:r>
            <a:r>
              <a:rPr sz="1000" spc="-5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5F5F5F"/>
                </a:solidFill>
                <a:latin typeface="Tahoma"/>
                <a:cs typeface="Tahoma"/>
              </a:rPr>
              <a:t>1</a:t>
            </a:r>
            <a:endParaRPr sz="10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02" name="object 97"/>
          <p:cNvSpPr/>
          <p:nvPr/>
        </p:nvSpPr>
        <p:spPr>
          <a:xfrm>
            <a:off x="6373367" y="3118104"/>
            <a:ext cx="1629155" cy="15605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3" name="object 98"/>
          <p:cNvSpPr txBox="1"/>
          <p:nvPr/>
        </p:nvSpPr>
        <p:spPr>
          <a:xfrm>
            <a:off x="7410068" y="3826560"/>
            <a:ext cx="5232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5F5F5F"/>
                </a:solidFill>
                <a:latin typeface="Tahoma"/>
                <a:cs typeface="Tahoma"/>
              </a:rPr>
              <a:t>Cluster</a:t>
            </a:r>
            <a:r>
              <a:rPr sz="1000" spc="-5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5F5F5F"/>
                </a:solidFill>
                <a:latin typeface="Tahoma"/>
                <a:cs typeface="Tahoma"/>
              </a:rPr>
              <a:t>1</a:t>
            </a:r>
            <a:endParaRPr sz="10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04" name="object 99"/>
          <p:cNvSpPr txBox="1"/>
          <p:nvPr/>
        </p:nvSpPr>
        <p:spPr>
          <a:xfrm>
            <a:off x="7278369" y="3429761"/>
            <a:ext cx="5232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5F5F5F"/>
                </a:solidFill>
                <a:latin typeface="Tahoma"/>
                <a:cs typeface="Tahoma"/>
              </a:rPr>
              <a:t>Cluster</a:t>
            </a:r>
            <a:r>
              <a:rPr sz="1000" spc="-5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5F5F5F"/>
                </a:solidFill>
                <a:latin typeface="Tahoma"/>
                <a:cs typeface="Tahoma"/>
              </a:rPr>
              <a:t>0</a:t>
            </a:r>
            <a:endParaRPr sz="10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05" name="object 100"/>
          <p:cNvSpPr txBox="1"/>
          <p:nvPr/>
        </p:nvSpPr>
        <p:spPr>
          <a:xfrm>
            <a:off x="7950834" y="4203598"/>
            <a:ext cx="5232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5F5F5F"/>
                </a:solidFill>
                <a:latin typeface="Tahoma"/>
                <a:cs typeface="Tahoma"/>
              </a:rPr>
              <a:t>Cluster</a:t>
            </a:r>
            <a:r>
              <a:rPr sz="1000" spc="-5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5F5F5F"/>
                </a:solidFill>
                <a:latin typeface="Tahoma"/>
                <a:cs typeface="Tahoma"/>
              </a:rPr>
              <a:t>2</a:t>
            </a:r>
            <a:endParaRPr sz="10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06" name="object 101"/>
          <p:cNvSpPr/>
          <p:nvPr/>
        </p:nvSpPr>
        <p:spPr>
          <a:xfrm>
            <a:off x="1648841" y="1431544"/>
            <a:ext cx="76200" cy="1649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7" name="object 102"/>
          <p:cNvSpPr/>
          <p:nvPr/>
        </p:nvSpPr>
        <p:spPr>
          <a:xfrm>
            <a:off x="1684782" y="1428750"/>
            <a:ext cx="5637530" cy="0"/>
          </a:xfrm>
          <a:custGeom>
            <a:avLst/>
            <a:gdLst/>
            <a:ahLst/>
            <a:cxnLst/>
            <a:rect l="l" t="t" r="r" b="b"/>
            <a:pathLst>
              <a:path w="5637530">
                <a:moveTo>
                  <a:pt x="0" y="0"/>
                </a:moveTo>
                <a:lnTo>
                  <a:pt x="5637149" y="0"/>
                </a:lnTo>
              </a:path>
            </a:pathLst>
          </a:custGeom>
          <a:ln w="19812">
            <a:solidFill>
              <a:srgbClr val="0558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8" name="object 103"/>
          <p:cNvSpPr/>
          <p:nvPr/>
        </p:nvSpPr>
        <p:spPr>
          <a:xfrm>
            <a:off x="7278496" y="1433067"/>
            <a:ext cx="76200" cy="1649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9" name="object 104"/>
          <p:cNvSpPr/>
          <p:nvPr/>
        </p:nvSpPr>
        <p:spPr>
          <a:xfrm>
            <a:off x="4473702" y="1311402"/>
            <a:ext cx="76200" cy="286385"/>
          </a:xfrm>
          <a:custGeom>
            <a:avLst/>
            <a:gdLst/>
            <a:ahLst/>
            <a:cxnLst/>
            <a:rect l="l" t="t" r="r" b="b"/>
            <a:pathLst>
              <a:path w="76200" h="286384">
                <a:moveTo>
                  <a:pt x="28194" y="209803"/>
                </a:moveTo>
                <a:lnTo>
                  <a:pt x="0" y="209803"/>
                </a:lnTo>
                <a:lnTo>
                  <a:pt x="38100" y="286003"/>
                </a:lnTo>
                <a:lnTo>
                  <a:pt x="69850" y="222503"/>
                </a:lnTo>
                <a:lnTo>
                  <a:pt x="28194" y="222503"/>
                </a:lnTo>
                <a:lnTo>
                  <a:pt x="28194" y="209803"/>
                </a:lnTo>
                <a:close/>
              </a:path>
              <a:path w="76200" h="286384">
                <a:moveTo>
                  <a:pt x="48006" y="0"/>
                </a:moveTo>
                <a:lnTo>
                  <a:pt x="28194" y="0"/>
                </a:lnTo>
                <a:lnTo>
                  <a:pt x="28194" y="222503"/>
                </a:lnTo>
                <a:lnTo>
                  <a:pt x="48006" y="222503"/>
                </a:lnTo>
                <a:lnTo>
                  <a:pt x="48006" y="0"/>
                </a:lnTo>
                <a:close/>
              </a:path>
              <a:path w="76200" h="286384">
                <a:moveTo>
                  <a:pt x="76200" y="209803"/>
                </a:moveTo>
                <a:lnTo>
                  <a:pt x="48006" y="209803"/>
                </a:lnTo>
                <a:lnTo>
                  <a:pt x="48006" y="222503"/>
                </a:lnTo>
                <a:lnTo>
                  <a:pt x="69850" y="222503"/>
                </a:lnTo>
                <a:lnTo>
                  <a:pt x="76200" y="209803"/>
                </a:lnTo>
                <a:close/>
              </a:path>
            </a:pathLst>
          </a:custGeom>
          <a:solidFill>
            <a:srgbClr val="0558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0" name="object 105"/>
          <p:cNvSpPr/>
          <p:nvPr/>
        </p:nvSpPr>
        <p:spPr>
          <a:xfrm>
            <a:off x="7931657" y="309448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1" name="object 106"/>
          <p:cNvSpPr/>
          <p:nvPr/>
        </p:nvSpPr>
        <p:spPr>
          <a:xfrm>
            <a:off x="8446769" y="309448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2" name="object 107"/>
          <p:cNvSpPr/>
          <p:nvPr/>
        </p:nvSpPr>
        <p:spPr>
          <a:xfrm>
            <a:off x="7931657" y="3094482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747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3" name="object 108"/>
          <p:cNvSpPr/>
          <p:nvPr/>
        </p:nvSpPr>
        <p:spPr>
          <a:xfrm>
            <a:off x="8180069" y="2935985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2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4" name="object 109"/>
          <p:cNvSpPr txBox="1"/>
          <p:nvPr/>
        </p:nvSpPr>
        <p:spPr>
          <a:xfrm>
            <a:off x="8399144" y="3273933"/>
            <a:ext cx="200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5F5F5F"/>
                </a:solidFill>
                <a:latin typeface="Tahoma"/>
                <a:cs typeface="Tahoma"/>
              </a:rPr>
              <a:t>Cl0</a:t>
            </a:r>
            <a:endParaRPr sz="10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15" name="object 110"/>
          <p:cNvSpPr txBox="1"/>
          <p:nvPr/>
        </p:nvSpPr>
        <p:spPr>
          <a:xfrm>
            <a:off x="7825867" y="3285820"/>
            <a:ext cx="200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5F5F5F"/>
                </a:solidFill>
                <a:latin typeface="Tahoma"/>
                <a:cs typeface="Tahoma"/>
              </a:rPr>
              <a:t>Cl1</a:t>
            </a:r>
            <a:endParaRPr sz="10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16" name="object 111"/>
          <p:cNvSpPr txBox="1"/>
          <p:nvPr/>
        </p:nvSpPr>
        <p:spPr>
          <a:xfrm>
            <a:off x="8078469" y="2713481"/>
            <a:ext cx="200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5F5F5F"/>
                </a:solidFill>
                <a:latin typeface="Tahoma"/>
                <a:cs typeface="Tahoma"/>
              </a:rPr>
              <a:t>Cl2</a:t>
            </a:r>
            <a:endParaRPr sz="10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17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1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20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875" y="2498946"/>
            <a:ext cx="91236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 indent="3810" algn="ctr">
              <a:spcBef>
                <a:spcPts val="50"/>
              </a:spcBef>
            </a:pPr>
            <a:r>
              <a:rPr lang="en-IN" dirty="0" smtClean="0">
                <a:solidFill>
                  <a:srgbClr val="002060"/>
                </a:solidFill>
              </a:rPr>
              <a:t>K-means Clustering</a:t>
            </a:r>
            <a:endParaRPr lang="en-IN" spc="-3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8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3122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K – Means </a:t>
            </a:r>
            <a:r>
              <a:rPr sz="2800" spc="-10" dirty="0">
                <a:solidFill>
                  <a:srgbClr val="095A82"/>
                </a:solidFill>
              </a:rPr>
              <a:t>Clustering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45693" y="844905"/>
            <a:ext cx="5363845" cy="258699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9085" indent="-286385">
              <a:spcBef>
                <a:spcPts val="9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Applies when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number of observations&gt;100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4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Implemented using the following</a:t>
            </a:r>
            <a:r>
              <a:rPr sz="140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algorithm: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085215" lvl="1" indent="-342900">
              <a:spcBef>
                <a:spcPts val="840"/>
              </a:spcBef>
              <a:buClr>
                <a:srgbClr val="095A82"/>
              </a:buClr>
              <a:buFontTx/>
              <a:buAutoNum type="arabicPeriod"/>
              <a:tabLst>
                <a:tab pos="1085215" algn="l"/>
                <a:tab pos="108585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Objects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are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randomly partitioned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into </a:t>
            </a:r>
            <a:r>
              <a:rPr sz="1400" dirty="0">
                <a:solidFill>
                  <a:srgbClr val="5F5F5F"/>
                </a:solidFill>
                <a:cs typeface="Calibri"/>
              </a:rPr>
              <a:t>k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non empty</a:t>
            </a:r>
            <a:r>
              <a:rPr sz="1400" spc="6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clusters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085215" lvl="1" indent="-342900">
              <a:spcBef>
                <a:spcPts val="840"/>
              </a:spcBef>
              <a:buClr>
                <a:srgbClr val="095A82"/>
              </a:buClr>
              <a:buFontTx/>
              <a:buAutoNum type="arabicPeriod"/>
              <a:tabLst>
                <a:tab pos="1085215" algn="l"/>
                <a:tab pos="1085850" algn="l"/>
              </a:tabLst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Centroid for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each cluster </a:t>
            </a:r>
            <a:r>
              <a:rPr sz="1400" dirty="0">
                <a:solidFill>
                  <a:srgbClr val="5F5F5F"/>
                </a:solidFill>
                <a:cs typeface="Calibri"/>
              </a:rPr>
              <a:t>is</a:t>
            </a:r>
            <a:r>
              <a:rPr sz="1400" spc="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calculated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085215" marR="226060" lvl="1" indent="-342900">
              <a:lnSpc>
                <a:spcPct val="150000"/>
              </a:lnSpc>
              <a:buClr>
                <a:srgbClr val="095A82"/>
              </a:buClr>
              <a:buFontTx/>
              <a:buAutoNum type="arabicPeriod"/>
              <a:tabLst>
                <a:tab pos="1085215" algn="l"/>
                <a:tab pos="108585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Observations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are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assigned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to different clusters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based on  their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difference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from </a:t>
            </a:r>
            <a:r>
              <a:rPr sz="1400" dirty="0">
                <a:solidFill>
                  <a:srgbClr val="5F5F5F"/>
                </a:solidFill>
                <a:cs typeface="Calibri"/>
              </a:rPr>
              <a:t>all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centroids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085215" lvl="1" indent="-342900">
              <a:spcBef>
                <a:spcPts val="840"/>
              </a:spcBef>
              <a:buClr>
                <a:srgbClr val="095A82"/>
              </a:buClr>
              <a:buFontTx/>
              <a:buAutoNum type="arabicPeriod"/>
              <a:tabLst>
                <a:tab pos="1085215" algn="l"/>
                <a:tab pos="108585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The third step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iterated </a:t>
            </a:r>
            <a:r>
              <a:rPr sz="1400" dirty="0">
                <a:solidFill>
                  <a:srgbClr val="5F5F5F"/>
                </a:solidFill>
                <a:cs typeface="Calibri"/>
              </a:rPr>
              <a:t>till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assignment</a:t>
            </a:r>
            <a:r>
              <a:rPr sz="1400" spc="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changes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085215" lvl="1" indent="-342900">
              <a:spcBef>
                <a:spcPts val="840"/>
              </a:spcBef>
              <a:buClr>
                <a:srgbClr val="095A82"/>
              </a:buClr>
              <a:buFontTx/>
              <a:buAutoNum type="arabicPeriod"/>
              <a:tabLst>
                <a:tab pos="1085215" algn="l"/>
                <a:tab pos="108585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Stop, </a:t>
            </a:r>
            <a:r>
              <a:rPr sz="1400" dirty="0">
                <a:solidFill>
                  <a:srgbClr val="5F5F5F"/>
                </a:solidFill>
                <a:cs typeface="Calibri"/>
              </a:rPr>
              <a:t>when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assignment </a:t>
            </a:r>
            <a:r>
              <a:rPr sz="1400" dirty="0">
                <a:solidFill>
                  <a:srgbClr val="5F5F5F"/>
                </a:solidFill>
                <a:cs typeface="Calibri"/>
              </a:rPr>
              <a:t>will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not change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further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53789" y="1067035"/>
            <a:ext cx="1976616" cy="926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19316" y="3243822"/>
            <a:ext cx="1958339" cy="920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09104" y="2148839"/>
            <a:ext cx="144780" cy="1167130"/>
          </a:xfrm>
          <a:custGeom>
            <a:avLst/>
            <a:gdLst/>
            <a:ahLst/>
            <a:cxnLst/>
            <a:rect l="l" t="t" r="r" b="b"/>
            <a:pathLst>
              <a:path w="144779" h="1167129">
                <a:moveTo>
                  <a:pt x="57912" y="1021842"/>
                </a:moveTo>
                <a:lnTo>
                  <a:pt x="0" y="1021842"/>
                </a:lnTo>
                <a:lnTo>
                  <a:pt x="72390" y="1166622"/>
                </a:lnTo>
                <a:lnTo>
                  <a:pt x="130301" y="1050798"/>
                </a:lnTo>
                <a:lnTo>
                  <a:pt x="64389" y="1050798"/>
                </a:lnTo>
                <a:lnTo>
                  <a:pt x="57912" y="1044321"/>
                </a:lnTo>
                <a:lnTo>
                  <a:pt x="57912" y="1021842"/>
                </a:lnTo>
                <a:close/>
              </a:path>
              <a:path w="144779" h="1167129">
                <a:moveTo>
                  <a:pt x="80391" y="0"/>
                </a:moveTo>
                <a:lnTo>
                  <a:pt x="64389" y="0"/>
                </a:lnTo>
                <a:lnTo>
                  <a:pt x="57912" y="6477"/>
                </a:lnTo>
                <a:lnTo>
                  <a:pt x="57912" y="1044321"/>
                </a:lnTo>
                <a:lnTo>
                  <a:pt x="64389" y="1050798"/>
                </a:lnTo>
                <a:lnTo>
                  <a:pt x="80391" y="1050798"/>
                </a:lnTo>
                <a:lnTo>
                  <a:pt x="86868" y="1044321"/>
                </a:lnTo>
                <a:lnTo>
                  <a:pt x="86868" y="6477"/>
                </a:lnTo>
                <a:lnTo>
                  <a:pt x="80391" y="0"/>
                </a:lnTo>
                <a:close/>
              </a:path>
              <a:path w="144779" h="1167129">
                <a:moveTo>
                  <a:pt x="144779" y="1021842"/>
                </a:moveTo>
                <a:lnTo>
                  <a:pt x="86868" y="1021842"/>
                </a:lnTo>
                <a:lnTo>
                  <a:pt x="86868" y="1044321"/>
                </a:lnTo>
                <a:lnTo>
                  <a:pt x="80391" y="1050798"/>
                </a:lnTo>
                <a:lnTo>
                  <a:pt x="130301" y="1050798"/>
                </a:lnTo>
                <a:lnTo>
                  <a:pt x="144779" y="1021842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85176" y="2120645"/>
            <a:ext cx="144780" cy="1167130"/>
          </a:xfrm>
          <a:custGeom>
            <a:avLst/>
            <a:gdLst/>
            <a:ahLst/>
            <a:cxnLst/>
            <a:rect l="l" t="t" r="r" b="b"/>
            <a:pathLst>
              <a:path w="144779" h="1167129">
                <a:moveTo>
                  <a:pt x="80391" y="115824"/>
                </a:moveTo>
                <a:lnTo>
                  <a:pt x="64389" y="115824"/>
                </a:lnTo>
                <a:lnTo>
                  <a:pt x="57912" y="122301"/>
                </a:lnTo>
                <a:lnTo>
                  <a:pt x="57912" y="1160145"/>
                </a:lnTo>
                <a:lnTo>
                  <a:pt x="64389" y="1166622"/>
                </a:lnTo>
                <a:lnTo>
                  <a:pt x="80391" y="1166622"/>
                </a:lnTo>
                <a:lnTo>
                  <a:pt x="86868" y="1160145"/>
                </a:lnTo>
                <a:lnTo>
                  <a:pt x="86868" y="122301"/>
                </a:lnTo>
                <a:lnTo>
                  <a:pt x="80391" y="115824"/>
                </a:lnTo>
                <a:close/>
              </a:path>
              <a:path w="144779" h="1167129">
                <a:moveTo>
                  <a:pt x="72390" y="0"/>
                </a:moveTo>
                <a:lnTo>
                  <a:pt x="0" y="144780"/>
                </a:lnTo>
                <a:lnTo>
                  <a:pt x="57912" y="144780"/>
                </a:lnTo>
                <a:lnTo>
                  <a:pt x="57912" y="122301"/>
                </a:lnTo>
                <a:lnTo>
                  <a:pt x="64389" y="115824"/>
                </a:lnTo>
                <a:lnTo>
                  <a:pt x="130301" y="115824"/>
                </a:lnTo>
                <a:lnTo>
                  <a:pt x="72390" y="0"/>
                </a:lnTo>
                <a:close/>
              </a:path>
              <a:path w="144779" h="1167129">
                <a:moveTo>
                  <a:pt x="130301" y="115824"/>
                </a:moveTo>
                <a:lnTo>
                  <a:pt x="80391" y="115824"/>
                </a:lnTo>
                <a:lnTo>
                  <a:pt x="86868" y="122301"/>
                </a:lnTo>
                <a:lnTo>
                  <a:pt x="86868" y="144780"/>
                </a:lnTo>
                <a:lnTo>
                  <a:pt x="144779" y="144780"/>
                </a:lnTo>
                <a:lnTo>
                  <a:pt x="130301" y="115824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4560" y="844296"/>
            <a:ext cx="6483350" cy="29209"/>
          </a:xfrm>
          <a:custGeom>
            <a:avLst/>
            <a:gdLst/>
            <a:ahLst/>
            <a:cxnLst/>
            <a:rect l="l" t="t" r="r" b="b"/>
            <a:pathLst>
              <a:path w="6483350" h="29209">
                <a:moveTo>
                  <a:pt x="0" y="28955"/>
                </a:moveTo>
                <a:lnTo>
                  <a:pt x="6483096" y="28955"/>
                </a:lnTo>
                <a:lnTo>
                  <a:pt x="6483096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4560" y="844296"/>
            <a:ext cx="6483350" cy="29209"/>
          </a:xfrm>
          <a:custGeom>
            <a:avLst/>
            <a:gdLst/>
            <a:ahLst/>
            <a:cxnLst/>
            <a:rect l="l" t="t" r="r" b="b"/>
            <a:pathLst>
              <a:path w="6483350" h="29209">
                <a:moveTo>
                  <a:pt x="0" y="28955"/>
                </a:moveTo>
                <a:lnTo>
                  <a:pt x="6483096" y="28955"/>
                </a:lnTo>
                <a:lnTo>
                  <a:pt x="6483096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684" y="844296"/>
            <a:ext cx="2056130" cy="3959860"/>
          </a:xfrm>
          <a:custGeom>
            <a:avLst/>
            <a:gdLst/>
            <a:ahLst/>
            <a:cxnLst/>
            <a:rect l="l" t="t" r="r" b="b"/>
            <a:pathLst>
              <a:path w="2056130" h="3959860">
                <a:moveTo>
                  <a:pt x="0" y="3959352"/>
                </a:moveTo>
                <a:lnTo>
                  <a:pt x="2055876" y="3959352"/>
                </a:lnTo>
                <a:lnTo>
                  <a:pt x="2055876" y="0"/>
                </a:lnTo>
                <a:lnTo>
                  <a:pt x="0" y="0"/>
                </a:lnTo>
                <a:lnTo>
                  <a:pt x="0" y="3959352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9852" y="1100327"/>
            <a:ext cx="0" cy="2440305"/>
          </a:xfrm>
          <a:custGeom>
            <a:avLst/>
            <a:gdLst/>
            <a:ahLst/>
            <a:cxnLst/>
            <a:rect l="l" t="t" r="r" b="b"/>
            <a:pathLst>
              <a:path h="2440304">
                <a:moveTo>
                  <a:pt x="0" y="0"/>
                </a:moveTo>
                <a:lnTo>
                  <a:pt x="0" y="2439797"/>
                </a:lnTo>
              </a:path>
            </a:pathLst>
          </a:custGeom>
          <a:ln w="1219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63" y="1059154"/>
            <a:ext cx="263601" cy="26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936" y="1082039"/>
            <a:ext cx="182879" cy="187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224" y="1712976"/>
            <a:ext cx="144780" cy="149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8224" y="2325623"/>
            <a:ext cx="144780" cy="149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8224" y="2936748"/>
            <a:ext cx="144780" cy="149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4779" y="1089786"/>
            <a:ext cx="824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5" dirty="0">
                <a:solidFill>
                  <a:srgbClr val="FFFFFF"/>
                </a:solidFill>
                <a:cs typeface="Calibri"/>
              </a:rPr>
              <a:t>Initialization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779" y="1707641"/>
            <a:ext cx="1240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cs typeface="Calibri"/>
              </a:rPr>
              <a:t>Cluster</a:t>
            </a:r>
            <a:r>
              <a:rPr sz="1200" b="1" spc="-70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Assignment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3559" y="2325116"/>
            <a:ext cx="969644" cy="79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cs typeface="Calibri"/>
              </a:rPr>
              <a:t>Move</a:t>
            </a:r>
            <a:r>
              <a:rPr sz="1200" b="1" spc="-6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Centroid</a:t>
            </a:r>
            <a:endParaRPr sz="1200">
              <a:solidFill>
                <a:prstClr val="black"/>
              </a:solidFill>
              <a:cs typeface="Calibri"/>
            </a:endParaRPr>
          </a:p>
          <a:p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1200" b="1" spc="-5" dirty="0">
                <a:solidFill>
                  <a:srgbClr val="FFFFFF"/>
                </a:solidFill>
                <a:cs typeface="Calibri"/>
              </a:rPr>
              <a:t>Optimization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8224" y="3540252"/>
            <a:ext cx="144780" cy="149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559" y="3513835"/>
            <a:ext cx="837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cs typeface="Calibri"/>
              </a:rPr>
              <a:t>Convergence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15255" y="3547871"/>
            <a:ext cx="70104" cy="792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28032" y="3701796"/>
            <a:ext cx="71627" cy="777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61203" y="3710940"/>
            <a:ext cx="70104" cy="77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7740" y="3208020"/>
            <a:ext cx="70104" cy="792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44667" y="3602735"/>
            <a:ext cx="71628" cy="792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59779" y="2753867"/>
            <a:ext cx="70104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48071" y="3291840"/>
            <a:ext cx="70103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46776" y="4082796"/>
            <a:ext cx="71627" cy="792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74564" y="3793235"/>
            <a:ext cx="70103" cy="77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82055" y="3278123"/>
            <a:ext cx="70104" cy="77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46776" y="3043427"/>
            <a:ext cx="71627" cy="792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11952" y="3130295"/>
            <a:ext cx="70103" cy="77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82055" y="2903220"/>
            <a:ext cx="70104" cy="792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59552" y="2686811"/>
            <a:ext cx="71627" cy="792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13020" y="4058411"/>
            <a:ext cx="70103" cy="777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143244" y="3340608"/>
            <a:ext cx="70103" cy="77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805171" y="3979164"/>
            <a:ext cx="71627" cy="792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83479" y="3904488"/>
            <a:ext cx="70104" cy="792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948428" y="3470147"/>
            <a:ext cx="70104" cy="777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79720" y="2798064"/>
            <a:ext cx="71627" cy="777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239511" y="3587496"/>
            <a:ext cx="70103" cy="77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010655" y="2936748"/>
            <a:ext cx="71628" cy="777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596128" y="3284220"/>
            <a:ext cx="70104" cy="792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18276" y="3168395"/>
            <a:ext cx="70103" cy="792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240779" y="3005327"/>
            <a:ext cx="70104" cy="777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03673" y="2336292"/>
            <a:ext cx="76200" cy="2039620"/>
          </a:xfrm>
          <a:custGeom>
            <a:avLst/>
            <a:gdLst/>
            <a:ahLst/>
            <a:cxnLst/>
            <a:rect l="l" t="t" r="r" b="b"/>
            <a:pathLst>
              <a:path w="76200" h="2039620">
                <a:moveTo>
                  <a:pt x="44494" y="76178"/>
                </a:moveTo>
                <a:lnTo>
                  <a:pt x="31794" y="76221"/>
                </a:lnTo>
                <a:lnTo>
                  <a:pt x="38608" y="2039404"/>
                </a:lnTo>
                <a:lnTo>
                  <a:pt x="51308" y="2039365"/>
                </a:lnTo>
                <a:lnTo>
                  <a:pt x="44494" y="76178"/>
                </a:lnTo>
                <a:close/>
              </a:path>
              <a:path w="76200" h="2039620">
                <a:moveTo>
                  <a:pt x="37846" y="0"/>
                </a:moveTo>
                <a:lnTo>
                  <a:pt x="0" y="76326"/>
                </a:lnTo>
                <a:lnTo>
                  <a:pt x="31794" y="76221"/>
                </a:lnTo>
                <a:lnTo>
                  <a:pt x="31750" y="63500"/>
                </a:lnTo>
                <a:lnTo>
                  <a:pt x="69861" y="63500"/>
                </a:lnTo>
                <a:lnTo>
                  <a:pt x="37846" y="0"/>
                </a:lnTo>
                <a:close/>
              </a:path>
              <a:path w="76200" h="2039620">
                <a:moveTo>
                  <a:pt x="44450" y="63500"/>
                </a:moveTo>
                <a:lnTo>
                  <a:pt x="31750" y="63500"/>
                </a:lnTo>
                <a:lnTo>
                  <a:pt x="31794" y="76221"/>
                </a:lnTo>
                <a:lnTo>
                  <a:pt x="44494" y="76178"/>
                </a:lnTo>
                <a:lnTo>
                  <a:pt x="44450" y="63500"/>
                </a:lnTo>
                <a:close/>
              </a:path>
              <a:path w="76200" h="2039620">
                <a:moveTo>
                  <a:pt x="69861" y="63500"/>
                </a:moveTo>
                <a:lnTo>
                  <a:pt x="44450" y="63500"/>
                </a:lnTo>
                <a:lnTo>
                  <a:pt x="44494" y="76178"/>
                </a:lnTo>
                <a:lnTo>
                  <a:pt x="76200" y="76072"/>
                </a:lnTo>
                <a:lnTo>
                  <a:pt x="69861" y="635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44567" y="4328591"/>
            <a:ext cx="2330450" cy="76200"/>
          </a:xfrm>
          <a:custGeom>
            <a:avLst/>
            <a:gdLst/>
            <a:ahLst/>
            <a:cxnLst/>
            <a:rect l="l" t="t" r="r" b="b"/>
            <a:pathLst>
              <a:path w="2330450" h="76200">
                <a:moveTo>
                  <a:pt x="2318029" y="31673"/>
                </a:moveTo>
                <a:lnTo>
                  <a:pt x="2266568" y="31673"/>
                </a:lnTo>
                <a:lnTo>
                  <a:pt x="2266696" y="44373"/>
                </a:lnTo>
                <a:lnTo>
                  <a:pt x="2253964" y="44445"/>
                </a:lnTo>
                <a:lnTo>
                  <a:pt x="2254123" y="76200"/>
                </a:lnTo>
                <a:lnTo>
                  <a:pt x="2330196" y="37668"/>
                </a:lnTo>
                <a:lnTo>
                  <a:pt x="2318029" y="31673"/>
                </a:lnTo>
                <a:close/>
              </a:path>
              <a:path w="2330450" h="76200">
                <a:moveTo>
                  <a:pt x="2253900" y="31744"/>
                </a:moveTo>
                <a:lnTo>
                  <a:pt x="0" y="44386"/>
                </a:lnTo>
                <a:lnTo>
                  <a:pt x="0" y="57086"/>
                </a:lnTo>
                <a:lnTo>
                  <a:pt x="2253964" y="44445"/>
                </a:lnTo>
                <a:lnTo>
                  <a:pt x="2253900" y="31744"/>
                </a:lnTo>
                <a:close/>
              </a:path>
              <a:path w="2330450" h="76200">
                <a:moveTo>
                  <a:pt x="2266568" y="31673"/>
                </a:moveTo>
                <a:lnTo>
                  <a:pt x="2253900" y="31744"/>
                </a:lnTo>
                <a:lnTo>
                  <a:pt x="2253964" y="44445"/>
                </a:lnTo>
                <a:lnTo>
                  <a:pt x="2266696" y="44373"/>
                </a:lnTo>
                <a:lnTo>
                  <a:pt x="2266568" y="31673"/>
                </a:lnTo>
                <a:close/>
              </a:path>
              <a:path w="2330450" h="76200">
                <a:moveTo>
                  <a:pt x="2253741" y="0"/>
                </a:moveTo>
                <a:lnTo>
                  <a:pt x="2253900" y="31744"/>
                </a:lnTo>
                <a:lnTo>
                  <a:pt x="2318029" y="31673"/>
                </a:lnTo>
                <a:lnTo>
                  <a:pt x="2253741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557265" y="3754373"/>
            <a:ext cx="200660" cy="183515"/>
          </a:xfrm>
          <a:custGeom>
            <a:avLst/>
            <a:gdLst/>
            <a:ahLst/>
            <a:cxnLst/>
            <a:rect l="l" t="t" r="r" b="b"/>
            <a:pathLst>
              <a:path w="200660" h="183514">
                <a:moveTo>
                  <a:pt x="0" y="0"/>
                </a:moveTo>
                <a:lnTo>
                  <a:pt x="200533" y="183375"/>
                </a:lnTo>
              </a:path>
            </a:pathLst>
          </a:custGeom>
          <a:ln w="38100">
            <a:solidFill>
              <a:srgbClr val="0D80B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77561" y="2644901"/>
            <a:ext cx="214629" cy="187325"/>
          </a:xfrm>
          <a:custGeom>
            <a:avLst/>
            <a:gdLst/>
            <a:ahLst/>
            <a:cxnLst/>
            <a:rect l="l" t="t" r="r" b="b"/>
            <a:pathLst>
              <a:path w="214629" h="187325">
                <a:moveTo>
                  <a:pt x="214122" y="0"/>
                </a:moveTo>
                <a:lnTo>
                  <a:pt x="0" y="186817"/>
                </a:lnTo>
              </a:path>
            </a:pathLst>
          </a:custGeom>
          <a:ln w="38100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904994" y="2646426"/>
            <a:ext cx="200660" cy="183515"/>
          </a:xfrm>
          <a:custGeom>
            <a:avLst/>
            <a:gdLst/>
            <a:ahLst/>
            <a:cxnLst/>
            <a:rect l="l" t="t" r="r" b="b"/>
            <a:pathLst>
              <a:path w="200660" h="183514">
                <a:moveTo>
                  <a:pt x="0" y="0"/>
                </a:moveTo>
                <a:lnTo>
                  <a:pt x="200532" y="183387"/>
                </a:lnTo>
              </a:path>
            </a:pathLst>
          </a:custGeom>
          <a:ln w="38100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551170" y="3743705"/>
            <a:ext cx="214629" cy="187325"/>
          </a:xfrm>
          <a:custGeom>
            <a:avLst/>
            <a:gdLst/>
            <a:ahLst/>
            <a:cxnLst/>
            <a:rect l="l" t="t" r="r" b="b"/>
            <a:pathLst>
              <a:path w="214629" h="187325">
                <a:moveTo>
                  <a:pt x="214121" y="0"/>
                </a:moveTo>
                <a:lnTo>
                  <a:pt x="0" y="186753"/>
                </a:lnTo>
              </a:path>
            </a:pathLst>
          </a:custGeom>
          <a:ln w="38100">
            <a:solidFill>
              <a:srgbClr val="0D80B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739129" y="3668267"/>
            <a:ext cx="272415" cy="167005"/>
          </a:xfrm>
          <a:custGeom>
            <a:avLst/>
            <a:gdLst/>
            <a:ahLst/>
            <a:cxnLst/>
            <a:rect l="l" t="t" r="r" b="b"/>
            <a:pathLst>
              <a:path w="272414" h="167004">
                <a:moveTo>
                  <a:pt x="203242" y="33714"/>
                </a:moveTo>
                <a:lnTo>
                  <a:pt x="0" y="155828"/>
                </a:lnTo>
                <a:lnTo>
                  <a:pt x="6604" y="166623"/>
                </a:lnTo>
                <a:lnTo>
                  <a:pt x="209815" y="44648"/>
                </a:lnTo>
                <a:lnTo>
                  <a:pt x="203242" y="33714"/>
                </a:lnTo>
                <a:close/>
              </a:path>
              <a:path w="272414" h="167004">
                <a:moveTo>
                  <a:pt x="254620" y="27177"/>
                </a:moveTo>
                <a:lnTo>
                  <a:pt x="214122" y="27177"/>
                </a:lnTo>
                <a:lnTo>
                  <a:pt x="220725" y="38099"/>
                </a:lnTo>
                <a:lnTo>
                  <a:pt x="209815" y="44648"/>
                </a:lnTo>
                <a:lnTo>
                  <a:pt x="226187" y="71881"/>
                </a:lnTo>
                <a:lnTo>
                  <a:pt x="254620" y="27177"/>
                </a:lnTo>
                <a:close/>
              </a:path>
              <a:path w="272414" h="167004">
                <a:moveTo>
                  <a:pt x="214122" y="27177"/>
                </a:moveTo>
                <a:lnTo>
                  <a:pt x="203242" y="33714"/>
                </a:lnTo>
                <a:lnTo>
                  <a:pt x="209815" y="44648"/>
                </a:lnTo>
                <a:lnTo>
                  <a:pt x="220725" y="38099"/>
                </a:lnTo>
                <a:lnTo>
                  <a:pt x="214122" y="27177"/>
                </a:lnTo>
                <a:close/>
              </a:path>
              <a:path w="272414" h="167004">
                <a:moveTo>
                  <a:pt x="271907" y="0"/>
                </a:moveTo>
                <a:lnTo>
                  <a:pt x="186944" y="6603"/>
                </a:lnTo>
                <a:lnTo>
                  <a:pt x="203242" y="33714"/>
                </a:lnTo>
                <a:lnTo>
                  <a:pt x="214122" y="27177"/>
                </a:lnTo>
                <a:lnTo>
                  <a:pt x="254620" y="27177"/>
                </a:lnTo>
                <a:lnTo>
                  <a:pt x="27190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035421" y="3473577"/>
            <a:ext cx="11760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C00000"/>
                </a:solidFill>
                <a:cs typeface="Calibri"/>
              </a:rPr>
              <a:t>Cluster</a:t>
            </a:r>
            <a:r>
              <a:rPr sz="1400" spc="-35" dirty="0">
                <a:solidFill>
                  <a:srgbClr val="C00000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C00000"/>
                </a:solidFill>
                <a:cs typeface="Calibri"/>
              </a:rPr>
              <a:t>centroid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127371" y="2748788"/>
            <a:ext cx="891540" cy="688340"/>
          </a:xfrm>
          <a:custGeom>
            <a:avLst/>
            <a:gdLst/>
            <a:ahLst/>
            <a:cxnLst/>
            <a:rect l="l" t="t" r="r" b="b"/>
            <a:pathLst>
              <a:path w="891539" h="688339">
                <a:moveTo>
                  <a:pt x="827102" y="646547"/>
                </a:moveTo>
                <a:lnTo>
                  <a:pt x="807719" y="671703"/>
                </a:lnTo>
                <a:lnTo>
                  <a:pt x="891413" y="687959"/>
                </a:lnTo>
                <a:lnTo>
                  <a:pt x="875059" y="654304"/>
                </a:lnTo>
                <a:lnTo>
                  <a:pt x="837183" y="654304"/>
                </a:lnTo>
                <a:lnTo>
                  <a:pt x="827102" y="646547"/>
                </a:lnTo>
                <a:close/>
              </a:path>
              <a:path w="891539" h="688339">
                <a:moveTo>
                  <a:pt x="834840" y="636505"/>
                </a:moveTo>
                <a:lnTo>
                  <a:pt x="827102" y="646547"/>
                </a:lnTo>
                <a:lnTo>
                  <a:pt x="837183" y="654304"/>
                </a:lnTo>
                <a:lnTo>
                  <a:pt x="844930" y="644270"/>
                </a:lnTo>
                <a:lnTo>
                  <a:pt x="834840" y="636505"/>
                </a:lnTo>
                <a:close/>
              </a:path>
              <a:path w="891539" h="688339">
                <a:moveTo>
                  <a:pt x="854201" y="611378"/>
                </a:moveTo>
                <a:lnTo>
                  <a:pt x="834840" y="636505"/>
                </a:lnTo>
                <a:lnTo>
                  <a:pt x="844930" y="644270"/>
                </a:lnTo>
                <a:lnTo>
                  <a:pt x="837183" y="654304"/>
                </a:lnTo>
                <a:lnTo>
                  <a:pt x="875059" y="654304"/>
                </a:lnTo>
                <a:lnTo>
                  <a:pt x="854201" y="611378"/>
                </a:lnTo>
                <a:close/>
              </a:path>
              <a:path w="891539" h="688339">
                <a:moveTo>
                  <a:pt x="7746" y="0"/>
                </a:moveTo>
                <a:lnTo>
                  <a:pt x="0" y="10160"/>
                </a:lnTo>
                <a:lnTo>
                  <a:pt x="827102" y="646547"/>
                </a:lnTo>
                <a:lnTo>
                  <a:pt x="834840" y="636505"/>
                </a:lnTo>
                <a:lnTo>
                  <a:pt x="774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10021" y="4388611"/>
            <a:ext cx="4457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X-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a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x</a:t>
            </a:r>
            <a:r>
              <a:rPr sz="1400" dirty="0">
                <a:solidFill>
                  <a:srgbClr val="5F5F5F"/>
                </a:solidFill>
                <a:cs typeface="Calibri"/>
              </a:rPr>
              <a:t>is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29608" y="3232504"/>
            <a:ext cx="203835" cy="4394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Y</a:t>
            </a:r>
            <a:r>
              <a:rPr sz="1400" dirty="0">
                <a:solidFill>
                  <a:srgbClr val="5F5F5F"/>
                </a:solidFill>
                <a:cs typeface="Calibri"/>
              </a:rPr>
              <a:t>-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a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x</a:t>
            </a:r>
            <a:r>
              <a:rPr sz="1400" dirty="0">
                <a:solidFill>
                  <a:srgbClr val="5F5F5F"/>
                </a:solidFill>
                <a:cs typeface="Calibri"/>
              </a:rPr>
              <a:t>is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87345" y="921258"/>
            <a:ext cx="6050280" cy="1184275"/>
          </a:xfrm>
          <a:custGeom>
            <a:avLst/>
            <a:gdLst/>
            <a:ahLst/>
            <a:cxnLst/>
            <a:rect l="l" t="t" r="r" b="b"/>
            <a:pathLst>
              <a:path w="6050280" h="1184275">
                <a:moveTo>
                  <a:pt x="197358" y="0"/>
                </a:moveTo>
                <a:lnTo>
                  <a:pt x="6050280" y="0"/>
                </a:lnTo>
                <a:lnTo>
                  <a:pt x="6050280" y="986789"/>
                </a:lnTo>
                <a:lnTo>
                  <a:pt x="6045065" y="1032032"/>
                </a:lnTo>
                <a:lnTo>
                  <a:pt x="6030214" y="1073569"/>
                </a:lnTo>
                <a:lnTo>
                  <a:pt x="6006912" y="1110214"/>
                </a:lnTo>
                <a:lnTo>
                  <a:pt x="5976346" y="1140780"/>
                </a:lnTo>
                <a:lnTo>
                  <a:pt x="5939701" y="1164082"/>
                </a:lnTo>
                <a:lnTo>
                  <a:pt x="5898164" y="1178933"/>
                </a:lnTo>
                <a:lnTo>
                  <a:pt x="5852922" y="1184147"/>
                </a:lnTo>
                <a:lnTo>
                  <a:pt x="0" y="1184147"/>
                </a:lnTo>
                <a:lnTo>
                  <a:pt x="0" y="197357"/>
                </a:lnTo>
                <a:lnTo>
                  <a:pt x="5214" y="152115"/>
                </a:lnTo>
                <a:lnTo>
                  <a:pt x="20065" y="110578"/>
                </a:lnTo>
                <a:lnTo>
                  <a:pt x="43367" y="73933"/>
                </a:lnTo>
                <a:lnTo>
                  <a:pt x="73933" y="43367"/>
                </a:lnTo>
                <a:lnTo>
                  <a:pt x="110578" y="20065"/>
                </a:lnTo>
                <a:lnTo>
                  <a:pt x="152115" y="5214"/>
                </a:lnTo>
                <a:lnTo>
                  <a:pt x="197358" y="0"/>
                </a:lnTo>
                <a:close/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523870" y="998931"/>
            <a:ext cx="42049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085"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Randomly initialize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k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points called the cluster</a:t>
            </a:r>
            <a:r>
              <a:rPr sz="1400" spc="5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centroids.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84785"/>
            <a:r>
              <a:rPr sz="1400" spc="-10" dirty="0">
                <a:solidFill>
                  <a:srgbClr val="5F5F5F"/>
                </a:solidFill>
                <a:cs typeface="Calibri"/>
              </a:rPr>
              <a:t>Here, </a:t>
            </a:r>
            <a:r>
              <a:rPr sz="1400" dirty="0">
                <a:solidFill>
                  <a:srgbClr val="5F5F5F"/>
                </a:solidFill>
                <a:cs typeface="Calibri"/>
              </a:rPr>
              <a:t>k =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2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23870" y="1639570"/>
            <a:ext cx="53873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085"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spc="-20" dirty="0">
                <a:solidFill>
                  <a:srgbClr val="5F5F5F"/>
                </a:solidFill>
                <a:cs typeface="Calibri"/>
              </a:rPr>
              <a:t>Value </a:t>
            </a:r>
            <a:r>
              <a:rPr sz="1400" dirty="0">
                <a:solidFill>
                  <a:srgbClr val="5F5F5F"/>
                </a:solidFill>
                <a:cs typeface="Calibri"/>
              </a:rPr>
              <a:t>of k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(optimal number of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clusters)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can be determined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by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elbow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curve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852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How </a:t>
            </a:r>
            <a:r>
              <a:rPr sz="2800" spc="-10" dirty="0">
                <a:solidFill>
                  <a:srgbClr val="095A82"/>
                </a:solidFill>
              </a:rPr>
              <a:t>K-Means </a:t>
            </a:r>
            <a:r>
              <a:rPr sz="2800" spc="-5" dirty="0">
                <a:solidFill>
                  <a:srgbClr val="095A82"/>
                </a:solidFill>
              </a:rPr>
              <a:t>Clustering</a:t>
            </a:r>
            <a:r>
              <a:rPr sz="2800" spc="6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Works?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22977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4560" y="844296"/>
            <a:ext cx="6483350" cy="29209"/>
          </a:xfrm>
          <a:custGeom>
            <a:avLst/>
            <a:gdLst/>
            <a:ahLst/>
            <a:cxnLst/>
            <a:rect l="l" t="t" r="r" b="b"/>
            <a:pathLst>
              <a:path w="6483350" h="29209">
                <a:moveTo>
                  <a:pt x="0" y="28955"/>
                </a:moveTo>
                <a:lnTo>
                  <a:pt x="6483096" y="28955"/>
                </a:lnTo>
                <a:lnTo>
                  <a:pt x="6483096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4560" y="844296"/>
            <a:ext cx="6483350" cy="29209"/>
          </a:xfrm>
          <a:custGeom>
            <a:avLst/>
            <a:gdLst/>
            <a:ahLst/>
            <a:cxnLst/>
            <a:rect l="l" t="t" r="r" b="b"/>
            <a:pathLst>
              <a:path w="6483350" h="29209">
                <a:moveTo>
                  <a:pt x="0" y="28955"/>
                </a:moveTo>
                <a:lnTo>
                  <a:pt x="6483096" y="28955"/>
                </a:lnTo>
                <a:lnTo>
                  <a:pt x="6483096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0205" y="956310"/>
            <a:ext cx="6050280" cy="1056640"/>
          </a:xfrm>
          <a:custGeom>
            <a:avLst/>
            <a:gdLst/>
            <a:ahLst/>
            <a:cxnLst/>
            <a:rect l="l" t="t" r="r" b="b"/>
            <a:pathLst>
              <a:path w="6050280" h="1056639">
                <a:moveTo>
                  <a:pt x="176021" y="0"/>
                </a:moveTo>
                <a:lnTo>
                  <a:pt x="6050280" y="0"/>
                </a:lnTo>
                <a:lnTo>
                  <a:pt x="6050280" y="880110"/>
                </a:lnTo>
                <a:lnTo>
                  <a:pt x="6043988" y="926883"/>
                </a:lnTo>
                <a:lnTo>
                  <a:pt x="6026234" y="968925"/>
                </a:lnTo>
                <a:lnTo>
                  <a:pt x="5998702" y="1004554"/>
                </a:lnTo>
                <a:lnTo>
                  <a:pt x="5963073" y="1032086"/>
                </a:lnTo>
                <a:lnTo>
                  <a:pt x="5921031" y="1049840"/>
                </a:lnTo>
                <a:lnTo>
                  <a:pt x="5874258" y="1056132"/>
                </a:lnTo>
                <a:lnTo>
                  <a:pt x="0" y="1056132"/>
                </a:lnTo>
                <a:lnTo>
                  <a:pt x="0" y="176022"/>
                </a:lnTo>
                <a:lnTo>
                  <a:pt x="6291" y="129248"/>
                </a:lnTo>
                <a:lnTo>
                  <a:pt x="24045" y="87206"/>
                </a:lnTo>
                <a:lnTo>
                  <a:pt x="51577" y="51577"/>
                </a:lnTo>
                <a:lnTo>
                  <a:pt x="87206" y="24045"/>
                </a:lnTo>
                <a:lnTo>
                  <a:pt x="129248" y="6291"/>
                </a:lnTo>
                <a:lnTo>
                  <a:pt x="176021" y="0"/>
                </a:lnTo>
                <a:close/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000" y="1028191"/>
            <a:ext cx="57010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Compute </a:t>
            </a:r>
            <a:r>
              <a:rPr sz="1400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distance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between 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points and the cluster</a:t>
            </a:r>
            <a:r>
              <a:rPr sz="1400" spc="1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centroid(s).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10"/>
              </a:spcBef>
              <a:buClr>
                <a:srgbClr val="095A82"/>
              </a:buClr>
              <a:buFont typeface="Wingdings"/>
              <a:buChar char=""/>
            </a:pPr>
            <a:endParaRPr sz="1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marR="144780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Depending upon the minimum distance,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points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are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divided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into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two 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groups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(since </a:t>
            </a:r>
            <a:r>
              <a:rPr sz="1400" dirty="0">
                <a:solidFill>
                  <a:srgbClr val="5F5F5F"/>
                </a:solidFill>
                <a:cs typeface="Calibri"/>
              </a:rPr>
              <a:t>k=2 in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this</a:t>
            </a:r>
            <a:r>
              <a:rPr sz="1400" spc="1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case).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852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How </a:t>
            </a:r>
            <a:r>
              <a:rPr sz="2800" spc="-10" dirty="0">
                <a:solidFill>
                  <a:srgbClr val="095A82"/>
                </a:solidFill>
              </a:rPr>
              <a:t>K-Means </a:t>
            </a:r>
            <a:r>
              <a:rPr sz="2800" spc="-5" dirty="0">
                <a:solidFill>
                  <a:srgbClr val="095A82"/>
                </a:solidFill>
              </a:rPr>
              <a:t>Clustering</a:t>
            </a:r>
            <a:r>
              <a:rPr sz="2800" spc="6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Works?</a:t>
            </a:r>
            <a:endParaRPr sz="2800"/>
          </a:p>
        </p:txBody>
      </p:sp>
      <p:sp>
        <p:nvSpPr>
          <p:cNvPr id="9" name="object 9"/>
          <p:cNvSpPr/>
          <p:nvPr/>
        </p:nvSpPr>
        <p:spPr>
          <a:xfrm>
            <a:off x="138684" y="844296"/>
            <a:ext cx="2056130" cy="3959860"/>
          </a:xfrm>
          <a:custGeom>
            <a:avLst/>
            <a:gdLst/>
            <a:ahLst/>
            <a:cxnLst/>
            <a:rect l="l" t="t" r="r" b="b"/>
            <a:pathLst>
              <a:path w="2056130" h="3959860">
                <a:moveTo>
                  <a:pt x="0" y="3959352"/>
                </a:moveTo>
                <a:lnTo>
                  <a:pt x="2055876" y="3959352"/>
                </a:lnTo>
                <a:lnTo>
                  <a:pt x="2055876" y="0"/>
                </a:lnTo>
                <a:lnTo>
                  <a:pt x="0" y="0"/>
                </a:lnTo>
                <a:lnTo>
                  <a:pt x="0" y="3959352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852" y="1100327"/>
            <a:ext cx="0" cy="2440305"/>
          </a:xfrm>
          <a:custGeom>
            <a:avLst/>
            <a:gdLst/>
            <a:ahLst/>
            <a:cxnLst/>
            <a:rect l="l" t="t" r="r" b="b"/>
            <a:pathLst>
              <a:path h="2440304">
                <a:moveTo>
                  <a:pt x="0" y="0"/>
                </a:moveTo>
                <a:lnTo>
                  <a:pt x="0" y="2439797"/>
                </a:lnTo>
              </a:path>
            </a:pathLst>
          </a:custGeom>
          <a:ln w="1219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7263" y="1059154"/>
            <a:ext cx="263601" cy="26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9936" y="1082039"/>
            <a:ext cx="182879" cy="187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8224" y="2325623"/>
            <a:ext cx="144780" cy="149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8224" y="2936748"/>
            <a:ext cx="144780" cy="149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4779" y="1089786"/>
            <a:ext cx="816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cs typeface="Calibri"/>
              </a:rPr>
              <a:t>Initialization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779" y="1707641"/>
            <a:ext cx="1236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5" dirty="0">
                <a:solidFill>
                  <a:srgbClr val="FFFFFF"/>
                </a:solidFill>
                <a:cs typeface="Calibri"/>
              </a:rPr>
              <a:t>Cluster</a:t>
            </a:r>
            <a:r>
              <a:rPr sz="1200" b="1" i="1" spc="-5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i="1" spc="-5" dirty="0">
                <a:solidFill>
                  <a:srgbClr val="FFFFFF"/>
                </a:solidFill>
                <a:cs typeface="Calibri"/>
              </a:rPr>
              <a:t>Assignment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8224" y="3540252"/>
            <a:ext cx="144780" cy="149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559" y="2325116"/>
            <a:ext cx="96964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cs typeface="Calibri"/>
              </a:rPr>
              <a:t>Move</a:t>
            </a:r>
            <a:r>
              <a:rPr sz="1200" b="1" spc="-6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Centroid</a:t>
            </a:r>
            <a:endParaRPr sz="1200">
              <a:solidFill>
                <a:prstClr val="black"/>
              </a:solidFill>
              <a:cs typeface="Calibri"/>
            </a:endParaRPr>
          </a:p>
          <a:p>
            <a:pPr marL="12700" marR="122555">
              <a:lnSpc>
                <a:spcPts val="4760"/>
              </a:lnSpc>
              <a:spcBef>
                <a:spcPts val="550"/>
              </a:spcBef>
            </a:pPr>
            <a:r>
              <a:rPr sz="1200" b="1" dirty="0">
                <a:solidFill>
                  <a:srgbClr val="FFFFFF"/>
                </a:solidFill>
                <a:cs typeface="Calibri"/>
              </a:rPr>
              <a:t>Opt</a:t>
            </a:r>
            <a:r>
              <a:rPr sz="1200" b="1" spc="5" dirty="0">
                <a:solidFill>
                  <a:srgbClr val="FFFFFF"/>
                </a:solidFill>
                <a:cs typeface="Calibri"/>
              </a:rPr>
              <a:t>i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m</a:t>
            </a:r>
            <a:r>
              <a:rPr sz="1200" b="1" dirty="0">
                <a:solidFill>
                  <a:srgbClr val="FFFFFF"/>
                </a:solidFill>
                <a:cs typeface="Calibri"/>
              </a:rPr>
              <a:t>i</a:t>
            </a:r>
            <a:r>
              <a:rPr sz="1200" b="1" spc="-10" dirty="0">
                <a:solidFill>
                  <a:srgbClr val="FFFFFF"/>
                </a:solidFill>
                <a:cs typeface="Calibri"/>
              </a:rPr>
              <a:t>z</a:t>
            </a:r>
            <a:r>
              <a:rPr sz="1200" b="1" spc="-20" dirty="0">
                <a:solidFill>
                  <a:srgbClr val="FFFFFF"/>
                </a:solidFill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cs typeface="Calibri"/>
              </a:rPr>
              <a:t>t</a:t>
            </a:r>
            <a:r>
              <a:rPr sz="1200" b="1" spc="5" dirty="0">
                <a:solidFill>
                  <a:srgbClr val="FFFFFF"/>
                </a:solidFill>
                <a:cs typeface="Calibri"/>
              </a:rPr>
              <a:t>i</a:t>
            </a:r>
            <a:r>
              <a:rPr sz="1200" b="1" dirty="0">
                <a:solidFill>
                  <a:srgbClr val="FFFFFF"/>
                </a:solidFill>
                <a:cs typeface="Calibri"/>
              </a:rPr>
              <a:t>on  </a:t>
            </a:r>
            <a:r>
              <a:rPr sz="1200" b="1" spc="-10" dirty="0">
                <a:solidFill>
                  <a:srgbClr val="FFFFFF"/>
                </a:solidFill>
                <a:cs typeface="Calibri"/>
              </a:rPr>
              <a:t>Convergence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6595" y="1706854"/>
            <a:ext cx="263601" cy="26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9268" y="1729739"/>
            <a:ext cx="182879" cy="187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69179" y="3450335"/>
            <a:ext cx="71628" cy="777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83479" y="3604259"/>
            <a:ext cx="71628" cy="77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15128" y="3613403"/>
            <a:ext cx="71627" cy="77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33188" y="3110483"/>
            <a:ext cx="70103" cy="77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00115" y="3505200"/>
            <a:ext cx="70104" cy="792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15228" y="2656332"/>
            <a:ext cx="70104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03520" y="3194304"/>
            <a:ext cx="70103" cy="792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02223" y="3985259"/>
            <a:ext cx="71627" cy="792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30011" y="3695700"/>
            <a:ext cx="70103" cy="777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37503" y="3179064"/>
            <a:ext cx="70104" cy="792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02223" y="2945892"/>
            <a:ext cx="71627" cy="792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67400" y="3032760"/>
            <a:ext cx="70103" cy="777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937503" y="2805683"/>
            <a:ext cx="70104" cy="792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15000" y="2589276"/>
            <a:ext cx="71627" cy="792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68467" y="3960876"/>
            <a:ext cx="70104" cy="777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298691" y="3241548"/>
            <a:ext cx="70104" cy="792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60620" y="3881628"/>
            <a:ext cx="71627" cy="792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138928" y="3806952"/>
            <a:ext cx="70104" cy="792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03876" y="3372611"/>
            <a:ext cx="70103" cy="777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535167" y="2700527"/>
            <a:ext cx="71628" cy="77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394959" y="3489959"/>
            <a:ext cx="70103" cy="777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66103" y="2837688"/>
            <a:ext cx="71628" cy="792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50052" y="3186683"/>
            <a:ext cx="71627" cy="792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73723" y="3070860"/>
            <a:ext cx="70103" cy="792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396228" y="2906267"/>
            <a:ext cx="70104" cy="792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659121" y="2238755"/>
            <a:ext cx="76200" cy="2039620"/>
          </a:xfrm>
          <a:custGeom>
            <a:avLst/>
            <a:gdLst/>
            <a:ahLst/>
            <a:cxnLst/>
            <a:rect l="l" t="t" r="r" b="b"/>
            <a:pathLst>
              <a:path w="76200" h="2039620">
                <a:moveTo>
                  <a:pt x="44494" y="76178"/>
                </a:moveTo>
                <a:lnTo>
                  <a:pt x="31794" y="76221"/>
                </a:lnTo>
                <a:lnTo>
                  <a:pt x="38607" y="2039404"/>
                </a:lnTo>
                <a:lnTo>
                  <a:pt x="51307" y="2039365"/>
                </a:lnTo>
                <a:lnTo>
                  <a:pt x="44494" y="76178"/>
                </a:lnTo>
                <a:close/>
              </a:path>
              <a:path w="76200" h="2039620">
                <a:moveTo>
                  <a:pt x="37845" y="0"/>
                </a:moveTo>
                <a:lnTo>
                  <a:pt x="0" y="76326"/>
                </a:lnTo>
                <a:lnTo>
                  <a:pt x="31794" y="76221"/>
                </a:lnTo>
                <a:lnTo>
                  <a:pt x="31750" y="63500"/>
                </a:lnTo>
                <a:lnTo>
                  <a:pt x="69861" y="63500"/>
                </a:lnTo>
                <a:lnTo>
                  <a:pt x="37845" y="0"/>
                </a:lnTo>
                <a:close/>
              </a:path>
              <a:path w="76200" h="2039620">
                <a:moveTo>
                  <a:pt x="44450" y="63500"/>
                </a:moveTo>
                <a:lnTo>
                  <a:pt x="31750" y="63500"/>
                </a:lnTo>
                <a:lnTo>
                  <a:pt x="31794" y="76221"/>
                </a:lnTo>
                <a:lnTo>
                  <a:pt x="44494" y="76178"/>
                </a:lnTo>
                <a:lnTo>
                  <a:pt x="44450" y="63500"/>
                </a:lnTo>
                <a:close/>
              </a:path>
              <a:path w="76200" h="2039620">
                <a:moveTo>
                  <a:pt x="69861" y="63500"/>
                </a:moveTo>
                <a:lnTo>
                  <a:pt x="44450" y="63500"/>
                </a:lnTo>
                <a:lnTo>
                  <a:pt x="44494" y="76178"/>
                </a:lnTo>
                <a:lnTo>
                  <a:pt x="76200" y="76073"/>
                </a:lnTo>
                <a:lnTo>
                  <a:pt x="69861" y="635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700015" y="4231055"/>
            <a:ext cx="2330450" cy="76200"/>
          </a:xfrm>
          <a:custGeom>
            <a:avLst/>
            <a:gdLst/>
            <a:ahLst/>
            <a:cxnLst/>
            <a:rect l="l" t="t" r="r" b="b"/>
            <a:pathLst>
              <a:path w="2330450" h="76200">
                <a:moveTo>
                  <a:pt x="2318029" y="31673"/>
                </a:moveTo>
                <a:lnTo>
                  <a:pt x="2266568" y="31673"/>
                </a:lnTo>
                <a:lnTo>
                  <a:pt x="2266695" y="44373"/>
                </a:lnTo>
                <a:lnTo>
                  <a:pt x="2253964" y="44445"/>
                </a:lnTo>
                <a:lnTo>
                  <a:pt x="2254123" y="76200"/>
                </a:lnTo>
                <a:lnTo>
                  <a:pt x="2330195" y="37668"/>
                </a:lnTo>
                <a:lnTo>
                  <a:pt x="2318029" y="31673"/>
                </a:lnTo>
                <a:close/>
              </a:path>
              <a:path w="2330450" h="76200">
                <a:moveTo>
                  <a:pt x="2253900" y="31744"/>
                </a:moveTo>
                <a:lnTo>
                  <a:pt x="0" y="44399"/>
                </a:lnTo>
                <a:lnTo>
                  <a:pt x="0" y="57086"/>
                </a:lnTo>
                <a:lnTo>
                  <a:pt x="2253964" y="44445"/>
                </a:lnTo>
                <a:lnTo>
                  <a:pt x="2253900" y="31744"/>
                </a:lnTo>
                <a:close/>
              </a:path>
              <a:path w="2330450" h="76200">
                <a:moveTo>
                  <a:pt x="2266568" y="31673"/>
                </a:moveTo>
                <a:lnTo>
                  <a:pt x="2253900" y="31744"/>
                </a:lnTo>
                <a:lnTo>
                  <a:pt x="2253964" y="44445"/>
                </a:lnTo>
                <a:lnTo>
                  <a:pt x="2266695" y="44373"/>
                </a:lnTo>
                <a:lnTo>
                  <a:pt x="2266568" y="31673"/>
                </a:lnTo>
                <a:close/>
              </a:path>
              <a:path w="2330450" h="76200">
                <a:moveTo>
                  <a:pt x="2253741" y="0"/>
                </a:moveTo>
                <a:lnTo>
                  <a:pt x="2253900" y="31744"/>
                </a:lnTo>
                <a:lnTo>
                  <a:pt x="2318029" y="31673"/>
                </a:lnTo>
                <a:lnTo>
                  <a:pt x="2253741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145529" y="3731514"/>
            <a:ext cx="200660" cy="183515"/>
          </a:xfrm>
          <a:custGeom>
            <a:avLst/>
            <a:gdLst/>
            <a:ahLst/>
            <a:cxnLst/>
            <a:rect l="l" t="t" r="r" b="b"/>
            <a:pathLst>
              <a:path w="200660" h="183514">
                <a:moveTo>
                  <a:pt x="0" y="0"/>
                </a:moveTo>
                <a:lnTo>
                  <a:pt x="200533" y="183375"/>
                </a:lnTo>
              </a:path>
            </a:pathLst>
          </a:custGeom>
          <a:ln w="38100">
            <a:solidFill>
              <a:srgbClr val="0D80B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033009" y="2512314"/>
            <a:ext cx="214629" cy="187325"/>
          </a:xfrm>
          <a:custGeom>
            <a:avLst/>
            <a:gdLst/>
            <a:ahLst/>
            <a:cxnLst/>
            <a:rect l="l" t="t" r="r" b="b"/>
            <a:pathLst>
              <a:path w="214629" h="187325">
                <a:moveTo>
                  <a:pt x="214122" y="0"/>
                </a:moveTo>
                <a:lnTo>
                  <a:pt x="0" y="186817"/>
                </a:lnTo>
              </a:path>
            </a:pathLst>
          </a:custGeom>
          <a:ln w="38100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60441" y="2513838"/>
            <a:ext cx="200660" cy="183515"/>
          </a:xfrm>
          <a:custGeom>
            <a:avLst/>
            <a:gdLst/>
            <a:ahLst/>
            <a:cxnLst/>
            <a:rect l="l" t="t" r="r" b="b"/>
            <a:pathLst>
              <a:path w="200660" h="183514">
                <a:moveTo>
                  <a:pt x="0" y="0"/>
                </a:moveTo>
                <a:lnTo>
                  <a:pt x="200533" y="183387"/>
                </a:lnTo>
              </a:path>
            </a:pathLst>
          </a:custGeom>
          <a:ln w="38100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137909" y="3720846"/>
            <a:ext cx="214629" cy="187325"/>
          </a:xfrm>
          <a:custGeom>
            <a:avLst/>
            <a:gdLst/>
            <a:ahLst/>
            <a:cxnLst/>
            <a:rect l="l" t="t" r="r" b="b"/>
            <a:pathLst>
              <a:path w="214629" h="187325">
                <a:moveTo>
                  <a:pt x="214122" y="0"/>
                </a:moveTo>
                <a:lnTo>
                  <a:pt x="0" y="186753"/>
                </a:lnTo>
              </a:path>
            </a:pathLst>
          </a:custGeom>
          <a:ln w="38100">
            <a:solidFill>
              <a:srgbClr val="0D80B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68188" y="4290161"/>
            <a:ext cx="4457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X-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a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xis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422266" y="3099916"/>
            <a:ext cx="203835" cy="4394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Y</a:t>
            </a:r>
            <a:r>
              <a:rPr sz="1400" dirty="0">
                <a:solidFill>
                  <a:srgbClr val="5F5F5F"/>
                </a:solidFill>
                <a:cs typeface="Calibri"/>
              </a:rPr>
              <a:t>-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a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x</a:t>
            </a:r>
            <a:r>
              <a:rPr sz="1400" dirty="0">
                <a:solidFill>
                  <a:srgbClr val="5F5F5F"/>
                </a:solidFill>
                <a:cs typeface="Calibri"/>
              </a:rPr>
              <a:t>is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97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352" y="4727448"/>
            <a:ext cx="1137920" cy="416243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590" y="4726683"/>
            <a:ext cx="1138047" cy="415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487" y="857631"/>
            <a:ext cx="821055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2225177"/>
            <a:ext cx="74295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300" b="1" spc="-3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1. </a:t>
            </a:r>
            <a:r>
              <a:rPr lang="en-US" sz="3300" b="1" spc="-3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Associatio</a:t>
            </a:r>
            <a:r>
              <a:rPr lang="en-US" sz="3300" b="1" spc="-3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n &amp; Dependence</a:t>
            </a:r>
            <a:endParaRPr sz="3300" dirty="0">
              <a:solidFill>
                <a:prstClr val="black"/>
              </a:solidFill>
              <a:latin typeface="Trebuchet MS" panose="020B06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16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4560" y="844296"/>
            <a:ext cx="6483350" cy="29209"/>
          </a:xfrm>
          <a:custGeom>
            <a:avLst/>
            <a:gdLst/>
            <a:ahLst/>
            <a:cxnLst/>
            <a:rect l="l" t="t" r="r" b="b"/>
            <a:pathLst>
              <a:path w="6483350" h="29209">
                <a:moveTo>
                  <a:pt x="0" y="28955"/>
                </a:moveTo>
                <a:lnTo>
                  <a:pt x="6483096" y="28955"/>
                </a:lnTo>
                <a:lnTo>
                  <a:pt x="6483096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4560" y="844296"/>
            <a:ext cx="6483350" cy="29209"/>
          </a:xfrm>
          <a:custGeom>
            <a:avLst/>
            <a:gdLst/>
            <a:ahLst/>
            <a:cxnLst/>
            <a:rect l="l" t="t" r="r" b="b"/>
            <a:pathLst>
              <a:path w="6483350" h="29209">
                <a:moveTo>
                  <a:pt x="0" y="28955"/>
                </a:moveTo>
                <a:lnTo>
                  <a:pt x="6483096" y="28955"/>
                </a:lnTo>
                <a:lnTo>
                  <a:pt x="6483096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849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How </a:t>
            </a:r>
            <a:r>
              <a:rPr sz="2800" spc="-10" dirty="0">
                <a:solidFill>
                  <a:srgbClr val="095A82"/>
                </a:solidFill>
              </a:rPr>
              <a:t>K-Means </a:t>
            </a:r>
            <a:r>
              <a:rPr sz="2800" spc="-5" dirty="0">
                <a:solidFill>
                  <a:srgbClr val="095A82"/>
                </a:solidFill>
              </a:rPr>
              <a:t>Clustering</a:t>
            </a:r>
            <a:r>
              <a:rPr sz="2800" spc="4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Works?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138684" y="844296"/>
            <a:ext cx="2056130" cy="3959860"/>
          </a:xfrm>
          <a:custGeom>
            <a:avLst/>
            <a:gdLst/>
            <a:ahLst/>
            <a:cxnLst/>
            <a:rect l="l" t="t" r="r" b="b"/>
            <a:pathLst>
              <a:path w="2056130" h="3959860">
                <a:moveTo>
                  <a:pt x="0" y="3959352"/>
                </a:moveTo>
                <a:lnTo>
                  <a:pt x="2055876" y="3959352"/>
                </a:lnTo>
                <a:lnTo>
                  <a:pt x="2055876" y="0"/>
                </a:lnTo>
                <a:lnTo>
                  <a:pt x="0" y="0"/>
                </a:lnTo>
                <a:lnTo>
                  <a:pt x="0" y="3959352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852" y="1100327"/>
            <a:ext cx="0" cy="2440305"/>
          </a:xfrm>
          <a:custGeom>
            <a:avLst/>
            <a:gdLst/>
            <a:ahLst/>
            <a:cxnLst/>
            <a:rect l="l" t="t" r="r" b="b"/>
            <a:pathLst>
              <a:path h="2440304">
                <a:moveTo>
                  <a:pt x="0" y="0"/>
                </a:moveTo>
                <a:lnTo>
                  <a:pt x="0" y="2439797"/>
                </a:lnTo>
              </a:path>
            </a:pathLst>
          </a:custGeom>
          <a:ln w="1219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63" y="1059154"/>
            <a:ext cx="263601" cy="26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9936" y="1082039"/>
            <a:ext cx="182879" cy="187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8224" y="1712976"/>
            <a:ext cx="144780" cy="149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8224" y="2325623"/>
            <a:ext cx="144780" cy="149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8224" y="2936748"/>
            <a:ext cx="144780" cy="149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779" y="1089786"/>
            <a:ext cx="816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cs typeface="Calibri"/>
              </a:rPr>
              <a:t>Initialization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4779" y="2325116"/>
            <a:ext cx="958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5" dirty="0">
                <a:solidFill>
                  <a:srgbClr val="FFFFFF"/>
                </a:solidFill>
                <a:cs typeface="Calibri"/>
              </a:rPr>
              <a:t>Move</a:t>
            </a:r>
            <a:r>
              <a:rPr sz="1200" b="1" i="1" spc="-50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i="1" spc="-5" dirty="0">
                <a:solidFill>
                  <a:srgbClr val="FFFFFF"/>
                </a:solidFill>
                <a:cs typeface="Calibri"/>
              </a:rPr>
              <a:t>Centroid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8224" y="3540252"/>
            <a:ext cx="144780" cy="149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559" y="2909442"/>
            <a:ext cx="851535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cs typeface="Calibri"/>
              </a:rPr>
              <a:t>Optimization</a:t>
            </a:r>
            <a:endParaRPr sz="1200">
              <a:solidFill>
                <a:prstClr val="black"/>
              </a:solidFill>
              <a:cs typeface="Calibri"/>
            </a:endParaRPr>
          </a:p>
          <a:p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16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1200" b="1" spc="-10" dirty="0">
                <a:solidFill>
                  <a:srgbClr val="FFFFFF"/>
                </a:solidFill>
                <a:cs typeface="Calibri"/>
              </a:rPr>
              <a:t>Convergence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72105" y="970025"/>
            <a:ext cx="6282055" cy="1771014"/>
          </a:xfrm>
          <a:custGeom>
            <a:avLst/>
            <a:gdLst/>
            <a:ahLst/>
            <a:cxnLst/>
            <a:rect l="l" t="t" r="r" b="b"/>
            <a:pathLst>
              <a:path w="6282055" h="1771014">
                <a:moveTo>
                  <a:pt x="295148" y="0"/>
                </a:moveTo>
                <a:lnTo>
                  <a:pt x="6281928" y="0"/>
                </a:lnTo>
                <a:lnTo>
                  <a:pt x="6281928" y="1475740"/>
                </a:lnTo>
                <a:lnTo>
                  <a:pt x="6278063" y="1523598"/>
                </a:lnTo>
                <a:lnTo>
                  <a:pt x="6266874" y="1569004"/>
                </a:lnTo>
                <a:lnTo>
                  <a:pt x="6248971" y="1611348"/>
                </a:lnTo>
                <a:lnTo>
                  <a:pt x="6224962" y="1650022"/>
                </a:lnTo>
                <a:lnTo>
                  <a:pt x="6195456" y="1684416"/>
                </a:lnTo>
                <a:lnTo>
                  <a:pt x="6161062" y="1713922"/>
                </a:lnTo>
                <a:lnTo>
                  <a:pt x="6122388" y="1737931"/>
                </a:lnTo>
                <a:lnTo>
                  <a:pt x="6080044" y="1755834"/>
                </a:lnTo>
                <a:lnTo>
                  <a:pt x="6034638" y="1767023"/>
                </a:lnTo>
                <a:lnTo>
                  <a:pt x="5986780" y="1770888"/>
                </a:lnTo>
                <a:lnTo>
                  <a:pt x="0" y="1770888"/>
                </a:lnTo>
                <a:lnTo>
                  <a:pt x="0" y="295148"/>
                </a:lnTo>
                <a:lnTo>
                  <a:pt x="3864" y="247289"/>
                </a:lnTo>
                <a:lnTo>
                  <a:pt x="15053" y="201883"/>
                </a:lnTo>
                <a:lnTo>
                  <a:pt x="32956" y="159539"/>
                </a:lnTo>
                <a:lnTo>
                  <a:pt x="56965" y="120865"/>
                </a:lnTo>
                <a:lnTo>
                  <a:pt x="86471" y="86471"/>
                </a:lnTo>
                <a:lnTo>
                  <a:pt x="120865" y="56965"/>
                </a:lnTo>
                <a:lnTo>
                  <a:pt x="159539" y="32956"/>
                </a:lnTo>
                <a:lnTo>
                  <a:pt x="201883" y="15053"/>
                </a:lnTo>
                <a:lnTo>
                  <a:pt x="247289" y="3864"/>
                </a:lnTo>
                <a:lnTo>
                  <a:pt x="295148" y="0"/>
                </a:lnTo>
                <a:close/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36951" y="1077213"/>
            <a:ext cx="24955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085">
              <a:spcBef>
                <a:spcPts val="105"/>
              </a:spcBef>
              <a:buFont typeface="Wingdings"/>
              <a:buChar char=""/>
              <a:tabLst>
                <a:tab pos="1854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Compute </a:t>
            </a:r>
            <a:r>
              <a:rPr sz="1400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mean of </a:t>
            </a:r>
            <a:r>
              <a:rPr sz="1400" spc="-5" dirty="0">
                <a:solidFill>
                  <a:srgbClr val="0095D5"/>
                </a:solidFill>
                <a:cs typeface="Calibri"/>
              </a:rPr>
              <a:t>blue</a:t>
            </a:r>
            <a:r>
              <a:rPr sz="1400" spc="-35" dirty="0">
                <a:solidFill>
                  <a:srgbClr val="0095D5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dots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4779" y="1503933"/>
            <a:ext cx="543369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76780" indent="-172085">
              <a:lnSpc>
                <a:spcPts val="1639"/>
              </a:lnSpc>
              <a:spcBef>
                <a:spcPts val="105"/>
              </a:spcBef>
              <a:buFont typeface="Wingdings"/>
              <a:buChar char=""/>
              <a:tabLst>
                <a:tab pos="2177415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Reposition </a:t>
            </a:r>
            <a:r>
              <a:rPr sz="1400" spc="-5" dirty="0">
                <a:solidFill>
                  <a:srgbClr val="0095D5"/>
                </a:solidFill>
                <a:cs typeface="Calibri"/>
              </a:rPr>
              <a:t>blue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cluster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centroid to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this</a:t>
            </a:r>
            <a:r>
              <a:rPr sz="1400" spc="6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mean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2700">
              <a:lnSpc>
                <a:spcPts val="1400"/>
              </a:lnSpc>
            </a:pPr>
            <a:r>
              <a:rPr sz="1200" b="1" spc="-5" dirty="0">
                <a:solidFill>
                  <a:srgbClr val="FFFFFF"/>
                </a:solidFill>
                <a:cs typeface="Calibri"/>
              </a:rPr>
              <a:t>Cluster</a:t>
            </a:r>
            <a:r>
              <a:rPr sz="1200"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Assignment</a:t>
            </a:r>
            <a:endParaRPr sz="1200">
              <a:solidFill>
                <a:prstClr val="black"/>
              </a:solidFill>
              <a:cs typeface="Calibri"/>
            </a:endParaRPr>
          </a:p>
          <a:p>
            <a:pPr marL="2176780" indent="-172085">
              <a:spcBef>
                <a:spcPts val="320"/>
              </a:spcBef>
              <a:buFont typeface="Wingdings"/>
              <a:buChar char=""/>
              <a:tabLst>
                <a:tab pos="2177415" algn="l"/>
              </a:tabLst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Compute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mean </a:t>
            </a:r>
            <a:r>
              <a:rPr sz="1400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spc="-10" dirty="0">
                <a:solidFill>
                  <a:srgbClr val="0D80B8"/>
                </a:solidFill>
                <a:cs typeface="Calibri"/>
              </a:rPr>
              <a:t>orange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dots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36951" y="2357755"/>
            <a:ext cx="36277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spcBef>
                <a:spcPts val="100"/>
              </a:spcBef>
              <a:buFont typeface="Wingdings"/>
              <a:buChar char=""/>
              <a:tabLst>
                <a:tab pos="1854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Reposition </a:t>
            </a:r>
            <a:r>
              <a:rPr sz="1400" spc="-10" dirty="0">
                <a:solidFill>
                  <a:srgbClr val="0D80B8"/>
                </a:solidFill>
                <a:cs typeface="Calibri"/>
              </a:rPr>
              <a:t>orange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cluster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centroid to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this</a:t>
            </a:r>
            <a:r>
              <a:rPr sz="1400" spc="6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mean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7263" y="2292070"/>
            <a:ext cx="263601" cy="26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9936" y="2314955"/>
            <a:ext cx="182879" cy="1874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8224" y="1101852"/>
            <a:ext cx="144780" cy="149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38700" y="3840479"/>
            <a:ext cx="58419" cy="64135"/>
          </a:xfrm>
          <a:custGeom>
            <a:avLst/>
            <a:gdLst/>
            <a:ahLst/>
            <a:cxnLst/>
            <a:rect l="l" t="t" r="r" b="b"/>
            <a:pathLst>
              <a:path w="58420" h="64135">
                <a:moveTo>
                  <a:pt x="28955" y="0"/>
                </a:moveTo>
                <a:lnTo>
                  <a:pt x="17680" y="2518"/>
                </a:lnTo>
                <a:lnTo>
                  <a:pt x="8477" y="9382"/>
                </a:lnTo>
                <a:lnTo>
                  <a:pt x="2274" y="19556"/>
                </a:lnTo>
                <a:lnTo>
                  <a:pt x="0" y="32004"/>
                </a:lnTo>
                <a:lnTo>
                  <a:pt x="2274" y="44462"/>
                </a:lnTo>
                <a:lnTo>
                  <a:pt x="8477" y="54635"/>
                </a:lnTo>
                <a:lnTo>
                  <a:pt x="17680" y="61493"/>
                </a:lnTo>
                <a:lnTo>
                  <a:pt x="28955" y="64008"/>
                </a:lnTo>
                <a:lnTo>
                  <a:pt x="40231" y="61493"/>
                </a:lnTo>
                <a:lnTo>
                  <a:pt x="49434" y="54635"/>
                </a:lnTo>
                <a:lnTo>
                  <a:pt x="55637" y="44462"/>
                </a:lnTo>
                <a:lnTo>
                  <a:pt x="57912" y="32004"/>
                </a:lnTo>
                <a:lnTo>
                  <a:pt x="55637" y="19556"/>
                </a:lnTo>
                <a:lnTo>
                  <a:pt x="49434" y="9382"/>
                </a:lnTo>
                <a:lnTo>
                  <a:pt x="40231" y="2518"/>
                </a:lnTo>
                <a:lnTo>
                  <a:pt x="28955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1664" y="3965447"/>
            <a:ext cx="56515" cy="64135"/>
          </a:xfrm>
          <a:custGeom>
            <a:avLst/>
            <a:gdLst/>
            <a:ahLst/>
            <a:cxnLst/>
            <a:rect l="l" t="t" r="r" b="b"/>
            <a:pathLst>
              <a:path w="56514" h="64135">
                <a:moveTo>
                  <a:pt x="28194" y="0"/>
                </a:moveTo>
                <a:lnTo>
                  <a:pt x="17198" y="2514"/>
                </a:lnTo>
                <a:lnTo>
                  <a:pt x="8239" y="9372"/>
                </a:lnTo>
                <a:lnTo>
                  <a:pt x="2208" y="19545"/>
                </a:lnTo>
                <a:lnTo>
                  <a:pt x="0" y="32003"/>
                </a:lnTo>
                <a:lnTo>
                  <a:pt x="2208" y="44462"/>
                </a:lnTo>
                <a:lnTo>
                  <a:pt x="8239" y="54635"/>
                </a:lnTo>
                <a:lnTo>
                  <a:pt x="17198" y="61493"/>
                </a:lnTo>
                <a:lnTo>
                  <a:pt x="28194" y="64007"/>
                </a:lnTo>
                <a:lnTo>
                  <a:pt x="39189" y="61493"/>
                </a:lnTo>
                <a:lnTo>
                  <a:pt x="48148" y="54635"/>
                </a:lnTo>
                <a:lnTo>
                  <a:pt x="54179" y="44462"/>
                </a:lnTo>
                <a:lnTo>
                  <a:pt x="56387" y="32003"/>
                </a:lnTo>
                <a:lnTo>
                  <a:pt x="54179" y="19545"/>
                </a:lnTo>
                <a:lnTo>
                  <a:pt x="48148" y="9372"/>
                </a:lnTo>
                <a:lnTo>
                  <a:pt x="39189" y="2514"/>
                </a:lnTo>
                <a:lnTo>
                  <a:pt x="28194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19115" y="3973067"/>
            <a:ext cx="56515" cy="62865"/>
          </a:xfrm>
          <a:custGeom>
            <a:avLst/>
            <a:gdLst/>
            <a:ahLst/>
            <a:cxnLst/>
            <a:rect l="l" t="t" r="r" b="b"/>
            <a:pathLst>
              <a:path w="56514" h="62864">
                <a:moveTo>
                  <a:pt x="28194" y="0"/>
                </a:moveTo>
                <a:lnTo>
                  <a:pt x="17198" y="2454"/>
                </a:lnTo>
                <a:lnTo>
                  <a:pt x="8239" y="9148"/>
                </a:lnTo>
                <a:lnTo>
                  <a:pt x="2208" y="19079"/>
                </a:lnTo>
                <a:lnTo>
                  <a:pt x="0" y="31241"/>
                </a:lnTo>
                <a:lnTo>
                  <a:pt x="2208" y="43404"/>
                </a:lnTo>
                <a:lnTo>
                  <a:pt x="8239" y="53335"/>
                </a:lnTo>
                <a:lnTo>
                  <a:pt x="17198" y="60029"/>
                </a:lnTo>
                <a:lnTo>
                  <a:pt x="28194" y="62483"/>
                </a:lnTo>
                <a:lnTo>
                  <a:pt x="39189" y="60029"/>
                </a:lnTo>
                <a:lnTo>
                  <a:pt x="48148" y="53335"/>
                </a:lnTo>
                <a:lnTo>
                  <a:pt x="54179" y="43404"/>
                </a:lnTo>
                <a:lnTo>
                  <a:pt x="56387" y="31241"/>
                </a:lnTo>
                <a:lnTo>
                  <a:pt x="54179" y="19079"/>
                </a:lnTo>
                <a:lnTo>
                  <a:pt x="48148" y="9148"/>
                </a:lnTo>
                <a:lnTo>
                  <a:pt x="39189" y="2454"/>
                </a:lnTo>
                <a:lnTo>
                  <a:pt x="28194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90515" y="3566159"/>
            <a:ext cx="56515" cy="64135"/>
          </a:xfrm>
          <a:custGeom>
            <a:avLst/>
            <a:gdLst/>
            <a:ahLst/>
            <a:cxnLst/>
            <a:rect l="l" t="t" r="r" b="b"/>
            <a:pathLst>
              <a:path w="56514" h="64135">
                <a:moveTo>
                  <a:pt x="28194" y="0"/>
                </a:moveTo>
                <a:lnTo>
                  <a:pt x="17198" y="2518"/>
                </a:lnTo>
                <a:lnTo>
                  <a:pt x="8239" y="9382"/>
                </a:lnTo>
                <a:lnTo>
                  <a:pt x="2208" y="19556"/>
                </a:lnTo>
                <a:lnTo>
                  <a:pt x="0" y="32003"/>
                </a:lnTo>
                <a:lnTo>
                  <a:pt x="2208" y="44451"/>
                </a:lnTo>
                <a:lnTo>
                  <a:pt x="8239" y="54625"/>
                </a:lnTo>
                <a:lnTo>
                  <a:pt x="17198" y="61489"/>
                </a:lnTo>
                <a:lnTo>
                  <a:pt x="28194" y="64007"/>
                </a:lnTo>
                <a:lnTo>
                  <a:pt x="39189" y="61489"/>
                </a:lnTo>
                <a:lnTo>
                  <a:pt x="48148" y="54625"/>
                </a:lnTo>
                <a:lnTo>
                  <a:pt x="54179" y="44451"/>
                </a:lnTo>
                <a:lnTo>
                  <a:pt x="56387" y="32003"/>
                </a:lnTo>
                <a:lnTo>
                  <a:pt x="54179" y="19556"/>
                </a:lnTo>
                <a:lnTo>
                  <a:pt x="48148" y="9382"/>
                </a:lnTo>
                <a:lnTo>
                  <a:pt x="39189" y="2518"/>
                </a:lnTo>
                <a:lnTo>
                  <a:pt x="28194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49240" y="3886200"/>
            <a:ext cx="58419" cy="62865"/>
          </a:xfrm>
          <a:custGeom>
            <a:avLst/>
            <a:gdLst/>
            <a:ahLst/>
            <a:cxnLst/>
            <a:rect l="l" t="t" r="r" b="b"/>
            <a:pathLst>
              <a:path w="58420" h="62864">
                <a:moveTo>
                  <a:pt x="28956" y="0"/>
                </a:moveTo>
                <a:lnTo>
                  <a:pt x="17680" y="2454"/>
                </a:lnTo>
                <a:lnTo>
                  <a:pt x="8477" y="9148"/>
                </a:lnTo>
                <a:lnTo>
                  <a:pt x="2274" y="19079"/>
                </a:lnTo>
                <a:lnTo>
                  <a:pt x="0" y="31241"/>
                </a:lnTo>
                <a:lnTo>
                  <a:pt x="2274" y="43404"/>
                </a:lnTo>
                <a:lnTo>
                  <a:pt x="8477" y="53335"/>
                </a:lnTo>
                <a:lnTo>
                  <a:pt x="17680" y="60029"/>
                </a:lnTo>
                <a:lnTo>
                  <a:pt x="28956" y="62484"/>
                </a:lnTo>
                <a:lnTo>
                  <a:pt x="40231" y="60029"/>
                </a:lnTo>
                <a:lnTo>
                  <a:pt x="49434" y="53335"/>
                </a:lnTo>
                <a:lnTo>
                  <a:pt x="55637" y="43404"/>
                </a:lnTo>
                <a:lnTo>
                  <a:pt x="57912" y="31241"/>
                </a:lnTo>
                <a:lnTo>
                  <a:pt x="55637" y="19079"/>
                </a:lnTo>
                <a:lnTo>
                  <a:pt x="49434" y="9148"/>
                </a:lnTo>
                <a:lnTo>
                  <a:pt x="40231" y="2454"/>
                </a:lnTo>
                <a:lnTo>
                  <a:pt x="28956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66815" y="3198876"/>
            <a:ext cx="56515" cy="62865"/>
          </a:xfrm>
          <a:custGeom>
            <a:avLst/>
            <a:gdLst/>
            <a:ahLst/>
            <a:cxnLst/>
            <a:rect l="l" t="t" r="r" b="b"/>
            <a:pathLst>
              <a:path w="56514" h="62864">
                <a:moveTo>
                  <a:pt x="28194" y="0"/>
                </a:moveTo>
                <a:lnTo>
                  <a:pt x="17198" y="2452"/>
                </a:lnTo>
                <a:lnTo>
                  <a:pt x="8239" y="9143"/>
                </a:lnTo>
                <a:lnTo>
                  <a:pt x="2208" y="19073"/>
                </a:lnTo>
                <a:lnTo>
                  <a:pt x="0" y="31242"/>
                </a:lnTo>
                <a:lnTo>
                  <a:pt x="2208" y="43410"/>
                </a:lnTo>
                <a:lnTo>
                  <a:pt x="8239" y="53340"/>
                </a:lnTo>
                <a:lnTo>
                  <a:pt x="17198" y="60031"/>
                </a:lnTo>
                <a:lnTo>
                  <a:pt x="28194" y="62484"/>
                </a:lnTo>
                <a:lnTo>
                  <a:pt x="39189" y="60031"/>
                </a:lnTo>
                <a:lnTo>
                  <a:pt x="48148" y="53340"/>
                </a:lnTo>
                <a:lnTo>
                  <a:pt x="54179" y="43410"/>
                </a:lnTo>
                <a:lnTo>
                  <a:pt x="56387" y="31242"/>
                </a:lnTo>
                <a:lnTo>
                  <a:pt x="54179" y="19073"/>
                </a:lnTo>
                <a:lnTo>
                  <a:pt x="48148" y="9143"/>
                </a:lnTo>
                <a:lnTo>
                  <a:pt x="39189" y="2452"/>
                </a:lnTo>
                <a:lnTo>
                  <a:pt x="28194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89220" y="3634740"/>
            <a:ext cx="58419" cy="62865"/>
          </a:xfrm>
          <a:custGeom>
            <a:avLst/>
            <a:gdLst/>
            <a:ahLst/>
            <a:cxnLst/>
            <a:rect l="l" t="t" r="r" b="b"/>
            <a:pathLst>
              <a:path w="58420" h="62864">
                <a:moveTo>
                  <a:pt x="28955" y="0"/>
                </a:moveTo>
                <a:lnTo>
                  <a:pt x="17680" y="2452"/>
                </a:lnTo>
                <a:lnTo>
                  <a:pt x="8477" y="9144"/>
                </a:lnTo>
                <a:lnTo>
                  <a:pt x="2274" y="19073"/>
                </a:lnTo>
                <a:lnTo>
                  <a:pt x="0" y="31242"/>
                </a:lnTo>
                <a:lnTo>
                  <a:pt x="2274" y="43410"/>
                </a:lnTo>
                <a:lnTo>
                  <a:pt x="8477" y="53340"/>
                </a:lnTo>
                <a:lnTo>
                  <a:pt x="17680" y="60031"/>
                </a:lnTo>
                <a:lnTo>
                  <a:pt x="28955" y="62484"/>
                </a:lnTo>
                <a:lnTo>
                  <a:pt x="40231" y="60031"/>
                </a:lnTo>
                <a:lnTo>
                  <a:pt x="49434" y="53340"/>
                </a:lnTo>
                <a:lnTo>
                  <a:pt x="55637" y="43410"/>
                </a:lnTo>
                <a:lnTo>
                  <a:pt x="57912" y="31242"/>
                </a:lnTo>
                <a:lnTo>
                  <a:pt x="55637" y="19073"/>
                </a:lnTo>
                <a:lnTo>
                  <a:pt x="49434" y="9144"/>
                </a:lnTo>
                <a:lnTo>
                  <a:pt x="40231" y="2452"/>
                </a:lnTo>
                <a:lnTo>
                  <a:pt x="28955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31535" y="4274820"/>
            <a:ext cx="58419" cy="62865"/>
          </a:xfrm>
          <a:custGeom>
            <a:avLst/>
            <a:gdLst/>
            <a:ahLst/>
            <a:cxnLst/>
            <a:rect l="l" t="t" r="r" b="b"/>
            <a:pathLst>
              <a:path w="58420" h="62864">
                <a:moveTo>
                  <a:pt x="28955" y="0"/>
                </a:moveTo>
                <a:lnTo>
                  <a:pt x="17680" y="2454"/>
                </a:lnTo>
                <a:lnTo>
                  <a:pt x="8477" y="9148"/>
                </a:lnTo>
                <a:lnTo>
                  <a:pt x="2274" y="19079"/>
                </a:lnTo>
                <a:lnTo>
                  <a:pt x="0" y="31241"/>
                </a:lnTo>
                <a:lnTo>
                  <a:pt x="2274" y="43404"/>
                </a:lnTo>
                <a:lnTo>
                  <a:pt x="8477" y="53335"/>
                </a:lnTo>
                <a:lnTo>
                  <a:pt x="17680" y="60029"/>
                </a:lnTo>
                <a:lnTo>
                  <a:pt x="28955" y="62483"/>
                </a:lnTo>
                <a:lnTo>
                  <a:pt x="40231" y="60029"/>
                </a:lnTo>
                <a:lnTo>
                  <a:pt x="49434" y="53335"/>
                </a:lnTo>
                <a:lnTo>
                  <a:pt x="55637" y="43404"/>
                </a:lnTo>
                <a:lnTo>
                  <a:pt x="57912" y="31241"/>
                </a:lnTo>
                <a:lnTo>
                  <a:pt x="55637" y="19079"/>
                </a:lnTo>
                <a:lnTo>
                  <a:pt x="49434" y="9148"/>
                </a:lnTo>
                <a:lnTo>
                  <a:pt x="40231" y="2454"/>
                </a:lnTo>
                <a:lnTo>
                  <a:pt x="28955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92852" y="4038600"/>
            <a:ext cx="56515" cy="64135"/>
          </a:xfrm>
          <a:custGeom>
            <a:avLst/>
            <a:gdLst/>
            <a:ahLst/>
            <a:cxnLst/>
            <a:rect l="l" t="t" r="r" b="b"/>
            <a:pathLst>
              <a:path w="56514" h="64135">
                <a:moveTo>
                  <a:pt x="28194" y="0"/>
                </a:moveTo>
                <a:lnTo>
                  <a:pt x="17198" y="2514"/>
                </a:lnTo>
                <a:lnTo>
                  <a:pt x="8239" y="9372"/>
                </a:lnTo>
                <a:lnTo>
                  <a:pt x="2208" y="19545"/>
                </a:lnTo>
                <a:lnTo>
                  <a:pt x="0" y="32003"/>
                </a:lnTo>
                <a:lnTo>
                  <a:pt x="2208" y="44462"/>
                </a:lnTo>
                <a:lnTo>
                  <a:pt x="8239" y="54635"/>
                </a:lnTo>
                <a:lnTo>
                  <a:pt x="17198" y="61493"/>
                </a:lnTo>
                <a:lnTo>
                  <a:pt x="28194" y="64008"/>
                </a:lnTo>
                <a:lnTo>
                  <a:pt x="39189" y="61493"/>
                </a:lnTo>
                <a:lnTo>
                  <a:pt x="48148" y="54635"/>
                </a:lnTo>
                <a:lnTo>
                  <a:pt x="54179" y="44462"/>
                </a:lnTo>
                <a:lnTo>
                  <a:pt x="56387" y="32003"/>
                </a:lnTo>
                <a:lnTo>
                  <a:pt x="54179" y="19545"/>
                </a:lnTo>
                <a:lnTo>
                  <a:pt x="48148" y="9372"/>
                </a:lnTo>
                <a:lnTo>
                  <a:pt x="39189" y="2514"/>
                </a:lnTo>
                <a:lnTo>
                  <a:pt x="28194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02808" y="3622547"/>
            <a:ext cx="58419" cy="62865"/>
          </a:xfrm>
          <a:custGeom>
            <a:avLst/>
            <a:gdLst/>
            <a:ahLst/>
            <a:cxnLst/>
            <a:rect l="l" t="t" r="r" b="b"/>
            <a:pathLst>
              <a:path w="58420" h="62864">
                <a:moveTo>
                  <a:pt x="28955" y="0"/>
                </a:moveTo>
                <a:lnTo>
                  <a:pt x="17680" y="2452"/>
                </a:lnTo>
                <a:lnTo>
                  <a:pt x="8477" y="9143"/>
                </a:lnTo>
                <a:lnTo>
                  <a:pt x="2274" y="19073"/>
                </a:lnTo>
                <a:lnTo>
                  <a:pt x="0" y="31241"/>
                </a:lnTo>
                <a:lnTo>
                  <a:pt x="2274" y="43410"/>
                </a:lnTo>
                <a:lnTo>
                  <a:pt x="8477" y="53339"/>
                </a:lnTo>
                <a:lnTo>
                  <a:pt x="17680" y="60031"/>
                </a:lnTo>
                <a:lnTo>
                  <a:pt x="28955" y="62483"/>
                </a:lnTo>
                <a:lnTo>
                  <a:pt x="40231" y="60031"/>
                </a:lnTo>
                <a:lnTo>
                  <a:pt x="49434" y="53339"/>
                </a:lnTo>
                <a:lnTo>
                  <a:pt x="55637" y="43410"/>
                </a:lnTo>
                <a:lnTo>
                  <a:pt x="57912" y="31241"/>
                </a:lnTo>
                <a:lnTo>
                  <a:pt x="55637" y="19073"/>
                </a:lnTo>
                <a:lnTo>
                  <a:pt x="49434" y="9143"/>
                </a:lnTo>
                <a:lnTo>
                  <a:pt x="40231" y="2452"/>
                </a:lnTo>
                <a:lnTo>
                  <a:pt x="28955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31535" y="3433571"/>
            <a:ext cx="58419" cy="62865"/>
          </a:xfrm>
          <a:custGeom>
            <a:avLst/>
            <a:gdLst/>
            <a:ahLst/>
            <a:cxnLst/>
            <a:rect l="l" t="t" r="r" b="b"/>
            <a:pathLst>
              <a:path w="58420" h="62864">
                <a:moveTo>
                  <a:pt x="28955" y="0"/>
                </a:moveTo>
                <a:lnTo>
                  <a:pt x="17680" y="2452"/>
                </a:lnTo>
                <a:lnTo>
                  <a:pt x="8477" y="9143"/>
                </a:lnTo>
                <a:lnTo>
                  <a:pt x="2274" y="19073"/>
                </a:lnTo>
                <a:lnTo>
                  <a:pt x="0" y="31241"/>
                </a:lnTo>
                <a:lnTo>
                  <a:pt x="2274" y="43410"/>
                </a:lnTo>
                <a:lnTo>
                  <a:pt x="8477" y="53339"/>
                </a:lnTo>
                <a:lnTo>
                  <a:pt x="17680" y="60031"/>
                </a:lnTo>
                <a:lnTo>
                  <a:pt x="28955" y="62483"/>
                </a:lnTo>
                <a:lnTo>
                  <a:pt x="40231" y="60031"/>
                </a:lnTo>
                <a:lnTo>
                  <a:pt x="49434" y="53339"/>
                </a:lnTo>
                <a:lnTo>
                  <a:pt x="55637" y="43410"/>
                </a:lnTo>
                <a:lnTo>
                  <a:pt x="57912" y="31241"/>
                </a:lnTo>
                <a:lnTo>
                  <a:pt x="55637" y="19073"/>
                </a:lnTo>
                <a:lnTo>
                  <a:pt x="49434" y="9143"/>
                </a:lnTo>
                <a:lnTo>
                  <a:pt x="40231" y="2452"/>
                </a:lnTo>
                <a:lnTo>
                  <a:pt x="28955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46420" y="3502152"/>
            <a:ext cx="56515" cy="64135"/>
          </a:xfrm>
          <a:custGeom>
            <a:avLst/>
            <a:gdLst/>
            <a:ahLst/>
            <a:cxnLst/>
            <a:rect l="l" t="t" r="r" b="b"/>
            <a:pathLst>
              <a:path w="56514" h="64135">
                <a:moveTo>
                  <a:pt x="28193" y="0"/>
                </a:moveTo>
                <a:lnTo>
                  <a:pt x="17198" y="2518"/>
                </a:lnTo>
                <a:lnTo>
                  <a:pt x="8239" y="9382"/>
                </a:lnTo>
                <a:lnTo>
                  <a:pt x="2208" y="19556"/>
                </a:lnTo>
                <a:lnTo>
                  <a:pt x="0" y="32004"/>
                </a:lnTo>
                <a:lnTo>
                  <a:pt x="2208" y="44451"/>
                </a:lnTo>
                <a:lnTo>
                  <a:pt x="8239" y="54625"/>
                </a:lnTo>
                <a:lnTo>
                  <a:pt x="17198" y="61489"/>
                </a:lnTo>
                <a:lnTo>
                  <a:pt x="28193" y="64008"/>
                </a:lnTo>
                <a:lnTo>
                  <a:pt x="39189" y="61489"/>
                </a:lnTo>
                <a:lnTo>
                  <a:pt x="48148" y="54625"/>
                </a:lnTo>
                <a:lnTo>
                  <a:pt x="54179" y="44451"/>
                </a:lnTo>
                <a:lnTo>
                  <a:pt x="56387" y="32004"/>
                </a:lnTo>
                <a:lnTo>
                  <a:pt x="54179" y="19556"/>
                </a:lnTo>
                <a:lnTo>
                  <a:pt x="48148" y="9382"/>
                </a:lnTo>
                <a:lnTo>
                  <a:pt x="39189" y="2518"/>
                </a:lnTo>
                <a:lnTo>
                  <a:pt x="28193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02808" y="3319271"/>
            <a:ext cx="58419" cy="64135"/>
          </a:xfrm>
          <a:custGeom>
            <a:avLst/>
            <a:gdLst/>
            <a:ahLst/>
            <a:cxnLst/>
            <a:rect l="l" t="t" r="r" b="b"/>
            <a:pathLst>
              <a:path w="58420" h="64135">
                <a:moveTo>
                  <a:pt x="28955" y="0"/>
                </a:moveTo>
                <a:lnTo>
                  <a:pt x="17680" y="2518"/>
                </a:lnTo>
                <a:lnTo>
                  <a:pt x="8477" y="9382"/>
                </a:lnTo>
                <a:lnTo>
                  <a:pt x="2274" y="19556"/>
                </a:lnTo>
                <a:lnTo>
                  <a:pt x="0" y="32003"/>
                </a:lnTo>
                <a:lnTo>
                  <a:pt x="2274" y="44451"/>
                </a:lnTo>
                <a:lnTo>
                  <a:pt x="8477" y="54625"/>
                </a:lnTo>
                <a:lnTo>
                  <a:pt x="17680" y="61489"/>
                </a:lnTo>
                <a:lnTo>
                  <a:pt x="28955" y="64007"/>
                </a:lnTo>
                <a:lnTo>
                  <a:pt x="40231" y="61489"/>
                </a:lnTo>
                <a:lnTo>
                  <a:pt x="49434" y="54625"/>
                </a:lnTo>
                <a:lnTo>
                  <a:pt x="55637" y="44451"/>
                </a:lnTo>
                <a:lnTo>
                  <a:pt x="57912" y="32003"/>
                </a:lnTo>
                <a:lnTo>
                  <a:pt x="55637" y="19556"/>
                </a:lnTo>
                <a:lnTo>
                  <a:pt x="49434" y="9382"/>
                </a:lnTo>
                <a:lnTo>
                  <a:pt x="40231" y="2518"/>
                </a:lnTo>
                <a:lnTo>
                  <a:pt x="28955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522976" y="3144011"/>
            <a:ext cx="58419" cy="64135"/>
          </a:xfrm>
          <a:custGeom>
            <a:avLst/>
            <a:gdLst/>
            <a:ahLst/>
            <a:cxnLst/>
            <a:rect l="l" t="t" r="r" b="b"/>
            <a:pathLst>
              <a:path w="58420" h="64135">
                <a:moveTo>
                  <a:pt x="28956" y="0"/>
                </a:moveTo>
                <a:lnTo>
                  <a:pt x="17680" y="2518"/>
                </a:lnTo>
                <a:lnTo>
                  <a:pt x="8477" y="9382"/>
                </a:lnTo>
                <a:lnTo>
                  <a:pt x="2274" y="19556"/>
                </a:lnTo>
                <a:lnTo>
                  <a:pt x="0" y="32004"/>
                </a:lnTo>
                <a:lnTo>
                  <a:pt x="2274" y="44451"/>
                </a:lnTo>
                <a:lnTo>
                  <a:pt x="8477" y="54625"/>
                </a:lnTo>
                <a:lnTo>
                  <a:pt x="17680" y="61489"/>
                </a:lnTo>
                <a:lnTo>
                  <a:pt x="28956" y="64007"/>
                </a:lnTo>
                <a:lnTo>
                  <a:pt x="40231" y="61489"/>
                </a:lnTo>
                <a:lnTo>
                  <a:pt x="49434" y="54625"/>
                </a:lnTo>
                <a:lnTo>
                  <a:pt x="55637" y="44451"/>
                </a:lnTo>
                <a:lnTo>
                  <a:pt x="57912" y="32004"/>
                </a:lnTo>
                <a:lnTo>
                  <a:pt x="55637" y="19556"/>
                </a:lnTo>
                <a:lnTo>
                  <a:pt x="49434" y="9382"/>
                </a:lnTo>
                <a:lnTo>
                  <a:pt x="40231" y="2518"/>
                </a:lnTo>
                <a:lnTo>
                  <a:pt x="28956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61788" y="4253484"/>
            <a:ext cx="56515" cy="64135"/>
          </a:xfrm>
          <a:custGeom>
            <a:avLst/>
            <a:gdLst/>
            <a:ahLst/>
            <a:cxnLst/>
            <a:rect l="l" t="t" r="r" b="b"/>
            <a:pathLst>
              <a:path w="56514" h="64135">
                <a:moveTo>
                  <a:pt x="28194" y="0"/>
                </a:moveTo>
                <a:lnTo>
                  <a:pt x="17198" y="2514"/>
                </a:lnTo>
                <a:lnTo>
                  <a:pt x="8239" y="9372"/>
                </a:lnTo>
                <a:lnTo>
                  <a:pt x="2208" y="19545"/>
                </a:lnTo>
                <a:lnTo>
                  <a:pt x="0" y="32003"/>
                </a:lnTo>
                <a:lnTo>
                  <a:pt x="2208" y="44462"/>
                </a:lnTo>
                <a:lnTo>
                  <a:pt x="8239" y="54635"/>
                </a:lnTo>
                <a:lnTo>
                  <a:pt x="17198" y="61493"/>
                </a:lnTo>
                <a:lnTo>
                  <a:pt x="28194" y="64007"/>
                </a:lnTo>
                <a:lnTo>
                  <a:pt x="39189" y="61493"/>
                </a:lnTo>
                <a:lnTo>
                  <a:pt x="48148" y="54635"/>
                </a:lnTo>
                <a:lnTo>
                  <a:pt x="54179" y="44462"/>
                </a:lnTo>
                <a:lnTo>
                  <a:pt x="56387" y="32003"/>
                </a:lnTo>
                <a:lnTo>
                  <a:pt x="54179" y="19545"/>
                </a:lnTo>
                <a:lnTo>
                  <a:pt x="48148" y="9372"/>
                </a:lnTo>
                <a:lnTo>
                  <a:pt x="39189" y="2514"/>
                </a:lnTo>
                <a:lnTo>
                  <a:pt x="28194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95415" y="3672840"/>
            <a:ext cx="58419" cy="64135"/>
          </a:xfrm>
          <a:custGeom>
            <a:avLst/>
            <a:gdLst/>
            <a:ahLst/>
            <a:cxnLst/>
            <a:rect l="l" t="t" r="r" b="b"/>
            <a:pathLst>
              <a:path w="58420" h="64135">
                <a:moveTo>
                  <a:pt x="28956" y="0"/>
                </a:moveTo>
                <a:lnTo>
                  <a:pt x="17680" y="2518"/>
                </a:lnTo>
                <a:lnTo>
                  <a:pt x="8477" y="9382"/>
                </a:lnTo>
                <a:lnTo>
                  <a:pt x="2274" y="19556"/>
                </a:lnTo>
                <a:lnTo>
                  <a:pt x="0" y="32004"/>
                </a:lnTo>
                <a:lnTo>
                  <a:pt x="2274" y="44451"/>
                </a:lnTo>
                <a:lnTo>
                  <a:pt x="8477" y="54625"/>
                </a:lnTo>
                <a:lnTo>
                  <a:pt x="17680" y="61489"/>
                </a:lnTo>
                <a:lnTo>
                  <a:pt x="28956" y="64008"/>
                </a:lnTo>
                <a:lnTo>
                  <a:pt x="40231" y="61489"/>
                </a:lnTo>
                <a:lnTo>
                  <a:pt x="49434" y="54625"/>
                </a:lnTo>
                <a:lnTo>
                  <a:pt x="55637" y="44451"/>
                </a:lnTo>
                <a:lnTo>
                  <a:pt x="57912" y="32004"/>
                </a:lnTo>
                <a:lnTo>
                  <a:pt x="55637" y="19556"/>
                </a:lnTo>
                <a:lnTo>
                  <a:pt x="49434" y="9382"/>
                </a:lnTo>
                <a:lnTo>
                  <a:pt x="40231" y="2518"/>
                </a:lnTo>
                <a:lnTo>
                  <a:pt x="28956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13376" y="4191000"/>
            <a:ext cx="56515" cy="62865"/>
          </a:xfrm>
          <a:custGeom>
            <a:avLst/>
            <a:gdLst/>
            <a:ahLst/>
            <a:cxnLst/>
            <a:rect l="l" t="t" r="r" b="b"/>
            <a:pathLst>
              <a:path w="56514" h="62864">
                <a:moveTo>
                  <a:pt x="28194" y="0"/>
                </a:moveTo>
                <a:lnTo>
                  <a:pt x="17198" y="2454"/>
                </a:lnTo>
                <a:lnTo>
                  <a:pt x="8239" y="9148"/>
                </a:lnTo>
                <a:lnTo>
                  <a:pt x="2208" y="19079"/>
                </a:lnTo>
                <a:lnTo>
                  <a:pt x="0" y="31241"/>
                </a:lnTo>
                <a:lnTo>
                  <a:pt x="2208" y="43404"/>
                </a:lnTo>
                <a:lnTo>
                  <a:pt x="8239" y="53335"/>
                </a:lnTo>
                <a:lnTo>
                  <a:pt x="17198" y="60029"/>
                </a:lnTo>
                <a:lnTo>
                  <a:pt x="28194" y="62484"/>
                </a:lnTo>
                <a:lnTo>
                  <a:pt x="39189" y="60029"/>
                </a:lnTo>
                <a:lnTo>
                  <a:pt x="48148" y="53335"/>
                </a:lnTo>
                <a:lnTo>
                  <a:pt x="54179" y="43404"/>
                </a:lnTo>
                <a:lnTo>
                  <a:pt x="56387" y="31241"/>
                </a:lnTo>
                <a:lnTo>
                  <a:pt x="54179" y="19079"/>
                </a:lnTo>
                <a:lnTo>
                  <a:pt x="48148" y="9148"/>
                </a:lnTo>
                <a:lnTo>
                  <a:pt x="39189" y="2454"/>
                </a:lnTo>
                <a:lnTo>
                  <a:pt x="28194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56632" y="4130040"/>
            <a:ext cx="58419" cy="64135"/>
          </a:xfrm>
          <a:custGeom>
            <a:avLst/>
            <a:gdLst/>
            <a:ahLst/>
            <a:cxnLst/>
            <a:rect l="l" t="t" r="r" b="b"/>
            <a:pathLst>
              <a:path w="58420" h="64135">
                <a:moveTo>
                  <a:pt x="28955" y="0"/>
                </a:moveTo>
                <a:lnTo>
                  <a:pt x="17680" y="2514"/>
                </a:lnTo>
                <a:lnTo>
                  <a:pt x="8477" y="9372"/>
                </a:lnTo>
                <a:lnTo>
                  <a:pt x="2274" y="19545"/>
                </a:lnTo>
                <a:lnTo>
                  <a:pt x="0" y="32004"/>
                </a:lnTo>
                <a:lnTo>
                  <a:pt x="2274" y="44462"/>
                </a:lnTo>
                <a:lnTo>
                  <a:pt x="8477" y="54635"/>
                </a:lnTo>
                <a:lnTo>
                  <a:pt x="17680" y="61493"/>
                </a:lnTo>
                <a:lnTo>
                  <a:pt x="28955" y="64008"/>
                </a:lnTo>
                <a:lnTo>
                  <a:pt x="40231" y="61493"/>
                </a:lnTo>
                <a:lnTo>
                  <a:pt x="49434" y="54635"/>
                </a:lnTo>
                <a:lnTo>
                  <a:pt x="55637" y="44462"/>
                </a:lnTo>
                <a:lnTo>
                  <a:pt x="57912" y="32004"/>
                </a:lnTo>
                <a:lnTo>
                  <a:pt x="55637" y="19545"/>
                </a:lnTo>
                <a:lnTo>
                  <a:pt x="49434" y="9372"/>
                </a:lnTo>
                <a:lnTo>
                  <a:pt x="40231" y="2514"/>
                </a:lnTo>
                <a:lnTo>
                  <a:pt x="28955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027676" y="3777996"/>
            <a:ext cx="58419" cy="62865"/>
          </a:xfrm>
          <a:custGeom>
            <a:avLst/>
            <a:gdLst/>
            <a:ahLst/>
            <a:cxnLst/>
            <a:rect l="l" t="t" r="r" b="b"/>
            <a:pathLst>
              <a:path w="58420" h="62864">
                <a:moveTo>
                  <a:pt x="28956" y="0"/>
                </a:moveTo>
                <a:lnTo>
                  <a:pt x="17680" y="2452"/>
                </a:lnTo>
                <a:lnTo>
                  <a:pt x="8477" y="9143"/>
                </a:lnTo>
                <a:lnTo>
                  <a:pt x="2274" y="19073"/>
                </a:lnTo>
                <a:lnTo>
                  <a:pt x="0" y="31241"/>
                </a:lnTo>
                <a:lnTo>
                  <a:pt x="2274" y="43410"/>
                </a:lnTo>
                <a:lnTo>
                  <a:pt x="8477" y="53339"/>
                </a:lnTo>
                <a:lnTo>
                  <a:pt x="17680" y="60031"/>
                </a:lnTo>
                <a:lnTo>
                  <a:pt x="28956" y="62483"/>
                </a:lnTo>
                <a:lnTo>
                  <a:pt x="40231" y="60031"/>
                </a:lnTo>
                <a:lnTo>
                  <a:pt x="49434" y="53339"/>
                </a:lnTo>
                <a:lnTo>
                  <a:pt x="55637" y="43410"/>
                </a:lnTo>
                <a:lnTo>
                  <a:pt x="57912" y="31241"/>
                </a:lnTo>
                <a:lnTo>
                  <a:pt x="55637" y="19073"/>
                </a:lnTo>
                <a:lnTo>
                  <a:pt x="49434" y="9143"/>
                </a:lnTo>
                <a:lnTo>
                  <a:pt x="40231" y="2452"/>
                </a:lnTo>
                <a:lnTo>
                  <a:pt x="28956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378196" y="3233927"/>
            <a:ext cx="56515" cy="62865"/>
          </a:xfrm>
          <a:custGeom>
            <a:avLst/>
            <a:gdLst/>
            <a:ahLst/>
            <a:cxnLst/>
            <a:rect l="l" t="t" r="r" b="b"/>
            <a:pathLst>
              <a:path w="56514" h="62864">
                <a:moveTo>
                  <a:pt x="28193" y="0"/>
                </a:moveTo>
                <a:lnTo>
                  <a:pt x="17198" y="2452"/>
                </a:lnTo>
                <a:lnTo>
                  <a:pt x="8239" y="9144"/>
                </a:lnTo>
                <a:lnTo>
                  <a:pt x="2208" y="19073"/>
                </a:lnTo>
                <a:lnTo>
                  <a:pt x="0" y="31242"/>
                </a:lnTo>
                <a:lnTo>
                  <a:pt x="2208" y="43410"/>
                </a:lnTo>
                <a:lnTo>
                  <a:pt x="8239" y="53340"/>
                </a:lnTo>
                <a:lnTo>
                  <a:pt x="17198" y="60031"/>
                </a:lnTo>
                <a:lnTo>
                  <a:pt x="28193" y="62484"/>
                </a:lnTo>
                <a:lnTo>
                  <a:pt x="39189" y="60031"/>
                </a:lnTo>
                <a:lnTo>
                  <a:pt x="48148" y="53340"/>
                </a:lnTo>
                <a:lnTo>
                  <a:pt x="54179" y="43410"/>
                </a:lnTo>
                <a:lnTo>
                  <a:pt x="56387" y="31242"/>
                </a:lnTo>
                <a:lnTo>
                  <a:pt x="54179" y="19073"/>
                </a:lnTo>
                <a:lnTo>
                  <a:pt x="48148" y="9144"/>
                </a:lnTo>
                <a:lnTo>
                  <a:pt x="39189" y="2452"/>
                </a:lnTo>
                <a:lnTo>
                  <a:pt x="28193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263896" y="3872484"/>
            <a:ext cx="56515" cy="64135"/>
          </a:xfrm>
          <a:custGeom>
            <a:avLst/>
            <a:gdLst/>
            <a:ahLst/>
            <a:cxnLst/>
            <a:rect l="l" t="t" r="r" b="b"/>
            <a:pathLst>
              <a:path w="56514" h="64135">
                <a:moveTo>
                  <a:pt x="28193" y="0"/>
                </a:moveTo>
                <a:lnTo>
                  <a:pt x="17198" y="2514"/>
                </a:lnTo>
                <a:lnTo>
                  <a:pt x="8239" y="9372"/>
                </a:lnTo>
                <a:lnTo>
                  <a:pt x="2208" y="19545"/>
                </a:lnTo>
                <a:lnTo>
                  <a:pt x="0" y="32003"/>
                </a:lnTo>
                <a:lnTo>
                  <a:pt x="2208" y="44462"/>
                </a:lnTo>
                <a:lnTo>
                  <a:pt x="8239" y="54635"/>
                </a:lnTo>
                <a:lnTo>
                  <a:pt x="17198" y="61493"/>
                </a:lnTo>
                <a:lnTo>
                  <a:pt x="28193" y="64007"/>
                </a:lnTo>
                <a:lnTo>
                  <a:pt x="39189" y="61493"/>
                </a:lnTo>
                <a:lnTo>
                  <a:pt x="48148" y="54635"/>
                </a:lnTo>
                <a:lnTo>
                  <a:pt x="54179" y="44462"/>
                </a:lnTo>
                <a:lnTo>
                  <a:pt x="56387" y="32003"/>
                </a:lnTo>
                <a:lnTo>
                  <a:pt x="54179" y="19545"/>
                </a:lnTo>
                <a:lnTo>
                  <a:pt x="48148" y="9372"/>
                </a:lnTo>
                <a:lnTo>
                  <a:pt x="39189" y="2514"/>
                </a:lnTo>
                <a:lnTo>
                  <a:pt x="28193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888735" y="3345179"/>
            <a:ext cx="58419" cy="64135"/>
          </a:xfrm>
          <a:custGeom>
            <a:avLst/>
            <a:gdLst/>
            <a:ahLst/>
            <a:cxnLst/>
            <a:rect l="l" t="t" r="r" b="b"/>
            <a:pathLst>
              <a:path w="58420" h="64135">
                <a:moveTo>
                  <a:pt x="28955" y="0"/>
                </a:moveTo>
                <a:lnTo>
                  <a:pt x="17680" y="2518"/>
                </a:lnTo>
                <a:lnTo>
                  <a:pt x="8477" y="9382"/>
                </a:lnTo>
                <a:lnTo>
                  <a:pt x="2274" y="19556"/>
                </a:lnTo>
                <a:lnTo>
                  <a:pt x="0" y="32004"/>
                </a:lnTo>
                <a:lnTo>
                  <a:pt x="2274" y="44451"/>
                </a:lnTo>
                <a:lnTo>
                  <a:pt x="8477" y="54625"/>
                </a:lnTo>
                <a:lnTo>
                  <a:pt x="17680" y="61489"/>
                </a:lnTo>
                <a:lnTo>
                  <a:pt x="28955" y="64008"/>
                </a:lnTo>
                <a:lnTo>
                  <a:pt x="40231" y="61489"/>
                </a:lnTo>
                <a:lnTo>
                  <a:pt x="49434" y="54625"/>
                </a:lnTo>
                <a:lnTo>
                  <a:pt x="55637" y="44451"/>
                </a:lnTo>
                <a:lnTo>
                  <a:pt x="57912" y="32004"/>
                </a:lnTo>
                <a:lnTo>
                  <a:pt x="55637" y="19556"/>
                </a:lnTo>
                <a:lnTo>
                  <a:pt x="49434" y="9382"/>
                </a:lnTo>
                <a:lnTo>
                  <a:pt x="40231" y="2518"/>
                </a:lnTo>
                <a:lnTo>
                  <a:pt x="28955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551932" y="3628644"/>
            <a:ext cx="58419" cy="62865"/>
          </a:xfrm>
          <a:custGeom>
            <a:avLst/>
            <a:gdLst/>
            <a:ahLst/>
            <a:cxnLst/>
            <a:rect l="l" t="t" r="r" b="b"/>
            <a:pathLst>
              <a:path w="58420" h="62864">
                <a:moveTo>
                  <a:pt x="28955" y="0"/>
                </a:moveTo>
                <a:lnTo>
                  <a:pt x="17680" y="2452"/>
                </a:lnTo>
                <a:lnTo>
                  <a:pt x="8477" y="9143"/>
                </a:lnTo>
                <a:lnTo>
                  <a:pt x="2274" y="19073"/>
                </a:lnTo>
                <a:lnTo>
                  <a:pt x="0" y="31241"/>
                </a:lnTo>
                <a:lnTo>
                  <a:pt x="2274" y="43410"/>
                </a:lnTo>
                <a:lnTo>
                  <a:pt x="8477" y="53339"/>
                </a:lnTo>
                <a:lnTo>
                  <a:pt x="17680" y="60031"/>
                </a:lnTo>
                <a:lnTo>
                  <a:pt x="28955" y="62483"/>
                </a:lnTo>
                <a:lnTo>
                  <a:pt x="40231" y="60031"/>
                </a:lnTo>
                <a:lnTo>
                  <a:pt x="49434" y="53339"/>
                </a:lnTo>
                <a:lnTo>
                  <a:pt x="55637" y="43410"/>
                </a:lnTo>
                <a:lnTo>
                  <a:pt x="57912" y="31241"/>
                </a:lnTo>
                <a:lnTo>
                  <a:pt x="55637" y="19073"/>
                </a:lnTo>
                <a:lnTo>
                  <a:pt x="49434" y="9143"/>
                </a:lnTo>
                <a:lnTo>
                  <a:pt x="40231" y="2452"/>
                </a:lnTo>
                <a:lnTo>
                  <a:pt x="28955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894832" y="3534155"/>
            <a:ext cx="56515" cy="64135"/>
          </a:xfrm>
          <a:custGeom>
            <a:avLst/>
            <a:gdLst/>
            <a:ahLst/>
            <a:cxnLst/>
            <a:rect l="l" t="t" r="r" b="b"/>
            <a:pathLst>
              <a:path w="56514" h="64135">
                <a:moveTo>
                  <a:pt x="28193" y="0"/>
                </a:moveTo>
                <a:lnTo>
                  <a:pt x="17198" y="2518"/>
                </a:lnTo>
                <a:lnTo>
                  <a:pt x="8239" y="9382"/>
                </a:lnTo>
                <a:lnTo>
                  <a:pt x="2208" y="19556"/>
                </a:lnTo>
                <a:lnTo>
                  <a:pt x="0" y="32004"/>
                </a:lnTo>
                <a:lnTo>
                  <a:pt x="2208" y="44451"/>
                </a:lnTo>
                <a:lnTo>
                  <a:pt x="8239" y="54625"/>
                </a:lnTo>
                <a:lnTo>
                  <a:pt x="17198" y="61489"/>
                </a:lnTo>
                <a:lnTo>
                  <a:pt x="28193" y="64008"/>
                </a:lnTo>
                <a:lnTo>
                  <a:pt x="39189" y="61489"/>
                </a:lnTo>
                <a:lnTo>
                  <a:pt x="48148" y="54625"/>
                </a:lnTo>
                <a:lnTo>
                  <a:pt x="54179" y="44451"/>
                </a:lnTo>
                <a:lnTo>
                  <a:pt x="56387" y="32004"/>
                </a:lnTo>
                <a:lnTo>
                  <a:pt x="54179" y="19556"/>
                </a:lnTo>
                <a:lnTo>
                  <a:pt x="48148" y="9382"/>
                </a:lnTo>
                <a:lnTo>
                  <a:pt x="39189" y="2518"/>
                </a:lnTo>
                <a:lnTo>
                  <a:pt x="28193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74664" y="3401567"/>
            <a:ext cx="56515" cy="62865"/>
          </a:xfrm>
          <a:custGeom>
            <a:avLst/>
            <a:gdLst/>
            <a:ahLst/>
            <a:cxnLst/>
            <a:rect l="l" t="t" r="r" b="b"/>
            <a:pathLst>
              <a:path w="56514" h="62864">
                <a:moveTo>
                  <a:pt x="28194" y="0"/>
                </a:moveTo>
                <a:lnTo>
                  <a:pt x="17198" y="2452"/>
                </a:lnTo>
                <a:lnTo>
                  <a:pt x="8239" y="9143"/>
                </a:lnTo>
                <a:lnTo>
                  <a:pt x="2208" y="19073"/>
                </a:lnTo>
                <a:lnTo>
                  <a:pt x="0" y="31241"/>
                </a:lnTo>
                <a:lnTo>
                  <a:pt x="2208" y="43410"/>
                </a:lnTo>
                <a:lnTo>
                  <a:pt x="8239" y="53339"/>
                </a:lnTo>
                <a:lnTo>
                  <a:pt x="17198" y="60031"/>
                </a:lnTo>
                <a:lnTo>
                  <a:pt x="28194" y="62483"/>
                </a:lnTo>
                <a:lnTo>
                  <a:pt x="39189" y="60031"/>
                </a:lnTo>
                <a:lnTo>
                  <a:pt x="48148" y="53339"/>
                </a:lnTo>
                <a:lnTo>
                  <a:pt x="54179" y="43410"/>
                </a:lnTo>
                <a:lnTo>
                  <a:pt x="56387" y="31241"/>
                </a:lnTo>
                <a:lnTo>
                  <a:pt x="54179" y="19073"/>
                </a:lnTo>
                <a:lnTo>
                  <a:pt x="48148" y="9143"/>
                </a:lnTo>
                <a:lnTo>
                  <a:pt x="39189" y="2452"/>
                </a:lnTo>
                <a:lnTo>
                  <a:pt x="28194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60646" y="2860548"/>
            <a:ext cx="76200" cy="1651635"/>
          </a:xfrm>
          <a:custGeom>
            <a:avLst/>
            <a:gdLst/>
            <a:ahLst/>
            <a:cxnLst/>
            <a:rect l="l" t="t" r="r" b="b"/>
            <a:pathLst>
              <a:path w="76200" h="1651635">
                <a:moveTo>
                  <a:pt x="44493" y="76178"/>
                </a:moveTo>
                <a:lnTo>
                  <a:pt x="31793" y="76221"/>
                </a:lnTo>
                <a:lnTo>
                  <a:pt x="37211" y="1651228"/>
                </a:lnTo>
                <a:lnTo>
                  <a:pt x="49911" y="1651177"/>
                </a:lnTo>
                <a:lnTo>
                  <a:pt x="44493" y="76178"/>
                </a:lnTo>
                <a:close/>
              </a:path>
              <a:path w="76200" h="1651635">
                <a:moveTo>
                  <a:pt x="37845" y="0"/>
                </a:moveTo>
                <a:lnTo>
                  <a:pt x="0" y="76326"/>
                </a:lnTo>
                <a:lnTo>
                  <a:pt x="31793" y="76221"/>
                </a:lnTo>
                <a:lnTo>
                  <a:pt x="31750" y="63500"/>
                </a:lnTo>
                <a:lnTo>
                  <a:pt x="69861" y="63500"/>
                </a:lnTo>
                <a:lnTo>
                  <a:pt x="37845" y="0"/>
                </a:lnTo>
                <a:close/>
              </a:path>
              <a:path w="76200" h="1651635">
                <a:moveTo>
                  <a:pt x="44450" y="63500"/>
                </a:moveTo>
                <a:lnTo>
                  <a:pt x="31750" y="63500"/>
                </a:lnTo>
                <a:lnTo>
                  <a:pt x="31793" y="76221"/>
                </a:lnTo>
                <a:lnTo>
                  <a:pt x="44493" y="76178"/>
                </a:lnTo>
                <a:lnTo>
                  <a:pt x="44450" y="63500"/>
                </a:lnTo>
                <a:close/>
              </a:path>
              <a:path w="76200" h="1651635">
                <a:moveTo>
                  <a:pt x="69861" y="63500"/>
                </a:moveTo>
                <a:lnTo>
                  <a:pt x="44450" y="63500"/>
                </a:lnTo>
                <a:lnTo>
                  <a:pt x="44493" y="76178"/>
                </a:lnTo>
                <a:lnTo>
                  <a:pt x="76200" y="76072"/>
                </a:lnTo>
                <a:lnTo>
                  <a:pt x="69861" y="635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01540" y="4465751"/>
            <a:ext cx="1886585" cy="76200"/>
          </a:xfrm>
          <a:custGeom>
            <a:avLst/>
            <a:gdLst/>
            <a:ahLst/>
            <a:cxnLst/>
            <a:rect l="l" t="t" r="r" b="b"/>
            <a:pathLst>
              <a:path w="1886584" h="76200">
                <a:moveTo>
                  <a:pt x="1874438" y="31673"/>
                </a:moveTo>
                <a:lnTo>
                  <a:pt x="1823085" y="31673"/>
                </a:lnTo>
                <a:lnTo>
                  <a:pt x="1823212" y="44373"/>
                </a:lnTo>
                <a:lnTo>
                  <a:pt x="1810480" y="44445"/>
                </a:lnTo>
                <a:lnTo>
                  <a:pt x="1810639" y="76199"/>
                </a:lnTo>
                <a:lnTo>
                  <a:pt x="1886585" y="37668"/>
                </a:lnTo>
                <a:lnTo>
                  <a:pt x="1874438" y="31673"/>
                </a:lnTo>
                <a:close/>
              </a:path>
              <a:path w="1886584" h="76200">
                <a:moveTo>
                  <a:pt x="1810416" y="31744"/>
                </a:moveTo>
                <a:lnTo>
                  <a:pt x="0" y="41909"/>
                </a:lnTo>
                <a:lnTo>
                  <a:pt x="0" y="54609"/>
                </a:lnTo>
                <a:lnTo>
                  <a:pt x="1810480" y="44445"/>
                </a:lnTo>
                <a:lnTo>
                  <a:pt x="1810416" y="31744"/>
                </a:lnTo>
                <a:close/>
              </a:path>
              <a:path w="1886584" h="76200">
                <a:moveTo>
                  <a:pt x="1823085" y="31673"/>
                </a:moveTo>
                <a:lnTo>
                  <a:pt x="1810416" y="31744"/>
                </a:lnTo>
                <a:lnTo>
                  <a:pt x="1810480" y="44445"/>
                </a:lnTo>
                <a:lnTo>
                  <a:pt x="1823212" y="44373"/>
                </a:lnTo>
                <a:lnTo>
                  <a:pt x="1823085" y="31673"/>
                </a:lnTo>
                <a:close/>
              </a:path>
              <a:path w="1886584" h="76200">
                <a:moveTo>
                  <a:pt x="1810258" y="0"/>
                </a:moveTo>
                <a:lnTo>
                  <a:pt x="1810416" y="31744"/>
                </a:lnTo>
                <a:lnTo>
                  <a:pt x="1874438" y="31673"/>
                </a:lnTo>
                <a:lnTo>
                  <a:pt x="1810258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442965" y="4016502"/>
            <a:ext cx="162560" cy="148590"/>
          </a:xfrm>
          <a:custGeom>
            <a:avLst/>
            <a:gdLst/>
            <a:ahLst/>
            <a:cxnLst/>
            <a:rect l="l" t="t" r="r" b="b"/>
            <a:pathLst>
              <a:path w="162560" h="148589">
                <a:moveTo>
                  <a:pt x="0" y="0"/>
                </a:moveTo>
                <a:lnTo>
                  <a:pt x="162306" y="148475"/>
                </a:lnTo>
              </a:path>
            </a:pathLst>
          </a:custGeom>
          <a:ln w="38100">
            <a:solidFill>
              <a:srgbClr val="0D80B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211317" y="3358134"/>
            <a:ext cx="173355" cy="151765"/>
          </a:xfrm>
          <a:custGeom>
            <a:avLst/>
            <a:gdLst/>
            <a:ahLst/>
            <a:cxnLst/>
            <a:rect l="l" t="t" r="r" b="b"/>
            <a:pathLst>
              <a:path w="173354" h="151764">
                <a:moveTo>
                  <a:pt x="173355" y="0"/>
                </a:moveTo>
                <a:lnTo>
                  <a:pt x="0" y="151257"/>
                </a:lnTo>
              </a:path>
            </a:pathLst>
          </a:custGeom>
          <a:ln w="38100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232653" y="3359658"/>
            <a:ext cx="162560" cy="148590"/>
          </a:xfrm>
          <a:custGeom>
            <a:avLst/>
            <a:gdLst/>
            <a:ahLst/>
            <a:cxnLst/>
            <a:rect l="l" t="t" r="r" b="b"/>
            <a:pathLst>
              <a:path w="162560" h="148589">
                <a:moveTo>
                  <a:pt x="0" y="0"/>
                </a:moveTo>
                <a:lnTo>
                  <a:pt x="162306" y="148463"/>
                </a:lnTo>
              </a:path>
            </a:pathLst>
          </a:custGeom>
          <a:ln w="38100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438394" y="4007358"/>
            <a:ext cx="173355" cy="151765"/>
          </a:xfrm>
          <a:custGeom>
            <a:avLst/>
            <a:gdLst/>
            <a:ahLst/>
            <a:cxnLst/>
            <a:rect l="l" t="t" r="r" b="b"/>
            <a:pathLst>
              <a:path w="173354" h="151764">
                <a:moveTo>
                  <a:pt x="173354" y="0"/>
                </a:moveTo>
                <a:lnTo>
                  <a:pt x="0" y="151206"/>
                </a:lnTo>
              </a:path>
            </a:pathLst>
          </a:custGeom>
          <a:ln w="38100">
            <a:solidFill>
              <a:srgbClr val="0D80B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19471" y="4525772"/>
            <a:ext cx="4457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X-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a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x</a:t>
            </a:r>
            <a:r>
              <a:rPr sz="1400" dirty="0">
                <a:solidFill>
                  <a:srgbClr val="5F5F5F"/>
                </a:solidFill>
                <a:cs typeface="Calibri"/>
              </a:rPr>
              <a:t>is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32934" y="3459326"/>
            <a:ext cx="203835" cy="4394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Y</a:t>
            </a:r>
            <a:r>
              <a:rPr sz="1400" dirty="0">
                <a:solidFill>
                  <a:srgbClr val="5F5F5F"/>
                </a:solidFill>
                <a:cs typeface="Calibri"/>
              </a:rPr>
              <a:t>-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a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x</a:t>
            </a:r>
            <a:r>
              <a:rPr sz="1400" dirty="0">
                <a:solidFill>
                  <a:srgbClr val="5F5F5F"/>
                </a:solidFill>
                <a:cs typeface="Calibri"/>
              </a:rPr>
              <a:t>is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69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4560" y="844296"/>
            <a:ext cx="6483350" cy="29209"/>
          </a:xfrm>
          <a:custGeom>
            <a:avLst/>
            <a:gdLst/>
            <a:ahLst/>
            <a:cxnLst/>
            <a:rect l="l" t="t" r="r" b="b"/>
            <a:pathLst>
              <a:path w="6483350" h="29209">
                <a:moveTo>
                  <a:pt x="0" y="28955"/>
                </a:moveTo>
                <a:lnTo>
                  <a:pt x="6483096" y="28955"/>
                </a:lnTo>
                <a:lnTo>
                  <a:pt x="6483096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4560" y="844296"/>
            <a:ext cx="6483350" cy="29209"/>
          </a:xfrm>
          <a:custGeom>
            <a:avLst/>
            <a:gdLst/>
            <a:ahLst/>
            <a:cxnLst/>
            <a:rect l="l" t="t" r="r" b="b"/>
            <a:pathLst>
              <a:path w="6483350" h="29209">
                <a:moveTo>
                  <a:pt x="0" y="28955"/>
                </a:moveTo>
                <a:lnTo>
                  <a:pt x="6483096" y="28955"/>
                </a:lnTo>
                <a:lnTo>
                  <a:pt x="6483096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849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How </a:t>
            </a:r>
            <a:r>
              <a:rPr sz="2800" spc="-10" dirty="0">
                <a:solidFill>
                  <a:srgbClr val="095A82"/>
                </a:solidFill>
              </a:rPr>
              <a:t>K-Means </a:t>
            </a:r>
            <a:r>
              <a:rPr sz="2800" spc="-5" dirty="0">
                <a:solidFill>
                  <a:srgbClr val="095A82"/>
                </a:solidFill>
              </a:rPr>
              <a:t>Clustering</a:t>
            </a:r>
            <a:r>
              <a:rPr sz="2800" spc="4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Works?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138684" y="844296"/>
            <a:ext cx="2056130" cy="3959860"/>
          </a:xfrm>
          <a:custGeom>
            <a:avLst/>
            <a:gdLst/>
            <a:ahLst/>
            <a:cxnLst/>
            <a:rect l="l" t="t" r="r" b="b"/>
            <a:pathLst>
              <a:path w="2056130" h="3959860">
                <a:moveTo>
                  <a:pt x="0" y="3959352"/>
                </a:moveTo>
                <a:lnTo>
                  <a:pt x="2055876" y="3959352"/>
                </a:lnTo>
                <a:lnTo>
                  <a:pt x="2055876" y="0"/>
                </a:lnTo>
                <a:lnTo>
                  <a:pt x="0" y="0"/>
                </a:lnTo>
                <a:lnTo>
                  <a:pt x="0" y="3959352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852" y="1100327"/>
            <a:ext cx="0" cy="2440305"/>
          </a:xfrm>
          <a:custGeom>
            <a:avLst/>
            <a:gdLst/>
            <a:ahLst/>
            <a:cxnLst/>
            <a:rect l="l" t="t" r="r" b="b"/>
            <a:pathLst>
              <a:path h="2440304">
                <a:moveTo>
                  <a:pt x="0" y="0"/>
                </a:moveTo>
                <a:lnTo>
                  <a:pt x="0" y="2439797"/>
                </a:lnTo>
              </a:path>
            </a:pathLst>
          </a:custGeom>
          <a:ln w="1219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63" y="1059154"/>
            <a:ext cx="263601" cy="26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9936" y="1082039"/>
            <a:ext cx="182879" cy="187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8224" y="1712976"/>
            <a:ext cx="144780" cy="149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8224" y="2325623"/>
            <a:ext cx="144780" cy="149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8224" y="2936748"/>
            <a:ext cx="144780" cy="149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779" y="1089786"/>
            <a:ext cx="816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cs typeface="Calibri"/>
              </a:rPr>
              <a:t>Initialization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8224" y="3540252"/>
            <a:ext cx="144780" cy="149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3559" y="1707641"/>
            <a:ext cx="1241425" cy="201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cs typeface="Calibri"/>
              </a:rPr>
              <a:t>Cluster</a:t>
            </a:r>
            <a:r>
              <a:rPr sz="1200" b="1" spc="-6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Assignment</a:t>
            </a:r>
            <a:endParaRPr sz="1200">
              <a:solidFill>
                <a:prstClr val="black"/>
              </a:solidFill>
              <a:cs typeface="Calibri"/>
            </a:endParaRPr>
          </a:p>
          <a:p>
            <a:pPr marL="12700" marR="276860" indent="635">
              <a:lnSpc>
                <a:spcPct val="325000"/>
              </a:lnSpc>
              <a:spcBef>
                <a:spcPts val="180"/>
              </a:spcBef>
            </a:pPr>
            <a:r>
              <a:rPr sz="1200" b="1" spc="-5" dirty="0">
                <a:solidFill>
                  <a:srgbClr val="FFFFFF"/>
                </a:solidFill>
                <a:cs typeface="Calibri"/>
              </a:rPr>
              <a:t>Move</a:t>
            </a:r>
            <a:r>
              <a:rPr sz="1200" b="1" spc="-80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Centroid  </a:t>
            </a:r>
            <a:r>
              <a:rPr sz="1200" b="1" i="1" spc="-5" dirty="0">
                <a:solidFill>
                  <a:srgbClr val="FFFFFF"/>
                </a:solidFill>
                <a:cs typeface="Calibri"/>
              </a:rPr>
              <a:t>Optimization  </a:t>
            </a:r>
            <a:r>
              <a:rPr sz="1200" b="1" spc="-10" dirty="0">
                <a:solidFill>
                  <a:srgbClr val="FFFFFF"/>
                </a:solidFill>
                <a:cs typeface="Calibri"/>
              </a:rPr>
              <a:t>Convergence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38222" y="980694"/>
            <a:ext cx="6050280" cy="579120"/>
          </a:xfrm>
          <a:custGeom>
            <a:avLst/>
            <a:gdLst/>
            <a:ahLst/>
            <a:cxnLst/>
            <a:rect l="l" t="t" r="r" b="b"/>
            <a:pathLst>
              <a:path w="6050280" h="579119">
                <a:moveTo>
                  <a:pt x="96519" y="0"/>
                </a:moveTo>
                <a:lnTo>
                  <a:pt x="6050280" y="0"/>
                </a:lnTo>
                <a:lnTo>
                  <a:pt x="6050280" y="482600"/>
                </a:lnTo>
                <a:lnTo>
                  <a:pt x="6042699" y="520184"/>
                </a:lnTo>
                <a:lnTo>
                  <a:pt x="6022022" y="550862"/>
                </a:lnTo>
                <a:lnTo>
                  <a:pt x="5991344" y="571539"/>
                </a:lnTo>
                <a:lnTo>
                  <a:pt x="5953759" y="579119"/>
                </a:lnTo>
                <a:lnTo>
                  <a:pt x="0" y="579119"/>
                </a:lnTo>
                <a:lnTo>
                  <a:pt x="0" y="96519"/>
                </a:lnTo>
                <a:lnTo>
                  <a:pt x="7580" y="58935"/>
                </a:lnTo>
                <a:lnTo>
                  <a:pt x="28257" y="28257"/>
                </a:lnTo>
                <a:lnTo>
                  <a:pt x="58935" y="7580"/>
                </a:lnTo>
                <a:lnTo>
                  <a:pt x="96519" y="0"/>
                </a:lnTo>
                <a:close/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0117" y="1029970"/>
            <a:ext cx="60471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3860" indent="-286385"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403860" algn="l"/>
                <a:tab pos="404495" algn="l"/>
              </a:tabLst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Repeat previous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two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steps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iteratively </a:t>
            </a:r>
            <a:r>
              <a:rPr sz="1400" dirty="0">
                <a:solidFill>
                  <a:srgbClr val="5F5F5F"/>
                </a:solidFill>
                <a:cs typeface="Calibri"/>
              </a:rPr>
              <a:t>till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cluster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centroids stop</a:t>
            </a:r>
            <a:r>
              <a:rPr sz="1400" spc="1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changing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403860"/>
            <a:r>
              <a:rPr sz="1400" spc="-5" dirty="0">
                <a:solidFill>
                  <a:srgbClr val="5F5F5F"/>
                </a:solidFill>
                <a:cs typeface="Calibri"/>
              </a:rPr>
              <a:t>their</a:t>
            </a:r>
            <a:r>
              <a:rPr sz="1400" dirty="0">
                <a:solidFill>
                  <a:srgbClr val="5F5F5F"/>
                </a:solidFill>
                <a:cs typeface="Calibri"/>
              </a:rPr>
              <a:t> positions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5843" y="1114044"/>
            <a:ext cx="144779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4884" y="2895574"/>
            <a:ext cx="263601" cy="26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7556" y="2918460"/>
            <a:ext cx="182879" cy="1874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29555" y="3450335"/>
            <a:ext cx="70104" cy="77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43855" y="3604259"/>
            <a:ext cx="70104" cy="77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75503" y="3613403"/>
            <a:ext cx="70104" cy="77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93564" y="3110483"/>
            <a:ext cx="70103" cy="77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60491" y="3505200"/>
            <a:ext cx="70104" cy="792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75603" y="2656332"/>
            <a:ext cx="70104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62371" y="3194304"/>
            <a:ext cx="71627" cy="792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62600" y="3985259"/>
            <a:ext cx="70103" cy="792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90388" y="3695700"/>
            <a:ext cx="70103" cy="77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97879" y="3179064"/>
            <a:ext cx="70104" cy="792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62600" y="2945892"/>
            <a:ext cx="70103" cy="792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26252" y="3032760"/>
            <a:ext cx="71627" cy="777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897879" y="2805683"/>
            <a:ext cx="70104" cy="792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75376" y="2589276"/>
            <a:ext cx="70103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27320" y="3960876"/>
            <a:ext cx="71627" cy="777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59067" y="3241548"/>
            <a:ext cx="70104" cy="792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20996" y="3881628"/>
            <a:ext cx="70103" cy="792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099303" y="3806952"/>
            <a:ext cx="70104" cy="792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64252" y="3372611"/>
            <a:ext cx="70103" cy="77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95544" y="2700527"/>
            <a:ext cx="70103" cy="777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55335" y="3489959"/>
            <a:ext cx="70103" cy="777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126479" y="2837688"/>
            <a:ext cx="70104" cy="792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10428" y="3186683"/>
            <a:ext cx="70104" cy="792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134100" y="3070860"/>
            <a:ext cx="70103" cy="792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355079" y="2906267"/>
            <a:ext cx="71628" cy="792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19497" y="2238755"/>
            <a:ext cx="76200" cy="2039620"/>
          </a:xfrm>
          <a:custGeom>
            <a:avLst/>
            <a:gdLst/>
            <a:ahLst/>
            <a:cxnLst/>
            <a:rect l="l" t="t" r="r" b="b"/>
            <a:pathLst>
              <a:path w="76200" h="2039620">
                <a:moveTo>
                  <a:pt x="44494" y="76178"/>
                </a:moveTo>
                <a:lnTo>
                  <a:pt x="31794" y="76221"/>
                </a:lnTo>
                <a:lnTo>
                  <a:pt x="38607" y="2039404"/>
                </a:lnTo>
                <a:lnTo>
                  <a:pt x="51307" y="2039365"/>
                </a:lnTo>
                <a:lnTo>
                  <a:pt x="44494" y="76178"/>
                </a:lnTo>
                <a:close/>
              </a:path>
              <a:path w="76200" h="2039620">
                <a:moveTo>
                  <a:pt x="37846" y="0"/>
                </a:moveTo>
                <a:lnTo>
                  <a:pt x="0" y="76326"/>
                </a:lnTo>
                <a:lnTo>
                  <a:pt x="31794" y="76221"/>
                </a:lnTo>
                <a:lnTo>
                  <a:pt x="31750" y="63500"/>
                </a:lnTo>
                <a:lnTo>
                  <a:pt x="69861" y="63500"/>
                </a:lnTo>
                <a:lnTo>
                  <a:pt x="37846" y="0"/>
                </a:lnTo>
                <a:close/>
              </a:path>
              <a:path w="76200" h="2039620">
                <a:moveTo>
                  <a:pt x="44450" y="63500"/>
                </a:moveTo>
                <a:lnTo>
                  <a:pt x="31750" y="63500"/>
                </a:lnTo>
                <a:lnTo>
                  <a:pt x="31794" y="76221"/>
                </a:lnTo>
                <a:lnTo>
                  <a:pt x="44494" y="76178"/>
                </a:lnTo>
                <a:lnTo>
                  <a:pt x="44450" y="63500"/>
                </a:lnTo>
                <a:close/>
              </a:path>
              <a:path w="76200" h="2039620">
                <a:moveTo>
                  <a:pt x="69861" y="63500"/>
                </a:moveTo>
                <a:lnTo>
                  <a:pt x="44450" y="63500"/>
                </a:lnTo>
                <a:lnTo>
                  <a:pt x="44494" y="76178"/>
                </a:lnTo>
                <a:lnTo>
                  <a:pt x="76200" y="76073"/>
                </a:lnTo>
                <a:lnTo>
                  <a:pt x="69861" y="635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660391" y="4231055"/>
            <a:ext cx="2330450" cy="76200"/>
          </a:xfrm>
          <a:custGeom>
            <a:avLst/>
            <a:gdLst/>
            <a:ahLst/>
            <a:cxnLst/>
            <a:rect l="l" t="t" r="r" b="b"/>
            <a:pathLst>
              <a:path w="2330450" h="76200">
                <a:moveTo>
                  <a:pt x="2318029" y="31673"/>
                </a:moveTo>
                <a:lnTo>
                  <a:pt x="2266568" y="31673"/>
                </a:lnTo>
                <a:lnTo>
                  <a:pt x="2266696" y="44373"/>
                </a:lnTo>
                <a:lnTo>
                  <a:pt x="2253964" y="44445"/>
                </a:lnTo>
                <a:lnTo>
                  <a:pt x="2254123" y="76200"/>
                </a:lnTo>
                <a:lnTo>
                  <a:pt x="2330196" y="37668"/>
                </a:lnTo>
                <a:lnTo>
                  <a:pt x="2318029" y="31673"/>
                </a:lnTo>
                <a:close/>
              </a:path>
              <a:path w="2330450" h="76200">
                <a:moveTo>
                  <a:pt x="2253900" y="31744"/>
                </a:moveTo>
                <a:lnTo>
                  <a:pt x="0" y="44399"/>
                </a:lnTo>
                <a:lnTo>
                  <a:pt x="0" y="57086"/>
                </a:lnTo>
                <a:lnTo>
                  <a:pt x="2253964" y="44445"/>
                </a:lnTo>
                <a:lnTo>
                  <a:pt x="2253900" y="31744"/>
                </a:lnTo>
                <a:close/>
              </a:path>
              <a:path w="2330450" h="76200">
                <a:moveTo>
                  <a:pt x="2266568" y="31673"/>
                </a:moveTo>
                <a:lnTo>
                  <a:pt x="2253900" y="31744"/>
                </a:lnTo>
                <a:lnTo>
                  <a:pt x="2253964" y="44445"/>
                </a:lnTo>
                <a:lnTo>
                  <a:pt x="2266696" y="44373"/>
                </a:lnTo>
                <a:lnTo>
                  <a:pt x="2266568" y="31673"/>
                </a:lnTo>
                <a:close/>
              </a:path>
              <a:path w="2330450" h="76200">
                <a:moveTo>
                  <a:pt x="2253741" y="0"/>
                </a:moveTo>
                <a:lnTo>
                  <a:pt x="2253900" y="31744"/>
                </a:lnTo>
                <a:lnTo>
                  <a:pt x="2318029" y="31673"/>
                </a:lnTo>
                <a:lnTo>
                  <a:pt x="2253741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918453" y="2946654"/>
            <a:ext cx="181610" cy="158750"/>
          </a:xfrm>
          <a:custGeom>
            <a:avLst/>
            <a:gdLst/>
            <a:ahLst/>
            <a:cxnLst/>
            <a:rect l="l" t="t" r="r" b="b"/>
            <a:pathLst>
              <a:path w="181610" h="158750">
                <a:moveTo>
                  <a:pt x="181610" y="0"/>
                </a:moveTo>
                <a:lnTo>
                  <a:pt x="0" y="158369"/>
                </a:lnTo>
              </a:path>
            </a:pathLst>
          </a:custGeom>
          <a:ln w="38100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942838" y="2948177"/>
            <a:ext cx="170180" cy="155575"/>
          </a:xfrm>
          <a:custGeom>
            <a:avLst/>
            <a:gdLst/>
            <a:ahLst/>
            <a:cxnLst/>
            <a:rect l="l" t="t" r="r" b="b"/>
            <a:pathLst>
              <a:path w="170179" h="155575">
                <a:moveTo>
                  <a:pt x="0" y="0"/>
                </a:moveTo>
                <a:lnTo>
                  <a:pt x="170052" y="155448"/>
                </a:lnTo>
              </a:path>
            </a:pathLst>
          </a:custGeom>
          <a:ln w="38100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182361" y="3437382"/>
            <a:ext cx="146050" cy="133350"/>
          </a:xfrm>
          <a:custGeom>
            <a:avLst/>
            <a:gdLst/>
            <a:ahLst/>
            <a:cxnLst/>
            <a:rect l="l" t="t" r="r" b="b"/>
            <a:pathLst>
              <a:path w="146050" h="133350">
                <a:moveTo>
                  <a:pt x="0" y="0"/>
                </a:moveTo>
                <a:lnTo>
                  <a:pt x="145668" y="133223"/>
                </a:lnTo>
              </a:path>
            </a:pathLst>
          </a:custGeom>
          <a:ln w="38100">
            <a:solidFill>
              <a:srgbClr val="0D80B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177790" y="3429761"/>
            <a:ext cx="155575" cy="135890"/>
          </a:xfrm>
          <a:custGeom>
            <a:avLst/>
            <a:gdLst/>
            <a:ahLst/>
            <a:cxnLst/>
            <a:rect l="l" t="t" r="r" b="b"/>
            <a:pathLst>
              <a:path w="155575" h="135889">
                <a:moveTo>
                  <a:pt x="155575" y="0"/>
                </a:moveTo>
                <a:lnTo>
                  <a:pt x="0" y="135635"/>
                </a:lnTo>
              </a:path>
            </a:pathLst>
          </a:custGeom>
          <a:ln w="38099">
            <a:solidFill>
              <a:srgbClr val="0D80B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27928" y="4290161"/>
            <a:ext cx="4457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X-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a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xis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81779" y="3100184"/>
            <a:ext cx="204470" cy="4394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Y</a:t>
            </a:r>
            <a:r>
              <a:rPr sz="1400" dirty="0">
                <a:solidFill>
                  <a:srgbClr val="5F5F5F"/>
                </a:solidFill>
                <a:cs typeface="Calibri"/>
              </a:rPr>
              <a:t>-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a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xis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9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4560" y="844296"/>
            <a:ext cx="6483350" cy="29209"/>
          </a:xfrm>
          <a:custGeom>
            <a:avLst/>
            <a:gdLst/>
            <a:ahLst/>
            <a:cxnLst/>
            <a:rect l="l" t="t" r="r" b="b"/>
            <a:pathLst>
              <a:path w="6483350" h="29209">
                <a:moveTo>
                  <a:pt x="0" y="28955"/>
                </a:moveTo>
                <a:lnTo>
                  <a:pt x="6483096" y="28955"/>
                </a:lnTo>
                <a:lnTo>
                  <a:pt x="6483096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4560" y="844296"/>
            <a:ext cx="6483350" cy="29209"/>
          </a:xfrm>
          <a:custGeom>
            <a:avLst/>
            <a:gdLst/>
            <a:ahLst/>
            <a:cxnLst/>
            <a:rect l="l" t="t" r="r" b="b"/>
            <a:pathLst>
              <a:path w="6483350" h="29209">
                <a:moveTo>
                  <a:pt x="0" y="28955"/>
                </a:moveTo>
                <a:lnTo>
                  <a:pt x="6483096" y="28955"/>
                </a:lnTo>
                <a:lnTo>
                  <a:pt x="6483096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849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How </a:t>
            </a:r>
            <a:r>
              <a:rPr sz="2800" spc="-10" dirty="0">
                <a:solidFill>
                  <a:srgbClr val="095A82"/>
                </a:solidFill>
              </a:rPr>
              <a:t>K-Means </a:t>
            </a:r>
            <a:r>
              <a:rPr sz="2800" spc="-5" dirty="0">
                <a:solidFill>
                  <a:srgbClr val="095A82"/>
                </a:solidFill>
              </a:rPr>
              <a:t>Clustering</a:t>
            </a:r>
            <a:r>
              <a:rPr sz="2800" spc="4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Works?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138684" y="844296"/>
            <a:ext cx="2056130" cy="3959860"/>
          </a:xfrm>
          <a:custGeom>
            <a:avLst/>
            <a:gdLst/>
            <a:ahLst/>
            <a:cxnLst/>
            <a:rect l="l" t="t" r="r" b="b"/>
            <a:pathLst>
              <a:path w="2056130" h="3959860">
                <a:moveTo>
                  <a:pt x="0" y="3959352"/>
                </a:moveTo>
                <a:lnTo>
                  <a:pt x="2055876" y="3959352"/>
                </a:lnTo>
                <a:lnTo>
                  <a:pt x="2055876" y="0"/>
                </a:lnTo>
                <a:lnTo>
                  <a:pt x="0" y="0"/>
                </a:lnTo>
                <a:lnTo>
                  <a:pt x="0" y="3959352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852" y="1100327"/>
            <a:ext cx="0" cy="2440305"/>
          </a:xfrm>
          <a:custGeom>
            <a:avLst/>
            <a:gdLst/>
            <a:ahLst/>
            <a:cxnLst/>
            <a:rect l="l" t="t" r="r" b="b"/>
            <a:pathLst>
              <a:path h="2440304">
                <a:moveTo>
                  <a:pt x="0" y="0"/>
                </a:moveTo>
                <a:lnTo>
                  <a:pt x="0" y="2439797"/>
                </a:lnTo>
              </a:path>
            </a:pathLst>
          </a:custGeom>
          <a:ln w="1219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63" y="1059154"/>
            <a:ext cx="263601" cy="26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9936" y="1082039"/>
            <a:ext cx="182879" cy="187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8224" y="1712976"/>
            <a:ext cx="144780" cy="149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8224" y="2325623"/>
            <a:ext cx="144780" cy="149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8224" y="2936748"/>
            <a:ext cx="144780" cy="149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779" y="1089786"/>
            <a:ext cx="816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cs typeface="Calibri"/>
              </a:rPr>
              <a:t>Initialization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8224" y="3540252"/>
            <a:ext cx="144780" cy="149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3559" y="1707641"/>
            <a:ext cx="1241425" cy="201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cs typeface="Calibri"/>
              </a:rPr>
              <a:t>Cluster</a:t>
            </a:r>
            <a:r>
              <a:rPr sz="1200" b="1" spc="-6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Assignment</a:t>
            </a:r>
            <a:endParaRPr sz="1200">
              <a:solidFill>
                <a:prstClr val="black"/>
              </a:solidFill>
              <a:cs typeface="Calibri"/>
            </a:endParaRPr>
          </a:p>
          <a:p>
            <a:pPr marL="12700" marR="276860" indent="635">
              <a:lnSpc>
                <a:spcPct val="325000"/>
              </a:lnSpc>
              <a:spcBef>
                <a:spcPts val="180"/>
              </a:spcBef>
            </a:pPr>
            <a:r>
              <a:rPr sz="1200" b="1" spc="-5" dirty="0">
                <a:solidFill>
                  <a:srgbClr val="FFFFFF"/>
                </a:solidFill>
                <a:cs typeface="Calibri"/>
              </a:rPr>
              <a:t>Move</a:t>
            </a:r>
            <a:r>
              <a:rPr sz="1200" b="1" spc="-80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Centroid  Optimization  </a:t>
            </a:r>
            <a:r>
              <a:rPr sz="1200" b="1" i="1" spc="-5" dirty="0">
                <a:solidFill>
                  <a:srgbClr val="FFFFFF"/>
                </a:solidFill>
                <a:cs typeface="Calibri"/>
              </a:rPr>
              <a:t>Convergence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73273" y="982217"/>
            <a:ext cx="6050280" cy="818515"/>
          </a:xfrm>
          <a:custGeom>
            <a:avLst/>
            <a:gdLst/>
            <a:ahLst/>
            <a:cxnLst/>
            <a:rect l="l" t="t" r="r" b="b"/>
            <a:pathLst>
              <a:path w="6050280" h="818514">
                <a:moveTo>
                  <a:pt x="136398" y="0"/>
                </a:moveTo>
                <a:lnTo>
                  <a:pt x="6050280" y="0"/>
                </a:lnTo>
                <a:lnTo>
                  <a:pt x="6050280" y="681990"/>
                </a:lnTo>
                <a:lnTo>
                  <a:pt x="6043324" y="725094"/>
                </a:lnTo>
                <a:lnTo>
                  <a:pt x="6023957" y="762536"/>
                </a:lnTo>
                <a:lnTo>
                  <a:pt x="5994428" y="792065"/>
                </a:lnTo>
                <a:lnTo>
                  <a:pt x="5956986" y="811432"/>
                </a:lnTo>
                <a:lnTo>
                  <a:pt x="5913882" y="818388"/>
                </a:lnTo>
                <a:lnTo>
                  <a:pt x="0" y="818388"/>
                </a:lnTo>
                <a:lnTo>
                  <a:pt x="0" y="136398"/>
                </a:lnTo>
                <a:lnTo>
                  <a:pt x="6955" y="93293"/>
                </a:lnTo>
                <a:lnTo>
                  <a:pt x="26322" y="55851"/>
                </a:lnTo>
                <a:lnTo>
                  <a:pt x="55851" y="26322"/>
                </a:lnTo>
                <a:lnTo>
                  <a:pt x="93293" y="6955"/>
                </a:lnTo>
                <a:lnTo>
                  <a:pt x="136398" y="0"/>
                </a:lnTo>
                <a:close/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91764" y="1042873"/>
            <a:ext cx="560832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Finally clustering algorithm</a:t>
            </a:r>
            <a:r>
              <a:rPr sz="140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converges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15"/>
              </a:spcBef>
              <a:buClr>
                <a:srgbClr val="095A82"/>
              </a:buClr>
              <a:buFont typeface="Wingdings"/>
              <a:buChar char=""/>
            </a:pPr>
            <a:endParaRPr sz="1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Divides 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points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into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two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clusters </a:t>
            </a:r>
            <a:r>
              <a:rPr sz="1400" dirty="0">
                <a:solidFill>
                  <a:srgbClr val="5F5F5F"/>
                </a:solidFill>
                <a:cs typeface="Calibri"/>
              </a:rPr>
              <a:t>clearly visible in </a:t>
            </a:r>
            <a:r>
              <a:rPr sz="1400" spc="-10" dirty="0">
                <a:solidFill>
                  <a:srgbClr val="0D80B8"/>
                </a:solidFill>
                <a:cs typeface="Calibri"/>
              </a:rPr>
              <a:t>orange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and</a:t>
            </a:r>
            <a:r>
              <a:rPr sz="1400" spc="12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0095D5"/>
                </a:solidFill>
                <a:cs typeface="Calibri"/>
              </a:rPr>
              <a:t>blue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7263" y="3515842"/>
            <a:ext cx="263601" cy="26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9936" y="3538728"/>
            <a:ext cx="182879" cy="187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4320" y="1104900"/>
            <a:ext cx="146303" cy="1493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29555" y="3450335"/>
            <a:ext cx="70104" cy="77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43855" y="3604259"/>
            <a:ext cx="70104" cy="77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75503" y="3613403"/>
            <a:ext cx="70104" cy="77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93564" y="3110483"/>
            <a:ext cx="70103" cy="77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60491" y="3505200"/>
            <a:ext cx="70104" cy="792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75603" y="2656332"/>
            <a:ext cx="70104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62371" y="3194304"/>
            <a:ext cx="71627" cy="792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62600" y="3985259"/>
            <a:ext cx="70103" cy="792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90388" y="3695700"/>
            <a:ext cx="70103" cy="77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97879" y="3179064"/>
            <a:ext cx="70104" cy="792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62600" y="2945892"/>
            <a:ext cx="70103" cy="792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26252" y="3032760"/>
            <a:ext cx="71627" cy="777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897879" y="2805683"/>
            <a:ext cx="70104" cy="792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75376" y="2589276"/>
            <a:ext cx="70103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27320" y="3960876"/>
            <a:ext cx="71627" cy="777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59067" y="3241548"/>
            <a:ext cx="70104" cy="792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20996" y="3881628"/>
            <a:ext cx="70103" cy="792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099303" y="3806952"/>
            <a:ext cx="70104" cy="792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64252" y="3372611"/>
            <a:ext cx="70103" cy="77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95544" y="2700527"/>
            <a:ext cx="70103" cy="777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55335" y="3489959"/>
            <a:ext cx="70103" cy="777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126479" y="2837688"/>
            <a:ext cx="70104" cy="792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10428" y="3186683"/>
            <a:ext cx="70104" cy="792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134100" y="3070860"/>
            <a:ext cx="70103" cy="792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355079" y="2906267"/>
            <a:ext cx="71628" cy="792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19497" y="2238755"/>
            <a:ext cx="76200" cy="2039620"/>
          </a:xfrm>
          <a:custGeom>
            <a:avLst/>
            <a:gdLst/>
            <a:ahLst/>
            <a:cxnLst/>
            <a:rect l="l" t="t" r="r" b="b"/>
            <a:pathLst>
              <a:path w="76200" h="2039620">
                <a:moveTo>
                  <a:pt x="44494" y="76178"/>
                </a:moveTo>
                <a:lnTo>
                  <a:pt x="31794" y="76221"/>
                </a:lnTo>
                <a:lnTo>
                  <a:pt x="38607" y="2039404"/>
                </a:lnTo>
                <a:lnTo>
                  <a:pt x="51307" y="2039365"/>
                </a:lnTo>
                <a:lnTo>
                  <a:pt x="44494" y="76178"/>
                </a:lnTo>
                <a:close/>
              </a:path>
              <a:path w="76200" h="2039620">
                <a:moveTo>
                  <a:pt x="37846" y="0"/>
                </a:moveTo>
                <a:lnTo>
                  <a:pt x="0" y="76326"/>
                </a:lnTo>
                <a:lnTo>
                  <a:pt x="31794" y="76221"/>
                </a:lnTo>
                <a:lnTo>
                  <a:pt x="31750" y="63500"/>
                </a:lnTo>
                <a:lnTo>
                  <a:pt x="69861" y="63500"/>
                </a:lnTo>
                <a:lnTo>
                  <a:pt x="37846" y="0"/>
                </a:lnTo>
                <a:close/>
              </a:path>
              <a:path w="76200" h="2039620">
                <a:moveTo>
                  <a:pt x="44450" y="63500"/>
                </a:moveTo>
                <a:lnTo>
                  <a:pt x="31750" y="63500"/>
                </a:lnTo>
                <a:lnTo>
                  <a:pt x="31794" y="76221"/>
                </a:lnTo>
                <a:lnTo>
                  <a:pt x="44494" y="76178"/>
                </a:lnTo>
                <a:lnTo>
                  <a:pt x="44450" y="63500"/>
                </a:lnTo>
                <a:close/>
              </a:path>
              <a:path w="76200" h="2039620">
                <a:moveTo>
                  <a:pt x="69861" y="63500"/>
                </a:moveTo>
                <a:lnTo>
                  <a:pt x="44450" y="63500"/>
                </a:lnTo>
                <a:lnTo>
                  <a:pt x="44494" y="76178"/>
                </a:lnTo>
                <a:lnTo>
                  <a:pt x="76200" y="76073"/>
                </a:lnTo>
                <a:lnTo>
                  <a:pt x="69861" y="635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660391" y="4231055"/>
            <a:ext cx="2330450" cy="76200"/>
          </a:xfrm>
          <a:custGeom>
            <a:avLst/>
            <a:gdLst/>
            <a:ahLst/>
            <a:cxnLst/>
            <a:rect l="l" t="t" r="r" b="b"/>
            <a:pathLst>
              <a:path w="2330450" h="76200">
                <a:moveTo>
                  <a:pt x="2318029" y="31673"/>
                </a:moveTo>
                <a:lnTo>
                  <a:pt x="2266568" y="31673"/>
                </a:lnTo>
                <a:lnTo>
                  <a:pt x="2266696" y="44373"/>
                </a:lnTo>
                <a:lnTo>
                  <a:pt x="2253964" y="44445"/>
                </a:lnTo>
                <a:lnTo>
                  <a:pt x="2254123" y="76200"/>
                </a:lnTo>
                <a:lnTo>
                  <a:pt x="2330196" y="37668"/>
                </a:lnTo>
                <a:lnTo>
                  <a:pt x="2318029" y="31673"/>
                </a:lnTo>
                <a:close/>
              </a:path>
              <a:path w="2330450" h="76200">
                <a:moveTo>
                  <a:pt x="2253900" y="31744"/>
                </a:moveTo>
                <a:lnTo>
                  <a:pt x="0" y="44399"/>
                </a:lnTo>
                <a:lnTo>
                  <a:pt x="0" y="57086"/>
                </a:lnTo>
                <a:lnTo>
                  <a:pt x="2253964" y="44445"/>
                </a:lnTo>
                <a:lnTo>
                  <a:pt x="2253900" y="31744"/>
                </a:lnTo>
                <a:close/>
              </a:path>
              <a:path w="2330450" h="76200">
                <a:moveTo>
                  <a:pt x="2266568" y="31673"/>
                </a:moveTo>
                <a:lnTo>
                  <a:pt x="2253900" y="31744"/>
                </a:lnTo>
                <a:lnTo>
                  <a:pt x="2253964" y="44445"/>
                </a:lnTo>
                <a:lnTo>
                  <a:pt x="2266696" y="44373"/>
                </a:lnTo>
                <a:lnTo>
                  <a:pt x="2266568" y="31673"/>
                </a:lnTo>
                <a:close/>
              </a:path>
              <a:path w="2330450" h="76200">
                <a:moveTo>
                  <a:pt x="2253741" y="0"/>
                </a:moveTo>
                <a:lnTo>
                  <a:pt x="2253900" y="31744"/>
                </a:lnTo>
                <a:lnTo>
                  <a:pt x="2318029" y="31673"/>
                </a:lnTo>
                <a:lnTo>
                  <a:pt x="2253741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918453" y="2946654"/>
            <a:ext cx="181610" cy="158750"/>
          </a:xfrm>
          <a:custGeom>
            <a:avLst/>
            <a:gdLst/>
            <a:ahLst/>
            <a:cxnLst/>
            <a:rect l="l" t="t" r="r" b="b"/>
            <a:pathLst>
              <a:path w="181610" h="158750">
                <a:moveTo>
                  <a:pt x="181610" y="0"/>
                </a:moveTo>
                <a:lnTo>
                  <a:pt x="0" y="158369"/>
                </a:lnTo>
              </a:path>
            </a:pathLst>
          </a:custGeom>
          <a:ln w="38100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942838" y="2948177"/>
            <a:ext cx="170180" cy="155575"/>
          </a:xfrm>
          <a:custGeom>
            <a:avLst/>
            <a:gdLst/>
            <a:ahLst/>
            <a:cxnLst/>
            <a:rect l="l" t="t" r="r" b="b"/>
            <a:pathLst>
              <a:path w="170179" h="155575">
                <a:moveTo>
                  <a:pt x="0" y="0"/>
                </a:moveTo>
                <a:lnTo>
                  <a:pt x="170052" y="155448"/>
                </a:lnTo>
              </a:path>
            </a:pathLst>
          </a:custGeom>
          <a:ln w="38100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182361" y="3437382"/>
            <a:ext cx="146050" cy="133350"/>
          </a:xfrm>
          <a:custGeom>
            <a:avLst/>
            <a:gdLst/>
            <a:ahLst/>
            <a:cxnLst/>
            <a:rect l="l" t="t" r="r" b="b"/>
            <a:pathLst>
              <a:path w="146050" h="133350">
                <a:moveTo>
                  <a:pt x="0" y="0"/>
                </a:moveTo>
                <a:lnTo>
                  <a:pt x="145668" y="133223"/>
                </a:lnTo>
              </a:path>
            </a:pathLst>
          </a:custGeom>
          <a:ln w="38100">
            <a:solidFill>
              <a:srgbClr val="0D80B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177790" y="3429761"/>
            <a:ext cx="155575" cy="135890"/>
          </a:xfrm>
          <a:custGeom>
            <a:avLst/>
            <a:gdLst/>
            <a:ahLst/>
            <a:cxnLst/>
            <a:rect l="l" t="t" r="r" b="b"/>
            <a:pathLst>
              <a:path w="155575" h="135889">
                <a:moveTo>
                  <a:pt x="155575" y="0"/>
                </a:moveTo>
                <a:lnTo>
                  <a:pt x="0" y="135635"/>
                </a:lnTo>
              </a:path>
            </a:pathLst>
          </a:custGeom>
          <a:ln w="38099">
            <a:solidFill>
              <a:srgbClr val="0D80B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27928" y="4290161"/>
            <a:ext cx="4457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X-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a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xis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81779" y="3100184"/>
            <a:ext cx="204470" cy="4394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Y</a:t>
            </a:r>
            <a:r>
              <a:rPr sz="1400" dirty="0">
                <a:solidFill>
                  <a:srgbClr val="5F5F5F"/>
                </a:solidFill>
                <a:cs typeface="Calibri"/>
              </a:rPr>
              <a:t>-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a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xis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87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560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How to Find </a:t>
            </a:r>
            <a:r>
              <a:rPr sz="2800" spc="-10" dirty="0">
                <a:solidFill>
                  <a:srgbClr val="095A82"/>
                </a:solidFill>
              </a:rPr>
              <a:t>Optimal</a:t>
            </a:r>
            <a:r>
              <a:rPr sz="2800" spc="5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Solution?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471017" y="820244"/>
            <a:ext cx="6263640" cy="190690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73660">
              <a:spcBef>
                <a:spcPts val="930"/>
              </a:spcBef>
            </a:pPr>
            <a:r>
              <a:rPr sz="1400" b="1" dirty="0">
                <a:solidFill>
                  <a:srgbClr val="006FC0"/>
                </a:solidFill>
                <a:cs typeface="Calibri"/>
              </a:rPr>
              <a:t>Idea 1:  </a:t>
            </a:r>
            <a:r>
              <a:rPr sz="1400" spc="-10" dirty="0">
                <a:solidFill>
                  <a:srgbClr val="006FC0"/>
                </a:solidFill>
                <a:cs typeface="Calibri"/>
              </a:rPr>
              <a:t>Careful </a:t>
            </a:r>
            <a:r>
              <a:rPr sz="1400" spc="-5" dirty="0">
                <a:solidFill>
                  <a:srgbClr val="006FC0"/>
                </a:solidFill>
                <a:cs typeface="Calibri"/>
              </a:rPr>
              <a:t>about where we</a:t>
            </a:r>
            <a:r>
              <a:rPr sz="1400" spc="-55" dirty="0">
                <a:solidFill>
                  <a:srgbClr val="006FC0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006FC0"/>
                </a:solidFill>
                <a:cs typeface="Calibri"/>
              </a:rPr>
              <a:t>start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3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Choose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first center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at</a:t>
            </a:r>
            <a:r>
              <a:rPr sz="1400" spc="-4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random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Choose second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center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that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far 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away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from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first</a:t>
            </a:r>
            <a:r>
              <a:rPr sz="1400" spc="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center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Choose </a:t>
            </a:r>
            <a:r>
              <a:rPr sz="1400" spc="5" dirty="0">
                <a:solidFill>
                  <a:srgbClr val="5F5F5F"/>
                </a:solidFill>
                <a:cs typeface="Calibri"/>
              </a:rPr>
              <a:t>j</a:t>
            </a:r>
            <a:r>
              <a:rPr sz="1350" spc="7" baseline="24691" dirty="0">
                <a:solidFill>
                  <a:srgbClr val="5F5F5F"/>
                </a:solidFill>
                <a:cs typeface="Calibri"/>
              </a:rPr>
              <a:t>th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center </a:t>
            </a:r>
            <a:r>
              <a:rPr sz="1400" dirty="0">
                <a:solidFill>
                  <a:srgbClr val="5F5F5F"/>
                </a:solidFill>
                <a:cs typeface="Calibri"/>
              </a:rPr>
              <a:t>as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far 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away </a:t>
            </a:r>
            <a:r>
              <a:rPr sz="1400" dirty="0">
                <a:solidFill>
                  <a:srgbClr val="5F5F5F"/>
                </a:solidFill>
                <a:cs typeface="Calibri"/>
              </a:rPr>
              <a:t>as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possible from the closest of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centers </a:t>
            </a:r>
            <a:r>
              <a:rPr sz="1400" dirty="0">
                <a:solidFill>
                  <a:srgbClr val="5F5F5F"/>
                </a:solidFill>
                <a:cs typeface="Calibri"/>
              </a:rPr>
              <a:t>1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through</a:t>
            </a:r>
            <a:r>
              <a:rPr sz="1400" spc="10" dirty="0">
                <a:solidFill>
                  <a:srgbClr val="5F5F5F"/>
                </a:solidFill>
                <a:cs typeface="Calibri"/>
              </a:rPr>
              <a:t> (j-1)</a:t>
            </a:r>
            <a:endParaRPr sz="1400">
              <a:solidFill>
                <a:prstClr val="black"/>
              </a:solidFill>
              <a:cs typeface="Calibri"/>
            </a:endParaRPr>
          </a:p>
          <a:p>
            <a:endParaRPr sz="1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77470"/>
            <a:r>
              <a:rPr sz="1400" b="1" dirty="0">
                <a:solidFill>
                  <a:srgbClr val="006FC0"/>
                </a:solidFill>
                <a:cs typeface="Calibri"/>
              </a:rPr>
              <a:t>Idea </a:t>
            </a:r>
            <a:r>
              <a:rPr sz="1400" b="1" spc="-5" dirty="0">
                <a:solidFill>
                  <a:srgbClr val="006FC0"/>
                </a:solidFill>
                <a:cs typeface="Calibri"/>
              </a:rPr>
              <a:t>2</a:t>
            </a:r>
            <a:r>
              <a:rPr sz="1400" spc="-5" dirty="0">
                <a:solidFill>
                  <a:srgbClr val="006FC0"/>
                </a:solidFill>
                <a:cs typeface="Calibri"/>
              </a:rPr>
              <a:t>: </a:t>
            </a:r>
            <a:r>
              <a:rPr sz="1400" dirty="0">
                <a:solidFill>
                  <a:srgbClr val="006FC0"/>
                </a:solidFill>
                <a:cs typeface="Calibri"/>
              </a:rPr>
              <a:t>Do </a:t>
            </a:r>
            <a:r>
              <a:rPr sz="1400" spc="-10" dirty="0">
                <a:solidFill>
                  <a:srgbClr val="006FC0"/>
                </a:solidFill>
                <a:cs typeface="Calibri"/>
              </a:rPr>
              <a:t>many </a:t>
            </a:r>
            <a:r>
              <a:rPr sz="1400" spc="-5" dirty="0">
                <a:solidFill>
                  <a:srgbClr val="006FC0"/>
                </a:solidFill>
                <a:cs typeface="Calibri"/>
              </a:rPr>
              <a:t>runs </a:t>
            </a:r>
            <a:r>
              <a:rPr sz="1400" dirty="0">
                <a:solidFill>
                  <a:srgbClr val="006FC0"/>
                </a:solidFill>
                <a:cs typeface="Calibri"/>
              </a:rPr>
              <a:t>of </a:t>
            </a:r>
            <a:r>
              <a:rPr sz="1400" spc="-5" dirty="0">
                <a:solidFill>
                  <a:srgbClr val="006FC0"/>
                </a:solidFill>
                <a:cs typeface="Calibri"/>
              </a:rPr>
              <a:t>clustering, each </a:t>
            </a:r>
            <a:r>
              <a:rPr sz="1400" dirty="0">
                <a:solidFill>
                  <a:srgbClr val="006FC0"/>
                </a:solidFill>
                <a:cs typeface="Calibri"/>
              </a:rPr>
              <a:t>with </a:t>
            </a:r>
            <a:r>
              <a:rPr sz="1400" spc="-10" dirty="0">
                <a:solidFill>
                  <a:srgbClr val="006FC0"/>
                </a:solidFill>
                <a:cs typeface="Calibri"/>
              </a:rPr>
              <a:t>different </a:t>
            </a:r>
            <a:r>
              <a:rPr sz="1400" spc="-5" dirty="0">
                <a:solidFill>
                  <a:srgbClr val="006FC0"/>
                </a:solidFill>
                <a:cs typeface="Calibri"/>
              </a:rPr>
              <a:t>random starting</a:t>
            </a:r>
            <a:r>
              <a:rPr sz="1400" spc="-20" dirty="0">
                <a:solidFill>
                  <a:srgbClr val="006FC0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006FC0"/>
                </a:solidFill>
                <a:cs typeface="Calibri"/>
              </a:rPr>
              <a:t>point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08164" y="1897379"/>
            <a:ext cx="1269492" cy="2903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92937" y="2974467"/>
            <a:ext cx="2078355" cy="1186815"/>
          </a:xfrm>
          <a:custGeom>
            <a:avLst/>
            <a:gdLst/>
            <a:ahLst/>
            <a:cxnLst/>
            <a:rect l="l" t="t" r="r" b="b"/>
            <a:pathLst>
              <a:path w="2078354" h="1186814">
                <a:moveTo>
                  <a:pt x="906463" y="283173"/>
                </a:moveTo>
                <a:lnTo>
                  <a:pt x="854514" y="283371"/>
                </a:lnTo>
                <a:lnTo>
                  <a:pt x="802715" y="285114"/>
                </a:lnTo>
                <a:lnTo>
                  <a:pt x="751204" y="288398"/>
                </a:lnTo>
                <a:lnTo>
                  <a:pt x="700121" y="293213"/>
                </a:lnTo>
                <a:lnTo>
                  <a:pt x="649603" y="299554"/>
                </a:lnTo>
                <a:lnTo>
                  <a:pt x="599788" y="307414"/>
                </a:lnTo>
                <a:lnTo>
                  <a:pt x="550816" y="316785"/>
                </a:lnTo>
                <a:lnTo>
                  <a:pt x="502825" y="327662"/>
                </a:lnTo>
                <a:lnTo>
                  <a:pt x="455952" y="340036"/>
                </a:lnTo>
                <a:lnTo>
                  <a:pt x="410337" y="353902"/>
                </a:lnTo>
                <a:lnTo>
                  <a:pt x="366118" y="369252"/>
                </a:lnTo>
                <a:lnTo>
                  <a:pt x="323433" y="386080"/>
                </a:lnTo>
                <a:lnTo>
                  <a:pt x="271593" y="409557"/>
                </a:lnTo>
                <a:lnTo>
                  <a:pt x="224189" y="434611"/>
                </a:lnTo>
                <a:lnTo>
                  <a:pt x="181247" y="461099"/>
                </a:lnTo>
                <a:lnTo>
                  <a:pt x="142793" y="488881"/>
                </a:lnTo>
                <a:lnTo>
                  <a:pt x="108855" y="517815"/>
                </a:lnTo>
                <a:lnTo>
                  <a:pt x="79460" y="547759"/>
                </a:lnTo>
                <a:lnTo>
                  <a:pt x="54635" y="578572"/>
                </a:lnTo>
                <a:lnTo>
                  <a:pt x="18801" y="642242"/>
                </a:lnTo>
                <a:lnTo>
                  <a:pt x="1571" y="707691"/>
                </a:lnTo>
                <a:lnTo>
                  <a:pt x="0" y="740730"/>
                </a:lnTo>
                <a:lnTo>
                  <a:pt x="3160" y="773790"/>
                </a:lnTo>
                <a:lnTo>
                  <a:pt x="23783" y="839407"/>
                </a:lnTo>
                <a:lnTo>
                  <a:pt x="63657" y="903412"/>
                </a:lnTo>
                <a:lnTo>
                  <a:pt x="90880" y="934456"/>
                </a:lnTo>
                <a:lnTo>
                  <a:pt x="122998" y="964672"/>
                </a:lnTo>
                <a:lnTo>
                  <a:pt x="160035" y="993920"/>
                </a:lnTo>
                <a:lnTo>
                  <a:pt x="202021" y="1022057"/>
                </a:lnTo>
                <a:lnTo>
                  <a:pt x="239012" y="1043560"/>
                </a:lnTo>
                <a:lnTo>
                  <a:pt x="278055" y="1063590"/>
                </a:lnTo>
                <a:lnTo>
                  <a:pt x="319004" y="1082140"/>
                </a:lnTo>
                <a:lnTo>
                  <a:pt x="361712" y="1099205"/>
                </a:lnTo>
                <a:lnTo>
                  <a:pt x="406033" y="1114775"/>
                </a:lnTo>
                <a:lnTo>
                  <a:pt x="451821" y="1128845"/>
                </a:lnTo>
                <a:lnTo>
                  <a:pt x="498930" y="1141406"/>
                </a:lnTo>
                <a:lnTo>
                  <a:pt x="547213" y="1152452"/>
                </a:lnTo>
                <a:lnTo>
                  <a:pt x="596524" y="1161975"/>
                </a:lnTo>
                <a:lnTo>
                  <a:pt x="646718" y="1169968"/>
                </a:lnTo>
                <a:lnTo>
                  <a:pt x="697647" y="1176424"/>
                </a:lnTo>
                <a:lnTo>
                  <a:pt x="749165" y="1181335"/>
                </a:lnTo>
                <a:lnTo>
                  <a:pt x="801127" y="1184695"/>
                </a:lnTo>
                <a:lnTo>
                  <a:pt x="853386" y="1186496"/>
                </a:lnTo>
                <a:lnTo>
                  <a:pt x="905796" y="1186731"/>
                </a:lnTo>
                <a:lnTo>
                  <a:pt x="958210" y="1185393"/>
                </a:lnTo>
                <a:lnTo>
                  <a:pt x="1010482" y="1182473"/>
                </a:lnTo>
                <a:lnTo>
                  <a:pt x="1062467" y="1177967"/>
                </a:lnTo>
                <a:lnTo>
                  <a:pt x="1114017" y="1171865"/>
                </a:lnTo>
                <a:lnTo>
                  <a:pt x="1164988" y="1164160"/>
                </a:lnTo>
                <a:lnTo>
                  <a:pt x="1215231" y="1154846"/>
                </a:lnTo>
                <a:lnTo>
                  <a:pt x="1264602" y="1143916"/>
                </a:lnTo>
                <a:lnTo>
                  <a:pt x="1312953" y="1131361"/>
                </a:lnTo>
                <a:lnTo>
                  <a:pt x="1360139" y="1117175"/>
                </a:lnTo>
                <a:lnTo>
                  <a:pt x="1406014" y="1101351"/>
                </a:lnTo>
                <a:lnTo>
                  <a:pt x="1450431" y="1083881"/>
                </a:lnTo>
                <a:lnTo>
                  <a:pt x="1502270" y="1060395"/>
                </a:lnTo>
                <a:lnTo>
                  <a:pt x="1549674" y="1035333"/>
                </a:lnTo>
                <a:lnTo>
                  <a:pt x="1592617" y="1008838"/>
                </a:lnTo>
                <a:lnTo>
                  <a:pt x="1631070" y="981050"/>
                </a:lnTo>
                <a:lnTo>
                  <a:pt x="1665008" y="952110"/>
                </a:lnTo>
                <a:lnTo>
                  <a:pt x="1694403" y="922160"/>
                </a:lnTo>
                <a:lnTo>
                  <a:pt x="1719228" y="891342"/>
                </a:lnTo>
                <a:lnTo>
                  <a:pt x="1755062" y="827664"/>
                </a:lnTo>
                <a:lnTo>
                  <a:pt x="1772292" y="762207"/>
                </a:lnTo>
                <a:lnTo>
                  <a:pt x="1773864" y="729164"/>
                </a:lnTo>
                <a:lnTo>
                  <a:pt x="1770704" y="696101"/>
                </a:lnTo>
                <a:lnTo>
                  <a:pt x="1750080" y="630477"/>
                </a:lnTo>
                <a:lnTo>
                  <a:pt x="1710206" y="566465"/>
                </a:lnTo>
                <a:lnTo>
                  <a:pt x="1682983" y="535418"/>
                </a:lnTo>
                <a:lnTo>
                  <a:pt x="1650866" y="505197"/>
                </a:lnTo>
                <a:lnTo>
                  <a:pt x="1613828" y="475944"/>
                </a:lnTo>
                <a:lnTo>
                  <a:pt x="1571843" y="447801"/>
                </a:lnTo>
                <a:lnTo>
                  <a:pt x="1695948" y="338074"/>
                </a:lnTo>
                <a:lnTo>
                  <a:pt x="1310858" y="338074"/>
                </a:lnTo>
                <a:lnTo>
                  <a:pt x="1262689" y="325656"/>
                </a:lnTo>
                <a:lnTo>
                  <a:pt x="1213563" y="314839"/>
                </a:lnTo>
                <a:lnTo>
                  <a:pt x="1163619" y="305616"/>
                </a:lnTo>
                <a:lnTo>
                  <a:pt x="1112995" y="297980"/>
                </a:lnTo>
                <a:lnTo>
                  <a:pt x="1061828" y="291925"/>
                </a:lnTo>
                <a:lnTo>
                  <a:pt x="1010259" y="287443"/>
                </a:lnTo>
                <a:lnTo>
                  <a:pt x="958424" y="284528"/>
                </a:lnTo>
                <a:lnTo>
                  <a:pt x="906463" y="283173"/>
                </a:lnTo>
                <a:close/>
              </a:path>
              <a:path w="2078354" h="1186814">
                <a:moveTo>
                  <a:pt x="2078319" y="0"/>
                </a:moveTo>
                <a:lnTo>
                  <a:pt x="1310858" y="338074"/>
                </a:lnTo>
                <a:lnTo>
                  <a:pt x="1695948" y="338074"/>
                </a:lnTo>
                <a:lnTo>
                  <a:pt x="20783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92937" y="2974467"/>
            <a:ext cx="2078355" cy="1186815"/>
          </a:xfrm>
          <a:custGeom>
            <a:avLst/>
            <a:gdLst/>
            <a:ahLst/>
            <a:cxnLst/>
            <a:rect l="l" t="t" r="r" b="b"/>
            <a:pathLst>
              <a:path w="2078354" h="1186814">
                <a:moveTo>
                  <a:pt x="2078319" y="0"/>
                </a:moveTo>
                <a:lnTo>
                  <a:pt x="1571843" y="447801"/>
                </a:lnTo>
                <a:lnTo>
                  <a:pt x="1613828" y="475944"/>
                </a:lnTo>
                <a:lnTo>
                  <a:pt x="1650866" y="505197"/>
                </a:lnTo>
                <a:lnTo>
                  <a:pt x="1682983" y="535418"/>
                </a:lnTo>
                <a:lnTo>
                  <a:pt x="1710206" y="566465"/>
                </a:lnTo>
                <a:lnTo>
                  <a:pt x="1732563" y="598199"/>
                </a:lnTo>
                <a:lnTo>
                  <a:pt x="1762785" y="663158"/>
                </a:lnTo>
                <a:lnTo>
                  <a:pt x="1773864" y="729164"/>
                </a:lnTo>
                <a:lnTo>
                  <a:pt x="1772292" y="762207"/>
                </a:lnTo>
                <a:lnTo>
                  <a:pt x="1755062" y="827664"/>
                </a:lnTo>
                <a:lnTo>
                  <a:pt x="1719228" y="891342"/>
                </a:lnTo>
                <a:lnTo>
                  <a:pt x="1694403" y="922160"/>
                </a:lnTo>
                <a:lnTo>
                  <a:pt x="1665008" y="952110"/>
                </a:lnTo>
                <a:lnTo>
                  <a:pt x="1631070" y="981050"/>
                </a:lnTo>
                <a:lnTo>
                  <a:pt x="1592617" y="1008838"/>
                </a:lnTo>
                <a:lnTo>
                  <a:pt x="1549674" y="1035333"/>
                </a:lnTo>
                <a:lnTo>
                  <a:pt x="1502270" y="1060395"/>
                </a:lnTo>
                <a:lnTo>
                  <a:pt x="1450431" y="1083881"/>
                </a:lnTo>
                <a:lnTo>
                  <a:pt x="1406014" y="1101351"/>
                </a:lnTo>
                <a:lnTo>
                  <a:pt x="1360139" y="1117175"/>
                </a:lnTo>
                <a:lnTo>
                  <a:pt x="1312953" y="1131361"/>
                </a:lnTo>
                <a:lnTo>
                  <a:pt x="1264602" y="1143916"/>
                </a:lnTo>
                <a:lnTo>
                  <a:pt x="1215231" y="1154846"/>
                </a:lnTo>
                <a:lnTo>
                  <a:pt x="1164988" y="1164160"/>
                </a:lnTo>
                <a:lnTo>
                  <a:pt x="1114017" y="1171865"/>
                </a:lnTo>
                <a:lnTo>
                  <a:pt x="1062467" y="1177967"/>
                </a:lnTo>
                <a:lnTo>
                  <a:pt x="1010482" y="1182473"/>
                </a:lnTo>
                <a:lnTo>
                  <a:pt x="958210" y="1185393"/>
                </a:lnTo>
                <a:lnTo>
                  <a:pt x="905796" y="1186731"/>
                </a:lnTo>
                <a:lnTo>
                  <a:pt x="853386" y="1186496"/>
                </a:lnTo>
                <a:lnTo>
                  <a:pt x="801127" y="1184695"/>
                </a:lnTo>
                <a:lnTo>
                  <a:pt x="749165" y="1181335"/>
                </a:lnTo>
                <a:lnTo>
                  <a:pt x="697647" y="1176424"/>
                </a:lnTo>
                <a:lnTo>
                  <a:pt x="646718" y="1169968"/>
                </a:lnTo>
                <a:lnTo>
                  <a:pt x="596524" y="1161975"/>
                </a:lnTo>
                <a:lnTo>
                  <a:pt x="547213" y="1152452"/>
                </a:lnTo>
                <a:lnTo>
                  <a:pt x="498930" y="1141406"/>
                </a:lnTo>
                <a:lnTo>
                  <a:pt x="451821" y="1128845"/>
                </a:lnTo>
                <a:lnTo>
                  <a:pt x="406033" y="1114775"/>
                </a:lnTo>
                <a:lnTo>
                  <a:pt x="361712" y="1099205"/>
                </a:lnTo>
                <a:lnTo>
                  <a:pt x="319004" y="1082140"/>
                </a:lnTo>
                <a:lnTo>
                  <a:pt x="278055" y="1063590"/>
                </a:lnTo>
                <a:lnTo>
                  <a:pt x="239012" y="1043560"/>
                </a:lnTo>
                <a:lnTo>
                  <a:pt x="202021" y="1022057"/>
                </a:lnTo>
                <a:lnTo>
                  <a:pt x="160035" y="993920"/>
                </a:lnTo>
                <a:lnTo>
                  <a:pt x="122998" y="964672"/>
                </a:lnTo>
                <a:lnTo>
                  <a:pt x="90880" y="934456"/>
                </a:lnTo>
                <a:lnTo>
                  <a:pt x="63657" y="903412"/>
                </a:lnTo>
                <a:lnTo>
                  <a:pt x="41300" y="871682"/>
                </a:lnTo>
                <a:lnTo>
                  <a:pt x="11078" y="806730"/>
                </a:lnTo>
                <a:lnTo>
                  <a:pt x="0" y="740730"/>
                </a:lnTo>
                <a:lnTo>
                  <a:pt x="1571" y="707691"/>
                </a:lnTo>
                <a:lnTo>
                  <a:pt x="18801" y="642242"/>
                </a:lnTo>
                <a:lnTo>
                  <a:pt x="54635" y="578572"/>
                </a:lnTo>
                <a:lnTo>
                  <a:pt x="79460" y="547759"/>
                </a:lnTo>
                <a:lnTo>
                  <a:pt x="108855" y="517815"/>
                </a:lnTo>
                <a:lnTo>
                  <a:pt x="142793" y="488881"/>
                </a:lnTo>
                <a:lnTo>
                  <a:pt x="181247" y="461099"/>
                </a:lnTo>
                <a:lnTo>
                  <a:pt x="224189" y="434611"/>
                </a:lnTo>
                <a:lnTo>
                  <a:pt x="271593" y="409557"/>
                </a:lnTo>
                <a:lnTo>
                  <a:pt x="323433" y="386080"/>
                </a:lnTo>
                <a:lnTo>
                  <a:pt x="366118" y="369252"/>
                </a:lnTo>
                <a:lnTo>
                  <a:pt x="410337" y="353902"/>
                </a:lnTo>
                <a:lnTo>
                  <a:pt x="455952" y="340036"/>
                </a:lnTo>
                <a:lnTo>
                  <a:pt x="502825" y="327662"/>
                </a:lnTo>
                <a:lnTo>
                  <a:pt x="550816" y="316785"/>
                </a:lnTo>
                <a:lnTo>
                  <a:pt x="599788" y="307414"/>
                </a:lnTo>
                <a:lnTo>
                  <a:pt x="649603" y="299554"/>
                </a:lnTo>
                <a:lnTo>
                  <a:pt x="700121" y="293213"/>
                </a:lnTo>
                <a:lnTo>
                  <a:pt x="751204" y="288398"/>
                </a:lnTo>
                <a:lnTo>
                  <a:pt x="802715" y="285114"/>
                </a:lnTo>
                <a:lnTo>
                  <a:pt x="854514" y="283371"/>
                </a:lnTo>
                <a:lnTo>
                  <a:pt x="906463" y="283173"/>
                </a:lnTo>
                <a:lnTo>
                  <a:pt x="958424" y="284528"/>
                </a:lnTo>
                <a:lnTo>
                  <a:pt x="1010259" y="287443"/>
                </a:lnTo>
                <a:lnTo>
                  <a:pt x="1061828" y="291925"/>
                </a:lnTo>
                <a:lnTo>
                  <a:pt x="1112995" y="297980"/>
                </a:lnTo>
                <a:lnTo>
                  <a:pt x="1163619" y="305616"/>
                </a:lnTo>
                <a:lnTo>
                  <a:pt x="1213563" y="314839"/>
                </a:lnTo>
                <a:lnTo>
                  <a:pt x="1262689" y="325656"/>
                </a:lnTo>
                <a:lnTo>
                  <a:pt x="1310858" y="338074"/>
                </a:lnTo>
                <a:lnTo>
                  <a:pt x="2078319" y="0"/>
                </a:lnTo>
                <a:close/>
              </a:path>
            </a:pathLst>
          </a:custGeom>
          <a:ln w="1981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8644" y="3364738"/>
            <a:ext cx="82169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sz="1400" spc="-5" dirty="0">
                <a:solidFill>
                  <a:srgbClr val="095A82"/>
                </a:solidFill>
                <a:cs typeface="Calibri"/>
              </a:rPr>
              <a:t>Where</a:t>
            </a:r>
            <a:r>
              <a:rPr sz="1400" spc="-90" dirty="0">
                <a:solidFill>
                  <a:srgbClr val="095A82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095A82"/>
                </a:solidFill>
                <a:cs typeface="Calibri"/>
              </a:rPr>
              <a:t>you  begin </a:t>
            </a:r>
            <a:r>
              <a:rPr sz="1400" dirty="0">
                <a:solidFill>
                  <a:srgbClr val="095A82"/>
                </a:solidFill>
                <a:cs typeface="Calibri"/>
              </a:rPr>
              <a:t>is  </a:t>
            </a:r>
            <a:r>
              <a:rPr sz="1400" spc="-5" dirty="0">
                <a:solidFill>
                  <a:srgbClr val="095A82"/>
                </a:solidFill>
                <a:cs typeface="Calibri"/>
              </a:rPr>
              <a:t>important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38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3568" y="1721358"/>
            <a:ext cx="533400" cy="636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AutoShape 6" descr="Image result for machine language"/>
          <p:cNvSpPr>
            <a:spLocks noChangeAspect="1" noChangeArrowheads="1"/>
          </p:cNvSpPr>
          <p:nvPr/>
        </p:nvSpPr>
        <p:spPr bwMode="auto">
          <a:xfrm>
            <a:off x="77788" y="-72232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7" name="AutoShape 2" descr="Related image"/>
          <p:cNvSpPr>
            <a:spLocks noChangeAspect="1" noChangeArrowheads="1"/>
          </p:cNvSpPr>
          <p:nvPr/>
        </p:nvSpPr>
        <p:spPr bwMode="auto">
          <a:xfrm>
            <a:off x="153988" y="3969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6" name="object 2"/>
          <p:cNvSpPr/>
          <p:nvPr/>
        </p:nvSpPr>
        <p:spPr>
          <a:xfrm>
            <a:off x="3380232" y="941819"/>
            <a:ext cx="2378964" cy="515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3"/>
          <p:cNvSpPr/>
          <p:nvPr/>
        </p:nvSpPr>
        <p:spPr>
          <a:xfrm>
            <a:off x="3602735" y="986053"/>
            <a:ext cx="1941576" cy="5288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4"/>
          <p:cNvSpPr/>
          <p:nvPr/>
        </p:nvSpPr>
        <p:spPr>
          <a:xfrm>
            <a:off x="3438144" y="961644"/>
            <a:ext cx="2268220" cy="403860"/>
          </a:xfrm>
          <a:custGeom>
            <a:avLst/>
            <a:gdLst/>
            <a:ahLst/>
            <a:cxnLst/>
            <a:rect l="l" t="t" r="r" b="b"/>
            <a:pathLst>
              <a:path w="2268220" h="403859">
                <a:moveTo>
                  <a:pt x="0" y="403860"/>
                </a:moveTo>
                <a:lnTo>
                  <a:pt x="2267712" y="403860"/>
                </a:lnTo>
                <a:lnTo>
                  <a:pt x="2267712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5"/>
          <p:cNvSpPr/>
          <p:nvPr/>
        </p:nvSpPr>
        <p:spPr>
          <a:xfrm>
            <a:off x="3438144" y="961644"/>
            <a:ext cx="2268220" cy="403860"/>
          </a:xfrm>
          <a:custGeom>
            <a:avLst/>
            <a:gdLst/>
            <a:ahLst/>
            <a:cxnLst/>
            <a:rect l="l" t="t" r="r" b="b"/>
            <a:pathLst>
              <a:path w="2268220" h="403859">
                <a:moveTo>
                  <a:pt x="0" y="403860"/>
                </a:moveTo>
                <a:lnTo>
                  <a:pt x="2267712" y="403860"/>
                </a:lnTo>
                <a:lnTo>
                  <a:pt x="2267712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3438144" y="1037971"/>
            <a:ext cx="2268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9725">
              <a:spcBef>
                <a:spcPts val="95"/>
              </a:spcBef>
            </a:pPr>
            <a:r>
              <a:rPr sz="1600" b="1" spc="-10" dirty="0">
                <a:solidFill>
                  <a:srgbClr val="006FC0"/>
                </a:solidFill>
                <a:cs typeface="Calibri"/>
              </a:rPr>
              <a:t>The </a:t>
            </a:r>
            <a:r>
              <a:rPr sz="1600" b="1" spc="-5" dirty="0">
                <a:solidFill>
                  <a:srgbClr val="006FC0"/>
                </a:solidFill>
                <a:cs typeface="Calibri"/>
              </a:rPr>
              <a:t>Elbow</a:t>
            </a:r>
            <a:r>
              <a:rPr sz="1600" b="1" spc="-15" dirty="0">
                <a:solidFill>
                  <a:srgbClr val="006FC0"/>
                </a:solidFill>
                <a:cs typeface="Calibri"/>
              </a:rPr>
              <a:t> </a:t>
            </a:r>
            <a:r>
              <a:rPr sz="1600" b="1" spc="-5" dirty="0">
                <a:solidFill>
                  <a:srgbClr val="006FC0"/>
                </a:solidFill>
                <a:cs typeface="Calibri"/>
              </a:rPr>
              <a:t>Method</a:t>
            </a:r>
            <a:endParaRPr sz="160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471017" y="324053"/>
            <a:ext cx="4881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095A82"/>
                </a:solidFill>
                <a:cs typeface="Calibri"/>
              </a:rPr>
              <a:t>Choosing </a:t>
            </a:r>
            <a:r>
              <a:rPr sz="2800" b="1" spc="-5" dirty="0">
                <a:solidFill>
                  <a:srgbClr val="095A82"/>
                </a:solidFill>
                <a:cs typeface="Calibri"/>
              </a:rPr>
              <a:t>the </a:t>
            </a:r>
            <a:r>
              <a:rPr sz="2800" b="1" spc="-10" dirty="0">
                <a:solidFill>
                  <a:srgbClr val="095A82"/>
                </a:solidFill>
                <a:cs typeface="Calibri"/>
              </a:rPr>
              <a:t>Number </a:t>
            </a:r>
            <a:r>
              <a:rPr sz="2800" b="1" spc="-5" dirty="0">
                <a:solidFill>
                  <a:srgbClr val="095A82"/>
                </a:solidFill>
                <a:cs typeface="Calibri"/>
              </a:rPr>
              <a:t>of</a:t>
            </a:r>
            <a:r>
              <a:rPr sz="2800" b="1" spc="60" dirty="0">
                <a:solidFill>
                  <a:srgbClr val="095A82"/>
                </a:solidFill>
                <a:cs typeface="Calibri"/>
              </a:rPr>
              <a:t> </a:t>
            </a:r>
            <a:r>
              <a:rPr sz="2800" b="1" spc="-5" dirty="0">
                <a:solidFill>
                  <a:srgbClr val="095A82"/>
                </a:solidFill>
                <a:cs typeface="Calibri"/>
              </a:rPr>
              <a:t>Clusters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  <p:sp>
        <p:nvSpPr>
          <p:cNvPr id="13" name="object 8"/>
          <p:cNvSpPr/>
          <p:nvPr/>
        </p:nvSpPr>
        <p:spPr>
          <a:xfrm>
            <a:off x="3014472" y="1812035"/>
            <a:ext cx="3619500" cy="2636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2712785" y="2215183"/>
            <a:ext cx="330835" cy="161290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353695" marR="5080" indent="-341630">
              <a:spcBef>
                <a:spcPts val="95"/>
              </a:spcBef>
            </a:pPr>
            <a:r>
              <a:rPr sz="1000" b="1" spc="-5" dirty="0">
                <a:solidFill>
                  <a:srgbClr val="5F5F5F"/>
                </a:solidFill>
                <a:latin typeface="Tahoma"/>
                <a:cs typeface="Tahoma"/>
              </a:rPr>
              <a:t>Objective </a:t>
            </a:r>
            <a:r>
              <a:rPr sz="1000" b="1" spc="-10" dirty="0">
                <a:solidFill>
                  <a:srgbClr val="5F5F5F"/>
                </a:solidFill>
                <a:latin typeface="Tahoma"/>
                <a:cs typeface="Tahoma"/>
              </a:rPr>
              <a:t>Function </a:t>
            </a:r>
            <a:r>
              <a:rPr sz="1000" b="1" spc="-5" dirty="0">
                <a:solidFill>
                  <a:srgbClr val="5F5F5F"/>
                </a:solidFill>
                <a:latin typeface="Tahoma"/>
                <a:cs typeface="Tahoma"/>
              </a:rPr>
              <a:t>Value  i.e., </a:t>
            </a:r>
            <a:r>
              <a:rPr sz="1000" b="1" spc="-10" dirty="0">
                <a:solidFill>
                  <a:srgbClr val="5F5F5F"/>
                </a:solidFill>
                <a:latin typeface="Tahoma"/>
                <a:cs typeface="Tahoma"/>
              </a:rPr>
              <a:t>Distortion</a:t>
            </a:r>
            <a:endParaRPr sz="10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5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50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1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20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492251" y="1251203"/>
            <a:ext cx="1427988" cy="3464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3"/>
          <p:cNvSpPr/>
          <p:nvPr/>
        </p:nvSpPr>
        <p:spPr>
          <a:xfrm>
            <a:off x="1535175" y="340679"/>
            <a:ext cx="3063875" cy="2228215"/>
          </a:xfrm>
          <a:custGeom>
            <a:avLst/>
            <a:gdLst/>
            <a:ahLst/>
            <a:cxnLst/>
            <a:rect l="l" t="t" r="r" b="b"/>
            <a:pathLst>
              <a:path w="3063875" h="2228215">
                <a:moveTo>
                  <a:pt x="1782907" y="0"/>
                </a:moveTo>
                <a:lnTo>
                  <a:pt x="1731873" y="228"/>
                </a:lnTo>
                <a:lnTo>
                  <a:pt x="1680871" y="1646"/>
                </a:lnTo>
                <a:lnTo>
                  <a:pt x="1629966" y="4254"/>
                </a:lnTo>
                <a:lnTo>
                  <a:pt x="1579219" y="8054"/>
                </a:lnTo>
                <a:lnTo>
                  <a:pt x="1528695" y="13047"/>
                </a:lnTo>
                <a:lnTo>
                  <a:pt x="1478458" y="19233"/>
                </a:lnTo>
                <a:lnTo>
                  <a:pt x="1428571" y="26615"/>
                </a:lnTo>
                <a:lnTo>
                  <a:pt x="1379098" y="35194"/>
                </a:lnTo>
                <a:lnTo>
                  <a:pt x="1330101" y="44970"/>
                </a:lnTo>
                <a:lnTo>
                  <a:pt x="1281645" y="55944"/>
                </a:lnTo>
                <a:lnTo>
                  <a:pt x="1233794" y="68118"/>
                </a:lnTo>
                <a:lnTo>
                  <a:pt x="1186610" y="81494"/>
                </a:lnTo>
                <a:lnTo>
                  <a:pt x="1140158" y="96072"/>
                </a:lnTo>
                <a:lnTo>
                  <a:pt x="1094501" y="111853"/>
                </a:lnTo>
                <a:lnTo>
                  <a:pt x="1049702" y="128838"/>
                </a:lnTo>
                <a:lnTo>
                  <a:pt x="1005826" y="147029"/>
                </a:lnTo>
                <a:lnTo>
                  <a:pt x="962934" y="166428"/>
                </a:lnTo>
                <a:lnTo>
                  <a:pt x="921093" y="187034"/>
                </a:lnTo>
                <a:lnTo>
                  <a:pt x="880363" y="208849"/>
                </a:lnTo>
                <a:lnTo>
                  <a:pt x="834278" y="235866"/>
                </a:lnTo>
                <a:lnTo>
                  <a:pt x="790929" y="263904"/>
                </a:lnTo>
                <a:lnTo>
                  <a:pt x="750319" y="292901"/>
                </a:lnTo>
                <a:lnTo>
                  <a:pt x="712451" y="322795"/>
                </a:lnTo>
                <a:lnTo>
                  <a:pt x="677329" y="353522"/>
                </a:lnTo>
                <a:lnTo>
                  <a:pt x="644956" y="385021"/>
                </a:lnTo>
                <a:lnTo>
                  <a:pt x="615335" y="417229"/>
                </a:lnTo>
                <a:lnTo>
                  <a:pt x="588471" y="450083"/>
                </a:lnTo>
                <a:lnTo>
                  <a:pt x="564365" y="483521"/>
                </a:lnTo>
                <a:lnTo>
                  <a:pt x="543021" y="517481"/>
                </a:lnTo>
                <a:lnTo>
                  <a:pt x="524444" y="551900"/>
                </a:lnTo>
                <a:lnTo>
                  <a:pt x="508635" y="586715"/>
                </a:lnTo>
                <a:lnTo>
                  <a:pt x="485338" y="657285"/>
                </a:lnTo>
                <a:lnTo>
                  <a:pt x="473157" y="728691"/>
                </a:lnTo>
                <a:lnTo>
                  <a:pt x="471244" y="764552"/>
                </a:lnTo>
                <a:lnTo>
                  <a:pt x="472119" y="800434"/>
                </a:lnTo>
                <a:lnTo>
                  <a:pt x="482251" y="872012"/>
                </a:lnTo>
                <a:lnTo>
                  <a:pt x="503578" y="942928"/>
                </a:lnTo>
                <a:lnTo>
                  <a:pt x="536128" y="1012680"/>
                </a:lnTo>
                <a:lnTo>
                  <a:pt x="556620" y="1046963"/>
                </a:lnTo>
                <a:lnTo>
                  <a:pt x="579927" y="1080769"/>
                </a:lnTo>
                <a:lnTo>
                  <a:pt x="606054" y="1114033"/>
                </a:lnTo>
                <a:lnTo>
                  <a:pt x="635003" y="1146694"/>
                </a:lnTo>
                <a:lnTo>
                  <a:pt x="666777" y="1178689"/>
                </a:lnTo>
                <a:lnTo>
                  <a:pt x="701380" y="1209956"/>
                </a:lnTo>
                <a:lnTo>
                  <a:pt x="738816" y="1240433"/>
                </a:lnTo>
                <a:lnTo>
                  <a:pt x="779087" y="1270056"/>
                </a:lnTo>
                <a:lnTo>
                  <a:pt x="822198" y="1298763"/>
                </a:lnTo>
                <a:lnTo>
                  <a:pt x="0" y="2228022"/>
                </a:lnTo>
                <a:lnTo>
                  <a:pt x="1223264" y="1470975"/>
                </a:lnTo>
                <a:lnTo>
                  <a:pt x="2311390" y="1470975"/>
                </a:lnTo>
                <a:lnTo>
                  <a:pt x="2312611" y="1470656"/>
                </a:lnTo>
                <a:lnTo>
                  <a:pt x="2358504" y="1457336"/>
                </a:lnTo>
                <a:lnTo>
                  <a:pt x="2403608" y="1442905"/>
                </a:lnTo>
                <a:lnTo>
                  <a:pt x="2447861" y="1427369"/>
                </a:lnTo>
                <a:lnTo>
                  <a:pt x="2491205" y="1410733"/>
                </a:lnTo>
                <a:lnTo>
                  <a:pt x="2533580" y="1393003"/>
                </a:lnTo>
                <a:lnTo>
                  <a:pt x="2574928" y="1374185"/>
                </a:lnTo>
                <a:lnTo>
                  <a:pt x="2615187" y="1354284"/>
                </a:lnTo>
                <a:lnTo>
                  <a:pt x="2654300" y="1333307"/>
                </a:lnTo>
                <a:lnTo>
                  <a:pt x="2700385" y="1306290"/>
                </a:lnTo>
                <a:lnTo>
                  <a:pt x="2743734" y="1278252"/>
                </a:lnTo>
                <a:lnTo>
                  <a:pt x="2784344" y="1249255"/>
                </a:lnTo>
                <a:lnTo>
                  <a:pt x="2822212" y="1219362"/>
                </a:lnTo>
                <a:lnTo>
                  <a:pt x="2857334" y="1188634"/>
                </a:lnTo>
                <a:lnTo>
                  <a:pt x="2889707" y="1157135"/>
                </a:lnTo>
                <a:lnTo>
                  <a:pt x="2919328" y="1124927"/>
                </a:lnTo>
                <a:lnTo>
                  <a:pt x="2946192" y="1092073"/>
                </a:lnTo>
                <a:lnTo>
                  <a:pt x="2970298" y="1058635"/>
                </a:lnTo>
                <a:lnTo>
                  <a:pt x="2991642" y="1024675"/>
                </a:lnTo>
                <a:lnTo>
                  <a:pt x="3010219" y="990257"/>
                </a:lnTo>
                <a:lnTo>
                  <a:pt x="3026028" y="955441"/>
                </a:lnTo>
                <a:lnTo>
                  <a:pt x="3049325" y="884871"/>
                </a:lnTo>
                <a:lnTo>
                  <a:pt x="3061506" y="813465"/>
                </a:lnTo>
                <a:lnTo>
                  <a:pt x="3063419" y="777605"/>
                </a:lnTo>
                <a:lnTo>
                  <a:pt x="3062544" y="741723"/>
                </a:lnTo>
                <a:lnTo>
                  <a:pt x="3052412" y="670144"/>
                </a:lnTo>
                <a:lnTo>
                  <a:pt x="3031085" y="599228"/>
                </a:lnTo>
                <a:lnTo>
                  <a:pt x="2998535" y="529476"/>
                </a:lnTo>
                <a:lnTo>
                  <a:pt x="2978043" y="495193"/>
                </a:lnTo>
                <a:lnTo>
                  <a:pt x="2954736" y="461388"/>
                </a:lnTo>
                <a:lnTo>
                  <a:pt x="2928609" y="428123"/>
                </a:lnTo>
                <a:lnTo>
                  <a:pt x="2899660" y="395462"/>
                </a:lnTo>
                <a:lnTo>
                  <a:pt x="2867886" y="363467"/>
                </a:lnTo>
                <a:lnTo>
                  <a:pt x="2833283" y="332200"/>
                </a:lnTo>
                <a:lnTo>
                  <a:pt x="2795847" y="301723"/>
                </a:lnTo>
                <a:lnTo>
                  <a:pt x="2755576" y="272100"/>
                </a:lnTo>
                <a:lnTo>
                  <a:pt x="2712466" y="243393"/>
                </a:lnTo>
                <a:lnTo>
                  <a:pt x="2674135" y="220080"/>
                </a:lnTo>
                <a:lnTo>
                  <a:pt x="2634566" y="197933"/>
                </a:lnTo>
                <a:lnTo>
                  <a:pt x="2593821" y="176953"/>
                </a:lnTo>
                <a:lnTo>
                  <a:pt x="2551964" y="157142"/>
                </a:lnTo>
                <a:lnTo>
                  <a:pt x="2509059" y="138500"/>
                </a:lnTo>
                <a:lnTo>
                  <a:pt x="2465169" y="121028"/>
                </a:lnTo>
                <a:lnTo>
                  <a:pt x="2420358" y="104729"/>
                </a:lnTo>
                <a:lnTo>
                  <a:pt x="2374690" y="89602"/>
                </a:lnTo>
                <a:lnTo>
                  <a:pt x="2328227" y="75649"/>
                </a:lnTo>
                <a:lnTo>
                  <a:pt x="2281034" y="62872"/>
                </a:lnTo>
                <a:lnTo>
                  <a:pt x="2233174" y="51271"/>
                </a:lnTo>
                <a:lnTo>
                  <a:pt x="2184710" y="40848"/>
                </a:lnTo>
                <a:lnTo>
                  <a:pt x="2135707" y="31604"/>
                </a:lnTo>
                <a:lnTo>
                  <a:pt x="2086227" y="23540"/>
                </a:lnTo>
                <a:lnTo>
                  <a:pt x="2036335" y="16657"/>
                </a:lnTo>
                <a:lnTo>
                  <a:pt x="1986093" y="10956"/>
                </a:lnTo>
                <a:lnTo>
                  <a:pt x="1935566" y="6439"/>
                </a:lnTo>
                <a:lnTo>
                  <a:pt x="1884817" y="3106"/>
                </a:lnTo>
                <a:lnTo>
                  <a:pt x="1833909" y="959"/>
                </a:lnTo>
                <a:lnTo>
                  <a:pt x="1782907" y="0"/>
                </a:lnTo>
                <a:close/>
              </a:path>
              <a:path w="3063875" h="2228215">
                <a:moveTo>
                  <a:pt x="2311390" y="1470975"/>
                </a:moveTo>
                <a:lnTo>
                  <a:pt x="1223264" y="1470975"/>
                </a:lnTo>
                <a:lnTo>
                  <a:pt x="1271510" y="1483550"/>
                </a:lnTo>
                <a:lnTo>
                  <a:pt x="1320273" y="1494887"/>
                </a:lnTo>
                <a:lnTo>
                  <a:pt x="1369494" y="1504994"/>
                </a:lnTo>
                <a:lnTo>
                  <a:pt x="1419114" y="1513874"/>
                </a:lnTo>
                <a:lnTo>
                  <a:pt x="1469072" y="1521535"/>
                </a:lnTo>
                <a:lnTo>
                  <a:pt x="1519310" y="1527981"/>
                </a:lnTo>
                <a:lnTo>
                  <a:pt x="1569767" y="1533218"/>
                </a:lnTo>
                <a:lnTo>
                  <a:pt x="1620385" y="1537253"/>
                </a:lnTo>
                <a:lnTo>
                  <a:pt x="1671105" y="1540091"/>
                </a:lnTo>
                <a:lnTo>
                  <a:pt x="1721866" y="1541738"/>
                </a:lnTo>
                <a:lnTo>
                  <a:pt x="1772609" y="1542198"/>
                </a:lnTo>
                <a:lnTo>
                  <a:pt x="1823274" y="1541479"/>
                </a:lnTo>
                <a:lnTo>
                  <a:pt x="1873804" y="1539586"/>
                </a:lnTo>
                <a:lnTo>
                  <a:pt x="1924137" y="1536525"/>
                </a:lnTo>
                <a:lnTo>
                  <a:pt x="1974215" y="1532300"/>
                </a:lnTo>
                <a:lnTo>
                  <a:pt x="2023977" y="1526919"/>
                </a:lnTo>
                <a:lnTo>
                  <a:pt x="2073365" y="1520386"/>
                </a:lnTo>
                <a:lnTo>
                  <a:pt x="2122320" y="1512708"/>
                </a:lnTo>
                <a:lnTo>
                  <a:pt x="2170781" y="1503890"/>
                </a:lnTo>
                <a:lnTo>
                  <a:pt x="2218690" y="1493939"/>
                </a:lnTo>
                <a:lnTo>
                  <a:pt x="2265986" y="1482858"/>
                </a:lnTo>
                <a:lnTo>
                  <a:pt x="2311390" y="1470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1535175" y="340679"/>
            <a:ext cx="3063875" cy="2228215"/>
          </a:xfrm>
          <a:custGeom>
            <a:avLst/>
            <a:gdLst/>
            <a:ahLst/>
            <a:cxnLst/>
            <a:rect l="l" t="t" r="r" b="b"/>
            <a:pathLst>
              <a:path w="3063875" h="2228215">
                <a:moveTo>
                  <a:pt x="0" y="2228022"/>
                </a:moveTo>
                <a:lnTo>
                  <a:pt x="822198" y="1298763"/>
                </a:lnTo>
                <a:lnTo>
                  <a:pt x="779087" y="1270056"/>
                </a:lnTo>
                <a:lnTo>
                  <a:pt x="738816" y="1240433"/>
                </a:lnTo>
                <a:lnTo>
                  <a:pt x="701380" y="1209956"/>
                </a:lnTo>
                <a:lnTo>
                  <a:pt x="666777" y="1178689"/>
                </a:lnTo>
                <a:lnTo>
                  <a:pt x="635003" y="1146694"/>
                </a:lnTo>
                <a:lnTo>
                  <a:pt x="606054" y="1114033"/>
                </a:lnTo>
                <a:lnTo>
                  <a:pt x="579927" y="1080769"/>
                </a:lnTo>
                <a:lnTo>
                  <a:pt x="556620" y="1046963"/>
                </a:lnTo>
                <a:lnTo>
                  <a:pt x="536128" y="1012680"/>
                </a:lnTo>
                <a:lnTo>
                  <a:pt x="518449" y="977981"/>
                </a:lnTo>
                <a:lnTo>
                  <a:pt x="491513" y="907584"/>
                </a:lnTo>
                <a:lnTo>
                  <a:pt x="475787" y="836275"/>
                </a:lnTo>
                <a:lnTo>
                  <a:pt x="471244" y="764552"/>
                </a:lnTo>
                <a:lnTo>
                  <a:pt x="473157" y="728691"/>
                </a:lnTo>
                <a:lnTo>
                  <a:pt x="485338" y="657285"/>
                </a:lnTo>
                <a:lnTo>
                  <a:pt x="508635" y="586715"/>
                </a:lnTo>
                <a:lnTo>
                  <a:pt x="524444" y="551900"/>
                </a:lnTo>
                <a:lnTo>
                  <a:pt x="543021" y="517481"/>
                </a:lnTo>
                <a:lnTo>
                  <a:pt x="564365" y="483521"/>
                </a:lnTo>
                <a:lnTo>
                  <a:pt x="588471" y="450083"/>
                </a:lnTo>
                <a:lnTo>
                  <a:pt x="615335" y="417229"/>
                </a:lnTo>
                <a:lnTo>
                  <a:pt x="644956" y="385021"/>
                </a:lnTo>
                <a:lnTo>
                  <a:pt x="677329" y="353522"/>
                </a:lnTo>
                <a:lnTo>
                  <a:pt x="712451" y="322795"/>
                </a:lnTo>
                <a:lnTo>
                  <a:pt x="750319" y="292901"/>
                </a:lnTo>
                <a:lnTo>
                  <a:pt x="790929" y="263904"/>
                </a:lnTo>
                <a:lnTo>
                  <a:pt x="834278" y="235866"/>
                </a:lnTo>
                <a:lnTo>
                  <a:pt x="880363" y="208849"/>
                </a:lnTo>
                <a:lnTo>
                  <a:pt x="921093" y="187034"/>
                </a:lnTo>
                <a:lnTo>
                  <a:pt x="962934" y="166428"/>
                </a:lnTo>
                <a:lnTo>
                  <a:pt x="1005826" y="147029"/>
                </a:lnTo>
                <a:lnTo>
                  <a:pt x="1049702" y="128838"/>
                </a:lnTo>
                <a:lnTo>
                  <a:pt x="1094501" y="111853"/>
                </a:lnTo>
                <a:lnTo>
                  <a:pt x="1140158" y="96072"/>
                </a:lnTo>
                <a:lnTo>
                  <a:pt x="1186610" y="81494"/>
                </a:lnTo>
                <a:lnTo>
                  <a:pt x="1233794" y="68118"/>
                </a:lnTo>
                <a:lnTo>
                  <a:pt x="1281645" y="55944"/>
                </a:lnTo>
                <a:lnTo>
                  <a:pt x="1330101" y="44970"/>
                </a:lnTo>
                <a:lnTo>
                  <a:pt x="1379098" y="35194"/>
                </a:lnTo>
                <a:lnTo>
                  <a:pt x="1428571" y="26615"/>
                </a:lnTo>
                <a:lnTo>
                  <a:pt x="1478458" y="19233"/>
                </a:lnTo>
                <a:lnTo>
                  <a:pt x="1528695" y="13047"/>
                </a:lnTo>
                <a:lnTo>
                  <a:pt x="1579219" y="8054"/>
                </a:lnTo>
                <a:lnTo>
                  <a:pt x="1629966" y="4254"/>
                </a:lnTo>
                <a:lnTo>
                  <a:pt x="1680871" y="1646"/>
                </a:lnTo>
                <a:lnTo>
                  <a:pt x="1731873" y="228"/>
                </a:lnTo>
                <a:lnTo>
                  <a:pt x="1782907" y="0"/>
                </a:lnTo>
                <a:lnTo>
                  <a:pt x="1833909" y="959"/>
                </a:lnTo>
                <a:lnTo>
                  <a:pt x="1884817" y="3106"/>
                </a:lnTo>
                <a:lnTo>
                  <a:pt x="1935566" y="6439"/>
                </a:lnTo>
                <a:lnTo>
                  <a:pt x="1986093" y="10956"/>
                </a:lnTo>
                <a:lnTo>
                  <a:pt x="2036335" y="16657"/>
                </a:lnTo>
                <a:lnTo>
                  <a:pt x="2086227" y="23540"/>
                </a:lnTo>
                <a:lnTo>
                  <a:pt x="2135707" y="31604"/>
                </a:lnTo>
                <a:lnTo>
                  <a:pt x="2184710" y="40848"/>
                </a:lnTo>
                <a:lnTo>
                  <a:pt x="2233174" y="51271"/>
                </a:lnTo>
                <a:lnTo>
                  <a:pt x="2281034" y="62872"/>
                </a:lnTo>
                <a:lnTo>
                  <a:pt x="2328227" y="75649"/>
                </a:lnTo>
                <a:lnTo>
                  <a:pt x="2374690" y="89602"/>
                </a:lnTo>
                <a:lnTo>
                  <a:pt x="2420358" y="104729"/>
                </a:lnTo>
                <a:lnTo>
                  <a:pt x="2465169" y="121028"/>
                </a:lnTo>
                <a:lnTo>
                  <a:pt x="2509059" y="138500"/>
                </a:lnTo>
                <a:lnTo>
                  <a:pt x="2551964" y="157142"/>
                </a:lnTo>
                <a:lnTo>
                  <a:pt x="2593821" y="176953"/>
                </a:lnTo>
                <a:lnTo>
                  <a:pt x="2634566" y="197933"/>
                </a:lnTo>
                <a:lnTo>
                  <a:pt x="2674135" y="220080"/>
                </a:lnTo>
                <a:lnTo>
                  <a:pt x="2712466" y="243393"/>
                </a:lnTo>
                <a:lnTo>
                  <a:pt x="2755576" y="272100"/>
                </a:lnTo>
                <a:lnTo>
                  <a:pt x="2795847" y="301723"/>
                </a:lnTo>
                <a:lnTo>
                  <a:pt x="2833283" y="332200"/>
                </a:lnTo>
                <a:lnTo>
                  <a:pt x="2867886" y="363467"/>
                </a:lnTo>
                <a:lnTo>
                  <a:pt x="2899660" y="395462"/>
                </a:lnTo>
                <a:lnTo>
                  <a:pt x="2928609" y="428123"/>
                </a:lnTo>
                <a:lnTo>
                  <a:pt x="2954736" y="461388"/>
                </a:lnTo>
                <a:lnTo>
                  <a:pt x="2978043" y="495193"/>
                </a:lnTo>
                <a:lnTo>
                  <a:pt x="2998535" y="529476"/>
                </a:lnTo>
                <a:lnTo>
                  <a:pt x="3016214" y="564176"/>
                </a:lnTo>
                <a:lnTo>
                  <a:pt x="3043150" y="634572"/>
                </a:lnTo>
                <a:lnTo>
                  <a:pt x="3058876" y="705881"/>
                </a:lnTo>
                <a:lnTo>
                  <a:pt x="3063419" y="777605"/>
                </a:lnTo>
                <a:lnTo>
                  <a:pt x="3061506" y="813465"/>
                </a:lnTo>
                <a:lnTo>
                  <a:pt x="3049325" y="884871"/>
                </a:lnTo>
                <a:lnTo>
                  <a:pt x="3026028" y="955441"/>
                </a:lnTo>
                <a:lnTo>
                  <a:pt x="3010219" y="990257"/>
                </a:lnTo>
                <a:lnTo>
                  <a:pt x="2991642" y="1024675"/>
                </a:lnTo>
                <a:lnTo>
                  <a:pt x="2970298" y="1058635"/>
                </a:lnTo>
                <a:lnTo>
                  <a:pt x="2946192" y="1092073"/>
                </a:lnTo>
                <a:lnTo>
                  <a:pt x="2919328" y="1124927"/>
                </a:lnTo>
                <a:lnTo>
                  <a:pt x="2889707" y="1157135"/>
                </a:lnTo>
                <a:lnTo>
                  <a:pt x="2857334" y="1188634"/>
                </a:lnTo>
                <a:lnTo>
                  <a:pt x="2822212" y="1219362"/>
                </a:lnTo>
                <a:lnTo>
                  <a:pt x="2784344" y="1249255"/>
                </a:lnTo>
                <a:lnTo>
                  <a:pt x="2743734" y="1278252"/>
                </a:lnTo>
                <a:lnTo>
                  <a:pt x="2700385" y="1306290"/>
                </a:lnTo>
                <a:lnTo>
                  <a:pt x="2654300" y="1333307"/>
                </a:lnTo>
                <a:lnTo>
                  <a:pt x="2615187" y="1354284"/>
                </a:lnTo>
                <a:lnTo>
                  <a:pt x="2574928" y="1374185"/>
                </a:lnTo>
                <a:lnTo>
                  <a:pt x="2533580" y="1393003"/>
                </a:lnTo>
                <a:lnTo>
                  <a:pt x="2491205" y="1410733"/>
                </a:lnTo>
                <a:lnTo>
                  <a:pt x="2447861" y="1427369"/>
                </a:lnTo>
                <a:lnTo>
                  <a:pt x="2403608" y="1442905"/>
                </a:lnTo>
                <a:lnTo>
                  <a:pt x="2358504" y="1457336"/>
                </a:lnTo>
                <a:lnTo>
                  <a:pt x="2312611" y="1470656"/>
                </a:lnTo>
                <a:lnTo>
                  <a:pt x="2265986" y="1482858"/>
                </a:lnTo>
                <a:lnTo>
                  <a:pt x="2218690" y="1493939"/>
                </a:lnTo>
                <a:lnTo>
                  <a:pt x="2170781" y="1503890"/>
                </a:lnTo>
                <a:lnTo>
                  <a:pt x="2122320" y="1512708"/>
                </a:lnTo>
                <a:lnTo>
                  <a:pt x="2073365" y="1520386"/>
                </a:lnTo>
                <a:lnTo>
                  <a:pt x="2023977" y="1526919"/>
                </a:lnTo>
                <a:lnTo>
                  <a:pt x="1974215" y="1532300"/>
                </a:lnTo>
                <a:lnTo>
                  <a:pt x="1924137" y="1536525"/>
                </a:lnTo>
                <a:lnTo>
                  <a:pt x="1873804" y="1539586"/>
                </a:lnTo>
                <a:lnTo>
                  <a:pt x="1823274" y="1541479"/>
                </a:lnTo>
                <a:lnTo>
                  <a:pt x="1772609" y="1542198"/>
                </a:lnTo>
                <a:lnTo>
                  <a:pt x="1721866" y="1541738"/>
                </a:lnTo>
                <a:lnTo>
                  <a:pt x="1671105" y="1540091"/>
                </a:lnTo>
                <a:lnTo>
                  <a:pt x="1620385" y="1537253"/>
                </a:lnTo>
                <a:lnTo>
                  <a:pt x="1569767" y="1533218"/>
                </a:lnTo>
                <a:lnTo>
                  <a:pt x="1519310" y="1527981"/>
                </a:lnTo>
                <a:lnTo>
                  <a:pt x="1469072" y="1521535"/>
                </a:lnTo>
                <a:lnTo>
                  <a:pt x="1419114" y="1513874"/>
                </a:lnTo>
                <a:lnTo>
                  <a:pt x="1369494" y="1504994"/>
                </a:lnTo>
                <a:lnTo>
                  <a:pt x="1320273" y="1494887"/>
                </a:lnTo>
                <a:lnTo>
                  <a:pt x="1271510" y="1483550"/>
                </a:lnTo>
                <a:lnTo>
                  <a:pt x="1223264" y="1470975"/>
                </a:lnTo>
                <a:lnTo>
                  <a:pt x="0" y="2228022"/>
                </a:lnTo>
                <a:close/>
              </a:path>
            </a:pathLst>
          </a:custGeom>
          <a:ln w="2895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2499105" y="769365"/>
            <a:ext cx="160464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spcBef>
                <a:spcPts val="105"/>
              </a:spcBef>
            </a:pP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Let’s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implement K</a:t>
            </a:r>
            <a:r>
              <a:rPr sz="1400" spc="-120" dirty="0">
                <a:solidFill>
                  <a:srgbClr val="095A82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-  Means Clustering  using</a:t>
            </a:r>
            <a:r>
              <a:rPr sz="1400" spc="-40" dirty="0">
                <a:solidFill>
                  <a:srgbClr val="095A82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Python</a:t>
            </a:r>
            <a:endParaRPr sz="140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093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17741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Tasks To</a:t>
            </a:r>
            <a:r>
              <a:rPr sz="2800" spc="-7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Do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2220467" y="1565147"/>
            <a:ext cx="863600" cy="1187450"/>
          </a:xfrm>
          <a:custGeom>
            <a:avLst/>
            <a:gdLst/>
            <a:ahLst/>
            <a:cxnLst/>
            <a:rect l="l" t="t" r="r" b="b"/>
            <a:pathLst>
              <a:path w="863600" h="1187450">
                <a:moveTo>
                  <a:pt x="861449" y="93599"/>
                </a:moveTo>
                <a:lnTo>
                  <a:pt x="537463" y="93599"/>
                </a:lnTo>
                <a:lnTo>
                  <a:pt x="100964" y="530225"/>
                </a:lnTo>
                <a:lnTo>
                  <a:pt x="64715" y="572935"/>
                </a:lnTo>
                <a:lnTo>
                  <a:pt x="36457" y="619840"/>
                </a:lnTo>
                <a:lnTo>
                  <a:pt x="16227" y="669799"/>
                </a:lnTo>
                <a:lnTo>
                  <a:pt x="4062" y="721671"/>
                </a:lnTo>
                <a:lnTo>
                  <a:pt x="0" y="774319"/>
                </a:lnTo>
                <a:lnTo>
                  <a:pt x="4062" y="826899"/>
                </a:lnTo>
                <a:lnTo>
                  <a:pt x="16227" y="878698"/>
                </a:lnTo>
                <a:lnTo>
                  <a:pt x="36457" y="928541"/>
                </a:lnTo>
                <a:lnTo>
                  <a:pt x="64715" y="975251"/>
                </a:lnTo>
                <a:lnTo>
                  <a:pt x="100964" y="1017651"/>
                </a:lnTo>
                <a:lnTo>
                  <a:pt x="270637" y="1187195"/>
                </a:lnTo>
                <a:lnTo>
                  <a:pt x="501395" y="956437"/>
                </a:lnTo>
                <a:lnTo>
                  <a:pt x="328040" y="783082"/>
                </a:lnTo>
                <a:lnTo>
                  <a:pt x="326644" y="779399"/>
                </a:lnTo>
                <a:lnTo>
                  <a:pt x="326644" y="769112"/>
                </a:lnTo>
                <a:lnTo>
                  <a:pt x="328040" y="765428"/>
                </a:lnTo>
                <a:lnTo>
                  <a:pt x="331724" y="760983"/>
                </a:lnTo>
                <a:lnTo>
                  <a:pt x="767461" y="325881"/>
                </a:lnTo>
                <a:lnTo>
                  <a:pt x="863013" y="325881"/>
                </a:lnTo>
                <a:lnTo>
                  <a:pt x="861449" y="93599"/>
                </a:lnTo>
                <a:close/>
              </a:path>
              <a:path w="863600" h="1187450">
                <a:moveTo>
                  <a:pt x="863013" y="325881"/>
                </a:moveTo>
                <a:lnTo>
                  <a:pt x="767461" y="325881"/>
                </a:lnTo>
                <a:lnTo>
                  <a:pt x="766826" y="369443"/>
                </a:lnTo>
                <a:lnTo>
                  <a:pt x="781557" y="406272"/>
                </a:lnTo>
                <a:lnTo>
                  <a:pt x="817626" y="421004"/>
                </a:lnTo>
                <a:lnTo>
                  <a:pt x="827212" y="420409"/>
                </a:lnTo>
                <a:lnTo>
                  <a:pt x="858837" y="394239"/>
                </a:lnTo>
                <a:lnTo>
                  <a:pt x="863345" y="375284"/>
                </a:lnTo>
                <a:lnTo>
                  <a:pt x="863013" y="325881"/>
                </a:lnTo>
                <a:close/>
              </a:path>
              <a:path w="863600" h="1187450">
                <a:moveTo>
                  <a:pt x="488061" y="0"/>
                </a:moveTo>
                <a:lnTo>
                  <a:pt x="454048" y="19232"/>
                </a:lnTo>
                <a:lnTo>
                  <a:pt x="445262" y="47878"/>
                </a:lnTo>
                <a:lnTo>
                  <a:pt x="446343" y="58231"/>
                </a:lnTo>
                <a:lnTo>
                  <a:pt x="468975" y="90056"/>
                </a:lnTo>
                <a:lnTo>
                  <a:pt x="499871" y="96647"/>
                </a:lnTo>
                <a:lnTo>
                  <a:pt x="537463" y="93599"/>
                </a:lnTo>
                <a:lnTo>
                  <a:pt x="861449" y="93599"/>
                </a:lnTo>
                <a:lnTo>
                  <a:pt x="861187" y="54610"/>
                </a:lnTo>
                <a:lnTo>
                  <a:pt x="845693" y="18414"/>
                </a:lnTo>
                <a:lnTo>
                  <a:pt x="845693" y="17652"/>
                </a:lnTo>
                <a:lnTo>
                  <a:pt x="837830" y="11654"/>
                </a:lnTo>
                <a:lnTo>
                  <a:pt x="828897" y="7000"/>
                </a:lnTo>
                <a:lnTo>
                  <a:pt x="819153" y="3990"/>
                </a:lnTo>
                <a:lnTo>
                  <a:pt x="808863" y="2921"/>
                </a:lnTo>
                <a:lnTo>
                  <a:pt x="488061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34995" y="3026664"/>
            <a:ext cx="866140" cy="1188085"/>
          </a:xfrm>
          <a:custGeom>
            <a:avLst/>
            <a:gdLst/>
            <a:ahLst/>
            <a:cxnLst/>
            <a:rect l="l" t="t" r="r" b="b"/>
            <a:pathLst>
              <a:path w="866139" h="1188085">
                <a:moveTo>
                  <a:pt x="45847" y="766699"/>
                </a:moveTo>
                <a:lnTo>
                  <a:pt x="10287" y="785522"/>
                </a:lnTo>
                <a:lnTo>
                  <a:pt x="0" y="812419"/>
                </a:lnTo>
                <a:lnTo>
                  <a:pt x="2921" y="1133373"/>
                </a:lnTo>
                <a:lnTo>
                  <a:pt x="4323" y="1143589"/>
                </a:lnTo>
                <a:lnTo>
                  <a:pt x="7381" y="1153113"/>
                </a:lnTo>
                <a:lnTo>
                  <a:pt x="12082" y="1161807"/>
                </a:lnTo>
                <a:lnTo>
                  <a:pt x="18415" y="1169530"/>
                </a:lnTo>
                <a:lnTo>
                  <a:pt x="18415" y="1170266"/>
                </a:lnTo>
                <a:lnTo>
                  <a:pt x="55372" y="1185773"/>
                </a:lnTo>
                <a:lnTo>
                  <a:pt x="376681" y="1187983"/>
                </a:lnTo>
                <a:lnTo>
                  <a:pt x="385657" y="1187798"/>
                </a:lnTo>
                <a:lnTo>
                  <a:pt x="415448" y="1160032"/>
                </a:lnTo>
                <a:lnTo>
                  <a:pt x="419481" y="1140015"/>
                </a:lnTo>
                <a:lnTo>
                  <a:pt x="418417" y="1129801"/>
                </a:lnTo>
                <a:lnTo>
                  <a:pt x="395821" y="1097958"/>
                </a:lnTo>
                <a:lnTo>
                  <a:pt x="386087" y="1094270"/>
                </a:lnTo>
                <a:lnTo>
                  <a:pt x="327152" y="1094270"/>
                </a:lnTo>
                <a:lnTo>
                  <a:pt x="559087" y="862584"/>
                </a:lnTo>
                <a:lnTo>
                  <a:pt x="96774" y="862584"/>
                </a:lnTo>
                <a:lnTo>
                  <a:pt x="97536" y="818261"/>
                </a:lnTo>
                <a:lnTo>
                  <a:pt x="96464" y="807964"/>
                </a:lnTo>
                <a:lnTo>
                  <a:pt x="74975" y="775700"/>
                </a:lnTo>
                <a:lnTo>
                  <a:pt x="56477" y="767762"/>
                </a:lnTo>
                <a:lnTo>
                  <a:pt x="45847" y="766699"/>
                </a:lnTo>
                <a:close/>
              </a:path>
              <a:path w="866139" h="1188085">
                <a:moveTo>
                  <a:pt x="364871" y="1091323"/>
                </a:moveTo>
                <a:lnTo>
                  <a:pt x="327152" y="1094270"/>
                </a:lnTo>
                <a:lnTo>
                  <a:pt x="386087" y="1094270"/>
                </a:lnTo>
                <a:lnTo>
                  <a:pt x="375537" y="1092244"/>
                </a:lnTo>
                <a:lnTo>
                  <a:pt x="364871" y="1091323"/>
                </a:lnTo>
                <a:close/>
              </a:path>
              <a:path w="866139" h="1188085">
                <a:moveTo>
                  <a:pt x="594614" y="0"/>
                </a:moveTo>
                <a:lnTo>
                  <a:pt x="363347" y="231012"/>
                </a:lnTo>
                <a:lnTo>
                  <a:pt x="536956" y="404368"/>
                </a:lnTo>
                <a:lnTo>
                  <a:pt x="537718" y="408050"/>
                </a:lnTo>
                <a:lnTo>
                  <a:pt x="538480" y="413258"/>
                </a:lnTo>
                <a:lnTo>
                  <a:pt x="537718" y="418338"/>
                </a:lnTo>
                <a:lnTo>
                  <a:pt x="536956" y="422021"/>
                </a:lnTo>
                <a:lnTo>
                  <a:pt x="533273" y="426466"/>
                </a:lnTo>
                <a:lnTo>
                  <a:pt x="96774" y="862584"/>
                </a:lnTo>
                <a:lnTo>
                  <a:pt x="559087" y="862584"/>
                </a:lnTo>
                <a:lnTo>
                  <a:pt x="764413" y="657479"/>
                </a:lnTo>
                <a:lnTo>
                  <a:pt x="800738" y="614706"/>
                </a:lnTo>
                <a:lnTo>
                  <a:pt x="829065" y="567764"/>
                </a:lnTo>
                <a:lnTo>
                  <a:pt x="849351" y="517786"/>
                </a:lnTo>
                <a:lnTo>
                  <a:pt x="861554" y="465906"/>
                </a:lnTo>
                <a:lnTo>
                  <a:pt x="865632" y="413258"/>
                </a:lnTo>
                <a:lnTo>
                  <a:pt x="861554" y="360627"/>
                </a:lnTo>
                <a:lnTo>
                  <a:pt x="849351" y="308898"/>
                </a:lnTo>
                <a:lnTo>
                  <a:pt x="829065" y="259126"/>
                </a:lnTo>
                <a:lnTo>
                  <a:pt x="800738" y="212366"/>
                </a:lnTo>
                <a:lnTo>
                  <a:pt x="764413" y="169672"/>
                </a:lnTo>
                <a:lnTo>
                  <a:pt x="594614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94660" y="2234183"/>
            <a:ext cx="1188720" cy="864235"/>
          </a:xfrm>
          <a:custGeom>
            <a:avLst/>
            <a:gdLst/>
            <a:ahLst/>
            <a:cxnLst/>
            <a:rect l="l" t="t" r="r" b="b"/>
            <a:pathLst>
              <a:path w="1188720" h="864235">
                <a:moveTo>
                  <a:pt x="818261" y="766699"/>
                </a:moveTo>
                <a:lnTo>
                  <a:pt x="782192" y="782193"/>
                </a:lnTo>
                <a:lnTo>
                  <a:pt x="766699" y="818388"/>
                </a:lnTo>
                <a:lnTo>
                  <a:pt x="767294" y="827545"/>
                </a:lnTo>
                <a:lnTo>
                  <a:pt x="793750" y="859313"/>
                </a:lnTo>
                <a:lnTo>
                  <a:pt x="812418" y="864108"/>
                </a:lnTo>
                <a:lnTo>
                  <a:pt x="1133348" y="861187"/>
                </a:lnTo>
                <a:lnTo>
                  <a:pt x="1143700" y="860117"/>
                </a:lnTo>
                <a:lnTo>
                  <a:pt x="1153398" y="857107"/>
                </a:lnTo>
                <a:lnTo>
                  <a:pt x="1162119" y="852453"/>
                </a:lnTo>
                <a:lnTo>
                  <a:pt x="1169542" y="846455"/>
                </a:lnTo>
                <a:lnTo>
                  <a:pt x="1170304" y="846455"/>
                </a:lnTo>
                <a:lnTo>
                  <a:pt x="1170304" y="845693"/>
                </a:lnTo>
                <a:lnTo>
                  <a:pt x="1176744" y="838251"/>
                </a:lnTo>
                <a:lnTo>
                  <a:pt x="1181623" y="829500"/>
                </a:lnTo>
                <a:lnTo>
                  <a:pt x="1184717" y="819796"/>
                </a:lnTo>
                <a:lnTo>
                  <a:pt x="1185799" y="809498"/>
                </a:lnTo>
                <a:lnTo>
                  <a:pt x="1186174" y="768223"/>
                </a:lnTo>
                <a:lnTo>
                  <a:pt x="862584" y="768223"/>
                </a:lnTo>
                <a:lnTo>
                  <a:pt x="818261" y="766699"/>
                </a:lnTo>
                <a:close/>
              </a:path>
              <a:path w="1188720" h="864235">
                <a:moveTo>
                  <a:pt x="883219" y="326898"/>
                </a:moveTo>
                <a:lnTo>
                  <a:pt x="419100" y="326898"/>
                </a:lnTo>
                <a:lnTo>
                  <a:pt x="422782" y="328422"/>
                </a:lnTo>
                <a:lnTo>
                  <a:pt x="862584" y="768223"/>
                </a:lnTo>
                <a:lnTo>
                  <a:pt x="1186174" y="768223"/>
                </a:lnTo>
                <a:lnTo>
                  <a:pt x="1188269" y="537972"/>
                </a:lnTo>
                <a:lnTo>
                  <a:pt x="1094231" y="537972"/>
                </a:lnTo>
                <a:lnTo>
                  <a:pt x="883219" y="326898"/>
                </a:lnTo>
                <a:close/>
              </a:path>
              <a:path w="1188720" h="864235">
                <a:moveTo>
                  <a:pt x="1140078" y="445643"/>
                </a:moveTo>
                <a:lnTo>
                  <a:pt x="1103884" y="461264"/>
                </a:lnTo>
                <a:lnTo>
                  <a:pt x="1092073" y="500253"/>
                </a:lnTo>
                <a:lnTo>
                  <a:pt x="1094231" y="537972"/>
                </a:lnTo>
                <a:lnTo>
                  <a:pt x="1188269" y="537972"/>
                </a:lnTo>
                <a:lnTo>
                  <a:pt x="1188719" y="488442"/>
                </a:lnTo>
                <a:lnTo>
                  <a:pt x="1168779" y="454108"/>
                </a:lnTo>
                <a:lnTo>
                  <a:pt x="1140078" y="445643"/>
                </a:lnTo>
                <a:close/>
              </a:path>
              <a:path w="1188720" h="864235">
                <a:moveTo>
                  <a:pt x="413892" y="0"/>
                </a:moveTo>
                <a:lnTo>
                  <a:pt x="361244" y="4063"/>
                </a:lnTo>
                <a:lnTo>
                  <a:pt x="309364" y="16235"/>
                </a:lnTo>
                <a:lnTo>
                  <a:pt x="259386" y="36484"/>
                </a:lnTo>
                <a:lnTo>
                  <a:pt x="212444" y="64780"/>
                </a:lnTo>
                <a:lnTo>
                  <a:pt x="169671" y="101092"/>
                </a:lnTo>
                <a:lnTo>
                  <a:pt x="0" y="270764"/>
                </a:lnTo>
                <a:lnTo>
                  <a:pt x="231012" y="501777"/>
                </a:lnTo>
                <a:lnTo>
                  <a:pt x="400685" y="332105"/>
                </a:lnTo>
                <a:lnTo>
                  <a:pt x="405129" y="328422"/>
                </a:lnTo>
                <a:lnTo>
                  <a:pt x="408813" y="326898"/>
                </a:lnTo>
                <a:lnTo>
                  <a:pt x="883219" y="326898"/>
                </a:lnTo>
                <a:lnTo>
                  <a:pt x="657478" y="101092"/>
                </a:lnTo>
                <a:lnTo>
                  <a:pt x="614711" y="64780"/>
                </a:lnTo>
                <a:lnTo>
                  <a:pt x="567804" y="36484"/>
                </a:lnTo>
                <a:lnTo>
                  <a:pt x="517923" y="16235"/>
                </a:lnTo>
                <a:lnTo>
                  <a:pt x="466231" y="4063"/>
                </a:lnTo>
                <a:lnTo>
                  <a:pt x="413892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55520" y="2284476"/>
            <a:ext cx="1207135" cy="1205865"/>
          </a:xfrm>
          <a:custGeom>
            <a:avLst/>
            <a:gdLst/>
            <a:ahLst/>
            <a:cxnLst/>
            <a:rect l="l" t="t" r="r" b="b"/>
            <a:pathLst>
              <a:path w="1207135" h="1205864">
                <a:moveTo>
                  <a:pt x="605155" y="0"/>
                </a:moveTo>
                <a:lnTo>
                  <a:pt x="0" y="602742"/>
                </a:lnTo>
                <a:lnTo>
                  <a:pt x="605155" y="1205484"/>
                </a:lnTo>
                <a:lnTo>
                  <a:pt x="1207008" y="602742"/>
                </a:lnTo>
                <a:lnTo>
                  <a:pt x="60515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55520" y="2284476"/>
            <a:ext cx="1207135" cy="1205865"/>
          </a:xfrm>
          <a:custGeom>
            <a:avLst/>
            <a:gdLst/>
            <a:ahLst/>
            <a:cxnLst/>
            <a:rect l="l" t="t" r="r" b="b"/>
            <a:pathLst>
              <a:path w="1207135" h="1205864">
                <a:moveTo>
                  <a:pt x="1207008" y="602742"/>
                </a:moveTo>
                <a:lnTo>
                  <a:pt x="605155" y="1205484"/>
                </a:lnTo>
                <a:lnTo>
                  <a:pt x="0" y="602742"/>
                </a:lnTo>
                <a:lnTo>
                  <a:pt x="605155" y="0"/>
                </a:lnTo>
                <a:lnTo>
                  <a:pt x="1207008" y="602742"/>
                </a:lnTo>
                <a:close/>
              </a:path>
            </a:pathLst>
          </a:custGeom>
          <a:ln w="9143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20900" y="2632582"/>
            <a:ext cx="459740" cy="959485"/>
          </a:xfrm>
          <a:custGeom>
            <a:avLst/>
            <a:gdLst/>
            <a:ahLst/>
            <a:cxnLst/>
            <a:rect l="l" t="t" r="r" b="b"/>
            <a:pathLst>
              <a:path w="459739" h="959485">
                <a:moveTo>
                  <a:pt x="306705" y="0"/>
                </a:moveTo>
                <a:lnTo>
                  <a:pt x="298747" y="73"/>
                </a:lnTo>
                <a:lnTo>
                  <a:pt x="280193" y="4492"/>
                </a:lnTo>
                <a:lnTo>
                  <a:pt x="259020" y="19556"/>
                </a:lnTo>
                <a:lnTo>
                  <a:pt x="243205" y="51562"/>
                </a:lnTo>
                <a:lnTo>
                  <a:pt x="202918" y="88364"/>
                </a:lnTo>
                <a:lnTo>
                  <a:pt x="115506" y="178339"/>
                </a:lnTo>
                <a:lnTo>
                  <a:pt x="31142" y="290841"/>
                </a:lnTo>
                <a:lnTo>
                  <a:pt x="0" y="395224"/>
                </a:lnTo>
                <a:lnTo>
                  <a:pt x="8868" y="443298"/>
                </a:lnTo>
                <a:lnTo>
                  <a:pt x="21897" y="496405"/>
                </a:lnTo>
                <a:lnTo>
                  <a:pt x="37006" y="552312"/>
                </a:lnTo>
                <a:lnTo>
                  <a:pt x="52117" y="608790"/>
                </a:lnTo>
                <a:lnTo>
                  <a:pt x="65150" y="663606"/>
                </a:lnTo>
                <a:lnTo>
                  <a:pt x="74027" y="714531"/>
                </a:lnTo>
                <a:lnTo>
                  <a:pt x="76667" y="759333"/>
                </a:lnTo>
                <a:lnTo>
                  <a:pt x="70993" y="795782"/>
                </a:lnTo>
                <a:lnTo>
                  <a:pt x="49246" y="855595"/>
                </a:lnTo>
                <a:lnTo>
                  <a:pt x="29511" y="905954"/>
                </a:lnTo>
                <a:lnTo>
                  <a:pt x="15182" y="940692"/>
                </a:lnTo>
                <a:lnTo>
                  <a:pt x="9651" y="953643"/>
                </a:lnTo>
                <a:lnTo>
                  <a:pt x="350393" y="959485"/>
                </a:lnTo>
                <a:lnTo>
                  <a:pt x="368286" y="947100"/>
                </a:lnTo>
                <a:lnTo>
                  <a:pt x="405431" y="908510"/>
                </a:lnTo>
                <a:lnTo>
                  <a:pt x="437028" y="841559"/>
                </a:lnTo>
                <a:lnTo>
                  <a:pt x="438276" y="744093"/>
                </a:lnTo>
                <a:lnTo>
                  <a:pt x="446891" y="716940"/>
                </a:lnTo>
                <a:lnTo>
                  <a:pt x="459470" y="642985"/>
                </a:lnTo>
                <a:lnTo>
                  <a:pt x="456118" y="533477"/>
                </a:lnTo>
                <a:lnTo>
                  <a:pt x="416941" y="399669"/>
                </a:lnTo>
                <a:lnTo>
                  <a:pt x="398377" y="348364"/>
                </a:lnTo>
                <a:lnTo>
                  <a:pt x="387723" y="298214"/>
                </a:lnTo>
                <a:lnTo>
                  <a:pt x="382910" y="249832"/>
                </a:lnTo>
                <a:lnTo>
                  <a:pt x="381872" y="203832"/>
                </a:lnTo>
                <a:lnTo>
                  <a:pt x="382543" y="160825"/>
                </a:lnTo>
                <a:lnTo>
                  <a:pt x="382855" y="121426"/>
                </a:lnTo>
                <a:lnTo>
                  <a:pt x="380742" y="86247"/>
                </a:lnTo>
                <a:lnTo>
                  <a:pt x="374137" y="55902"/>
                </a:lnTo>
                <a:lnTo>
                  <a:pt x="360974" y="31003"/>
                </a:lnTo>
                <a:lnTo>
                  <a:pt x="339185" y="12165"/>
                </a:lnTo>
                <a:lnTo>
                  <a:pt x="306705" y="0"/>
                </a:lnTo>
                <a:close/>
              </a:path>
            </a:pathLst>
          </a:custGeom>
          <a:solidFill>
            <a:srgbClr val="FFBD8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69108" y="2686811"/>
            <a:ext cx="92075" cy="335280"/>
          </a:xfrm>
          <a:custGeom>
            <a:avLst/>
            <a:gdLst/>
            <a:ahLst/>
            <a:cxnLst/>
            <a:rect l="l" t="t" r="r" b="b"/>
            <a:pathLst>
              <a:path w="92075" h="335280">
                <a:moveTo>
                  <a:pt x="89577" y="762"/>
                </a:moveTo>
                <a:lnTo>
                  <a:pt x="88900" y="762"/>
                </a:lnTo>
                <a:lnTo>
                  <a:pt x="85979" y="3682"/>
                </a:lnTo>
                <a:lnTo>
                  <a:pt x="82296" y="6604"/>
                </a:lnTo>
                <a:lnTo>
                  <a:pt x="77978" y="11049"/>
                </a:lnTo>
                <a:lnTo>
                  <a:pt x="63704" y="65916"/>
                </a:lnTo>
                <a:lnTo>
                  <a:pt x="42275" y="120523"/>
                </a:lnTo>
                <a:lnTo>
                  <a:pt x="19202" y="169318"/>
                </a:lnTo>
                <a:lnTo>
                  <a:pt x="0" y="206756"/>
                </a:lnTo>
                <a:lnTo>
                  <a:pt x="2625" y="246768"/>
                </a:lnTo>
                <a:lnTo>
                  <a:pt x="32051" y="288734"/>
                </a:lnTo>
                <a:lnTo>
                  <a:pt x="66026" y="321841"/>
                </a:lnTo>
                <a:lnTo>
                  <a:pt x="82296" y="335280"/>
                </a:lnTo>
                <a:lnTo>
                  <a:pt x="84955" y="319928"/>
                </a:lnTo>
                <a:lnTo>
                  <a:pt x="89757" y="280003"/>
                </a:lnTo>
                <a:lnTo>
                  <a:pt x="91940" y="224694"/>
                </a:lnTo>
                <a:lnTo>
                  <a:pt x="86741" y="163194"/>
                </a:lnTo>
                <a:lnTo>
                  <a:pt x="82786" y="120265"/>
                </a:lnTo>
                <a:lnTo>
                  <a:pt x="83010" y="76072"/>
                </a:lnTo>
                <a:lnTo>
                  <a:pt x="85830" y="34643"/>
                </a:lnTo>
                <a:lnTo>
                  <a:pt x="89577" y="762"/>
                </a:lnTo>
                <a:close/>
              </a:path>
              <a:path w="92075" h="335280">
                <a:moveTo>
                  <a:pt x="89662" y="0"/>
                </a:moveTo>
                <a:lnTo>
                  <a:pt x="89577" y="762"/>
                </a:lnTo>
                <a:lnTo>
                  <a:pt x="89662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86583" y="2665476"/>
            <a:ext cx="86868" cy="65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06979" y="2924555"/>
            <a:ext cx="7620" cy="35560"/>
          </a:xfrm>
          <a:custGeom>
            <a:avLst/>
            <a:gdLst/>
            <a:ahLst/>
            <a:cxnLst/>
            <a:rect l="l" t="t" r="r" b="b"/>
            <a:pathLst>
              <a:path w="7619" h="35560">
                <a:moveTo>
                  <a:pt x="0" y="0"/>
                </a:moveTo>
                <a:lnTo>
                  <a:pt x="1396" y="8441"/>
                </a:lnTo>
                <a:lnTo>
                  <a:pt x="2857" y="16382"/>
                </a:lnTo>
                <a:lnTo>
                  <a:pt x="4893" y="25431"/>
                </a:lnTo>
                <a:lnTo>
                  <a:pt x="7619" y="35051"/>
                </a:lnTo>
                <a:lnTo>
                  <a:pt x="5339" y="26181"/>
                </a:lnTo>
                <a:lnTo>
                  <a:pt x="3476" y="17240"/>
                </a:lnTo>
                <a:lnTo>
                  <a:pt x="1667" y="7905"/>
                </a:lnTo>
                <a:lnTo>
                  <a:pt x="0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46020" y="2976372"/>
            <a:ext cx="135890" cy="615950"/>
          </a:xfrm>
          <a:custGeom>
            <a:avLst/>
            <a:gdLst/>
            <a:ahLst/>
            <a:cxnLst/>
            <a:rect l="l" t="t" r="r" b="b"/>
            <a:pathLst>
              <a:path w="135889" h="615950">
                <a:moveTo>
                  <a:pt x="71119" y="0"/>
                </a:moveTo>
                <a:lnTo>
                  <a:pt x="85486" y="69580"/>
                </a:lnTo>
                <a:lnTo>
                  <a:pt x="93649" y="119648"/>
                </a:lnTo>
                <a:lnTo>
                  <a:pt x="100425" y="175545"/>
                </a:lnTo>
                <a:lnTo>
                  <a:pt x="104283" y="234002"/>
                </a:lnTo>
                <a:lnTo>
                  <a:pt x="103695" y="291750"/>
                </a:lnTo>
                <a:lnTo>
                  <a:pt x="97130" y="345522"/>
                </a:lnTo>
                <a:lnTo>
                  <a:pt x="83057" y="392048"/>
                </a:lnTo>
                <a:lnTo>
                  <a:pt x="82385" y="416605"/>
                </a:lnTo>
                <a:lnTo>
                  <a:pt x="74342" y="476107"/>
                </a:lnTo>
                <a:lnTo>
                  <a:pt x="49893" y="549300"/>
                </a:lnTo>
                <a:lnTo>
                  <a:pt x="0" y="614933"/>
                </a:lnTo>
                <a:lnTo>
                  <a:pt x="24511" y="615695"/>
                </a:lnTo>
                <a:lnTo>
                  <a:pt x="39096" y="605905"/>
                </a:lnTo>
                <a:lnTo>
                  <a:pt x="71183" y="575563"/>
                </a:lnTo>
                <a:lnTo>
                  <a:pt x="103270" y="523220"/>
                </a:lnTo>
                <a:lnTo>
                  <a:pt x="117856" y="447420"/>
                </a:lnTo>
                <a:lnTo>
                  <a:pt x="117560" y="436145"/>
                </a:lnTo>
                <a:lnTo>
                  <a:pt x="116633" y="424560"/>
                </a:lnTo>
                <a:lnTo>
                  <a:pt x="115016" y="412595"/>
                </a:lnTo>
                <a:lnTo>
                  <a:pt x="112649" y="400176"/>
                </a:lnTo>
                <a:lnTo>
                  <a:pt x="116240" y="390185"/>
                </a:lnTo>
                <a:lnTo>
                  <a:pt x="124142" y="361775"/>
                </a:lnTo>
                <a:lnTo>
                  <a:pt x="132044" y="317291"/>
                </a:lnTo>
                <a:lnTo>
                  <a:pt x="135636" y="259079"/>
                </a:lnTo>
                <a:lnTo>
                  <a:pt x="133477" y="214106"/>
                </a:lnTo>
                <a:lnTo>
                  <a:pt x="126174" y="164750"/>
                </a:lnTo>
                <a:lnTo>
                  <a:pt x="112490" y="111632"/>
                </a:lnTo>
                <a:lnTo>
                  <a:pt x="91186" y="55371"/>
                </a:lnTo>
                <a:lnTo>
                  <a:pt x="85353" y="41540"/>
                </a:lnTo>
                <a:lnTo>
                  <a:pt x="80057" y="27686"/>
                </a:lnTo>
                <a:lnTo>
                  <a:pt x="75309" y="13831"/>
                </a:lnTo>
                <a:lnTo>
                  <a:pt x="71119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64207" y="3531108"/>
            <a:ext cx="820419" cy="1260475"/>
          </a:xfrm>
          <a:custGeom>
            <a:avLst/>
            <a:gdLst/>
            <a:ahLst/>
            <a:cxnLst/>
            <a:rect l="l" t="t" r="r" b="b"/>
            <a:pathLst>
              <a:path w="820419" h="1260475">
                <a:moveTo>
                  <a:pt x="420243" y="0"/>
                </a:moveTo>
                <a:lnTo>
                  <a:pt x="0" y="1260347"/>
                </a:lnTo>
                <a:lnTo>
                  <a:pt x="436118" y="1260347"/>
                </a:lnTo>
                <a:lnTo>
                  <a:pt x="819912" y="107949"/>
                </a:lnTo>
                <a:lnTo>
                  <a:pt x="420243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09444" y="3617976"/>
            <a:ext cx="74930" cy="21590"/>
          </a:xfrm>
          <a:custGeom>
            <a:avLst/>
            <a:gdLst/>
            <a:ahLst/>
            <a:cxnLst/>
            <a:rect l="l" t="t" r="r" b="b"/>
            <a:pathLst>
              <a:path w="74930" h="21589">
                <a:moveTo>
                  <a:pt x="0" y="0"/>
                </a:moveTo>
                <a:lnTo>
                  <a:pt x="0" y="1524"/>
                </a:lnTo>
                <a:lnTo>
                  <a:pt x="74675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14727" y="3619500"/>
            <a:ext cx="469900" cy="1172210"/>
          </a:xfrm>
          <a:custGeom>
            <a:avLst/>
            <a:gdLst/>
            <a:ahLst/>
            <a:cxnLst/>
            <a:rect l="l" t="t" r="r" b="b"/>
            <a:pathLst>
              <a:path w="469900" h="1172210">
                <a:moveTo>
                  <a:pt x="394843" y="0"/>
                </a:moveTo>
                <a:lnTo>
                  <a:pt x="0" y="1171956"/>
                </a:lnTo>
                <a:lnTo>
                  <a:pt x="85598" y="1171956"/>
                </a:lnTo>
                <a:lnTo>
                  <a:pt x="469392" y="20574"/>
                </a:lnTo>
                <a:lnTo>
                  <a:pt x="394843" y="0"/>
                </a:lnTo>
                <a:close/>
              </a:path>
            </a:pathLst>
          </a:custGeom>
          <a:solidFill>
            <a:srgbClr val="515A6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14727" y="3619500"/>
            <a:ext cx="469900" cy="1172210"/>
          </a:xfrm>
          <a:custGeom>
            <a:avLst/>
            <a:gdLst/>
            <a:ahLst/>
            <a:cxnLst/>
            <a:rect l="l" t="t" r="r" b="b"/>
            <a:pathLst>
              <a:path w="469900" h="1172210">
                <a:moveTo>
                  <a:pt x="394843" y="0"/>
                </a:moveTo>
                <a:lnTo>
                  <a:pt x="0" y="1171956"/>
                </a:lnTo>
                <a:lnTo>
                  <a:pt x="85598" y="1171956"/>
                </a:lnTo>
                <a:lnTo>
                  <a:pt x="469392" y="20574"/>
                </a:lnTo>
                <a:lnTo>
                  <a:pt x="394843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31428" y="3474997"/>
            <a:ext cx="516890" cy="257175"/>
          </a:xfrm>
          <a:custGeom>
            <a:avLst/>
            <a:gdLst/>
            <a:ahLst/>
            <a:cxnLst/>
            <a:rect l="l" t="t" r="r" b="b"/>
            <a:pathLst>
              <a:path w="516889" h="257175">
                <a:moveTo>
                  <a:pt x="55891" y="0"/>
                </a:moveTo>
                <a:lnTo>
                  <a:pt x="33972" y="9247"/>
                </a:lnTo>
                <a:lnTo>
                  <a:pt x="15672" y="27066"/>
                </a:lnTo>
                <a:lnTo>
                  <a:pt x="3492" y="51792"/>
                </a:lnTo>
                <a:lnTo>
                  <a:pt x="0" y="79537"/>
                </a:lnTo>
                <a:lnTo>
                  <a:pt x="5365" y="104592"/>
                </a:lnTo>
                <a:lnTo>
                  <a:pt x="18494" y="124265"/>
                </a:lnTo>
                <a:lnTo>
                  <a:pt x="38290" y="135866"/>
                </a:lnTo>
                <a:lnTo>
                  <a:pt x="437832" y="255373"/>
                </a:lnTo>
                <a:lnTo>
                  <a:pt x="460763" y="256732"/>
                </a:lnTo>
                <a:lnTo>
                  <a:pt x="482504" y="247673"/>
                </a:lnTo>
                <a:lnTo>
                  <a:pt x="500768" y="229923"/>
                </a:lnTo>
                <a:lnTo>
                  <a:pt x="513270" y="205208"/>
                </a:lnTo>
                <a:lnTo>
                  <a:pt x="516763" y="177462"/>
                </a:lnTo>
                <a:lnTo>
                  <a:pt x="511397" y="152407"/>
                </a:lnTo>
                <a:lnTo>
                  <a:pt x="498268" y="132734"/>
                </a:lnTo>
                <a:lnTo>
                  <a:pt x="478472" y="121134"/>
                </a:lnTo>
                <a:lnTo>
                  <a:pt x="78930" y="992"/>
                </a:lnTo>
                <a:lnTo>
                  <a:pt x="5589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31712" y="3606704"/>
            <a:ext cx="65101" cy="651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20745" y="2585466"/>
            <a:ext cx="211328" cy="2181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84450" y="2610104"/>
            <a:ext cx="213994" cy="216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18205" y="2932557"/>
            <a:ext cx="212470" cy="2174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86505" y="1454657"/>
            <a:ext cx="40233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Define two variables </a:t>
            </a:r>
            <a:r>
              <a:rPr sz="1400" dirty="0">
                <a:solidFill>
                  <a:srgbClr val="5F5F5F"/>
                </a:solidFill>
                <a:cs typeface="Calibri"/>
              </a:rPr>
              <a:t>x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and </a:t>
            </a:r>
            <a:r>
              <a:rPr sz="1400" dirty="0">
                <a:solidFill>
                  <a:srgbClr val="5F5F5F"/>
                </a:solidFill>
                <a:cs typeface="Calibri"/>
              </a:rPr>
              <a:t>y with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different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set of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values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53890" y="2675001"/>
            <a:ext cx="34474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Construct </a:t>
            </a:r>
            <a:r>
              <a:rPr sz="1400" dirty="0">
                <a:solidFill>
                  <a:srgbClr val="5F5F5F"/>
                </a:solidFill>
                <a:cs typeface="Calibri"/>
              </a:rPr>
              <a:t>an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array </a:t>
            </a:r>
            <a:r>
              <a:rPr sz="1400" dirty="0">
                <a:solidFill>
                  <a:srgbClr val="5F5F5F"/>
                </a:solidFill>
                <a:cs typeface="Calibri"/>
              </a:rPr>
              <a:t>with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set of two variables  and apply </a:t>
            </a:r>
            <a:r>
              <a:rPr sz="1400" dirty="0">
                <a:solidFill>
                  <a:srgbClr val="5F5F5F"/>
                </a:solidFill>
                <a:cs typeface="Calibri"/>
              </a:rPr>
              <a:t>k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means clustering, where </a:t>
            </a:r>
            <a:r>
              <a:rPr sz="1400" dirty="0">
                <a:solidFill>
                  <a:srgbClr val="5F5F5F"/>
                </a:solidFill>
                <a:cs typeface="Calibri"/>
              </a:rPr>
              <a:t>k</a:t>
            </a:r>
            <a:r>
              <a:rPr sz="1400" spc="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=2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34180" y="3916781"/>
            <a:ext cx="18351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Plot the clustered</a:t>
            </a:r>
            <a:r>
              <a:rPr sz="1400" spc="-4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output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60726" y="159385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75023" y="275666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93289" y="3861003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2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273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01: Import the</a:t>
            </a:r>
            <a:r>
              <a:rPr sz="2800" spc="3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Modules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1993392" y="1780032"/>
            <a:ext cx="5157470" cy="1224280"/>
          </a:xfrm>
          <a:custGeom>
            <a:avLst/>
            <a:gdLst/>
            <a:ahLst/>
            <a:cxnLst/>
            <a:rect l="l" t="t" r="r" b="b"/>
            <a:pathLst>
              <a:path w="5157470" h="1224280">
                <a:moveTo>
                  <a:pt x="0" y="1223771"/>
                </a:moveTo>
                <a:lnTo>
                  <a:pt x="5157215" y="1223771"/>
                </a:lnTo>
                <a:lnTo>
                  <a:pt x="5157215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93392" y="1780032"/>
            <a:ext cx="5157470" cy="1224280"/>
          </a:xfrm>
          <a:custGeom>
            <a:avLst/>
            <a:gdLst/>
            <a:ahLst/>
            <a:cxnLst/>
            <a:rect l="l" t="t" r="r" b="b"/>
            <a:pathLst>
              <a:path w="5157470" h="1224280">
                <a:moveTo>
                  <a:pt x="0" y="1223771"/>
                </a:moveTo>
                <a:lnTo>
                  <a:pt x="5157215" y="1223771"/>
                </a:lnTo>
                <a:lnTo>
                  <a:pt x="5157215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ln w="12191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1877" y="1825244"/>
            <a:ext cx="3644265" cy="1097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numpy </a:t>
            </a:r>
            <a:r>
              <a:rPr sz="1400" b="1" spc="-10" dirty="0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sz="1400" b="1" spc="-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np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marR="325120"/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matplotlib.pyplot </a:t>
            </a:r>
            <a:r>
              <a:rPr sz="1400" b="1" dirty="0">
                <a:solidFill>
                  <a:srgbClr val="000080"/>
                </a:solidFill>
                <a:latin typeface="Courier New"/>
                <a:cs typeface="Courier New"/>
              </a:rPr>
              <a:t>as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plt 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from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matplotlib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style  style.use(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"ggplot"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>
              <a:spcBef>
                <a:spcPts val="35"/>
              </a:spcBef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from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sklearn.cluster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</a:t>
            </a:r>
            <a:r>
              <a:rPr sz="1400" b="1" spc="-10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KMeans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303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659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02: Define your Data and Plot the</a:t>
            </a:r>
            <a:r>
              <a:rPr sz="2800" spc="65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Same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1993392" y="987552"/>
            <a:ext cx="5157470" cy="1225550"/>
          </a:xfrm>
          <a:custGeom>
            <a:avLst/>
            <a:gdLst/>
            <a:ahLst/>
            <a:cxnLst/>
            <a:rect l="l" t="t" r="r" b="b"/>
            <a:pathLst>
              <a:path w="5157470" h="1225550">
                <a:moveTo>
                  <a:pt x="0" y="1225296"/>
                </a:moveTo>
                <a:lnTo>
                  <a:pt x="5157215" y="1225296"/>
                </a:lnTo>
                <a:lnTo>
                  <a:pt x="5157215" y="0"/>
                </a:lnTo>
                <a:lnTo>
                  <a:pt x="0" y="0"/>
                </a:lnTo>
                <a:lnTo>
                  <a:pt x="0" y="1225296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93392" y="987552"/>
            <a:ext cx="5157470" cy="1225550"/>
          </a:xfrm>
          <a:custGeom>
            <a:avLst/>
            <a:gdLst/>
            <a:ahLst/>
            <a:cxnLst/>
            <a:rect l="l" t="t" r="r" b="b"/>
            <a:pathLst>
              <a:path w="5157470" h="1225550">
                <a:moveTo>
                  <a:pt x="0" y="1225296"/>
                </a:moveTo>
                <a:lnTo>
                  <a:pt x="5157215" y="1225296"/>
                </a:lnTo>
                <a:lnTo>
                  <a:pt x="5157215" y="0"/>
                </a:lnTo>
                <a:lnTo>
                  <a:pt x="0" y="0"/>
                </a:lnTo>
                <a:lnTo>
                  <a:pt x="0" y="1225296"/>
                </a:lnTo>
                <a:close/>
              </a:path>
            </a:pathLst>
          </a:custGeom>
          <a:ln w="12192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1877" y="1033018"/>
            <a:ext cx="2899410" cy="1097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x =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5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1.5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8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00" spc="-7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9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y =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8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1.8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8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0.6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00" spc="-7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11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plt.scatter(x,y)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>
              <a:spcBef>
                <a:spcPts val="35"/>
              </a:spcBef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plt.show()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14287" y="2403729"/>
            <a:ext cx="3372587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23972" y="2351532"/>
            <a:ext cx="3496310" cy="2295525"/>
          </a:xfrm>
          <a:custGeom>
            <a:avLst/>
            <a:gdLst/>
            <a:ahLst/>
            <a:cxnLst/>
            <a:rect l="l" t="t" r="r" b="b"/>
            <a:pathLst>
              <a:path w="3496310" h="2295525">
                <a:moveTo>
                  <a:pt x="0" y="2295144"/>
                </a:moveTo>
                <a:lnTo>
                  <a:pt x="3496055" y="2295144"/>
                </a:lnTo>
                <a:lnTo>
                  <a:pt x="3496055" y="0"/>
                </a:lnTo>
                <a:lnTo>
                  <a:pt x="0" y="0"/>
                </a:lnTo>
                <a:lnTo>
                  <a:pt x="0" y="2295144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2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67379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03: </a:t>
            </a:r>
            <a:r>
              <a:rPr sz="2800" spc="-10" dirty="0">
                <a:solidFill>
                  <a:srgbClr val="095A82"/>
                </a:solidFill>
              </a:rPr>
              <a:t>Convert </a:t>
            </a:r>
            <a:r>
              <a:rPr sz="2800" spc="-5" dirty="0">
                <a:solidFill>
                  <a:srgbClr val="095A82"/>
                </a:solidFill>
              </a:rPr>
              <a:t>your Data into </a:t>
            </a:r>
            <a:r>
              <a:rPr sz="2800" spc="-10" dirty="0">
                <a:solidFill>
                  <a:srgbClr val="095A82"/>
                </a:solidFill>
              </a:rPr>
              <a:t>Numpy</a:t>
            </a:r>
            <a:r>
              <a:rPr sz="2800" spc="18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Array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993392" y="1281683"/>
            <a:ext cx="5157470" cy="649605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90805">
              <a:spcBef>
                <a:spcPts val="715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X =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np.array([[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],[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5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8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],[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1.5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1.8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],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579880"/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8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8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],[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0.6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],[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9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00" spc="-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11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]])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4211" y="3717035"/>
            <a:ext cx="507492" cy="451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2466" y="3771138"/>
            <a:ext cx="6768465" cy="307975"/>
          </a:xfrm>
          <a:prstGeom prst="rect">
            <a:avLst/>
          </a:prstGeom>
          <a:ln w="19811">
            <a:solidFill>
              <a:srgbClr val="16A995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170">
              <a:spcBef>
                <a:spcPts val="270"/>
              </a:spcBef>
            </a:pPr>
            <a:r>
              <a:rPr sz="1400" b="1" spc="-5" dirty="0">
                <a:solidFill>
                  <a:srgbClr val="5F5F5F"/>
                </a:solidFill>
                <a:cs typeface="Calibri"/>
              </a:rPr>
              <a:t>Note: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converted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because </a:t>
            </a:r>
            <a:r>
              <a:rPr sz="1400" dirty="0">
                <a:solidFill>
                  <a:srgbClr val="5F5F5F"/>
                </a:solidFill>
                <a:cs typeface="Calibri"/>
              </a:rPr>
              <a:t>a NumPy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array </a:t>
            </a:r>
            <a:r>
              <a:rPr sz="1400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features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what </a:t>
            </a:r>
            <a:r>
              <a:rPr sz="1400" dirty="0">
                <a:solidFill>
                  <a:srgbClr val="5F5F5F"/>
                </a:solidFill>
                <a:cs typeface="Calibri"/>
              </a:rPr>
              <a:t>Scikit-learn</a:t>
            </a:r>
            <a:r>
              <a:rPr sz="1400" spc="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expects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18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0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19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2060"/>
                </a:solidFill>
              </a:rPr>
              <a:t>Association &amp;</a:t>
            </a:r>
            <a:r>
              <a:rPr spc="-5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Dependence</a:t>
            </a:r>
          </a:p>
        </p:txBody>
      </p:sp>
      <p:sp>
        <p:nvSpPr>
          <p:cNvPr id="9" name="object 9"/>
          <p:cNvSpPr/>
          <p:nvPr/>
        </p:nvSpPr>
        <p:spPr>
          <a:xfrm>
            <a:off x="973074" y="3509009"/>
            <a:ext cx="7199630" cy="567055"/>
          </a:xfrm>
          <a:custGeom>
            <a:avLst/>
            <a:gdLst/>
            <a:ahLst/>
            <a:cxnLst/>
            <a:rect l="l" t="t" r="r" b="b"/>
            <a:pathLst>
              <a:path w="7199630" h="567054">
                <a:moveTo>
                  <a:pt x="7104887" y="0"/>
                </a:moveTo>
                <a:lnTo>
                  <a:pt x="94487" y="0"/>
                </a:lnTo>
                <a:lnTo>
                  <a:pt x="57708" y="7423"/>
                </a:lnTo>
                <a:lnTo>
                  <a:pt x="27674" y="27670"/>
                </a:lnTo>
                <a:lnTo>
                  <a:pt x="7425" y="57703"/>
                </a:lnTo>
                <a:lnTo>
                  <a:pt x="0" y="94487"/>
                </a:lnTo>
                <a:lnTo>
                  <a:pt x="0" y="472439"/>
                </a:lnTo>
                <a:lnTo>
                  <a:pt x="7425" y="509219"/>
                </a:lnTo>
                <a:lnTo>
                  <a:pt x="27674" y="539253"/>
                </a:lnTo>
                <a:lnTo>
                  <a:pt x="57708" y="559502"/>
                </a:lnTo>
                <a:lnTo>
                  <a:pt x="94487" y="566927"/>
                </a:lnTo>
                <a:lnTo>
                  <a:pt x="7104887" y="566927"/>
                </a:lnTo>
                <a:lnTo>
                  <a:pt x="7141672" y="559502"/>
                </a:lnTo>
                <a:lnTo>
                  <a:pt x="7171705" y="539253"/>
                </a:lnTo>
                <a:lnTo>
                  <a:pt x="7191952" y="509219"/>
                </a:lnTo>
                <a:lnTo>
                  <a:pt x="7199376" y="472439"/>
                </a:lnTo>
                <a:lnTo>
                  <a:pt x="7199376" y="94487"/>
                </a:lnTo>
                <a:lnTo>
                  <a:pt x="7191952" y="57703"/>
                </a:lnTo>
                <a:lnTo>
                  <a:pt x="7171705" y="27670"/>
                </a:lnTo>
                <a:lnTo>
                  <a:pt x="7141672" y="7423"/>
                </a:lnTo>
                <a:lnTo>
                  <a:pt x="7104887" y="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3074" y="3509009"/>
            <a:ext cx="7199630" cy="567055"/>
          </a:xfrm>
          <a:custGeom>
            <a:avLst/>
            <a:gdLst/>
            <a:ahLst/>
            <a:cxnLst/>
            <a:rect l="l" t="t" r="r" b="b"/>
            <a:pathLst>
              <a:path w="7199630" h="567054">
                <a:moveTo>
                  <a:pt x="0" y="94487"/>
                </a:moveTo>
                <a:lnTo>
                  <a:pt x="7425" y="57703"/>
                </a:lnTo>
                <a:lnTo>
                  <a:pt x="27674" y="27670"/>
                </a:lnTo>
                <a:lnTo>
                  <a:pt x="57708" y="7423"/>
                </a:lnTo>
                <a:lnTo>
                  <a:pt x="94487" y="0"/>
                </a:lnTo>
                <a:lnTo>
                  <a:pt x="7104887" y="0"/>
                </a:lnTo>
                <a:lnTo>
                  <a:pt x="7141672" y="7423"/>
                </a:lnTo>
                <a:lnTo>
                  <a:pt x="7171705" y="27670"/>
                </a:lnTo>
                <a:lnTo>
                  <a:pt x="7191952" y="57703"/>
                </a:lnTo>
                <a:lnTo>
                  <a:pt x="7199376" y="94487"/>
                </a:lnTo>
                <a:lnTo>
                  <a:pt x="7199376" y="472439"/>
                </a:lnTo>
                <a:lnTo>
                  <a:pt x="7191952" y="509219"/>
                </a:lnTo>
                <a:lnTo>
                  <a:pt x="7171705" y="539253"/>
                </a:lnTo>
                <a:lnTo>
                  <a:pt x="7141672" y="559502"/>
                </a:lnTo>
                <a:lnTo>
                  <a:pt x="7104887" y="566927"/>
                </a:lnTo>
                <a:lnTo>
                  <a:pt x="94487" y="566927"/>
                </a:lnTo>
                <a:lnTo>
                  <a:pt x="57708" y="559502"/>
                </a:lnTo>
                <a:lnTo>
                  <a:pt x="27674" y="539253"/>
                </a:lnTo>
                <a:lnTo>
                  <a:pt x="7425" y="509219"/>
                </a:lnTo>
                <a:lnTo>
                  <a:pt x="0" y="472439"/>
                </a:lnTo>
                <a:lnTo>
                  <a:pt x="0" y="94487"/>
                </a:lnTo>
                <a:close/>
              </a:path>
            </a:pathLst>
          </a:custGeom>
          <a:ln w="2895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1391" y="3653485"/>
            <a:ext cx="56794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15" dirty="0">
                <a:solidFill>
                  <a:srgbClr val="095A82"/>
                </a:solidFill>
                <a:cs typeface="Calibri"/>
              </a:rPr>
              <a:t>Let’s </a:t>
            </a:r>
            <a:r>
              <a:rPr sz="1500" spc="-5" dirty="0">
                <a:solidFill>
                  <a:srgbClr val="095A82"/>
                </a:solidFill>
                <a:cs typeface="Calibri"/>
              </a:rPr>
              <a:t>begin by understanding </a:t>
            </a:r>
            <a:r>
              <a:rPr sz="1500" dirty="0">
                <a:solidFill>
                  <a:srgbClr val="095A82"/>
                </a:solidFill>
                <a:cs typeface="Calibri"/>
              </a:rPr>
              <a:t>the </a:t>
            </a:r>
            <a:r>
              <a:rPr sz="1500" spc="-10" dirty="0">
                <a:solidFill>
                  <a:srgbClr val="095A82"/>
                </a:solidFill>
                <a:cs typeface="Calibri"/>
              </a:rPr>
              <a:t>concept </a:t>
            </a:r>
            <a:r>
              <a:rPr sz="1500" spc="-5" dirty="0">
                <a:solidFill>
                  <a:srgbClr val="095A82"/>
                </a:solidFill>
                <a:cs typeface="Calibri"/>
              </a:rPr>
              <a:t>of Association </a:t>
            </a:r>
            <a:r>
              <a:rPr sz="1500" dirty="0">
                <a:solidFill>
                  <a:srgbClr val="095A82"/>
                </a:solidFill>
                <a:cs typeface="Calibri"/>
              </a:rPr>
              <a:t>and</a:t>
            </a:r>
            <a:r>
              <a:rPr sz="1500" spc="-30" dirty="0">
                <a:solidFill>
                  <a:srgbClr val="095A82"/>
                </a:solidFill>
                <a:cs typeface="Calibri"/>
              </a:rPr>
              <a:t> </a:t>
            </a:r>
            <a:r>
              <a:rPr sz="1500" spc="-5" dirty="0">
                <a:solidFill>
                  <a:srgbClr val="095A82"/>
                </a:solidFill>
                <a:cs typeface="Calibri"/>
              </a:rPr>
              <a:t>Dependence</a:t>
            </a:r>
            <a:endParaRPr sz="15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8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5356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04: Apply the K Means</a:t>
            </a:r>
            <a:r>
              <a:rPr sz="2800" spc="5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Method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1993392" y="976883"/>
            <a:ext cx="5157470" cy="1865630"/>
          </a:xfrm>
          <a:custGeom>
            <a:avLst/>
            <a:gdLst/>
            <a:ahLst/>
            <a:cxnLst/>
            <a:rect l="l" t="t" r="r" b="b"/>
            <a:pathLst>
              <a:path w="5157470" h="1865630">
                <a:moveTo>
                  <a:pt x="0" y="1865376"/>
                </a:moveTo>
                <a:lnTo>
                  <a:pt x="5157215" y="1865376"/>
                </a:lnTo>
                <a:lnTo>
                  <a:pt x="5157215" y="0"/>
                </a:lnTo>
                <a:lnTo>
                  <a:pt x="0" y="0"/>
                </a:lnTo>
                <a:lnTo>
                  <a:pt x="0" y="1865376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93392" y="976883"/>
            <a:ext cx="5157470" cy="1865630"/>
          </a:xfrm>
          <a:custGeom>
            <a:avLst/>
            <a:gdLst/>
            <a:ahLst/>
            <a:cxnLst/>
            <a:rect l="l" t="t" r="r" b="b"/>
            <a:pathLst>
              <a:path w="5157470" h="1865630">
                <a:moveTo>
                  <a:pt x="0" y="1865376"/>
                </a:moveTo>
                <a:lnTo>
                  <a:pt x="5157215" y="1865376"/>
                </a:lnTo>
                <a:lnTo>
                  <a:pt x="5157215" y="0"/>
                </a:lnTo>
                <a:lnTo>
                  <a:pt x="0" y="0"/>
                </a:lnTo>
                <a:lnTo>
                  <a:pt x="0" y="1865376"/>
                </a:lnTo>
                <a:close/>
              </a:path>
            </a:pathLst>
          </a:custGeom>
          <a:ln w="12192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1877" y="1022350"/>
            <a:ext cx="3751579" cy="173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kmeans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KMeans(</a:t>
            </a:r>
            <a:r>
              <a:rPr sz="1400" spc="-10" dirty="0">
                <a:solidFill>
                  <a:srgbClr val="660099"/>
                </a:solidFill>
                <a:latin typeface="Courier New"/>
                <a:cs typeface="Courier New"/>
              </a:rPr>
              <a:t>n_clusters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kmeans.fit(X)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080">
              <a:spcBef>
                <a:spcPts val="5"/>
              </a:spcBef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centroids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kmeans.cluster_centers_  labels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kmeans.labels_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2027555">
              <a:lnSpc>
                <a:spcPct val="102099"/>
              </a:lnSpc>
            </a:pPr>
            <a:r>
              <a:rPr sz="1400" spc="-10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(centroids)  </a:t>
            </a:r>
            <a:r>
              <a:rPr sz="1400" spc="-10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(labels)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8667" y="3102864"/>
            <a:ext cx="3026663" cy="809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4095" y="3098292"/>
            <a:ext cx="3035935" cy="902335"/>
          </a:xfrm>
          <a:custGeom>
            <a:avLst/>
            <a:gdLst/>
            <a:ahLst/>
            <a:cxnLst/>
            <a:rect l="l" t="t" r="r" b="b"/>
            <a:pathLst>
              <a:path w="3035935" h="902335">
                <a:moveTo>
                  <a:pt x="0" y="902208"/>
                </a:moveTo>
                <a:lnTo>
                  <a:pt x="3035808" y="902208"/>
                </a:lnTo>
                <a:lnTo>
                  <a:pt x="3035808" y="0"/>
                </a:lnTo>
                <a:lnTo>
                  <a:pt x="0" y="0"/>
                </a:lnTo>
                <a:lnTo>
                  <a:pt x="0" y="902208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26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7156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05: </a:t>
            </a:r>
            <a:r>
              <a:rPr sz="2800" spc="-10" dirty="0">
                <a:solidFill>
                  <a:srgbClr val="095A82"/>
                </a:solidFill>
              </a:rPr>
              <a:t>Plot </a:t>
            </a:r>
            <a:r>
              <a:rPr sz="2800" spc="-5" dirty="0">
                <a:solidFill>
                  <a:srgbClr val="095A82"/>
                </a:solidFill>
              </a:rPr>
              <a:t>and </a:t>
            </a:r>
            <a:r>
              <a:rPr sz="2800" spc="-10" dirty="0">
                <a:solidFill>
                  <a:srgbClr val="095A82"/>
                </a:solidFill>
              </a:rPr>
              <a:t>Visualize </a:t>
            </a:r>
            <a:r>
              <a:rPr sz="2800" spc="-5" dirty="0">
                <a:solidFill>
                  <a:srgbClr val="095A82"/>
                </a:solidFill>
              </a:rPr>
              <a:t>the </a:t>
            </a:r>
            <a:r>
              <a:rPr sz="2800" spc="-10" dirty="0">
                <a:solidFill>
                  <a:srgbClr val="095A82"/>
                </a:solidFill>
              </a:rPr>
              <a:t>Machine</a:t>
            </a:r>
            <a:r>
              <a:rPr sz="2800" spc="15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Findings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755904" y="915924"/>
            <a:ext cx="7632700" cy="2308860"/>
          </a:xfrm>
          <a:custGeom>
            <a:avLst/>
            <a:gdLst/>
            <a:ahLst/>
            <a:cxnLst/>
            <a:rect l="l" t="t" r="r" b="b"/>
            <a:pathLst>
              <a:path w="7632700" h="2308860">
                <a:moveTo>
                  <a:pt x="0" y="2308860"/>
                </a:moveTo>
                <a:lnTo>
                  <a:pt x="7632192" y="2308860"/>
                </a:lnTo>
                <a:lnTo>
                  <a:pt x="7632192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5904" y="915924"/>
            <a:ext cx="7632700" cy="2308860"/>
          </a:xfrm>
          <a:custGeom>
            <a:avLst/>
            <a:gdLst/>
            <a:ahLst/>
            <a:cxnLst/>
            <a:rect l="l" t="t" r="r" b="b"/>
            <a:pathLst>
              <a:path w="7632700" h="2308860">
                <a:moveTo>
                  <a:pt x="0" y="2308860"/>
                </a:moveTo>
                <a:lnTo>
                  <a:pt x="7632192" y="2308860"/>
                </a:lnTo>
                <a:lnTo>
                  <a:pt x="7632192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ln w="12192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034" y="970026"/>
            <a:ext cx="704850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colors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"g."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"r."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"c."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"y."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for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i </a:t>
            </a:r>
            <a:r>
              <a:rPr sz="1400" b="1" spc="-10" dirty="0">
                <a:solidFill>
                  <a:srgbClr val="000080"/>
                </a:solidFill>
                <a:latin typeface="Courier New"/>
                <a:cs typeface="Courier New"/>
              </a:rPr>
              <a:t>in </a:t>
            </a:r>
            <a:r>
              <a:rPr sz="1400" spc="-10" dirty="0">
                <a:solidFill>
                  <a:srgbClr val="000080"/>
                </a:solidFill>
                <a:latin typeface="Courier New"/>
                <a:cs typeface="Courier New"/>
              </a:rPr>
              <a:t>range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80"/>
                </a:solidFill>
                <a:latin typeface="Courier New"/>
                <a:cs typeface="Courier New"/>
              </a:rPr>
              <a:t>len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(X)):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8784"/>
            <a:r>
              <a:rPr sz="1400" spc="-10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8080"/>
                </a:solidFill>
                <a:latin typeface="Courier New"/>
                <a:cs typeface="Courier New"/>
              </a:rPr>
              <a:t>"coordinate:"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,X[i], 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"label:"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 labels[i])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8784"/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plt.plot(X[i][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], X[i][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], colors[labels[i]], </a:t>
            </a:r>
            <a:r>
              <a:rPr sz="1400" spc="-5" dirty="0">
                <a:solidFill>
                  <a:srgbClr val="660099"/>
                </a:solidFill>
                <a:latin typeface="Courier New"/>
                <a:cs typeface="Courier New"/>
              </a:rPr>
              <a:t>markersize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10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111760"/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plt.scatter(centroids[:,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],centroids[:,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], </a:t>
            </a:r>
            <a:r>
              <a:rPr sz="1400" spc="-5" dirty="0">
                <a:solidFill>
                  <a:srgbClr val="660099"/>
                </a:solidFill>
                <a:latin typeface="Courier New"/>
                <a:cs typeface="Courier New"/>
              </a:rPr>
              <a:t>marker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00" b="1" spc="-10" dirty="0">
                <a:solidFill>
                  <a:srgbClr val="008080"/>
                </a:solidFill>
                <a:latin typeface="Courier New"/>
                <a:cs typeface="Courier New"/>
              </a:rPr>
              <a:t>"x"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660099"/>
                </a:solidFill>
                <a:latin typeface="Courier New"/>
                <a:cs typeface="Courier New"/>
              </a:rPr>
              <a:t>s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150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  </a:t>
            </a:r>
            <a:r>
              <a:rPr sz="1400" spc="-5" dirty="0">
                <a:solidFill>
                  <a:srgbClr val="660099"/>
                </a:solidFill>
                <a:latin typeface="Courier New"/>
                <a:cs typeface="Courier New"/>
              </a:rPr>
              <a:t>linewidths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5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660099"/>
                </a:solidFill>
                <a:latin typeface="Courier New"/>
                <a:cs typeface="Courier New"/>
              </a:rPr>
              <a:t>zorder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10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plt.show()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06773" y="3401522"/>
            <a:ext cx="3117778" cy="1243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64179" y="3358896"/>
            <a:ext cx="3215640" cy="1303020"/>
          </a:xfrm>
          <a:custGeom>
            <a:avLst/>
            <a:gdLst/>
            <a:ahLst/>
            <a:cxnLst/>
            <a:rect l="l" t="t" r="r" b="b"/>
            <a:pathLst>
              <a:path w="3215640" h="1303020">
                <a:moveTo>
                  <a:pt x="0" y="1303019"/>
                </a:moveTo>
                <a:lnTo>
                  <a:pt x="3215640" y="1303019"/>
                </a:lnTo>
                <a:lnTo>
                  <a:pt x="3215640" y="0"/>
                </a:lnTo>
                <a:lnTo>
                  <a:pt x="0" y="0"/>
                </a:lnTo>
                <a:lnTo>
                  <a:pt x="0" y="1303019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39770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The Clustered Output</a:t>
            </a:r>
            <a:r>
              <a:rPr sz="2800" spc="-2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Data</a:t>
            </a:r>
            <a:endParaRPr sz="2800"/>
          </a:p>
        </p:txBody>
      </p:sp>
      <p:sp>
        <p:nvSpPr>
          <p:cNvPr id="12" name="object 12"/>
          <p:cNvSpPr/>
          <p:nvPr/>
        </p:nvSpPr>
        <p:spPr>
          <a:xfrm>
            <a:off x="2328118" y="1113440"/>
            <a:ext cx="4487762" cy="2941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0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2870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</a:rPr>
              <a:t>Dynamic</a:t>
            </a:r>
            <a:r>
              <a:rPr sz="2800" spc="-4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Clustering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84047" y="913209"/>
            <a:ext cx="7657465" cy="6654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spcBef>
                <a:spcPts val="93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The point </a:t>
            </a:r>
            <a:r>
              <a:rPr sz="1400" dirty="0">
                <a:solidFill>
                  <a:srgbClr val="5F5F5F"/>
                </a:solidFill>
                <a:cs typeface="Calibri"/>
              </a:rPr>
              <a:t>to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be noted </a:t>
            </a:r>
            <a:r>
              <a:rPr sz="1400" dirty="0">
                <a:solidFill>
                  <a:srgbClr val="5F5F5F"/>
                </a:solidFill>
                <a:cs typeface="Calibri"/>
              </a:rPr>
              <a:t>over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here </a:t>
            </a:r>
            <a:r>
              <a:rPr sz="1400" dirty="0">
                <a:solidFill>
                  <a:srgbClr val="5F5F5F"/>
                </a:solidFill>
                <a:cs typeface="Calibri"/>
              </a:rPr>
              <a:t>is,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grouping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dynamic </a:t>
            </a:r>
            <a:r>
              <a:rPr sz="1400" dirty="0">
                <a:solidFill>
                  <a:srgbClr val="5F5F5F"/>
                </a:solidFill>
                <a:cs typeface="Calibri"/>
              </a:rPr>
              <a:t>in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nature, because </a:t>
            </a:r>
            <a:r>
              <a:rPr sz="1400" dirty="0">
                <a:solidFill>
                  <a:srgbClr val="5F5F5F"/>
                </a:solidFill>
                <a:cs typeface="Calibri"/>
              </a:rPr>
              <a:t>as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soon </a:t>
            </a:r>
            <a:r>
              <a:rPr sz="1400" dirty="0">
                <a:solidFill>
                  <a:srgbClr val="5F5F5F"/>
                </a:solidFill>
                <a:cs typeface="Calibri"/>
              </a:rPr>
              <a:t>as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new data</a:t>
            </a:r>
            <a:r>
              <a:rPr sz="1400" spc="17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or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R="74295" algn="ctr">
              <a:spcBef>
                <a:spcPts val="840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values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come </a:t>
            </a:r>
            <a:r>
              <a:rPr sz="1400" dirty="0">
                <a:solidFill>
                  <a:srgbClr val="5F5F5F"/>
                </a:solidFill>
                <a:cs typeface="Calibri"/>
              </a:rPr>
              <a:t>to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picture, the centroid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recalculated and </a:t>
            </a:r>
            <a:r>
              <a:rPr sz="1400" dirty="0">
                <a:solidFill>
                  <a:srgbClr val="5F5F5F"/>
                </a:solidFill>
                <a:cs typeface="Calibri"/>
              </a:rPr>
              <a:t>shifted to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new </a:t>
            </a:r>
            <a:r>
              <a:rPr sz="1400" dirty="0">
                <a:solidFill>
                  <a:srgbClr val="5F5F5F"/>
                </a:solidFill>
                <a:cs typeface="Calibri"/>
              </a:rPr>
              <a:t>location</a:t>
            </a:r>
            <a:r>
              <a:rPr sz="1400" spc="12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accordingly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91328" y="1844039"/>
            <a:ext cx="2982468" cy="2639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5904" y="1871472"/>
            <a:ext cx="2982468" cy="2639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25061" y="3076194"/>
            <a:ext cx="791210" cy="433070"/>
          </a:xfrm>
          <a:custGeom>
            <a:avLst/>
            <a:gdLst/>
            <a:ahLst/>
            <a:cxnLst/>
            <a:rect l="l" t="t" r="r" b="b"/>
            <a:pathLst>
              <a:path w="791210" h="433070">
                <a:moveTo>
                  <a:pt x="0" y="108204"/>
                </a:moveTo>
                <a:lnTo>
                  <a:pt x="574548" y="108204"/>
                </a:lnTo>
                <a:lnTo>
                  <a:pt x="574548" y="0"/>
                </a:lnTo>
                <a:lnTo>
                  <a:pt x="790955" y="216407"/>
                </a:lnTo>
                <a:lnTo>
                  <a:pt x="574548" y="432816"/>
                </a:lnTo>
                <a:lnTo>
                  <a:pt x="574548" y="324612"/>
                </a:lnTo>
                <a:lnTo>
                  <a:pt x="0" y="324612"/>
                </a:lnTo>
                <a:lnTo>
                  <a:pt x="0" y="108204"/>
                </a:lnTo>
                <a:close/>
              </a:path>
            </a:pathLst>
          </a:custGeom>
          <a:ln w="2895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2695" y="1844039"/>
            <a:ext cx="1728470" cy="739140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70180" marR="162560" indent="48260" algn="just">
              <a:spcBef>
                <a:spcPts val="27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Upon of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new data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point(2,3) </a:t>
            </a:r>
            <a:r>
              <a:rPr sz="1400" dirty="0">
                <a:solidFill>
                  <a:srgbClr val="5F5F5F"/>
                </a:solidFill>
                <a:cs typeface="Calibri"/>
              </a:rPr>
              <a:t>in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this  case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centroid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shifts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7105" y="918210"/>
            <a:ext cx="8211820" cy="737870"/>
          </a:xfrm>
          <a:custGeom>
            <a:avLst/>
            <a:gdLst/>
            <a:ahLst/>
            <a:cxnLst/>
            <a:rect l="l" t="t" r="r" b="b"/>
            <a:pathLst>
              <a:path w="8211820" h="737869">
                <a:moveTo>
                  <a:pt x="0" y="122936"/>
                </a:moveTo>
                <a:lnTo>
                  <a:pt x="9661" y="75062"/>
                </a:lnTo>
                <a:lnTo>
                  <a:pt x="36007" y="35988"/>
                </a:lnTo>
                <a:lnTo>
                  <a:pt x="75084" y="9653"/>
                </a:lnTo>
                <a:lnTo>
                  <a:pt x="122936" y="0"/>
                </a:lnTo>
                <a:lnTo>
                  <a:pt x="8088376" y="0"/>
                </a:lnTo>
                <a:lnTo>
                  <a:pt x="8136249" y="9653"/>
                </a:lnTo>
                <a:lnTo>
                  <a:pt x="8175323" y="35988"/>
                </a:lnTo>
                <a:lnTo>
                  <a:pt x="8201658" y="75062"/>
                </a:lnTo>
                <a:lnTo>
                  <a:pt x="8211312" y="122936"/>
                </a:lnTo>
                <a:lnTo>
                  <a:pt x="8211312" y="614679"/>
                </a:lnTo>
                <a:lnTo>
                  <a:pt x="8201658" y="662553"/>
                </a:lnTo>
                <a:lnTo>
                  <a:pt x="8175323" y="701627"/>
                </a:lnTo>
                <a:lnTo>
                  <a:pt x="8136249" y="727962"/>
                </a:lnTo>
                <a:lnTo>
                  <a:pt x="8088376" y="737615"/>
                </a:lnTo>
                <a:lnTo>
                  <a:pt x="122936" y="737615"/>
                </a:lnTo>
                <a:lnTo>
                  <a:pt x="75084" y="727962"/>
                </a:lnTo>
                <a:lnTo>
                  <a:pt x="36007" y="701627"/>
                </a:lnTo>
                <a:lnTo>
                  <a:pt x="9661" y="662553"/>
                </a:lnTo>
                <a:lnTo>
                  <a:pt x="0" y="614679"/>
                </a:lnTo>
                <a:lnTo>
                  <a:pt x="0" y="122936"/>
                </a:lnTo>
                <a:close/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1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20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875" y="2498946"/>
            <a:ext cx="91236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 indent="3810" algn="ctr">
              <a:spcBef>
                <a:spcPts val="50"/>
              </a:spcBef>
            </a:pPr>
            <a:r>
              <a:rPr lang="en-IN" dirty="0" smtClean="0">
                <a:solidFill>
                  <a:srgbClr val="002060"/>
                </a:solidFill>
              </a:rPr>
              <a:t>Hierarchical Clustering</a:t>
            </a:r>
            <a:endParaRPr lang="en-IN" spc="-3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3347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Hierarchical</a:t>
            </a:r>
            <a:r>
              <a:rPr sz="2800" spc="-25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Clustering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408431" y="914400"/>
            <a:ext cx="4216908" cy="3386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763" y="986027"/>
            <a:ext cx="4215384" cy="3302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6344" y="934211"/>
            <a:ext cx="4105910" cy="3275329"/>
          </a:xfrm>
          <a:custGeom>
            <a:avLst/>
            <a:gdLst/>
            <a:ahLst/>
            <a:cxnLst/>
            <a:rect l="l" t="t" r="r" b="b"/>
            <a:pathLst>
              <a:path w="4105910" h="3275329">
                <a:moveTo>
                  <a:pt x="0" y="3275076"/>
                </a:moveTo>
                <a:lnTo>
                  <a:pt x="4105655" y="3275076"/>
                </a:lnTo>
                <a:lnTo>
                  <a:pt x="4105655" y="0"/>
                </a:lnTo>
                <a:lnTo>
                  <a:pt x="0" y="0"/>
                </a:lnTo>
                <a:lnTo>
                  <a:pt x="0" y="327507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6344" y="934211"/>
            <a:ext cx="4105910" cy="3275329"/>
          </a:xfrm>
          <a:custGeom>
            <a:avLst/>
            <a:gdLst/>
            <a:ahLst/>
            <a:cxnLst/>
            <a:rect l="l" t="t" r="r" b="b"/>
            <a:pathLst>
              <a:path w="4105910" h="3275329">
                <a:moveTo>
                  <a:pt x="0" y="3275076"/>
                </a:moveTo>
                <a:lnTo>
                  <a:pt x="4105655" y="3275076"/>
                </a:lnTo>
                <a:lnTo>
                  <a:pt x="4105655" y="0"/>
                </a:lnTo>
                <a:lnTo>
                  <a:pt x="0" y="0"/>
                </a:lnTo>
                <a:lnTo>
                  <a:pt x="0" y="3275076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344" y="1029970"/>
            <a:ext cx="4105910" cy="3067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"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Applies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usually </a:t>
            </a:r>
            <a:r>
              <a:rPr sz="1400" dirty="0">
                <a:solidFill>
                  <a:srgbClr val="5F5F5F"/>
                </a:solidFill>
                <a:cs typeface="Calibri"/>
              </a:rPr>
              <a:t>when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number of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observations&lt;100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9060"/>
            <a:r>
              <a:rPr sz="1400" dirty="0">
                <a:solidFill>
                  <a:srgbClr val="5F5F5F"/>
                </a:solidFill>
                <a:cs typeface="Calibri"/>
              </a:rPr>
              <a:t>Two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kinds of approach used </a:t>
            </a:r>
            <a:r>
              <a:rPr sz="1400" dirty="0">
                <a:solidFill>
                  <a:srgbClr val="5F5F5F"/>
                </a:solidFill>
                <a:cs typeface="Calibri"/>
              </a:rPr>
              <a:t>: 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Agglomerative</a:t>
            </a:r>
            <a:r>
              <a:rPr sz="1400" b="1" spc="-3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and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91440">
              <a:spcBef>
                <a:spcPts val="840"/>
              </a:spcBef>
            </a:pPr>
            <a:r>
              <a:rPr sz="1400" b="1" spc="-5" dirty="0">
                <a:solidFill>
                  <a:srgbClr val="5F5F5F"/>
                </a:solidFill>
                <a:cs typeface="Calibri"/>
              </a:rPr>
              <a:t>Divisive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91440" marR="147320" indent="7620">
              <a:lnSpc>
                <a:spcPct val="150000"/>
              </a:lnSpc>
              <a:spcBef>
                <a:spcPts val="7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Agglomerative </a:t>
            </a:r>
            <a:r>
              <a:rPr sz="1400" dirty="0">
                <a:solidFill>
                  <a:srgbClr val="5F5F5F"/>
                </a:solidFill>
                <a:cs typeface="Calibri"/>
              </a:rPr>
              <a:t>approach starts with each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observation </a:t>
            </a:r>
            <a:r>
              <a:rPr sz="1400" dirty="0">
                <a:solidFill>
                  <a:srgbClr val="5F5F5F"/>
                </a:solidFill>
                <a:cs typeface="Calibri"/>
              </a:rPr>
              <a:t>as 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cluster and </a:t>
            </a:r>
            <a:r>
              <a:rPr sz="1400" dirty="0">
                <a:solidFill>
                  <a:srgbClr val="5F5F5F"/>
                </a:solidFill>
                <a:cs typeface="Calibri"/>
              </a:rPr>
              <a:t>with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each step combines  observations </a:t>
            </a:r>
            <a:r>
              <a:rPr sz="1400" dirty="0">
                <a:solidFill>
                  <a:srgbClr val="5F5F5F"/>
                </a:solidFill>
                <a:cs typeface="Calibri"/>
              </a:rPr>
              <a:t>to form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clusters until there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only one  </a:t>
            </a:r>
            <a:r>
              <a:rPr sz="1400" dirty="0">
                <a:solidFill>
                  <a:srgbClr val="5F5F5F"/>
                </a:solidFill>
                <a:cs typeface="Calibri"/>
              </a:rPr>
              <a:t>large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cluster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91440" marR="142240" indent="7620">
              <a:lnSpc>
                <a:spcPct val="150000"/>
              </a:lnSpc>
              <a:spcBef>
                <a:spcPts val="71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b="1" spc="-5" dirty="0">
                <a:solidFill>
                  <a:srgbClr val="5F5F5F"/>
                </a:solidFill>
                <a:cs typeface="Calibri"/>
              </a:rPr>
              <a:t>Divisive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approach begins </a:t>
            </a:r>
            <a:r>
              <a:rPr sz="1400" dirty="0">
                <a:solidFill>
                  <a:srgbClr val="5F5F5F"/>
                </a:solidFill>
                <a:cs typeface="Calibri"/>
              </a:rPr>
              <a:t>with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one </a:t>
            </a:r>
            <a:r>
              <a:rPr sz="1400" dirty="0">
                <a:solidFill>
                  <a:srgbClr val="5F5F5F"/>
                </a:solidFill>
                <a:cs typeface="Calibri"/>
              </a:rPr>
              <a:t>large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cluster  and split into smaller clusters that </a:t>
            </a:r>
            <a:r>
              <a:rPr sz="1400" dirty="0">
                <a:solidFill>
                  <a:srgbClr val="5F5F5F"/>
                </a:solidFill>
                <a:cs typeface="Calibri"/>
              </a:rPr>
              <a:t>are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most</a:t>
            </a:r>
            <a:r>
              <a:rPr sz="1400" spc="5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dissimilar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21245" y="1303782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5">
                <a:moveTo>
                  <a:pt x="0" y="192023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50914" y="1497330"/>
            <a:ext cx="760730" cy="1905"/>
          </a:xfrm>
          <a:custGeom>
            <a:avLst/>
            <a:gdLst/>
            <a:ahLst/>
            <a:cxnLst/>
            <a:rect l="l" t="t" r="r" b="b"/>
            <a:pathLst>
              <a:path w="760729" h="1905">
                <a:moveTo>
                  <a:pt x="760476" y="0"/>
                </a:moveTo>
                <a:lnTo>
                  <a:pt x="0" y="1524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41769" y="1498853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281940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03769" y="1486661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547115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37553" y="1780794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5">
                <a:moveTo>
                  <a:pt x="367284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04838" y="1770126"/>
            <a:ext cx="0" cy="2078989"/>
          </a:xfrm>
          <a:custGeom>
            <a:avLst/>
            <a:gdLst/>
            <a:ahLst/>
            <a:cxnLst/>
            <a:rect l="l" t="t" r="r" b="b"/>
            <a:pathLst>
              <a:path h="2078989">
                <a:moveTo>
                  <a:pt x="0" y="2078736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37553" y="1770126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547116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54673" y="2317242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5">
                <a:moveTo>
                  <a:pt x="367283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54673" y="2306573"/>
            <a:ext cx="0" cy="548640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548639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21957" y="2306573"/>
            <a:ext cx="0" cy="1957070"/>
          </a:xfrm>
          <a:custGeom>
            <a:avLst/>
            <a:gdLst/>
            <a:ahLst/>
            <a:cxnLst/>
            <a:rect l="l" t="t" r="r" b="b"/>
            <a:pathLst>
              <a:path h="1957070">
                <a:moveTo>
                  <a:pt x="0" y="1956815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19366" y="2038350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5">
                <a:moveTo>
                  <a:pt x="367283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73773" y="3851909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5">
                <a:moveTo>
                  <a:pt x="367283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89014" y="384581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431292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48678" y="3839717"/>
            <a:ext cx="0" cy="437515"/>
          </a:xfrm>
          <a:custGeom>
            <a:avLst/>
            <a:gdLst/>
            <a:ahLst/>
            <a:cxnLst/>
            <a:rect l="l" t="t" r="r" b="b"/>
            <a:pathLst>
              <a:path h="437514">
                <a:moveTo>
                  <a:pt x="0" y="437387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70270" y="2855214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>
                <a:moveTo>
                  <a:pt x="367283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40602" y="2841498"/>
            <a:ext cx="0" cy="1422400"/>
          </a:xfrm>
          <a:custGeom>
            <a:avLst/>
            <a:gdLst/>
            <a:ahLst/>
            <a:cxnLst/>
            <a:rect l="l" t="t" r="r" b="b"/>
            <a:pathLst>
              <a:path h="1422400">
                <a:moveTo>
                  <a:pt x="0" y="1421892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80938" y="2850642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307847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96534" y="3158489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>
                <a:moveTo>
                  <a:pt x="367283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807202" y="3156966"/>
            <a:ext cx="0" cy="1134110"/>
          </a:xfrm>
          <a:custGeom>
            <a:avLst/>
            <a:gdLst/>
            <a:ahLst/>
            <a:cxnLst/>
            <a:rect l="l" t="t" r="r" b="b"/>
            <a:pathLst>
              <a:path h="1134110">
                <a:moveTo>
                  <a:pt x="0" y="1133855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54673" y="3158489"/>
            <a:ext cx="0" cy="1118870"/>
          </a:xfrm>
          <a:custGeom>
            <a:avLst/>
            <a:gdLst/>
            <a:ahLst/>
            <a:cxnLst/>
            <a:rect l="l" t="t" r="r" b="b"/>
            <a:pathLst>
              <a:path h="1118870">
                <a:moveTo>
                  <a:pt x="0" y="1118616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37654" y="2036826"/>
            <a:ext cx="0" cy="1719580"/>
          </a:xfrm>
          <a:custGeom>
            <a:avLst/>
            <a:gdLst/>
            <a:ahLst/>
            <a:cxnLst/>
            <a:rect l="l" t="t" r="r" b="b"/>
            <a:pathLst>
              <a:path h="1719579">
                <a:moveTo>
                  <a:pt x="0" y="1719072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486650" y="2027682"/>
            <a:ext cx="0" cy="2235835"/>
          </a:xfrm>
          <a:custGeom>
            <a:avLst/>
            <a:gdLst/>
            <a:ahLst/>
            <a:cxnLst/>
            <a:rect l="l" t="t" r="r" b="b"/>
            <a:pathLst>
              <a:path h="2235835">
                <a:moveTo>
                  <a:pt x="0" y="2235708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26402" y="3755897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5">
                <a:moveTo>
                  <a:pt x="367283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27926" y="3748278"/>
            <a:ext cx="0" cy="515620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515112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75397" y="3745229"/>
            <a:ext cx="0" cy="532130"/>
          </a:xfrm>
          <a:custGeom>
            <a:avLst/>
            <a:gdLst/>
            <a:ahLst/>
            <a:cxnLst/>
            <a:rect l="l" t="t" r="r" b="b"/>
            <a:pathLst>
              <a:path h="532129">
                <a:moveTo>
                  <a:pt x="0" y="531876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06490" y="998601"/>
            <a:ext cx="14382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i="1" spc="-5" dirty="0">
                <a:solidFill>
                  <a:srgbClr val="5F5F5F"/>
                </a:solidFill>
                <a:cs typeface="Calibri"/>
              </a:rPr>
              <a:t>Large Single</a:t>
            </a:r>
            <a:r>
              <a:rPr sz="1400" i="1" spc="-5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Cluster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93611" y="4232554"/>
            <a:ext cx="12420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i="1" spc="-5" dirty="0">
                <a:solidFill>
                  <a:srgbClr val="5F5F5F"/>
                </a:solidFill>
                <a:cs typeface="Calibri"/>
              </a:rPr>
              <a:t>Smallest</a:t>
            </a:r>
            <a:r>
              <a:rPr sz="1400" i="1" spc="-5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Clusters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341620" y="1059941"/>
            <a:ext cx="190500" cy="3240405"/>
          </a:xfrm>
          <a:custGeom>
            <a:avLst/>
            <a:gdLst/>
            <a:ahLst/>
            <a:cxnLst/>
            <a:rect l="l" t="t" r="r" b="b"/>
            <a:pathLst>
              <a:path w="190500" h="3240404">
                <a:moveTo>
                  <a:pt x="114300" y="3087624"/>
                </a:moveTo>
                <a:lnTo>
                  <a:pt x="76200" y="3087624"/>
                </a:lnTo>
                <a:lnTo>
                  <a:pt x="76200" y="3240024"/>
                </a:lnTo>
                <a:lnTo>
                  <a:pt x="114300" y="3240024"/>
                </a:lnTo>
                <a:lnTo>
                  <a:pt x="114300" y="3087624"/>
                </a:lnTo>
                <a:close/>
              </a:path>
              <a:path w="190500" h="3240404">
                <a:moveTo>
                  <a:pt x="114300" y="2820924"/>
                </a:moveTo>
                <a:lnTo>
                  <a:pt x="76200" y="2820924"/>
                </a:lnTo>
                <a:lnTo>
                  <a:pt x="76200" y="2973324"/>
                </a:lnTo>
                <a:lnTo>
                  <a:pt x="114300" y="2973324"/>
                </a:lnTo>
                <a:lnTo>
                  <a:pt x="114300" y="2820924"/>
                </a:lnTo>
                <a:close/>
              </a:path>
              <a:path w="190500" h="3240404">
                <a:moveTo>
                  <a:pt x="114300" y="2554224"/>
                </a:moveTo>
                <a:lnTo>
                  <a:pt x="76200" y="2554224"/>
                </a:lnTo>
                <a:lnTo>
                  <a:pt x="76200" y="2706624"/>
                </a:lnTo>
                <a:lnTo>
                  <a:pt x="114300" y="2706624"/>
                </a:lnTo>
                <a:lnTo>
                  <a:pt x="114300" y="2554224"/>
                </a:lnTo>
                <a:close/>
              </a:path>
              <a:path w="190500" h="3240404">
                <a:moveTo>
                  <a:pt x="114300" y="2287524"/>
                </a:moveTo>
                <a:lnTo>
                  <a:pt x="76200" y="2287524"/>
                </a:lnTo>
                <a:lnTo>
                  <a:pt x="76200" y="2439924"/>
                </a:lnTo>
                <a:lnTo>
                  <a:pt x="114300" y="2439924"/>
                </a:lnTo>
                <a:lnTo>
                  <a:pt x="114300" y="2287524"/>
                </a:lnTo>
                <a:close/>
              </a:path>
              <a:path w="190500" h="3240404">
                <a:moveTo>
                  <a:pt x="114300" y="2020824"/>
                </a:moveTo>
                <a:lnTo>
                  <a:pt x="76200" y="2020824"/>
                </a:lnTo>
                <a:lnTo>
                  <a:pt x="76200" y="2173224"/>
                </a:lnTo>
                <a:lnTo>
                  <a:pt x="114300" y="2173224"/>
                </a:lnTo>
                <a:lnTo>
                  <a:pt x="114300" y="2020824"/>
                </a:lnTo>
                <a:close/>
              </a:path>
              <a:path w="190500" h="3240404">
                <a:moveTo>
                  <a:pt x="114300" y="1754124"/>
                </a:moveTo>
                <a:lnTo>
                  <a:pt x="76200" y="1754124"/>
                </a:lnTo>
                <a:lnTo>
                  <a:pt x="76200" y="1906524"/>
                </a:lnTo>
                <a:lnTo>
                  <a:pt x="114300" y="1906524"/>
                </a:lnTo>
                <a:lnTo>
                  <a:pt x="114300" y="1754124"/>
                </a:lnTo>
                <a:close/>
              </a:path>
              <a:path w="190500" h="3240404">
                <a:moveTo>
                  <a:pt x="114300" y="1487424"/>
                </a:moveTo>
                <a:lnTo>
                  <a:pt x="76200" y="1487424"/>
                </a:lnTo>
                <a:lnTo>
                  <a:pt x="76200" y="1639824"/>
                </a:lnTo>
                <a:lnTo>
                  <a:pt x="114300" y="1639824"/>
                </a:lnTo>
                <a:lnTo>
                  <a:pt x="114300" y="1487424"/>
                </a:lnTo>
                <a:close/>
              </a:path>
              <a:path w="190500" h="3240404">
                <a:moveTo>
                  <a:pt x="114300" y="1220724"/>
                </a:moveTo>
                <a:lnTo>
                  <a:pt x="76200" y="1220724"/>
                </a:lnTo>
                <a:lnTo>
                  <a:pt x="76200" y="1373124"/>
                </a:lnTo>
                <a:lnTo>
                  <a:pt x="114300" y="1373124"/>
                </a:lnTo>
                <a:lnTo>
                  <a:pt x="114300" y="1220724"/>
                </a:lnTo>
                <a:close/>
              </a:path>
              <a:path w="190500" h="3240404">
                <a:moveTo>
                  <a:pt x="114300" y="954024"/>
                </a:moveTo>
                <a:lnTo>
                  <a:pt x="76200" y="954024"/>
                </a:lnTo>
                <a:lnTo>
                  <a:pt x="76200" y="1106424"/>
                </a:lnTo>
                <a:lnTo>
                  <a:pt x="114300" y="1106424"/>
                </a:lnTo>
                <a:lnTo>
                  <a:pt x="114300" y="954024"/>
                </a:lnTo>
                <a:close/>
              </a:path>
              <a:path w="190500" h="3240404">
                <a:moveTo>
                  <a:pt x="114300" y="687324"/>
                </a:moveTo>
                <a:lnTo>
                  <a:pt x="76200" y="687324"/>
                </a:lnTo>
                <a:lnTo>
                  <a:pt x="76200" y="839724"/>
                </a:lnTo>
                <a:lnTo>
                  <a:pt x="114300" y="839724"/>
                </a:lnTo>
                <a:lnTo>
                  <a:pt x="114300" y="687324"/>
                </a:lnTo>
                <a:close/>
              </a:path>
              <a:path w="190500" h="3240404">
                <a:moveTo>
                  <a:pt x="114300" y="420624"/>
                </a:moveTo>
                <a:lnTo>
                  <a:pt x="76200" y="420624"/>
                </a:lnTo>
                <a:lnTo>
                  <a:pt x="76200" y="573024"/>
                </a:lnTo>
                <a:lnTo>
                  <a:pt x="114300" y="573024"/>
                </a:lnTo>
                <a:lnTo>
                  <a:pt x="114300" y="420624"/>
                </a:lnTo>
                <a:close/>
              </a:path>
              <a:path w="190500" h="3240404">
                <a:moveTo>
                  <a:pt x="114300" y="171450"/>
                </a:moveTo>
                <a:lnTo>
                  <a:pt x="76200" y="171450"/>
                </a:lnTo>
                <a:lnTo>
                  <a:pt x="76200" y="306324"/>
                </a:lnTo>
                <a:lnTo>
                  <a:pt x="114300" y="306324"/>
                </a:lnTo>
                <a:lnTo>
                  <a:pt x="114300" y="171450"/>
                </a:lnTo>
                <a:close/>
              </a:path>
              <a:path w="190500" h="3240404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3240404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986268" y="1059814"/>
            <a:ext cx="190500" cy="3313429"/>
          </a:xfrm>
          <a:custGeom>
            <a:avLst/>
            <a:gdLst/>
            <a:ahLst/>
            <a:cxnLst/>
            <a:rect l="l" t="t" r="r" b="b"/>
            <a:pathLst>
              <a:path w="190500" h="3313429">
                <a:moveTo>
                  <a:pt x="97027" y="0"/>
                </a:moveTo>
                <a:lnTo>
                  <a:pt x="58927" y="254"/>
                </a:lnTo>
                <a:lnTo>
                  <a:pt x="59816" y="152654"/>
                </a:lnTo>
                <a:lnTo>
                  <a:pt x="97916" y="152400"/>
                </a:lnTo>
                <a:lnTo>
                  <a:pt x="97027" y="0"/>
                </a:lnTo>
                <a:close/>
              </a:path>
              <a:path w="190500" h="3313429">
                <a:moveTo>
                  <a:pt x="98551" y="266700"/>
                </a:moveTo>
                <a:lnTo>
                  <a:pt x="60451" y="266954"/>
                </a:lnTo>
                <a:lnTo>
                  <a:pt x="61213" y="419354"/>
                </a:lnTo>
                <a:lnTo>
                  <a:pt x="99313" y="419100"/>
                </a:lnTo>
                <a:lnTo>
                  <a:pt x="98551" y="266700"/>
                </a:lnTo>
                <a:close/>
              </a:path>
              <a:path w="190500" h="3313429">
                <a:moveTo>
                  <a:pt x="99949" y="533400"/>
                </a:moveTo>
                <a:lnTo>
                  <a:pt x="61849" y="533654"/>
                </a:lnTo>
                <a:lnTo>
                  <a:pt x="62737" y="686054"/>
                </a:lnTo>
                <a:lnTo>
                  <a:pt x="100837" y="685800"/>
                </a:lnTo>
                <a:lnTo>
                  <a:pt x="99949" y="533400"/>
                </a:lnTo>
                <a:close/>
              </a:path>
              <a:path w="190500" h="3313429">
                <a:moveTo>
                  <a:pt x="101473" y="800100"/>
                </a:moveTo>
                <a:lnTo>
                  <a:pt x="63373" y="800354"/>
                </a:lnTo>
                <a:lnTo>
                  <a:pt x="64134" y="952754"/>
                </a:lnTo>
                <a:lnTo>
                  <a:pt x="102234" y="952500"/>
                </a:lnTo>
                <a:lnTo>
                  <a:pt x="101473" y="800100"/>
                </a:lnTo>
                <a:close/>
              </a:path>
              <a:path w="190500" h="3313429">
                <a:moveTo>
                  <a:pt x="102870" y="1066800"/>
                </a:moveTo>
                <a:lnTo>
                  <a:pt x="64770" y="1067054"/>
                </a:lnTo>
                <a:lnTo>
                  <a:pt x="65658" y="1219454"/>
                </a:lnTo>
                <a:lnTo>
                  <a:pt x="103758" y="1219200"/>
                </a:lnTo>
                <a:lnTo>
                  <a:pt x="102870" y="1066800"/>
                </a:lnTo>
                <a:close/>
              </a:path>
              <a:path w="190500" h="3313429">
                <a:moveTo>
                  <a:pt x="104393" y="1333500"/>
                </a:moveTo>
                <a:lnTo>
                  <a:pt x="66293" y="1333754"/>
                </a:lnTo>
                <a:lnTo>
                  <a:pt x="67182" y="1486154"/>
                </a:lnTo>
                <a:lnTo>
                  <a:pt x="105282" y="1485900"/>
                </a:lnTo>
                <a:lnTo>
                  <a:pt x="104393" y="1333500"/>
                </a:lnTo>
                <a:close/>
              </a:path>
              <a:path w="190500" h="3313429">
                <a:moveTo>
                  <a:pt x="105917" y="1600200"/>
                </a:moveTo>
                <a:lnTo>
                  <a:pt x="67817" y="1600454"/>
                </a:lnTo>
                <a:lnTo>
                  <a:pt x="68579" y="1752854"/>
                </a:lnTo>
                <a:lnTo>
                  <a:pt x="106679" y="1752600"/>
                </a:lnTo>
                <a:lnTo>
                  <a:pt x="105917" y="1600200"/>
                </a:lnTo>
                <a:close/>
              </a:path>
              <a:path w="190500" h="3313429">
                <a:moveTo>
                  <a:pt x="107314" y="1866900"/>
                </a:moveTo>
                <a:lnTo>
                  <a:pt x="69214" y="1867154"/>
                </a:lnTo>
                <a:lnTo>
                  <a:pt x="70103" y="2019554"/>
                </a:lnTo>
                <a:lnTo>
                  <a:pt x="108203" y="2019300"/>
                </a:lnTo>
                <a:lnTo>
                  <a:pt x="107314" y="1866900"/>
                </a:lnTo>
                <a:close/>
              </a:path>
              <a:path w="190500" h="3313429">
                <a:moveTo>
                  <a:pt x="108838" y="2133600"/>
                </a:moveTo>
                <a:lnTo>
                  <a:pt x="70738" y="2133854"/>
                </a:lnTo>
                <a:lnTo>
                  <a:pt x="71500" y="2286254"/>
                </a:lnTo>
                <a:lnTo>
                  <a:pt x="109600" y="2286000"/>
                </a:lnTo>
                <a:lnTo>
                  <a:pt x="108838" y="2133600"/>
                </a:lnTo>
                <a:close/>
              </a:path>
              <a:path w="190500" h="3313429">
                <a:moveTo>
                  <a:pt x="110235" y="2400300"/>
                </a:moveTo>
                <a:lnTo>
                  <a:pt x="72135" y="2400554"/>
                </a:lnTo>
                <a:lnTo>
                  <a:pt x="73025" y="2552954"/>
                </a:lnTo>
                <a:lnTo>
                  <a:pt x="111125" y="2552700"/>
                </a:lnTo>
                <a:lnTo>
                  <a:pt x="110235" y="2400300"/>
                </a:lnTo>
                <a:close/>
              </a:path>
              <a:path w="190500" h="3313429">
                <a:moveTo>
                  <a:pt x="111759" y="2667000"/>
                </a:moveTo>
                <a:lnTo>
                  <a:pt x="73659" y="2667127"/>
                </a:lnTo>
                <a:lnTo>
                  <a:pt x="74549" y="2819590"/>
                </a:lnTo>
                <a:lnTo>
                  <a:pt x="112649" y="2819374"/>
                </a:lnTo>
                <a:lnTo>
                  <a:pt x="111759" y="2667000"/>
                </a:lnTo>
                <a:close/>
              </a:path>
              <a:path w="190500" h="3313429">
                <a:moveTo>
                  <a:pt x="113156" y="2933674"/>
                </a:moveTo>
                <a:lnTo>
                  <a:pt x="75056" y="2933890"/>
                </a:lnTo>
                <a:lnTo>
                  <a:pt x="75946" y="3086290"/>
                </a:lnTo>
                <a:lnTo>
                  <a:pt x="114046" y="3086074"/>
                </a:lnTo>
                <a:lnTo>
                  <a:pt x="113156" y="2933674"/>
                </a:lnTo>
                <a:close/>
              </a:path>
              <a:path w="190500" h="3313429">
                <a:moveTo>
                  <a:pt x="190500" y="3122282"/>
                </a:moveTo>
                <a:lnTo>
                  <a:pt x="0" y="3123323"/>
                </a:lnTo>
                <a:lnTo>
                  <a:pt x="96265" y="3313303"/>
                </a:lnTo>
                <a:lnTo>
                  <a:pt x="190500" y="3122282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30546" y="2153457"/>
            <a:ext cx="203835" cy="1126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i="1" dirty="0">
                <a:solidFill>
                  <a:srgbClr val="5F5F5F"/>
                </a:solidFill>
                <a:cs typeface="Calibri"/>
              </a:rPr>
              <a:t>Agglomerative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28889" y="2418616"/>
            <a:ext cx="203835" cy="5962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i="1" spc="-5" dirty="0">
                <a:solidFill>
                  <a:srgbClr val="5F5F5F"/>
                </a:solidFill>
                <a:cs typeface="Calibri"/>
              </a:rPr>
              <a:t>Divisive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0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8134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</a:rPr>
              <a:t>Optimum </a:t>
            </a:r>
            <a:r>
              <a:rPr sz="2800" spc="-5" dirty="0">
                <a:solidFill>
                  <a:srgbClr val="095A82"/>
                </a:solidFill>
              </a:rPr>
              <a:t>Number of Clusters in Hierarchical</a:t>
            </a:r>
            <a:r>
              <a:rPr sz="2800" spc="11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Clustering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629513" y="918565"/>
            <a:ext cx="4881880" cy="262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marR="69850" indent="-202565">
              <a:lnSpc>
                <a:spcPct val="1501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1590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The Dendogram so obtained </a:t>
            </a:r>
            <a:r>
              <a:rPr sz="1400" dirty="0">
                <a:solidFill>
                  <a:srgbClr val="5F5F5F"/>
                </a:solidFill>
                <a:cs typeface="Calibri"/>
              </a:rPr>
              <a:t>gives you 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picture of how clusters  </a:t>
            </a:r>
            <a:r>
              <a:rPr sz="1400" dirty="0">
                <a:solidFill>
                  <a:srgbClr val="5F5F5F"/>
                </a:solidFill>
                <a:cs typeface="Calibri"/>
              </a:rPr>
              <a:t>are formed within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each</a:t>
            </a:r>
            <a:r>
              <a:rPr sz="1400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step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15265" indent="-202565">
              <a:buClr>
                <a:srgbClr val="095A82"/>
              </a:buClr>
              <a:buFont typeface="Wingdings"/>
              <a:buChar char=""/>
              <a:tabLst>
                <a:tab pos="21590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The height along 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y-axis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represents the inter-cluster</a:t>
            </a:r>
            <a:r>
              <a:rPr sz="1400" spc="18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distance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15265" indent="-202565">
              <a:buClr>
                <a:srgbClr val="095A82"/>
              </a:buClr>
              <a:buFont typeface="Wingdings"/>
              <a:buChar char=""/>
              <a:tabLst>
                <a:tab pos="21590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Split the dendogram </a:t>
            </a:r>
            <a:r>
              <a:rPr sz="1400" dirty="0">
                <a:solidFill>
                  <a:srgbClr val="5F5F5F"/>
                </a:solidFill>
                <a:cs typeface="Calibri"/>
              </a:rPr>
              <a:t>along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height, </a:t>
            </a:r>
            <a:r>
              <a:rPr sz="1400" dirty="0">
                <a:solidFill>
                  <a:srgbClr val="5F5F5F"/>
                </a:solidFill>
                <a:cs typeface="Calibri"/>
              </a:rPr>
              <a:t>from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point,</a:t>
            </a:r>
            <a:r>
              <a:rPr sz="1400" spc="3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where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15265">
              <a:spcBef>
                <a:spcPts val="84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there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abrupt </a:t>
            </a:r>
            <a:r>
              <a:rPr sz="1400" dirty="0">
                <a:solidFill>
                  <a:srgbClr val="5F5F5F"/>
                </a:solidFill>
                <a:cs typeface="Calibri"/>
              </a:rPr>
              <a:t>increase in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inter-cluster</a:t>
            </a:r>
            <a:r>
              <a:rPr sz="1400" spc="3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distance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55"/>
              </a:spcBef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15265" indent="-202565">
              <a:buClr>
                <a:srgbClr val="095A82"/>
              </a:buClr>
              <a:buFont typeface="Wingdings"/>
              <a:buChar char=""/>
              <a:tabLst>
                <a:tab pos="21590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Count the number of </a:t>
            </a:r>
            <a:r>
              <a:rPr sz="1400" dirty="0">
                <a:solidFill>
                  <a:srgbClr val="5F5F5F"/>
                </a:solidFill>
                <a:cs typeface="Calibri"/>
              </a:rPr>
              <a:t>lines you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cross along the</a:t>
            </a:r>
            <a:r>
              <a:rPr sz="1400" spc="2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split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15265" indent="-202565">
              <a:buClr>
                <a:srgbClr val="095A82"/>
              </a:buClr>
              <a:buFont typeface="Wingdings"/>
              <a:buChar char=""/>
              <a:tabLst>
                <a:tab pos="21590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Lines thus obtained </a:t>
            </a:r>
            <a:r>
              <a:rPr sz="1400" dirty="0">
                <a:solidFill>
                  <a:srgbClr val="5F5F5F"/>
                </a:solidFill>
                <a:cs typeface="Calibri"/>
              </a:rPr>
              <a:t>are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optimum number </a:t>
            </a:r>
            <a:r>
              <a:rPr sz="1400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clusters</a:t>
            </a:r>
            <a:r>
              <a:rPr sz="1400" spc="8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formed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84414" y="1037082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5">
                <a:moveTo>
                  <a:pt x="0" y="192023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14081" y="1230630"/>
            <a:ext cx="760730" cy="1905"/>
          </a:xfrm>
          <a:custGeom>
            <a:avLst/>
            <a:gdLst/>
            <a:ahLst/>
            <a:cxnLst/>
            <a:rect l="l" t="t" r="r" b="b"/>
            <a:pathLst>
              <a:path w="760729" h="1905">
                <a:moveTo>
                  <a:pt x="760476" y="0"/>
                </a:moveTo>
                <a:lnTo>
                  <a:pt x="0" y="1524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04938" y="1232153"/>
            <a:ext cx="0" cy="280670"/>
          </a:xfrm>
          <a:custGeom>
            <a:avLst/>
            <a:gdLst/>
            <a:ahLst/>
            <a:cxnLst/>
            <a:rect l="l" t="t" r="r" b="b"/>
            <a:pathLst>
              <a:path h="280669">
                <a:moveTo>
                  <a:pt x="0" y="280416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66938" y="1219961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547115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00721" y="1512569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5">
                <a:moveTo>
                  <a:pt x="367283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68006" y="1501902"/>
            <a:ext cx="0" cy="2078989"/>
          </a:xfrm>
          <a:custGeom>
            <a:avLst/>
            <a:gdLst/>
            <a:ahLst/>
            <a:cxnLst/>
            <a:rect l="l" t="t" r="r" b="b"/>
            <a:pathLst>
              <a:path h="2078989">
                <a:moveTo>
                  <a:pt x="0" y="2078736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00721" y="1503425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547116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16318" y="2050542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07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16318" y="2039873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547115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85126" y="2039873"/>
            <a:ext cx="0" cy="1957070"/>
          </a:xfrm>
          <a:custGeom>
            <a:avLst/>
            <a:gdLst/>
            <a:ahLst/>
            <a:cxnLst/>
            <a:rect l="l" t="t" r="r" b="b"/>
            <a:pathLst>
              <a:path h="1957070">
                <a:moveTo>
                  <a:pt x="0" y="1956815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82533" y="1770126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5">
                <a:moveTo>
                  <a:pt x="367284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36942" y="3583685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5">
                <a:moveTo>
                  <a:pt x="367283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52181" y="357911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431292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11845" y="3573017"/>
            <a:ext cx="0" cy="437515"/>
          </a:xfrm>
          <a:custGeom>
            <a:avLst/>
            <a:gdLst/>
            <a:ahLst/>
            <a:cxnLst/>
            <a:rect l="l" t="t" r="r" b="b"/>
            <a:pathLst>
              <a:path h="437514">
                <a:moveTo>
                  <a:pt x="0" y="437387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33438" y="2586989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5">
                <a:moveTo>
                  <a:pt x="367283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03769" y="2574798"/>
            <a:ext cx="0" cy="1422400"/>
          </a:xfrm>
          <a:custGeom>
            <a:avLst/>
            <a:gdLst/>
            <a:ahLst/>
            <a:cxnLst/>
            <a:rect l="l" t="t" r="r" b="b"/>
            <a:pathLst>
              <a:path h="1422400">
                <a:moveTo>
                  <a:pt x="0" y="1421892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44106" y="2582417"/>
            <a:ext cx="0" cy="309880"/>
          </a:xfrm>
          <a:custGeom>
            <a:avLst/>
            <a:gdLst/>
            <a:ahLst/>
            <a:cxnLst/>
            <a:rect l="l" t="t" r="r" b="b"/>
            <a:pathLst>
              <a:path h="309880">
                <a:moveTo>
                  <a:pt x="0" y="309371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59702" y="2891789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5">
                <a:moveTo>
                  <a:pt x="367283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70369" y="2890266"/>
            <a:ext cx="0" cy="1134110"/>
          </a:xfrm>
          <a:custGeom>
            <a:avLst/>
            <a:gdLst/>
            <a:ahLst/>
            <a:cxnLst/>
            <a:rect l="l" t="t" r="r" b="b"/>
            <a:pathLst>
              <a:path h="1134110">
                <a:moveTo>
                  <a:pt x="0" y="1133855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16318" y="2891789"/>
            <a:ext cx="0" cy="1118870"/>
          </a:xfrm>
          <a:custGeom>
            <a:avLst/>
            <a:gdLst/>
            <a:ahLst/>
            <a:cxnLst/>
            <a:rect l="l" t="t" r="r" b="b"/>
            <a:pathLst>
              <a:path h="1118870">
                <a:moveTo>
                  <a:pt x="0" y="1118616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100821" y="1770126"/>
            <a:ext cx="0" cy="1717675"/>
          </a:xfrm>
          <a:custGeom>
            <a:avLst/>
            <a:gdLst/>
            <a:ahLst/>
            <a:cxnLst/>
            <a:rect l="l" t="t" r="r" b="b"/>
            <a:pathLst>
              <a:path h="1717675">
                <a:moveTo>
                  <a:pt x="0" y="1717548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49818" y="1759457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2237231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989569" y="3487673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5">
                <a:moveTo>
                  <a:pt x="367283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991093" y="3480053"/>
            <a:ext cx="0" cy="516890"/>
          </a:xfrm>
          <a:custGeom>
            <a:avLst/>
            <a:gdLst/>
            <a:ahLst/>
            <a:cxnLst/>
            <a:rect l="l" t="t" r="r" b="b"/>
            <a:pathLst>
              <a:path h="516889">
                <a:moveTo>
                  <a:pt x="0" y="516636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38566" y="3478529"/>
            <a:ext cx="0" cy="532130"/>
          </a:xfrm>
          <a:custGeom>
            <a:avLst/>
            <a:gdLst/>
            <a:ahLst/>
            <a:cxnLst/>
            <a:rect l="l" t="t" r="r" b="b"/>
            <a:pathLst>
              <a:path h="532129">
                <a:moveTo>
                  <a:pt x="0" y="531876"/>
                </a:moveTo>
                <a:lnTo>
                  <a:pt x="0" y="0"/>
                </a:lnTo>
              </a:path>
            </a:pathLst>
          </a:custGeom>
          <a:ln w="28956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77050" y="1893570"/>
            <a:ext cx="1728470" cy="10795"/>
          </a:xfrm>
          <a:custGeom>
            <a:avLst/>
            <a:gdLst/>
            <a:ahLst/>
            <a:cxnLst/>
            <a:rect l="l" t="t" r="r" b="b"/>
            <a:pathLst>
              <a:path w="1728470" h="10794">
                <a:moveTo>
                  <a:pt x="0" y="10413"/>
                </a:moveTo>
                <a:lnTo>
                  <a:pt x="1728216" y="0"/>
                </a:lnTo>
              </a:path>
            </a:pathLst>
          </a:custGeom>
          <a:ln w="19812">
            <a:solidFill>
              <a:srgbClr val="095A82"/>
            </a:solidFill>
            <a:prstDash val="sysDash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19188" y="1810511"/>
            <a:ext cx="163067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586471" y="1810511"/>
            <a:ext cx="163067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019288" y="1810511"/>
            <a:ext cx="164591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71331" y="1810511"/>
            <a:ext cx="163067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25805" y="1827614"/>
            <a:ext cx="225815" cy="1465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03492" y="4204715"/>
            <a:ext cx="164591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37426" y="4138980"/>
            <a:ext cx="16224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i="1" spc="-5" dirty="0">
                <a:solidFill>
                  <a:srgbClr val="5F5F5F"/>
                </a:solidFill>
                <a:cs typeface="Calibri"/>
              </a:rPr>
              <a:t>Represent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the</a:t>
            </a:r>
            <a:r>
              <a:rPr sz="1400" i="1" spc="-9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number  of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optimum</a:t>
            </a:r>
            <a:r>
              <a:rPr sz="1400" i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clusters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67105" y="930402"/>
            <a:ext cx="5186680" cy="2842260"/>
          </a:xfrm>
          <a:custGeom>
            <a:avLst/>
            <a:gdLst/>
            <a:ahLst/>
            <a:cxnLst/>
            <a:rect l="l" t="t" r="r" b="b"/>
            <a:pathLst>
              <a:path w="5186680" h="2842260">
                <a:moveTo>
                  <a:pt x="0" y="473710"/>
                </a:moveTo>
                <a:lnTo>
                  <a:pt x="2445" y="425276"/>
                </a:lnTo>
                <a:lnTo>
                  <a:pt x="9624" y="378241"/>
                </a:lnTo>
                <a:lnTo>
                  <a:pt x="21297" y="332844"/>
                </a:lnTo>
                <a:lnTo>
                  <a:pt x="37227" y="289321"/>
                </a:lnTo>
                <a:lnTo>
                  <a:pt x="57175" y="247912"/>
                </a:lnTo>
                <a:lnTo>
                  <a:pt x="80903" y="208855"/>
                </a:lnTo>
                <a:lnTo>
                  <a:pt x="108174" y="172387"/>
                </a:lnTo>
                <a:lnTo>
                  <a:pt x="138749" y="138747"/>
                </a:lnTo>
                <a:lnTo>
                  <a:pt x="172389" y="108173"/>
                </a:lnTo>
                <a:lnTo>
                  <a:pt x="208858" y="80902"/>
                </a:lnTo>
                <a:lnTo>
                  <a:pt x="247917" y="57174"/>
                </a:lnTo>
                <a:lnTo>
                  <a:pt x="289327" y="37226"/>
                </a:lnTo>
                <a:lnTo>
                  <a:pt x="332850" y="21297"/>
                </a:lnTo>
                <a:lnTo>
                  <a:pt x="378250" y="9624"/>
                </a:lnTo>
                <a:lnTo>
                  <a:pt x="425286" y="2445"/>
                </a:lnTo>
                <a:lnTo>
                  <a:pt x="473722" y="0"/>
                </a:lnTo>
                <a:lnTo>
                  <a:pt x="4712461" y="0"/>
                </a:lnTo>
                <a:lnTo>
                  <a:pt x="4760895" y="2445"/>
                </a:lnTo>
                <a:lnTo>
                  <a:pt x="4807930" y="9624"/>
                </a:lnTo>
                <a:lnTo>
                  <a:pt x="4853327" y="21297"/>
                </a:lnTo>
                <a:lnTo>
                  <a:pt x="4896850" y="37226"/>
                </a:lnTo>
                <a:lnTo>
                  <a:pt x="4938259" y="57174"/>
                </a:lnTo>
                <a:lnTo>
                  <a:pt x="4977316" y="80902"/>
                </a:lnTo>
                <a:lnTo>
                  <a:pt x="5013784" y="108173"/>
                </a:lnTo>
                <a:lnTo>
                  <a:pt x="5047424" y="138747"/>
                </a:lnTo>
                <a:lnTo>
                  <a:pt x="5077998" y="172387"/>
                </a:lnTo>
                <a:lnTo>
                  <a:pt x="5105269" y="208855"/>
                </a:lnTo>
                <a:lnTo>
                  <a:pt x="5128997" y="247912"/>
                </a:lnTo>
                <a:lnTo>
                  <a:pt x="5148945" y="289321"/>
                </a:lnTo>
                <a:lnTo>
                  <a:pt x="5164874" y="332844"/>
                </a:lnTo>
                <a:lnTo>
                  <a:pt x="5176547" y="378241"/>
                </a:lnTo>
                <a:lnTo>
                  <a:pt x="5183726" y="425276"/>
                </a:lnTo>
                <a:lnTo>
                  <a:pt x="5186172" y="473710"/>
                </a:lnTo>
                <a:lnTo>
                  <a:pt x="5186172" y="2368550"/>
                </a:lnTo>
                <a:lnTo>
                  <a:pt x="5183726" y="2416983"/>
                </a:lnTo>
                <a:lnTo>
                  <a:pt x="5176547" y="2464018"/>
                </a:lnTo>
                <a:lnTo>
                  <a:pt x="5164874" y="2509415"/>
                </a:lnTo>
                <a:lnTo>
                  <a:pt x="5148945" y="2552938"/>
                </a:lnTo>
                <a:lnTo>
                  <a:pt x="5128997" y="2594347"/>
                </a:lnTo>
                <a:lnTo>
                  <a:pt x="5105269" y="2633404"/>
                </a:lnTo>
                <a:lnTo>
                  <a:pt x="5077998" y="2669872"/>
                </a:lnTo>
                <a:lnTo>
                  <a:pt x="5047424" y="2703512"/>
                </a:lnTo>
                <a:lnTo>
                  <a:pt x="5013784" y="2734086"/>
                </a:lnTo>
                <a:lnTo>
                  <a:pt x="4977316" y="2761357"/>
                </a:lnTo>
                <a:lnTo>
                  <a:pt x="4938259" y="2785085"/>
                </a:lnTo>
                <a:lnTo>
                  <a:pt x="4896850" y="2805033"/>
                </a:lnTo>
                <a:lnTo>
                  <a:pt x="4853327" y="2820962"/>
                </a:lnTo>
                <a:lnTo>
                  <a:pt x="4807930" y="2832635"/>
                </a:lnTo>
                <a:lnTo>
                  <a:pt x="4760895" y="2839814"/>
                </a:lnTo>
                <a:lnTo>
                  <a:pt x="4712461" y="2842260"/>
                </a:lnTo>
                <a:lnTo>
                  <a:pt x="473722" y="2842260"/>
                </a:lnTo>
                <a:lnTo>
                  <a:pt x="425286" y="2839814"/>
                </a:lnTo>
                <a:lnTo>
                  <a:pt x="378250" y="2832635"/>
                </a:lnTo>
                <a:lnTo>
                  <a:pt x="332850" y="2820962"/>
                </a:lnTo>
                <a:lnTo>
                  <a:pt x="289327" y="2805033"/>
                </a:lnTo>
                <a:lnTo>
                  <a:pt x="247917" y="2785085"/>
                </a:lnTo>
                <a:lnTo>
                  <a:pt x="208858" y="2761357"/>
                </a:lnTo>
                <a:lnTo>
                  <a:pt x="172389" y="2734086"/>
                </a:lnTo>
                <a:lnTo>
                  <a:pt x="138749" y="2703512"/>
                </a:lnTo>
                <a:lnTo>
                  <a:pt x="108174" y="2669872"/>
                </a:lnTo>
                <a:lnTo>
                  <a:pt x="80903" y="2633404"/>
                </a:lnTo>
                <a:lnTo>
                  <a:pt x="57175" y="2594347"/>
                </a:lnTo>
                <a:lnTo>
                  <a:pt x="37227" y="2552938"/>
                </a:lnTo>
                <a:lnTo>
                  <a:pt x="21297" y="2509415"/>
                </a:lnTo>
                <a:lnTo>
                  <a:pt x="9624" y="2464018"/>
                </a:lnTo>
                <a:lnTo>
                  <a:pt x="2445" y="2416983"/>
                </a:lnTo>
                <a:lnTo>
                  <a:pt x="0" y="2368550"/>
                </a:lnTo>
                <a:lnTo>
                  <a:pt x="0" y="473710"/>
                </a:lnTo>
                <a:close/>
              </a:path>
            </a:pathLst>
          </a:custGeom>
          <a:ln w="25908">
            <a:solidFill>
              <a:srgbClr val="0D80B8"/>
            </a:solidFill>
            <a:prstDash val="dash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637" y="924306"/>
            <a:ext cx="5217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Hierarchical </a:t>
            </a:r>
            <a:r>
              <a:rPr sz="1400" dirty="0">
                <a:solidFill>
                  <a:srgbClr val="5F5F5F"/>
                </a:solidFill>
                <a:cs typeface="Calibri"/>
              </a:rPr>
              <a:t>Clustering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distances </a:t>
            </a:r>
            <a:r>
              <a:rPr sz="1400" dirty="0">
                <a:solidFill>
                  <a:srgbClr val="5F5F5F"/>
                </a:solidFill>
                <a:cs typeface="Calibri"/>
              </a:rPr>
              <a:t>in kilometers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between some</a:t>
            </a:r>
            <a:r>
              <a:rPr sz="1400" spc="8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cities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690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Hierarchical Clustering</a:t>
            </a:r>
            <a:r>
              <a:rPr sz="2800" spc="25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Example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839724" y="1469136"/>
            <a:ext cx="3340608" cy="3252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02892" y="1641373"/>
            <a:ext cx="608076" cy="565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82139" y="1667255"/>
            <a:ext cx="506717" cy="4640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1172" y="1716735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DCE2E3"/>
                </a:solidFill>
                <a:latin typeface="Arial"/>
                <a:cs typeface="Arial"/>
              </a:rPr>
              <a:t>MI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02436" y="1780057"/>
            <a:ext cx="659917" cy="5653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80160" y="1804416"/>
            <a:ext cx="558546" cy="4640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9827" y="1854784"/>
            <a:ext cx="300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35" dirty="0">
                <a:solidFill>
                  <a:srgbClr val="DCE2E3"/>
                </a:solidFill>
                <a:latin typeface="Arial"/>
                <a:cs typeface="Arial"/>
              </a:rPr>
              <a:t>TO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92451" y="2314981"/>
            <a:ext cx="562356" cy="5653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70176" y="2339339"/>
            <a:ext cx="460997" cy="4640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30323" y="3157753"/>
            <a:ext cx="664451" cy="5653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09572" y="3183635"/>
            <a:ext cx="563118" cy="4640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38604" y="3234054"/>
            <a:ext cx="307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solidFill>
                  <a:srgbClr val="DCE2E3"/>
                </a:solidFill>
                <a:latin typeface="Arial"/>
                <a:cs typeface="Arial"/>
              </a:rPr>
              <a:t>NA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81455" y="2571013"/>
            <a:ext cx="698004" cy="5653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60703" y="2595372"/>
            <a:ext cx="596646" cy="4640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89431" y="2390647"/>
            <a:ext cx="1315720" cy="524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spcBef>
                <a:spcPts val="95"/>
              </a:spcBef>
            </a:pPr>
            <a:r>
              <a:rPr sz="1600" spc="-10" dirty="0">
                <a:solidFill>
                  <a:srgbClr val="DCE2E3"/>
                </a:solidFill>
                <a:latin typeface="Arial"/>
                <a:cs typeface="Arial"/>
              </a:rPr>
              <a:t>FI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90"/>
              </a:spcBef>
            </a:pPr>
            <a:r>
              <a:rPr sz="1600" spc="-10" dirty="0">
                <a:solidFill>
                  <a:srgbClr val="DCE2E3"/>
                </a:solidFill>
                <a:latin typeface="Arial"/>
                <a:cs typeface="Arial"/>
              </a:rPr>
              <a:t>RM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41320" y="3147085"/>
            <a:ext cx="653795" cy="5653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19044" y="3172967"/>
            <a:ext cx="552437" cy="4640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48964" y="3223082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DCE2E3"/>
                </a:solidFill>
                <a:latin typeface="Arial"/>
                <a:cs typeface="Arial"/>
              </a:rPr>
              <a:t>BA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47971" y="2616707"/>
            <a:ext cx="1213485" cy="257810"/>
          </a:xfrm>
          <a:custGeom>
            <a:avLst/>
            <a:gdLst/>
            <a:ahLst/>
            <a:cxnLst/>
            <a:rect l="l" t="t" r="r" b="b"/>
            <a:pathLst>
              <a:path w="1213485" h="257810">
                <a:moveTo>
                  <a:pt x="1084326" y="0"/>
                </a:moveTo>
                <a:lnTo>
                  <a:pt x="1084326" y="64389"/>
                </a:lnTo>
                <a:lnTo>
                  <a:pt x="0" y="64389"/>
                </a:lnTo>
                <a:lnTo>
                  <a:pt x="0" y="193167"/>
                </a:lnTo>
                <a:lnTo>
                  <a:pt x="1084326" y="193167"/>
                </a:lnTo>
                <a:lnTo>
                  <a:pt x="1084326" y="257556"/>
                </a:lnTo>
                <a:lnTo>
                  <a:pt x="1213103" y="128778"/>
                </a:lnTo>
                <a:lnTo>
                  <a:pt x="108432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73795" y="3145561"/>
            <a:ext cx="608076" cy="5653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353043" y="3169920"/>
            <a:ext cx="506717" cy="46405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94676" y="3145561"/>
            <a:ext cx="659917" cy="56537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73923" y="3169920"/>
            <a:ext cx="558546" cy="46405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045957" y="307162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2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562593" y="307162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2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045957" y="3071622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747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84264" y="3144037"/>
            <a:ext cx="698004" cy="56537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763511" y="3169920"/>
            <a:ext cx="596646" cy="46405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271259" y="3144037"/>
            <a:ext cx="664451" cy="56537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348984" y="3169920"/>
            <a:ext cx="563117" cy="46405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79540" y="3220592"/>
            <a:ext cx="755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26720" algn="l"/>
              </a:tabLst>
            </a:pPr>
            <a:r>
              <a:rPr sz="1600" spc="-10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600" spc="-10" dirty="0">
                <a:solidFill>
                  <a:srgbClr val="7E7E7E"/>
                </a:solidFill>
                <a:latin typeface="Arial"/>
                <a:cs typeface="Arial"/>
              </a:rPr>
              <a:t>RM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21018" y="3070098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2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37654" y="3070098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2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21018" y="3070098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747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686044" y="3151657"/>
            <a:ext cx="653796" cy="56537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65291" y="3176016"/>
            <a:ext cx="552450" cy="46405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95594" y="3227019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BA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37326" y="2747010"/>
            <a:ext cx="0" cy="488315"/>
          </a:xfrm>
          <a:custGeom>
            <a:avLst/>
            <a:gdLst/>
            <a:ahLst/>
            <a:cxnLst/>
            <a:rect l="l" t="t" r="r" b="b"/>
            <a:pathLst>
              <a:path h="488314">
                <a:moveTo>
                  <a:pt x="0" y="0"/>
                </a:moveTo>
                <a:lnTo>
                  <a:pt x="0" y="488188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878573" y="2747010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83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25134" y="2748533"/>
            <a:ext cx="853440" cy="0"/>
          </a:xfrm>
          <a:custGeom>
            <a:avLst/>
            <a:gdLst/>
            <a:ahLst/>
            <a:cxnLst/>
            <a:rect l="l" t="t" r="r" b="b"/>
            <a:pathLst>
              <a:path w="853440">
                <a:moveTo>
                  <a:pt x="0" y="0"/>
                </a:moveTo>
                <a:lnTo>
                  <a:pt x="853059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275576" y="3145561"/>
            <a:ext cx="562355" cy="56537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354823" y="3169920"/>
            <a:ext cx="460997" cy="46405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84744" y="3221177"/>
            <a:ext cx="1249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31800" algn="l"/>
                <a:tab pos="1010285" algn="l"/>
              </a:tabLst>
            </a:pPr>
            <a:r>
              <a:rPr sz="1600" spc="-10" dirty="0">
                <a:solidFill>
                  <a:srgbClr val="7E7E7E"/>
                </a:solidFill>
                <a:latin typeface="Arial"/>
                <a:cs typeface="Arial"/>
              </a:rPr>
              <a:t>F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600" spc="-3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MI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626857" y="2740914"/>
            <a:ext cx="0" cy="488315"/>
          </a:xfrm>
          <a:custGeom>
            <a:avLst/>
            <a:gdLst/>
            <a:ahLst/>
            <a:cxnLst/>
            <a:rect l="l" t="t" r="r" b="b"/>
            <a:pathLst>
              <a:path h="488314">
                <a:moveTo>
                  <a:pt x="0" y="0"/>
                </a:moveTo>
                <a:lnTo>
                  <a:pt x="0" y="488188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27897" y="2740914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834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626857" y="2742438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0786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451853" y="2193798"/>
            <a:ext cx="0" cy="554355"/>
          </a:xfrm>
          <a:custGeom>
            <a:avLst/>
            <a:gdLst/>
            <a:ahLst/>
            <a:cxnLst/>
            <a:rect l="l" t="t" r="r" b="b"/>
            <a:pathLst>
              <a:path h="554355">
                <a:moveTo>
                  <a:pt x="0" y="0"/>
                </a:moveTo>
                <a:lnTo>
                  <a:pt x="0" y="553846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974330" y="2193798"/>
            <a:ext cx="0" cy="550545"/>
          </a:xfrm>
          <a:custGeom>
            <a:avLst/>
            <a:gdLst/>
            <a:ahLst/>
            <a:cxnLst/>
            <a:rect l="l" t="t" r="r" b="b"/>
            <a:pathLst>
              <a:path h="550544">
                <a:moveTo>
                  <a:pt x="0" y="0"/>
                </a:moveTo>
                <a:lnTo>
                  <a:pt x="0" y="550544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451853" y="2193798"/>
            <a:ext cx="1532255" cy="0"/>
          </a:xfrm>
          <a:custGeom>
            <a:avLst/>
            <a:gdLst/>
            <a:ahLst/>
            <a:cxnLst/>
            <a:rect l="l" t="t" r="r" b="b"/>
            <a:pathLst>
              <a:path w="1532254">
                <a:moveTo>
                  <a:pt x="0" y="0"/>
                </a:moveTo>
                <a:lnTo>
                  <a:pt x="1531747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216902" y="203530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3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017" y="929766"/>
            <a:ext cx="36137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First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step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to create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distance </a:t>
            </a:r>
            <a:r>
              <a:rPr sz="1400" dirty="0">
                <a:solidFill>
                  <a:srgbClr val="5F5F5F"/>
                </a:solidFill>
                <a:cs typeface="Calibri"/>
              </a:rPr>
              <a:t>matrix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dirty="0">
                <a:solidFill>
                  <a:srgbClr val="5F5F5F"/>
                </a:solidFill>
                <a:cs typeface="Calibri"/>
              </a:rPr>
              <a:t>your</a:t>
            </a:r>
            <a:r>
              <a:rPr sz="1400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data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464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Hierarchical Clustering Step</a:t>
            </a:r>
            <a:r>
              <a:rPr sz="2800" spc="4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-1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2861310" y="4047235"/>
            <a:ext cx="8159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5" dirty="0">
                <a:solidFill>
                  <a:srgbClr val="095A82"/>
                </a:solidFill>
                <a:latin typeface="Arial"/>
                <a:cs typeface="Arial"/>
              </a:rPr>
              <a:t>Distan</a:t>
            </a:r>
            <a:r>
              <a:rPr sz="1600" dirty="0">
                <a:solidFill>
                  <a:srgbClr val="095A82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095A82"/>
                </a:solidFill>
                <a:latin typeface="Arial"/>
                <a:cs typeface="Arial"/>
              </a:rPr>
              <a:t>e  Matrix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40935" y="2453639"/>
            <a:ext cx="419100" cy="233679"/>
          </a:xfrm>
          <a:custGeom>
            <a:avLst/>
            <a:gdLst/>
            <a:ahLst/>
            <a:cxnLst/>
            <a:rect l="l" t="t" r="r" b="b"/>
            <a:pathLst>
              <a:path w="419100" h="233680">
                <a:moveTo>
                  <a:pt x="209550" y="0"/>
                </a:moveTo>
                <a:lnTo>
                  <a:pt x="153855" y="4164"/>
                </a:lnTo>
                <a:lnTo>
                  <a:pt x="103801" y="15917"/>
                </a:lnTo>
                <a:lnTo>
                  <a:pt x="61388" y="34147"/>
                </a:lnTo>
                <a:lnTo>
                  <a:pt x="28617" y="57742"/>
                </a:lnTo>
                <a:lnTo>
                  <a:pt x="0" y="116586"/>
                </a:lnTo>
                <a:lnTo>
                  <a:pt x="7487" y="147579"/>
                </a:lnTo>
                <a:lnTo>
                  <a:pt x="61388" y="199024"/>
                </a:lnTo>
                <a:lnTo>
                  <a:pt x="103801" y="217254"/>
                </a:lnTo>
                <a:lnTo>
                  <a:pt x="153855" y="229007"/>
                </a:lnTo>
                <a:lnTo>
                  <a:pt x="209550" y="233172"/>
                </a:lnTo>
                <a:lnTo>
                  <a:pt x="265244" y="229007"/>
                </a:lnTo>
                <a:lnTo>
                  <a:pt x="315298" y="217254"/>
                </a:lnTo>
                <a:lnTo>
                  <a:pt x="357711" y="199024"/>
                </a:lnTo>
                <a:lnTo>
                  <a:pt x="390482" y="175429"/>
                </a:lnTo>
                <a:lnTo>
                  <a:pt x="419100" y="116586"/>
                </a:lnTo>
                <a:lnTo>
                  <a:pt x="411612" y="85592"/>
                </a:lnTo>
                <a:lnTo>
                  <a:pt x="357711" y="34147"/>
                </a:lnTo>
                <a:lnTo>
                  <a:pt x="315298" y="15917"/>
                </a:lnTo>
                <a:lnTo>
                  <a:pt x="265244" y="4164"/>
                </a:lnTo>
                <a:lnTo>
                  <a:pt x="209550" y="0"/>
                </a:lnTo>
                <a:close/>
              </a:path>
            </a:pathLst>
          </a:custGeom>
          <a:solidFill>
            <a:srgbClr val="00AF50">
              <a:alpha val="50195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17364" y="2475014"/>
            <a:ext cx="999756" cy="237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60671" y="2537079"/>
            <a:ext cx="840740" cy="78105"/>
          </a:xfrm>
          <a:custGeom>
            <a:avLst/>
            <a:gdLst/>
            <a:ahLst/>
            <a:cxnLst/>
            <a:rect l="l" t="t" r="r" b="b"/>
            <a:pathLst>
              <a:path w="840739" h="78105">
                <a:moveTo>
                  <a:pt x="762634" y="51870"/>
                </a:moveTo>
                <a:lnTo>
                  <a:pt x="762507" y="77723"/>
                </a:lnTo>
                <a:lnTo>
                  <a:pt x="814838" y="51943"/>
                </a:lnTo>
                <a:lnTo>
                  <a:pt x="775588" y="51943"/>
                </a:lnTo>
                <a:lnTo>
                  <a:pt x="762634" y="51870"/>
                </a:lnTo>
                <a:close/>
              </a:path>
              <a:path w="840739" h="78105">
                <a:moveTo>
                  <a:pt x="762761" y="25962"/>
                </a:moveTo>
                <a:lnTo>
                  <a:pt x="762634" y="51870"/>
                </a:lnTo>
                <a:lnTo>
                  <a:pt x="775588" y="51943"/>
                </a:lnTo>
                <a:lnTo>
                  <a:pt x="775715" y="26034"/>
                </a:lnTo>
                <a:lnTo>
                  <a:pt x="762761" y="25962"/>
                </a:lnTo>
                <a:close/>
              </a:path>
              <a:path w="840739" h="78105">
                <a:moveTo>
                  <a:pt x="762888" y="0"/>
                </a:moveTo>
                <a:lnTo>
                  <a:pt x="762761" y="25962"/>
                </a:lnTo>
                <a:lnTo>
                  <a:pt x="775715" y="26034"/>
                </a:lnTo>
                <a:lnTo>
                  <a:pt x="775588" y="51943"/>
                </a:lnTo>
                <a:lnTo>
                  <a:pt x="814838" y="51943"/>
                </a:lnTo>
                <a:lnTo>
                  <a:pt x="840358" y="39369"/>
                </a:lnTo>
                <a:lnTo>
                  <a:pt x="762888" y="0"/>
                </a:lnTo>
                <a:close/>
              </a:path>
              <a:path w="840739" h="78105">
                <a:moveTo>
                  <a:pt x="253" y="21716"/>
                </a:moveTo>
                <a:lnTo>
                  <a:pt x="0" y="47625"/>
                </a:lnTo>
                <a:lnTo>
                  <a:pt x="762634" y="51870"/>
                </a:lnTo>
                <a:lnTo>
                  <a:pt x="762761" y="25962"/>
                </a:lnTo>
                <a:lnTo>
                  <a:pt x="253" y="21716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75959" y="2410967"/>
            <a:ext cx="2659380" cy="307975"/>
          </a:xfrm>
          <a:custGeom>
            <a:avLst/>
            <a:gdLst/>
            <a:ahLst/>
            <a:cxnLst/>
            <a:rect l="l" t="t" r="r" b="b"/>
            <a:pathLst>
              <a:path w="2659379" h="307975">
                <a:moveTo>
                  <a:pt x="2608071" y="0"/>
                </a:moveTo>
                <a:lnTo>
                  <a:pt x="51307" y="0"/>
                </a:lnTo>
                <a:lnTo>
                  <a:pt x="31343" y="4034"/>
                </a:lnTo>
                <a:lnTo>
                  <a:pt x="15033" y="15033"/>
                </a:lnTo>
                <a:lnTo>
                  <a:pt x="4034" y="31343"/>
                </a:lnTo>
                <a:lnTo>
                  <a:pt x="0" y="51307"/>
                </a:lnTo>
                <a:lnTo>
                  <a:pt x="0" y="256539"/>
                </a:lnTo>
                <a:lnTo>
                  <a:pt x="4034" y="276504"/>
                </a:lnTo>
                <a:lnTo>
                  <a:pt x="15033" y="292814"/>
                </a:lnTo>
                <a:lnTo>
                  <a:pt x="31343" y="303813"/>
                </a:lnTo>
                <a:lnTo>
                  <a:pt x="51307" y="307848"/>
                </a:lnTo>
                <a:lnTo>
                  <a:pt x="2608071" y="307848"/>
                </a:lnTo>
                <a:lnTo>
                  <a:pt x="2628036" y="303813"/>
                </a:lnTo>
                <a:lnTo>
                  <a:pt x="2644346" y="292814"/>
                </a:lnTo>
                <a:lnTo>
                  <a:pt x="2655345" y="276504"/>
                </a:lnTo>
                <a:lnTo>
                  <a:pt x="2659380" y="256539"/>
                </a:lnTo>
                <a:lnTo>
                  <a:pt x="2659380" y="51307"/>
                </a:lnTo>
                <a:lnTo>
                  <a:pt x="2655345" y="31343"/>
                </a:lnTo>
                <a:lnTo>
                  <a:pt x="2644346" y="15033"/>
                </a:lnTo>
                <a:lnTo>
                  <a:pt x="2628036" y="4034"/>
                </a:lnTo>
                <a:lnTo>
                  <a:pt x="26080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75959" y="2410967"/>
            <a:ext cx="2659380" cy="307975"/>
          </a:xfrm>
          <a:custGeom>
            <a:avLst/>
            <a:gdLst/>
            <a:ahLst/>
            <a:cxnLst/>
            <a:rect l="l" t="t" r="r" b="b"/>
            <a:pathLst>
              <a:path w="2659379" h="307975">
                <a:moveTo>
                  <a:pt x="0" y="51307"/>
                </a:moveTo>
                <a:lnTo>
                  <a:pt x="4034" y="31343"/>
                </a:lnTo>
                <a:lnTo>
                  <a:pt x="15033" y="15033"/>
                </a:lnTo>
                <a:lnTo>
                  <a:pt x="31343" y="4034"/>
                </a:lnTo>
                <a:lnTo>
                  <a:pt x="51307" y="0"/>
                </a:lnTo>
                <a:lnTo>
                  <a:pt x="2608071" y="0"/>
                </a:lnTo>
                <a:lnTo>
                  <a:pt x="2628036" y="4034"/>
                </a:lnTo>
                <a:lnTo>
                  <a:pt x="2644346" y="15033"/>
                </a:lnTo>
                <a:lnTo>
                  <a:pt x="2655345" y="31343"/>
                </a:lnTo>
                <a:lnTo>
                  <a:pt x="2659380" y="51307"/>
                </a:lnTo>
                <a:lnTo>
                  <a:pt x="2659380" y="256539"/>
                </a:lnTo>
                <a:lnTo>
                  <a:pt x="2655345" y="276504"/>
                </a:lnTo>
                <a:lnTo>
                  <a:pt x="2644346" y="292814"/>
                </a:lnTo>
                <a:lnTo>
                  <a:pt x="2628036" y="303813"/>
                </a:lnTo>
                <a:lnTo>
                  <a:pt x="2608071" y="307848"/>
                </a:lnTo>
                <a:lnTo>
                  <a:pt x="51307" y="307848"/>
                </a:lnTo>
                <a:lnTo>
                  <a:pt x="31343" y="303813"/>
                </a:lnTo>
                <a:lnTo>
                  <a:pt x="15033" y="292814"/>
                </a:lnTo>
                <a:lnTo>
                  <a:pt x="4034" y="276504"/>
                </a:lnTo>
                <a:lnTo>
                  <a:pt x="0" y="256539"/>
                </a:lnTo>
                <a:lnTo>
                  <a:pt x="0" y="51307"/>
                </a:lnTo>
                <a:close/>
              </a:path>
            </a:pathLst>
          </a:custGeom>
          <a:ln w="9144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9771" y="2434844"/>
            <a:ext cx="2112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solidFill>
                  <a:srgbClr val="095A82"/>
                </a:solidFill>
                <a:cs typeface="Calibri"/>
              </a:rPr>
              <a:t>Distance </a:t>
            </a:r>
            <a:r>
              <a:rPr sz="1400" spc="-5" dirty="0">
                <a:solidFill>
                  <a:srgbClr val="095A82"/>
                </a:solidFill>
                <a:cs typeface="Calibri"/>
              </a:rPr>
              <a:t>between </a:t>
            </a:r>
            <a:r>
              <a:rPr sz="1400" spc="-20" dirty="0">
                <a:solidFill>
                  <a:srgbClr val="095A82"/>
                </a:solidFill>
                <a:cs typeface="Calibri"/>
              </a:rPr>
              <a:t>TO </a:t>
            </a:r>
            <a:r>
              <a:rPr sz="1400" spc="-5" dirty="0">
                <a:solidFill>
                  <a:srgbClr val="095A82"/>
                </a:solidFill>
                <a:cs typeface="Calibri"/>
              </a:rPr>
              <a:t>and </a:t>
            </a:r>
            <a:r>
              <a:rPr sz="1400" dirty="0">
                <a:solidFill>
                  <a:srgbClr val="095A82"/>
                </a:solidFill>
                <a:cs typeface="Calibri"/>
              </a:rPr>
              <a:t>MI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09544" y="3304032"/>
            <a:ext cx="421005" cy="233679"/>
          </a:xfrm>
          <a:custGeom>
            <a:avLst/>
            <a:gdLst/>
            <a:ahLst/>
            <a:cxnLst/>
            <a:rect l="l" t="t" r="r" b="b"/>
            <a:pathLst>
              <a:path w="421004" h="233679">
                <a:moveTo>
                  <a:pt x="210311" y="0"/>
                </a:moveTo>
                <a:lnTo>
                  <a:pt x="154384" y="4164"/>
                </a:lnTo>
                <a:lnTo>
                  <a:pt x="104139" y="15917"/>
                </a:lnTo>
                <a:lnTo>
                  <a:pt x="61579" y="34147"/>
                </a:lnTo>
                <a:lnTo>
                  <a:pt x="28701" y="57742"/>
                </a:lnTo>
                <a:lnTo>
                  <a:pt x="0" y="116586"/>
                </a:lnTo>
                <a:lnTo>
                  <a:pt x="7508" y="147579"/>
                </a:lnTo>
                <a:lnTo>
                  <a:pt x="61579" y="199024"/>
                </a:lnTo>
                <a:lnTo>
                  <a:pt x="104139" y="217254"/>
                </a:lnTo>
                <a:lnTo>
                  <a:pt x="154384" y="229007"/>
                </a:lnTo>
                <a:lnTo>
                  <a:pt x="210311" y="233172"/>
                </a:lnTo>
                <a:lnTo>
                  <a:pt x="266239" y="229007"/>
                </a:lnTo>
                <a:lnTo>
                  <a:pt x="316483" y="217254"/>
                </a:lnTo>
                <a:lnTo>
                  <a:pt x="359044" y="199024"/>
                </a:lnTo>
                <a:lnTo>
                  <a:pt x="391921" y="175429"/>
                </a:lnTo>
                <a:lnTo>
                  <a:pt x="420623" y="116586"/>
                </a:lnTo>
                <a:lnTo>
                  <a:pt x="413115" y="85592"/>
                </a:lnTo>
                <a:lnTo>
                  <a:pt x="359044" y="34147"/>
                </a:lnTo>
                <a:lnTo>
                  <a:pt x="316483" y="15917"/>
                </a:lnTo>
                <a:lnTo>
                  <a:pt x="266239" y="4164"/>
                </a:lnTo>
                <a:lnTo>
                  <a:pt x="210311" y="0"/>
                </a:lnTo>
                <a:close/>
              </a:path>
            </a:pathLst>
          </a:custGeom>
          <a:solidFill>
            <a:srgbClr val="00AF50">
              <a:alpha val="50195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63467" y="3544798"/>
            <a:ext cx="106616" cy="277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75659" y="3715448"/>
            <a:ext cx="3782567" cy="106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968620" y="1558925"/>
          <a:ext cx="5129525" cy="2186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115"/>
                <a:gridCol w="412115"/>
                <a:gridCol w="412115"/>
                <a:gridCol w="207009"/>
                <a:gridCol w="204469"/>
                <a:gridCol w="412114"/>
                <a:gridCol w="412114"/>
                <a:gridCol w="412114"/>
                <a:gridCol w="2245360"/>
              </a:tblGrid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</a:tcPr>
                </a:tc>
              </a:tr>
              <a:tr h="285876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996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</a:tcPr>
                </a:tc>
              </a:tr>
              <a:tr h="285877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869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</a:tcPr>
                </a:tc>
              </a:tr>
              <a:tr h="285876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669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</a:tcPr>
                </a:tc>
              </a:tr>
              <a:tr h="285877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996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869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669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</a:tcPr>
                </a:tc>
              </a:tr>
              <a:tr h="185292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95A82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95A82"/>
                      </a:solidFill>
                      <a:prstDash val="solid"/>
                    </a:lnL>
                    <a:lnB w="28575">
                      <a:solidFill>
                        <a:srgbClr val="095A8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989064" y="2633484"/>
            <a:ext cx="237832" cy="11765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71106" y="2734817"/>
            <a:ext cx="78105" cy="1017269"/>
          </a:xfrm>
          <a:custGeom>
            <a:avLst/>
            <a:gdLst/>
            <a:ahLst/>
            <a:cxnLst/>
            <a:rect l="l" t="t" r="r" b="b"/>
            <a:pathLst>
              <a:path w="78104" h="1017270">
                <a:moveTo>
                  <a:pt x="25849" y="77681"/>
                </a:moveTo>
                <a:lnTo>
                  <a:pt x="21590" y="1016888"/>
                </a:lnTo>
                <a:lnTo>
                  <a:pt x="47498" y="1017016"/>
                </a:lnTo>
                <a:lnTo>
                  <a:pt x="51757" y="77766"/>
                </a:lnTo>
                <a:lnTo>
                  <a:pt x="25849" y="77681"/>
                </a:lnTo>
                <a:close/>
              </a:path>
              <a:path w="78104" h="1017270">
                <a:moveTo>
                  <a:pt x="71258" y="64769"/>
                </a:moveTo>
                <a:lnTo>
                  <a:pt x="51816" y="64769"/>
                </a:lnTo>
                <a:lnTo>
                  <a:pt x="51757" y="77766"/>
                </a:lnTo>
                <a:lnTo>
                  <a:pt x="77724" y="77850"/>
                </a:lnTo>
                <a:lnTo>
                  <a:pt x="71258" y="64769"/>
                </a:lnTo>
                <a:close/>
              </a:path>
              <a:path w="78104" h="1017270">
                <a:moveTo>
                  <a:pt x="51816" y="64769"/>
                </a:moveTo>
                <a:lnTo>
                  <a:pt x="25908" y="64769"/>
                </a:lnTo>
                <a:lnTo>
                  <a:pt x="25849" y="77681"/>
                </a:lnTo>
                <a:lnTo>
                  <a:pt x="51757" y="77766"/>
                </a:lnTo>
                <a:lnTo>
                  <a:pt x="51816" y="64769"/>
                </a:lnTo>
                <a:close/>
              </a:path>
              <a:path w="78104" h="1017270">
                <a:moveTo>
                  <a:pt x="39243" y="0"/>
                </a:moveTo>
                <a:lnTo>
                  <a:pt x="0" y="77596"/>
                </a:lnTo>
                <a:lnTo>
                  <a:pt x="25849" y="77681"/>
                </a:lnTo>
                <a:lnTo>
                  <a:pt x="25908" y="64769"/>
                </a:lnTo>
                <a:lnTo>
                  <a:pt x="71258" y="64769"/>
                </a:lnTo>
                <a:lnTo>
                  <a:pt x="3924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017" y="949578"/>
            <a:ext cx="76422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From the distance </a:t>
            </a:r>
            <a:r>
              <a:rPr sz="1400" dirty="0">
                <a:solidFill>
                  <a:srgbClr val="5F5F5F"/>
                </a:solidFill>
                <a:cs typeface="Calibri"/>
              </a:rPr>
              <a:t>matrix you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can see that </a:t>
            </a:r>
            <a:r>
              <a:rPr sz="1400" dirty="0">
                <a:solidFill>
                  <a:srgbClr val="5F5F5F"/>
                </a:solidFill>
                <a:cs typeface="Calibri"/>
              </a:rPr>
              <a:t>MI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has </a:t>
            </a:r>
            <a:r>
              <a:rPr sz="1400" dirty="0">
                <a:solidFill>
                  <a:srgbClr val="5F5F5F"/>
                </a:solidFill>
                <a:cs typeface="Calibri"/>
              </a:rPr>
              <a:t>least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distance </a:t>
            </a:r>
            <a:r>
              <a:rPr sz="1400" dirty="0">
                <a:solidFill>
                  <a:srgbClr val="5F5F5F"/>
                </a:solidFill>
                <a:cs typeface="Calibri"/>
              </a:rPr>
              <a:t>with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TO, </a:t>
            </a:r>
            <a:r>
              <a:rPr sz="1400" dirty="0">
                <a:solidFill>
                  <a:srgbClr val="5F5F5F"/>
                </a:solidFill>
                <a:cs typeface="Calibri"/>
              </a:rPr>
              <a:t>they’ll form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cluster</a:t>
            </a:r>
            <a:r>
              <a:rPr sz="1400" spc="114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together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464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Hierarchical Clustering Step</a:t>
            </a:r>
            <a:r>
              <a:rPr sz="2800" spc="4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-2</a:t>
            </a:r>
            <a:endParaRPr sz="28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8880" y="1748027"/>
          <a:ext cx="2884802" cy="2000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115"/>
                <a:gridCol w="412115"/>
                <a:gridCol w="412115"/>
                <a:gridCol w="412115"/>
                <a:gridCol w="412114"/>
                <a:gridCol w="412114"/>
                <a:gridCol w="412114"/>
              </a:tblGrid>
              <a:tr h="285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</a:tr>
              <a:tr h="285876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996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</a:tr>
              <a:tr h="285876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869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</a:tr>
              <a:tr h="285877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669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996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869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669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332732" y="2828798"/>
            <a:ext cx="289306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  <a:tabLst>
                <a:tab pos="643255" algn="l"/>
                <a:tab pos="1072515" algn="l"/>
                <a:tab pos="2258060" algn="l"/>
                <a:tab pos="2659380" algn="l"/>
              </a:tabLst>
            </a:pPr>
            <a:r>
              <a:rPr sz="2100" b="1" baseline="-7936" dirty="0">
                <a:solidFill>
                  <a:srgbClr val="5F5F5F"/>
                </a:solidFill>
                <a:cs typeface="Calibri"/>
              </a:rPr>
              <a:t>M</a:t>
            </a:r>
            <a:r>
              <a:rPr sz="2100" b="1" spc="-15" baseline="-7936" dirty="0">
                <a:solidFill>
                  <a:srgbClr val="5F5F5F"/>
                </a:solidFill>
                <a:cs typeface="Calibri"/>
              </a:rPr>
              <a:t>I</a:t>
            </a:r>
            <a:r>
              <a:rPr sz="2100" b="1" baseline="-7936" dirty="0">
                <a:solidFill>
                  <a:srgbClr val="5F5F5F"/>
                </a:solidFill>
                <a:cs typeface="Calibri"/>
              </a:rPr>
              <a:t>/</a:t>
            </a:r>
            <a:r>
              <a:rPr sz="2100" b="1" spc="-60" baseline="-7936" dirty="0">
                <a:solidFill>
                  <a:srgbClr val="5F5F5F"/>
                </a:solidFill>
                <a:cs typeface="Calibri"/>
              </a:rPr>
              <a:t>T</a:t>
            </a:r>
            <a:r>
              <a:rPr sz="2100" b="1" baseline="-7936" dirty="0">
                <a:solidFill>
                  <a:srgbClr val="5F5F5F"/>
                </a:solidFill>
                <a:cs typeface="Calibri"/>
              </a:rPr>
              <a:t>O	</a:t>
            </a:r>
            <a:r>
              <a:rPr sz="1200" spc="5" dirty="0">
                <a:solidFill>
                  <a:srgbClr val="5F5F5F"/>
                </a:solidFill>
                <a:cs typeface="Calibri"/>
              </a:rPr>
              <a:t>87</a:t>
            </a:r>
            <a:r>
              <a:rPr sz="1200" dirty="0">
                <a:solidFill>
                  <a:srgbClr val="5F5F5F"/>
                </a:solidFill>
                <a:cs typeface="Calibri"/>
              </a:rPr>
              <a:t>7	295	754	564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1751" y="1838325"/>
            <a:ext cx="483870" cy="1805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b="1" dirty="0">
                <a:solidFill>
                  <a:srgbClr val="5F5F5F"/>
                </a:solidFill>
                <a:cs typeface="Calibri"/>
              </a:rPr>
              <a:t>MI</a:t>
            </a:r>
            <a:r>
              <a:rPr sz="1400" b="1" spc="-10" dirty="0">
                <a:solidFill>
                  <a:srgbClr val="5F5F5F"/>
                </a:solidFill>
                <a:cs typeface="Calibri"/>
              </a:rPr>
              <a:t>/</a:t>
            </a:r>
            <a:r>
              <a:rPr sz="1400" b="1" spc="-40" dirty="0">
                <a:solidFill>
                  <a:srgbClr val="5F5F5F"/>
                </a:solidFill>
                <a:cs typeface="Calibri"/>
              </a:rPr>
              <a:t>T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O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950"/>
              </a:spcBef>
            </a:pPr>
            <a:r>
              <a:rPr sz="1200" dirty="0">
                <a:solidFill>
                  <a:srgbClr val="5F5F5F"/>
                </a:solidFill>
                <a:cs typeface="Calibri"/>
              </a:rPr>
              <a:t>877</a:t>
            </a:r>
            <a:endParaRPr sz="12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15"/>
              </a:spcBef>
            </a:pPr>
            <a:endParaRPr sz="1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r>
              <a:rPr sz="1200" dirty="0">
                <a:solidFill>
                  <a:srgbClr val="5F5F5F"/>
                </a:solidFill>
                <a:cs typeface="Calibri"/>
              </a:rPr>
              <a:t>295</a:t>
            </a:r>
            <a:endParaRPr sz="12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20"/>
              </a:spcBef>
            </a:pPr>
            <a:endParaRPr sz="1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r>
              <a:rPr sz="1200" dirty="0">
                <a:solidFill>
                  <a:srgbClr val="5F5F5F"/>
                </a:solidFill>
                <a:cs typeface="Calibri"/>
              </a:rPr>
              <a:t>0</a:t>
            </a:r>
            <a:endParaRPr sz="12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20"/>
              </a:spcBef>
            </a:pPr>
            <a:endParaRPr sz="1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r>
              <a:rPr sz="1200" dirty="0">
                <a:solidFill>
                  <a:srgbClr val="5F5F5F"/>
                </a:solidFill>
                <a:cs typeface="Calibri"/>
              </a:rPr>
              <a:t>754</a:t>
            </a:r>
            <a:endParaRPr sz="12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15"/>
              </a:spcBef>
            </a:pPr>
            <a:endParaRPr sz="1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r>
              <a:rPr sz="1200" dirty="0">
                <a:solidFill>
                  <a:srgbClr val="5F5F5F"/>
                </a:solidFill>
                <a:cs typeface="Calibri"/>
              </a:rPr>
              <a:t>564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53103" y="1762760"/>
          <a:ext cx="3082287" cy="1987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890"/>
                <a:gridCol w="429259"/>
                <a:gridCol w="471805"/>
                <a:gridCol w="713105"/>
                <a:gridCol w="401319"/>
                <a:gridCol w="422909"/>
              </a:tblGrid>
              <a:tr h="331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6A995"/>
                      </a:solidFill>
                      <a:prstDash val="solid"/>
                    </a:lnR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</a:tr>
              <a:tr h="331216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6A995"/>
                      </a:solidFill>
                      <a:prstDash val="solid"/>
                    </a:lnR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</a:tr>
              <a:tr h="323849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T w="12700">
                      <a:solidFill>
                        <a:srgbClr val="16A99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6A995"/>
                      </a:solidFill>
                      <a:prstDash val="solid"/>
                    </a:lnR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</a:tcPr>
                </a:tc>
              </a:tr>
              <a:tr h="3459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6A995"/>
                      </a:solidFill>
                      <a:prstDash val="solid"/>
                    </a:lnR>
                    <a:solidFill>
                      <a:srgbClr val="095A82">
                        <a:alpha val="25097"/>
                      </a:srgbClr>
                    </a:solidFill>
                  </a:tcPr>
                </a:tc>
              </a:tr>
              <a:tr h="323977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16A995"/>
                      </a:solidFill>
                      <a:prstDash val="solid"/>
                    </a:lnL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6A995"/>
                      </a:solidFill>
                      <a:prstDash val="solid"/>
                    </a:lnR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</a:tr>
              <a:tr h="331216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6A995"/>
                      </a:solidFill>
                      <a:prstDash val="solid"/>
                    </a:lnR>
                    <a:lnB w="28575">
                      <a:solidFill>
                        <a:srgbClr val="16A995"/>
                      </a:solidFill>
                      <a:prstDash val="solid"/>
                    </a:lnB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794759" y="2604516"/>
            <a:ext cx="419100" cy="257810"/>
          </a:xfrm>
          <a:custGeom>
            <a:avLst/>
            <a:gdLst/>
            <a:ahLst/>
            <a:cxnLst/>
            <a:rect l="l" t="t" r="r" b="b"/>
            <a:pathLst>
              <a:path w="419100" h="257810">
                <a:moveTo>
                  <a:pt x="290322" y="0"/>
                </a:moveTo>
                <a:lnTo>
                  <a:pt x="290322" y="64388"/>
                </a:lnTo>
                <a:lnTo>
                  <a:pt x="0" y="64388"/>
                </a:lnTo>
                <a:lnTo>
                  <a:pt x="0" y="193166"/>
                </a:lnTo>
                <a:lnTo>
                  <a:pt x="290322" y="193166"/>
                </a:lnTo>
                <a:lnTo>
                  <a:pt x="290322" y="257556"/>
                </a:lnTo>
                <a:lnTo>
                  <a:pt x="419100" y="128777"/>
                </a:lnTo>
                <a:lnTo>
                  <a:pt x="290322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10321" y="3050285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2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25433" y="3050285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2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38159" y="3124225"/>
            <a:ext cx="608076" cy="565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15883" y="3150107"/>
            <a:ext cx="506717" cy="4640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59040" y="3124225"/>
            <a:ext cx="659917" cy="565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38288" y="3150107"/>
            <a:ext cx="558546" cy="4640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68590" y="3200222"/>
            <a:ext cx="8299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590550" algn="l"/>
              </a:tabLst>
            </a:pPr>
            <a:r>
              <a:rPr sz="1600" spc="-3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MI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10321" y="3050285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747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86828" y="2641092"/>
            <a:ext cx="546100" cy="280670"/>
          </a:xfrm>
          <a:custGeom>
            <a:avLst/>
            <a:gdLst/>
            <a:ahLst/>
            <a:cxnLst/>
            <a:rect l="l" t="t" r="r" b="b"/>
            <a:pathLst>
              <a:path w="546100" h="280669">
                <a:moveTo>
                  <a:pt x="405383" y="0"/>
                </a:moveTo>
                <a:lnTo>
                  <a:pt x="405383" y="70103"/>
                </a:lnTo>
                <a:lnTo>
                  <a:pt x="0" y="70103"/>
                </a:lnTo>
                <a:lnTo>
                  <a:pt x="0" y="210312"/>
                </a:lnTo>
                <a:lnTo>
                  <a:pt x="405383" y="210312"/>
                </a:lnTo>
                <a:lnTo>
                  <a:pt x="405383" y="280415"/>
                </a:lnTo>
                <a:lnTo>
                  <a:pt x="545592" y="140207"/>
                </a:lnTo>
                <a:lnTo>
                  <a:pt x="40538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99616" y="3438144"/>
            <a:ext cx="422275" cy="283845"/>
          </a:xfrm>
          <a:custGeom>
            <a:avLst/>
            <a:gdLst/>
            <a:ahLst/>
            <a:cxnLst/>
            <a:rect l="l" t="t" r="r" b="b"/>
            <a:pathLst>
              <a:path w="422275" h="283845">
                <a:moveTo>
                  <a:pt x="374903" y="0"/>
                </a:moveTo>
                <a:lnTo>
                  <a:pt x="47243" y="0"/>
                </a:lnTo>
                <a:lnTo>
                  <a:pt x="28878" y="3720"/>
                </a:lnTo>
                <a:lnTo>
                  <a:pt x="13858" y="13858"/>
                </a:lnTo>
                <a:lnTo>
                  <a:pt x="3720" y="28878"/>
                </a:lnTo>
                <a:lnTo>
                  <a:pt x="0" y="47243"/>
                </a:lnTo>
                <a:lnTo>
                  <a:pt x="0" y="236219"/>
                </a:lnTo>
                <a:lnTo>
                  <a:pt x="3720" y="254585"/>
                </a:lnTo>
                <a:lnTo>
                  <a:pt x="13858" y="269605"/>
                </a:lnTo>
                <a:lnTo>
                  <a:pt x="28878" y="279743"/>
                </a:lnTo>
                <a:lnTo>
                  <a:pt x="47243" y="283463"/>
                </a:lnTo>
                <a:lnTo>
                  <a:pt x="374903" y="283463"/>
                </a:lnTo>
                <a:lnTo>
                  <a:pt x="393269" y="279743"/>
                </a:lnTo>
                <a:lnTo>
                  <a:pt x="408289" y="269605"/>
                </a:lnTo>
                <a:lnTo>
                  <a:pt x="418427" y="254585"/>
                </a:lnTo>
                <a:lnTo>
                  <a:pt x="422147" y="236219"/>
                </a:lnTo>
                <a:lnTo>
                  <a:pt x="422147" y="47243"/>
                </a:lnTo>
                <a:lnTo>
                  <a:pt x="418427" y="28878"/>
                </a:lnTo>
                <a:lnTo>
                  <a:pt x="408289" y="13858"/>
                </a:lnTo>
                <a:lnTo>
                  <a:pt x="393269" y="3720"/>
                </a:lnTo>
                <a:lnTo>
                  <a:pt x="374903" y="0"/>
                </a:lnTo>
                <a:close/>
              </a:path>
            </a:pathLst>
          </a:custGeom>
          <a:solidFill>
            <a:srgbClr val="00AF50">
              <a:alpha val="25097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34055" y="2580132"/>
            <a:ext cx="424180" cy="281940"/>
          </a:xfrm>
          <a:custGeom>
            <a:avLst/>
            <a:gdLst/>
            <a:ahLst/>
            <a:cxnLst/>
            <a:rect l="l" t="t" r="r" b="b"/>
            <a:pathLst>
              <a:path w="424180" h="281939">
                <a:moveTo>
                  <a:pt x="376681" y="0"/>
                </a:moveTo>
                <a:lnTo>
                  <a:pt x="46989" y="0"/>
                </a:lnTo>
                <a:lnTo>
                  <a:pt x="28717" y="3698"/>
                </a:lnTo>
                <a:lnTo>
                  <a:pt x="13779" y="13779"/>
                </a:lnTo>
                <a:lnTo>
                  <a:pt x="3698" y="28717"/>
                </a:lnTo>
                <a:lnTo>
                  <a:pt x="0" y="46990"/>
                </a:lnTo>
                <a:lnTo>
                  <a:pt x="0" y="234950"/>
                </a:lnTo>
                <a:lnTo>
                  <a:pt x="3698" y="253222"/>
                </a:lnTo>
                <a:lnTo>
                  <a:pt x="13779" y="268160"/>
                </a:lnTo>
                <a:lnTo>
                  <a:pt x="28717" y="278241"/>
                </a:lnTo>
                <a:lnTo>
                  <a:pt x="46989" y="281940"/>
                </a:lnTo>
                <a:lnTo>
                  <a:pt x="376681" y="281940"/>
                </a:lnTo>
                <a:lnTo>
                  <a:pt x="394954" y="278241"/>
                </a:lnTo>
                <a:lnTo>
                  <a:pt x="409892" y="268160"/>
                </a:lnTo>
                <a:lnTo>
                  <a:pt x="419973" y="253222"/>
                </a:lnTo>
                <a:lnTo>
                  <a:pt x="423671" y="234950"/>
                </a:lnTo>
                <a:lnTo>
                  <a:pt x="423671" y="46990"/>
                </a:lnTo>
                <a:lnTo>
                  <a:pt x="419973" y="28717"/>
                </a:lnTo>
                <a:lnTo>
                  <a:pt x="409892" y="13779"/>
                </a:lnTo>
                <a:lnTo>
                  <a:pt x="394954" y="3698"/>
                </a:lnTo>
                <a:lnTo>
                  <a:pt x="376681" y="0"/>
                </a:lnTo>
                <a:close/>
              </a:path>
            </a:pathLst>
          </a:custGeom>
          <a:solidFill>
            <a:srgbClr val="00AF50">
              <a:alpha val="25097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5085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</a:rPr>
              <a:t>What </a:t>
            </a:r>
            <a:r>
              <a:rPr sz="2800" spc="-5" dirty="0">
                <a:solidFill>
                  <a:srgbClr val="095A82"/>
                </a:solidFill>
              </a:rPr>
              <a:t>is</a:t>
            </a:r>
            <a:r>
              <a:rPr sz="2800" spc="-3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Association/Dependence?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391464" y="817981"/>
            <a:ext cx="8174355" cy="369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 marR="427990" indent="7620">
              <a:lnSpc>
                <a:spcPct val="150100"/>
              </a:lnSpc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In statistics, dependence or association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any statistical </a:t>
            </a:r>
            <a:r>
              <a:rPr sz="1400" dirty="0">
                <a:solidFill>
                  <a:srgbClr val="5F5F5F"/>
                </a:solidFill>
                <a:cs typeface="Calibri"/>
              </a:rPr>
              <a:t>relationship,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whether causal or not, between </a:t>
            </a:r>
            <a:r>
              <a:rPr sz="1400" dirty="0">
                <a:solidFill>
                  <a:srgbClr val="5F5F5F"/>
                </a:solidFill>
                <a:cs typeface="Calibri"/>
              </a:rPr>
              <a:t>two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random </a:t>
            </a:r>
            <a:r>
              <a:rPr sz="1400" dirty="0">
                <a:solidFill>
                  <a:srgbClr val="5F5F5F"/>
                </a:solidFill>
                <a:cs typeface="Calibri"/>
              </a:rPr>
              <a:t>variables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or </a:t>
            </a:r>
            <a:r>
              <a:rPr sz="1400" dirty="0">
                <a:solidFill>
                  <a:srgbClr val="5F5F5F"/>
                </a:solidFill>
                <a:cs typeface="Calibri"/>
              </a:rPr>
              <a:t>bivariate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 data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10"/>
              </a:spcBef>
            </a:pPr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63880" marR="294005" indent="-286385">
              <a:buClr>
                <a:srgbClr val="095A82"/>
              </a:buClr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An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Association </a:t>
            </a:r>
            <a:r>
              <a:rPr sz="1400" dirty="0">
                <a:solidFill>
                  <a:srgbClr val="5F5F5F"/>
                </a:solidFill>
                <a:cs typeface="Calibri"/>
              </a:rPr>
              <a:t>rule is a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pattern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that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states </a:t>
            </a:r>
            <a:r>
              <a:rPr sz="1400" dirty="0">
                <a:solidFill>
                  <a:srgbClr val="5F5F5F"/>
                </a:solidFill>
                <a:cs typeface="Calibri"/>
              </a:rPr>
              <a:t>when an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event occurs,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another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event occurs </a:t>
            </a:r>
            <a:r>
              <a:rPr sz="1400" dirty="0">
                <a:solidFill>
                  <a:srgbClr val="5F5F5F"/>
                </a:solidFill>
                <a:cs typeface="Calibri"/>
              </a:rPr>
              <a:t>with 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certain  probability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563880" indent="-286385">
              <a:spcBef>
                <a:spcPts val="409"/>
              </a:spcBef>
              <a:buClr>
                <a:srgbClr val="095A82"/>
              </a:buClr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In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Science, Association </a:t>
            </a:r>
            <a:r>
              <a:rPr sz="1400" dirty="0">
                <a:solidFill>
                  <a:srgbClr val="5F5F5F"/>
                </a:solidFill>
                <a:cs typeface="Calibri"/>
              </a:rPr>
              <a:t>rule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mining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popular and well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researched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method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</a:t>
            </a:r>
            <a:r>
              <a:rPr sz="1400" spc="8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discovering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563880"/>
            <a:r>
              <a:rPr sz="1400" spc="-10" dirty="0">
                <a:solidFill>
                  <a:srgbClr val="5F5F5F"/>
                </a:solidFill>
                <a:cs typeface="Calibri"/>
              </a:rPr>
              <a:t>interesting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relations between variables </a:t>
            </a:r>
            <a:r>
              <a:rPr sz="1400" dirty="0">
                <a:solidFill>
                  <a:srgbClr val="5F5F5F"/>
                </a:solidFill>
                <a:cs typeface="Calibri"/>
              </a:rPr>
              <a:t>in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large</a:t>
            </a:r>
            <a:r>
              <a:rPr sz="1400" spc="7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databases</a:t>
            </a:r>
            <a:endParaRPr sz="1400">
              <a:solidFill>
                <a:prstClr val="black"/>
              </a:solidFill>
              <a:cs typeface="Calibri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86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Example: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598170" marR="2212340" indent="-287020">
              <a:spcBef>
                <a:spcPts val="390"/>
              </a:spcBef>
              <a:buClr>
                <a:srgbClr val="095A82"/>
              </a:buClr>
              <a:buFont typeface="Wingdings"/>
              <a:buChar char=""/>
              <a:tabLst>
                <a:tab pos="597535" algn="l"/>
                <a:tab pos="598805" algn="l"/>
              </a:tabLst>
            </a:pPr>
            <a:r>
              <a:rPr sz="1200" spc="-10" dirty="0">
                <a:solidFill>
                  <a:srgbClr val="5F5F5F"/>
                </a:solidFill>
                <a:cs typeface="Calibri"/>
              </a:rPr>
              <a:t>Customers </a:t>
            </a:r>
            <a:r>
              <a:rPr sz="1200" spc="-5" dirty="0">
                <a:solidFill>
                  <a:srgbClr val="5F5F5F"/>
                </a:solidFill>
                <a:cs typeface="Calibri"/>
              </a:rPr>
              <a:t>who purchase </a:t>
            </a:r>
            <a:r>
              <a:rPr sz="1200" spc="-10" dirty="0">
                <a:solidFill>
                  <a:srgbClr val="5F5F5F"/>
                </a:solidFill>
                <a:cs typeface="Calibri"/>
              </a:rPr>
              <a:t>keyboard have </a:t>
            </a:r>
            <a:r>
              <a:rPr sz="1200" dirty="0">
                <a:solidFill>
                  <a:srgbClr val="5F5F5F"/>
                </a:solidFill>
                <a:cs typeface="Calibri"/>
              </a:rPr>
              <a:t>a 60% </a:t>
            </a:r>
            <a:r>
              <a:rPr sz="1200" spc="-5" dirty="0">
                <a:solidFill>
                  <a:srgbClr val="5F5F5F"/>
                </a:solidFill>
                <a:cs typeface="Calibri"/>
              </a:rPr>
              <a:t>likelihood of </a:t>
            </a:r>
            <a:r>
              <a:rPr sz="1200" dirty="0">
                <a:solidFill>
                  <a:srgbClr val="5F5F5F"/>
                </a:solidFill>
                <a:cs typeface="Calibri"/>
              </a:rPr>
              <a:t>also </a:t>
            </a:r>
            <a:r>
              <a:rPr sz="1200" spc="-5" dirty="0">
                <a:solidFill>
                  <a:srgbClr val="5F5F5F"/>
                </a:solidFill>
                <a:cs typeface="Calibri"/>
              </a:rPr>
              <a:t>purchasing mouse </a:t>
            </a:r>
            <a:r>
              <a:rPr sz="1200" spc="-10" dirty="0">
                <a:solidFill>
                  <a:srgbClr val="5F5F5F"/>
                </a:solidFill>
                <a:cs typeface="Calibri"/>
              </a:rPr>
              <a:t>for  </a:t>
            </a:r>
            <a:r>
              <a:rPr sz="1200" dirty="0">
                <a:solidFill>
                  <a:srgbClr val="5F5F5F"/>
                </a:solidFill>
                <a:cs typeface="Calibri"/>
              </a:rPr>
              <a:t>their</a:t>
            </a:r>
            <a:r>
              <a:rPr sz="1200" spc="-25" dirty="0">
                <a:solidFill>
                  <a:srgbClr val="5F5F5F"/>
                </a:solidFill>
                <a:cs typeface="Calibri"/>
              </a:rPr>
              <a:t> </a:t>
            </a:r>
            <a:r>
              <a:rPr sz="1200" dirty="0">
                <a:solidFill>
                  <a:srgbClr val="5F5F5F"/>
                </a:solidFill>
                <a:cs typeface="Calibri"/>
              </a:rPr>
              <a:t>PC</a:t>
            </a:r>
            <a:endParaRPr sz="1200">
              <a:solidFill>
                <a:prstClr val="black"/>
              </a:solidFill>
              <a:cs typeface="Calibri"/>
            </a:endParaRPr>
          </a:p>
          <a:p>
            <a:pPr marL="598170" indent="-287020">
              <a:spcBef>
                <a:spcPts val="400"/>
              </a:spcBef>
              <a:buClr>
                <a:srgbClr val="095A82"/>
              </a:buClr>
              <a:buFont typeface="Wingdings"/>
              <a:buChar char=""/>
              <a:tabLst>
                <a:tab pos="597535" algn="l"/>
                <a:tab pos="598805" algn="l"/>
              </a:tabLst>
            </a:pPr>
            <a:r>
              <a:rPr sz="1200" spc="-10" dirty="0">
                <a:solidFill>
                  <a:srgbClr val="5F5F5F"/>
                </a:solidFill>
                <a:cs typeface="Calibri"/>
              </a:rPr>
              <a:t>Customers </a:t>
            </a:r>
            <a:r>
              <a:rPr sz="1200" spc="-5" dirty="0">
                <a:solidFill>
                  <a:srgbClr val="5F5F5F"/>
                </a:solidFill>
                <a:cs typeface="Calibri"/>
              </a:rPr>
              <a:t>who purchases </a:t>
            </a:r>
            <a:r>
              <a:rPr sz="1200" dirty="0">
                <a:solidFill>
                  <a:srgbClr val="5F5F5F"/>
                </a:solidFill>
                <a:cs typeface="Calibri"/>
              </a:rPr>
              <a:t>a mobile </a:t>
            </a:r>
            <a:r>
              <a:rPr sz="1200" spc="-5" dirty="0">
                <a:solidFill>
                  <a:srgbClr val="5F5F5F"/>
                </a:solidFill>
                <a:cs typeface="Calibri"/>
              </a:rPr>
              <a:t>are very </a:t>
            </a:r>
            <a:r>
              <a:rPr sz="1200" spc="-10" dirty="0">
                <a:solidFill>
                  <a:srgbClr val="5F5F5F"/>
                </a:solidFill>
                <a:cs typeface="Calibri"/>
              </a:rPr>
              <a:t>likely </a:t>
            </a:r>
            <a:r>
              <a:rPr sz="1200" spc="-5" dirty="0">
                <a:solidFill>
                  <a:srgbClr val="5F5F5F"/>
                </a:solidFill>
                <a:cs typeface="Calibri"/>
              </a:rPr>
              <a:t>to purchase </a:t>
            </a:r>
            <a:r>
              <a:rPr sz="1200" dirty="0">
                <a:solidFill>
                  <a:srgbClr val="5F5F5F"/>
                </a:solidFill>
                <a:cs typeface="Calibri"/>
              </a:rPr>
              <a:t>a </a:t>
            </a:r>
            <a:r>
              <a:rPr sz="1200" spc="-5" dirty="0">
                <a:solidFill>
                  <a:srgbClr val="5F5F5F"/>
                </a:solidFill>
                <a:cs typeface="Calibri"/>
              </a:rPr>
              <a:t>case or</a:t>
            </a:r>
            <a:r>
              <a:rPr sz="1200" spc="15" dirty="0">
                <a:solidFill>
                  <a:srgbClr val="5F5F5F"/>
                </a:solidFill>
                <a:cs typeface="Calibri"/>
              </a:rPr>
              <a:t> </a:t>
            </a:r>
            <a:r>
              <a:rPr sz="1200" spc="-10" dirty="0">
                <a:solidFill>
                  <a:srgbClr val="5F5F5F"/>
                </a:solidFill>
                <a:cs typeface="Calibri"/>
              </a:rPr>
              <a:t>cover</a:t>
            </a:r>
            <a:endParaRPr sz="1200">
              <a:solidFill>
                <a:prstClr val="black"/>
              </a:solidFill>
              <a:cs typeface="Calibri"/>
            </a:endParaRPr>
          </a:p>
          <a:p>
            <a:endParaRPr sz="20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84785" algn="ctr"/>
            <a:r>
              <a:rPr sz="1400" spc="-5" dirty="0">
                <a:solidFill>
                  <a:srgbClr val="0095D5"/>
                </a:solidFill>
                <a:cs typeface="Calibri"/>
              </a:rPr>
              <a:t>Such information can be used </a:t>
            </a:r>
            <a:r>
              <a:rPr sz="1400" dirty="0">
                <a:solidFill>
                  <a:srgbClr val="0095D5"/>
                </a:solidFill>
                <a:cs typeface="Calibri"/>
              </a:rPr>
              <a:t>as </a:t>
            </a:r>
            <a:r>
              <a:rPr sz="1400" spc="-5" dirty="0">
                <a:solidFill>
                  <a:srgbClr val="0095D5"/>
                </a:solidFill>
                <a:cs typeface="Calibri"/>
              </a:rPr>
              <a:t>the </a:t>
            </a:r>
            <a:r>
              <a:rPr sz="1400" dirty="0">
                <a:solidFill>
                  <a:srgbClr val="0095D5"/>
                </a:solidFill>
                <a:cs typeface="Calibri"/>
              </a:rPr>
              <a:t>basis </a:t>
            </a:r>
            <a:r>
              <a:rPr sz="1400" spc="-10" dirty="0">
                <a:solidFill>
                  <a:srgbClr val="0095D5"/>
                </a:solidFill>
                <a:cs typeface="Calibri"/>
              </a:rPr>
              <a:t>for </a:t>
            </a:r>
            <a:r>
              <a:rPr sz="1400" spc="-5" dirty="0">
                <a:solidFill>
                  <a:srgbClr val="0095D5"/>
                </a:solidFill>
                <a:cs typeface="Calibri"/>
              </a:rPr>
              <a:t>decisions about </a:t>
            </a:r>
            <a:r>
              <a:rPr sz="1400" spc="-10" dirty="0">
                <a:solidFill>
                  <a:srgbClr val="0095D5"/>
                </a:solidFill>
                <a:cs typeface="Calibri"/>
              </a:rPr>
              <a:t>marketing </a:t>
            </a:r>
            <a:r>
              <a:rPr sz="1400" dirty="0">
                <a:solidFill>
                  <a:srgbClr val="0095D5"/>
                </a:solidFill>
                <a:cs typeface="Calibri"/>
              </a:rPr>
              <a:t>activities </a:t>
            </a:r>
            <a:r>
              <a:rPr sz="1400" spc="-5" dirty="0">
                <a:solidFill>
                  <a:srgbClr val="0095D5"/>
                </a:solidFill>
                <a:cs typeface="Calibri"/>
              </a:rPr>
              <a:t>such </a:t>
            </a:r>
            <a:r>
              <a:rPr sz="1400" dirty="0">
                <a:solidFill>
                  <a:srgbClr val="0095D5"/>
                </a:solidFill>
                <a:cs typeface="Calibri"/>
              </a:rPr>
              <a:t>as, </a:t>
            </a:r>
            <a:r>
              <a:rPr sz="1400" spc="-5" dirty="0">
                <a:solidFill>
                  <a:srgbClr val="0095D5"/>
                </a:solidFill>
                <a:cs typeface="Calibri"/>
              </a:rPr>
              <a:t>promotional</a:t>
            </a:r>
            <a:r>
              <a:rPr sz="1400" spc="100" dirty="0">
                <a:solidFill>
                  <a:srgbClr val="0095D5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0095D5"/>
                </a:solidFill>
                <a:cs typeface="Calibri"/>
              </a:rPr>
              <a:t>pricing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87325" algn="ctr"/>
            <a:r>
              <a:rPr sz="1400" spc="-5" dirty="0">
                <a:solidFill>
                  <a:srgbClr val="0095D5"/>
                </a:solidFill>
                <a:cs typeface="Calibri"/>
              </a:rPr>
              <a:t>or </a:t>
            </a:r>
            <a:r>
              <a:rPr sz="1400" spc="-10" dirty="0">
                <a:solidFill>
                  <a:srgbClr val="0095D5"/>
                </a:solidFill>
                <a:cs typeface="Calibri"/>
              </a:rPr>
              <a:t>product</a:t>
            </a:r>
            <a:r>
              <a:rPr sz="1400" spc="-15" dirty="0">
                <a:solidFill>
                  <a:srgbClr val="0095D5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0095D5"/>
                </a:solidFill>
                <a:cs typeface="Calibri"/>
              </a:rPr>
              <a:t>placements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42303" y="2345372"/>
            <a:ext cx="2575559" cy="1903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2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637" y="937387"/>
            <a:ext cx="72548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min d(i,j) </a:t>
            </a:r>
            <a:r>
              <a:rPr sz="1400" dirty="0">
                <a:solidFill>
                  <a:srgbClr val="5F5F5F"/>
                </a:solidFill>
                <a:cs typeface="Calibri"/>
              </a:rPr>
              <a:t>= d(NA,RM) = 219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=&gt; </a:t>
            </a:r>
            <a:r>
              <a:rPr sz="1400" dirty="0">
                <a:solidFill>
                  <a:srgbClr val="5F5F5F"/>
                </a:solidFill>
                <a:cs typeface="Calibri"/>
              </a:rPr>
              <a:t>merge </a:t>
            </a:r>
            <a:r>
              <a:rPr sz="1400" spc="5" dirty="0">
                <a:solidFill>
                  <a:srgbClr val="5F5F5F"/>
                </a:solidFill>
                <a:cs typeface="Calibri"/>
              </a:rPr>
              <a:t>NA </a:t>
            </a:r>
            <a:r>
              <a:rPr sz="1400" dirty="0">
                <a:solidFill>
                  <a:srgbClr val="5F5F5F"/>
                </a:solidFill>
                <a:cs typeface="Calibri"/>
              </a:rPr>
              <a:t>and </a:t>
            </a:r>
            <a:r>
              <a:rPr sz="1400" spc="5" dirty="0">
                <a:solidFill>
                  <a:srgbClr val="5F5F5F"/>
                </a:solidFill>
                <a:cs typeface="Calibri"/>
              </a:rPr>
              <a:t>RM </a:t>
            </a:r>
            <a:r>
              <a:rPr sz="1400" dirty="0">
                <a:solidFill>
                  <a:srgbClr val="5F5F5F"/>
                </a:solidFill>
                <a:cs typeface="Calibri"/>
              </a:rPr>
              <a:t>into 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new </a:t>
            </a:r>
            <a:r>
              <a:rPr sz="1400" dirty="0">
                <a:solidFill>
                  <a:srgbClr val="5F5F5F"/>
                </a:solidFill>
                <a:cs typeface="Calibri"/>
              </a:rPr>
              <a:t>cluster called NA/RM. </a:t>
            </a:r>
            <a:r>
              <a:rPr sz="1400" b="1" spc="-5" dirty="0">
                <a:solidFill>
                  <a:srgbClr val="5F5F5F"/>
                </a:solidFill>
                <a:cs typeface="Calibri"/>
              </a:rPr>
              <a:t>L(NA/RM) 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=</a:t>
            </a:r>
            <a:r>
              <a:rPr sz="1400" b="1" spc="-9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219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547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Hierarchical Clustering Step -</a:t>
            </a:r>
            <a:r>
              <a:rPr sz="2800" spc="6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3</a:t>
            </a:r>
            <a:endParaRPr sz="28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75818" y="1439925"/>
          <a:ext cx="3082287" cy="1987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890"/>
                <a:gridCol w="429259"/>
                <a:gridCol w="475615"/>
                <a:gridCol w="709295"/>
                <a:gridCol w="401319"/>
                <a:gridCol w="422909"/>
              </a:tblGrid>
              <a:tr h="331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MI/TO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</a:tr>
              <a:tr h="331216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</a:tr>
              <a:tr h="331216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</a:tr>
              <a:tr h="331343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MI/TO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</a:tr>
              <a:tr h="33121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</a:tr>
              <a:tr h="331216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744723" y="3107435"/>
            <a:ext cx="396240" cy="317500"/>
          </a:xfrm>
          <a:custGeom>
            <a:avLst/>
            <a:gdLst/>
            <a:ahLst/>
            <a:cxnLst/>
            <a:rect l="l" t="t" r="r" b="b"/>
            <a:pathLst>
              <a:path w="396239" h="317500">
                <a:moveTo>
                  <a:pt x="343407" y="0"/>
                </a:moveTo>
                <a:lnTo>
                  <a:pt x="52831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1" y="316991"/>
                </a:lnTo>
                <a:lnTo>
                  <a:pt x="343407" y="316991"/>
                </a:lnTo>
                <a:lnTo>
                  <a:pt x="363985" y="312844"/>
                </a:lnTo>
                <a:lnTo>
                  <a:pt x="380777" y="301529"/>
                </a:lnTo>
                <a:lnTo>
                  <a:pt x="392092" y="284737"/>
                </a:lnTo>
                <a:lnTo>
                  <a:pt x="396239" y="264159"/>
                </a:lnTo>
                <a:lnTo>
                  <a:pt x="396239" y="52831"/>
                </a:lnTo>
                <a:lnTo>
                  <a:pt x="392092" y="32254"/>
                </a:lnTo>
                <a:lnTo>
                  <a:pt x="380777" y="15462"/>
                </a:lnTo>
                <a:lnTo>
                  <a:pt x="363985" y="4147"/>
                </a:lnTo>
                <a:lnTo>
                  <a:pt x="343407" y="0"/>
                </a:lnTo>
                <a:close/>
              </a:path>
            </a:pathLst>
          </a:custGeom>
          <a:solidFill>
            <a:srgbClr val="00AF50">
              <a:alpha val="25097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40964" y="2770632"/>
            <a:ext cx="424180" cy="321945"/>
          </a:xfrm>
          <a:custGeom>
            <a:avLst/>
            <a:gdLst/>
            <a:ahLst/>
            <a:cxnLst/>
            <a:rect l="l" t="t" r="r" b="b"/>
            <a:pathLst>
              <a:path w="424179" h="321944">
                <a:moveTo>
                  <a:pt x="370077" y="0"/>
                </a:moveTo>
                <a:lnTo>
                  <a:pt x="53593" y="0"/>
                </a:lnTo>
                <a:lnTo>
                  <a:pt x="32736" y="4212"/>
                </a:lnTo>
                <a:lnTo>
                  <a:pt x="15700" y="15700"/>
                </a:lnTo>
                <a:lnTo>
                  <a:pt x="4212" y="32736"/>
                </a:lnTo>
                <a:lnTo>
                  <a:pt x="0" y="53593"/>
                </a:lnTo>
                <a:lnTo>
                  <a:pt x="0" y="267969"/>
                </a:lnTo>
                <a:lnTo>
                  <a:pt x="4212" y="288827"/>
                </a:lnTo>
                <a:lnTo>
                  <a:pt x="15700" y="305863"/>
                </a:lnTo>
                <a:lnTo>
                  <a:pt x="32736" y="317351"/>
                </a:lnTo>
                <a:lnTo>
                  <a:pt x="53593" y="321563"/>
                </a:lnTo>
                <a:lnTo>
                  <a:pt x="370077" y="321563"/>
                </a:lnTo>
                <a:lnTo>
                  <a:pt x="390935" y="317351"/>
                </a:lnTo>
                <a:lnTo>
                  <a:pt x="407971" y="305863"/>
                </a:lnTo>
                <a:lnTo>
                  <a:pt x="419459" y="288827"/>
                </a:lnTo>
                <a:lnTo>
                  <a:pt x="423672" y="267969"/>
                </a:lnTo>
                <a:lnTo>
                  <a:pt x="423672" y="53593"/>
                </a:lnTo>
                <a:lnTo>
                  <a:pt x="419459" y="32736"/>
                </a:lnTo>
                <a:lnTo>
                  <a:pt x="407971" y="15700"/>
                </a:lnTo>
                <a:lnTo>
                  <a:pt x="390935" y="4212"/>
                </a:lnTo>
                <a:lnTo>
                  <a:pt x="370077" y="0"/>
                </a:lnTo>
                <a:close/>
              </a:path>
            </a:pathLst>
          </a:custGeom>
          <a:solidFill>
            <a:srgbClr val="00AF50">
              <a:alpha val="25097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52827" y="3971544"/>
            <a:ext cx="1292860" cy="256540"/>
          </a:xfrm>
          <a:custGeom>
            <a:avLst/>
            <a:gdLst/>
            <a:ahLst/>
            <a:cxnLst/>
            <a:rect l="l" t="t" r="r" b="b"/>
            <a:pathLst>
              <a:path w="1292860" h="256539">
                <a:moveTo>
                  <a:pt x="1164336" y="0"/>
                </a:moveTo>
                <a:lnTo>
                  <a:pt x="1164336" y="64007"/>
                </a:lnTo>
                <a:lnTo>
                  <a:pt x="0" y="64007"/>
                </a:lnTo>
                <a:lnTo>
                  <a:pt x="0" y="192023"/>
                </a:lnTo>
                <a:lnTo>
                  <a:pt x="1164336" y="192023"/>
                </a:lnTo>
                <a:lnTo>
                  <a:pt x="1164336" y="256031"/>
                </a:lnTo>
                <a:lnTo>
                  <a:pt x="1292352" y="128015"/>
                </a:lnTo>
                <a:lnTo>
                  <a:pt x="116433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07508" y="1731264"/>
            <a:ext cx="1112520" cy="280670"/>
          </a:xfrm>
          <a:custGeom>
            <a:avLst/>
            <a:gdLst/>
            <a:ahLst/>
            <a:cxnLst/>
            <a:rect l="l" t="t" r="r" b="b"/>
            <a:pathLst>
              <a:path w="1112520" h="280669">
                <a:moveTo>
                  <a:pt x="972312" y="0"/>
                </a:moveTo>
                <a:lnTo>
                  <a:pt x="972312" y="70103"/>
                </a:lnTo>
                <a:lnTo>
                  <a:pt x="0" y="70103"/>
                </a:lnTo>
                <a:lnTo>
                  <a:pt x="0" y="210312"/>
                </a:lnTo>
                <a:lnTo>
                  <a:pt x="972312" y="210312"/>
                </a:lnTo>
                <a:lnTo>
                  <a:pt x="972312" y="280416"/>
                </a:lnTo>
                <a:lnTo>
                  <a:pt x="1112519" y="140208"/>
                </a:lnTo>
                <a:lnTo>
                  <a:pt x="972312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40143" y="2118486"/>
            <a:ext cx="1953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590550" algn="l"/>
                <a:tab pos="1136015" algn="l"/>
                <a:tab pos="1714500" algn="l"/>
              </a:tabLst>
            </a:pPr>
            <a:r>
              <a:rPr sz="1600" spc="-10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600" spc="-1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600" spc="-3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MI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765169" y="1941576"/>
          <a:ext cx="2992118" cy="2746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429259"/>
                <a:gridCol w="264794"/>
                <a:gridCol w="147955"/>
                <a:gridCol w="666750"/>
                <a:gridCol w="741680"/>
              </a:tblGrid>
              <a:tr h="109054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1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MI/TO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NA/RM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  <a:solidFill>
                      <a:srgbClr val="095A82">
                        <a:alpha val="25097"/>
                      </a:srgbClr>
                    </a:solidFill>
                  </a:tcPr>
                </a:tc>
              </a:tr>
              <a:tr h="33121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</a:tr>
              <a:tr h="331241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095A82">
                        <a:alpha val="25097"/>
                      </a:srgbClr>
                    </a:solidFill>
                  </a:tcPr>
                </a:tc>
              </a:tr>
              <a:tr h="331241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MI/TO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</a:tr>
              <a:tr h="331241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NA/RM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095A82">
                        <a:alpha val="2509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8232647" y="2042185"/>
            <a:ext cx="608076" cy="565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11895" y="2068067"/>
            <a:ext cx="506717" cy="4640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55052" y="2042185"/>
            <a:ext cx="659917" cy="565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32776" y="2068067"/>
            <a:ext cx="558546" cy="4640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04809" y="1968245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21445" y="1968245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04809" y="1968245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747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09459" y="2042185"/>
            <a:ext cx="698004" cy="5653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88707" y="2066544"/>
            <a:ext cx="596646" cy="4640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31864" y="2042185"/>
            <a:ext cx="664451" cy="5653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09588" y="2066544"/>
            <a:ext cx="563118" cy="4640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81621" y="196672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2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98257" y="196672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2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81621" y="1966722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747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40051" y="3459479"/>
            <a:ext cx="114300" cy="706120"/>
          </a:xfrm>
          <a:custGeom>
            <a:avLst/>
            <a:gdLst/>
            <a:ahLst/>
            <a:cxnLst/>
            <a:rect l="l" t="t" r="r" b="b"/>
            <a:pathLst>
              <a:path w="114300" h="706120">
                <a:moveTo>
                  <a:pt x="0" y="705612"/>
                </a:moveTo>
                <a:lnTo>
                  <a:pt x="114300" y="705612"/>
                </a:lnTo>
                <a:lnTo>
                  <a:pt x="114300" y="0"/>
                </a:lnTo>
                <a:lnTo>
                  <a:pt x="0" y="0"/>
                </a:lnTo>
                <a:lnTo>
                  <a:pt x="0" y="705612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017" y="936751"/>
            <a:ext cx="66579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The clustering </a:t>
            </a:r>
            <a:r>
              <a:rPr sz="1400" dirty="0">
                <a:solidFill>
                  <a:srgbClr val="5F5F5F"/>
                </a:solidFill>
                <a:cs typeface="Calibri"/>
              </a:rPr>
              <a:t>will keep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on happening, </a:t>
            </a:r>
            <a:r>
              <a:rPr sz="1400" dirty="0">
                <a:solidFill>
                  <a:srgbClr val="5F5F5F"/>
                </a:solidFill>
                <a:cs typeface="Calibri"/>
              </a:rPr>
              <a:t>till you get 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single cluster </a:t>
            </a:r>
            <a:r>
              <a:rPr sz="1400" dirty="0">
                <a:solidFill>
                  <a:srgbClr val="5F5F5F"/>
                </a:solidFill>
                <a:cs typeface="Calibri"/>
              </a:rPr>
              <a:t>with all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members </a:t>
            </a:r>
            <a:r>
              <a:rPr sz="1400" dirty="0">
                <a:solidFill>
                  <a:srgbClr val="5F5F5F"/>
                </a:solidFill>
                <a:cs typeface="Calibri"/>
              </a:rPr>
              <a:t>within</a:t>
            </a:r>
            <a:r>
              <a:rPr sz="1400" spc="114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it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547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Hierarchical Clustering Step -</a:t>
            </a:r>
            <a:r>
              <a:rPr sz="2800" spc="6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4</a:t>
            </a:r>
            <a:endParaRPr sz="28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63473" y="1354327"/>
          <a:ext cx="2993388" cy="165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429259"/>
                <a:gridCol w="413384"/>
                <a:gridCol w="667385"/>
                <a:gridCol w="741680"/>
              </a:tblGrid>
              <a:tr h="331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MI/TO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NA/RM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</a:tr>
              <a:tr h="33121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</a:tr>
              <a:tr h="33121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</a:tr>
              <a:tr h="331216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MI/TO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</a:tr>
              <a:tr h="33121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NA/RM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007107" y="3944111"/>
            <a:ext cx="1292860" cy="257810"/>
          </a:xfrm>
          <a:custGeom>
            <a:avLst/>
            <a:gdLst/>
            <a:ahLst/>
            <a:cxnLst/>
            <a:rect l="l" t="t" r="r" b="b"/>
            <a:pathLst>
              <a:path w="1292860" h="257810">
                <a:moveTo>
                  <a:pt x="1163574" y="0"/>
                </a:moveTo>
                <a:lnTo>
                  <a:pt x="1163574" y="64388"/>
                </a:lnTo>
                <a:lnTo>
                  <a:pt x="0" y="64388"/>
                </a:lnTo>
                <a:lnTo>
                  <a:pt x="0" y="193166"/>
                </a:lnTo>
                <a:lnTo>
                  <a:pt x="1163574" y="193166"/>
                </a:lnTo>
                <a:lnTo>
                  <a:pt x="1163574" y="257556"/>
                </a:lnTo>
                <a:lnTo>
                  <a:pt x="1292352" y="128778"/>
                </a:lnTo>
                <a:lnTo>
                  <a:pt x="1163574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5275" y="2724911"/>
            <a:ext cx="424180" cy="317500"/>
          </a:xfrm>
          <a:custGeom>
            <a:avLst/>
            <a:gdLst/>
            <a:ahLst/>
            <a:cxnLst/>
            <a:rect l="l" t="t" r="r" b="b"/>
            <a:pathLst>
              <a:path w="424180" h="317500">
                <a:moveTo>
                  <a:pt x="370840" y="0"/>
                </a:moveTo>
                <a:lnTo>
                  <a:pt x="52832" y="0"/>
                </a:lnTo>
                <a:lnTo>
                  <a:pt x="32270" y="4147"/>
                </a:lnTo>
                <a:lnTo>
                  <a:pt x="15476" y="15462"/>
                </a:lnTo>
                <a:lnTo>
                  <a:pt x="4152" y="32254"/>
                </a:lnTo>
                <a:lnTo>
                  <a:pt x="0" y="52831"/>
                </a:lnTo>
                <a:lnTo>
                  <a:pt x="0" y="264160"/>
                </a:lnTo>
                <a:lnTo>
                  <a:pt x="4152" y="284737"/>
                </a:lnTo>
                <a:lnTo>
                  <a:pt x="15476" y="301529"/>
                </a:lnTo>
                <a:lnTo>
                  <a:pt x="32270" y="312844"/>
                </a:lnTo>
                <a:lnTo>
                  <a:pt x="52832" y="316992"/>
                </a:lnTo>
                <a:lnTo>
                  <a:pt x="370840" y="316992"/>
                </a:lnTo>
                <a:lnTo>
                  <a:pt x="391417" y="312844"/>
                </a:lnTo>
                <a:lnTo>
                  <a:pt x="408209" y="301529"/>
                </a:lnTo>
                <a:lnTo>
                  <a:pt x="419524" y="284737"/>
                </a:lnTo>
                <a:lnTo>
                  <a:pt x="423672" y="264160"/>
                </a:lnTo>
                <a:lnTo>
                  <a:pt x="423672" y="52831"/>
                </a:lnTo>
                <a:lnTo>
                  <a:pt x="419524" y="32254"/>
                </a:lnTo>
                <a:lnTo>
                  <a:pt x="408209" y="15462"/>
                </a:lnTo>
                <a:lnTo>
                  <a:pt x="391417" y="4147"/>
                </a:lnTo>
                <a:lnTo>
                  <a:pt x="370840" y="0"/>
                </a:lnTo>
                <a:close/>
              </a:path>
            </a:pathLst>
          </a:custGeom>
          <a:solidFill>
            <a:srgbClr val="00AF50">
              <a:alpha val="25097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77083" y="1712976"/>
            <a:ext cx="730250" cy="346075"/>
          </a:xfrm>
          <a:custGeom>
            <a:avLst/>
            <a:gdLst/>
            <a:ahLst/>
            <a:cxnLst/>
            <a:rect l="l" t="t" r="r" b="b"/>
            <a:pathLst>
              <a:path w="730250" h="346075">
                <a:moveTo>
                  <a:pt x="672338" y="0"/>
                </a:moveTo>
                <a:lnTo>
                  <a:pt x="57658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90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8" y="345948"/>
                </a:lnTo>
                <a:lnTo>
                  <a:pt x="672338" y="345948"/>
                </a:lnTo>
                <a:lnTo>
                  <a:pt x="694795" y="341421"/>
                </a:lnTo>
                <a:lnTo>
                  <a:pt x="713120" y="329072"/>
                </a:lnTo>
                <a:lnTo>
                  <a:pt x="725469" y="310747"/>
                </a:lnTo>
                <a:lnTo>
                  <a:pt x="729995" y="288290"/>
                </a:lnTo>
                <a:lnTo>
                  <a:pt x="729995" y="57658"/>
                </a:lnTo>
                <a:lnTo>
                  <a:pt x="725469" y="35200"/>
                </a:lnTo>
                <a:lnTo>
                  <a:pt x="713120" y="16875"/>
                </a:lnTo>
                <a:lnTo>
                  <a:pt x="694795" y="4526"/>
                </a:lnTo>
                <a:lnTo>
                  <a:pt x="672338" y="0"/>
                </a:lnTo>
                <a:close/>
              </a:path>
            </a:pathLst>
          </a:custGeom>
          <a:solidFill>
            <a:srgbClr val="00AF50">
              <a:alpha val="25097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07107" y="3034283"/>
            <a:ext cx="121920" cy="1042669"/>
          </a:xfrm>
          <a:custGeom>
            <a:avLst/>
            <a:gdLst/>
            <a:ahLst/>
            <a:cxnLst/>
            <a:rect l="l" t="t" r="r" b="b"/>
            <a:pathLst>
              <a:path w="121919" h="1042670">
                <a:moveTo>
                  <a:pt x="0" y="1042415"/>
                </a:moveTo>
                <a:lnTo>
                  <a:pt x="121919" y="1042415"/>
                </a:lnTo>
                <a:lnTo>
                  <a:pt x="121919" y="0"/>
                </a:lnTo>
                <a:lnTo>
                  <a:pt x="0" y="0"/>
                </a:lnTo>
                <a:lnTo>
                  <a:pt x="0" y="104241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18176" y="1955292"/>
            <a:ext cx="1112520" cy="280670"/>
          </a:xfrm>
          <a:custGeom>
            <a:avLst/>
            <a:gdLst/>
            <a:ahLst/>
            <a:cxnLst/>
            <a:rect l="l" t="t" r="r" b="b"/>
            <a:pathLst>
              <a:path w="1112520" h="280669">
                <a:moveTo>
                  <a:pt x="972312" y="0"/>
                </a:moveTo>
                <a:lnTo>
                  <a:pt x="972312" y="70103"/>
                </a:lnTo>
                <a:lnTo>
                  <a:pt x="0" y="70103"/>
                </a:lnTo>
                <a:lnTo>
                  <a:pt x="0" y="210312"/>
                </a:lnTo>
                <a:lnTo>
                  <a:pt x="972312" y="210312"/>
                </a:lnTo>
                <a:lnTo>
                  <a:pt x="972312" y="280415"/>
                </a:lnTo>
                <a:lnTo>
                  <a:pt x="1112520" y="140207"/>
                </a:lnTo>
                <a:lnTo>
                  <a:pt x="972312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18176" y="2101595"/>
            <a:ext cx="121920" cy="1042669"/>
          </a:xfrm>
          <a:custGeom>
            <a:avLst/>
            <a:gdLst/>
            <a:ahLst/>
            <a:cxnLst/>
            <a:rect l="l" t="t" r="r" b="b"/>
            <a:pathLst>
              <a:path w="121920" h="1042669">
                <a:moveTo>
                  <a:pt x="0" y="1042415"/>
                </a:moveTo>
                <a:lnTo>
                  <a:pt x="121920" y="1042415"/>
                </a:lnTo>
                <a:lnTo>
                  <a:pt x="121920" y="0"/>
                </a:lnTo>
                <a:lnTo>
                  <a:pt x="0" y="0"/>
                </a:lnTo>
                <a:lnTo>
                  <a:pt x="0" y="104241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09488" y="2753893"/>
            <a:ext cx="653796" cy="565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88735" y="2778251"/>
            <a:ext cx="552450" cy="4640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30540" y="2747797"/>
            <a:ext cx="608076" cy="565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09788" y="2772155"/>
            <a:ext cx="506717" cy="4640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43800" y="2747797"/>
            <a:ext cx="659917" cy="5653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21523" y="2772155"/>
            <a:ext cx="558546" cy="4640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98130" y="2670810"/>
            <a:ext cx="0" cy="161290"/>
          </a:xfrm>
          <a:custGeom>
            <a:avLst/>
            <a:gdLst/>
            <a:ahLst/>
            <a:cxnLst/>
            <a:rect l="l" t="t" r="r" b="b"/>
            <a:pathLst>
              <a:path h="161289">
                <a:moveTo>
                  <a:pt x="0" y="0"/>
                </a:moveTo>
                <a:lnTo>
                  <a:pt x="0" y="161162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22385" y="2670810"/>
            <a:ext cx="0" cy="161290"/>
          </a:xfrm>
          <a:custGeom>
            <a:avLst/>
            <a:gdLst/>
            <a:ahLst/>
            <a:cxnLst/>
            <a:rect l="l" t="t" r="r" b="b"/>
            <a:pathLst>
              <a:path h="161289">
                <a:moveTo>
                  <a:pt x="0" y="0"/>
                </a:moveTo>
                <a:lnTo>
                  <a:pt x="0" y="161162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98130" y="2670810"/>
            <a:ext cx="524510" cy="0"/>
          </a:xfrm>
          <a:custGeom>
            <a:avLst/>
            <a:gdLst/>
            <a:ahLst/>
            <a:cxnLst/>
            <a:rect l="l" t="t" r="r" b="b"/>
            <a:pathLst>
              <a:path w="524509">
                <a:moveTo>
                  <a:pt x="0" y="0"/>
                </a:moveTo>
                <a:lnTo>
                  <a:pt x="524001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90588" y="2746273"/>
            <a:ext cx="698004" cy="5653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68311" y="2770632"/>
            <a:ext cx="596646" cy="4640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02323" y="2746273"/>
            <a:ext cx="664451" cy="5653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81571" y="2770632"/>
            <a:ext cx="563118" cy="4640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18403" y="2828620"/>
            <a:ext cx="2573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605155" algn="l"/>
                <a:tab pos="1193165" algn="l"/>
                <a:tab pos="1746885" algn="l"/>
                <a:tab pos="2334260" algn="l"/>
              </a:tabLst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BA	</a:t>
            </a:r>
            <a:r>
              <a:rPr sz="2400" spc="-15" baseline="1736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2400" spc="-7" baseline="1736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2400" baseline="1736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2400" spc="-15" baseline="1736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2400" spc="-7" baseline="1736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2400" baseline="1736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2400" spc="-52" baseline="1736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2400" spc="-7" baseline="1736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2400" baseline="1736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2400" spc="-7" baseline="1736" dirty="0">
                <a:solidFill>
                  <a:srgbClr val="7E7E7E"/>
                </a:solidFill>
                <a:latin typeface="Arial"/>
                <a:cs typeface="Arial"/>
              </a:rPr>
              <a:t>MI</a:t>
            </a:r>
            <a:endParaRPr sz="2400" baseline="173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56654" y="2670810"/>
            <a:ext cx="0" cy="161290"/>
          </a:xfrm>
          <a:custGeom>
            <a:avLst/>
            <a:gdLst/>
            <a:ahLst/>
            <a:cxnLst/>
            <a:rect l="l" t="t" r="r" b="b"/>
            <a:pathLst>
              <a:path h="161289">
                <a:moveTo>
                  <a:pt x="0" y="0"/>
                </a:moveTo>
                <a:lnTo>
                  <a:pt x="0" y="161162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80909" y="2670810"/>
            <a:ext cx="0" cy="161290"/>
          </a:xfrm>
          <a:custGeom>
            <a:avLst/>
            <a:gdLst/>
            <a:ahLst/>
            <a:cxnLst/>
            <a:rect l="l" t="t" r="r" b="b"/>
            <a:pathLst>
              <a:path h="161289">
                <a:moveTo>
                  <a:pt x="0" y="0"/>
                </a:moveTo>
                <a:lnTo>
                  <a:pt x="0" y="161162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56654" y="2670810"/>
            <a:ext cx="524510" cy="0"/>
          </a:xfrm>
          <a:custGeom>
            <a:avLst/>
            <a:gdLst/>
            <a:ahLst/>
            <a:cxnLst/>
            <a:rect l="l" t="t" r="r" b="b"/>
            <a:pathLst>
              <a:path w="524509">
                <a:moveTo>
                  <a:pt x="0" y="0"/>
                </a:moveTo>
                <a:lnTo>
                  <a:pt x="524001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63817" y="2341626"/>
            <a:ext cx="0" cy="495934"/>
          </a:xfrm>
          <a:custGeom>
            <a:avLst/>
            <a:gdLst/>
            <a:ahLst/>
            <a:cxnLst/>
            <a:rect l="l" t="t" r="r" b="b"/>
            <a:pathLst>
              <a:path h="495935">
                <a:moveTo>
                  <a:pt x="0" y="0"/>
                </a:moveTo>
                <a:lnTo>
                  <a:pt x="0" y="495935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017257" y="2341626"/>
            <a:ext cx="0" cy="328295"/>
          </a:xfrm>
          <a:custGeom>
            <a:avLst/>
            <a:gdLst/>
            <a:ahLst/>
            <a:cxnLst/>
            <a:rect l="l" t="t" r="r" b="b"/>
            <a:pathLst>
              <a:path h="328294">
                <a:moveTo>
                  <a:pt x="0" y="0"/>
                </a:moveTo>
                <a:lnTo>
                  <a:pt x="0" y="32791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50102" y="2343150"/>
            <a:ext cx="866775" cy="0"/>
          </a:xfrm>
          <a:custGeom>
            <a:avLst/>
            <a:gdLst/>
            <a:ahLst/>
            <a:cxnLst/>
            <a:rect l="l" t="t" r="r" b="b"/>
            <a:pathLst>
              <a:path w="866775">
                <a:moveTo>
                  <a:pt x="0" y="0"/>
                </a:moveTo>
                <a:lnTo>
                  <a:pt x="866648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00297" y="3564635"/>
            <a:ext cx="312420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0"/>
              </a:lnSpc>
              <a:tabLst>
                <a:tab pos="2477135" algn="l"/>
                <a:tab pos="2890520" algn="l"/>
              </a:tabLst>
            </a:pPr>
            <a:r>
              <a:rPr sz="1400" b="1" spc="-10" dirty="0">
                <a:solidFill>
                  <a:srgbClr val="5F5F5F"/>
                </a:solidFill>
                <a:cs typeface="Calibri"/>
              </a:rPr>
              <a:t>B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A/</a:t>
            </a:r>
            <a:r>
              <a:rPr sz="1400" b="1" spc="-10" dirty="0">
                <a:solidFill>
                  <a:srgbClr val="5F5F5F"/>
                </a:solidFill>
                <a:cs typeface="Calibri"/>
              </a:rPr>
              <a:t>(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NA/R</a:t>
            </a:r>
            <a:r>
              <a:rPr sz="1400" b="1" spc="-10" dirty="0">
                <a:solidFill>
                  <a:srgbClr val="5F5F5F"/>
                </a:solidFill>
                <a:cs typeface="Calibri"/>
              </a:rPr>
              <a:t>M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)	</a:t>
            </a:r>
            <a:r>
              <a:rPr baseline="9259" dirty="0">
                <a:solidFill>
                  <a:srgbClr val="5F5F5F"/>
                </a:solidFill>
                <a:cs typeface="Calibri"/>
              </a:rPr>
              <a:t>268	564</a:t>
            </a:r>
            <a:endParaRPr baseline="9259">
              <a:solidFill>
                <a:prstClr val="black"/>
              </a:solidFill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42053" y="3236722"/>
            <a:ext cx="954405" cy="131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b="1" spc="-5" dirty="0">
                <a:solidFill>
                  <a:srgbClr val="5F5F5F"/>
                </a:solidFill>
                <a:cs typeface="Calibri"/>
              </a:rPr>
              <a:t>B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A/(NA/RM)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950"/>
              </a:spcBef>
            </a:pPr>
            <a:r>
              <a:rPr sz="1200" dirty="0">
                <a:solidFill>
                  <a:srgbClr val="5F5F5F"/>
                </a:solidFill>
                <a:cs typeface="Calibri"/>
              </a:rPr>
              <a:t>0</a:t>
            </a:r>
            <a:endParaRPr sz="1200">
              <a:solidFill>
                <a:prstClr val="black"/>
              </a:solidFill>
              <a:cs typeface="Calibri"/>
            </a:endParaRPr>
          </a:p>
          <a:p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9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r>
              <a:rPr sz="1200" spc="5" dirty="0">
                <a:solidFill>
                  <a:srgbClr val="5F5F5F"/>
                </a:solidFill>
                <a:cs typeface="Calibri"/>
              </a:rPr>
              <a:t>268</a:t>
            </a:r>
            <a:endParaRPr sz="12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20"/>
              </a:spcBef>
            </a:pPr>
            <a:endParaRPr sz="1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r>
              <a:rPr sz="1200" spc="5" dirty="0">
                <a:solidFill>
                  <a:srgbClr val="5F5F5F"/>
                </a:solidFill>
                <a:cs typeface="Calibri"/>
              </a:rPr>
              <a:t>564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3320922" y="3160776"/>
          <a:ext cx="3557905" cy="1492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580"/>
                <a:gridCol w="1136015"/>
                <a:gridCol w="415925"/>
                <a:gridCol w="667385"/>
              </a:tblGrid>
              <a:tr h="32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3175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MI/TO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</a:tr>
              <a:tr h="506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095A82">
                        <a:alpha val="25097"/>
                      </a:srgbClr>
                    </a:solidFill>
                  </a:tcPr>
                </a:tc>
              </a:tr>
              <a:tr h="330377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3175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</a:tr>
              <a:tr h="331241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MI/TO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3175">
                      <a:solidFill>
                        <a:srgbClr val="16A995"/>
                      </a:solidFill>
                      <a:prstDash val="solid"/>
                    </a:lnR>
                    <a:lnT w="12700" cap="flat" cmpd="sng" algn="ctr">
                      <a:solidFill>
                        <a:srgbClr val="16A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6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637" y="937387"/>
            <a:ext cx="66579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The clustering </a:t>
            </a:r>
            <a:r>
              <a:rPr sz="1400" dirty="0">
                <a:solidFill>
                  <a:srgbClr val="5F5F5F"/>
                </a:solidFill>
                <a:cs typeface="Calibri"/>
              </a:rPr>
              <a:t>will keep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on happening, </a:t>
            </a:r>
            <a:r>
              <a:rPr sz="1400" dirty="0">
                <a:solidFill>
                  <a:srgbClr val="5F5F5F"/>
                </a:solidFill>
                <a:cs typeface="Calibri"/>
              </a:rPr>
              <a:t>till you get 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single cluster </a:t>
            </a:r>
            <a:r>
              <a:rPr sz="1400" dirty="0">
                <a:solidFill>
                  <a:srgbClr val="5F5F5F"/>
                </a:solidFill>
                <a:cs typeface="Calibri"/>
              </a:rPr>
              <a:t>with all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members </a:t>
            </a:r>
            <a:r>
              <a:rPr sz="1400" dirty="0">
                <a:solidFill>
                  <a:srgbClr val="5F5F5F"/>
                </a:solidFill>
                <a:cs typeface="Calibri"/>
              </a:rPr>
              <a:t>within</a:t>
            </a:r>
            <a:r>
              <a:rPr sz="1400" spc="114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it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547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Hierarchical Clustering Step -</a:t>
            </a:r>
            <a:r>
              <a:rPr sz="2800" spc="6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5</a:t>
            </a:r>
            <a:endParaRPr sz="28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62000" y="1435861"/>
          <a:ext cx="3557905" cy="1492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755"/>
                <a:gridCol w="1135380"/>
                <a:gridCol w="413385"/>
                <a:gridCol w="667385"/>
              </a:tblGrid>
              <a:tr h="331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BA/(NA/RM)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MI/TO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BA/(NA/RM)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</a:tr>
              <a:tr h="331216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</a:tr>
              <a:tr h="331216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MI/TO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287267" y="4130344"/>
            <a:ext cx="157543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0"/>
              </a:lnSpc>
              <a:tabLst>
                <a:tab pos="1341755" algn="l"/>
              </a:tabLst>
            </a:pPr>
            <a:r>
              <a:rPr sz="1400" b="1" spc="-5" dirty="0">
                <a:solidFill>
                  <a:srgbClr val="5F5F5F"/>
                </a:solidFill>
                <a:cs typeface="Calibri"/>
              </a:rPr>
              <a:t>(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MI</a:t>
            </a:r>
            <a:r>
              <a:rPr sz="1400" b="1" spc="-10" dirty="0">
                <a:solidFill>
                  <a:srgbClr val="5F5F5F"/>
                </a:solidFill>
                <a:cs typeface="Calibri"/>
              </a:rPr>
              <a:t>/</a:t>
            </a:r>
            <a:r>
              <a:rPr sz="1400" b="1" spc="-40" dirty="0">
                <a:solidFill>
                  <a:srgbClr val="5F5F5F"/>
                </a:solidFill>
                <a:cs typeface="Calibri"/>
              </a:rPr>
              <a:t>T</a:t>
            </a:r>
            <a:r>
              <a:rPr sz="1400" b="1" spc="-5" dirty="0">
                <a:solidFill>
                  <a:srgbClr val="5F5F5F"/>
                </a:solidFill>
                <a:cs typeface="Calibri"/>
              </a:rPr>
              <a:t>O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)	</a:t>
            </a:r>
            <a:r>
              <a:rPr baseline="9259" dirty="0">
                <a:solidFill>
                  <a:srgbClr val="5F5F5F"/>
                </a:solidFill>
                <a:cs typeface="Calibri"/>
              </a:rPr>
              <a:t>295</a:t>
            </a:r>
            <a:endParaRPr baseline="9259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1821" y="3303142"/>
            <a:ext cx="593725" cy="979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b="1" spc="-5" dirty="0">
                <a:solidFill>
                  <a:srgbClr val="5F5F5F"/>
                </a:solidFill>
                <a:cs typeface="Calibri"/>
              </a:rPr>
              <a:t>(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M</a:t>
            </a:r>
            <a:r>
              <a:rPr sz="1400" b="1" spc="-10" dirty="0">
                <a:solidFill>
                  <a:srgbClr val="5F5F5F"/>
                </a:solidFill>
                <a:cs typeface="Calibri"/>
              </a:rPr>
              <a:t>I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/</a:t>
            </a:r>
            <a:r>
              <a:rPr sz="1400" b="1" spc="-40" dirty="0">
                <a:solidFill>
                  <a:srgbClr val="5F5F5F"/>
                </a:solidFill>
                <a:cs typeface="Calibri"/>
              </a:rPr>
              <a:t>T</a:t>
            </a:r>
            <a:r>
              <a:rPr sz="1400" b="1" spc="-5" dirty="0">
                <a:solidFill>
                  <a:srgbClr val="5F5F5F"/>
                </a:solidFill>
                <a:cs typeface="Calibri"/>
              </a:rPr>
              <a:t>O)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950"/>
              </a:spcBef>
            </a:pPr>
            <a:r>
              <a:rPr sz="1200" dirty="0">
                <a:solidFill>
                  <a:srgbClr val="5F5F5F"/>
                </a:solidFill>
                <a:cs typeface="Calibri"/>
              </a:rPr>
              <a:t>295</a:t>
            </a:r>
            <a:endParaRPr sz="1200">
              <a:solidFill>
                <a:prstClr val="black"/>
              </a:solidFill>
              <a:cs typeface="Calibri"/>
            </a:endParaRPr>
          </a:p>
          <a:p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9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r>
              <a:rPr sz="1200" dirty="0">
                <a:solidFill>
                  <a:srgbClr val="5F5F5F"/>
                </a:solidFill>
                <a:cs typeface="Calibri"/>
              </a:rPr>
              <a:t>0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208020" y="3227070"/>
          <a:ext cx="3550285" cy="1332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755"/>
                <a:gridCol w="1312545"/>
                <a:gridCol w="895985"/>
              </a:tblGrid>
              <a:tr h="3313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9525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BA/(NA/RM)/FI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16A995"/>
                      </a:solidFill>
                      <a:prstDash val="solid"/>
                    </a:lnL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6A995"/>
                      </a:solidFill>
                      <a:prstDash val="solid"/>
                    </a:lnR>
                    <a:solidFill>
                      <a:srgbClr val="095A82">
                        <a:alpha val="25097"/>
                      </a:srgbClr>
                    </a:solidFill>
                  </a:tcPr>
                </a:tc>
              </a:tr>
              <a:tr h="497789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BA/(NA/RM)/FI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9525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9525">
                      <a:solidFill>
                        <a:srgbClr val="16A995"/>
                      </a:solidFill>
                      <a:prstDash val="solid"/>
                    </a:lnL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A995"/>
                      </a:solidFill>
                      <a:prstDash val="solid"/>
                    </a:lnR>
                    <a:solidFill>
                      <a:srgbClr val="095A82">
                        <a:alpha val="25097"/>
                      </a:srgbClr>
                    </a:solidFill>
                  </a:tcPr>
                </a:tc>
              </a:tr>
              <a:tr h="5035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  <a:lnT w="12700">
                      <a:solidFill>
                        <a:srgbClr val="16A995"/>
                      </a:solidFill>
                      <a:prstDash val="solid"/>
                    </a:lnT>
                    <a:lnB w="9525">
                      <a:solidFill>
                        <a:srgbClr val="16A995"/>
                      </a:solidFill>
                      <a:prstDash val="solid"/>
                    </a:lnB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16A995"/>
                      </a:solidFill>
                      <a:prstDash val="solid"/>
                    </a:lnT>
                    <a:lnB w="9525">
                      <a:solidFill>
                        <a:srgbClr val="16A995"/>
                      </a:solidFill>
                      <a:prstDash val="solid"/>
                    </a:lnB>
                    <a:solidFill>
                      <a:srgbClr val="095A82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6A995"/>
                      </a:solidFill>
                      <a:prstDash val="solid"/>
                    </a:lnR>
                    <a:lnB w="9525">
                      <a:solidFill>
                        <a:srgbClr val="16A995"/>
                      </a:solidFill>
                      <a:prstDash val="solid"/>
                    </a:lnB>
                    <a:solidFill>
                      <a:srgbClr val="095A82">
                        <a:alpha val="2509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856232" y="3845052"/>
            <a:ext cx="1292860" cy="257810"/>
          </a:xfrm>
          <a:custGeom>
            <a:avLst/>
            <a:gdLst/>
            <a:ahLst/>
            <a:cxnLst/>
            <a:rect l="l" t="t" r="r" b="b"/>
            <a:pathLst>
              <a:path w="1292860" h="257810">
                <a:moveTo>
                  <a:pt x="1163574" y="0"/>
                </a:moveTo>
                <a:lnTo>
                  <a:pt x="1163574" y="64389"/>
                </a:lnTo>
                <a:lnTo>
                  <a:pt x="0" y="64389"/>
                </a:lnTo>
                <a:lnTo>
                  <a:pt x="0" y="193167"/>
                </a:lnTo>
                <a:lnTo>
                  <a:pt x="1163574" y="193167"/>
                </a:lnTo>
                <a:lnTo>
                  <a:pt x="1163574" y="257556"/>
                </a:lnTo>
                <a:lnTo>
                  <a:pt x="1292352" y="128778"/>
                </a:lnTo>
                <a:lnTo>
                  <a:pt x="1163574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1476" y="1932432"/>
            <a:ext cx="1114425" cy="279400"/>
          </a:xfrm>
          <a:custGeom>
            <a:avLst/>
            <a:gdLst/>
            <a:ahLst/>
            <a:cxnLst/>
            <a:rect l="l" t="t" r="r" b="b"/>
            <a:pathLst>
              <a:path w="1114425" h="279400">
                <a:moveTo>
                  <a:pt x="974598" y="0"/>
                </a:moveTo>
                <a:lnTo>
                  <a:pt x="974598" y="69723"/>
                </a:lnTo>
                <a:lnTo>
                  <a:pt x="0" y="69723"/>
                </a:lnTo>
                <a:lnTo>
                  <a:pt x="0" y="209169"/>
                </a:lnTo>
                <a:lnTo>
                  <a:pt x="974598" y="209169"/>
                </a:lnTo>
                <a:lnTo>
                  <a:pt x="974598" y="278892"/>
                </a:lnTo>
                <a:lnTo>
                  <a:pt x="1114044" y="139445"/>
                </a:lnTo>
                <a:lnTo>
                  <a:pt x="974598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04416" y="2270760"/>
            <a:ext cx="384175" cy="317500"/>
          </a:xfrm>
          <a:custGeom>
            <a:avLst/>
            <a:gdLst/>
            <a:ahLst/>
            <a:cxnLst/>
            <a:rect l="l" t="t" r="r" b="b"/>
            <a:pathLst>
              <a:path w="384175" h="317500">
                <a:moveTo>
                  <a:pt x="331215" y="0"/>
                </a:moveTo>
                <a:lnTo>
                  <a:pt x="52831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1" y="316991"/>
                </a:lnTo>
                <a:lnTo>
                  <a:pt x="331215" y="316991"/>
                </a:lnTo>
                <a:lnTo>
                  <a:pt x="351793" y="312844"/>
                </a:lnTo>
                <a:lnTo>
                  <a:pt x="368585" y="301529"/>
                </a:lnTo>
                <a:lnTo>
                  <a:pt x="379900" y="284737"/>
                </a:lnTo>
                <a:lnTo>
                  <a:pt x="384047" y="264159"/>
                </a:lnTo>
                <a:lnTo>
                  <a:pt x="384047" y="52831"/>
                </a:lnTo>
                <a:lnTo>
                  <a:pt x="379900" y="32254"/>
                </a:lnTo>
                <a:lnTo>
                  <a:pt x="368585" y="15462"/>
                </a:lnTo>
                <a:lnTo>
                  <a:pt x="351793" y="4147"/>
                </a:lnTo>
                <a:lnTo>
                  <a:pt x="331215" y="0"/>
                </a:lnTo>
                <a:close/>
              </a:path>
            </a:pathLst>
          </a:custGeom>
          <a:solidFill>
            <a:srgbClr val="00AF50">
              <a:alpha val="25097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50464" y="1767839"/>
            <a:ext cx="384175" cy="346075"/>
          </a:xfrm>
          <a:custGeom>
            <a:avLst/>
            <a:gdLst/>
            <a:ahLst/>
            <a:cxnLst/>
            <a:rect l="l" t="t" r="r" b="b"/>
            <a:pathLst>
              <a:path w="384175" h="346075">
                <a:moveTo>
                  <a:pt x="326389" y="0"/>
                </a:moveTo>
                <a:lnTo>
                  <a:pt x="57658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90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8" y="345948"/>
                </a:lnTo>
                <a:lnTo>
                  <a:pt x="326389" y="345948"/>
                </a:lnTo>
                <a:lnTo>
                  <a:pt x="348847" y="341421"/>
                </a:lnTo>
                <a:lnTo>
                  <a:pt x="367172" y="329072"/>
                </a:lnTo>
                <a:lnTo>
                  <a:pt x="379521" y="310747"/>
                </a:lnTo>
                <a:lnTo>
                  <a:pt x="384048" y="288290"/>
                </a:lnTo>
                <a:lnTo>
                  <a:pt x="384048" y="57658"/>
                </a:lnTo>
                <a:lnTo>
                  <a:pt x="379521" y="35200"/>
                </a:lnTo>
                <a:lnTo>
                  <a:pt x="367172" y="16875"/>
                </a:lnTo>
                <a:lnTo>
                  <a:pt x="348847" y="4526"/>
                </a:lnTo>
                <a:lnTo>
                  <a:pt x="326389" y="0"/>
                </a:lnTo>
                <a:close/>
              </a:path>
            </a:pathLst>
          </a:custGeom>
          <a:solidFill>
            <a:srgbClr val="00AF50">
              <a:alpha val="25097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56232" y="2997707"/>
            <a:ext cx="121920" cy="1042669"/>
          </a:xfrm>
          <a:custGeom>
            <a:avLst/>
            <a:gdLst/>
            <a:ahLst/>
            <a:cxnLst/>
            <a:rect l="l" t="t" r="r" b="b"/>
            <a:pathLst>
              <a:path w="121919" h="1042670">
                <a:moveTo>
                  <a:pt x="0" y="1042415"/>
                </a:moveTo>
                <a:lnTo>
                  <a:pt x="121919" y="1042415"/>
                </a:lnTo>
                <a:lnTo>
                  <a:pt x="121919" y="0"/>
                </a:lnTo>
                <a:lnTo>
                  <a:pt x="0" y="0"/>
                </a:lnTo>
                <a:lnTo>
                  <a:pt x="0" y="104241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51476" y="2124455"/>
            <a:ext cx="121920" cy="1042669"/>
          </a:xfrm>
          <a:custGeom>
            <a:avLst/>
            <a:gdLst/>
            <a:ahLst/>
            <a:cxnLst/>
            <a:rect l="l" t="t" r="r" b="b"/>
            <a:pathLst>
              <a:path w="121920" h="1042669">
                <a:moveTo>
                  <a:pt x="0" y="1042415"/>
                </a:moveTo>
                <a:lnTo>
                  <a:pt x="121920" y="1042415"/>
                </a:lnTo>
                <a:lnTo>
                  <a:pt x="121920" y="0"/>
                </a:lnTo>
                <a:lnTo>
                  <a:pt x="0" y="0"/>
                </a:lnTo>
                <a:lnTo>
                  <a:pt x="0" y="104241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05550" y="1933194"/>
            <a:ext cx="0" cy="386080"/>
          </a:xfrm>
          <a:custGeom>
            <a:avLst/>
            <a:gdLst/>
            <a:ahLst/>
            <a:cxnLst/>
            <a:rect l="l" t="t" r="r" b="b"/>
            <a:pathLst>
              <a:path h="386080">
                <a:moveTo>
                  <a:pt x="0" y="385953"/>
                </a:moveTo>
                <a:lnTo>
                  <a:pt x="0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42731" y="2723413"/>
            <a:ext cx="608076" cy="565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21980" y="2747772"/>
            <a:ext cx="506717" cy="4640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65135" y="2723413"/>
            <a:ext cx="659917" cy="565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42859" y="2747772"/>
            <a:ext cx="558546" cy="4640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14893" y="264795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431530" y="264795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14893" y="2647950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747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55307" y="2721889"/>
            <a:ext cx="698004" cy="5653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34556" y="2746248"/>
            <a:ext cx="596646" cy="4640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40196" y="2721889"/>
            <a:ext cx="664451" cy="5653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19444" y="2746248"/>
            <a:ext cx="563118" cy="4640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91478" y="264795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06590" y="264795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91478" y="2647950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747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916167" y="2378989"/>
            <a:ext cx="653795" cy="5653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95415" y="2403348"/>
            <a:ext cx="552437" cy="4640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07785" y="2324861"/>
            <a:ext cx="0" cy="488315"/>
          </a:xfrm>
          <a:custGeom>
            <a:avLst/>
            <a:gdLst/>
            <a:ahLst/>
            <a:cxnLst/>
            <a:rect l="l" t="t" r="r" b="b"/>
            <a:pathLst>
              <a:path h="488314">
                <a:moveTo>
                  <a:pt x="0" y="0"/>
                </a:moveTo>
                <a:lnTo>
                  <a:pt x="0" y="488188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47509" y="2324861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83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94070" y="2324861"/>
            <a:ext cx="853440" cy="0"/>
          </a:xfrm>
          <a:custGeom>
            <a:avLst/>
            <a:gdLst/>
            <a:ahLst/>
            <a:cxnLst/>
            <a:rect l="l" t="t" r="r" b="b"/>
            <a:pathLst>
              <a:path w="853440">
                <a:moveTo>
                  <a:pt x="0" y="0"/>
                </a:moveTo>
                <a:lnTo>
                  <a:pt x="853058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44511" y="2721889"/>
            <a:ext cx="562355" cy="5653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23759" y="2747772"/>
            <a:ext cx="460997" cy="4640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25083" y="2353716"/>
            <a:ext cx="2479040" cy="71374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spcBef>
                <a:spcPts val="890"/>
              </a:spcBef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BA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L="236220">
              <a:spcBef>
                <a:spcPts val="790"/>
              </a:spcBef>
              <a:tabLst>
                <a:tab pos="751840" algn="l"/>
                <a:tab pos="1241425" algn="l"/>
                <a:tab pos="1661160" algn="l"/>
                <a:tab pos="2239645" algn="l"/>
              </a:tabLst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NA	RM	</a:t>
            </a:r>
            <a:r>
              <a:rPr sz="1600" spc="-10" dirty="0">
                <a:solidFill>
                  <a:srgbClr val="7E7E7E"/>
                </a:solidFill>
                <a:latin typeface="Arial"/>
                <a:cs typeface="Arial"/>
              </a:rPr>
              <a:t>F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600" spc="-3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MI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95793" y="1933194"/>
            <a:ext cx="0" cy="874394"/>
          </a:xfrm>
          <a:custGeom>
            <a:avLst/>
            <a:gdLst/>
            <a:ahLst/>
            <a:cxnLst/>
            <a:rect l="l" t="t" r="r" b="b"/>
            <a:pathLst>
              <a:path h="874394">
                <a:moveTo>
                  <a:pt x="0" y="0"/>
                </a:moveTo>
                <a:lnTo>
                  <a:pt x="0" y="87401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196833" y="2042922"/>
            <a:ext cx="0" cy="615315"/>
          </a:xfrm>
          <a:custGeom>
            <a:avLst/>
            <a:gdLst/>
            <a:ahLst/>
            <a:cxnLst/>
            <a:rect l="l" t="t" r="r" b="b"/>
            <a:pathLst>
              <a:path h="615314">
                <a:moveTo>
                  <a:pt x="0" y="0"/>
                </a:moveTo>
                <a:lnTo>
                  <a:pt x="0" y="61493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05550" y="1933194"/>
            <a:ext cx="1189990" cy="0"/>
          </a:xfrm>
          <a:custGeom>
            <a:avLst/>
            <a:gdLst/>
            <a:ahLst/>
            <a:cxnLst/>
            <a:rect l="l" t="t" r="r" b="b"/>
            <a:pathLst>
              <a:path w="1189990">
                <a:moveTo>
                  <a:pt x="0" y="0"/>
                </a:moveTo>
                <a:lnTo>
                  <a:pt x="1189863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637" y="937387"/>
            <a:ext cx="27247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Finally, </a:t>
            </a:r>
            <a:r>
              <a:rPr sz="1400" dirty="0">
                <a:solidFill>
                  <a:srgbClr val="5F5F5F"/>
                </a:solidFill>
                <a:cs typeface="Calibri"/>
              </a:rPr>
              <a:t>you will get 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Dendrogram</a:t>
            </a:r>
            <a:r>
              <a:rPr sz="1400" spc="-2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as,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547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Hierarchical Clustering Step -</a:t>
            </a:r>
            <a:r>
              <a:rPr sz="2800" spc="6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6</a:t>
            </a:r>
            <a:endParaRPr sz="28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6933" y="1855216"/>
          <a:ext cx="3555364" cy="1329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755"/>
                <a:gridCol w="1327150"/>
                <a:gridCol w="886459"/>
              </a:tblGrid>
              <a:tr h="331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BA/(NA/RM)/FI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(MI/TO)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28575">
                      <a:solidFill>
                        <a:srgbClr val="16A995"/>
                      </a:solidFill>
                      <a:prstDash val="solid"/>
                    </a:lnB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BA/(NA/RM)/FI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28575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  <a:solidFill>
                      <a:srgbClr val="16A995">
                        <a:alpha val="19999"/>
                      </a:srgbClr>
                    </a:solidFill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(MI/TO)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16A995"/>
                      </a:solidFill>
                      <a:prstDash val="solid"/>
                    </a:lnL>
                    <a:lnR w="12700">
                      <a:solidFill>
                        <a:srgbClr val="16A995"/>
                      </a:solidFill>
                      <a:prstDash val="solid"/>
                    </a:lnR>
                    <a:lnT w="12700">
                      <a:solidFill>
                        <a:srgbClr val="16A995"/>
                      </a:solidFill>
                      <a:prstDash val="solid"/>
                    </a:lnT>
                    <a:lnB w="12700">
                      <a:solidFill>
                        <a:srgbClr val="16A99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450079" y="2386583"/>
            <a:ext cx="1112520" cy="280670"/>
          </a:xfrm>
          <a:custGeom>
            <a:avLst/>
            <a:gdLst/>
            <a:ahLst/>
            <a:cxnLst/>
            <a:rect l="l" t="t" r="r" b="b"/>
            <a:pathLst>
              <a:path w="1112520" h="280669">
                <a:moveTo>
                  <a:pt x="972312" y="0"/>
                </a:moveTo>
                <a:lnTo>
                  <a:pt x="972312" y="70104"/>
                </a:lnTo>
                <a:lnTo>
                  <a:pt x="0" y="70104"/>
                </a:lnTo>
                <a:lnTo>
                  <a:pt x="0" y="210312"/>
                </a:lnTo>
                <a:lnTo>
                  <a:pt x="972312" y="210312"/>
                </a:lnTo>
                <a:lnTo>
                  <a:pt x="972312" y="280416"/>
                </a:lnTo>
                <a:lnTo>
                  <a:pt x="1112520" y="140208"/>
                </a:lnTo>
                <a:lnTo>
                  <a:pt x="972312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42731" y="2723413"/>
            <a:ext cx="608076" cy="565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21980" y="2747772"/>
            <a:ext cx="506717" cy="4640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65135" y="2723413"/>
            <a:ext cx="659917" cy="565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42859" y="2747772"/>
            <a:ext cx="558546" cy="4640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14893" y="264795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31530" y="264795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14893" y="2647950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747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55307" y="2721889"/>
            <a:ext cx="698004" cy="5653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34556" y="2746248"/>
            <a:ext cx="596646" cy="4640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40196" y="2721889"/>
            <a:ext cx="664451" cy="5653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19444" y="2746248"/>
            <a:ext cx="563118" cy="4640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91478" y="264795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06590" y="264795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62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91478" y="2647950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747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16167" y="2378989"/>
            <a:ext cx="653795" cy="5653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95415" y="2403348"/>
            <a:ext cx="552437" cy="4640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07785" y="2324861"/>
            <a:ext cx="0" cy="488315"/>
          </a:xfrm>
          <a:custGeom>
            <a:avLst/>
            <a:gdLst/>
            <a:ahLst/>
            <a:cxnLst/>
            <a:rect l="l" t="t" r="r" b="b"/>
            <a:pathLst>
              <a:path h="488314">
                <a:moveTo>
                  <a:pt x="0" y="0"/>
                </a:moveTo>
                <a:lnTo>
                  <a:pt x="0" y="488188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47509" y="2324861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83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94070" y="2324861"/>
            <a:ext cx="853440" cy="0"/>
          </a:xfrm>
          <a:custGeom>
            <a:avLst/>
            <a:gdLst/>
            <a:ahLst/>
            <a:cxnLst/>
            <a:rect l="l" t="t" r="r" b="b"/>
            <a:pathLst>
              <a:path w="853440">
                <a:moveTo>
                  <a:pt x="0" y="0"/>
                </a:moveTo>
                <a:lnTo>
                  <a:pt x="853058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44511" y="2721889"/>
            <a:ext cx="562355" cy="5653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23759" y="2747772"/>
            <a:ext cx="460997" cy="4640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25083" y="2353716"/>
            <a:ext cx="2479040" cy="71374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spcBef>
                <a:spcPts val="890"/>
              </a:spcBef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BA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L="236220">
              <a:spcBef>
                <a:spcPts val="790"/>
              </a:spcBef>
              <a:tabLst>
                <a:tab pos="751840" algn="l"/>
                <a:tab pos="1241425" algn="l"/>
                <a:tab pos="1661160" algn="l"/>
                <a:tab pos="2239645" algn="l"/>
              </a:tabLst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NA	RM	</a:t>
            </a:r>
            <a:r>
              <a:rPr sz="1600" spc="-10" dirty="0">
                <a:solidFill>
                  <a:srgbClr val="7E7E7E"/>
                </a:solidFill>
                <a:latin typeface="Arial"/>
                <a:cs typeface="Arial"/>
              </a:rPr>
              <a:t>F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600" spc="-3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MI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95793" y="1933194"/>
            <a:ext cx="0" cy="874394"/>
          </a:xfrm>
          <a:custGeom>
            <a:avLst/>
            <a:gdLst/>
            <a:ahLst/>
            <a:cxnLst/>
            <a:rect l="l" t="t" r="r" b="b"/>
            <a:pathLst>
              <a:path h="874394">
                <a:moveTo>
                  <a:pt x="0" y="0"/>
                </a:moveTo>
                <a:lnTo>
                  <a:pt x="0" y="874013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196833" y="1442466"/>
            <a:ext cx="0" cy="1198245"/>
          </a:xfrm>
          <a:custGeom>
            <a:avLst/>
            <a:gdLst/>
            <a:ahLst/>
            <a:cxnLst/>
            <a:rect l="l" t="t" r="r" b="b"/>
            <a:pathLst>
              <a:path h="1198245">
                <a:moveTo>
                  <a:pt x="0" y="0"/>
                </a:moveTo>
                <a:lnTo>
                  <a:pt x="0" y="1198245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05550" y="1933194"/>
            <a:ext cx="1189990" cy="0"/>
          </a:xfrm>
          <a:custGeom>
            <a:avLst/>
            <a:gdLst/>
            <a:ahLst/>
            <a:cxnLst/>
            <a:rect l="l" t="t" r="r" b="b"/>
            <a:pathLst>
              <a:path w="1189990">
                <a:moveTo>
                  <a:pt x="0" y="0"/>
                </a:moveTo>
                <a:lnTo>
                  <a:pt x="1189863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06590" y="1442466"/>
            <a:ext cx="1189990" cy="0"/>
          </a:xfrm>
          <a:custGeom>
            <a:avLst/>
            <a:gdLst/>
            <a:ahLst/>
            <a:cxnLst/>
            <a:rect l="l" t="t" r="r" b="b"/>
            <a:pathLst>
              <a:path w="1189990">
                <a:moveTo>
                  <a:pt x="0" y="0"/>
                </a:moveTo>
                <a:lnTo>
                  <a:pt x="1189862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006590" y="1442466"/>
            <a:ext cx="0" cy="489584"/>
          </a:xfrm>
          <a:custGeom>
            <a:avLst/>
            <a:gdLst/>
            <a:ahLst/>
            <a:cxnLst/>
            <a:rect l="l" t="t" r="r" b="b"/>
            <a:pathLst>
              <a:path h="489585">
                <a:moveTo>
                  <a:pt x="0" y="489585"/>
                </a:moveTo>
                <a:lnTo>
                  <a:pt x="0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305550" y="1933194"/>
            <a:ext cx="0" cy="386080"/>
          </a:xfrm>
          <a:custGeom>
            <a:avLst/>
            <a:gdLst/>
            <a:ahLst/>
            <a:cxnLst/>
            <a:rect l="l" t="t" r="r" b="b"/>
            <a:pathLst>
              <a:path h="386080">
                <a:moveTo>
                  <a:pt x="0" y="385953"/>
                </a:moveTo>
                <a:lnTo>
                  <a:pt x="0" y="0"/>
                </a:lnTo>
              </a:path>
            </a:pathLst>
          </a:custGeom>
          <a:ln w="1981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1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20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492251" y="1251203"/>
            <a:ext cx="1427988" cy="3464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3"/>
          <p:cNvSpPr/>
          <p:nvPr/>
        </p:nvSpPr>
        <p:spPr>
          <a:xfrm>
            <a:off x="1535175" y="340679"/>
            <a:ext cx="3063875" cy="2228215"/>
          </a:xfrm>
          <a:custGeom>
            <a:avLst/>
            <a:gdLst/>
            <a:ahLst/>
            <a:cxnLst/>
            <a:rect l="l" t="t" r="r" b="b"/>
            <a:pathLst>
              <a:path w="3063875" h="2228215">
                <a:moveTo>
                  <a:pt x="1782907" y="0"/>
                </a:moveTo>
                <a:lnTo>
                  <a:pt x="1731873" y="228"/>
                </a:lnTo>
                <a:lnTo>
                  <a:pt x="1680871" y="1646"/>
                </a:lnTo>
                <a:lnTo>
                  <a:pt x="1629966" y="4254"/>
                </a:lnTo>
                <a:lnTo>
                  <a:pt x="1579219" y="8054"/>
                </a:lnTo>
                <a:lnTo>
                  <a:pt x="1528695" y="13047"/>
                </a:lnTo>
                <a:lnTo>
                  <a:pt x="1478458" y="19233"/>
                </a:lnTo>
                <a:lnTo>
                  <a:pt x="1428571" y="26615"/>
                </a:lnTo>
                <a:lnTo>
                  <a:pt x="1379098" y="35194"/>
                </a:lnTo>
                <a:lnTo>
                  <a:pt x="1330101" y="44970"/>
                </a:lnTo>
                <a:lnTo>
                  <a:pt x="1281645" y="55944"/>
                </a:lnTo>
                <a:lnTo>
                  <a:pt x="1233794" y="68118"/>
                </a:lnTo>
                <a:lnTo>
                  <a:pt x="1186610" y="81494"/>
                </a:lnTo>
                <a:lnTo>
                  <a:pt x="1140158" y="96072"/>
                </a:lnTo>
                <a:lnTo>
                  <a:pt x="1094501" y="111853"/>
                </a:lnTo>
                <a:lnTo>
                  <a:pt x="1049702" y="128838"/>
                </a:lnTo>
                <a:lnTo>
                  <a:pt x="1005826" y="147029"/>
                </a:lnTo>
                <a:lnTo>
                  <a:pt x="962934" y="166428"/>
                </a:lnTo>
                <a:lnTo>
                  <a:pt x="921093" y="187034"/>
                </a:lnTo>
                <a:lnTo>
                  <a:pt x="880363" y="208849"/>
                </a:lnTo>
                <a:lnTo>
                  <a:pt x="834278" y="235866"/>
                </a:lnTo>
                <a:lnTo>
                  <a:pt x="790929" y="263904"/>
                </a:lnTo>
                <a:lnTo>
                  <a:pt x="750319" y="292901"/>
                </a:lnTo>
                <a:lnTo>
                  <a:pt x="712451" y="322795"/>
                </a:lnTo>
                <a:lnTo>
                  <a:pt x="677329" y="353522"/>
                </a:lnTo>
                <a:lnTo>
                  <a:pt x="644956" y="385021"/>
                </a:lnTo>
                <a:lnTo>
                  <a:pt x="615335" y="417229"/>
                </a:lnTo>
                <a:lnTo>
                  <a:pt x="588471" y="450083"/>
                </a:lnTo>
                <a:lnTo>
                  <a:pt x="564365" y="483521"/>
                </a:lnTo>
                <a:lnTo>
                  <a:pt x="543021" y="517481"/>
                </a:lnTo>
                <a:lnTo>
                  <a:pt x="524444" y="551900"/>
                </a:lnTo>
                <a:lnTo>
                  <a:pt x="508635" y="586715"/>
                </a:lnTo>
                <a:lnTo>
                  <a:pt x="485338" y="657285"/>
                </a:lnTo>
                <a:lnTo>
                  <a:pt x="473157" y="728691"/>
                </a:lnTo>
                <a:lnTo>
                  <a:pt x="471244" y="764552"/>
                </a:lnTo>
                <a:lnTo>
                  <a:pt x="472119" y="800434"/>
                </a:lnTo>
                <a:lnTo>
                  <a:pt x="482251" y="872012"/>
                </a:lnTo>
                <a:lnTo>
                  <a:pt x="503578" y="942928"/>
                </a:lnTo>
                <a:lnTo>
                  <a:pt x="536128" y="1012680"/>
                </a:lnTo>
                <a:lnTo>
                  <a:pt x="556620" y="1046963"/>
                </a:lnTo>
                <a:lnTo>
                  <a:pt x="579927" y="1080769"/>
                </a:lnTo>
                <a:lnTo>
                  <a:pt x="606054" y="1114033"/>
                </a:lnTo>
                <a:lnTo>
                  <a:pt x="635003" y="1146694"/>
                </a:lnTo>
                <a:lnTo>
                  <a:pt x="666777" y="1178689"/>
                </a:lnTo>
                <a:lnTo>
                  <a:pt x="701380" y="1209956"/>
                </a:lnTo>
                <a:lnTo>
                  <a:pt x="738816" y="1240433"/>
                </a:lnTo>
                <a:lnTo>
                  <a:pt x="779087" y="1270056"/>
                </a:lnTo>
                <a:lnTo>
                  <a:pt x="822198" y="1298763"/>
                </a:lnTo>
                <a:lnTo>
                  <a:pt x="0" y="2228022"/>
                </a:lnTo>
                <a:lnTo>
                  <a:pt x="1223264" y="1470975"/>
                </a:lnTo>
                <a:lnTo>
                  <a:pt x="2311390" y="1470975"/>
                </a:lnTo>
                <a:lnTo>
                  <a:pt x="2312611" y="1470656"/>
                </a:lnTo>
                <a:lnTo>
                  <a:pt x="2358504" y="1457336"/>
                </a:lnTo>
                <a:lnTo>
                  <a:pt x="2403608" y="1442905"/>
                </a:lnTo>
                <a:lnTo>
                  <a:pt x="2447861" y="1427369"/>
                </a:lnTo>
                <a:lnTo>
                  <a:pt x="2491205" y="1410733"/>
                </a:lnTo>
                <a:lnTo>
                  <a:pt x="2533580" y="1393003"/>
                </a:lnTo>
                <a:lnTo>
                  <a:pt x="2574928" y="1374185"/>
                </a:lnTo>
                <a:lnTo>
                  <a:pt x="2615187" y="1354284"/>
                </a:lnTo>
                <a:lnTo>
                  <a:pt x="2654300" y="1333307"/>
                </a:lnTo>
                <a:lnTo>
                  <a:pt x="2700385" y="1306290"/>
                </a:lnTo>
                <a:lnTo>
                  <a:pt x="2743734" y="1278252"/>
                </a:lnTo>
                <a:lnTo>
                  <a:pt x="2784344" y="1249255"/>
                </a:lnTo>
                <a:lnTo>
                  <a:pt x="2822212" y="1219362"/>
                </a:lnTo>
                <a:lnTo>
                  <a:pt x="2857334" y="1188634"/>
                </a:lnTo>
                <a:lnTo>
                  <a:pt x="2889707" y="1157135"/>
                </a:lnTo>
                <a:lnTo>
                  <a:pt x="2919328" y="1124927"/>
                </a:lnTo>
                <a:lnTo>
                  <a:pt x="2946192" y="1092073"/>
                </a:lnTo>
                <a:lnTo>
                  <a:pt x="2970298" y="1058635"/>
                </a:lnTo>
                <a:lnTo>
                  <a:pt x="2991642" y="1024675"/>
                </a:lnTo>
                <a:lnTo>
                  <a:pt x="3010219" y="990257"/>
                </a:lnTo>
                <a:lnTo>
                  <a:pt x="3026028" y="955441"/>
                </a:lnTo>
                <a:lnTo>
                  <a:pt x="3049325" y="884871"/>
                </a:lnTo>
                <a:lnTo>
                  <a:pt x="3061506" y="813465"/>
                </a:lnTo>
                <a:lnTo>
                  <a:pt x="3063419" y="777605"/>
                </a:lnTo>
                <a:lnTo>
                  <a:pt x="3062544" y="741723"/>
                </a:lnTo>
                <a:lnTo>
                  <a:pt x="3052412" y="670144"/>
                </a:lnTo>
                <a:lnTo>
                  <a:pt x="3031085" y="599228"/>
                </a:lnTo>
                <a:lnTo>
                  <a:pt x="2998535" y="529476"/>
                </a:lnTo>
                <a:lnTo>
                  <a:pt x="2978043" y="495193"/>
                </a:lnTo>
                <a:lnTo>
                  <a:pt x="2954736" y="461388"/>
                </a:lnTo>
                <a:lnTo>
                  <a:pt x="2928609" y="428123"/>
                </a:lnTo>
                <a:lnTo>
                  <a:pt x="2899660" y="395462"/>
                </a:lnTo>
                <a:lnTo>
                  <a:pt x="2867886" y="363467"/>
                </a:lnTo>
                <a:lnTo>
                  <a:pt x="2833283" y="332200"/>
                </a:lnTo>
                <a:lnTo>
                  <a:pt x="2795847" y="301723"/>
                </a:lnTo>
                <a:lnTo>
                  <a:pt x="2755576" y="272100"/>
                </a:lnTo>
                <a:lnTo>
                  <a:pt x="2712466" y="243393"/>
                </a:lnTo>
                <a:lnTo>
                  <a:pt x="2674135" y="220080"/>
                </a:lnTo>
                <a:lnTo>
                  <a:pt x="2634566" y="197933"/>
                </a:lnTo>
                <a:lnTo>
                  <a:pt x="2593821" y="176953"/>
                </a:lnTo>
                <a:lnTo>
                  <a:pt x="2551964" y="157142"/>
                </a:lnTo>
                <a:lnTo>
                  <a:pt x="2509059" y="138500"/>
                </a:lnTo>
                <a:lnTo>
                  <a:pt x="2465169" y="121028"/>
                </a:lnTo>
                <a:lnTo>
                  <a:pt x="2420358" y="104729"/>
                </a:lnTo>
                <a:lnTo>
                  <a:pt x="2374690" y="89602"/>
                </a:lnTo>
                <a:lnTo>
                  <a:pt x="2328227" y="75649"/>
                </a:lnTo>
                <a:lnTo>
                  <a:pt x="2281034" y="62872"/>
                </a:lnTo>
                <a:lnTo>
                  <a:pt x="2233174" y="51271"/>
                </a:lnTo>
                <a:lnTo>
                  <a:pt x="2184710" y="40848"/>
                </a:lnTo>
                <a:lnTo>
                  <a:pt x="2135707" y="31604"/>
                </a:lnTo>
                <a:lnTo>
                  <a:pt x="2086227" y="23540"/>
                </a:lnTo>
                <a:lnTo>
                  <a:pt x="2036335" y="16657"/>
                </a:lnTo>
                <a:lnTo>
                  <a:pt x="1986093" y="10956"/>
                </a:lnTo>
                <a:lnTo>
                  <a:pt x="1935566" y="6439"/>
                </a:lnTo>
                <a:lnTo>
                  <a:pt x="1884817" y="3106"/>
                </a:lnTo>
                <a:lnTo>
                  <a:pt x="1833909" y="959"/>
                </a:lnTo>
                <a:lnTo>
                  <a:pt x="1782907" y="0"/>
                </a:lnTo>
                <a:close/>
              </a:path>
              <a:path w="3063875" h="2228215">
                <a:moveTo>
                  <a:pt x="2311390" y="1470975"/>
                </a:moveTo>
                <a:lnTo>
                  <a:pt x="1223264" y="1470975"/>
                </a:lnTo>
                <a:lnTo>
                  <a:pt x="1271510" y="1483550"/>
                </a:lnTo>
                <a:lnTo>
                  <a:pt x="1320273" y="1494887"/>
                </a:lnTo>
                <a:lnTo>
                  <a:pt x="1369494" y="1504994"/>
                </a:lnTo>
                <a:lnTo>
                  <a:pt x="1419114" y="1513874"/>
                </a:lnTo>
                <a:lnTo>
                  <a:pt x="1469072" y="1521535"/>
                </a:lnTo>
                <a:lnTo>
                  <a:pt x="1519310" y="1527981"/>
                </a:lnTo>
                <a:lnTo>
                  <a:pt x="1569767" y="1533218"/>
                </a:lnTo>
                <a:lnTo>
                  <a:pt x="1620385" y="1537253"/>
                </a:lnTo>
                <a:lnTo>
                  <a:pt x="1671105" y="1540091"/>
                </a:lnTo>
                <a:lnTo>
                  <a:pt x="1721866" y="1541738"/>
                </a:lnTo>
                <a:lnTo>
                  <a:pt x="1772609" y="1542198"/>
                </a:lnTo>
                <a:lnTo>
                  <a:pt x="1823274" y="1541479"/>
                </a:lnTo>
                <a:lnTo>
                  <a:pt x="1873804" y="1539586"/>
                </a:lnTo>
                <a:lnTo>
                  <a:pt x="1924137" y="1536525"/>
                </a:lnTo>
                <a:lnTo>
                  <a:pt x="1974215" y="1532300"/>
                </a:lnTo>
                <a:lnTo>
                  <a:pt x="2023977" y="1526919"/>
                </a:lnTo>
                <a:lnTo>
                  <a:pt x="2073365" y="1520386"/>
                </a:lnTo>
                <a:lnTo>
                  <a:pt x="2122320" y="1512708"/>
                </a:lnTo>
                <a:lnTo>
                  <a:pt x="2170781" y="1503890"/>
                </a:lnTo>
                <a:lnTo>
                  <a:pt x="2218690" y="1493939"/>
                </a:lnTo>
                <a:lnTo>
                  <a:pt x="2265986" y="1482858"/>
                </a:lnTo>
                <a:lnTo>
                  <a:pt x="2311390" y="1470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1535175" y="340679"/>
            <a:ext cx="3063875" cy="2228215"/>
          </a:xfrm>
          <a:custGeom>
            <a:avLst/>
            <a:gdLst/>
            <a:ahLst/>
            <a:cxnLst/>
            <a:rect l="l" t="t" r="r" b="b"/>
            <a:pathLst>
              <a:path w="3063875" h="2228215">
                <a:moveTo>
                  <a:pt x="0" y="2228022"/>
                </a:moveTo>
                <a:lnTo>
                  <a:pt x="822198" y="1298763"/>
                </a:lnTo>
                <a:lnTo>
                  <a:pt x="779087" y="1270056"/>
                </a:lnTo>
                <a:lnTo>
                  <a:pt x="738816" y="1240433"/>
                </a:lnTo>
                <a:lnTo>
                  <a:pt x="701380" y="1209956"/>
                </a:lnTo>
                <a:lnTo>
                  <a:pt x="666777" y="1178689"/>
                </a:lnTo>
                <a:lnTo>
                  <a:pt x="635003" y="1146694"/>
                </a:lnTo>
                <a:lnTo>
                  <a:pt x="606054" y="1114033"/>
                </a:lnTo>
                <a:lnTo>
                  <a:pt x="579927" y="1080769"/>
                </a:lnTo>
                <a:lnTo>
                  <a:pt x="556620" y="1046963"/>
                </a:lnTo>
                <a:lnTo>
                  <a:pt x="536128" y="1012680"/>
                </a:lnTo>
                <a:lnTo>
                  <a:pt x="518449" y="977981"/>
                </a:lnTo>
                <a:lnTo>
                  <a:pt x="491513" y="907584"/>
                </a:lnTo>
                <a:lnTo>
                  <a:pt x="475787" y="836275"/>
                </a:lnTo>
                <a:lnTo>
                  <a:pt x="471244" y="764552"/>
                </a:lnTo>
                <a:lnTo>
                  <a:pt x="473157" y="728691"/>
                </a:lnTo>
                <a:lnTo>
                  <a:pt x="485338" y="657285"/>
                </a:lnTo>
                <a:lnTo>
                  <a:pt x="508635" y="586715"/>
                </a:lnTo>
                <a:lnTo>
                  <a:pt x="524444" y="551900"/>
                </a:lnTo>
                <a:lnTo>
                  <a:pt x="543021" y="517481"/>
                </a:lnTo>
                <a:lnTo>
                  <a:pt x="564365" y="483521"/>
                </a:lnTo>
                <a:lnTo>
                  <a:pt x="588471" y="450083"/>
                </a:lnTo>
                <a:lnTo>
                  <a:pt x="615335" y="417229"/>
                </a:lnTo>
                <a:lnTo>
                  <a:pt x="644956" y="385021"/>
                </a:lnTo>
                <a:lnTo>
                  <a:pt x="677329" y="353522"/>
                </a:lnTo>
                <a:lnTo>
                  <a:pt x="712451" y="322795"/>
                </a:lnTo>
                <a:lnTo>
                  <a:pt x="750319" y="292901"/>
                </a:lnTo>
                <a:lnTo>
                  <a:pt x="790929" y="263904"/>
                </a:lnTo>
                <a:lnTo>
                  <a:pt x="834278" y="235866"/>
                </a:lnTo>
                <a:lnTo>
                  <a:pt x="880363" y="208849"/>
                </a:lnTo>
                <a:lnTo>
                  <a:pt x="921093" y="187034"/>
                </a:lnTo>
                <a:lnTo>
                  <a:pt x="962934" y="166428"/>
                </a:lnTo>
                <a:lnTo>
                  <a:pt x="1005826" y="147029"/>
                </a:lnTo>
                <a:lnTo>
                  <a:pt x="1049702" y="128838"/>
                </a:lnTo>
                <a:lnTo>
                  <a:pt x="1094501" y="111853"/>
                </a:lnTo>
                <a:lnTo>
                  <a:pt x="1140158" y="96072"/>
                </a:lnTo>
                <a:lnTo>
                  <a:pt x="1186610" y="81494"/>
                </a:lnTo>
                <a:lnTo>
                  <a:pt x="1233794" y="68118"/>
                </a:lnTo>
                <a:lnTo>
                  <a:pt x="1281645" y="55944"/>
                </a:lnTo>
                <a:lnTo>
                  <a:pt x="1330101" y="44970"/>
                </a:lnTo>
                <a:lnTo>
                  <a:pt x="1379098" y="35194"/>
                </a:lnTo>
                <a:lnTo>
                  <a:pt x="1428571" y="26615"/>
                </a:lnTo>
                <a:lnTo>
                  <a:pt x="1478458" y="19233"/>
                </a:lnTo>
                <a:lnTo>
                  <a:pt x="1528695" y="13047"/>
                </a:lnTo>
                <a:lnTo>
                  <a:pt x="1579219" y="8054"/>
                </a:lnTo>
                <a:lnTo>
                  <a:pt x="1629966" y="4254"/>
                </a:lnTo>
                <a:lnTo>
                  <a:pt x="1680871" y="1646"/>
                </a:lnTo>
                <a:lnTo>
                  <a:pt x="1731873" y="228"/>
                </a:lnTo>
                <a:lnTo>
                  <a:pt x="1782907" y="0"/>
                </a:lnTo>
                <a:lnTo>
                  <a:pt x="1833909" y="959"/>
                </a:lnTo>
                <a:lnTo>
                  <a:pt x="1884817" y="3106"/>
                </a:lnTo>
                <a:lnTo>
                  <a:pt x="1935566" y="6439"/>
                </a:lnTo>
                <a:lnTo>
                  <a:pt x="1986093" y="10956"/>
                </a:lnTo>
                <a:lnTo>
                  <a:pt x="2036335" y="16657"/>
                </a:lnTo>
                <a:lnTo>
                  <a:pt x="2086227" y="23540"/>
                </a:lnTo>
                <a:lnTo>
                  <a:pt x="2135707" y="31604"/>
                </a:lnTo>
                <a:lnTo>
                  <a:pt x="2184710" y="40848"/>
                </a:lnTo>
                <a:lnTo>
                  <a:pt x="2233174" y="51271"/>
                </a:lnTo>
                <a:lnTo>
                  <a:pt x="2281034" y="62872"/>
                </a:lnTo>
                <a:lnTo>
                  <a:pt x="2328227" y="75649"/>
                </a:lnTo>
                <a:lnTo>
                  <a:pt x="2374690" y="89602"/>
                </a:lnTo>
                <a:lnTo>
                  <a:pt x="2420358" y="104729"/>
                </a:lnTo>
                <a:lnTo>
                  <a:pt x="2465169" y="121028"/>
                </a:lnTo>
                <a:lnTo>
                  <a:pt x="2509059" y="138500"/>
                </a:lnTo>
                <a:lnTo>
                  <a:pt x="2551964" y="157142"/>
                </a:lnTo>
                <a:lnTo>
                  <a:pt x="2593821" y="176953"/>
                </a:lnTo>
                <a:lnTo>
                  <a:pt x="2634566" y="197933"/>
                </a:lnTo>
                <a:lnTo>
                  <a:pt x="2674135" y="220080"/>
                </a:lnTo>
                <a:lnTo>
                  <a:pt x="2712466" y="243393"/>
                </a:lnTo>
                <a:lnTo>
                  <a:pt x="2755576" y="272100"/>
                </a:lnTo>
                <a:lnTo>
                  <a:pt x="2795847" y="301723"/>
                </a:lnTo>
                <a:lnTo>
                  <a:pt x="2833283" y="332200"/>
                </a:lnTo>
                <a:lnTo>
                  <a:pt x="2867886" y="363467"/>
                </a:lnTo>
                <a:lnTo>
                  <a:pt x="2899660" y="395462"/>
                </a:lnTo>
                <a:lnTo>
                  <a:pt x="2928609" y="428123"/>
                </a:lnTo>
                <a:lnTo>
                  <a:pt x="2954736" y="461388"/>
                </a:lnTo>
                <a:lnTo>
                  <a:pt x="2978043" y="495193"/>
                </a:lnTo>
                <a:lnTo>
                  <a:pt x="2998535" y="529476"/>
                </a:lnTo>
                <a:lnTo>
                  <a:pt x="3016214" y="564176"/>
                </a:lnTo>
                <a:lnTo>
                  <a:pt x="3043150" y="634572"/>
                </a:lnTo>
                <a:lnTo>
                  <a:pt x="3058876" y="705881"/>
                </a:lnTo>
                <a:lnTo>
                  <a:pt x="3063419" y="777605"/>
                </a:lnTo>
                <a:lnTo>
                  <a:pt x="3061506" y="813465"/>
                </a:lnTo>
                <a:lnTo>
                  <a:pt x="3049325" y="884871"/>
                </a:lnTo>
                <a:lnTo>
                  <a:pt x="3026028" y="955441"/>
                </a:lnTo>
                <a:lnTo>
                  <a:pt x="3010219" y="990257"/>
                </a:lnTo>
                <a:lnTo>
                  <a:pt x="2991642" y="1024675"/>
                </a:lnTo>
                <a:lnTo>
                  <a:pt x="2970298" y="1058635"/>
                </a:lnTo>
                <a:lnTo>
                  <a:pt x="2946192" y="1092073"/>
                </a:lnTo>
                <a:lnTo>
                  <a:pt x="2919328" y="1124927"/>
                </a:lnTo>
                <a:lnTo>
                  <a:pt x="2889707" y="1157135"/>
                </a:lnTo>
                <a:lnTo>
                  <a:pt x="2857334" y="1188634"/>
                </a:lnTo>
                <a:lnTo>
                  <a:pt x="2822212" y="1219362"/>
                </a:lnTo>
                <a:lnTo>
                  <a:pt x="2784344" y="1249255"/>
                </a:lnTo>
                <a:lnTo>
                  <a:pt x="2743734" y="1278252"/>
                </a:lnTo>
                <a:lnTo>
                  <a:pt x="2700385" y="1306290"/>
                </a:lnTo>
                <a:lnTo>
                  <a:pt x="2654300" y="1333307"/>
                </a:lnTo>
                <a:lnTo>
                  <a:pt x="2615187" y="1354284"/>
                </a:lnTo>
                <a:lnTo>
                  <a:pt x="2574928" y="1374185"/>
                </a:lnTo>
                <a:lnTo>
                  <a:pt x="2533580" y="1393003"/>
                </a:lnTo>
                <a:lnTo>
                  <a:pt x="2491205" y="1410733"/>
                </a:lnTo>
                <a:lnTo>
                  <a:pt x="2447861" y="1427369"/>
                </a:lnTo>
                <a:lnTo>
                  <a:pt x="2403608" y="1442905"/>
                </a:lnTo>
                <a:lnTo>
                  <a:pt x="2358504" y="1457336"/>
                </a:lnTo>
                <a:lnTo>
                  <a:pt x="2312611" y="1470656"/>
                </a:lnTo>
                <a:lnTo>
                  <a:pt x="2265986" y="1482858"/>
                </a:lnTo>
                <a:lnTo>
                  <a:pt x="2218690" y="1493939"/>
                </a:lnTo>
                <a:lnTo>
                  <a:pt x="2170781" y="1503890"/>
                </a:lnTo>
                <a:lnTo>
                  <a:pt x="2122320" y="1512708"/>
                </a:lnTo>
                <a:lnTo>
                  <a:pt x="2073365" y="1520386"/>
                </a:lnTo>
                <a:lnTo>
                  <a:pt x="2023977" y="1526919"/>
                </a:lnTo>
                <a:lnTo>
                  <a:pt x="1974215" y="1532300"/>
                </a:lnTo>
                <a:lnTo>
                  <a:pt x="1924137" y="1536525"/>
                </a:lnTo>
                <a:lnTo>
                  <a:pt x="1873804" y="1539586"/>
                </a:lnTo>
                <a:lnTo>
                  <a:pt x="1823274" y="1541479"/>
                </a:lnTo>
                <a:lnTo>
                  <a:pt x="1772609" y="1542198"/>
                </a:lnTo>
                <a:lnTo>
                  <a:pt x="1721866" y="1541738"/>
                </a:lnTo>
                <a:lnTo>
                  <a:pt x="1671105" y="1540091"/>
                </a:lnTo>
                <a:lnTo>
                  <a:pt x="1620385" y="1537253"/>
                </a:lnTo>
                <a:lnTo>
                  <a:pt x="1569767" y="1533218"/>
                </a:lnTo>
                <a:lnTo>
                  <a:pt x="1519310" y="1527981"/>
                </a:lnTo>
                <a:lnTo>
                  <a:pt x="1469072" y="1521535"/>
                </a:lnTo>
                <a:lnTo>
                  <a:pt x="1419114" y="1513874"/>
                </a:lnTo>
                <a:lnTo>
                  <a:pt x="1369494" y="1504994"/>
                </a:lnTo>
                <a:lnTo>
                  <a:pt x="1320273" y="1494887"/>
                </a:lnTo>
                <a:lnTo>
                  <a:pt x="1271510" y="1483550"/>
                </a:lnTo>
                <a:lnTo>
                  <a:pt x="1223264" y="1470975"/>
                </a:lnTo>
                <a:lnTo>
                  <a:pt x="0" y="2228022"/>
                </a:lnTo>
                <a:close/>
              </a:path>
            </a:pathLst>
          </a:custGeom>
          <a:ln w="2895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2499105" y="769365"/>
            <a:ext cx="1604645" cy="11035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spcBef>
                <a:spcPts val="105"/>
              </a:spcBef>
            </a:pPr>
            <a:r>
              <a:rPr lang="en-IN" sz="1400" dirty="0">
                <a:solidFill>
                  <a:srgbClr val="095A82"/>
                </a:solidFill>
                <a:latin typeface="Comic Sans MS"/>
                <a:cs typeface="Comic Sans MS"/>
              </a:rPr>
              <a:t>Let’s understand  </a:t>
            </a:r>
            <a:r>
              <a:rPr lang="en-IN" sz="1400" spc="-5" dirty="0">
                <a:solidFill>
                  <a:srgbClr val="095A82"/>
                </a:solidFill>
                <a:latin typeface="Comic Sans MS"/>
                <a:cs typeface="Comic Sans MS"/>
              </a:rPr>
              <a:t>Hierarchical  Clustering with</a:t>
            </a:r>
            <a:r>
              <a:rPr lang="en-IN" sz="1400" spc="-60" dirty="0">
                <a:solidFill>
                  <a:srgbClr val="095A82"/>
                </a:solidFill>
                <a:latin typeface="Comic Sans MS"/>
                <a:cs typeface="Comic Sans MS"/>
              </a:rPr>
              <a:t> </a:t>
            </a:r>
            <a:r>
              <a:rPr lang="en-IN" sz="1400" spc="-5" dirty="0">
                <a:solidFill>
                  <a:srgbClr val="095A82"/>
                </a:solidFill>
                <a:latin typeface="Comic Sans MS"/>
                <a:cs typeface="Comic Sans MS"/>
              </a:rPr>
              <a:t>the  </a:t>
            </a:r>
            <a:r>
              <a:rPr lang="en-IN" sz="1400" dirty="0">
                <a:solidFill>
                  <a:srgbClr val="095A82"/>
                </a:solidFill>
                <a:latin typeface="Comic Sans MS"/>
                <a:cs typeface="Comic Sans MS"/>
              </a:rPr>
              <a:t>help of</a:t>
            </a:r>
            <a:r>
              <a:rPr lang="en-IN" sz="1400" spc="-55" dirty="0">
                <a:solidFill>
                  <a:srgbClr val="095A82"/>
                </a:solidFill>
                <a:latin typeface="Comic Sans MS"/>
                <a:cs typeface="Comic Sans MS"/>
              </a:rPr>
              <a:t> </a:t>
            </a:r>
            <a:r>
              <a:rPr lang="en-IN" sz="1400" dirty="0">
                <a:solidFill>
                  <a:srgbClr val="095A82"/>
                </a:solidFill>
                <a:latin typeface="Comic Sans MS"/>
                <a:cs typeface="Comic Sans MS"/>
              </a:rPr>
              <a:t>Python</a:t>
            </a:r>
            <a:endParaRPr lang="en-IN" sz="1400"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2700" marR="5080" algn="ctr">
              <a:spcBef>
                <a:spcPts val="105"/>
              </a:spcBef>
            </a:pPr>
            <a:endParaRPr sz="1400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17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1292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Scenario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45693" y="3271266"/>
            <a:ext cx="8033384" cy="98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1400" b="1" u="sng" spc="-10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cs typeface="Calibri"/>
              </a:rPr>
              <a:t>Variables:</a:t>
            </a:r>
            <a:r>
              <a:rPr sz="1400" b="1" spc="-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b="1" spc="-5" dirty="0">
                <a:solidFill>
                  <a:srgbClr val="5F5F5F"/>
                </a:solidFill>
                <a:cs typeface="Calibri"/>
              </a:rPr>
              <a:t>cars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, mpg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Mileage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Per </a:t>
            </a:r>
            <a:r>
              <a:rPr sz="1400" dirty="0">
                <a:solidFill>
                  <a:srgbClr val="5F5F5F"/>
                </a:solidFill>
                <a:cs typeface="Calibri"/>
              </a:rPr>
              <a:t>Gallon, </a:t>
            </a:r>
            <a:r>
              <a:rPr sz="1400" b="1" spc="-5" dirty="0">
                <a:solidFill>
                  <a:srgbClr val="5F5F5F"/>
                </a:solidFill>
                <a:cs typeface="Calibri"/>
              </a:rPr>
              <a:t>cyl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Cylinder, 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disp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for Displacement, 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hp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Horsepower and  </a:t>
            </a:r>
            <a:r>
              <a:rPr sz="1400" b="1" spc="-10" dirty="0">
                <a:solidFill>
                  <a:srgbClr val="5F5F5F"/>
                </a:solidFill>
                <a:cs typeface="Calibri"/>
              </a:rPr>
              <a:t>drat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Real </a:t>
            </a:r>
            <a:r>
              <a:rPr sz="1400" dirty="0">
                <a:solidFill>
                  <a:srgbClr val="5F5F5F"/>
                </a:solidFill>
                <a:cs typeface="Calibri"/>
              </a:rPr>
              <a:t>Axle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Ratio, </a:t>
            </a:r>
            <a:r>
              <a:rPr sz="1400" b="1" spc="-5" dirty="0">
                <a:solidFill>
                  <a:srgbClr val="5F5F5F"/>
                </a:solidFill>
                <a:cs typeface="Calibri"/>
              </a:rPr>
              <a:t>wt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Weight, 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qsec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</a:t>
            </a:r>
            <a:r>
              <a:rPr sz="1400" dirty="0">
                <a:solidFill>
                  <a:srgbClr val="5F5F5F"/>
                </a:solidFill>
                <a:cs typeface="Calibri"/>
              </a:rPr>
              <a:t>¼ Mile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Time, </a:t>
            </a:r>
            <a:r>
              <a:rPr sz="1400" b="1" spc="-5" dirty="0">
                <a:solidFill>
                  <a:srgbClr val="5F5F5F"/>
                </a:solidFill>
                <a:cs typeface="Calibri"/>
              </a:rPr>
              <a:t>vs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</a:t>
            </a:r>
            <a:r>
              <a:rPr sz="1400" spc="-25" dirty="0">
                <a:solidFill>
                  <a:srgbClr val="5F5F5F"/>
                </a:solidFill>
                <a:cs typeface="Calibri"/>
              </a:rPr>
              <a:t>V/S, 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am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Transmission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(0 </a:t>
            </a:r>
            <a:r>
              <a:rPr sz="1400" dirty="0">
                <a:solidFill>
                  <a:srgbClr val="5F5F5F"/>
                </a:solidFill>
                <a:cs typeface="Calibri"/>
              </a:rPr>
              <a:t>=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automatic, </a:t>
            </a:r>
            <a:r>
              <a:rPr sz="1400" dirty="0">
                <a:solidFill>
                  <a:srgbClr val="5F5F5F"/>
                </a:solidFill>
                <a:cs typeface="Calibri"/>
              </a:rPr>
              <a:t>1 =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manual), </a:t>
            </a:r>
            <a:r>
              <a:rPr sz="1400" b="1" spc="-5" dirty="0">
                <a:solidFill>
                  <a:srgbClr val="5F5F5F"/>
                </a:solidFill>
                <a:cs typeface="Calibri"/>
              </a:rPr>
              <a:t>gear </a:t>
            </a:r>
            <a:r>
              <a:rPr sz="1400" dirty="0">
                <a:solidFill>
                  <a:srgbClr val="5F5F5F"/>
                </a:solidFill>
                <a:cs typeface="Calibri"/>
              </a:rPr>
              <a:t>=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Number </a:t>
            </a:r>
            <a:r>
              <a:rPr sz="1400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Forward Gears, </a:t>
            </a:r>
            <a:r>
              <a:rPr sz="1400" b="1" spc="-5" dirty="0">
                <a:solidFill>
                  <a:srgbClr val="5F5F5F"/>
                </a:solidFill>
                <a:cs typeface="Calibri"/>
              </a:rPr>
              <a:t>carb </a:t>
            </a:r>
            <a:r>
              <a:rPr sz="1400" dirty="0">
                <a:solidFill>
                  <a:srgbClr val="5F5F5F"/>
                </a:solidFill>
                <a:cs typeface="Calibri"/>
              </a:rPr>
              <a:t>=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Number </a:t>
            </a:r>
            <a:r>
              <a:rPr sz="1400" dirty="0">
                <a:solidFill>
                  <a:srgbClr val="5F5F5F"/>
                </a:solidFill>
                <a:cs typeface="Calibri"/>
              </a:rPr>
              <a:t>of</a:t>
            </a:r>
            <a:r>
              <a:rPr sz="1400" spc="-9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Carburetors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6554" y="1553210"/>
          <a:ext cx="7680315" cy="143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085"/>
                <a:gridCol w="452754"/>
                <a:gridCol w="452755"/>
                <a:gridCol w="452755"/>
                <a:gridCol w="452755"/>
                <a:gridCol w="452755"/>
                <a:gridCol w="452754"/>
                <a:gridCol w="452754"/>
                <a:gridCol w="452754"/>
                <a:gridCol w="452754"/>
                <a:gridCol w="452754"/>
                <a:gridCol w="452754"/>
                <a:gridCol w="771524"/>
                <a:gridCol w="414654"/>
                <a:gridCol w="452754"/>
              </a:tblGrid>
              <a:tr h="2062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mpg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cyl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drat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9E9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525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qsec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AAB2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7927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663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078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origin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</a:tr>
              <a:tr h="2745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Mazda</a:t>
                      </a:r>
                      <a:r>
                        <a:rPr sz="12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RX4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2.62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16.46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01-05-2017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japan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sports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Mazda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RX4</a:t>
                      </a:r>
                      <a:r>
                        <a:rPr sz="1200" spc="-8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Wag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2.875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17.02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02-05-2017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japan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sports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Datsun</a:t>
                      </a:r>
                      <a:r>
                        <a:rPr sz="12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22.8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3.85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2.32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18.61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03-05-2017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japan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 marR="7620" indent="-15113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2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mpa 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Hornet_4_Drive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21.4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3.215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19.44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04-05-2017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2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sc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054857" y="959358"/>
            <a:ext cx="3035935" cy="307975"/>
          </a:xfrm>
          <a:prstGeom prst="rect">
            <a:avLst/>
          </a:prstGeom>
          <a:ln w="19811">
            <a:solidFill>
              <a:srgbClr val="095A82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spcBef>
                <a:spcPts val="27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Following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sample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dataset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mtcars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36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017" y="324053"/>
            <a:ext cx="17741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cs typeface="Calibri"/>
              </a:rPr>
              <a:t>Tasks To</a:t>
            </a:r>
            <a:r>
              <a:rPr sz="2800" b="1" spc="-75" dirty="0">
                <a:solidFill>
                  <a:srgbClr val="095A82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095A82"/>
                </a:solidFill>
                <a:cs typeface="Calibri"/>
              </a:rPr>
              <a:t>Do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81727" y="1023183"/>
            <a:ext cx="532526" cy="497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25876" y="1557400"/>
            <a:ext cx="2056764" cy="2968625"/>
          </a:xfrm>
          <a:custGeom>
            <a:avLst/>
            <a:gdLst/>
            <a:ahLst/>
            <a:cxnLst/>
            <a:rect l="l" t="t" r="r" b="b"/>
            <a:pathLst>
              <a:path w="2056764" h="2968625">
                <a:moveTo>
                  <a:pt x="1664335" y="0"/>
                </a:moveTo>
                <a:lnTo>
                  <a:pt x="141350" y="2331885"/>
                </a:lnTo>
                <a:lnTo>
                  <a:pt x="0" y="2937814"/>
                </a:lnTo>
                <a:lnTo>
                  <a:pt x="2752" y="2953921"/>
                </a:lnTo>
                <a:lnTo>
                  <a:pt x="12398" y="2964989"/>
                </a:lnTo>
                <a:lnTo>
                  <a:pt x="24735" y="2968290"/>
                </a:lnTo>
                <a:lnTo>
                  <a:pt x="35560" y="2961093"/>
                </a:lnTo>
                <a:lnTo>
                  <a:pt x="533526" y="2588018"/>
                </a:lnTo>
                <a:lnTo>
                  <a:pt x="2056511" y="256159"/>
                </a:lnTo>
                <a:lnTo>
                  <a:pt x="1664335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31870" y="1622044"/>
            <a:ext cx="1753235" cy="2512695"/>
          </a:xfrm>
          <a:custGeom>
            <a:avLst/>
            <a:gdLst/>
            <a:ahLst/>
            <a:cxnLst/>
            <a:rect l="l" t="t" r="r" b="b"/>
            <a:pathLst>
              <a:path w="1753235" h="2512695">
                <a:moveTo>
                  <a:pt x="1557274" y="0"/>
                </a:moveTo>
                <a:lnTo>
                  <a:pt x="0" y="2384539"/>
                </a:lnTo>
                <a:lnTo>
                  <a:pt x="195452" y="2512199"/>
                </a:lnTo>
                <a:lnTo>
                  <a:pt x="1752727" y="127761"/>
                </a:lnTo>
                <a:lnTo>
                  <a:pt x="155727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67100" y="1554988"/>
            <a:ext cx="1623695" cy="2416810"/>
          </a:xfrm>
          <a:custGeom>
            <a:avLst/>
            <a:gdLst/>
            <a:ahLst/>
            <a:cxnLst/>
            <a:rect l="l" t="t" r="r" b="b"/>
            <a:pathLst>
              <a:path w="1623695" h="2416810">
                <a:moveTo>
                  <a:pt x="1524762" y="0"/>
                </a:moveTo>
                <a:lnTo>
                  <a:pt x="0" y="2334615"/>
                </a:lnTo>
                <a:lnTo>
                  <a:pt x="10529" y="2382608"/>
                </a:lnTo>
                <a:lnTo>
                  <a:pt x="35560" y="2410280"/>
                </a:lnTo>
                <a:lnTo>
                  <a:pt x="67544" y="2416281"/>
                </a:lnTo>
                <a:lnTo>
                  <a:pt x="98933" y="2399258"/>
                </a:lnTo>
                <a:lnTo>
                  <a:pt x="101346" y="2395664"/>
                </a:lnTo>
                <a:lnTo>
                  <a:pt x="1623695" y="64642"/>
                </a:lnTo>
                <a:lnTo>
                  <a:pt x="152476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68090" y="1751329"/>
            <a:ext cx="1613535" cy="2397125"/>
          </a:xfrm>
          <a:custGeom>
            <a:avLst/>
            <a:gdLst/>
            <a:ahLst/>
            <a:cxnLst/>
            <a:rect l="l" t="t" r="r" b="b"/>
            <a:pathLst>
              <a:path w="1613535" h="2397125">
                <a:moveTo>
                  <a:pt x="1515490" y="0"/>
                </a:moveTo>
                <a:lnTo>
                  <a:pt x="323596" y="1824990"/>
                </a:lnTo>
                <a:lnTo>
                  <a:pt x="324104" y="1825371"/>
                </a:lnTo>
                <a:lnTo>
                  <a:pt x="0" y="2321471"/>
                </a:lnTo>
                <a:lnTo>
                  <a:pt x="3921" y="2359755"/>
                </a:lnTo>
                <a:lnTo>
                  <a:pt x="27082" y="2386779"/>
                </a:lnTo>
                <a:lnTo>
                  <a:pt x="61150" y="2397103"/>
                </a:lnTo>
                <a:lnTo>
                  <a:pt x="97789" y="2385288"/>
                </a:lnTo>
                <a:lnTo>
                  <a:pt x="603885" y="1610360"/>
                </a:lnTo>
                <a:lnTo>
                  <a:pt x="603376" y="1610106"/>
                </a:lnTo>
                <a:lnTo>
                  <a:pt x="1613281" y="63754"/>
                </a:lnTo>
                <a:lnTo>
                  <a:pt x="151549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90210" y="1264285"/>
            <a:ext cx="583691" cy="549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67100" y="3310254"/>
            <a:ext cx="485140" cy="662940"/>
          </a:xfrm>
          <a:custGeom>
            <a:avLst/>
            <a:gdLst/>
            <a:ahLst/>
            <a:cxnLst/>
            <a:rect l="l" t="t" r="r" b="b"/>
            <a:pathLst>
              <a:path w="485139" h="662939">
                <a:moveTo>
                  <a:pt x="378333" y="0"/>
                </a:moveTo>
                <a:lnTo>
                  <a:pt x="0" y="579310"/>
                </a:lnTo>
                <a:lnTo>
                  <a:pt x="10271" y="627147"/>
                </a:lnTo>
                <a:lnTo>
                  <a:pt x="35877" y="655188"/>
                </a:lnTo>
                <a:lnTo>
                  <a:pt x="70151" y="662676"/>
                </a:lnTo>
                <a:lnTo>
                  <a:pt x="106425" y="648855"/>
                </a:lnTo>
                <a:lnTo>
                  <a:pt x="484759" y="69596"/>
                </a:lnTo>
                <a:lnTo>
                  <a:pt x="378333" y="0"/>
                </a:lnTo>
                <a:close/>
              </a:path>
            </a:pathLst>
          </a:custGeom>
          <a:solidFill>
            <a:srgbClr val="96DBD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0215" y="3501771"/>
            <a:ext cx="477520" cy="655955"/>
          </a:xfrm>
          <a:custGeom>
            <a:avLst/>
            <a:gdLst/>
            <a:ahLst/>
            <a:cxnLst/>
            <a:rect l="l" t="t" r="r" b="b"/>
            <a:pathLst>
              <a:path w="477520" h="655954">
                <a:moveTo>
                  <a:pt x="378333" y="0"/>
                </a:moveTo>
                <a:lnTo>
                  <a:pt x="0" y="579399"/>
                </a:lnTo>
                <a:lnTo>
                  <a:pt x="4117" y="617876"/>
                </a:lnTo>
                <a:lnTo>
                  <a:pt x="27606" y="645150"/>
                </a:lnTo>
                <a:lnTo>
                  <a:pt x="62025" y="655712"/>
                </a:lnTo>
                <a:lnTo>
                  <a:pt x="98933" y="644055"/>
                </a:lnTo>
                <a:lnTo>
                  <a:pt x="477393" y="64642"/>
                </a:lnTo>
                <a:lnTo>
                  <a:pt x="378333" y="0"/>
                </a:lnTo>
                <a:close/>
              </a:path>
            </a:pathLst>
          </a:custGeom>
          <a:solidFill>
            <a:srgbClr val="319CA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32885" y="3379851"/>
            <a:ext cx="605790" cy="763905"/>
          </a:xfrm>
          <a:custGeom>
            <a:avLst/>
            <a:gdLst/>
            <a:ahLst/>
            <a:cxnLst/>
            <a:rect l="l" t="t" r="r" b="b"/>
            <a:pathLst>
              <a:path w="605789" h="763904">
                <a:moveTo>
                  <a:pt x="418973" y="0"/>
                </a:moveTo>
                <a:lnTo>
                  <a:pt x="0" y="641502"/>
                </a:lnTo>
                <a:lnTo>
                  <a:pt x="186689" y="763435"/>
                </a:lnTo>
                <a:lnTo>
                  <a:pt x="605663" y="121919"/>
                </a:lnTo>
                <a:lnTo>
                  <a:pt x="418973" y="0"/>
                </a:lnTo>
                <a:close/>
              </a:path>
            </a:pathLst>
          </a:custGeom>
          <a:solidFill>
            <a:srgbClr val="51C3C9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06416" y="1557400"/>
            <a:ext cx="490855" cy="657225"/>
          </a:xfrm>
          <a:custGeom>
            <a:avLst/>
            <a:gdLst/>
            <a:ahLst/>
            <a:cxnLst/>
            <a:rect l="l" t="t" r="r" b="b"/>
            <a:pathLst>
              <a:path w="490854" h="657225">
                <a:moveTo>
                  <a:pt x="383794" y="0"/>
                </a:moveTo>
                <a:lnTo>
                  <a:pt x="0" y="587629"/>
                </a:lnTo>
                <a:lnTo>
                  <a:pt x="106553" y="657225"/>
                </a:lnTo>
                <a:lnTo>
                  <a:pt x="490347" y="69596"/>
                </a:lnTo>
                <a:lnTo>
                  <a:pt x="383794" y="0"/>
                </a:lnTo>
                <a:close/>
              </a:path>
            </a:pathLst>
          </a:custGeom>
          <a:solidFill>
            <a:srgbClr val="3ADD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99659" y="1748917"/>
            <a:ext cx="483234" cy="652780"/>
          </a:xfrm>
          <a:custGeom>
            <a:avLst/>
            <a:gdLst/>
            <a:ahLst/>
            <a:cxnLst/>
            <a:rect l="l" t="t" r="r" b="b"/>
            <a:pathLst>
              <a:path w="483235" h="652780">
                <a:moveTo>
                  <a:pt x="383793" y="0"/>
                </a:moveTo>
                <a:lnTo>
                  <a:pt x="0" y="587629"/>
                </a:lnTo>
                <a:lnTo>
                  <a:pt x="98932" y="652272"/>
                </a:lnTo>
                <a:lnTo>
                  <a:pt x="482726" y="64643"/>
                </a:lnTo>
                <a:lnTo>
                  <a:pt x="383793" y="0"/>
                </a:lnTo>
                <a:close/>
              </a:path>
            </a:pathLst>
          </a:custGeom>
          <a:solidFill>
            <a:srgbClr val="00708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12970" y="1626997"/>
            <a:ext cx="570865" cy="709930"/>
          </a:xfrm>
          <a:custGeom>
            <a:avLst/>
            <a:gdLst/>
            <a:ahLst/>
            <a:cxnLst/>
            <a:rect l="l" t="t" r="r" b="b"/>
            <a:pathLst>
              <a:path w="570864" h="709930">
                <a:moveTo>
                  <a:pt x="383793" y="0"/>
                </a:moveTo>
                <a:lnTo>
                  <a:pt x="0" y="587628"/>
                </a:lnTo>
                <a:lnTo>
                  <a:pt x="186689" y="709548"/>
                </a:lnTo>
                <a:lnTo>
                  <a:pt x="570483" y="121919"/>
                </a:lnTo>
                <a:lnTo>
                  <a:pt x="383793" y="0"/>
                </a:lnTo>
                <a:close/>
              </a:path>
            </a:pathLst>
          </a:custGeom>
          <a:solidFill>
            <a:srgbClr val="0096B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45433" y="2723895"/>
            <a:ext cx="489584" cy="655955"/>
          </a:xfrm>
          <a:custGeom>
            <a:avLst/>
            <a:gdLst/>
            <a:ahLst/>
            <a:cxnLst/>
            <a:rect l="l" t="t" r="r" b="b"/>
            <a:pathLst>
              <a:path w="489585" h="655954">
                <a:moveTo>
                  <a:pt x="382904" y="0"/>
                </a:moveTo>
                <a:lnTo>
                  <a:pt x="0" y="586359"/>
                </a:lnTo>
                <a:lnTo>
                  <a:pt x="106425" y="655955"/>
                </a:lnTo>
                <a:lnTo>
                  <a:pt x="489457" y="69596"/>
                </a:lnTo>
                <a:lnTo>
                  <a:pt x="382904" y="0"/>
                </a:lnTo>
                <a:close/>
              </a:path>
            </a:pathLst>
          </a:custGeom>
          <a:solidFill>
            <a:srgbClr val="89D1DB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38548" y="2915411"/>
            <a:ext cx="481965" cy="651510"/>
          </a:xfrm>
          <a:custGeom>
            <a:avLst/>
            <a:gdLst/>
            <a:ahLst/>
            <a:cxnLst/>
            <a:rect l="l" t="t" r="r" b="b"/>
            <a:pathLst>
              <a:path w="481964" h="651510">
                <a:moveTo>
                  <a:pt x="383031" y="0"/>
                </a:moveTo>
                <a:lnTo>
                  <a:pt x="0" y="586358"/>
                </a:lnTo>
                <a:lnTo>
                  <a:pt x="99060" y="651001"/>
                </a:lnTo>
                <a:lnTo>
                  <a:pt x="481964" y="64643"/>
                </a:lnTo>
                <a:lnTo>
                  <a:pt x="383031" y="0"/>
                </a:lnTo>
                <a:close/>
              </a:path>
            </a:pathLst>
          </a:custGeom>
          <a:solidFill>
            <a:srgbClr val="2C859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51859" y="2793492"/>
            <a:ext cx="570230" cy="708660"/>
          </a:xfrm>
          <a:custGeom>
            <a:avLst/>
            <a:gdLst/>
            <a:ahLst/>
            <a:cxnLst/>
            <a:rect l="l" t="t" r="r" b="b"/>
            <a:pathLst>
              <a:path w="570229" h="708660">
                <a:moveTo>
                  <a:pt x="383031" y="0"/>
                </a:moveTo>
                <a:lnTo>
                  <a:pt x="0" y="586358"/>
                </a:lnTo>
                <a:lnTo>
                  <a:pt x="186689" y="708278"/>
                </a:lnTo>
                <a:lnTo>
                  <a:pt x="569721" y="121919"/>
                </a:lnTo>
                <a:lnTo>
                  <a:pt x="383031" y="0"/>
                </a:lnTo>
                <a:close/>
              </a:path>
            </a:pathLst>
          </a:custGeom>
          <a:solidFill>
            <a:srgbClr val="3BB1C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28338" y="2145029"/>
            <a:ext cx="485140" cy="648970"/>
          </a:xfrm>
          <a:custGeom>
            <a:avLst/>
            <a:gdLst/>
            <a:ahLst/>
            <a:cxnLst/>
            <a:rect l="l" t="t" r="r" b="b"/>
            <a:pathLst>
              <a:path w="485139" h="648969">
                <a:moveTo>
                  <a:pt x="378078" y="0"/>
                </a:moveTo>
                <a:lnTo>
                  <a:pt x="0" y="578865"/>
                </a:lnTo>
                <a:lnTo>
                  <a:pt x="106552" y="648462"/>
                </a:lnTo>
                <a:lnTo>
                  <a:pt x="484632" y="69595"/>
                </a:lnTo>
                <a:lnTo>
                  <a:pt x="378078" y="0"/>
                </a:lnTo>
                <a:close/>
              </a:path>
            </a:pathLst>
          </a:custGeom>
          <a:solidFill>
            <a:srgbClr val="62D5E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21580" y="2336545"/>
            <a:ext cx="477520" cy="643890"/>
          </a:xfrm>
          <a:custGeom>
            <a:avLst/>
            <a:gdLst/>
            <a:ahLst/>
            <a:cxnLst/>
            <a:rect l="l" t="t" r="r" b="b"/>
            <a:pathLst>
              <a:path w="477520" h="643889">
                <a:moveTo>
                  <a:pt x="378079" y="0"/>
                </a:moveTo>
                <a:lnTo>
                  <a:pt x="0" y="578866"/>
                </a:lnTo>
                <a:lnTo>
                  <a:pt x="98933" y="643509"/>
                </a:lnTo>
                <a:lnTo>
                  <a:pt x="477012" y="64643"/>
                </a:lnTo>
                <a:lnTo>
                  <a:pt x="378079" y="0"/>
                </a:lnTo>
                <a:close/>
              </a:path>
            </a:pathLst>
          </a:custGeom>
          <a:solidFill>
            <a:srgbClr val="127B8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34890" y="2214626"/>
            <a:ext cx="565150" cy="701040"/>
          </a:xfrm>
          <a:custGeom>
            <a:avLst/>
            <a:gdLst/>
            <a:ahLst/>
            <a:cxnLst/>
            <a:rect l="l" t="t" r="r" b="b"/>
            <a:pathLst>
              <a:path w="565150" h="701039">
                <a:moveTo>
                  <a:pt x="378079" y="0"/>
                </a:moveTo>
                <a:lnTo>
                  <a:pt x="0" y="578866"/>
                </a:lnTo>
                <a:lnTo>
                  <a:pt x="186689" y="700786"/>
                </a:lnTo>
                <a:lnTo>
                  <a:pt x="564769" y="121919"/>
                </a:lnTo>
                <a:lnTo>
                  <a:pt x="378079" y="0"/>
                </a:lnTo>
                <a:close/>
              </a:path>
            </a:pathLst>
          </a:custGeom>
          <a:solidFill>
            <a:srgbClr val="1AA4B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71215" y="3889146"/>
            <a:ext cx="488314" cy="512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20160" y="4309274"/>
            <a:ext cx="193166" cy="2180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90388" y="1813560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0" y="0"/>
                </a:lnTo>
                <a:lnTo>
                  <a:pt x="0" y="210312"/>
                </a:lnTo>
                <a:lnTo>
                  <a:pt x="5551" y="258551"/>
                </a:lnTo>
                <a:lnTo>
                  <a:pt x="21367" y="302825"/>
                </a:lnTo>
                <a:lnTo>
                  <a:pt x="46186" y="341873"/>
                </a:lnTo>
                <a:lnTo>
                  <a:pt x="78750" y="374437"/>
                </a:lnTo>
                <a:lnTo>
                  <a:pt x="117798" y="399256"/>
                </a:lnTo>
                <a:lnTo>
                  <a:pt x="162072" y="415072"/>
                </a:lnTo>
                <a:lnTo>
                  <a:pt x="210312" y="420623"/>
                </a:lnTo>
                <a:lnTo>
                  <a:pt x="258551" y="415072"/>
                </a:lnTo>
                <a:lnTo>
                  <a:pt x="302825" y="399256"/>
                </a:lnTo>
                <a:lnTo>
                  <a:pt x="341873" y="374437"/>
                </a:lnTo>
                <a:lnTo>
                  <a:pt x="374437" y="341873"/>
                </a:lnTo>
                <a:lnTo>
                  <a:pt x="399256" y="302825"/>
                </a:lnTo>
                <a:lnTo>
                  <a:pt x="415072" y="258551"/>
                </a:lnTo>
                <a:lnTo>
                  <a:pt x="420624" y="210312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0096B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77284" y="1732788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2"/>
                </a:lnTo>
                <a:lnTo>
                  <a:pt x="5551" y="258551"/>
                </a:lnTo>
                <a:lnTo>
                  <a:pt x="21367" y="302825"/>
                </a:lnTo>
                <a:lnTo>
                  <a:pt x="46186" y="341873"/>
                </a:lnTo>
                <a:lnTo>
                  <a:pt x="78750" y="374437"/>
                </a:lnTo>
                <a:lnTo>
                  <a:pt x="117798" y="399256"/>
                </a:lnTo>
                <a:lnTo>
                  <a:pt x="162072" y="415072"/>
                </a:lnTo>
                <a:lnTo>
                  <a:pt x="210312" y="420624"/>
                </a:lnTo>
                <a:lnTo>
                  <a:pt x="420624" y="420624"/>
                </a:lnTo>
                <a:lnTo>
                  <a:pt x="420624" y="210312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1AA4B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25952" y="2892551"/>
            <a:ext cx="419100" cy="421005"/>
          </a:xfrm>
          <a:custGeom>
            <a:avLst/>
            <a:gdLst/>
            <a:ahLst/>
            <a:cxnLst/>
            <a:rect l="l" t="t" r="r" b="b"/>
            <a:pathLst>
              <a:path w="419100" h="421004">
                <a:moveTo>
                  <a:pt x="209550" y="0"/>
                </a:moveTo>
                <a:lnTo>
                  <a:pt x="161512" y="5551"/>
                </a:lnTo>
                <a:lnTo>
                  <a:pt x="117410" y="21367"/>
                </a:lnTo>
                <a:lnTo>
                  <a:pt x="78501" y="46186"/>
                </a:lnTo>
                <a:lnTo>
                  <a:pt x="46046" y="78750"/>
                </a:lnTo>
                <a:lnTo>
                  <a:pt x="21304" y="117798"/>
                </a:lnTo>
                <a:lnTo>
                  <a:pt x="5536" y="162072"/>
                </a:lnTo>
                <a:lnTo>
                  <a:pt x="0" y="210312"/>
                </a:lnTo>
                <a:lnTo>
                  <a:pt x="5536" y="258551"/>
                </a:lnTo>
                <a:lnTo>
                  <a:pt x="21304" y="302825"/>
                </a:lnTo>
                <a:lnTo>
                  <a:pt x="46046" y="341873"/>
                </a:lnTo>
                <a:lnTo>
                  <a:pt x="78501" y="374437"/>
                </a:lnTo>
                <a:lnTo>
                  <a:pt x="117410" y="399256"/>
                </a:lnTo>
                <a:lnTo>
                  <a:pt x="161512" y="415072"/>
                </a:lnTo>
                <a:lnTo>
                  <a:pt x="209550" y="420624"/>
                </a:lnTo>
                <a:lnTo>
                  <a:pt x="419100" y="420624"/>
                </a:lnTo>
                <a:lnTo>
                  <a:pt x="419100" y="210312"/>
                </a:lnTo>
                <a:lnTo>
                  <a:pt x="413563" y="162072"/>
                </a:lnTo>
                <a:lnTo>
                  <a:pt x="397795" y="117798"/>
                </a:lnTo>
                <a:lnTo>
                  <a:pt x="373053" y="78750"/>
                </a:lnTo>
                <a:lnTo>
                  <a:pt x="340598" y="46186"/>
                </a:lnTo>
                <a:lnTo>
                  <a:pt x="301689" y="21367"/>
                </a:lnTo>
                <a:lnTo>
                  <a:pt x="257587" y="5551"/>
                </a:lnTo>
                <a:lnTo>
                  <a:pt x="209550" y="0"/>
                </a:lnTo>
                <a:close/>
              </a:path>
            </a:pathLst>
          </a:custGeom>
          <a:solidFill>
            <a:srgbClr val="51C3C9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25340" y="2977895"/>
            <a:ext cx="421005" cy="419100"/>
          </a:xfrm>
          <a:custGeom>
            <a:avLst/>
            <a:gdLst/>
            <a:ahLst/>
            <a:cxnLst/>
            <a:rect l="l" t="t" r="r" b="b"/>
            <a:pathLst>
              <a:path w="421004" h="419100">
                <a:moveTo>
                  <a:pt x="210312" y="0"/>
                </a:moveTo>
                <a:lnTo>
                  <a:pt x="0" y="0"/>
                </a:lnTo>
                <a:lnTo>
                  <a:pt x="0" y="209550"/>
                </a:lnTo>
                <a:lnTo>
                  <a:pt x="5551" y="257587"/>
                </a:lnTo>
                <a:lnTo>
                  <a:pt x="21367" y="301689"/>
                </a:lnTo>
                <a:lnTo>
                  <a:pt x="46186" y="340598"/>
                </a:lnTo>
                <a:lnTo>
                  <a:pt x="78750" y="373053"/>
                </a:lnTo>
                <a:lnTo>
                  <a:pt x="117798" y="397795"/>
                </a:lnTo>
                <a:lnTo>
                  <a:pt x="162072" y="413563"/>
                </a:lnTo>
                <a:lnTo>
                  <a:pt x="210312" y="419100"/>
                </a:lnTo>
                <a:lnTo>
                  <a:pt x="258551" y="413563"/>
                </a:lnTo>
                <a:lnTo>
                  <a:pt x="302825" y="397795"/>
                </a:lnTo>
                <a:lnTo>
                  <a:pt x="341873" y="373053"/>
                </a:lnTo>
                <a:lnTo>
                  <a:pt x="374437" y="340598"/>
                </a:lnTo>
                <a:lnTo>
                  <a:pt x="399256" y="301689"/>
                </a:lnTo>
                <a:lnTo>
                  <a:pt x="415072" y="257587"/>
                </a:lnTo>
                <a:lnTo>
                  <a:pt x="420624" y="209550"/>
                </a:lnTo>
                <a:lnTo>
                  <a:pt x="415072" y="161512"/>
                </a:lnTo>
                <a:lnTo>
                  <a:pt x="399256" y="117410"/>
                </a:lnTo>
                <a:lnTo>
                  <a:pt x="374437" y="78501"/>
                </a:lnTo>
                <a:lnTo>
                  <a:pt x="341873" y="46046"/>
                </a:lnTo>
                <a:lnTo>
                  <a:pt x="302825" y="21304"/>
                </a:lnTo>
                <a:lnTo>
                  <a:pt x="258551" y="5536"/>
                </a:lnTo>
                <a:lnTo>
                  <a:pt x="210312" y="0"/>
                </a:lnTo>
                <a:close/>
              </a:path>
            </a:pathLst>
          </a:custGeom>
          <a:solidFill>
            <a:srgbClr val="3BB1C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45764" y="291236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189737" y="0"/>
                </a:moveTo>
                <a:lnTo>
                  <a:pt x="139303" y="6778"/>
                </a:lnTo>
                <a:lnTo>
                  <a:pt x="93980" y="25907"/>
                </a:lnTo>
                <a:lnTo>
                  <a:pt x="55578" y="55578"/>
                </a:lnTo>
                <a:lnTo>
                  <a:pt x="25908" y="93980"/>
                </a:lnTo>
                <a:lnTo>
                  <a:pt x="6778" y="139303"/>
                </a:lnTo>
                <a:lnTo>
                  <a:pt x="0" y="189737"/>
                </a:lnTo>
                <a:lnTo>
                  <a:pt x="6778" y="240172"/>
                </a:lnTo>
                <a:lnTo>
                  <a:pt x="25907" y="285495"/>
                </a:lnTo>
                <a:lnTo>
                  <a:pt x="55578" y="323897"/>
                </a:lnTo>
                <a:lnTo>
                  <a:pt x="93979" y="353568"/>
                </a:lnTo>
                <a:lnTo>
                  <a:pt x="139303" y="372697"/>
                </a:lnTo>
                <a:lnTo>
                  <a:pt x="189737" y="379475"/>
                </a:lnTo>
                <a:lnTo>
                  <a:pt x="240172" y="372697"/>
                </a:lnTo>
                <a:lnTo>
                  <a:pt x="285495" y="353568"/>
                </a:lnTo>
                <a:lnTo>
                  <a:pt x="323897" y="323897"/>
                </a:lnTo>
                <a:lnTo>
                  <a:pt x="353567" y="285495"/>
                </a:lnTo>
                <a:lnTo>
                  <a:pt x="372697" y="240172"/>
                </a:lnTo>
                <a:lnTo>
                  <a:pt x="379475" y="189737"/>
                </a:lnTo>
                <a:lnTo>
                  <a:pt x="372697" y="139303"/>
                </a:lnTo>
                <a:lnTo>
                  <a:pt x="353568" y="93980"/>
                </a:lnTo>
                <a:lnTo>
                  <a:pt x="323897" y="55578"/>
                </a:lnTo>
                <a:lnTo>
                  <a:pt x="285496" y="25907"/>
                </a:lnTo>
                <a:lnTo>
                  <a:pt x="240172" y="6778"/>
                </a:lnTo>
                <a:lnTo>
                  <a:pt x="18973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45152" y="299770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189737" y="0"/>
                </a:moveTo>
                <a:lnTo>
                  <a:pt x="139303" y="6778"/>
                </a:lnTo>
                <a:lnTo>
                  <a:pt x="93980" y="25907"/>
                </a:lnTo>
                <a:lnTo>
                  <a:pt x="55578" y="55578"/>
                </a:lnTo>
                <a:lnTo>
                  <a:pt x="25908" y="93980"/>
                </a:lnTo>
                <a:lnTo>
                  <a:pt x="6778" y="139303"/>
                </a:lnTo>
                <a:lnTo>
                  <a:pt x="0" y="189737"/>
                </a:lnTo>
                <a:lnTo>
                  <a:pt x="6778" y="240172"/>
                </a:lnTo>
                <a:lnTo>
                  <a:pt x="25907" y="285495"/>
                </a:lnTo>
                <a:lnTo>
                  <a:pt x="55578" y="323897"/>
                </a:lnTo>
                <a:lnTo>
                  <a:pt x="93979" y="353568"/>
                </a:lnTo>
                <a:lnTo>
                  <a:pt x="139303" y="372697"/>
                </a:lnTo>
                <a:lnTo>
                  <a:pt x="189737" y="379475"/>
                </a:lnTo>
                <a:lnTo>
                  <a:pt x="240172" y="372697"/>
                </a:lnTo>
                <a:lnTo>
                  <a:pt x="285495" y="353568"/>
                </a:lnTo>
                <a:lnTo>
                  <a:pt x="323897" y="323897"/>
                </a:lnTo>
                <a:lnTo>
                  <a:pt x="353567" y="285495"/>
                </a:lnTo>
                <a:lnTo>
                  <a:pt x="372697" y="240172"/>
                </a:lnTo>
                <a:lnTo>
                  <a:pt x="379475" y="189737"/>
                </a:lnTo>
                <a:lnTo>
                  <a:pt x="372697" y="139303"/>
                </a:lnTo>
                <a:lnTo>
                  <a:pt x="353568" y="93980"/>
                </a:lnTo>
                <a:lnTo>
                  <a:pt x="323897" y="55578"/>
                </a:lnTo>
                <a:lnTo>
                  <a:pt x="285496" y="25907"/>
                </a:lnTo>
                <a:lnTo>
                  <a:pt x="240172" y="6778"/>
                </a:lnTo>
                <a:lnTo>
                  <a:pt x="18973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11723" y="1833372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30">
                <a:moveTo>
                  <a:pt x="189737" y="0"/>
                </a:moveTo>
                <a:lnTo>
                  <a:pt x="139303" y="6778"/>
                </a:lnTo>
                <a:lnTo>
                  <a:pt x="93980" y="25908"/>
                </a:lnTo>
                <a:lnTo>
                  <a:pt x="55578" y="55578"/>
                </a:lnTo>
                <a:lnTo>
                  <a:pt x="25908" y="93980"/>
                </a:lnTo>
                <a:lnTo>
                  <a:pt x="6778" y="139303"/>
                </a:lnTo>
                <a:lnTo>
                  <a:pt x="0" y="189737"/>
                </a:lnTo>
                <a:lnTo>
                  <a:pt x="6778" y="240172"/>
                </a:lnTo>
                <a:lnTo>
                  <a:pt x="25907" y="285495"/>
                </a:lnTo>
                <a:lnTo>
                  <a:pt x="55578" y="323897"/>
                </a:lnTo>
                <a:lnTo>
                  <a:pt x="93979" y="353568"/>
                </a:lnTo>
                <a:lnTo>
                  <a:pt x="139303" y="372697"/>
                </a:lnTo>
                <a:lnTo>
                  <a:pt x="189737" y="379475"/>
                </a:lnTo>
                <a:lnTo>
                  <a:pt x="240172" y="372697"/>
                </a:lnTo>
                <a:lnTo>
                  <a:pt x="285495" y="353568"/>
                </a:lnTo>
                <a:lnTo>
                  <a:pt x="323897" y="323897"/>
                </a:lnTo>
                <a:lnTo>
                  <a:pt x="353567" y="285495"/>
                </a:lnTo>
                <a:lnTo>
                  <a:pt x="372697" y="240172"/>
                </a:lnTo>
                <a:lnTo>
                  <a:pt x="379475" y="189737"/>
                </a:lnTo>
                <a:lnTo>
                  <a:pt x="372697" y="139303"/>
                </a:lnTo>
                <a:lnTo>
                  <a:pt x="353568" y="93980"/>
                </a:lnTo>
                <a:lnTo>
                  <a:pt x="323897" y="55578"/>
                </a:lnTo>
                <a:lnTo>
                  <a:pt x="285496" y="25908"/>
                </a:lnTo>
                <a:lnTo>
                  <a:pt x="240172" y="6778"/>
                </a:lnTo>
                <a:lnTo>
                  <a:pt x="18973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98620" y="1752600"/>
            <a:ext cx="378460" cy="379730"/>
          </a:xfrm>
          <a:custGeom>
            <a:avLst/>
            <a:gdLst/>
            <a:ahLst/>
            <a:cxnLst/>
            <a:rect l="l" t="t" r="r" b="b"/>
            <a:pathLst>
              <a:path w="378460" h="379730">
                <a:moveTo>
                  <a:pt x="188975" y="0"/>
                </a:moveTo>
                <a:lnTo>
                  <a:pt x="138729" y="6778"/>
                </a:lnTo>
                <a:lnTo>
                  <a:pt x="93584" y="25908"/>
                </a:lnTo>
                <a:lnTo>
                  <a:pt x="55340" y="55578"/>
                </a:lnTo>
                <a:lnTo>
                  <a:pt x="25795" y="93980"/>
                </a:lnTo>
                <a:lnTo>
                  <a:pt x="6748" y="139303"/>
                </a:lnTo>
                <a:lnTo>
                  <a:pt x="0" y="189737"/>
                </a:lnTo>
                <a:lnTo>
                  <a:pt x="6748" y="240172"/>
                </a:lnTo>
                <a:lnTo>
                  <a:pt x="25795" y="285495"/>
                </a:lnTo>
                <a:lnTo>
                  <a:pt x="55340" y="323897"/>
                </a:lnTo>
                <a:lnTo>
                  <a:pt x="93584" y="353568"/>
                </a:lnTo>
                <a:lnTo>
                  <a:pt x="138729" y="372697"/>
                </a:lnTo>
                <a:lnTo>
                  <a:pt x="188975" y="379475"/>
                </a:lnTo>
                <a:lnTo>
                  <a:pt x="239222" y="372697"/>
                </a:lnTo>
                <a:lnTo>
                  <a:pt x="284367" y="353568"/>
                </a:lnTo>
                <a:lnTo>
                  <a:pt x="322611" y="323897"/>
                </a:lnTo>
                <a:lnTo>
                  <a:pt x="352156" y="285495"/>
                </a:lnTo>
                <a:lnTo>
                  <a:pt x="371203" y="240172"/>
                </a:lnTo>
                <a:lnTo>
                  <a:pt x="377951" y="189737"/>
                </a:lnTo>
                <a:lnTo>
                  <a:pt x="371203" y="139303"/>
                </a:lnTo>
                <a:lnTo>
                  <a:pt x="352156" y="93980"/>
                </a:lnTo>
                <a:lnTo>
                  <a:pt x="322611" y="55578"/>
                </a:lnTo>
                <a:lnTo>
                  <a:pt x="284367" y="25908"/>
                </a:lnTo>
                <a:lnTo>
                  <a:pt x="239222" y="6778"/>
                </a:lnTo>
                <a:lnTo>
                  <a:pt x="188975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50814" y="2967355"/>
            <a:ext cx="2852420" cy="4286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13410" marR="5080" indent="-600710">
              <a:lnSpc>
                <a:spcPts val="1490"/>
              </a:lnSpc>
              <a:spcBef>
                <a:spcPts val="310"/>
              </a:spcBef>
            </a:pPr>
            <a:r>
              <a:rPr sz="1400" spc="-5" dirty="0">
                <a:solidFill>
                  <a:srgbClr val="56555A"/>
                </a:solidFill>
                <a:cs typeface="Calibri"/>
              </a:rPr>
              <a:t>Include the variables mpg, disp, hp and  </a:t>
            </a:r>
            <a:r>
              <a:rPr sz="1400" dirty="0">
                <a:solidFill>
                  <a:srgbClr val="56555A"/>
                </a:solidFill>
                <a:cs typeface="Calibri"/>
              </a:rPr>
              <a:t>wt </a:t>
            </a:r>
            <a:r>
              <a:rPr sz="1400" spc="-5" dirty="0">
                <a:solidFill>
                  <a:srgbClr val="56555A"/>
                </a:solidFill>
                <a:cs typeface="Calibri"/>
              </a:rPr>
              <a:t>against </a:t>
            </a:r>
            <a:r>
              <a:rPr sz="1400" dirty="0">
                <a:solidFill>
                  <a:srgbClr val="56555A"/>
                </a:solidFill>
                <a:cs typeface="Calibri"/>
              </a:rPr>
              <a:t>am</a:t>
            </a:r>
            <a:r>
              <a:rPr sz="1400" spc="-30" dirty="0">
                <a:solidFill>
                  <a:srgbClr val="56555A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6555A"/>
                </a:solidFill>
                <a:cs typeface="Calibri"/>
              </a:rPr>
              <a:t>variable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486400" y="1903476"/>
            <a:ext cx="237744" cy="2407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53355" y="3066288"/>
            <a:ext cx="164592" cy="242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37981" y="2996183"/>
            <a:ext cx="194992" cy="2118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253484" y="1906523"/>
            <a:ext cx="268605" cy="73660"/>
          </a:xfrm>
          <a:custGeom>
            <a:avLst/>
            <a:gdLst/>
            <a:ahLst/>
            <a:cxnLst/>
            <a:rect l="l" t="t" r="r" b="b"/>
            <a:pathLst>
              <a:path w="268604" h="73660">
                <a:moveTo>
                  <a:pt x="232155" y="61594"/>
                </a:moveTo>
                <a:lnTo>
                  <a:pt x="211959" y="66401"/>
                </a:lnTo>
                <a:lnTo>
                  <a:pt x="188499" y="70040"/>
                </a:lnTo>
                <a:lnTo>
                  <a:pt x="162325" y="72346"/>
                </a:lnTo>
                <a:lnTo>
                  <a:pt x="133985" y="73151"/>
                </a:lnTo>
                <a:lnTo>
                  <a:pt x="81813" y="70278"/>
                </a:lnTo>
                <a:lnTo>
                  <a:pt x="39227" y="62452"/>
                </a:lnTo>
                <a:lnTo>
                  <a:pt x="10523" y="50863"/>
                </a:lnTo>
                <a:lnTo>
                  <a:pt x="0" y="36702"/>
                </a:lnTo>
                <a:lnTo>
                  <a:pt x="10523" y="22395"/>
                </a:lnTo>
                <a:lnTo>
                  <a:pt x="39227" y="10731"/>
                </a:lnTo>
                <a:lnTo>
                  <a:pt x="81813" y="2877"/>
                </a:lnTo>
                <a:lnTo>
                  <a:pt x="133985" y="0"/>
                </a:lnTo>
                <a:lnTo>
                  <a:pt x="186142" y="2877"/>
                </a:lnTo>
                <a:lnTo>
                  <a:pt x="228822" y="10731"/>
                </a:lnTo>
                <a:lnTo>
                  <a:pt x="257643" y="22395"/>
                </a:lnTo>
                <a:lnTo>
                  <a:pt x="268224" y="36702"/>
                </a:lnTo>
                <a:lnTo>
                  <a:pt x="266922" y="41727"/>
                </a:lnTo>
                <a:lnTo>
                  <a:pt x="263143" y="46608"/>
                </a:lnTo>
                <a:lnTo>
                  <a:pt x="257079" y="51204"/>
                </a:lnTo>
                <a:lnTo>
                  <a:pt x="248919" y="55371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305300" y="1819497"/>
            <a:ext cx="202692" cy="2446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07940" y="2879216"/>
            <a:ext cx="574675" cy="67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4250" spc="5" dirty="0">
                <a:solidFill>
                  <a:srgbClr val="56555A"/>
                </a:solidFill>
                <a:cs typeface="Calibri"/>
              </a:rPr>
              <a:t>02</a:t>
            </a:r>
            <a:endParaRPr sz="4250">
              <a:solidFill>
                <a:prstClr val="black"/>
              </a:solidFill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34150" y="1855470"/>
            <a:ext cx="1964689" cy="4286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8920" marR="5080" indent="-236220">
              <a:lnSpc>
                <a:spcPts val="1490"/>
              </a:lnSpc>
              <a:spcBef>
                <a:spcPts val="310"/>
              </a:spcBef>
            </a:pPr>
            <a:r>
              <a:rPr sz="1400" spc="-5" dirty="0">
                <a:solidFill>
                  <a:srgbClr val="56555A"/>
                </a:solidFill>
                <a:cs typeface="Calibri"/>
              </a:rPr>
              <a:t>Check </a:t>
            </a:r>
            <a:r>
              <a:rPr sz="1400" dirty="0">
                <a:solidFill>
                  <a:srgbClr val="56555A"/>
                </a:solidFill>
                <a:cs typeface="Calibri"/>
              </a:rPr>
              <a:t>the </a:t>
            </a:r>
            <a:r>
              <a:rPr sz="1400" spc="-10" dirty="0">
                <a:solidFill>
                  <a:srgbClr val="56555A"/>
                </a:solidFill>
                <a:cs typeface="Calibri"/>
              </a:rPr>
              <a:t>accuracy </a:t>
            </a:r>
            <a:r>
              <a:rPr sz="1400" spc="-5" dirty="0">
                <a:solidFill>
                  <a:srgbClr val="56555A"/>
                </a:solidFill>
                <a:cs typeface="Calibri"/>
              </a:rPr>
              <a:t>of </a:t>
            </a:r>
            <a:r>
              <a:rPr sz="1400" spc="-10" dirty="0">
                <a:solidFill>
                  <a:srgbClr val="56555A"/>
                </a:solidFill>
                <a:cs typeface="Calibri"/>
              </a:rPr>
              <a:t>your  </a:t>
            </a:r>
            <a:r>
              <a:rPr sz="1400" spc="-5" dirty="0">
                <a:solidFill>
                  <a:srgbClr val="56555A"/>
                </a:solidFill>
                <a:cs typeface="Calibri"/>
              </a:rPr>
              <a:t>clustering</a:t>
            </a:r>
            <a:r>
              <a:rPr sz="1400" spc="-10" dirty="0">
                <a:solidFill>
                  <a:srgbClr val="56555A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6555A"/>
                </a:solidFill>
                <a:cs typeface="Calibri"/>
              </a:rPr>
              <a:t>technique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58002" y="1728597"/>
            <a:ext cx="574040" cy="67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4250" dirty="0">
                <a:solidFill>
                  <a:srgbClr val="56555A"/>
                </a:solidFill>
                <a:cs typeface="Calibri"/>
              </a:rPr>
              <a:t>04</a:t>
            </a:r>
            <a:endParaRPr sz="4250">
              <a:solidFill>
                <a:prstClr val="black"/>
              </a:solidFill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0349" y="2640533"/>
            <a:ext cx="2893695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spc="-5" dirty="0">
                <a:solidFill>
                  <a:srgbClr val="56555A"/>
                </a:solidFill>
                <a:cs typeface="Calibri"/>
              </a:rPr>
              <a:t>Import the </a:t>
            </a:r>
            <a:r>
              <a:rPr sz="1400" spc="-10" dirty="0">
                <a:solidFill>
                  <a:srgbClr val="56555A"/>
                </a:solidFill>
                <a:cs typeface="Calibri"/>
              </a:rPr>
              <a:t>‘mtcars.csv’ dataset</a:t>
            </a:r>
            <a:r>
              <a:rPr sz="1400" spc="5" dirty="0">
                <a:solidFill>
                  <a:srgbClr val="56555A"/>
                </a:solidFill>
                <a:cs typeface="Calibri"/>
              </a:rPr>
              <a:t> </a:t>
            </a:r>
            <a:r>
              <a:rPr sz="6375" baseline="-14379" dirty="0">
                <a:solidFill>
                  <a:srgbClr val="56555A"/>
                </a:solidFill>
                <a:cs typeface="Calibri"/>
              </a:rPr>
              <a:t>01</a:t>
            </a:r>
            <a:endParaRPr sz="6375" baseline="-14379">
              <a:solidFill>
                <a:prstClr val="black"/>
              </a:solidFill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36091" y="1737106"/>
            <a:ext cx="2269490" cy="428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585"/>
              </a:lnSpc>
              <a:spcBef>
                <a:spcPts val="105"/>
              </a:spcBef>
            </a:pPr>
            <a:r>
              <a:rPr sz="1400" spc="-10" dirty="0">
                <a:solidFill>
                  <a:srgbClr val="56555A"/>
                </a:solidFill>
                <a:cs typeface="Calibri"/>
              </a:rPr>
              <a:t>Perform Hierarchical</a:t>
            </a:r>
            <a:r>
              <a:rPr sz="1400" spc="-45" dirty="0">
                <a:solidFill>
                  <a:srgbClr val="56555A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6555A"/>
                </a:solidFill>
                <a:cs typeface="Calibri"/>
              </a:rPr>
              <a:t>Clustering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algn="ctr">
              <a:lnSpc>
                <a:spcPts val="1585"/>
              </a:lnSpc>
            </a:pPr>
            <a:r>
              <a:rPr sz="1400" dirty="0">
                <a:solidFill>
                  <a:srgbClr val="56555A"/>
                </a:solidFill>
                <a:cs typeface="Calibri"/>
              </a:rPr>
              <a:t>on </a:t>
            </a:r>
            <a:r>
              <a:rPr sz="1400" spc="-5" dirty="0">
                <a:solidFill>
                  <a:srgbClr val="56555A"/>
                </a:solidFill>
                <a:cs typeface="Calibri"/>
              </a:rPr>
              <a:t>your</a:t>
            </a:r>
            <a:r>
              <a:rPr sz="1400" spc="-40" dirty="0">
                <a:solidFill>
                  <a:srgbClr val="56555A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6555A"/>
                </a:solidFill>
                <a:cs typeface="Calibri"/>
              </a:rPr>
              <a:t>data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3567429" y="1620469"/>
            <a:ext cx="574040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b="0" dirty="0">
                <a:solidFill>
                  <a:srgbClr val="56555A"/>
                </a:solidFill>
                <a:latin typeface="Calibri"/>
                <a:cs typeface="Calibri"/>
              </a:rPr>
              <a:t>03</a:t>
            </a:r>
            <a:endParaRPr sz="42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0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273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01: Import the</a:t>
            </a:r>
            <a:r>
              <a:rPr sz="2800" spc="3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Modules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1092708" y="1043939"/>
            <a:ext cx="6958965" cy="3368040"/>
          </a:xfrm>
          <a:custGeom>
            <a:avLst/>
            <a:gdLst/>
            <a:ahLst/>
            <a:cxnLst/>
            <a:rect l="l" t="t" r="r" b="b"/>
            <a:pathLst>
              <a:path w="6958965" h="3368040">
                <a:moveTo>
                  <a:pt x="0" y="3368040"/>
                </a:moveTo>
                <a:lnTo>
                  <a:pt x="6958583" y="3368040"/>
                </a:lnTo>
                <a:lnTo>
                  <a:pt x="6958583" y="0"/>
                </a:lnTo>
                <a:lnTo>
                  <a:pt x="0" y="0"/>
                </a:lnTo>
                <a:lnTo>
                  <a:pt x="0" y="336804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2708" y="1043939"/>
            <a:ext cx="6958965" cy="3368040"/>
          </a:xfrm>
          <a:custGeom>
            <a:avLst/>
            <a:gdLst/>
            <a:ahLst/>
            <a:cxnLst/>
            <a:rect l="l" t="t" r="r" b="b"/>
            <a:pathLst>
              <a:path w="6958965" h="3368040">
                <a:moveTo>
                  <a:pt x="0" y="3368040"/>
                </a:moveTo>
                <a:lnTo>
                  <a:pt x="6958583" y="3368040"/>
                </a:lnTo>
                <a:lnTo>
                  <a:pt x="6958583" y="0"/>
                </a:lnTo>
                <a:lnTo>
                  <a:pt x="0" y="0"/>
                </a:lnTo>
                <a:lnTo>
                  <a:pt x="0" y="3368040"/>
                </a:lnTo>
                <a:close/>
              </a:path>
            </a:pathLst>
          </a:custGeom>
          <a:ln w="12192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1752" y="1094358"/>
            <a:ext cx="5878195" cy="322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834765">
              <a:spcBef>
                <a:spcPts val="105"/>
              </a:spcBef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numpy </a:t>
            </a:r>
            <a:r>
              <a:rPr sz="1400" b="1" spc="-10" dirty="0">
                <a:solidFill>
                  <a:srgbClr val="000080"/>
                </a:solidFill>
                <a:latin typeface="Courier New"/>
                <a:cs typeface="Courier New"/>
              </a:rPr>
              <a:t>as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np 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pandas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sz="1400" b="1" spc="-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pd 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</a:t>
            </a:r>
            <a:r>
              <a:rPr sz="1400" b="1" spc="-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scipy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from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scipy.cluster.hierarchy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dendrogram,</a:t>
            </a:r>
            <a:r>
              <a:rPr sz="1400" spc="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linkage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marR="1175385" algn="just"/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from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scipy.cluster.hierarchy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fcluster 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from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scipy.cluster.hierarchy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cophenet 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from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scipy.spatial.distance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</a:t>
            </a:r>
            <a:r>
              <a:rPr sz="14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pdist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from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pylab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</a:t>
            </a:r>
            <a:r>
              <a:rPr sz="14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rcParams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seaborn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sz="1400" b="1" spc="-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sb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matplotlib.pyplot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sz="1400" b="1" spc="-5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plt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</a:t>
            </a:r>
            <a:r>
              <a:rPr sz="14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sklearn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from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sklearn.cluster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</a:t>
            </a:r>
            <a:r>
              <a:rPr sz="1400" b="1" spc="-6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AgglomerativeClustering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sklearn.metrics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sz="1400" b="1" spc="-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sm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418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7135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02: Set the </a:t>
            </a:r>
            <a:r>
              <a:rPr sz="2800" spc="-10" dirty="0">
                <a:solidFill>
                  <a:srgbClr val="095A82"/>
                </a:solidFill>
              </a:rPr>
              <a:t>Precision </a:t>
            </a:r>
            <a:r>
              <a:rPr sz="2800" spc="-5" dirty="0">
                <a:solidFill>
                  <a:srgbClr val="095A82"/>
                </a:solidFill>
              </a:rPr>
              <a:t>&amp; Plotting</a:t>
            </a:r>
            <a:r>
              <a:rPr sz="2800" spc="14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Parameters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1092708" y="1705355"/>
            <a:ext cx="6958965" cy="986155"/>
          </a:xfrm>
          <a:custGeom>
            <a:avLst/>
            <a:gdLst/>
            <a:ahLst/>
            <a:cxnLst/>
            <a:rect l="l" t="t" r="r" b="b"/>
            <a:pathLst>
              <a:path w="6958965" h="986155">
                <a:moveTo>
                  <a:pt x="0" y="986028"/>
                </a:moveTo>
                <a:lnTo>
                  <a:pt x="6958583" y="986028"/>
                </a:lnTo>
                <a:lnTo>
                  <a:pt x="6958583" y="0"/>
                </a:lnTo>
                <a:lnTo>
                  <a:pt x="0" y="0"/>
                </a:lnTo>
                <a:lnTo>
                  <a:pt x="0" y="986028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2708" y="1705355"/>
            <a:ext cx="6958965" cy="986155"/>
          </a:xfrm>
          <a:custGeom>
            <a:avLst/>
            <a:gdLst/>
            <a:ahLst/>
            <a:cxnLst/>
            <a:rect l="l" t="t" r="r" b="b"/>
            <a:pathLst>
              <a:path w="6958965" h="986155">
                <a:moveTo>
                  <a:pt x="0" y="986028"/>
                </a:moveTo>
                <a:lnTo>
                  <a:pt x="6958583" y="986028"/>
                </a:lnTo>
                <a:lnTo>
                  <a:pt x="6958583" y="0"/>
                </a:lnTo>
                <a:lnTo>
                  <a:pt x="0" y="0"/>
                </a:lnTo>
                <a:lnTo>
                  <a:pt x="0" y="986028"/>
                </a:lnTo>
                <a:close/>
              </a:path>
            </a:pathLst>
          </a:custGeom>
          <a:ln w="12192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1752" y="1738630"/>
            <a:ext cx="5452745" cy="884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np.set_printoptions(</a:t>
            </a:r>
            <a:r>
              <a:rPr sz="1400" spc="-5" dirty="0">
                <a:solidFill>
                  <a:srgbClr val="660099"/>
                </a:solidFill>
                <a:latin typeface="Courier New"/>
                <a:cs typeface="Courier New"/>
              </a:rPr>
              <a:t>precision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solidFill>
                  <a:srgbClr val="660099"/>
                </a:solidFill>
                <a:latin typeface="Courier New"/>
                <a:cs typeface="Courier New"/>
              </a:rPr>
              <a:t>suppress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True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marR="2666365"/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%matplotlib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inline  plt.figure(</a:t>
            </a:r>
            <a:r>
              <a:rPr sz="1400" spc="-10" dirty="0">
                <a:solidFill>
                  <a:srgbClr val="660099"/>
                </a:solidFill>
                <a:latin typeface="Courier New"/>
                <a:cs typeface="Courier New"/>
              </a:rPr>
              <a:t>figsize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=(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10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3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))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>
              <a:spcBef>
                <a:spcPts val="35"/>
              </a:spcBef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plt.style.use(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'seaborn-whitegrid'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97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3568" y="1721358"/>
            <a:ext cx="533400" cy="636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AutoShape 6" descr="Image result for machine language"/>
          <p:cNvSpPr>
            <a:spLocks noChangeAspect="1" noChangeArrowheads="1"/>
          </p:cNvSpPr>
          <p:nvPr/>
        </p:nvSpPr>
        <p:spPr bwMode="auto">
          <a:xfrm>
            <a:off x="77788" y="-72232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7" name="AutoShape 2" descr="Related image"/>
          <p:cNvSpPr>
            <a:spLocks noChangeAspect="1" noChangeArrowheads="1"/>
          </p:cNvSpPr>
          <p:nvPr/>
        </p:nvSpPr>
        <p:spPr bwMode="auto">
          <a:xfrm>
            <a:off x="153988" y="3969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471017" y="324053"/>
            <a:ext cx="4123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cs typeface="Calibri"/>
              </a:rPr>
              <a:t>Step 03: Import the</a:t>
            </a:r>
            <a:r>
              <a:rPr sz="2800" b="1" spc="55" dirty="0">
                <a:solidFill>
                  <a:srgbClr val="095A82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095A82"/>
                </a:solidFill>
                <a:cs typeface="Calibri"/>
              </a:rPr>
              <a:t>Dataset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092708" y="1059180"/>
            <a:ext cx="6958965" cy="577850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91440" marR="3666490">
              <a:lnSpc>
                <a:spcPct val="102099"/>
              </a:lnSpc>
              <a:spcBef>
                <a:spcPts val="395"/>
              </a:spcBef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 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pd.read_csv(</a:t>
            </a:r>
            <a:r>
              <a:rPr sz="1400" b="1" spc="-10" dirty="0">
                <a:solidFill>
                  <a:srgbClr val="008080"/>
                </a:solidFill>
                <a:latin typeface="Courier New"/>
                <a:cs typeface="Courier New"/>
              </a:rPr>
              <a:t>'mtcars.csv'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400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985269" y="2046351"/>
            <a:ext cx="7154408" cy="1581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5"/>
          <p:cNvSpPr/>
          <p:nvPr/>
        </p:nvSpPr>
        <p:spPr>
          <a:xfrm>
            <a:off x="961644" y="1975104"/>
            <a:ext cx="7221220" cy="1724025"/>
          </a:xfrm>
          <a:custGeom>
            <a:avLst/>
            <a:gdLst/>
            <a:ahLst/>
            <a:cxnLst/>
            <a:rect l="l" t="t" r="r" b="b"/>
            <a:pathLst>
              <a:path w="7221220" h="1724025">
                <a:moveTo>
                  <a:pt x="0" y="1723644"/>
                </a:moveTo>
                <a:lnTo>
                  <a:pt x="7220711" y="1723644"/>
                </a:lnTo>
                <a:lnTo>
                  <a:pt x="7220711" y="0"/>
                </a:lnTo>
                <a:lnTo>
                  <a:pt x="0" y="0"/>
                </a:lnTo>
                <a:lnTo>
                  <a:pt x="0" y="1723644"/>
                </a:lnTo>
                <a:close/>
              </a:path>
            </a:pathLst>
          </a:custGeom>
          <a:ln w="9143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98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1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20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518159" y="1225295"/>
            <a:ext cx="1397508" cy="3493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3"/>
          <p:cNvSpPr/>
          <p:nvPr/>
        </p:nvSpPr>
        <p:spPr>
          <a:xfrm>
            <a:off x="1627632" y="556924"/>
            <a:ext cx="3585845" cy="1906270"/>
          </a:xfrm>
          <a:custGeom>
            <a:avLst/>
            <a:gdLst/>
            <a:ahLst/>
            <a:cxnLst/>
            <a:rect l="l" t="t" r="r" b="b"/>
            <a:pathLst>
              <a:path w="3585845" h="1906270">
                <a:moveTo>
                  <a:pt x="2310296" y="0"/>
                </a:moveTo>
                <a:lnTo>
                  <a:pt x="2258769" y="195"/>
                </a:lnTo>
                <a:lnTo>
                  <a:pt x="2207128" y="1729"/>
                </a:lnTo>
                <a:lnTo>
                  <a:pt x="2155431" y="4615"/>
                </a:lnTo>
                <a:lnTo>
                  <a:pt x="2103739" y="8868"/>
                </a:lnTo>
                <a:lnTo>
                  <a:pt x="2052110" y="14501"/>
                </a:lnTo>
                <a:lnTo>
                  <a:pt x="2000604" y="21529"/>
                </a:lnTo>
                <a:lnTo>
                  <a:pt x="1949281" y="29965"/>
                </a:lnTo>
                <a:lnTo>
                  <a:pt x="1898201" y="39824"/>
                </a:lnTo>
                <a:lnTo>
                  <a:pt x="1847423" y="51119"/>
                </a:lnTo>
                <a:lnTo>
                  <a:pt x="1797007" y="63865"/>
                </a:lnTo>
                <a:lnTo>
                  <a:pt x="1747012" y="78075"/>
                </a:lnTo>
                <a:lnTo>
                  <a:pt x="1692463" y="95449"/>
                </a:lnTo>
                <a:lnTo>
                  <a:pt x="1639741" y="114245"/>
                </a:lnTo>
                <a:lnTo>
                  <a:pt x="1588875" y="134411"/>
                </a:lnTo>
                <a:lnTo>
                  <a:pt x="1539897" y="155894"/>
                </a:lnTo>
                <a:lnTo>
                  <a:pt x="1492835" y="178640"/>
                </a:lnTo>
                <a:lnTo>
                  <a:pt x="1447719" y="202596"/>
                </a:lnTo>
                <a:lnTo>
                  <a:pt x="1404581" y="227710"/>
                </a:lnTo>
                <a:lnTo>
                  <a:pt x="1363449" y="253927"/>
                </a:lnTo>
                <a:lnTo>
                  <a:pt x="1324355" y="281195"/>
                </a:lnTo>
                <a:lnTo>
                  <a:pt x="1287328" y="309460"/>
                </a:lnTo>
                <a:lnTo>
                  <a:pt x="1252398" y="338670"/>
                </a:lnTo>
                <a:lnTo>
                  <a:pt x="1219595" y="368771"/>
                </a:lnTo>
                <a:lnTo>
                  <a:pt x="1188949" y="399710"/>
                </a:lnTo>
                <a:lnTo>
                  <a:pt x="1160491" y="431434"/>
                </a:lnTo>
                <a:lnTo>
                  <a:pt x="1134250" y="463889"/>
                </a:lnTo>
                <a:lnTo>
                  <a:pt x="1110257" y="497023"/>
                </a:lnTo>
                <a:lnTo>
                  <a:pt x="1088541" y="530782"/>
                </a:lnTo>
                <a:lnTo>
                  <a:pt x="1069133" y="565114"/>
                </a:lnTo>
                <a:lnTo>
                  <a:pt x="1052063" y="599964"/>
                </a:lnTo>
                <a:lnTo>
                  <a:pt x="1037361" y="635280"/>
                </a:lnTo>
                <a:lnTo>
                  <a:pt x="1015180" y="707097"/>
                </a:lnTo>
                <a:lnTo>
                  <a:pt x="1002830" y="780138"/>
                </a:lnTo>
                <a:lnTo>
                  <a:pt x="1000418" y="816986"/>
                </a:lnTo>
                <a:lnTo>
                  <a:pt x="1000554" y="853979"/>
                </a:lnTo>
                <a:lnTo>
                  <a:pt x="1008591" y="928195"/>
                </a:lnTo>
                <a:lnTo>
                  <a:pt x="1027181" y="1002359"/>
                </a:lnTo>
                <a:lnTo>
                  <a:pt x="1040510" y="1039289"/>
                </a:lnTo>
                <a:lnTo>
                  <a:pt x="1056566" y="1076046"/>
                </a:lnTo>
                <a:lnTo>
                  <a:pt x="1075382" y="1112578"/>
                </a:lnTo>
                <a:lnTo>
                  <a:pt x="1096986" y="1148832"/>
                </a:lnTo>
                <a:lnTo>
                  <a:pt x="1121410" y="1184753"/>
                </a:lnTo>
                <a:lnTo>
                  <a:pt x="0" y="1905986"/>
                </a:lnTo>
                <a:lnTo>
                  <a:pt x="1411224" y="1441928"/>
                </a:lnTo>
                <a:lnTo>
                  <a:pt x="3174759" y="1441928"/>
                </a:lnTo>
                <a:lnTo>
                  <a:pt x="3181134" y="1438217"/>
                </a:lnTo>
                <a:lnTo>
                  <a:pt x="3222266" y="1411999"/>
                </a:lnTo>
                <a:lnTo>
                  <a:pt x="3261360" y="1384731"/>
                </a:lnTo>
                <a:lnTo>
                  <a:pt x="3298387" y="1356466"/>
                </a:lnTo>
                <a:lnTo>
                  <a:pt x="3333317" y="1327256"/>
                </a:lnTo>
                <a:lnTo>
                  <a:pt x="3366120" y="1297155"/>
                </a:lnTo>
                <a:lnTo>
                  <a:pt x="3396766" y="1266216"/>
                </a:lnTo>
                <a:lnTo>
                  <a:pt x="3425224" y="1234492"/>
                </a:lnTo>
                <a:lnTo>
                  <a:pt x="3451465" y="1202037"/>
                </a:lnTo>
                <a:lnTo>
                  <a:pt x="3475458" y="1168903"/>
                </a:lnTo>
                <a:lnTo>
                  <a:pt x="3497174" y="1135144"/>
                </a:lnTo>
                <a:lnTo>
                  <a:pt x="3516582" y="1100812"/>
                </a:lnTo>
                <a:lnTo>
                  <a:pt x="3533652" y="1065962"/>
                </a:lnTo>
                <a:lnTo>
                  <a:pt x="3548354" y="1030646"/>
                </a:lnTo>
                <a:lnTo>
                  <a:pt x="3570535" y="958829"/>
                </a:lnTo>
                <a:lnTo>
                  <a:pt x="3582885" y="885788"/>
                </a:lnTo>
                <a:lnTo>
                  <a:pt x="3585297" y="848941"/>
                </a:lnTo>
                <a:lnTo>
                  <a:pt x="3585161" y="811947"/>
                </a:lnTo>
                <a:lnTo>
                  <a:pt x="3577124" y="737731"/>
                </a:lnTo>
                <a:lnTo>
                  <a:pt x="3558534" y="663567"/>
                </a:lnTo>
                <a:lnTo>
                  <a:pt x="3545205" y="626637"/>
                </a:lnTo>
                <a:lnTo>
                  <a:pt x="3529149" y="589880"/>
                </a:lnTo>
                <a:lnTo>
                  <a:pt x="3510333" y="553348"/>
                </a:lnTo>
                <a:lnTo>
                  <a:pt x="3488729" y="517095"/>
                </a:lnTo>
                <a:lnTo>
                  <a:pt x="3464305" y="481173"/>
                </a:lnTo>
                <a:lnTo>
                  <a:pt x="3440201" y="449569"/>
                </a:lnTo>
                <a:lnTo>
                  <a:pt x="3414313" y="418913"/>
                </a:lnTo>
                <a:lnTo>
                  <a:pt x="3386701" y="389217"/>
                </a:lnTo>
                <a:lnTo>
                  <a:pt x="3357424" y="360495"/>
                </a:lnTo>
                <a:lnTo>
                  <a:pt x="3326541" y="332763"/>
                </a:lnTo>
                <a:lnTo>
                  <a:pt x="3294113" y="306033"/>
                </a:lnTo>
                <a:lnTo>
                  <a:pt x="3260199" y="280321"/>
                </a:lnTo>
                <a:lnTo>
                  <a:pt x="3224858" y="255638"/>
                </a:lnTo>
                <a:lnTo>
                  <a:pt x="3188151" y="232001"/>
                </a:lnTo>
                <a:lnTo>
                  <a:pt x="3150137" y="209423"/>
                </a:lnTo>
                <a:lnTo>
                  <a:pt x="3110875" y="187917"/>
                </a:lnTo>
                <a:lnTo>
                  <a:pt x="3070424" y="167498"/>
                </a:lnTo>
                <a:lnTo>
                  <a:pt x="3028846" y="148179"/>
                </a:lnTo>
                <a:lnTo>
                  <a:pt x="2986199" y="129975"/>
                </a:lnTo>
                <a:lnTo>
                  <a:pt x="2942542" y="112900"/>
                </a:lnTo>
                <a:lnTo>
                  <a:pt x="2897937" y="96968"/>
                </a:lnTo>
                <a:lnTo>
                  <a:pt x="2852441" y="82192"/>
                </a:lnTo>
                <a:lnTo>
                  <a:pt x="2806114" y="68587"/>
                </a:lnTo>
                <a:lnTo>
                  <a:pt x="2759017" y="56167"/>
                </a:lnTo>
                <a:lnTo>
                  <a:pt x="2711209" y="44945"/>
                </a:lnTo>
                <a:lnTo>
                  <a:pt x="2662750" y="34936"/>
                </a:lnTo>
                <a:lnTo>
                  <a:pt x="2613698" y="26153"/>
                </a:lnTo>
                <a:lnTo>
                  <a:pt x="2564114" y="18611"/>
                </a:lnTo>
                <a:lnTo>
                  <a:pt x="2514057" y="12324"/>
                </a:lnTo>
                <a:lnTo>
                  <a:pt x="2463588" y="7305"/>
                </a:lnTo>
                <a:lnTo>
                  <a:pt x="2412764" y="3568"/>
                </a:lnTo>
                <a:lnTo>
                  <a:pt x="2361647" y="1129"/>
                </a:lnTo>
                <a:lnTo>
                  <a:pt x="2310296" y="0"/>
                </a:lnTo>
                <a:close/>
              </a:path>
              <a:path w="3585845" h="1906270">
                <a:moveTo>
                  <a:pt x="3174759" y="1441928"/>
                </a:moveTo>
                <a:lnTo>
                  <a:pt x="1411224" y="1441928"/>
                </a:lnTo>
                <a:lnTo>
                  <a:pt x="1450331" y="1464512"/>
                </a:lnTo>
                <a:lnTo>
                  <a:pt x="1490577" y="1485930"/>
                </a:lnTo>
                <a:lnTo>
                  <a:pt x="1531901" y="1506176"/>
                </a:lnTo>
                <a:lnTo>
                  <a:pt x="1574245" y="1525244"/>
                </a:lnTo>
                <a:lnTo>
                  <a:pt x="1617549" y="1543128"/>
                </a:lnTo>
                <a:lnTo>
                  <a:pt x="1661753" y="1559822"/>
                </a:lnTo>
                <a:lnTo>
                  <a:pt x="1706799" y="1575320"/>
                </a:lnTo>
                <a:lnTo>
                  <a:pt x="1752626" y="1589616"/>
                </a:lnTo>
                <a:lnTo>
                  <a:pt x="1799177" y="1602704"/>
                </a:lnTo>
                <a:lnTo>
                  <a:pt x="1846391" y="1614578"/>
                </a:lnTo>
                <a:lnTo>
                  <a:pt x="1894210" y="1625231"/>
                </a:lnTo>
                <a:lnTo>
                  <a:pt x="1942573" y="1634659"/>
                </a:lnTo>
                <a:lnTo>
                  <a:pt x="1991422" y="1642855"/>
                </a:lnTo>
                <a:lnTo>
                  <a:pt x="2040698" y="1649813"/>
                </a:lnTo>
                <a:lnTo>
                  <a:pt x="2090340" y="1655526"/>
                </a:lnTo>
                <a:lnTo>
                  <a:pt x="2140290" y="1659990"/>
                </a:lnTo>
                <a:lnTo>
                  <a:pt x="2190489" y="1663197"/>
                </a:lnTo>
                <a:lnTo>
                  <a:pt x="2240877" y="1665142"/>
                </a:lnTo>
                <a:lnTo>
                  <a:pt x="2291395" y="1665819"/>
                </a:lnTo>
                <a:lnTo>
                  <a:pt x="2341983" y="1665222"/>
                </a:lnTo>
                <a:lnTo>
                  <a:pt x="2392583" y="1663345"/>
                </a:lnTo>
                <a:lnTo>
                  <a:pt x="2443134" y="1660182"/>
                </a:lnTo>
                <a:lnTo>
                  <a:pt x="2493579" y="1655726"/>
                </a:lnTo>
                <a:lnTo>
                  <a:pt x="2543856" y="1649972"/>
                </a:lnTo>
                <a:lnTo>
                  <a:pt x="2593908" y="1642914"/>
                </a:lnTo>
                <a:lnTo>
                  <a:pt x="2643675" y="1634546"/>
                </a:lnTo>
                <a:lnTo>
                  <a:pt x="2693097" y="1624862"/>
                </a:lnTo>
                <a:lnTo>
                  <a:pt x="2742115" y="1613855"/>
                </a:lnTo>
                <a:lnTo>
                  <a:pt x="2790671" y="1601520"/>
                </a:lnTo>
                <a:lnTo>
                  <a:pt x="2838704" y="1587851"/>
                </a:lnTo>
                <a:lnTo>
                  <a:pt x="2893252" y="1570478"/>
                </a:lnTo>
                <a:lnTo>
                  <a:pt x="2945974" y="1551681"/>
                </a:lnTo>
                <a:lnTo>
                  <a:pt x="2996840" y="1531515"/>
                </a:lnTo>
                <a:lnTo>
                  <a:pt x="3045818" y="1510032"/>
                </a:lnTo>
                <a:lnTo>
                  <a:pt x="3092880" y="1487286"/>
                </a:lnTo>
                <a:lnTo>
                  <a:pt x="3137996" y="1463330"/>
                </a:lnTo>
                <a:lnTo>
                  <a:pt x="3174759" y="1441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1627632" y="556924"/>
            <a:ext cx="3585845" cy="1906270"/>
          </a:xfrm>
          <a:custGeom>
            <a:avLst/>
            <a:gdLst/>
            <a:ahLst/>
            <a:cxnLst/>
            <a:rect l="l" t="t" r="r" b="b"/>
            <a:pathLst>
              <a:path w="3585845" h="1906270">
                <a:moveTo>
                  <a:pt x="0" y="1905986"/>
                </a:moveTo>
                <a:lnTo>
                  <a:pt x="1121410" y="1184753"/>
                </a:lnTo>
                <a:lnTo>
                  <a:pt x="1096986" y="1148832"/>
                </a:lnTo>
                <a:lnTo>
                  <a:pt x="1075382" y="1112578"/>
                </a:lnTo>
                <a:lnTo>
                  <a:pt x="1056566" y="1076046"/>
                </a:lnTo>
                <a:lnTo>
                  <a:pt x="1040510" y="1039289"/>
                </a:lnTo>
                <a:lnTo>
                  <a:pt x="1027181" y="1002359"/>
                </a:lnTo>
                <a:lnTo>
                  <a:pt x="1016552" y="965310"/>
                </a:lnTo>
                <a:lnTo>
                  <a:pt x="1003268" y="891067"/>
                </a:lnTo>
                <a:lnTo>
                  <a:pt x="1000418" y="816986"/>
                </a:lnTo>
                <a:lnTo>
                  <a:pt x="1002830" y="780138"/>
                </a:lnTo>
                <a:lnTo>
                  <a:pt x="1015180" y="707097"/>
                </a:lnTo>
                <a:lnTo>
                  <a:pt x="1037361" y="635280"/>
                </a:lnTo>
                <a:lnTo>
                  <a:pt x="1052063" y="599964"/>
                </a:lnTo>
                <a:lnTo>
                  <a:pt x="1069133" y="565114"/>
                </a:lnTo>
                <a:lnTo>
                  <a:pt x="1088541" y="530782"/>
                </a:lnTo>
                <a:lnTo>
                  <a:pt x="1110257" y="497023"/>
                </a:lnTo>
                <a:lnTo>
                  <a:pt x="1134250" y="463889"/>
                </a:lnTo>
                <a:lnTo>
                  <a:pt x="1160491" y="431434"/>
                </a:lnTo>
                <a:lnTo>
                  <a:pt x="1188949" y="399710"/>
                </a:lnTo>
                <a:lnTo>
                  <a:pt x="1219595" y="368771"/>
                </a:lnTo>
                <a:lnTo>
                  <a:pt x="1252398" y="338670"/>
                </a:lnTo>
                <a:lnTo>
                  <a:pt x="1287328" y="309460"/>
                </a:lnTo>
                <a:lnTo>
                  <a:pt x="1324355" y="281195"/>
                </a:lnTo>
                <a:lnTo>
                  <a:pt x="1363449" y="253927"/>
                </a:lnTo>
                <a:lnTo>
                  <a:pt x="1404581" y="227710"/>
                </a:lnTo>
                <a:lnTo>
                  <a:pt x="1447719" y="202596"/>
                </a:lnTo>
                <a:lnTo>
                  <a:pt x="1492835" y="178640"/>
                </a:lnTo>
                <a:lnTo>
                  <a:pt x="1539897" y="155894"/>
                </a:lnTo>
                <a:lnTo>
                  <a:pt x="1588875" y="134411"/>
                </a:lnTo>
                <a:lnTo>
                  <a:pt x="1639741" y="114245"/>
                </a:lnTo>
                <a:lnTo>
                  <a:pt x="1692463" y="95449"/>
                </a:lnTo>
                <a:lnTo>
                  <a:pt x="1747012" y="78075"/>
                </a:lnTo>
                <a:lnTo>
                  <a:pt x="1797007" y="63865"/>
                </a:lnTo>
                <a:lnTo>
                  <a:pt x="1847423" y="51119"/>
                </a:lnTo>
                <a:lnTo>
                  <a:pt x="1898201" y="39824"/>
                </a:lnTo>
                <a:lnTo>
                  <a:pt x="1949281" y="29965"/>
                </a:lnTo>
                <a:lnTo>
                  <a:pt x="2000604" y="21529"/>
                </a:lnTo>
                <a:lnTo>
                  <a:pt x="2052110" y="14501"/>
                </a:lnTo>
                <a:lnTo>
                  <a:pt x="2103739" y="8868"/>
                </a:lnTo>
                <a:lnTo>
                  <a:pt x="2155431" y="4615"/>
                </a:lnTo>
                <a:lnTo>
                  <a:pt x="2207128" y="1729"/>
                </a:lnTo>
                <a:lnTo>
                  <a:pt x="2258769" y="195"/>
                </a:lnTo>
                <a:lnTo>
                  <a:pt x="2310296" y="0"/>
                </a:lnTo>
                <a:lnTo>
                  <a:pt x="2361647" y="1129"/>
                </a:lnTo>
                <a:lnTo>
                  <a:pt x="2412764" y="3568"/>
                </a:lnTo>
                <a:lnTo>
                  <a:pt x="2463588" y="7305"/>
                </a:lnTo>
                <a:lnTo>
                  <a:pt x="2514057" y="12324"/>
                </a:lnTo>
                <a:lnTo>
                  <a:pt x="2564114" y="18611"/>
                </a:lnTo>
                <a:lnTo>
                  <a:pt x="2613698" y="26153"/>
                </a:lnTo>
                <a:lnTo>
                  <a:pt x="2662750" y="34936"/>
                </a:lnTo>
                <a:lnTo>
                  <a:pt x="2711209" y="44945"/>
                </a:lnTo>
                <a:lnTo>
                  <a:pt x="2759017" y="56167"/>
                </a:lnTo>
                <a:lnTo>
                  <a:pt x="2806114" y="68587"/>
                </a:lnTo>
                <a:lnTo>
                  <a:pt x="2852441" y="82192"/>
                </a:lnTo>
                <a:lnTo>
                  <a:pt x="2897937" y="96968"/>
                </a:lnTo>
                <a:lnTo>
                  <a:pt x="2942542" y="112900"/>
                </a:lnTo>
                <a:lnTo>
                  <a:pt x="2986199" y="129975"/>
                </a:lnTo>
                <a:lnTo>
                  <a:pt x="3028846" y="148179"/>
                </a:lnTo>
                <a:lnTo>
                  <a:pt x="3070424" y="167498"/>
                </a:lnTo>
                <a:lnTo>
                  <a:pt x="3110875" y="187917"/>
                </a:lnTo>
                <a:lnTo>
                  <a:pt x="3150137" y="209423"/>
                </a:lnTo>
                <a:lnTo>
                  <a:pt x="3188151" y="232001"/>
                </a:lnTo>
                <a:lnTo>
                  <a:pt x="3224858" y="255638"/>
                </a:lnTo>
                <a:lnTo>
                  <a:pt x="3260199" y="280321"/>
                </a:lnTo>
                <a:lnTo>
                  <a:pt x="3294113" y="306033"/>
                </a:lnTo>
                <a:lnTo>
                  <a:pt x="3326541" y="332763"/>
                </a:lnTo>
                <a:lnTo>
                  <a:pt x="3357424" y="360495"/>
                </a:lnTo>
                <a:lnTo>
                  <a:pt x="3386701" y="389217"/>
                </a:lnTo>
                <a:lnTo>
                  <a:pt x="3414313" y="418913"/>
                </a:lnTo>
                <a:lnTo>
                  <a:pt x="3440201" y="449569"/>
                </a:lnTo>
                <a:lnTo>
                  <a:pt x="3464305" y="481173"/>
                </a:lnTo>
                <a:lnTo>
                  <a:pt x="3488729" y="517095"/>
                </a:lnTo>
                <a:lnTo>
                  <a:pt x="3510333" y="553348"/>
                </a:lnTo>
                <a:lnTo>
                  <a:pt x="3529149" y="589880"/>
                </a:lnTo>
                <a:lnTo>
                  <a:pt x="3545205" y="626637"/>
                </a:lnTo>
                <a:lnTo>
                  <a:pt x="3558534" y="663567"/>
                </a:lnTo>
                <a:lnTo>
                  <a:pt x="3569163" y="700616"/>
                </a:lnTo>
                <a:lnTo>
                  <a:pt x="3582447" y="774859"/>
                </a:lnTo>
                <a:lnTo>
                  <a:pt x="3585297" y="848941"/>
                </a:lnTo>
                <a:lnTo>
                  <a:pt x="3582885" y="885788"/>
                </a:lnTo>
                <a:lnTo>
                  <a:pt x="3570535" y="958829"/>
                </a:lnTo>
                <a:lnTo>
                  <a:pt x="3548354" y="1030646"/>
                </a:lnTo>
                <a:lnTo>
                  <a:pt x="3533652" y="1065962"/>
                </a:lnTo>
                <a:lnTo>
                  <a:pt x="3516582" y="1100812"/>
                </a:lnTo>
                <a:lnTo>
                  <a:pt x="3497174" y="1135144"/>
                </a:lnTo>
                <a:lnTo>
                  <a:pt x="3475458" y="1168903"/>
                </a:lnTo>
                <a:lnTo>
                  <a:pt x="3451465" y="1202037"/>
                </a:lnTo>
                <a:lnTo>
                  <a:pt x="3425224" y="1234492"/>
                </a:lnTo>
                <a:lnTo>
                  <a:pt x="3396766" y="1266216"/>
                </a:lnTo>
                <a:lnTo>
                  <a:pt x="3366120" y="1297155"/>
                </a:lnTo>
                <a:lnTo>
                  <a:pt x="3333317" y="1327256"/>
                </a:lnTo>
                <a:lnTo>
                  <a:pt x="3298387" y="1356466"/>
                </a:lnTo>
                <a:lnTo>
                  <a:pt x="3261360" y="1384731"/>
                </a:lnTo>
                <a:lnTo>
                  <a:pt x="3222266" y="1411999"/>
                </a:lnTo>
                <a:lnTo>
                  <a:pt x="3181134" y="1438217"/>
                </a:lnTo>
                <a:lnTo>
                  <a:pt x="3137996" y="1463330"/>
                </a:lnTo>
                <a:lnTo>
                  <a:pt x="3092880" y="1487286"/>
                </a:lnTo>
                <a:lnTo>
                  <a:pt x="3045818" y="1510032"/>
                </a:lnTo>
                <a:lnTo>
                  <a:pt x="2996840" y="1531515"/>
                </a:lnTo>
                <a:lnTo>
                  <a:pt x="2945974" y="1551681"/>
                </a:lnTo>
                <a:lnTo>
                  <a:pt x="2893252" y="1570478"/>
                </a:lnTo>
                <a:lnTo>
                  <a:pt x="2838704" y="1587851"/>
                </a:lnTo>
                <a:lnTo>
                  <a:pt x="2790671" y="1601520"/>
                </a:lnTo>
                <a:lnTo>
                  <a:pt x="2742115" y="1613855"/>
                </a:lnTo>
                <a:lnTo>
                  <a:pt x="2693097" y="1624862"/>
                </a:lnTo>
                <a:lnTo>
                  <a:pt x="2643675" y="1634546"/>
                </a:lnTo>
                <a:lnTo>
                  <a:pt x="2593908" y="1642914"/>
                </a:lnTo>
                <a:lnTo>
                  <a:pt x="2543856" y="1649972"/>
                </a:lnTo>
                <a:lnTo>
                  <a:pt x="2493579" y="1655726"/>
                </a:lnTo>
                <a:lnTo>
                  <a:pt x="2443134" y="1660182"/>
                </a:lnTo>
                <a:lnTo>
                  <a:pt x="2392583" y="1663345"/>
                </a:lnTo>
                <a:lnTo>
                  <a:pt x="2341983" y="1665222"/>
                </a:lnTo>
                <a:lnTo>
                  <a:pt x="2291395" y="1665819"/>
                </a:lnTo>
                <a:lnTo>
                  <a:pt x="2240877" y="1665142"/>
                </a:lnTo>
                <a:lnTo>
                  <a:pt x="2190489" y="1663197"/>
                </a:lnTo>
                <a:lnTo>
                  <a:pt x="2140290" y="1659990"/>
                </a:lnTo>
                <a:lnTo>
                  <a:pt x="2090340" y="1655526"/>
                </a:lnTo>
                <a:lnTo>
                  <a:pt x="2040698" y="1649813"/>
                </a:lnTo>
                <a:lnTo>
                  <a:pt x="1991422" y="1642855"/>
                </a:lnTo>
                <a:lnTo>
                  <a:pt x="1942573" y="1634659"/>
                </a:lnTo>
                <a:lnTo>
                  <a:pt x="1894210" y="1625231"/>
                </a:lnTo>
                <a:lnTo>
                  <a:pt x="1846391" y="1614578"/>
                </a:lnTo>
                <a:lnTo>
                  <a:pt x="1799177" y="1602704"/>
                </a:lnTo>
                <a:lnTo>
                  <a:pt x="1752626" y="1589616"/>
                </a:lnTo>
                <a:lnTo>
                  <a:pt x="1706799" y="1575320"/>
                </a:lnTo>
                <a:lnTo>
                  <a:pt x="1661753" y="1559822"/>
                </a:lnTo>
                <a:lnTo>
                  <a:pt x="1617549" y="1543128"/>
                </a:lnTo>
                <a:lnTo>
                  <a:pt x="1574245" y="1525244"/>
                </a:lnTo>
                <a:lnTo>
                  <a:pt x="1531901" y="1506176"/>
                </a:lnTo>
                <a:lnTo>
                  <a:pt x="1490577" y="1485930"/>
                </a:lnTo>
                <a:lnTo>
                  <a:pt x="1450331" y="1464512"/>
                </a:lnTo>
                <a:lnTo>
                  <a:pt x="1411224" y="1441928"/>
                </a:lnTo>
                <a:lnTo>
                  <a:pt x="0" y="1905986"/>
                </a:lnTo>
                <a:close/>
              </a:path>
            </a:pathLst>
          </a:custGeom>
          <a:ln w="2895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3105404" y="940053"/>
            <a:ext cx="16294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spcBef>
                <a:spcPts val="105"/>
              </a:spcBef>
            </a:pP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Let’s discuss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a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few 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parameters</a:t>
            </a:r>
            <a:r>
              <a:rPr sz="1400" spc="-114" dirty="0">
                <a:solidFill>
                  <a:srgbClr val="095A82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causing  Association and  Dependence</a:t>
            </a:r>
            <a:endParaRPr sz="140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2349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3568" y="1721358"/>
            <a:ext cx="533400" cy="636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AutoShape 6" descr="Image result for machine language"/>
          <p:cNvSpPr>
            <a:spLocks noChangeAspect="1" noChangeArrowheads="1"/>
          </p:cNvSpPr>
          <p:nvPr/>
        </p:nvSpPr>
        <p:spPr bwMode="auto">
          <a:xfrm>
            <a:off x="77788" y="-72232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7" name="AutoShape 2" descr="Related image"/>
          <p:cNvSpPr>
            <a:spLocks noChangeAspect="1" noChangeArrowheads="1"/>
          </p:cNvSpPr>
          <p:nvPr/>
        </p:nvSpPr>
        <p:spPr bwMode="auto">
          <a:xfrm>
            <a:off x="153988" y="3969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72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04: Define x and y</a:t>
            </a:r>
            <a:r>
              <a:rPr sz="2800" spc="4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Variable</a:t>
            </a:r>
            <a:endParaRPr sz="2800"/>
          </a:p>
        </p:txBody>
      </p:sp>
      <p:sp>
        <p:nvSpPr>
          <p:cNvPr id="8" name="object 3"/>
          <p:cNvSpPr txBox="1"/>
          <p:nvPr/>
        </p:nvSpPr>
        <p:spPr>
          <a:xfrm>
            <a:off x="466344" y="1005839"/>
            <a:ext cx="3479800" cy="579120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1440" marR="294005">
              <a:lnSpc>
                <a:spcPct val="102099"/>
              </a:lnSpc>
              <a:spcBef>
                <a:spcPts val="400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x = 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df.ix[:,(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3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6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)].values</a:t>
            </a:r>
            <a:r>
              <a:rPr sz="1400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487304" y="1905949"/>
            <a:ext cx="3846179" cy="2273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5"/>
          <p:cNvSpPr/>
          <p:nvPr/>
        </p:nvSpPr>
        <p:spPr>
          <a:xfrm>
            <a:off x="461772" y="1869948"/>
            <a:ext cx="3918585" cy="2345690"/>
          </a:xfrm>
          <a:custGeom>
            <a:avLst/>
            <a:gdLst/>
            <a:ahLst/>
            <a:cxnLst/>
            <a:rect l="l" t="t" r="r" b="b"/>
            <a:pathLst>
              <a:path w="3918585" h="2345690">
                <a:moveTo>
                  <a:pt x="0" y="2345436"/>
                </a:moveTo>
                <a:lnTo>
                  <a:pt x="3918204" y="2345436"/>
                </a:lnTo>
                <a:lnTo>
                  <a:pt x="3918204" y="0"/>
                </a:lnTo>
                <a:lnTo>
                  <a:pt x="0" y="0"/>
                </a:lnTo>
                <a:lnTo>
                  <a:pt x="0" y="2345436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5199888" y="1005839"/>
            <a:ext cx="3479800" cy="579120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2710" marR="930275">
              <a:lnSpc>
                <a:spcPct val="102099"/>
              </a:lnSpc>
              <a:spcBef>
                <a:spcPts val="400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y = 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df.ix[:,(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9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)].values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y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5208455" y="1905401"/>
            <a:ext cx="3422388" cy="185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8"/>
          <p:cNvSpPr/>
          <p:nvPr/>
        </p:nvSpPr>
        <p:spPr>
          <a:xfrm>
            <a:off x="5180076" y="1869948"/>
            <a:ext cx="3473450" cy="243840"/>
          </a:xfrm>
          <a:custGeom>
            <a:avLst/>
            <a:gdLst/>
            <a:ahLst/>
            <a:cxnLst/>
            <a:rect l="l" t="t" r="r" b="b"/>
            <a:pathLst>
              <a:path w="3473450" h="243839">
                <a:moveTo>
                  <a:pt x="0" y="243839"/>
                </a:moveTo>
                <a:lnTo>
                  <a:pt x="3473196" y="243839"/>
                </a:lnTo>
                <a:lnTo>
                  <a:pt x="3473196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0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7281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05: Define a Linkage </a:t>
            </a:r>
            <a:r>
              <a:rPr sz="2800" spc="-10" dirty="0">
                <a:solidFill>
                  <a:srgbClr val="095A82"/>
                </a:solidFill>
              </a:rPr>
              <a:t>Method </a:t>
            </a:r>
            <a:r>
              <a:rPr sz="2800" spc="-5" dirty="0">
                <a:solidFill>
                  <a:srgbClr val="095A82"/>
                </a:solidFill>
              </a:rPr>
              <a:t>&amp;</a:t>
            </a:r>
            <a:r>
              <a:rPr sz="2800" spc="13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Dendrogram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466344" y="915924"/>
            <a:ext cx="4105910" cy="2836545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1440" marR="1025525">
              <a:spcBef>
                <a:spcPts val="80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z =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linkage(x,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'ward'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)  dendrogram (z,  </a:t>
            </a:r>
            <a:r>
              <a:rPr sz="1400" spc="-5" dirty="0">
                <a:solidFill>
                  <a:srgbClr val="660099"/>
                </a:solidFill>
                <a:latin typeface="Courier New"/>
                <a:cs typeface="Courier New"/>
              </a:rPr>
              <a:t>truncate_mode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1440" marR="493395"/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'lastp'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660099"/>
                </a:solidFill>
                <a:latin typeface="Courier New"/>
                <a:cs typeface="Courier New"/>
              </a:rPr>
              <a:t>p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12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660099"/>
                </a:solidFill>
                <a:latin typeface="Courier New"/>
                <a:cs typeface="Courier New"/>
              </a:rPr>
              <a:t>leaf_rotation 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45.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solidFill>
                  <a:srgbClr val="660099"/>
                </a:solidFill>
                <a:latin typeface="Courier New"/>
                <a:cs typeface="Courier New"/>
              </a:rPr>
              <a:t>leaf_font_size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15.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  </a:t>
            </a:r>
            <a:r>
              <a:rPr sz="1400" spc="-5" dirty="0">
                <a:solidFill>
                  <a:srgbClr val="660099"/>
                </a:solidFill>
                <a:latin typeface="Courier New"/>
                <a:cs typeface="Courier New"/>
              </a:rPr>
              <a:t>show_contracted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2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True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1440" marR="280035"/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plt.title (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'Hierarchical  Clustering Dendrogram'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1440" marR="1238885"/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plt.xlabel(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'Cluster  </a:t>
            </a:r>
            <a:r>
              <a:rPr sz="1400" b="1" spc="-10" dirty="0">
                <a:solidFill>
                  <a:srgbClr val="008080"/>
                </a:solidFill>
                <a:latin typeface="Courier New"/>
                <a:cs typeface="Courier New"/>
              </a:rPr>
              <a:t>Size'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) 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plt.ylabel(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'Distance'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1440" marR="2089150" algn="just"/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plt.ax</a:t>
            </a:r>
            <a:r>
              <a:rPr sz="1400" spc="-15" dirty="0">
                <a:solidFill>
                  <a:prstClr val="black"/>
                </a:solidFill>
                <a:latin typeface="Courier New"/>
                <a:cs typeface="Courier New"/>
              </a:rPr>
              <a:t>h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lin</a:t>
            </a:r>
            <a:r>
              <a:rPr sz="1400" spc="-20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660099"/>
                </a:solidFill>
                <a:latin typeface="Courier New"/>
                <a:cs typeface="Courier New"/>
              </a:rPr>
              <a:t>y</a:t>
            </a:r>
            <a:r>
              <a:rPr sz="1400" spc="-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500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)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plt.ax</a:t>
            </a:r>
            <a:r>
              <a:rPr sz="1400" spc="-15" dirty="0">
                <a:solidFill>
                  <a:prstClr val="black"/>
                </a:solidFill>
                <a:latin typeface="Courier New"/>
                <a:cs typeface="Courier New"/>
              </a:rPr>
              <a:t>h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lin</a:t>
            </a:r>
            <a:r>
              <a:rPr sz="1400" spc="-20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660099"/>
                </a:solidFill>
                <a:latin typeface="Courier New"/>
                <a:cs typeface="Courier New"/>
              </a:rPr>
              <a:t>y</a:t>
            </a:r>
            <a:r>
              <a:rPr sz="1400" spc="-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150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)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l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.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h</a:t>
            </a:r>
            <a:r>
              <a:rPr sz="1400" spc="-20" dirty="0">
                <a:solidFill>
                  <a:prstClr val="black"/>
                </a:solidFill>
                <a:latin typeface="Courier New"/>
                <a:cs typeface="Courier New"/>
              </a:rPr>
              <a:t>o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w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()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76071" y="1043180"/>
            <a:ext cx="3572999" cy="2562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42915" y="1019555"/>
            <a:ext cx="3639820" cy="2628900"/>
          </a:xfrm>
          <a:custGeom>
            <a:avLst/>
            <a:gdLst/>
            <a:ahLst/>
            <a:cxnLst/>
            <a:rect l="l" t="t" r="r" b="b"/>
            <a:pathLst>
              <a:path w="3639820" h="2628900">
                <a:moveTo>
                  <a:pt x="0" y="2628900"/>
                </a:moveTo>
                <a:lnTo>
                  <a:pt x="3639312" y="2628900"/>
                </a:lnTo>
                <a:lnTo>
                  <a:pt x="3639312" y="0"/>
                </a:lnTo>
                <a:lnTo>
                  <a:pt x="0" y="0"/>
                </a:lnTo>
                <a:lnTo>
                  <a:pt x="0" y="2628900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2905" y="3950970"/>
            <a:ext cx="6840220" cy="373380"/>
          </a:xfrm>
          <a:custGeom>
            <a:avLst/>
            <a:gdLst/>
            <a:ahLst/>
            <a:cxnLst/>
            <a:rect l="l" t="t" r="r" b="b"/>
            <a:pathLst>
              <a:path w="6840220" h="373379">
                <a:moveTo>
                  <a:pt x="0" y="62229"/>
                </a:moveTo>
                <a:lnTo>
                  <a:pt x="4890" y="38008"/>
                </a:lnTo>
                <a:lnTo>
                  <a:pt x="18227" y="18227"/>
                </a:lnTo>
                <a:lnTo>
                  <a:pt x="38008" y="4890"/>
                </a:lnTo>
                <a:lnTo>
                  <a:pt x="62230" y="0"/>
                </a:lnTo>
                <a:lnTo>
                  <a:pt x="6777482" y="0"/>
                </a:lnTo>
                <a:lnTo>
                  <a:pt x="6801725" y="4890"/>
                </a:lnTo>
                <a:lnTo>
                  <a:pt x="6821503" y="18227"/>
                </a:lnTo>
                <a:lnTo>
                  <a:pt x="6834828" y="38008"/>
                </a:lnTo>
                <a:lnTo>
                  <a:pt x="6839712" y="62229"/>
                </a:lnTo>
                <a:lnTo>
                  <a:pt x="6839712" y="311149"/>
                </a:lnTo>
                <a:lnTo>
                  <a:pt x="6834828" y="335371"/>
                </a:lnTo>
                <a:lnTo>
                  <a:pt x="6821503" y="355152"/>
                </a:lnTo>
                <a:lnTo>
                  <a:pt x="6801725" y="368489"/>
                </a:lnTo>
                <a:lnTo>
                  <a:pt x="6777482" y="373379"/>
                </a:lnTo>
                <a:lnTo>
                  <a:pt x="62230" y="373379"/>
                </a:lnTo>
                <a:lnTo>
                  <a:pt x="38008" y="368489"/>
                </a:lnTo>
                <a:lnTo>
                  <a:pt x="18227" y="355152"/>
                </a:lnTo>
                <a:lnTo>
                  <a:pt x="4890" y="335371"/>
                </a:lnTo>
                <a:lnTo>
                  <a:pt x="0" y="311149"/>
                </a:lnTo>
                <a:lnTo>
                  <a:pt x="0" y="62229"/>
                </a:lnTo>
                <a:close/>
              </a:path>
            </a:pathLst>
          </a:custGeom>
          <a:ln w="22860">
            <a:solidFill>
              <a:srgbClr val="0D80B8"/>
            </a:solidFill>
            <a:prstDash val="sysDash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9050" y="4007307"/>
            <a:ext cx="658240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From </a:t>
            </a:r>
            <a:r>
              <a:rPr sz="1400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dendrogram, </a:t>
            </a:r>
            <a:r>
              <a:rPr sz="1400" dirty="0">
                <a:solidFill>
                  <a:srgbClr val="5F5F5F"/>
                </a:solidFill>
                <a:cs typeface="Calibri"/>
              </a:rPr>
              <a:t>you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can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infer </a:t>
            </a:r>
            <a:r>
              <a:rPr sz="1400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number </a:t>
            </a:r>
            <a:r>
              <a:rPr sz="1400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clusters </a:t>
            </a:r>
            <a:r>
              <a:rPr sz="1400" dirty="0">
                <a:solidFill>
                  <a:srgbClr val="5F5F5F"/>
                </a:solidFill>
                <a:cs typeface="Calibri"/>
              </a:rPr>
              <a:t>as 2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(k </a:t>
            </a:r>
            <a:r>
              <a:rPr sz="1400" dirty="0">
                <a:solidFill>
                  <a:srgbClr val="5F5F5F"/>
                </a:solidFill>
                <a:cs typeface="Calibri"/>
              </a:rPr>
              <a:t>=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2) for fitting your</a:t>
            </a:r>
            <a:r>
              <a:rPr sz="1400" spc="6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02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8089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06: Define &amp; Fit the Hierarchical Clustering</a:t>
            </a:r>
            <a:r>
              <a:rPr sz="2800" spc="17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Model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466344" y="1036319"/>
            <a:ext cx="8211820" cy="935990"/>
          </a:xfrm>
          <a:custGeom>
            <a:avLst/>
            <a:gdLst/>
            <a:ahLst/>
            <a:cxnLst/>
            <a:rect l="l" t="t" r="r" b="b"/>
            <a:pathLst>
              <a:path w="8211820" h="935989">
                <a:moveTo>
                  <a:pt x="0" y="935735"/>
                </a:moveTo>
                <a:lnTo>
                  <a:pt x="8211311" y="935735"/>
                </a:lnTo>
                <a:lnTo>
                  <a:pt x="8211311" y="0"/>
                </a:lnTo>
                <a:lnTo>
                  <a:pt x="0" y="0"/>
                </a:lnTo>
                <a:lnTo>
                  <a:pt x="0" y="93573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6344" y="1036319"/>
            <a:ext cx="8211820" cy="935990"/>
          </a:xfrm>
          <a:custGeom>
            <a:avLst/>
            <a:gdLst/>
            <a:ahLst/>
            <a:cxnLst/>
            <a:rect l="l" t="t" r="r" b="b"/>
            <a:pathLst>
              <a:path w="8211820" h="935989">
                <a:moveTo>
                  <a:pt x="0" y="935735"/>
                </a:moveTo>
                <a:lnTo>
                  <a:pt x="8211311" y="935735"/>
                </a:lnTo>
                <a:lnTo>
                  <a:pt x="8211311" y="0"/>
                </a:lnTo>
                <a:lnTo>
                  <a:pt x="0" y="0"/>
                </a:lnTo>
                <a:lnTo>
                  <a:pt x="0" y="935735"/>
                </a:lnTo>
                <a:close/>
              </a:path>
            </a:pathLst>
          </a:custGeom>
          <a:ln w="12192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693" y="1043127"/>
            <a:ext cx="6835140" cy="885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k =</a:t>
            </a:r>
            <a:r>
              <a:rPr sz="1400" spc="-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Hclustering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AgglomerativeClustering(</a:t>
            </a:r>
            <a:r>
              <a:rPr sz="1400" spc="-5" dirty="0">
                <a:solidFill>
                  <a:srgbClr val="660099"/>
                </a:solidFill>
                <a:latin typeface="Courier New"/>
                <a:cs typeface="Courier New"/>
              </a:rPr>
              <a:t>n_clusters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k, </a:t>
            </a:r>
            <a:r>
              <a:rPr sz="1400" spc="-5" dirty="0">
                <a:solidFill>
                  <a:srgbClr val="660099"/>
                </a:solidFill>
                <a:latin typeface="Courier New"/>
                <a:cs typeface="Courier New"/>
              </a:rPr>
              <a:t>affinity</a:t>
            </a:r>
            <a:r>
              <a:rPr sz="1400" spc="-120" dirty="0">
                <a:solidFill>
                  <a:srgbClr val="66009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marR="3622040">
              <a:lnSpc>
                <a:spcPts val="1720"/>
              </a:lnSpc>
              <a:spcBef>
                <a:spcPts val="25"/>
              </a:spcBef>
            </a:pP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'euclidean'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660099"/>
                </a:solidFill>
                <a:latin typeface="Courier New"/>
                <a:cs typeface="Courier New"/>
              </a:rPr>
              <a:t>linkage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00" b="1" spc="-10" dirty="0">
                <a:solidFill>
                  <a:srgbClr val="008080"/>
                </a:solidFill>
                <a:latin typeface="Courier New"/>
                <a:cs typeface="Courier New"/>
              </a:rPr>
              <a:t>'ward'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) 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Hclustering.fit(x)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0252" y="2349713"/>
            <a:ext cx="6455933" cy="541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2624" y="2287523"/>
            <a:ext cx="6522720" cy="666115"/>
          </a:xfrm>
          <a:custGeom>
            <a:avLst/>
            <a:gdLst/>
            <a:ahLst/>
            <a:cxnLst/>
            <a:rect l="l" t="t" r="r" b="b"/>
            <a:pathLst>
              <a:path w="6522720" h="666114">
                <a:moveTo>
                  <a:pt x="0" y="665988"/>
                </a:moveTo>
                <a:lnTo>
                  <a:pt x="6522720" y="665988"/>
                </a:lnTo>
                <a:lnTo>
                  <a:pt x="6522720" y="0"/>
                </a:lnTo>
                <a:lnTo>
                  <a:pt x="0" y="0"/>
                </a:lnTo>
                <a:lnTo>
                  <a:pt x="0" y="665988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3568" y="1721358"/>
            <a:ext cx="533400" cy="636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AutoShape 6" descr="Image result for machine language"/>
          <p:cNvSpPr>
            <a:spLocks noChangeAspect="1" noChangeArrowheads="1"/>
          </p:cNvSpPr>
          <p:nvPr/>
        </p:nvSpPr>
        <p:spPr bwMode="auto">
          <a:xfrm>
            <a:off x="77788" y="-72232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7" name="AutoShape 2" descr="Related image"/>
          <p:cNvSpPr>
            <a:spLocks noChangeAspect="1" noChangeArrowheads="1"/>
          </p:cNvSpPr>
          <p:nvPr/>
        </p:nvSpPr>
        <p:spPr bwMode="auto">
          <a:xfrm>
            <a:off x="153988" y="3969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471017" y="324053"/>
            <a:ext cx="7913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cs typeface="Calibri"/>
              </a:rPr>
              <a:t>Step 07: </a:t>
            </a:r>
            <a:r>
              <a:rPr sz="2800" b="1" spc="-10" dirty="0">
                <a:solidFill>
                  <a:srgbClr val="095A82"/>
                </a:solidFill>
                <a:cs typeface="Calibri"/>
              </a:rPr>
              <a:t>Check </a:t>
            </a:r>
            <a:r>
              <a:rPr sz="2800" b="1" spc="-5" dirty="0">
                <a:solidFill>
                  <a:srgbClr val="095A82"/>
                </a:solidFill>
                <a:cs typeface="Calibri"/>
              </a:rPr>
              <a:t>Accuracy of your Clustering</a:t>
            </a:r>
            <a:r>
              <a:rPr sz="2800" b="1" spc="185" dirty="0">
                <a:solidFill>
                  <a:srgbClr val="095A82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095A82"/>
                </a:solidFill>
                <a:cs typeface="Calibri"/>
              </a:rPr>
              <a:t>Technique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466344" y="1001267"/>
            <a:ext cx="8211820" cy="373380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91440">
              <a:spcBef>
                <a:spcPts val="500"/>
              </a:spcBef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sm.accuracy_score(y,</a:t>
            </a:r>
            <a:r>
              <a:rPr sz="1400"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Hclustering.labels_)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3913746" y="1659635"/>
            <a:ext cx="1333385" cy="354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5"/>
          <p:cNvSpPr/>
          <p:nvPr/>
        </p:nvSpPr>
        <p:spPr>
          <a:xfrm>
            <a:off x="3708653" y="1683257"/>
            <a:ext cx="1539240" cy="508000"/>
          </a:xfrm>
          <a:custGeom>
            <a:avLst/>
            <a:gdLst/>
            <a:ahLst/>
            <a:cxnLst/>
            <a:rect l="l" t="t" r="r" b="b"/>
            <a:pathLst>
              <a:path w="1539239" h="508000">
                <a:moveTo>
                  <a:pt x="0" y="84581"/>
                </a:moveTo>
                <a:lnTo>
                  <a:pt x="6643" y="51649"/>
                </a:lnTo>
                <a:lnTo>
                  <a:pt x="24764" y="24764"/>
                </a:lnTo>
                <a:lnTo>
                  <a:pt x="51649" y="6643"/>
                </a:lnTo>
                <a:lnTo>
                  <a:pt x="84582" y="0"/>
                </a:lnTo>
                <a:lnTo>
                  <a:pt x="1454658" y="0"/>
                </a:lnTo>
                <a:lnTo>
                  <a:pt x="1487590" y="6643"/>
                </a:lnTo>
                <a:lnTo>
                  <a:pt x="1514475" y="24764"/>
                </a:lnTo>
                <a:lnTo>
                  <a:pt x="1532596" y="51649"/>
                </a:lnTo>
                <a:lnTo>
                  <a:pt x="1539240" y="84581"/>
                </a:lnTo>
                <a:lnTo>
                  <a:pt x="1539240" y="422909"/>
                </a:lnTo>
                <a:lnTo>
                  <a:pt x="1532596" y="455842"/>
                </a:lnTo>
                <a:lnTo>
                  <a:pt x="1514475" y="482726"/>
                </a:lnTo>
                <a:lnTo>
                  <a:pt x="1487590" y="500848"/>
                </a:lnTo>
                <a:lnTo>
                  <a:pt x="1454658" y="507491"/>
                </a:lnTo>
                <a:lnTo>
                  <a:pt x="84582" y="507491"/>
                </a:lnTo>
                <a:lnTo>
                  <a:pt x="51649" y="500848"/>
                </a:lnTo>
                <a:lnTo>
                  <a:pt x="24765" y="482726"/>
                </a:lnTo>
                <a:lnTo>
                  <a:pt x="6643" y="455842"/>
                </a:lnTo>
                <a:lnTo>
                  <a:pt x="0" y="422909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3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6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676137" y="2495550"/>
            <a:ext cx="3001518" cy="2128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707" y="374141"/>
            <a:ext cx="820633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dirty="0"/>
              <a:t>Summary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8834" y="990089"/>
            <a:ext cx="6617765" cy="2700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sz="1400" spc="-8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In</a:t>
            </a:r>
            <a:r>
              <a:rPr sz="1400" spc="-35" dirty="0">
                <a:solidFill>
                  <a:prstClr val="black"/>
                </a:solidFill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1400" spc="-8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this</a:t>
            </a:r>
            <a:r>
              <a:rPr sz="1400" spc="-28" dirty="0">
                <a:solidFill>
                  <a:prstClr val="black"/>
                </a:solidFill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1400" spc="-1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modu</a:t>
            </a:r>
            <a:r>
              <a:rPr sz="1400" spc="-15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l</a:t>
            </a:r>
            <a:r>
              <a:rPr sz="1400" spc="-8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e,</a:t>
            </a:r>
            <a:r>
              <a:rPr sz="1400" spc="-18" dirty="0">
                <a:solidFill>
                  <a:prstClr val="black"/>
                </a:solidFill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1400" spc="-8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you</a:t>
            </a:r>
            <a:r>
              <a:rPr sz="1400" spc="-38" dirty="0">
                <a:solidFill>
                  <a:prstClr val="black"/>
                </a:solidFill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1400" spc="-1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shoul</a:t>
            </a:r>
            <a:r>
              <a:rPr sz="1400" spc="-8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d</a:t>
            </a:r>
            <a:r>
              <a:rPr sz="1400" spc="-15" dirty="0">
                <a:solidFill>
                  <a:prstClr val="black"/>
                </a:solidFill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1400" spc="-1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hav</a:t>
            </a:r>
            <a:r>
              <a:rPr sz="1400" spc="-8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e</a:t>
            </a:r>
            <a:r>
              <a:rPr sz="1400" spc="-33" dirty="0">
                <a:solidFill>
                  <a:prstClr val="black"/>
                </a:solidFill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140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l</a:t>
            </a:r>
            <a:r>
              <a:rPr sz="1400" spc="-8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ear</a:t>
            </a:r>
            <a:r>
              <a:rPr sz="1400" spc="-15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n</a:t>
            </a:r>
            <a:r>
              <a:rPr sz="1400" spc="-5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t</a:t>
            </a:r>
            <a:r>
              <a:rPr sz="1400" spc="-5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:</a:t>
            </a:r>
            <a:endParaRPr lang="en-IN" sz="1400" spc="-5" dirty="0" smtClean="0">
              <a:solidFill>
                <a:prstClr val="black"/>
              </a:solidFill>
              <a:latin typeface="Arial Rounded MT Bold" panose="020F0704030504030204" pitchFamily="34" charset="0"/>
              <a:cs typeface="Calibri"/>
            </a:endParaRPr>
          </a:p>
          <a:p>
            <a:pPr marL="6350"/>
            <a:endParaRPr sz="1400" dirty="0">
              <a:solidFill>
                <a:prstClr val="black"/>
              </a:solidFill>
              <a:latin typeface="Arial Rounded MT Bold" panose="020F0704030504030204" pitchFamily="34" charset="0"/>
              <a:cs typeface="Calibri"/>
            </a:endParaRP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fr-FR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Association &amp; Dépendance</a:t>
            </a: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endParaRPr lang="fr-FR" sz="1400" spc="-1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fr-FR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Causation &amp; Corrélation</a:t>
            </a: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endParaRPr lang="fr-FR" sz="1400" spc="-1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fr-FR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Covariance</a:t>
            </a: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endParaRPr lang="fr-FR" sz="1400" spc="-1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fr-FR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Simpsons Paradox</a:t>
            </a: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endParaRPr lang="fr-FR" sz="1400" spc="-1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fr-FR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Clustering Techniques</a:t>
            </a:r>
          </a:p>
          <a:p>
            <a:pPr>
              <a:spcBef>
                <a:spcPts val="18"/>
              </a:spcBef>
            </a:pPr>
            <a:endParaRPr sz="1400" dirty="0">
              <a:solidFill>
                <a:prstClr val="black"/>
              </a:solidFill>
              <a:latin typeface="Arial Rounded MT Bold" panose="020F0704030504030204" pitchFamily="34" charset="0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105" y="844297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1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707" y="374141"/>
            <a:ext cx="820633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IN" dirty="0" smtClean="0"/>
              <a:t>Congratulation</a:t>
            </a:r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67105" y="844297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0310241-D7A9-4F63-B003-BF7DBA3CE47E}"/>
              </a:ext>
            </a:extLst>
          </p:cNvPr>
          <p:cNvSpPr/>
          <p:nvPr/>
        </p:nvSpPr>
        <p:spPr>
          <a:xfrm>
            <a:off x="467105" y="1047750"/>
            <a:ext cx="5552695" cy="685800"/>
          </a:xfrm>
          <a:prstGeom prst="rect">
            <a:avLst/>
          </a:prstGeom>
          <a:solidFill>
            <a:srgbClr val="00CC6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prstClr val="white"/>
                </a:solidFill>
              </a:rPr>
              <a:t>Probability &amp; Statistics </a:t>
            </a:r>
          </a:p>
          <a:p>
            <a:r>
              <a:rPr lang="en-US" sz="2800" dirty="0" smtClean="0">
                <a:solidFill>
                  <a:prstClr val="white"/>
                </a:solidFill>
              </a:rPr>
              <a:t>                                     for Data Science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1531A52-587B-4D73-AE70-C3A3F38ED149}"/>
              </a:ext>
            </a:extLst>
          </p:cNvPr>
          <p:cNvSpPr/>
          <p:nvPr/>
        </p:nvSpPr>
        <p:spPr>
          <a:xfrm>
            <a:off x="467105" y="2735182"/>
            <a:ext cx="5649686" cy="1066800"/>
          </a:xfrm>
          <a:prstGeom prst="rect">
            <a:avLst/>
          </a:prstGeom>
          <a:solidFill>
            <a:srgbClr val="002060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dirty="0" smtClean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You have successfully completed –</a:t>
            </a:r>
          </a:p>
          <a:p>
            <a:pPr algn="ctr"/>
            <a:r>
              <a:rPr lang="en-US" sz="2400" kern="0" dirty="0" smtClean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Data Clustering </a:t>
            </a:r>
            <a:r>
              <a:rPr lang="en-US" sz="2400" kern="0" dirty="0" smtClean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Session</a:t>
            </a:r>
          </a:p>
        </p:txBody>
      </p:sp>
      <p:pic>
        <p:nvPicPr>
          <p:cNvPr id="16" name="Picture 2" descr="C:\Users\JS5027377\Desktop\Sri Core Java\champion-cup.png">
            <a:extLst>
              <a:ext uri="{FF2B5EF4-FFF2-40B4-BE49-F238E27FC236}">
                <a16:creationId xmlns="" xmlns:a16="http://schemas.microsoft.com/office/drawing/2014/main" id="{F277EFF3-0D18-4594-970B-CD420B24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866135"/>
            <a:ext cx="2297327" cy="293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Content Placeholder 3">
            <a:extLst>
              <a:ext uri="{FF2B5EF4-FFF2-40B4-BE49-F238E27FC236}">
                <a16:creationId xmlns="" xmlns:a16="http://schemas.microsoft.com/office/drawing/2014/main" id="{A04FDF7F-E03F-4F39-84F7-986FCC644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135" y="3801982"/>
            <a:ext cx="1591055" cy="9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590" y="4726683"/>
            <a:ext cx="1138428" cy="416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0958" y="562356"/>
            <a:ext cx="2046732" cy="1488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0394" y="615995"/>
            <a:ext cx="1930083" cy="1383030"/>
          </a:xfrm>
          <a:custGeom>
            <a:avLst/>
            <a:gdLst/>
            <a:ahLst/>
            <a:cxnLst/>
            <a:rect l="l" t="t" r="r" b="b"/>
            <a:pathLst>
              <a:path w="3860165" h="2766060">
                <a:moveTo>
                  <a:pt x="1962686" y="0"/>
                </a:moveTo>
                <a:lnTo>
                  <a:pt x="1913359" y="621"/>
                </a:lnTo>
                <a:lnTo>
                  <a:pt x="1864113" y="2153"/>
                </a:lnTo>
                <a:lnTo>
                  <a:pt x="1814974" y="4594"/>
                </a:lnTo>
                <a:lnTo>
                  <a:pt x="1765969" y="7938"/>
                </a:lnTo>
                <a:lnTo>
                  <a:pt x="1717123" y="12182"/>
                </a:lnTo>
                <a:lnTo>
                  <a:pt x="1668464" y="17323"/>
                </a:lnTo>
                <a:lnTo>
                  <a:pt x="1620017" y="23357"/>
                </a:lnTo>
                <a:lnTo>
                  <a:pt x="1571809" y="30279"/>
                </a:lnTo>
                <a:lnTo>
                  <a:pt x="1523865" y="38087"/>
                </a:lnTo>
                <a:lnTo>
                  <a:pt x="1476213" y="46776"/>
                </a:lnTo>
                <a:lnTo>
                  <a:pt x="1428878" y="56342"/>
                </a:lnTo>
                <a:lnTo>
                  <a:pt x="1381887" y="66782"/>
                </a:lnTo>
                <a:lnTo>
                  <a:pt x="1335265" y="78093"/>
                </a:lnTo>
                <a:lnTo>
                  <a:pt x="1289040" y="90269"/>
                </a:lnTo>
                <a:lnTo>
                  <a:pt x="1243237" y="103308"/>
                </a:lnTo>
                <a:lnTo>
                  <a:pt x="1197883" y="117206"/>
                </a:lnTo>
                <a:lnTo>
                  <a:pt x="1153004" y="131958"/>
                </a:lnTo>
                <a:lnTo>
                  <a:pt x="1108626" y="147562"/>
                </a:lnTo>
                <a:lnTo>
                  <a:pt x="1064776" y="164014"/>
                </a:lnTo>
                <a:lnTo>
                  <a:pt x="1021479" y="181309"/>
                </a:lnTo>
                <a:lnTo>
                  <a:pt x="978763" y="199443"/>
                </a:lnTo>
                <a:lnTo>
                  <a:pt x="936652" y="218414"/>
                </a:lnTo>
                <a:lnTo>
                  <a:pt x="895174" y="238218"/>
                </a:lnTo>
                <a:lnTo>
                  <a:pt x="854355" y="258849"/>
                </a:lnTo>
                <a:lnTo>
                  <a:pt x="814221" y="280306"/>
                </a:lnTo>
                <a:lnTo>
                  <a:pt x="774798" y="302584"/>
                </a:lnTo>
                <a:lnTo>
                  <a:pt x="736113" y="325678"/>
                </a:lnTo>
                <a:lnTo>
                  <a:pt x="698192" y="349587"/>
                </a:lnTo>
                <a:lnTo>
                  <a:pt x="661060" y="374305"/>
                </a:lnTo>
                <a:lnTo>
                  <a:pt x="624746" y="399829"/>
                </a:lnTo>
                <a:lnTo>
                  <a:pt x="589273" y="426155"/>
                </a:lnTo>
                <a:lnTo>
                  <a:pt x="554670" y="453280"/>
                </a:lnTo>
                <a:lnTo>
                  <a:pt x="520961" y="481199"/>
                </a:lnTo>
                <a:lnTo>
                  <a:pt x="488174" y="509909"/>
                </a:lnTo>
                <a:lnTo>
                  <a:pt x="456335" y="539406"/>
                </a:lnTo>
                <a:lnTo>
                  <a:pt x="425470" y="569687"/>
                </a:lnTo>
                <a:lnTo>
                  <a:pt x="395604" y="600747"/>
                </a:lnTo>
                <a:lnTo>
                  <a:pt x="361087" y="639098"/>
                </a:lnTo>
                <a:lnTo>
                  <a:pt x="328570" y="678052"/>
                </a:lnTo>
                <a:lnTo>
                  <a:pt x="298054" y="717575"/>
                </a:lnTo>
                <a:lnTo>
                  <a:pt x="269537" y="757630"/>
                </a:lnTo>
                <a:lnTo>
                  <a:pt x="243019" y="798180"/>
                </a:lnTo>
                <a:lnTo>
                  <a:pt x="218501" y="839190"/>
                </a:lnTo>
                <a:lnTo>
                  <a:pt x="195981" y="880624"/>
                </a:lnTo>
                <a:lnTo>
                  <a:pt x="175459" y="922444"/>
                </a:lnTo>
                <a:lnTo>
                  <a:pt x="156936" y="964616"/>
                </a:lnTo>
                <a:lnTo>
                  <a:pt x="140410" y="1007103"/>
                </a:lnTo>
                <a:lnTo>
                  <a:pt x="125881" y="1049868"/>
                </a:lnTo>
                <a:lnTo>
                  <a:pt x="113349" y="1092877"/>
                </a:lnTo>
                <a:lnTo>
                  <a:pt x="102814" y="1136092"/>
                </a:lnTo>
                <a:lnTo>
                  <a:pt x="94275" y="1179477"/>
                </a:lnTo>
                <a:lnTo>
                  <a:pt x="87732" y="1222997"/>
                </a:lnTo>
                <a:lnTo>
                  <a:pt x="83184" y="1266615"/>
                </a:lnTo>
                <a:lnTo>
                  <a:pt x="80631" y="1310294"/>
                </a:lnTo>
                <a:lnTo>
                  <a:pt x="80073" y="1354000"/>
                </a:lnTo>
                <a:lnTo>
                  <a:pt x="81509" y="1397695"/>
                </a:lnTo>
                <a:lnTo>
                  <a:pt x="84940" y="1441344"/>
                </a:lnTo>
                <a:lnTo>
                  <a:pt x="90364" y="1484911"/>
                </a:lnTo>
                <a:lnTo>
                  <a:pt x="97781" y="1528358"/>
                </a:lnTo>
                <a:lnTo>
                  <a:pt x="107191" y="1571651"/>
                </a:lnTo>
                <a:lnTo>
                  <a:pt x="118594" y="1614753"/>
                </a:lnTo>
                <a:lnTo>
                  <a:pt x="131989" y="1657627"/>
                </a:lnTo>
                <a:lnTo>
                  <a:pt x="147376" y="1700239"/>
                </a:lnTo>
                <a:lnTo>
                  <a:pt x="164754" y="1742551"/>
                </a:lnTo>
                <a:lnTo>
                  <a:pt x="184124" y="1784527"/>
                </a:lnTo>
                <a:lnTo>
                  <a:pt x="205484" y="1826131"/>
                </a:lnTo>
                <a:lnTo>
                  <a:pt x="228835" y="1867328"/>
                </a:lnTo>
                <a:lnTo>
                  <a:pt x="254175" y="1908081"/>
                </a:lnTo>
                <a:lnTo>
                  <a:pt x="281506" y="1948353"/>
                </a:lnTo>
                <a:lnTo>
                  <a:pt x="310826" y="1988110"/>
                </a:lnTo>
                <a:lnTo>
                  <a:pt x="342134" y="2027313"/>
                </a:lnTo>
                <a:lnTo>
                  <a:pt x="375432" y="2065929"/>
                </a:lnTo>
                <a:lnTo>
                  <a:pt x="410717" y="2103919"/>
                </a:lnTo>
                <a:lnTo>
                  <a:pt x="0" y="2765716"/>
                </a:lnTo>
                <a:lnTo>
                  <a:pt x="924306" y="2464091"/>
                </a:lnTo>
                <a:lnTo>
                  <a:pt x="3015786" y="2464091"/>
                </a:lnTo>
                <a:lnTo>
                  <a:pt x="3044365" y="2450447"/>
                </a:lnTo>
                <a:lnTo>
                  <a:pt x="3085184" y="2429815"/>
                </a:lnTo>
                <a:lnTo>
                  <a:pt x="3125318" y="2408358"/>
                </a:lnTo>
                <a:lnTo>
                  <a:pt x="3164741" y="2386081"/>
                </a:lnTo>
                <a:lnTo>
                  <a:pt x="3203426" y="2362986"/>
                </a:lnTo>
                <a:lnTo>
                  <a:pt x="3241347" y="2339077"/>
                </a:lnTo>
                <a:lnTo>
                  <a:pt x="3278479" y="2314359"/>
                </a:lnTo>
                <a:lnTo>
                  <a:pt x="3314793" y="2288835"/>
                </a:lnTo>
                <a:lnTo>
                  <a:pt x="3350266" y="2262509"/>
                </a:lnTo>
                <a:lnTo>
                  <a:pt x="3384869" y="2235384"/>
                </a:lnTo>
                <a:lnTo>
                  <a:pt x="3418578" y="2207465"/>
                </a:lnTo>
                <a:lnTo>
                  <a:pt x="3451365" y="2178755"/>
                </a:lnTo>
                <a:lnTo>
                  <a:pt x="3483204" y="2149258"/>
                </a:lnTo>
                <a:lnTo>
                  <a:pt x="3514069" y="2118977"/>
                </a:lnTo>
                <a:lnTo>
                  <a:pt x="3543935" y="2087917"/>
                </a:lnTo>
                <a:lnTo>
                  <a:pt x="3575753" y="2052689"/>
                </a:lnTo>
                <a:lnTo>
                  <a:pt x="3605840" y="2017026"/>
                </a:lnTo>
                <a:lnTo>
                  <a:pt x="3634202" y="1980953"/>
                </a:lnTo>
                <a:lnTo>
                  <a:pt x="3660847" y="1944496"/>
                </a:lnTo>
                <a:lnTo>
                  <a:pt x="3685783" y="1907681"/>
                </a:lnTo>
                <a:lnTo>
                  <a:pt x="3709015" y="1870534"/>
                </a:lnTo>
                <a:lnTo>
                  <a:pt x="3730553" y="1833080"/>
                </a:lnTo>
                <a:lnTo>
                  <a:pt x="3750402" y="1795346"/>
                </a:lnTo>
                <a:lnTo>
                  <a:pt x="3768571" y="1757356"/>
                </a:lnTo>
                <a:lnTo>
                  <a:pt x="3785067" y="1719137"/>
                </a:lnTo>
                <a:lnTo>
                  <a:pt x="3799897" y="1680715"/>
                </a:lnTo>
                <a:lnTo>
                  <a:pt x="3813068" y="1642115"/>
                </a:lnTo>
                <a:lnTo>
                  <a:pt x="3824587" y="1603364"/>
                </a:lnTo>
                <a:lnTo>
                  <a:pt x="3834463" y="1564486"/>
                </a:lnTo>
                <a:lnTo>
                  <a:pt x="3842702" y="1525507"/>
                </a:lnTo>
                <a:lnTo>
                  <a:pt x="3849311" y="1486454"/>
                </a:lnTo>
                <a:lnTo>
                  <a:pt x="3854299" y="1447353"/>
                </a:lnTo>
                <a:lnTo>
                  <a:pt x="3857671" y="1408228"/>
                </a:lnTo>
                <a:lnTo>
                  <a:pt x="3859437" y="1369106"/>
                </a:lnTo>
                <a:lnTo>
                  <a:pt x="3859602" y="1330012"/>
                </a:lnTo>
                <a:lnTo>
                  <a:pt x="3858174" y="1290973"/>
                </a:lnTo>
                <a:lnTo>
                  <a:pt x="3855160" y="1252014"/>
                </a:lnTo>
                <a:lnTo>
                  <a:pt x="3850569" y="1213160"/>
                </a:lnTo>
                <a:lnTo>
                  <a:pt x="3844406" y="1174438"/>
                </a:lnTo>
                <a:lnTo>
                  <a:pt x="3836680" y="1135874"/>
                </a:lnTo>
                <a:lnTo>
                  <a:pt x="3827398" y="1097492"/>
                </a:lnTo>
                <a:lnTo>
                  <a:pt x="3816567" y="1059320"/>
                </a:lnTo>
                <a:lnTo>
                  <a:pt x="3804194" y="1021382"/>
                </a:lnTo>
                <a:lnTo>
                  <a:pt x="3790287" y="983704"/>
                </a:lnTo>
                <a:lnTo>
                  <a:pt x="3774853" y="946313"/>
                </a:lnTo>
                <a:lnTo>
                  <a:pt x="3757899" y="909233"/>
                </a:lnTo>
                <a:lnTo>
                  <a:pt x="3739432" y="872492"/>
                </a:lnTo>
                <a:lnTo>
                  <a:pt x="3719461" y="836114"/>
                </a:lnTo>
                <a:lnTo>
                  <a:pt x="3697992" y="800125"/>
                </a:lnTo>
                <a:lnTo>
                  <a:pt x="3675032" y="764551"/>
                </a:lnTo>
                <a:lnTo>
                  <a:pt x="3650590" y="729418"/>
                </a:lnTo>
                <a:lnTo>
                  <a:pt x="3624671" y="694751"/>
                </a:lnTo>
                <a:lnTo>
                  <a:pt x="3597284" y="660577"/>
                </a:lnTo>
                <a:lnTo>
                  <a:pt x="3568436" y="626921"/>
                </a:lnTo>
                <a:lnTo>
                  <a:pt x="3538134" y="593809"/>
                </a:lnTo>
                <a:lnTo>
                  <a:pt x="3506385" y="561267"/>
                </a:lnTo>
                <a:lnTo>
                  <a:pt x="3473198" y="529320"/>
                </a:lnTo>
                <a:lnTo>
                  <a:pt x="3438578" y="497994"/>
                </a:lnTo>
                <a:lnTo>
                  <a:pt x="3402534" y="467316"/>
                </a:lnTo>
                <a:lnTo>
                  <a:pt x="3365072" y="437310"/>
                </a:lnTo>
                <a:lnTo>
                  <a:pt x="3326200" y="408002"/>
                </a:lnTo>
                <a:lnTo>
                  <a:pt x="3285926" y="379419"/>
                </a:lnTo>
                <a:lnTo>
                  <a:pt x="3244256" y="351586"/>
                </a:lnTo>
                <a:lnTo>
                  <a:pt x="3201199" y="324528"/>
                </a:lnTo>
                <a:lnTo>
                  <a:pt x="3156760" y="298273"/>
                </a:lnTo>
                <a:lnTo>
                  <a:pt x="3110948" y="272844"/>
                </a:lnTo>
                <a:lnTo>
                  <a:pt x="3063770" y="248269"/>
                </a:lnTo>
                <a:lnTo>
                  <a:pt x="3015234" y="224573"/>
                </a:lnTo>
                <a:lnTo>
                  <a:pt x="2970767" y="204188"/>
                </a:lnTo>
                <a:lnTo>
                  <a:pt x="2925805" y="184797"/>
                </a:lnTo>
                <a:lnTo>
                  <a:pt x="2880372" y="166396"/>
                </a:lnTo>
                <a:lnTo>
                  <a:pt x="2834494" y="148983"/>
                </a:lnTo>
                <a:lnTo>
                  <a:pt x="2788199" y="132552"/>
                </a:lnTo>
                <a:lnTo>
                  <a:pt x="2741512" y="117101"/>
                </a:lnTo>
                <a:lnTo>
                  <a:pt x="2694460" y="102626"/>
                </a:lnTo>
                <a:lnTo>
                  <a:pt x="2647068" y="89122"/>
                </a:lnTo>
                <a:lnTo>
                  <a:pt x="2599364" y="76586"/>
                </a:lnTo>
                <a:lnTo>
                  <a:pt x="2551373" y="65015"/>
                </a:lnTo>
                <a:lnTo>
                  <a:pt x="2503122" y="54404"/>
                </a:lnTo>
                <a:lnTo>
                  <a:pt x="2454637" y="44750"/>
                </a:lnTo>
                <a:lnTo>
                  <a:pt x="2405943" y="36049"/>
                </a:lnTo>
                <a:lnTo>
                  <a:pt x="2357069" y="28297"/>
                </a:lnTo>
                <a:lnTo>
                  <a:pt x="2308039" y="21490"/>
                </a:lnTo>
                <a:lnTo>
                  <a:pt x="2258880" y="15625"/>
                </a:lnTo>
                <a:lnTo>
                  <a:pt x="2209618" y="10698"/>
                </a:lnTo>
                <a:lnTo>
                  <a:pt x="2160279" y="6705"/>
                </a:lnTo>
                <a:lnTo>
                  <a:pt x="2110891" y="3643"/>
                </a:lnTo>
                <a:lnTo>
                  <a:pt x="2061478" y="1507"/>
                </a:lnTo>
                <a:lnTo>
                  <a:pt x="2012068" y="294"/>
                </a:lnTo>
                <a:lnTo>
                  <a:pt x="1962686" y="0"/>
                </a:lnTo>
                <a:close/>
              </a:path>
              <a:path w="3860165" h="2766060">
                <a:moveTo>
                  <a:pt x="3015786" y="2464091"/>
                </a:moveTo>
                <a:lnTo>
                  <a:pt x="924306" y="2464091"/>
                </a:lnTo>
                <a:lnTo>
                  <a:pt x="968772" y="2484477"/>
                </a:lnTo>
                <a:lnTo>
                  <a:pt x="1013734" y="2503868"/>
                </a:lnTo>
                <a:lnTo>
                  <a:pt x="1059167" y="2522268"/>
                </a:lnTo>
                <a:lnTo>
                  <a:pt x="1105045" y="2539682"/>
                </a:lnTo>
                <a:lnTo>
                  <a:pt x="1151340" y="2556112"/>
                </a:lnTo>
                <a:lnTo>
                  <a:pt x="1198027" y="2571563"/>
                </a:lnTo>
                <a:lnTo>
                  <a:pt x="1245079" y="2586039"/>
                </a:lnTo>
                <a:lnTo>
                  <a:pt x="1292471" y="2599542"/>
                </a:lnTo>
                <a:lnTo>
                  <a:pt x="1340175" y="2612078"/>
                </a:lnTo>
                <a:lnTo>
                  <a:pt x="1388166" y="2623649"/>
                </a:lnTo>
                <a:lnTo>
                  <a:pt x="1436417" y="2634260"/>
                </a:lnTo>
                <a:lnTo>
                  <a:pt x="1484902" y="2643914"/>
                </a:lnTo>
                <a:lnTo>
                  <a:pt x="1533596" y="2652615"/>
                </a:lnTo>
                <a:lnTo>
                  <a:pt x="1582470" y="2660367"/>
                </a:lnTo>
                <a:lnTo>
                  <a:pt x="1631500" y="2667174"/>
                </a:lnTo>
                <a:lnTo>
                  <a:pt x="1680659" y="2673039"/>
                </a:lnTo>
                <a:lnTo>
                  <a:pt x="1729921" y="2677966"/>
                </a:lnTo>
                <a:lnTo>
                  <a:pt x="1779260" y="2681959"/>
                </a:lnTo>
                <a:lnTo>
                  <a:pt x="1828648" y="2685021"/>
                </a:lnTo>
                <a:lnTo>
                  <a:pt x="1878061" y="2687157"/>
                </a:lnTo>
                <a:lnTo>
                  <a:pt x="1927471" y="2688371"/>
                </a:lnTo>
                <a:lnTo>
                  <a:pt x="1976853" y="2688665"/>
                </a:lnTo>
                <a:lnTo>
                  <a:pt x="2026180" y="2688044"/>
                </a:lnTo>
                <a:lnTo>
                  <a:pt x="2075426" y="2686511"/>
                </a:lnTo>
                <a:lnTo>
                  <a:pt x="2124565" y="2684071"/>
                </a:lnTo>
                <a:lnTo>
                  <a:pt x="2173570" y="2680726"/>
                </a:lnTo>
                <a:lnTo>
                  <a:pt x="2222416" y="2676482"/>
                </a:lnTo>
                <a:lnTo>
                  <a:pt x="2271075" y="2671341"/>
                </a:lnTo>
                <a:lnTo>
                  <a:pt x="2319522" y="2665307"/>
                </a:lnTo>
                <a:lnTo>
                  <a:pt x="2367730" y="2658385"/>
                </a:lnTo>
                <a:lnTo>
                  <a:pt x="2415674" y="2650577"/>
                </a:lnTo>
                <a:lnTo>
                  <a:pt x="2463326" y="2641889"/>
                </a:lnTo>
                <a:lnTo>
                  <a:pt x="2510661" y="2632322"/>
                </a:lnTo>
                <a:lnTo>
                  <a:pt x="2557652" y="2621882"/>
                </a:lnTo>
                <a:lnTo>
                  <a:pt x="2604274" y="2610572"/>
                </a:lnTo>
                <a:lnTo>
                  <a:pt x="2650499" y="2598395"/>
                </a:lnTo>
                <a:lnTo>
                  <a:pt x="2696302" y="2585356"/>
                </a:lnTo>
                <a:lnTo>
                  <a:pt x="2741656" y="2571458"/>
                </a:lnTo>
                <a:lnTo>
                  <a:pt x="2786535" y="2556706"/>
                </a:lnTo>
                <a:lnTo>
                  <a:pt x="2830913" y="2541102"/>
                </a:lnTo>
                <a:lnTo>
                  <a:pt x="2874763" y="2524651"/>
                </a:lnTo>
                <a:lnTo>
                  <a:pt x="2918060" y="2507356"/>
                </a:lnTo>
                <a:lnTo>
                  <a:pt x="2960776" y="2489221"/>
                </a:lnTo>
                <a:lnTo>
                  <a:pt x="3002887" y="2470250"/>
                </a:lnTo>
                <a:lnTo>
                  <a:pt x="3015786" y="2464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90394" y="615995"/>
            <a:ext cx="1930083" cy="1383030"/>
          </a:xfrm>
          <a:custGeom>
            <a:avLst/>
            <a:gdLst/>
            <a:ahLst/>
            <a:cxnLst/>
            <a:rect l="l" t="t" r="r" b="b"/>
            <a:pathLst>
              <a:path w="3860165" h="2766060">
                <a:moveTo>
                  <a:pt x="0" y="2765716"/>
                </a:moveTo>
                <a:lnTo>
                  <a:pt x="924306" y="2464091"/>
                </a:lnTo>
                <a:lnTo>
                  <a:pt x="968772" y="2484477"/>
                </a:lnTo>
                <a:lnTo>
                  <a:pt x="1013734" y="2503868"/>
                </a:lnTo>
                <a:lnTo>
                  <a:pt x="1059167" y="2522268"/>
                </a:lnTo>
                <a:lnTo>
                  <a:pt x="1105045" y="2539682"/>
                </a:lnTo>
                <a:lnTo>
                  <a:pt x="1151340" y="2556112"/>
                </a:lnTo>
                <a:lnTo>
                  <a:pt x="1198027" y="2571563"/>
                </a:lnTo>
                <a:lnTo>
                  <a:pt x="1245079" y="2586039"/>
                </a:lnTo>
                <a:lnTo>
                  <a:pt x="1292471" y="2599542"/>
                </a:lnTo>
                <a:lnTo>
                  <a:pt x="1340175" y="2612078"/>
                </a:lnTo>
                <a:lnTo>
                  <a:pt x="1388166" y="2623649"/>
                </a:lnTo>
                <a:lnTo>
                  <a:pt x="1436417" y="2634260"/>
                </a:lnTo>
                <a:lnTo>
                  <a:pt x="1484902" y="2643914"/>
                </a:lnTo>
                <a:lnTo>
                  <a:pt x="1533596" y="2652615"/>
                </a:lnTo>
                <a:lnTo>
                  <a:pt x="1582470" y="2660367"/>
                </a:lnTo>
                <a:lnTo>
                  <a:pt x="1631500" y="2667174"/>
                </a:lnTo>
                <a:lnTo>
                  <a:pt x="1680659" y="2673039"/>
                </a:lnTo>
                <a:lnTo>
                  <a:pt x="1729921" y="2677966"/>
                </a:lnTo>
                <a:lnTo>
                  <a:pt x="1779260" y="2681959"/>
                </a:lnTo>
                <a:lnTo>
                  <a:pt x="1828648" y="2685021"/>
                </a:lnTo>
                <a:lnTo>
                  <a:pt x="1878061" y="2687157"/>
                </a:lnTo>
                <a:lnTo>
                  <a:pt x="1927471" y="2688371"/>
                </a:lnTo>
                <a:lnTo>
                  <a:pt x="1976853" y="2688665"/>
                </a:lnTo>
                <a:lnTo>
                  <a:pt x="2026180" y="2688044"/>
                </a:lnTo>
                <a:lnTo>
                  <a:pt x="2075426" y="2686511"/>
                </a:lnTo>
                <a:lnTo>
                  <a:pt x="2124565" y="2684071"/>
                </a:lnTo>
                <a:lnTo>
                  <a:pt x="2173570" y="2680726"/>
                </a:lnTo>
                <a:lnTo>
                  <a:pt x="2222416" y="2676482"/>
                </a:lnTo>
                <a:lnTo>
                  <a:pt x="2271075" y="2671341"/>
                </a:lnTo>
                <a:lnTo>
                  <a:pt x="2319522" y="2665307"/>
                </a:lnTo>
                <a:lnTo>
                  <a:pt x="2367730" y="2658385"/>
                </a:lnTo>
                <a:lnTo>
                  <a:pt x="2415674" y="2650577"/>
                </a:lnTo>
                <a:lnTo>
                  <a:pt x="2463326" y="2641889"/>
                </a:lnTo>
                <a:lnTo>
                  <a:pt x="2510661" y="2632322"/>
                </a:lnTo>
                <a:lnTo>
                  <a:pt x="2557652" y="2621882"/>
                </a:lnTo>
                <a:lnTo>
                  <a:pt x="2604274" y="2610572"/>
                </a:lnTo>
                <a:lnTo>
                  <a:pt x="2650499" y="2598395"/>
                </a:lnTo>
                <a:lnTo>
                  <a:pt x="2696302" y="2585356"/>
                </a:lnTo>
                <a:lnTo>
                  <a:pt x="2741656" y="2571458"/>
                </a:lnTo>
                <a:lnTo>
                  <a:pt x="2786535" y="2556706"/>
                </a:lnTo>
                <a:lnTo>
                  <a:pt x="2830913" y="2541102"/>
                </a:lnTo>
                <a:lnTo>
                  <a:pt x="2874763" y="2524651"/>
                </a:lnTo>
                <a:lnTo>
                  <a:pt x="2918060" y="2507356"/>
                </a:lnTo>
                <a:lnTo>
                  <a:pt x="2960776" y="2489221"/>
                </a:lnTo>
                <a:lnTo>
                  <a:pt x="3002887" y="2470250"/>
                </a:lnTo>
                <a:lnTo>
                  <a:pt x="3044365" y="2450447"/>
                </a:lnTo>
                <a:lnTo>
                  <a:pt x="3085184" y="2429815"/>
                </a:lnTo>
                <a:lnTo>
                  <a:pt x="3125318" y="2408358"/>
                </a:lnTo>
                <a:lnTo>
                  <a:pt x="3164741" y="2386081"/>
                </a:lnTo>
                <a:lnTo>
                  <a:pt x="3203426" y="2362986"/>
                </a:lnTo>
                <a:lnTo>
                  <a:pt x="3241347" y="2339077"/>
                </a:lnTo>
                <a:lnTo>
                  <a:pt x="3278479" y="2314359"/>
                </a:lnTo>
                <a:lnTo>
                  <a:pt x="3314793" y="2288835"/>
                </a:lnTo>
                <a:lnTo>
                  <a:pt x="3350266" y="2262509"/>
                </a:lnTo>
                <a:lnTo>
                  <a:pt x="3384869" y="2235384"/>
                </a:lnTo>
                <a:lnTo>
                  <a:pt x="3418578" y="2207465"/>
                </a:lnTo>
                <a:lnTo>
                  <a:pt x="3451365" y="2178755"/>
                </a:lnTo>
                <a:lnTo>
                  <a:pt x="3483204" y="2149258"/>
                </a:lnTo>
                <a:lnTo>
                  <a:pt x="3514069" y="2118977"/>
                </a:lnTo>
                <a:lnTo>
                  <a:pt x="3543935" y="2087917"/>
                </a:lnTo>
                <a:lnTo>
                  <a:pt x="3575753" y="2052689"/>
                </a:lnTo>
                <a:lnTo>
                  <a:pt x="3605840" y="2017026"/>
                </a:lnTo>
                <a:lnTo>
                  <a:pt x="3634202" y="1980953"/>
                </a:lnTo>
                <a:lnTo>
                  <a:pt x="3660847" y="1944496"/>
                </a:lnTo>
                <a:lnTo>
                  <a:pt x="3685783" y="1907681"/>
                </a:lnTo>
                <a:lnTo>
                  <a:pt x="3709015" y="1870534"/>
                </a:lnTo>
                <a:lnTo>
                  <a:pt x="3730553" y="1833080"/>
                </a:lnTo>
                <a:lnTo>
                  <a:pt x="3750402" y="1795346"/>
                </a:lnTo>
                <a:lnTo>
                  <a:pt x="3768571" y="1757356"/>
                </a:lnTo>
                <a:lnTo>
                  <a:pt x="3785067" y="1719137"/>
                </a:lnTo>
                <a:lnTo>
                  <a:pt x="3799897" y="1680715"/>
                </a:lnTo>
                <a:lnTo>
                  <a:pt x="3813068" y="1642115"/>
                </a:lnTo>
                <a:lnTo>
                  <a:pt x="3824587" y="1603364"/>
                </a:lnTo>
                <a:lnTo>
                  <a:pt x="3834463" y="1564486"/>
                </a:lnTo>
                <a:lnTo>
                  <a:pt x="3842702" y="1525507"/>
                </a:lnTo>
                <a:lnTo>
                  <a:pt x="3849311" y="1486454"/>
                </a:lnTo>
                <a:lnTo>
                  <a:pt x="3854299" y="1447353"/>
                </a:lnTo>
                <a:lnTo>
                  <a:pt x="3857671" y="1408228"/>
                </a:lnTo>
                <a:lnTo>
                  <a:pt x="3859437" y="1369106"/>
                </a:lnTo>
                <a:lnTo>
                  <a:pt x="3859602" y="1330012"/>
                </a:lnTo>
                <a:lnTo>
                  <a:pt x="3858174" y="1290973"/>
                </a:lnTo>
                <a:lnTo>
                  <a:pt x="3855160" y="1252014"/>
                </a:lnTo>
                <a:lnTo>
                  <a:pt x="3850569" y="1213160"/>
                </a:lnTo>
                <a:lnTo>
                  <a:pt x="3844406" y="1174438"/>
                </a:lnTo>
                <a:lnTo>
                  <a:pt x="3836680" y="1135874"/>
                </a:lnTo>
                <a:lnTo>
                  <a:pt x="3827398" y="1097492"/>
                </a:lnTo>
                <a:lnTo>
                  <a:pt x="3816567" y="1059320"/>
                </a:lnTo>
                <a:lnTo>
                  <a:pt x="3804194" y="1021382"/>
                </a:lnTo>
                <a:lnTo>
                  <a:pt x="3790287" y="983704"/>
                </a:lnTo>
                <a:lnTo>
                  <a:pt x="3774853" y="946313"/>
                </a:lnTo>
                <a:lnTo>
                  <a:pt x="3757899" y="909233"/>
                </a:lnTo>
                <a:lnTo>
                  <a:pt x="3739432" y="872492"/>
                </a:lnTo>
                <a:lnTo>
                  <a:pt x="3719461" y="836114"/>
                </a:lnTo>
                <a:lnTo>
                  <a:pt x="3697992" y="800125"/>
                </a:lnTo>
                <a:lnTo>
                  <a:pt x="3675032" y="764551"/>
                </a:lnTo>
                <a:lnTo>
                  <a:pt x="3650590" y="729418"/>
                </a:lnTo>
                <a:lnTo>
                  <a:pt x="3624671" y="694751"/>
                </a:lnTo>
                <a:lnTo>
                  <a:pt x="3597284" y="660577"/>
                </a:lnTo>
                <a:lnTo>
                  <a:pt x="3568436" y="626921"/>
                </a:lnTo>
                <a:lnTo>
                  <a:pt x="3538134" y="593809"/>
                </a:lnTo>
                <a:lnTo>
                  <a:pt x="3506385" y="561267"/>
                </a:lnTo>
                <a:lnTo>
                  <a:pt x="3473198" y="529320"/>
                </a:lnTo>
                <a:lnTo>
                  <a:pt x="3438578" y="497994"/>
                </a:lnTo>
                <a:lnTo>
                  <a:pt x="3402534" y="467316"/>
                </a:lnTo>
                <a:lnTo>
                  <a:pt x="3365072" y="437310"/>
                </a:lnTo>
                <a:lnTo>
                  <a:pt x="3326200" y="408002"/>
                </a:lnTo>
                <a:lnTo>
                  <a:pt x="3285926" y="379419"/>
                </a:lnTo>
                <a:lnTo>
                  <a:pt x="3244256" y="351586"/>
                </a:lnTo>
                <a:lnTo>
                  <a:pt x="3201199" y="324528"/>
                </a:lnTo>
                <a:lnTo>
                  <a:pt x="3156760" y="298273"/>
                </a:lnTo>
                <a:lnTo>
                  <a:pt x="3110948" y="272844"/>
                </a:lnTo>
                <a:lnTo>
                  <a:pt x="3063770" y="248269"/>
                </a:lnTo>
                <a:lnTo>
                  <a:pt x="3015234" y="224573"/>
                </a:lnTo>
                <a:lnTo>
                  <a:pt x="2970767" y="204188"/>
                </a:lnTo>
                <a:lnTo>
                  <a:pt x="2925805" y="184797"/>
                </a:lnTo>
                <a:lnTo>
                  <a:pt x="2880372" y="166396"/>
                </a:lnTo>
                <a:lnTo>
                  <a:pt x="2834494" y="148983"/>
                </a:lnTo>
                <a:lnTo>
                  <a:pt x="2788199" y="132552"/>
                </a:lnTo>
                <a:lnTo>
                  <a:pt x="2741512" y="117101"/>
                </a:lnTo>
                <a:lnTo>
                  <a:pt x="2694460" y="102626"/>
                </a:lnTo>
                <a:lnTo>
                  <a:pt x="2647068" y="89122"/>
                </a:lnTo>
                <a:lnTo>
                  <a:pt x="2599364" y="76586"/>
                </a:lnTo>
                <a:lnTo>
                  <a:pt x="2551373" y="65015"/>
                </a:lnTo>
                <a:lnTo>
                  <a:pt x="2503122" y="54404"/>
                </a:lnTo>
                <a:lnTo>
                  <a:pt x="2454637" y="44750"/>
                </a:lnTo>
                <a:lnTo>
                  <a:pt x="2405943" y="36049"/>
                </a:lnTo>
                <a:lnTo>
                  <a:pt x="2357069" y="28297"/>
                </a:lnTo>
                <a:lnTo>
                  <a:pt x="2308039" y="21490"/>
                </a:lnTo>
                <a:lnTo>
                  <a:pt x="2258880" y="15625"/>
                </a:lnTo>
                <a:lnTo>
                  <a:pt x="2209618" y="10698"/>
                </a:lnTo>
                <a:lnTo>
                  <a:pt x="2160279" y="6705"/>
                </a:lnTo>
                <a:lnTo>
                  <a:pt x="2110891" y="3643"/>
                </a:lnTo>
                <a:lnTo>
                  <a:pt x="2061478" y="1507"/>
                </a:lnTo>
                <a:lnTo>
                  <a:pt x="2012068" y="294"/>
                </a:lnTo>
                <a:lnTo>
                  <a:pt x="1962686" y="0"/>
                </a:lnTo>
                <a:lnTo>
                  <a:pt x="1913359" y="621"/>
                </a:lnTo>
                <a:lnTo>
                  <a:pt x="1864113" y="2153"/>
                </a:lnTo>
                <a:lnTo>
                  <a:pt x="1814974" y="4594"/>
                </a:lnTo>
                <a:lnTo>
                  <a:pt x="1765969" y="7938"/>
                </a:lnTo>
                <a:lnTo>
                  <a:pt x="1717123" y="12182"/>
                </a:lnTo>
                <a:lnTo>
                  <a:pt x="1668464" y="17323"/>
                </a:lnTo>
                <a:lnTo>
                  <a:pt x="1620017" y="23357"/>
                </a:lnTo>
                <a:lnTo>
                  <a:pt x="1571809" y="30279"/>
                </a:lnTo>
                <a:lnTo>
                  <a:pt x="1523865" y="38087"/>
                </a:lnTo>
                <a:lnTo>
                  <a:pt x="1476213" y="46776"/>
                </a:lnTo>
                <a:lnTo>
                  <a:pt x="1428878" y="56342"/>
                </a:lnTo>
                <a:lnTo>
                  <a:pt x="1381887" y="66782"/>
                </a:lnTo>
                <a:lnTo>
                  <a:pt x="1335265" y="78093"/>
                </a:lnTo>
                <a:lnTo>
                  <a:pt x="1289040" y="90269"/>
                </a:lnTo>
                <a:lnTo>
                  <a:pt x="1243237" y="103308"/>
                </a:lnTo>
                <a:lnTo>
                  <a:pt x="1197883" y="117206"/>
                </a:lnTo>
                <a:lnTo>
                  <a:pt x="1153004" y="131958"/>
                </a:lnTo>
                <a:lnTo>
                  <a:pt x="1108626" y="147562"/>
                </a:lnTo>
                <a:lnTo>
                  <a:pt x="1064776" y="164014"/>
                </a:lnTo>
                <a:lnTo>
                  <a:pt x="1021479" y="181309"/>
                </a:lnTo>
                <a:lnTo>
                  <a:pt x="978763" y="199443"/>
                </a:lnTo>
                <a:lnTo>
                  <a:pt x="936652" y="218414"/>
                </a:lnTo>
                <a:lnTo>
                  <a:pt x="895174" y="238218"/>
                </a:lnTo>
                <a:lnTo>
                  <a:pt x="854355" y="258849"/>
                </a:lnTo>
                <a:lnTo>
                  <a:pt x="814221" y="280306"/>
                </a:lnTo>
                <a:lnTo>
                  <a:pt x="774798" y="302584"/>
                </a:lnTo>
                <a:lnTo>
                  <a:pt x="736113" y="325678"/>
                </a:lnTo>
                <a:lnTo>
                  <a:pt x="698192" y="349587"/>
                </a:lnTo>
                <a:lnTo>
                  <a:pt x="661060" y="374305"/>
                </a:lnTo>
                <a:lnTo>
                  <a:pt x="624746" y="399829"/>
                </a:lnTo>
                <a:lnTo>
                  <a:pt x="589273" y="426155"/>
                </a:lnTo>
                <a:lnTo>
                  <a:pt x="554670" y="453280"/>
                </a:lnTo>
                <a:lnTo>
                  <a:pt x="520961" y="481199"/>
                </a:lnTo>
                <a:lnTo>
                  <a:pt x="488174" y="509909"/>
                </a:lnTo>
                <a:lnTo>
                  <a:pt x="456335" y="539406"/>
                </a:lnTo>
                <a:lnTo>
                  <a:pt x="425470" y="569687"/>
                </a:lnTo>
                <a:lnTo>
                  <a:pt x="395604" y="600747"/>
                </a:lnTo>
                <a:lnTo>
                  <a:pt x="361087" y="639098"/>
                </a:lnTo>
                <a:lnTo>
                  <a:pt x="328570" y="678052"/>
                </a:lnTo>
                <a:lnTo>
                  <a:pt x="298054" y="717575"/>
                </a:lnTo>
                <a:lnTo>
                  <a:pt x="269537" y="757630"/>
                </a:lnTo>
                <a:lnTo>
                  <a:pt x="243019" y="798180"/>
                </a:lnTo>
                <a:lnTo>
                  <a:pt x="218501" y="839190"/>
                </a:lnTo>
                <a:lnTo>
                  <a:pt x="195981" y="880624"/>
                </a:lnTo>
                <a:lnTo>
                  <a:pt x="175459" y="922444"/>
                </a:lnTo>
                <a:lnTo>
                  <a:pt x="156936" y="964616"/>
                </a:lnTo>
                <a:lnTo>
                  <a:pt x="140410" y="1007103"/>
                </a:lnTo>
                <a:lnTo>
                  <a:pt x="125881" y="1049868"/>
                </a:lnTo>
                <a:lnTo>
                  <a:pt x="113349" y="1092877"/>
                </a:lnTo>
                <a:lnTo>
                  <a:pt x="102814" y="1136092"/>
                </a:lnTo>
                <a:lnTo>
                  <a:pt x="94275" y="1179477"/>
                </a:lnTo>
                <a:lnTo>
                  <a:pt x="87732" y="1222997"/>
                </a:lnTo>
                <a:lnTo>
                  <a:pt x="83184" y="1266615"/>
                </a:lnTo>
                <a:lnTo>
                  <a:pt x="80631" y="1310294"/>
                </a:lnTo>
                <a:lnTo>
                  <a:pt x="80073" y="1354000"/>
                </a:lnTo>
                <a:lnTo>
                  <a:pt x="81509" y="1397695"/>
                </a:lnTo>
                <a:lnTo>
                  <a:pt x="84940" y="1441344"/>
                </a:lnTo>
                <a:lnTo>
                  <a:pt x="90364" y="1484911"/>
                </a:lnTo>
                <a:lnTo>
                  <a:pt x="97781" y="1528358"/>
                </a:lnTo>
                <a:lnTo>
                  <a:pt x="107191" y="1571651"/>
                </a:lnTo>
                <a:lnTo>
                  <a:pt x="118594" y="1614753"/>
                </a:lnTo>
                <a:lnTo>
                  <a:pt x="131989" y="1657627"/>
                </a:lnTo>
                <a:lnTo>
                  <a:pt x="147376" y="1700239"/>
                </a:lnTo>
                <a:lnTo>
                  <a:pt x="164754" y="1742551"/>
                </a:lnTo>
                <a:lnTo>
                  <a:pt x="184124" y="1784527"/>
                </a:lnTo>
                <a:lnTo>
                  <a:pt x="205484" y="1826131"/>
                </a:lnTo>
                <a:lnTo>
                  <a:pt x="228835" y="1867328"/>
                </a:lnTo>
                <a:lnTo>
                  <a:pt x="254175" y="1908081"/>
                </a:lnTo>
                <a:lnTo>
                  <a:pt x="281506" y="1948353"/>
                </a:lnTo>
                <a:lnTo>
                  <a:pt x="310826" y="1988110"/>
                </a:lnTo>
                <a:lnTo>
                  <a:pt x="342134" y="2027313"/>
                </a:lnTo>
                <a:lnTo>
                  <a:pt x="375432" y="2065929"/>
                </a:lnTo>
                <a:lnTo>
                  <a:pt x="410717" y="2103919"/>
                </a:lnTo>
                <a:lnTo>
                  <a:pt x="0" y="2765716"/>
                </a:lnTo>
                <a:close/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5303" y="908050"/>
            <a:ext cx="1140778" cy="757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indent="-635" algn="ctr">
              <a:spcBef>
                <a:spcPts val="50"/>
              </a:spcBef>
            </a:pPr>
            <a:r>
              <a:rPr sz="1200" spc="-3" dirty="0">
                <a:solidFill>
                  <a:srgbClr val="5F5F5F"/>
                </a:solidFill>
                <a:latin typeface="Comic Sans MS"/>
                <a:cs typeface="Comic Sans MS"/>
              </a:rPr>
              <a:t>Okay</a:t>
            </a:r>
            <a:r>
              <a:rPr sz="1200" spc="-3" dirty="0" smtClean="0">
                <a:solidFill>
                  <a:srgbClr val="5F5F5F"/>
                </a:solidFill>
                <a:latin typeface="Comic Sans MS"/>
                <a:cs typeface="Comic Sans MS"/>
              </a:rPr>
              <a:t>,</a:t>
            </a:r>
            <a:r>
              <a:rPr lang="en-IN" sz="1200" spc="-3" dirty="0" smtClean="0">
                <a:solidFill>
                  <a:srgbClr val="5F5F5F"/>
                </a:solidFill>
                <a:latin typeface="Comic Sans MS"/>
                <a:cs typeface="Comic Sans MS"/>
              </a:rPr>
              <a:t> I clearly understand the </a:t>
            </a:r>
            <a:r>
              <a:rPr lang="en-IN" sz="1200" spc="-3" dirty="0" smtClean="0">
                <a:solidFill>
                  <a:srgbClr val="5F5F5F"/>
                </a:solidFill>
                <a:latin typeface="Comic Sans MS"/>
                <a:cs typeface="Comic Sans MS"/>
              </a:rPr>
              <a:t>Data Clustering</a:t>
            </a:r>
            <a:endParaRPr lang="en-IN" sz="1200" spc="-3" dirty="0" smtClean="0">
              <a:solidFill>
                <a:srgbClr val="5F5F5F"/>
              </a:solidFill>
              <a:latin typeface="Comic Sans MS"/>
              <a:cs typeface="Comic Sans MS"/>
            </a:endParaRPr>
          </a:p>
          <a:p>
            <a:pPr marL="6350" marR="2540" indent="-635" algn="ctr">
              <a:spcBef>
                <a:spcPts val="50"/>
              </a:spcBef>
            </a:pPr>
            <a:r>
              <a:rPr lang="en-IN" sz="1200" b="1" spc="-3" dirty="0" smtClean="0">
                <a:solidFill>
                  <a:srgbClr val="F79646">
                    <a:lumMod val="75000"/>
                  </a:srgbClr>
                </a:solidFill>
                <a:latin typeface="Comic Sans MS"/>
                <a:cs typeface="Comic Sans MS"/>
              </a:rPr>
              <a:t>What Next?</a:t>
            </a:r>
            <a:endParaRPr sz="1200" b="1" dirty="0">
              <a:solidFill>
                <a:srgbClr val="F79646">
                  <a:lumMod val="75000"/>
                </a:srgbClr>
              </a:solidFill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87830" y="1344930"/>
            <a:ext cx="886206" cy="31478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31458" y="564642"/>
            <a:ext cx="1933194" cy="1240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89737" y="616103"/>
            <a:ext cx="1818958" cy="1139825"/>
          </a:xfrm>
          <a:custGeom>
            <a:avLst/>
            <a:gdLst/>
            <a:ahLst/>
            <a:cxnLst/>
            <a:rect l="l" t="t" r="r" b="b"/>
            <a:pathLst>
              <a:path w="3637915" h="2279650">
                <a:moveTo>
                  <a:pt x="1797698" y="0"/>
                </a:moveTo>
                <a:lnTo>
                  <a:pt x="1746875" y="728"/>
                </a:lnTo>
                <a:lnTo>
                  <a:pt x="1696073" y="2269"/>
                </a:lnTo>
                <a:lnTo>
                  <a:pt x="1645325" y="4623"/>
                </a:lnTo>
                <a:lnTo>
                  <a:pt x="1594662" y="7793"/>
                </a:lnTo>
                <a:lnTo>
                  <a:pt x="1544116" y="11780"/>
                </a:lnTo>
                <a:lnTo>
                  <a:pt x="1493718" y="16585"/>
                </a:lnTo>
                <a:lnTo>
                  <a:pt x="1443501" y="22210"/>
                </a:lnTo>
                <a:lnTo>
                  <a:pt x="1393495" y="28656"/>
                </a:lnTo>
                <a:lnTo>
                  <a:pt x="1343733" y="35926"/>
                </a:lnTo>
                <a:lnTo>
                  <a:pt x="1294246" y="44020"/>
                </a:lnTo>
                <a:lnTo>
                  <a:pt x="1245067" y="52940"/>
                </a:lnTo>
                <a:lnTo>
                  <a:pt x="1196226" y="62689"/>
                </a:lnTo>
                <a:lnTo>
                  <a:pt x="1147755" y="73266"/>
                </a:lnTo>
                <a:lnTo>
                  <a:pt x="1099687" y="84675"/>
                </a:lnTo>
                <a:lnTo>
                  <a:pt x="1052053" y="96915"/>
                </a:lnTo>
                <a:lnTo>
                  <a:pt x="1004885" y="109991"/>
                </a:lnTo>
                <a:lnTo>
                  <a:pt x="958214" y="123901"/>
                </a:lnTo>
                <a:lnTo>
                  <a:pt x="912072" y="138649"/>
                </a:lnTo>
                <a:lnTo>
                  <a:pt x="866491" y="154236"/>
                </a:lnTo>
                <a:lnTo>
                  <a:pt x="821502" y="170662"/>
                </a:lnTo>
                <a:lnTo>
                  <a:pt x="777138" y="187931"/>
                </a:lnTo>
                <a:lnTo>
                  <a:pt x="733430" y="206043"/>
                </a:lnTo>
                <a:lnTo>
                  <a:pt x="690409" y="225001"/>
                </a:lnTo>
                <a:lnTo>
                  <a:pt x="648108" y="244804"/>
                </a:lnTo>
                <a:lnTo>
                  <a:pt x="597852" y="269947"/>
                </a:lnTo>
                <a:lnTo>
                  <a:pt x="549586" y="295908"/>
                </a:lnTo>
                <a:lnTo>
                  <a:pt x="503313" y="322653"/>
                </a:lnTo>
                <a:lnTo>
                  <a:pt x="459040" y="350150"/>
                </a:lnTo>
                <a:lnTo>
                  <a:pt x="416771" y="378365"/>
                </a:lnTo>
                <a:lnTo>
                  <a:pt x="376512" y="407266"/>
                </a:lnTo>
                <a:lnTo>
                  <a:pt x="338266" y="436818"/>
                </a:lnTo>
                <a:lnTo>
                  <a:pt x="302040" y="466989"/>
                </a:lnTo>
                <a:lnTo>
                  <a:pt x="267839" y="497745"/>
                </a:lnTo>
                <a:lnTo>
                  <a:pt x="235666" y="529053"/>
                </a:lnTo>
                <a:lnTo>
                  <a:pt x="205528" y="560880"/>
                </a:lnTo>
                <a:lnTo>
                  <a:pt x="177429" y="593193"/>
                </a:lnTo>
                <a:lnTo>
                  <a:pt x="151374" y="625959"/>
                </a:lnTo>
                <a:lnTo>
                  <a:pt x="127369" y="659144"/>
                </a:lnTo>
                <a:lnTo>
                  <a:pt x="105418" y="692715"/>
                </a:lnTo>
                <a:lnTo>
                  <a:pt x="85527" y="726638"/>
                </a:lnTo>
                <a:lnTo>
                  <a:pt x="67699" y="760882"/>
                </a:lnTo>
                <a:lnTo>
                  <a:pt x="38258" y="830194"/>
                </a:lnTo>
                <a:lnTo>
                  <a:pt x="17134" y="900387"/>
                </a:lnTo>
                <a:lnTo>
                  <a:pt x="4368" y="971193"/>
                </a:lnTo>
                <a:lnTo>
                  <a:pt x="0" y="1042348"/>
                </a:lnTo>
                <a:lnTo>
                  <a:pt x="977" y="1077973"/>
                </a:lnTo>
                <a:lnTo>
                  <a:pt x="9280" y="1149151"/>
                </a:lnTo>
                <a:lnTo>
                  <a:pt x="26081" y="1220014"/>
                </a:lnTo>
                <a:lnTo>
                  <a:pt x="51420" y="1290294"/>
                </a:lnTo>
                <a:lnTo>
                  <a:pt x="67303" y="1325133"/>
                </a:lnTo>
                <a:lnTo>
                  <a:pt x="85336" y="1359727"/>
                </a:lnTo>
                <a:lnTo>
                  <a:pt x="105524" y="1394042"/>
                </a:lnTo>
                <a:lnTo>
                  <a:pt x="127871" y="1428046"/>
                </a:lnTo>
                <a:lnTo>
                  <a:pt x="152383" y="1461705"/>
                </a:lnTo>
                <a:lnTo>
                  <a:pt x="179064" y="1494986"/>
                </a:lnTo>
                <a:lnTo>
                  <a:pt x="207920" y="1527856"/>
                </a:lnTo>
                <a:lnTo>
                  <a:pt x="238955" y="1560281"/>
                </a:lnTo>
                <a:lnTo>
                  <a:pt x="272175" y="1592228"/>
                </a:lnTo>
                <a:lnTo>
                  <a:pt x="307585" y="1623664"/>
                </a:lnTo>
                <a:lnTo>
                  <a:pt x="345189" y="1654556"/>
                </a:lnTo>
                <a:lnTo>
                  <a:pt x="384993" y="1684871"/>
                </a:lnTo>
                <a:lnTo>
                  <a:pt x="427001" y="1714575"/>
                </a:lnTo>
                <a:lnTo>
                  <a:pt x="77624" y="2279344"/>
                </a:lnTo>
                <a:lnTo>
                  <a:pt x="966878" y="1964765"/>
                </a:lnTo>
                <a:lnTo>
                  <a:pt x="2670750" y="1964765"/>
                </a:lnTo>
                <a:lnTo>
                  <a:pt x="2688366" y="1959450"/>
                </a:lnTo>
                <a:lnTo>
                  <a:pt x="2733396" y="1944911"/>
                </a:lnTo>
                <a:lnTo>
                  <a:pt x="2777818" y="1929596"/>
                </a:lnTo>
                <a:lnTo>
                  <a:pt x="2821601" y="1913507"/>
                </a:lnTo>
                <a:lnTo>
                  <a:pt x="2864715" y="1896646"/>
                </a:lnTo>
                <a:lnTo>
                  <a:pt x="2907129" y="1879015"/>
                </a:lnTo>
                <a:lnTo>
                  <a:pt x="2948812" y="1860615"/>
                </a:lnTo>
                <a:lnTo>
                  <a:pt x="2989734" y="1841448"/>
                </a:lnTo>
                <a:lnTo>
                  <a:pt x="3039990" y="1816306"/>
                </a:lnTo>
                <a:lnTo>
                  <a:pt x="3088256" y="1790345"/>
                </a:lnTo>
                <a:lnTo>
                  <a:pt x="3134529" y="1763600"/>
                </a:lnTo>
                <a:lnTo>
                  <a:pt x="3178802" y="1736103"/>
                </a:lnTo>
                <a:lnTo>
                  <a:pt x="3221071" y="1707887"/>
                </a:lnTo>
                <a:lnTo>
                  <a:pt x="3261330" y="1678987"/>
                </a:lnTo>
                <a:lnTo>
                  <a:pt x="3299576" y="1649435"/>
                </a:lnTo>
                <a:lnTo>
                  <a:pt x="3335802" y="1619264"/>
                </a:lnTo>
                <a:lnTo>
                  <a:pt x="3370004" y="1588508"/>
                </a:lnTo>
                <a:lnTo>
                  <a:pt x="3402176" y="1557200"/>
                </a:lnTo>
                <a:lnTo>
                  <a:pt x="3432314" y="1525373"/>
                </a:lnTo>
                <a:lnTo>
                  <a:pt x="3460413" y="1493059"/>
                </a:lnTo>
                <a:lnTo>
                  <a:pt x="3486468" y="1460294"/>
                </a:lnTo>
                <a:lnTo>
                  <a:pt x="3510473" y="1427109"/>
                </a:lnTo>
                <a:lnTo>
                  <a:pt x="3532424" y="1393538"/>
                </a:lnTo>
                <a:lnTo>
                  <a:pt x="3552315" y="1359615"/>
                </a:lnTo>
                <a:lnTo>
                  <a:pt x="3570143" y="1325371"/>
                </a:lnTo>
                <a:lnTo>
                  <a:pt x="3599584" y="1256059"/>
                </a:lnTo>
                <a:lnTo>
                  <a:pt x="3620708" y="1185866"/>
                </a:lnTo>
                <a:lnTo>
                  <a:pt x="3633474" y="1115060"/>
                </a:lnTo>
                <a:lnTo>
                  <a:pt x="3637843" y="1043905"/>
                </a:lnTo>
                <a:lnTo>
                  <a:pt x="3636865" y="1008280"/>
                </a:lnTo>
                <a:lnTo>
                  <a:pt x="3628562" y="937101"/>
                </a:lnTo>
                <a:lnTo>
                  <a:pt x="3611761" y="866239"/>
                </a:lnTo>
                <a:lnTo>
                  <a:pt x="3586422" y="795959"/>
                </a:lnTo>
                <a:lnTo>
                  <a:pt x="3570539" y="761120"/>
                </a:lnTo>
                <a:lnTo>
                  <a:pt x="3552506" y="726526"/>
                </a:lnTo>
                <a:lnTo>
                  <a:pt x="3532318" y="692210"/>
                </a:lnTo>
                <a:lnTo>
                  <a:pt x="3509971" y="658207"/>
                </a:lnTo>
                <a:lnTo>
                  <a:pt x="3485459" y="624548"/>
                </a:lnTo>
                <a:lnTo>
                  <a:pt x="3458778" y="591267"/>
                </a:lnTo>
                <a:lnTo>
                  <a:pt x="3429922" y="558397"/>
                </a:lnTo>
                <a:lnTo>
                  <a:pt x="3398887" y="525972"/>
                </a:lnTo>
                <a:lnTo>
                  <a:pt x="3365667" y="494025"/>
                </a:lnTo>
                <a:lnTo>
                  <a:pt x="3330257" y="462589"/>
                </a:lnTo>
                <a:lnTo>
                  <a:pt x="3292653" y="431696"/>
                </a:lnTo>
                <a:lnTo>
                  <a:pt x="3252849" y="401382"/>
                </a:lnTo>
                <a:lnTo>
                  <a:pt x="3210841" y="371677"/>
                </a:lnTo>
                <a:lnTo>
                  <a:pt x="3175083" y="348007"/>
                </a:lnTo>
                <a:lnTo>
                  <a:pt x="3138363" y="325101"/>
                </a:lnTo>
                <a:lnTo>
                  <a:pt x="3100713" y="302959"/>
                </a:lnTo>
                <a:lnTo>
                  <a:pt x="3062164" y="281584"/>
                </a:lnTo>
                <a:lnTo>
                  <a:pt x="3022749" y="260978"/>
                </a:lnTo>
                <a:lnTo>
                  <a:pt x="2982500" y="241141"/>
                </a:lnTo>
                <a:lnTo>
                  <a:pt x="2941447" y="222076"/>
                </a:lnTo>
                <a:lnTo>
                  <a:pt x="2899622" y="203783"/>
                </a:lnTo>
                <a:lnTo>
                  <a:pt x="2857058" y="186265"/>
                </a:lnTo>
                <a:lnTo>
                  <a:pt x="2813786" y="169524"/>
                </a:lnTo>
                <a:lnTo>
                  <a:pt x="2769837" y="153560"/>
                </a:lnTo>
                <a:lnTo>
                  <a:pt x="2725244" y="138375"/>
                </a:lnTo>
                <a:lnTo>
                  <a:pt x="2680038" y="123971"/>
                </a:lnTo>
                <a:lnTo>
                  <a:pt x="2634251" y="110349"/>
                </a:lnTo>
                <a:lnTo>
                  <a:pt x="2587915" y="97511"/>
                </a:lnTo>
                <a:lnTo>
                  <a:pt x="2541060" y="85459"/>
                </a:lnTo>
                <a:lnTo>
                  <a:pt x="2493720" y="74194"/>
                </a:lnTo>
                <a:lnTo>
                  <a:pt x="2445926" y="63717"/>
                </a:lnTo>
                <a:lnTo>
                  <a:pt x="2397709" y="54031"/>
                </a:lnTo>
                <a:lnTo>
                  <a:pt x="2349102" y="45136"/>
                </a:lnTo>
                <a:lnTo>
                  <a:pt x="2300135" y="37035"/>
                </a:lnTo>
                <a:lnTo>
                  <a:pt x="2250841" y="29728"/>
                </a:lnTo>
                <a:lnTo>
                  <a:pt x="2201251" y="23218"/>
                </a:lnTo>
                <a:lnTo>
                  <a:pt x="2151398" y="17507"/>
                </a:lnTo>
                <a:lnTo>
                  <a:pt x="2101312" y="12594"/>
                </a:lnTo>
                <a:lnTo>
                  <a:pt x="2051026" y="8483"/>
                </a:lnTo>
                <a:lnTo>
                  <a:pt x="2000571" y="5175"/>
                </a:lnTo>
                <a:lnTo>
                  <a:pt x="1949979" y="2671"/>
                </a:lnTo>
                <a:lnTo>
                  <a:pt x="1899281" y="972"/>
                </a:lnTo>
                <a:lnTo>
                  <a:pt x="1848510" y="81"/>
                </a:lnTo>
                <a:lnTo>
                  <a:pt x="1797698" y="0"/>
                </a:lnTo>
                <a:close/>
              </a:path>
              <a:path w="3637915" h="2279650">
                <a:moveTo>
                  <a:pt x="2670750" y="1964765"/>
                </a:moveTo>
                <a:lnTo>
                  <a:pt x="966878" y="1964765"/>
                </a:lnTo>
                <a:lnTo>
                  <a:pt x="1013919" y="1978577"/>
                </a:lnTo>
                <a:lnTo>
                  <a:pt x="1061423" y="1991546"/>
                </a:lnTo>
                <a:lnTo>
                  <a:pt x="1109359" y="2003675"/>
                </a:lnTo>
                <a:lnTo>
                  <a:pt x="1157696" y="2014965"/>
                </a:lnTo>
                <a:lnTo>
                  <a:pt x="1206404" y="2025419"/>
                </a:lnTo>
                <a:lnTo>
                  <a:pt x="1255453" y="2035039"/>
                </a:lnTo>
                <a:lnTo>
                  <a:pt x="1304812" y="2043825"/>
                </a:lnTo>
                <a:lnTo>
                  <a:pt x="1354449" y="2051781"/>
                </a:lnTo>
                <a:lnTo>
                  <a:pt x="1404335" y="2058908"/>
                </a:lnTo>
                <a:lnTo>
                  <a:pt x="1454439" y="2065208"/>
                </a:lnTo>
                <a:lnTo>
                  <a:pt x="1504730" y="2070683"/>
                </a:lnTo>
                <a:lnTo>
                  <a:pt x="1555178" y="2075334"/>
                </a:lnTo>
                <a:lnTo>
                  <a:pt x="1605752" y="2079164"/>
                </a:lnTo>
                <a:lnTo>
                  <a:pt x="1656422" y="2082175"/>
                </a:lnTo>
                <a:lnTo>
                  <a:pt x="1707157" y="2084368"/>
                </a:lnTo>
                <a:lnTo>
                  <a:pt x="1757926" y="2085745"/>
                </a:lnTo>
                <a:lnTo>
                  <a:pt x="1808699" y="2086308"/>
                </a:lnTo>
                <a:lnTo>
                  <a:pt x="1859444" y="2086060"/>
                </a:lnTo>
                <a:lnTo>
                  <a:pt x="1910133" y="2085002"/>
                </a:lnTo>
                <a:lnTo>
                  <a:pt x="1960733" y="2083135"/>
                </a:lnTo>
                <a:lnTo>
                  <a:pt x="2011215" y="2080462"/>
                </a:lnTo>
                <a:lnTo>
                  <a:pt x="2061547" y="2076985"/>
                </a:lnTo>
                <a:lnTo>
                  <a:pt x="2111700" y="2072706"/>
                </a:lnTo>
                <a:lnTo>
                  <a:pt x="2161642" y="2067626"/>
                </a:lnTo>
                <a:lnTo>
                  <a:pt x="2211343" y="2061747"/>
                </a:lnTo>
                <a:lnTo>
                  <a:pt x="2260773" y="2055072"/>
                </a:lnTo>
                <a:lnTo>
                  <a:pt x="2309900" y="2047601"/>
                </a:lnTo>
                <a:lnTo>
                  <a:pt x="2358695" y="2039338"/>
                </a:lnTo>
                <a:lnTo>
                  <a:pt x="2407126" y="2030284"/>
                </a:lnTo>
                <a:lnTo>
                  <a:pt x="2455163" y="2020440"/>
                </a:lnTo>
                <a:lnTo>
                  <a:pt x="2502775" y="2009809"/>
                </a:lnTo>
                <a:lnTo>
                  <a:pt x="2549932" y="1998393"/>
                </a:lnTo>
                <a:lnTo>
                  <a:pt x="2596603" y="1986193"/>
                </a:lnTo>
                <a:lnTo>
                  <a:pt x="2642758" y="1973211"/>
                </a:lnTo>
                <a:lnTo>
                  <a:pt x="2670750" y="1964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89737" y="616103"/>
            <a:ext cx="1818958" cy="1139825"/>
          </a:xfrm>
          <a:custGeom>
            <a:avLst/>
            <a:gdLst/>
            <a:ahLst/>
            <a:cxnLst/>
            <a:rect l="l" t="t" r="r" b="b"/>
            <a:pathLst>
              <a:path w="3637915" h="2279650">
                <a:moveTo>
                  <a:pt x="77624" y="2279344"/>
                </a:moveTo>
                <a:lnTo>
                  <a:pt x="427001" y="1714575"/>
                </a:lnTo>
                <a:lnTo>
                  <a:pt x="384993" y="1684871"/>
                </a:lnTo>
                <a:lnTo>
                  <a:pt x="345189" y="1654556"/>
                </a:lnTo>
                <a:lnTo>
                  <a:pt x="307585" y="1623664"/>
                </a:lnTo>
                <a:lnTo>
                  <a:pt x="272175" y="1592228"/>
                </a:lnTo>
                <a:lnTo>
                  <a:pt x="238955" y="1560281"/>
                </a:lnTo>
                <a:lnTo>
                  <a:pt x="207920" y="1527856"/>
                </a:lnTo>
                <a:lnTo>
                  <a:pt x="179064" y="1494986"/>
                </a:lnTo>
                <a:lnTo>
                  <a:pt x="152383" y="1461705"/>
                </a:lnTo>
                <a:lnTo>
                  <a:pt x="127871" y="1428046"/>
                </a:lnTo>
                <a:lnTo>
                  <a:pt x="105524" y="1394042"/>
                </a:lnTo>
                <a:lnTo>
                  <a:pt x="85336" y="1359727"/>
                </a:lnTo>
                <a:lnTo>
                  <a:pt x="67303" y="1325133"/>
                </a:lnTo>
                <a:lnTo>
                  <a:pt x="51420" y="1290294"/>
                </a:lnTo>
                <a:lnTo>
                  <a:pt x="26081" y="1220014"/>
                </a:lnTo>
                <a:lnTo>
                  <a:pt x="9280" y="1149151"/>
                </a:lnTo>
                <a:lnTo>
                  <a:pt x="977" y="1077973"/>
                </a:lnTo>
                <a:lnTo>
                  <a:pt x="0" y="1042348"/>
                </a:lnTo>
                <a:lnTo>
                  <a:pt x="1132" y="1006744"/>
                </a:lnTo>
                <a:lnTo>
                  <a:pt x="9704" y="935730"/>
                </a:lnTo>
                <a:lnTo>
                  <a:pt x="26654" y="865197"/>
                </a:lnTo>
                <a:lnTo>
                  <a:pt x="51942" y="795411"/>
                </a:lnTo>
                <a:lnTo>
                  <a:pt x="85527" y="726638"/>
                </a:lnTo>
                <a:lnTo>
                  <a:pt x="105418" y="692715"/>
                </a:lnTo>
                <a:lnTo>
                  <a:pt x="127369" y="659144"/>
                </a:lnTo>
                <a:lnTo>
                  <a:pt x="151374" y="625959"/>
                </a:lnTo>
                <a:lnTo>
                  <a:pt x="177429" y="593193"/>
                </a:lnTo>
                <a:lnTo>
                  <a:pt x="205528" y="560880"/>
                </a:lnTo>
                <a:lnTo>
                  <a:pt x="235666" y="529053"/>
                </a:lnTo>
                <a:lnTo>
                  <a:pt x="267839" y="497745"/>
                </a:lnTo>
                <a:lnTo>
                  <a:pt x="302040" y="466989"/>
                </a:lnTo>
                <a:lnTo>
                  <a:pt x="338266" y="436818"/>
                </a:lnTo>
                <a:lnTo>
                  <a:pt x="376512" y="407266"/>
                </a:lnTo>
                <a:lnTo>
                  <a:pt x="416771" y="378365"/>
                </a:lnTo>
                <a:lnTo>
                  <a:pt x="459040" y="350150"/>
                </a:lnTo>
                <a:lnTo>
                  <a:pt x="503313" y="322653"/>
                </a:lnTo>
                <a:lnTo>
                  <a:pt x="549586" y="295908"/>
                </a:lnTo>
                <a:lnTo>
                  <a:pt x="597852" y="269947"/>
                </a:lnTo>
                <a:lnTo>
                  <a:pt x="648108" y="244804"/>
                </a:lnTo>
                <a:lnTo>
                  <a:pt x="690409" y="225001"/>
                </a:lnTo>
                <a:lnTo>
                  <a:pt x="733430" y="206043"/>
                </a:lnTo>
                <a:lnTo>
                  <a:pt x="777138" y="187931"/>
                </a:lnTo>
                <a:lnTo>
                  <a:pt x="821502" y="170662"/>
                </a:lnTo>
                <a:lnTo>
                  <a:pt x="866491" y="154236"/>
                </a:lnTo>
                <a:lnTo>
                  <a:pt x="912072" y="138649"/>
                </a:lnTo>
                <a:lnTo>
                  <a:pt x="958214" y="123901"/>
                </a:lnTo>
                <a:lnTo>
                  <a:pt x="1004885" y="109991"/>
                </a:lnTo>
                <a:lnTo>
                  <a:pt x="1052053" y="96915"/>
                </a:lnTo>
                <a:lnTo>
                  <a:pt x="1099687" y="84675"/>
                </a:lnTo>
                <a:lnTo>
                  <a:pt x="1147755" y="73266"/>
                </a:lnTo>
                <a:lnTo>
                  <a:pt x="1196226" y="62689"/>
                </a:lnTo>
                <a:lnTo>
                  <a:pt x="1245067" y="52940"/>
                </a:lnTo>
                <a:lnTo>
                  <a:pt x="1294246" y="44020"/>
                </a:lnTo>
                <a:lnTo>
                  <a:pt x="1343733" y="35926"/>
                </a:lnTo>
                <a:lnTo>
                  <a:pt x="1393495" y="28656"/>
                </a:lnTo>
                <a:lnTo>
                  <a:pt x="1443501" y="22210"/>
                </a:lnTo>
                <a:lnTo>
                  <a:pt x="1493718" y="16585"/>
                </a:lnTo>
                <a:lnTo>
                  <a:pt x="1544116" y="11780"/>
                </a:lnTo>
                <a:lnTo>
                  <a:pt x="1594662" y="7793"/>
                </a:lnTo>
                <a:lnTo>
                  <a:pt x="1645325" y="4623"/>
                </a:lnTo>
                <a:lnTo>
                  <a:pt x="1696073" y="2269"/>
                </a:lnTo>
                <a:lnTo>
                  <a:pt x="1746875" y="728"/>
                </a:lnTo>
                <a:lnTo>
                  <a:pt x="1797698" y="0"/>
                </a:lnTo>
                <a:lnTo>
                  <a:pt x="1848510" y="81"/>
                </a:lnTo>
                <a:lnTo>
                  <a:pt x="1899281" y="972"/>
                </a:lnTo>
                <a:lnTo>
                  <a:pt x="1949979" y="2671"/>
                </a:lnTo>
                <a:lnTo>
                  <a:pt x="2000571" y="5175"/>
                </a:lnTo>
                <a:lnTo>
                  <a:pt x="2051026" y="8483"/>
                </a:lnTo>
                <a:lnTo>
                  <a:pt x="2101312" y="12594"/>
                </a:lnTo>
                <a:lnTo>
                  <a:pt x="2151398" y="17507"/>
                </a:lnTo>
                <a:lnTo>
                  <a:pt x="2201251" y="23218"/>
                </a:lnTo>
                <a:lnTo>
                  <a:pt x="2250841" y="29728"/>
                </a:lnTo>
                <a:lnTo>
                  <a:pt x="2300135" y="37035"/>
                </a:lnTo>
                <a:lnTo>
                  <a:pt x="2349102" y="45136"/>
                </a:lnTo>
                <a:lnTo>
                  <a:pt x="2397709" y="54031"/>
                </a:lnTo>
                <a:lnTo>
                  <a:pt x="2445926" y="63717"/>
                </a:lnTo>
                <a:lnTo>
                  <a:pt x="2493720" y="74194"/>
                </a:lnTo>
                <a:lnTo>
                  <a:pt x="2541060" y="85459"/>
                </a:lnTo>
                <a:lnTo>
                  <a:pt x="2587915" y="97511"/>
                </a:lnTo>
                <a:lnTo>
                  <a:pt x="2634251" y="110349"/>
                </a:lnTo>
                <a:lnTo>
                  <a:pt x="2680038" y="123971"/>
                </a:lnTo>
                <a:lnTo>
                  <a:pt x="2725244" y="138375"/>
                </a:lnTo>
                <a:lnTo>
                  <a:pt x="2769837" y="153560"/>
                </a:lnTo>
                <a:lnTo>
                  <a:pt x="2813786" y="169524"/>
                </a:lnTo>
                <a:lnTo>
                  <a:pt x="2857058" y="186265"/>
                </a:lnTo>
                <a:lnTo>
                  <a:pt x="2899622" y="203783"/>
                </a:lnTo>
                <a:lnTo>
                  <a:pt x="2941447" y="222076"/>
                </a:lnTo>
                <a:lnTo>
                  <a:pt x="2982500" y="241141"/>
                </a:lnTo>
                <a:lnTo>
                  <a:pt x="3022749" y="260978"/>
                </a:lnTo>
                <a:lnTo>
                  <a:pt x="3062164" y="281584"/>
                </a:lnTo>
                <a:lnTo>
                  <a:pt x="3100713" y="302959"/>
                </a:lnTo>
                <a:lnTo>
                  <a:pt x="3138363" y="325101"/>
                </a:lnTo>
                <a:lnTo>
                  <a:pt x="3175083" y="348007"/>
                </a:lnTo>
                <a:lnTo>
                  <a:pt x="3210841" y="371677"/>
                </a:lnTo>
                <a:lnTo>
                  <a:pt x="3252849" y="401382"/>
                </a:lnTo>
                <a:lnTo>
                  <a:pt x="3292653" y="431696"/>
                </a:lnTo>
                <a:lnTo>
                  <a:pt x="3330257" y="462589"/>
                </a:lnTo>
                <a:lnTo>
                  <a:pt x="3365667" y="494025"/>
                </a:lnTo>
                <a:lnTo>
                  <a:pt x="3398887" y="525972"/>
                </a:lnTo>
                <a:lnTo>
                  <a:pt x="3429922" y="558397"/>
                </a:lnTo>
                <a:lnTo>
                  <a:pt x="3458778" y="591267"/>
                </a:lnTo>
                <a:lnTo>
                  <a:pt x="3485459" y="624548"/>
                </a:lnTo>
                <a:lnTo>
                  <a:pt x="3509971" y="658207"/>
                </a:lnTo>
                <a:lnTo>
                  <a:pt x="3532318" y="692210"/>
                </a:lnTo>
                <a:lnTo>
                  <a:pt x="3552506" y="726526"/>
                </a:lnTo>
                <a:lnTo>
                  <a:pt x="3570539" y="761120"/>
                </a:lnTo>
                <a:lnTo>
                  <a:pt x="3586422" y="795959"/>
                </a:lnTo>
                <a:lnTo>
                  <a:pt x="3611761" y="866239"/>
                </a:lnTo>
                <a:lnTo>
                  <a:pt x="3628562" y="937101"/>
                </a:lnTo>
                <a:lnTo>
                  <a:pt x="3636865" y="1008280"/>
                </a:lnTo>
                <a:lnTo>
                  <a:pt x="3637843" y="1043905"/>
                </a:lnTo>
                <a:lnTo>
                  <a:pt x="3636710" y="1079509"/>
                </a:lnTo>
                <a:lnTo>
                  <a:pt x="3628138" y="1150523"/>
                </a:lnTo>
                <a:lnTo>
                  <a:pt x="3611188" y="1221056"/>
                </a:lnTo>
                <a:lnTo>
                  <a:pt x="3585900" y="1290841"/>
                </a:lnTo>
                <a:lnTo>
                  <a:pt x="3552315" y="1359615"/>
                </a:lnTo>
                <a:lnTo>
                  <a:pt x="3532424" y="1393538"/>
                </a:lnTo>
                <a:lnTo>
                  <a:pt x="3510473" y="1427109"/>
                </a:lnTo>
                <a:lnTo>
                  <a:pt x="3486468" y="1460294"/>
                </a:lnTo>
                <a:lnTo>
                  <a:pt x="3460413" y="1493059"/>
                </a:lnTo>
                <a:lnTo>
                  <a:pt x="3432314" y="1525373"/>
                </a:lnTo>
                <a:lnTo>
                  <a:pt x="3402176" y="1557200"/>
                </a:lnTo>
                <a:lnTo>
                  <a:pt x="3370004" y="1588508"/>
                </a:lnTo>
                <a:lnTo>
                  <a:pt x="3335802" y="1619264"/>
                </a:lnTo>
                <a:lnTo>
                  <a:pt x="3299576" y="1649435"/>
                </a:lnTo>
                <a:lnTo>
                  <a:pt x="3261330" y="1678987"/>
                </a:lnTo>
                <a:lnTo>
                  <a:pt x="3221071" y="1707887"/>
                </a:lnTo>
                <a:lnTo>
                  <a:pt x="3178802" y="1736103"/>
                </a:lnTo>
                <a:lnTo>
                  <a:pt x="3134529" y="1763600"/>
                </a:lnTo>
                <a:lnTo>
                  <a:pt x="3088256" y="1790345"/>
                </a:lnTo>
                <a:lnTo>
                  <a:pt x="3039990" y="1816306"/>
                </a:lnTo>
                <a:lnTo>
                  <a:pt x="2989734" y="1841448"/>
                </a:lnTo>
                <a:lnTo>
                  <a:pt x="2948812" y="1860615"/>
                </a:lnTo>
                <a:lnTo>
                  <a:pt x="2907129" y="1879015"/>
                </a:lnTo>
                <a:lnTo>
                  <a:pt x="2864715" y="1896646"/>
                </a:lnTo>
                <a:lnTo>
                  <a:pt x="2821601" y="1913507"/>
                </a:lnTo>
                <a:lnTo>
                  <a:pt x="2777818" y="1929596"/>
                </a:lnTo>
                <a:lnTo>
                  <a:pt x="2733396" y="1944911"/>
                </a:lnTo>
                <a:lnTo>
                  <a:pt x="2688366" y="1959450"/>
                </a:lnTo>
                <a:lnTo>
                  <a:pt x="2642758" y="1973211"/>
                </a:lnTo>
                <a:lnTo>
                  <a:pt x="2596603" y="1986193"/>
                </a:lnTo>
                <a:lnTo>
                  <a:pt x="2549932" y="1998393"/>
                </a:lnTo>
                <a:lnTo>
                  <a:pt x="2502775" y="2009809"/>
                </a:lnTo>
                <a:lnTo>
                  <a:pt x="2455163" y="2020440"/>
                </a:lnTo>
                <a:lnTo>
                  <a:pt x="2407126" y="2030284"/>
                </a:lnTo>
                <a:lnTo>
                  <a:pt x="2358695" y="2039338"/>
                </a:lnTo>
                <a:lnTo>
                  <a:pt x="2309900" y="2047601"/>
                </a:lnTo>
                <a:lnTo>
                  <a:pt x="2260773" y="2055072"/>
                </a:lnTo>
                <a:lnTo>
                  <a:pt x="2211343" y="2061747"/>
                </a:lnTo>
                <a:lnTo>
                  <a:pt x="2161642" y="2067626"/>
                </a:lnTo>
                <a:lnTo>
                  <a:pt x="2111700" y="2072706"/>
                </a:lnTo>
                <a:lnTo>
                  <a:pt x="2061547" y="2076985"/>
                </a:lnTo>
                <a:lnTo>
                  <a:pt x="2011215" y="2080462"/>
                </a:lnTo>
                <a:lnTo>
                  <a:pt x="1960733" y="2083135"/>
                </a:lnTo>
                <a:lnTo>
                  <a:pt x="1910133" y="2085002"/>
                </a:lnTo>
                <a:lnTo>
                  <a:pt x="1859444" y="2086060"/>
                </a:lnTo>
                <a:lnTo>
                  <a:pt x="1808699" y="2086308"/>
                </a:lnTo>
                <a:lnTo>
                  <a:pt x="1757926" y="2085745"/>
                </a:lnTo>
                <a:lnTo>
                  <a:pt x="1707157" y="2084368"/>
                </a:lnTo>
                <a:lnTo>
                  <a:pt x="1656422" y="2082175"/>
                </a:lnTo>
                <a:lnTo>
                  <a:pt x="1605752" y="2079164"/>
                </a:lnTo>
                <a:lnTo>
                  <a:pt x="1555178" y="2075334"/>
                </a:lnTo>
                <a:lnTo>
                  <a:pt x="1504730" y="2070683"/>
                </a:lnTo>
                <a:lnTo>
                  <a:pt x="1454439" y="2065208"/>
                </a:lnTo>
                <a:lnTo>
                  <a:pt x="1404335" y="2058908"/>
                </a:lnTo>
                <a:lnTo>
                  <a:pt x="1354449" y="2051781"/>
                </a:lnTo>
                <a:lnTo>
                  <a:pt x="1304812" y="2043825"/>
                </a:lnTo>
                <a:lnTo>
                  <a:pt x="1255453" y="2035039"/>
                </a:lnTo>
                <a:lnTo>
                  <a:pt x="1206404" y="2025419"/>
                </a:lnTo>
                <a:lnTo>
                  <a:pt x="1157696" y="2014965"/>
                </a:lnTo>
                <a:lnTo>
                  <a:pt x="1109359" y="2003675"/>
                </a:lnTo>
                <a:lnTo>
                  <a:pt x="1061423" y="1991546"/>
                </a:lnTo>
                <a:lnTo>
                  <a:pt x="1013919" y="1978577"/>
                </a:lnTo>
                <a:lnTo>
                  <a:pt x="966878" y="1964765"/>
                </a:lnTo>
                <a:lnTo>
                  <a:pt x="77624" y="227934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23493" y="795455"/>
            <a:ext cx="1337628" cy="757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indent="-1905" algn="ctr">
              <a:spcBef>
                <a:spcPts val="50"/>
              </a:spcBef>
            </a:pPr>
            <a:r>
              <a:rPr lang="en-IN" sz="1200" dirty="0" smtClean="0">
                <a:solidFill>
                  <a:srgbClr val="5F5F5F"/>
                </a:solidFill>
                <a:latin typeface="Comic Sans MS"/>
                <a:cs typeface="Comic Sans MS"/>
              </a:rPr>
              <a:t>Next Topic, We will see the </a:t>
            </a:r>
          </a:p>
          <a:p>
            <a:pPr marL="6350" marR="2540" indent="-635" algn="ctr">
              <a:spcBef>
                <a:spcPts val="50"/>
              </a:spcBef>
            </a:pPr>
            <a:r>
              <a:rPr lang="en-IN" sz="1200" b="1" spc="-3" dirty="0" smtClean="0">
                <a:solidFill>
                  <a:srgbClr val="F79646">
                    <a:lumMod val="75000"/>
                  </a:srgbClr>
                </a:solidFill>
                <a:latin typeface="Comic Sans MS"/>
                <a:cs typeface="Comic Sans MS"/>
              </a:rPr>
              <a:t>Regressio</a:t>
            </a:r>
            <a:r>
              <a:rPr lang="en-IN" sz="1200" b="1" spc="-3" dirty="0" smtClean="0">
                <a:solidFill>
                  <a:srgbClr val="F79646">
                    <a:lumMod val="75000"/>
                  </a:srgbClr>
                </a:solidFill>
                <a:latin typeface="Comic Sans MS"/>
                <a:cs typeface="Comic Sans MS"/>
              </a:rPr>
              <a:t>n Modelling</a:t>
            </a:r>
            <a:endParaRPr lang="en-IN" sz="1200" b="1" spc="-3" dirty="0">
              <a:solidFill>
                <a:srgbClr val="F79646">
                  <a:lumMod val="75000"/>
                </a:srgbClr>
              </a:solidFill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56276" y="1317498"/>
            <a:ext cx="1408938" cy="31478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827" y="4725927"/>
            <a:ext cx="1137666" cy="415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351" y="4727447"/>
            <a:ext cx="1137285" cy="416559"/>
          </a:xfrm>
          <a:custGeom>
            <a:avLst/>
            <a:gdLst/>
            <a:ahLst/>
            <a:cxnLst/>
            <a:rect l="l" t="t" r="r" b="b"/>
            <a:pathLst>
              <a:path w="1137285" h="416560">
                <a:moveTo>
                  <a:pt x="0" y="416051"/>
                </a:moveTo>
                <a:lnTo>
                  <a:pt x="1136904" y="416051"/>
                </a:lnTo>
                <a:lnTo>
                  <a:pt x="1136904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351" y="4727447"/>
            <a:ext cx="1137285" cy="416559"/>
          </a:xfrm>
          <a:custGeom>
            <a:avLst/>
            <a:gdLst/>
            <a:ahLst/>
            <a:cxnLst/>
            <a:rect l="l" t="t" r="r" b="b"/>
            <a:pathLst>
              <a:path w="1137285" h="416560">
                <a:moveTo>
                  <a:pt x="0" y="416051"/>
                </a:moveTo>
                <a:lnTo>
                  <a:pt x="1136904" y="416051"/>
                </a:lnTo>
                <a:lnTo>
                  <a:pt x="1136904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7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779" y="132587"/>
            <a:ext cx="8852916" cy="467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351" y="4727447"/>
            <a:ext cx="1137285" cy="416559"/>
          </a:xfrm>
          <a:custGeom>
            <a:avLst/>
            <a:gdLst/>
            <a:ahLst/>
            <a:cxnLst/>
            <a:rect l="l" t="t" r="r" b="b"/>
            <a:pathLst>
              <a:path w="1137285" h="416560">
                <a:moveTo>
                  <a:pt x="0" y="416051"/>
                </a:moveTo>
                <a:lnTo>
                  <a:pt x="1136904" y="416051"/>
                </a:lnTo>
                <a:lnTo>
                  <a:pt x="1136904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351" y="4727447"/>
            <a:ext cx="1137285" cy="416559"/>
          </a:xfrm>
          <a:custGeom>
            <a:avLst/>
            <a:gdLst/>
            <a:ahLst/>
            <a:cxnLst/>
            <a:rect l="l" t="t" r="r" b="b"/>
            <a:pathLst>
              <a:path w="1137285" h="416560">
                <a:moveTo>
                  <a:pt x="0" y="416051"/>
                </a:moveTo>
                <a:lnTo>
                  <a:pt x="1136904" y="416051"/>
                </a:lnTo>
                <a:lnTo>
                  <a:pt x="1136904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352" y="4727448"/>
            <a:ext cx="1137920" cy="416243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590" y="4726683"/>
            <a:ext cx="1138047" cy="415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487" y="857631"/>
            <a:ext cx="821055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2225177"/>
            <a:ext cx="7429500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300" b="1" spc="-3" dirty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2</a:t>
            </a:r>
            <a:r>
              <a:rPr lang="en-US" sz="3300" b="1" spc="-3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. </a:t>
            </a:r>
            <a:r>
              <a:rPr lang="fr-FR" sz="3600" spc="-1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Calibri"/>
              </a:rPr>
              <a:t>Causation, Corrélation </a:t>
            </a:r>
            <a:r>
              <a:rPr lang="fr-FR" sz="3200" spc="-1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Calibri"/>
              </a:rPr>
              <a:t>&amp;</a:t>
            </a:r>
          </a:p>
          <a:p>
            <a:pPr algn="ctr"/>
            <a:r>
              <a:rPr lang="fr-FR" sz="3200" b="1" spc="-1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Calibri"/>
              </a:rPr>
              <a:t>Covariance</a:t>
            </a:r>
            <a:r>
              <a:rPr lang="en-US" sz="3300" b="1" spc="-3" dirty="0" smtClean="0">
                <a:solidFill>
                  <a:schemeClr val="bg1"/>
                </a:solidFill>
                <a:latin typeface="Trebuchet MS" panose="020B0603020202020204" pitchFamily="34" charset="0"/>
                <a:cs typeface="Calibri"/>
              </a:rPr>
              <a:t> </a:t>
            </a:r>
            <a:endParaRPr sz="3300" dirty="0">
              <a:solidFill>
                <a:schemeClr val="bg1"/>
              </a:solidFill>
              <a:latin typeface="Trebuchet MS" panose="020B06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152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75D11EE-E67A-4BE2-ABB4-045B4FC0A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0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19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1143001" y="2290698"/>
            <a:ext cx="6934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lang="en-IN" dirty="0" smtClean="0">
                <a:solidFill>
                  <a:srgbClr val="002060"/>
                </a:solidFill>
              </a:rPr>
              <a:t>Causation, Correlation</a:t>
            </a:r>
            <a:r>
              <a:rPr dirty="0" smtClean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&amp;</a:t>
            </a:r>
            <a:r>
              <a:rPr spc="-55" dirty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002060"/>
                </a:solidFill>
              </a:rPr>
              <a:t>Covariance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3074" y="3509009"/>
            <a:ext cx="7199630" cy="567055"/>
          </a:xfrm>
          <a:custGeom>
            <a:avLst/>
            <a:gdLst/>
            <a:ahLst/>
            <a:cxnLst/>
            <a:rect l="l" t="t" r="r" b="b"/>
            <a:pathLst>
              <a:path w="7199630" h="567054">
                <a:moveTo>
                  <a:pt x="7104887" y="0"/>
                </a:moveTo>
                <a:lnTo>
                  <a:pt x="94487" y="0"/>
                </a:lnTo>
                <a:lnTo>
                  <a:pt x="57708" y="7423"/>
                </a:lnTo>
                <a:lnTo>
                  <a:pt x="27674" y="27670"/>
                </a:lnTo>
                <a:lnTo>
                  <a:pt x="7425" y="57703"/>
                </a:lnTo>
                <a:lnTo>
                  <a:pt x="0" y="94487"/>
                </a:lnTo>
                <a:lnTo>
                  <a:pt x="0" y="472439"/>
                </a:lnTo>
                <a:lnTo>
                  <a:pt x="7425" y="509219"/>
                </a:lnTo>
                <a:lnTo>
                  <a:pt x="27674" y="539253"/>
                </a:lnTo>
                <a:lnTo>
                  <a:pt x="57708" y="559502"/>
                </a:lnTo>
                <a:lnTo>
                  <a:pt x="94487" y="566927"/>
                </a:lnTo>
                <a:lnTo>
                  <a:pt x="7104887" y="566927"/>
                </a:lnTo>
                <a:lnTo>
                  <a:pt x="7141672" y="559502"/>
                </a:lnTo>
                <a:lnTo>
                  <a:pt x="7171705" y="539253"/>
                </a:lnTo>
                <a:lnTo>
                  <a:pt x="7191952" y="509219"/>
                </a:lnTo>
                <a:lnTo>
                  <a:pt x="7199376" y="472439"/>
                </a:lnTo>
                <a:lnTo>
                  <a:pt x="7199376" y="94487"/>
                </a:lnTo>
                <a:lnTo>
                  <a:pt x="7191952" y="57703"/>
                </a:lnTo>
                <a:lnTo>
                  <a:pt x="7171705" y="27670"/>
                </a:lnTo>
                <a:lnTo>
                  <a:pt x="7141672" y="7423"/>
                </a:lnTo>
                <a:lnTo>
                  <a:pt x="7104887" y="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3074" y="3509009"/>
            <a:ext cx="7199630" cy="567055"/>
          </a:xfrm>
          <a:custGeom>
            <a:avLst/>
            <a:gdLst/>
            <a:ahLst/>
            <a:cxnLst/>
            <a:rect l="l" t="t" r="r" b="b"/>
            <a:pathLst>
              <a:path w="7199630" h="567054">
                <a:moveTo>
                  <a:pt x="0" y="94487"/>
                </a:moveTo>
                <a:lnTo>
                  <a:pt x="7425" y="57703"/>
                </a:lnTo>
                <a:lnTo>
                  <a:pt x="27674" y="27670"/>
                </a:lnTo>
                <a:lnTo>
                  <a:pt x="57708" y="7423"/>
                </a:lnTo>
                <a:lnTo>
                  <a:pt x="94487" y="0"/>
                </a:lnTo>
                <a:lnTo>
                  <a:pt x="7104887" y="0"/>
                </a:lnTo>
                <a:lnTo>
                  <a:pt x="7141672" y="7423"/>
                </a:lnTo>
                <a:lnTo>
                  <a:pt x="7171705" y="27670"/>
                </a:lnTo>
                <a:lnTo>
                  <a:pt x="7191952" y="57703"/>
                </a:lnTo>
                <a:lnTo>
                  <a:pt x="7199376" y="94487"/>
                </a:lnTo>
                <a:lnTo>
                  <a:pt x="7199376" y="472439"/>
                </a:lnTo>
                <a:lnTo>
                  <a:pt x="7191952" y="509219"/>
                </a:lnTo>
                <a:lnTo>
                  <a:pt x="7171705" y="539253"/>
                </a:lnTo>
                <a:lnTo>
                  <a:pt x="7141672" y="559502"/>
                </a:lnTo>
                <a:lnTo>
                  <a:pt x="7104887" y="566927"/>
                </a:lnTo>
                <a:lnTo>
                  <a:pt x="94487" y="566927"/>
                </a:lnTo>
                <a:lnTo>
                  <a:pt x="57708" y="559502"/>
                </a:lnTo>
                <a:lnTo>
                  <a:pt x="27674" y="539253"/>
                </a:lnTo>
                <a:lnTo>
                  <a:pt x="7425" y="509219"/>
                </a:lnTo>
                <a:lnTo>
                  <a:pt x="0" y="472439"/>
                </a:lnTo>
                <a:lnTo>
                  <a:pt x="0" y="94487"/>
                </a:lnTo>
                <a:close/>
              </a:path>
            </a:pathLst>
          </a:custGeom>
          <a:ln w="2895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9095" y="3670708"/>
            <a:ext cx="634581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15" dirty="0">
                <a:solidFill>
                  <a:srgbClr val="095A82"/>
                </a:solidFill>
                <a:cs typeface="Calibri"/>
              </a:rPr>
              <a:t>Let’s </a:t>
            </a:r>
            <a:r>
              <a:rPr sz="1500" spc="-5" dirty="0">
                <a:solidFill>
                  <a:srgbClr val="095A82"/>
                </a:solidFill>
                <a:cs typeface="Calibri"/>
              </a:rPr>
              <a:t>begin by understanding </a:t>
            </a:r>
            <a:r>
              <a:rPr sz="1500" dirty="0">
                <a:solidFill>
                  <a:srgbClr val="095A82"/>
                </a:solidFill>
                <a:cs typeface="Calibri"/>
              </a:rPr>
              <a:t>the </a:t>
            </a:r>
            <a:r>
              <a:rPr sz="1500" spc="-10" dirty="0">
                <a:solidFill>
                  <a:srgbClr val="095A82"/>
                </a:solidFill>
                <a:cs typeface="Calibri"/>
              </a:rPr>
              <a:t>concept </a:t>
            </a:r>
            <a:r>
              <a:rPr sz="1500" spc="-5" dirty="0">
                <a:solidFill>
                  <a:srgbClr val="095A82"/>
                </a:solidFill>
                <a:cs typeface="Calibri"/>
              </a:rPr>
              <a:t>of </a:t>
            </a:r>
            <a:r>
              <a:rPr lang="en-IN" sz="1500" spc="-5" dirty="0" smtClean="0">
                <a:solidFill>
                  <a:srgbClr val="095A82"/>
                </a:solidFill>
                <a:cs typeface="Calibri"/>
              </a:rPr>
              <a:t>Causation, Correlation</a:t>
            </a:r>
            <a:r>
              <a:rPr sz="1500" spc="-5" dirty="0" smtClean="0">
                <a:solidFill>
                  <a:srgbClr val="095A82"/>
                </a:solidFill>
                <a:cs typeface="Calibri"/>
              </a:rPr>
              <a:t> </a:t>
            </a:r>
            <a:r>
              <a:rPr sz="1500" dirty="0">
                <a:solidFill>
                  <a:srgbClr val="095A82"/>
                </a:solidFill>
                <a:cs typeface="Calibri"/>
              </a:rPr>
              <a:t>and</a:t>
            </a:r>
            <a:r>
              <a:rPr sz="1500" spc="-30" dirty="0">
                <a:solidFill>
                  <a:srgbClr val="095A82"/>
                </a:solidFill>
                <a:cs typeface="Calibri"/>
              </a:rPr>
              <a:t> </a:t>
            </a:r>
            <a:r>
              <a:rPr lang="en-IN" sz="1500" spc="-30" dirty="0" smtClean="0">
                <a:solidFill>
                  <a:srgbClr val="095A82"/>
                </a:solidFill>
                <a:cs typeface="Calibri"/>
              </a:rPr>
              <a:t>Covaria</a:t>
            </a:r>
            <a:r>
              <a:rPr sz="1500" spc="-5" dirty="0" err="1" smtClean="0">
                <a:solidFill>
                  <a:srgbClr val="095A82"/>
                </a:solidFill>
                <a:cs typeface="Calibri"/>
              </a:rPr>
              <a:t>nce</a:t>
            </a:r>
            <a:endParaRPr sz="15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776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3051</Words>
  <Application>Microsoft Office PowerPoint</Application>
  <PresentationFormat>On-screen Show (16:9)</PresentationFormat>
  <Paragraphs>912</Paragraphs>
  <Slides>80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80</vt:i4>
      </vt:variant>
    </vt:vector>
  </HeadingPairs>
  <TitlesOfParts>
    <vt:vector size="101" baseType="lpstr">
      <vt:lpstr>Arial</vt:lpstr>
      <vt:lpstr>Arial Rounded MT Bold</vt:lpstr>
      <vt:lpstr>Calibri</vt:lpstr>
      <vt:lpstr>Calibri Light</vt:lpstr>
      <vt:lpstr>Cambria Math</vt:lpstr>
      <vt:lpstr>Comic Sans MS</vt:lpstr>
      <vt:lpstr>Courier New</vt:lpstr>
      <vt:lpstr>Symbol</vt:lpstr>
      <vt:lpstr>Tahoma</vt:lpstr>
      <vt:lpstr>Times New Roman</vt:lpstr>
      <vt:lpstr>Trebuchet MS</vt:lpstr>
      <vt:lpstr>Wingdings</vt:lpstr>
      <vt:lpstr>Office Theme</vt:lpstr>
      <vt:lpstr>7_Office Theme</vt:lpstr>
      <vt:lpstr>8_Office Theme</vt:lpstr>
      <vt:lpstr>12_Office Theme</vt:lpstr>
      <vt:lpstr>1_Office Theme</vt:lpstr>
      <vt:lpstr>18_Office Theme</vt:lpstr>
      <vt:lpstr>17_Office Theme</vt:lpstr>
      <vt:lpstr>3_Office Theme</vt:lpstr>
      <vt:lpstr>2_Office Theme</vt:lpstr>
      <vt:lpstr>5. Data Clustering</vt:lpstr>
      <vt:lpstr>Course Outline</vt:lpstr>
      <vt:lpstr>Course Objectives</vt:lpstr>
      <vt:lpstr>PowerPoint Presentation</vt:lpstr>
      <vt:lpstr>Association &amp; Dependence</vt:lpstr>
      <vt:lpstr>What is Association/Dependence?</vt:lpstr>
      <vt:lpstr>PowerPoint Presentation</vt:lpstr>
      <vt:lpstr>PowerPoint Presentation</vt:lpstr>
      <vt:lpstr>Causation, Correlation &amp; Covariance</vt:lpstr>
      <vt:lpstr>Causation</vt:lpstr>
      <vt:lpstr>Covariance</vt:lpstr>
      <vt:lpstr>PowerPoint Presentation</vt:lpstr>
      <vt:lpstr>Correlation</vt:lpstr>
      <vt:lpstr>Covariance and Correlation</vt:lpstr>
      <vt:lpstr>Correlation Coefficient</vt:lpstr>
      <vt:lpstr>Scatter Plots with Various Correlation Coefficients</vt:lpstr>
      <vt:lpstr>PowerPoint Presentation</vt:lpstr>
      <vt:lpstr>Scenario</vt:lpstr>
      <vt:lpstr>Correlation – Tasks To Do</vt:lpstr>
      <vt:lpstr>Step 1: Import Module &amp; Load the Dataset</vt:lpstr>
      <vt:lpstr>Step 02: Extract the Variables</vt:lpstr>
      <vt:lpstr>Step 03: Determine the Correlation</vt:lpstr>
      <vt:lpstr>PowerPoint Presentation</vt:lpstr>
      <vt:lpstr>Simpson Paradox</vt:lpstr>
      <vt:lpstr>PowerPoint Presentation</vt:lpstr>
      <vt:lpstr>A Scenario</vt:lpstr>
      <vt:lpstr>The Simpson’s Paradox</vt:lpstr>
      <vt:lpstr>Simpson’s Paradox – When?</vt:lpstr>
      <vt:lpstr>Simpson’s Paradox – Mathematically</vt:lpstr>
      <vt:lpstr>PowerPoint Presentation</vt:lpstr>
      <vt:lpstr>Clustering</vt:lpstr>
      <vt:lpstr>Clustering Techniques</vt:lpstr>
      <vt:lpstr>Euclidian Distance</vt:lpstr>
      <vt:lpstr>Cluster Assignment</vt:lpstr>
      <vt:lpstr>Classification of Clustering</vt:lpstr>
      <vt:lpstr>K-means Clustering</vt:lpstr>
      <vt:lpstr>K – Means Clustering</vt:lpstr>
      <vt:lpstr>How K-Means Clustering Works?</vt:lpstr>
      <vt:lpstr>How K-Means Clustering Works?</vt:lpstr>
      <vt:lpstr>How K-Means Clustering Works?</vt:lpstr>
      <vt:lpstr>How K-Means Clustering Works?</vt:lpstr>
      <vt:lpstr>How K-Means Clustering Works?</vt:lpstr>
      <vt:lpstr>How to Find Optimal Solution?</vt:lpstr>
      <vt:lpstr>PowerPoint Presentation</vt:lpstr>
      <vt:lpstr>PowerPoint Presentation</vt:lpstr>
      <vt:lpstr>Tasks To Do</vt:lpstr>
      <vt:lpstr>Step 01: Import the Modules</vt:lpstr>
      <vt:lpstr>Step 02: Define your Data and Plot the Same</vt:lpstr>
      <vt:lpstr>Step 03: Convert your Data into Numpy Array</vt:lpstr>
      <vt:lpstr>Step 04: Apply the K Means Method</vt:lpstr>
      <vt:lpstr>Step 05: Plot and Visualize the Machine Findings</vt:lpstr>
      <vt:lpstr>The Clustered Output Data</vt:lpstr>
      <vt:lpstr>Dynamic Clustering</vt:lpstr>
      <vt:lpstr>Hierarchical Clustering</vt:lpstr>
      <vt:lpstr>Hierarchical Clustering</vt:lpstr>
      <vt:lpstr>Optimum Number of Clusters in Hierarchical Clustering</vt:lpstr>
      <vt:lpstr>Hierarchical Clustering Example</vt:lpstr>
      <vt:lpstr>Hierarchical Clustering Step -1</vt:lpstr>
      <vt:lpstr>Hierarchical Clustering Step -2</vt:lpstr>
      <vt:lpstr>Hierarchical Clustering Step - 3</vt:lpstr>
      <vt:lpstr>Hierarchical Clustering Step - 4</vt:lpstr>
      <vt:lpstr>Hierarchical Clustering Step - 5</vt:lpstr>
      <vt:lpstr>Hierarchical Clustering Step - 6</vt:lpstr>
      <vt:lpstr>PowerPoint Presentation</vt:lpstr>
      <vt:lpstr>Scenario</vt:lpstr>
      <vt:lpstr>03</vt:lpstr>
      <vt:lpstr>Step 01: Import the Modules</vt:lpstr>
      <vt:lpstr>Step 02: Set the Precision &amp; Plotting Parameters</vt:lpstr>
      <vt:lpstr>PowerPoint Presentation</vt:lpstr>
      <vt:lpstr>Step 04: Define x and y Variable</vt:lpstr>
      <vt:lpstr>Step 05: Define a Linkage Method &amp; Dendrogram</vt:lpstr>
      <vt:lpstr>Step 06: Define &amp; Fit the Hierarchical Clustering Model</vt:lpstr>
      <vt:lpstr>PowerPoint Presentation</vt:lpstr>
      <vt:lpstr>Summary</vt:lpstr>
      <vt:lpstr>Congratulation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OU7_July2016</dc:subject>
  <dc:creator>rajesh</dc:creator>
  <cp:keywords>OU7 PowerPoint Template</cp:keywords>
  <cp:lastModifiedBy>VIJAY</cp:lastModifiedBy>
  <cp:revision>168</cp:revision>
  <dcterms:created xsi:type="dcterms:W3CDTF">2018-12-10T03:50:09Z</dcterms:created>
  <dcterms:modified xsi:type="dcterms:W3CDTF">2019-01-05T15:14:25Z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2018-12-10T00:00:00Z</vt:filetime>
  </property>
</Properties>
</file>